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5.xml" ContentType="application/vnd.openxmlformats-officedocument.presentationml.notesSlide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8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notesSlides/notesSlide9.xml" ContentType="application/vnd.openxmlformats-officedocument.presentationml.notesSlide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notesSlides/notesSlide10.xml" ContentType="application/vnd.openxmlformats-officedocument.presentationml.notesSlide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11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notesSlides/notesSlide12.xml" ContentType="application/vnd.openxmlformats-officedocument.presentationml.notesSlide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13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14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notesSlides/notesSlide15.xml" ContentType="application/vnd.openxmlformats-officedocument.presentationml.notesSlide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notesSlides/notesSlide16.xml" ContentType="application/vnd.openxmlformats-officedocument.presentationml.notesSlid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notesSlides/notesSlide17.xml" ContentType="application/vnd.openxmlformats-officedocument.presentationml.notesSlide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notesSlides/notesSlide18.xml" ContentType="application/vnd.openxmlformats-officedocument.presentationml.notesSlide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notesSlides/notesSlide19.xml" ContentType="application/vnd.openxmlformats-officedocument.presentationml.notesSlide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notesSlides/notesSlide20.xml" ContentType="application/vnd.openxmlformats-officedocument.presentationml.notesSlid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notesSlides/notesSlide21.xml" ContentType="application/vnd.openxmlformats-officedocument.presentationml.notesSlide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notesSlides/notesSlide22.xml" ContentType="application/vnd.openxmlformats-officedocument.presentationml.notesSlid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UPLEXSOFT" Type="http://schemas.microsoft.com/office/2006/relationships/ui/extensibility" Target="profile/profile.xml"/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62" r:id="rId1"/>
  </p:sldMasterIdLst>
  <p:notesMasterIdLst>
    <p:notesMasterId r:id="rId40"/>
  </p:notesMasterIdLst>
  <p:handoutMasterIdLst>
    <p:handoutMasterId r:id="rId41"/>
  </p:handoutMasterIdLst>
  <p:sldIdLst>
    <p:sldId id="689" r:id="rId2"/>
    <p:sldId id="729" r:id="rId3"/>
    <p:sldId id="700" r:id="rId4"/>
    <p:sldId id="730" r:id="rId5"/>
    <p:sldId id="699" r:id="rId6"/>
    <p:sldId id="701" r:id="rId7"/>
    <p:sldId id="702" r:id="rId8"/>
    <p:sldId id="703" r:id="rId9"/>
    <p:sldId id="704" r:id="rId10"/>
    <p:sldId id="705" r:id="rId11"/>
    <p:sldId id="706" r:id="rId12"/>
    <p:sldId id="707" r:id="rId13"/>
    <p:sldId id="708" r:id="rId14"/>
    <p:sldId id="709" r:id="rId15"/>
    <p:sldId id="710" r:id="rId16"/>
    <p:sldId id="711" r:id="rId17"/>
    <p:sldId id="712" r:id="rId18"/>
    <p:sldId id="713" r:id="rId19"/>
    <p:sldId id="716" r:id="rId20"/>
    <p:sldId id="717" r:id="rId21"/>
    <p:sldId id="752" r:id="rId22"/>
    <p:sldId id="718" r:id="rId23"/>
    <p:sldId id="719" r:id="rId24"/>
    <p:sldId id="721" r:id="rId25"/>
    <p:sldId id="727" r:id="rId26"/>
    <p:sldId id="728" r:id="rId27"/>
    <p:sldId id="731" r:id="rId28"/>
    <p:sldId id="734" r:id="rId29"/>
    <p:sldId id="740" r:id="rId30"/>
    <p:sldId id="735" r:id="rId31"/>
    <p:sldId id="736" r:id="rId32"/>
    <p:sldId id="737" r:id="rId33"/>
    <p:sldId id="741" r:id="rId34"/>
    <p:sldId id="732" r:id="rId35"/>
    <p:sldId id="743" r:id="rId36"/>
    <p:sldId id="745" r:id="rId37"/>
    <p:sldId id="746" r:id="rId38"/>
    <p:sldId id="747" r:id="rId39"/>
  </p:sldIdLst>
  <p:sldSz cx="9906000" cy="6858000" type="A4"/>
  <p:notesSz cx="6807200" cy="9939338"/>
  <p:defaultTextStyle>
    <a:defPPr>
      <a:defRPr lang="ko-KR"/>
    </a:defPPr>
    <a:lvl1pPr algn="ctr" rtl="0" fontAlgn="base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Arial" pitchFamily="34" charset="0"/>
        <a:ea typeface="바탕체" pitchFamily="17" charset="-127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Arial" pitchFamily="34" charset="0"/>
        <a:ea typeface="바탕체" pitchFamily="17" charset="-127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Arial" pitchFamily="34" charset="0"/>
        <a:ea typeface="바탕체" pitchFamily="17" charset="-127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Arial" pitchFamily="34" charset="0"/>
        <a:ea typeface="바탕체" pitchFamily="17" charset="-127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umimoji="1" sz="1000" kern="1200">
        <a:solidFill>
          <a:schemeClr val="tx1"/>
        </a:solidFill>
        <a:latin typeface="Arial" pitchFamily="34" charset="0"/>
        <a:ea typeface="바탕체" pitchFamily="17" charset="-127"/>
        <a:cs typeface="+mn-cs"/>
      </a:defRPr>
    </a:lvl5pPr>
    <a:lvl6pPr marL="2286000" algn="l" defTabSz="914400" rtl="0" eaLnBrk="1" latinLnBrk="1" hangingPunct="1">
      <a:defRPr kumimoji="1" sz="1000" kern="1200">
        <a:solidFill>
          <a:schemeClr val="tx1"/>
        </a:solidFill>
        <a:latin typeface="Arial" pitchFamily="34" charset="0"/>
        <a:ea typeface="바탕체" pitchFamily="17" charset="-127"/>
        <a:cs typeface="+mn-cs"/>
      </a:defRPr>
    </a:lvl6pPr>
    <a:lvl7pPr marL="2743200" algn="l" defTabSz="914400" rtl="0" eaLnBrk="1" latinLnBrk="1" hangingPunct="1">
      <a:defRPr kumimoji="1" sz="1000" kern="1200">
        <a:solidFill>
          <a:schemeClr val="tx1"/>
        </a:solidFill>
        <a:latin typeface="Arial" pitchFamily="34" charset="0"/>
        <a:ea typeface="바탕체" pitchFamily="17" charset="-127"/>
        <a:cs typeface="+mn-cs"/>
      </a:defRPr>
    </a:lvl7pPr>
    <a:lvl8pPr marL="3200400" algn="l" defTabSz="914400" rtl="0" eaLnBrk="1" latinLnBrk="1" hangingPunct="1">
      <a:defRPr kumimoji="1" sz="1000" kern="1200">
        <a:solidFill>
          <a:schemeClr val="tx1"/>
        </a:solidFill>
        <a:latin typeface="Arial" pitchFamily="34" charset="0"/>
        <a:ea typeface="바탕체" pitchFamily="17" charset="-127"/>
        <a:cs typeface="+mn-cs"/>
      </a:defRPr>
    </a:lvl8pPr>
    <a:lvl9pPr marL="3657600" algn="l" defTabSz="914400" rtl="0" eaLnBrk="1" latinLnBrk="1" hangingPunct="1">
      <a:defRPr kumimoji="1" sz="1000" kern="1200">
        <a:solidFill>
          <a:schemeClr val="tx1"/>
        </a:solidFill>
        <a:latin typeface="Arial" pitchFamily="34" charset="0"/>
        <a:ea typeface="바탕체" pitchFamily="17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0" userDrawn="1">
          <p15:clr>
            <a:srgbClr val="A4A3A4"/>
          </p15:clr>
        </p15:guide>
        <p15:guide id="2" pos="2143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CC3300"/>
    <a:srgbClr val="99CCFF"/>
    <a:srgbClr val="DDDDDD"/>
    <a:srgbClr val="EAEAE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9553" autoAdjust="0"/>
  </p:normalViewPr>
  <p:slideViewPr>
    <p:cSldViewPr>
      <p:cViewPr varScale="1">
        <p:scale>
          <a:sx n="117" d="100"/>
          <a:sy n="117" d="100"/>
        </p:scale>
        <p:origin x="1194" y="96"/>
      </p:cViewPr>
      <p:guideLst>
        <p:guide orient="horz" pos="216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78" d="100"/>
          <a:sy n="78" d="100"/>
        </p:scale>
        <p:origin x="2034" y="102"/>
      </p:cViewPr>
      <p:guideLst>
        <p:guide orient="horz" pos="3130"/>
        <p:guide pos="2143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1622" y="1"/>
            <a:ext cx="2950274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336" tIns="0" rIns="19336" bIns="0" numCol="1" anchor="t" anchorCtr="0" compatLnSpc="1">
            <a:prstTxWarp prst="textNoShape">
              <a:avLst/>
            </a:prstTxWarp>
          </a:bodyPr>
          <a:lstStyle>
            <a:lvl1pPr algn="l" defTabSz="927987">
              <a:defRPr i="1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6927" y="1"/>
            <a:ext cx="2950274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336" tIns="0" rIns="19336" bIns="0" numCol="1" anchor="t" anchorCtr="0" compatLnSpc="1">
            <a:prstTxWarp prst="textNoShape">
              <a:avLst/>
            </a:prstTxWarp>
          </a:bodyPr>
          <a:lstStyle>
            <a:lvl1pPr algn="r" defTabSz="927987">
              <a:defRPr i="1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-1622" y="9441971"/>
            <a:ext cx="2950274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336" tIns="0" rIns="19336" bIns="0" numCol="1" anchor="b" anchorCtr="0" compatLnSpc="1">
            <a:prstTxWarp prst="textNoShape">
              <a:avLst/>
            </a:prstTxWarp>
          </a:bodyPr>
          <a:lstStyle>
            <a:lvl1pPr algn="l" defTabSz="927987">
              <a:defRPr i="1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6927" y="9441971"/>
            <a:ext cx="2950274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336" tIns="0" rIns="19336" bIns="0" numCol="1" anchor="b" anchorCtr="0" compatLnSpc="1">
            <a:prstTxWarp prst="textNoShape">
              <a:avLst/>
            </a:prstTxWarp>
          </a:bodyPr>
          <a:lstStyle>
            <a:lvl1pPr algn="r" defTabSz="927987">
              <a:defRPr i="1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fld id="{A0CFFD13-8364-4FB7-A4B1-85772B896F7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66824761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-1622" y="1"/>
            <a:ext cx="2950274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336" tIns="0" rIns="19336" bIns="0" numCol="1" anchor="t" anchorCtr="0" compatLnSpc="1">
            <a:prstTxWarp prst="textNoShape">
              <a:avLst/>
            </a:prstTxWarp>
          </a:bodyPr>
          <a:lstStyle>
            <a:lvl1pPr algn="l" defTabSz="927987">
              <a:defRPr i="1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6927" y="1"/>
            <a:ext cx="2950274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336" tIns="0" rIns="19336" bIns="0" numCol="1" anchor="t" anchorCtr="0" compatLnSpc="1">
            <a:prstTxWarp prst="textNoShape">
              <a:avLst/>
            </a:prstTxWarp>
          </a:bodyPr>
          <a:lstStyle>
            <a:lvl1pPr algn="r" defTabSz="927987">
              <a:defRPr i="1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22313" y="754063"/>
            <a:ext cx="5360987" cy="37115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654" y="4720985"/>
            <a:ext cx="4992271" cy="44731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61" tIns="46730" rIns="93461" bIns="4673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noProof="0" smtClean="0"/>
              <a:t>마스터 문자열 유형을 편집하려면 누르십시오</a:t>
            </a:r>
            <a:r>
              <a:rPr lang="en-US" altLang="ko-KR" noProof="0" smtClean="0"/>
              <a:t>.</a:t>
            </a:r>
          </a:p>
          <a:p>
            <a:pPr lvl="1"/>
            <a:r>
              <a:rPr lang="ko-KR" altLang="en-US" noProof="0" smtClean="0"/>
              <a:t>둘째 수준</a:t>
            </a:r>
          </a:p>
          <a:p>
            <a:pPr lvl="2"/>
            <a:r>
              <a:rPr lang="ko-KR" altLang="en-US" noProof="0" smtClean="0"/>
              <a:t>셋째 수준</a:t>
            </a:r>
          </a:p>
          <a:p>
            <a:pPr lvl="3"/>
            <a:r>
              <a:rPr lang="ko-KR" altLang="en-US" noProof="0" smtClean="0"/>
              <a:t>넷째 수준</a:t>
            </a:r>
          </a:p>
          <a:p>
            <a:pPr lvl="4"/>
            <a:r>
              <a:rPr lang="ko-KR" altLang="en-US" noProof="0" smtClean="0"/>
              <a:t>다섯째 수준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-1622" y="9441971"/>
            <a:ext cx="2950274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336" tIns="0" rIns="19336" bIns="0" numCol="1" anchor="b" anchorCtr="0" compatLnSpc="1">
            <a:prstTxWarp prst="textNoShape">
              <a:avLst/>
            </a:prstTxWarp>
          </a:bodyPr>
          <a:lstStyle>
            <a:lvl1pPr algn="l" defTabSz="927987">
              <a:defRPr i="1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6927" y="9441971"/>
            <a:ext cx="2950274" cy="4973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9336" tIns="0" rIns="19336" bIns="0" numCol="1" anchor="b" anchorCtr="0" compatLnSpc="1">
            <a:prstTxWarp prst="textNoShape">
              <a:avLst/>
            </a:prstTxWarp>
          </a:bodyPr>
          <a:lstStyle>
            <a:lvl1pPr algn="r" defTabSz="927987">
              <a:defRPr i="1">
                <a:latin typeface="Arial" charset="0"/>
                <a:ea typeface="돋움" pitchFamily="50" charset="-127"/>
              </a:defRPr>
            </a:lvl1pPr>
          </a:lstStyle>
          <a:p>
            <a:pPr>
              <a:defRPr/>
            </a:pPr>
            <a:fld id="{2928CF71-0EF2-4E92-82BD-FDB16C1530A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232665402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돋움" pitchFamily="50" charset="-127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돋움" pitchFamily="50" charset="-127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돋움" pitchFamily="50" charset="-127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돋움" pitchFamily="50" charset="-127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돋움" pitchFamily="50" charset="-127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928CF71-0EF2-4E92-82BD-FDB16C1530AF}" type="slidenum">
              <a:rPr lang="en-US" altLang="ko-KR" smtClean="0"/>
              <a:pPr>
                <a:defRPr/>
              </a:pPr>
              <a:t>0</a:t>
            </a:fld>
            <a:endParaRPr lang="en-US" altLang="ko-KR"/>
          </a:p>
        </p:txBody>
      </p:sp>
    </p:spTree>
    <p:extLst>
      <p:ext uri="{BB962C8B-B14F-4D97-AF65-F5344CB8AC3E}">
        <p14:creationId xmlns:p14="http://schemas.microsoft.com/office/powerpoint/2010/main" val="187724292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58314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53982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8969907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146180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25070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44126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68744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746459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28066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990192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58159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684054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8762810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0689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ko-KR" altLang="ko-K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8458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ko-KR" altLang="ko-KR" smtClean="0"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9746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668261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2773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48336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475820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8269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0D4B056D-F16F-453F-80C1-3C7133F50059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3CCCF1FD-C24F-4BE7-AE3A-AEF3D3E6D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86907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0D4B056D-F16F-453F-80C1-3C7133F50059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3CCCF1FD-C24F-4BE7-AE3A-AEF3D3E6D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2634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7089775" y="365125"/>
            <a:ext cx="2135188" cy="5811838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56337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0D4B056D-F16F-453F-80C1-3C7133F50059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3CCCF1FD-C24F-4BE7-AE3A-AEF3D3E6D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158271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138551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사용자 지정 레이아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30971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0D4B056D-F16F-453F-80C1-3C7133F50059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3CCCF1FD-C24F-4BE7-AE3A-AEF3D3E6D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55301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76275" y="1709738"/>
            <a:ext cx="8543925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76275" y="4589463"/>
            <a:ext cx="8543925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0D4B056D-F16F-453F-80C1-3C7133F50059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3CCCF1FD-C24F-4BE7-AE3A-AEF3D3E6D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2466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195762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5029200" y="1825625"/>
            <a:ext cx="4195763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0D4B056D-F16F-453F-80C1-3C7133F50059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3CCCF1FD-C24F-4BE7-AE3A-AEF3D3E6D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03027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2625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682625" y="1681163"/>
            <a:ext cx="419100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682625" y="2505075"/>
            <a:ext cx="419100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63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63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0D4B056D-F16F-453F-80C1-3C7133F50059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3CCCF1FD-C24F-4BE7-AE3A-AEF3D3E6D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1838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1038" y="365125"/>
            <a:ext cx="8543925" cy="1325563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0D4B056D-F16F-453F-80C1-3C7133F50059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3CCCF1FD-C24F-4BE7-AE3A-AEF3D3E6D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371309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0D4B056D-F16F-453F-80C1-3C7133F50059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3CCCF1FD-C24F-4BE7-AE3A-AEF3D3E6D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0896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11638" y="987425"/>
            <a:ext cx="5014912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0D4B056D-F16F-453F-80C1-3C7133F50059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3CCCF1FD-C24F-4BE7-AE3A-AEF3D3E6D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41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2625" y="457200"/>
            <a:ext cx="3194050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4211638" y="987425"/>
            <a:ext cx="5014912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682625" y="2057400"/>
            <a:ext cx="3194050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681038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0D4B056D-F16F-453F-80C1-3C7133F50059}" type="datetimeFigureOut">
              <a:rPr lang="ko-KR" altLang="en-US" smtClean="0"/>
              <a:t>2019-08-28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281363" y="6356350"/>
            <a:ext cx="3343275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996113" y="6356350"/>
            <a:ext cx="2228850" cy="365125"/>
          </a:xfrm>
          <a:prstGeom prst="rect">
            <a:avLst/>
          </a:prstGeom>
        </p:spPr>
        <p:txBody>
          <a:bodyPr/>
          <a:lstStyle/>
          <a:p>
            <a:fld id="{3CCCF1FD-C24F-4BE7-AE3A-AEF3D3E6D463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9725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306387" y="229272"/>
            <a:ext cx="356649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marL="0" marR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1000" b="1" kern="1200" smtClean="0">
                <a:gradFill>
                  <a:gsLst>
                    <a:gs pos="0">
                      <a:srgbClr val="C00000"/>
                    </a:gs>
                    <a:gs pos="50000">
                      <a:srgbClr val="C00000"/>
                    </a:gs>
                    <a:gs pos="100000">
                      <a:srgbClr val="C00000"/>
                    </a:gs>
                  </a:gsLst>
                  <a:lin ang="5400000" scaled="1"/>
                </a:gradFill>
                <a:effectLst/>
                <a:latin typeface="맑은 고딕" pitchFamily="50" charset="-127"/>
                <a:ea typeface="맑은 고딕" pitchFamily="50" charset="-127"/>
                <a:cs typeface="+mn-cs"/>
              </a:rPr>
              <a:t>PICAS</a:t>
            </a:r>
            <a:r>
              <a:rPr kumimoji="1" lang="ko-KR" altLang="en-US" sz="1000" b="1" kern="1200" smtClean="0">
                <a:gradFill>
                  <a:gsLst>
                    <a:gs pos="0">
                      <a:srgbClr val="C00000"/>
                    </a:gs>
                    <a:gs pos="50000">
                      <a:srgbClr val="C00000"/>
                    </a:gs>
                    <a:gs pos="100000">
                      <a:srgbClr val="C00000"/>
                    </a:gs>
                  </a:gsLst>
                  <a:lin ang="5400000" scaled="1"/>
                </a:gradFill>
                <a:effectLst/>
                <a:latin typeface="맑은 고딕" pitchFamily="50" charset="-127"/>
                <a:ea typeface="맑은 고딕" pitchFamily="50" charset="-127"/>
                <a:cs typeface="+mn-cs"/>
              </a:rPr>
              <a:t>고도화 및 범정부 </a:t>
            </a:r>
            <a:r>
              <a:rPr kumimoji="1" lang="ko-KR" altLang="en-US" sz="1000" b="1" kern="1200" err="1" smtClean="0">
                <a:gradFill>
                  <a:gsLst>
                    <a:gs pos="0">
                      <a:srgbClr val="C00000"/>
                    </a:gs>
                    <a:gs pos="50000">
                      <a:srgbClr val="C00000"/>
                    </a:gs>
                    <a:gs pos="100000">
                      <a:srgbClr val="C00000"/>
                    </a:gs>
                  </a:gsLst>
                  <a:lin ang="5400000" scaled="1"/>
                </a:gradFill>
                <a:effectLst/>
                <a:latin typeface="맑은 고딕" pitchFamily="50" charset="-127"/>
                <a:ea typeface="맑은 고딕" pitchFamily="50" charset="-127"/>
                <a:cs typeface="+mn-cs"/>
              </a:rPr>
              <a:t>여권정보</a:t>
            </a:r>
            <a:r>
              <a:rPr kumimoji="1" lang="ko-KR" altLang="en-US" sz="1000" b="1" kern="1200" smtClean="0">
                <a:gradFill>
                  <a:gsLst>
                    <a:gs pos="0">
                      <a:srgbClr val="C00000"/>
                    </a:gs>
                    <a:gs pos="50000">
                      <a:srgbClr val="C00000"/>
                    </a:gs>
                    <a:gs pos="100000">
                      <a:srgbClr val="C00000"/>
                    </a:gs>
                  </a:gsLst>
                  <a:lin ang="5400000" scaled="1"/>
                </a:gradFill>
                <a:effectLst/>
                <a:latin typeface="맑은 고딕" pitchFamily="50" charset="-127"/>
                <a:ea typeface="맑은 고딕" pitchFamily="50" charset="-127"/>
                <a:cs typeface="+mn-cs"/>
              </a:rPr>
              <a:t> 연계시스템</a:t>
            </a:r>
            <a:r>
              <a:rPr kumimoji="1" lang="en-US" altLang="ko-KR" sz="1000" b="1" kern="1200" smtClean="0">
                <a:gradFill>
                  <a:gsLst>
                    <a:gs pos="0">
                      <a:srgbClr val="C00000"/>
                    </a:gs>
                    <a:gs pos="50000">
                      <a:srgbClr val="C00000"/>
                    </a:gs>
                    <a:gs pos="100000">
                      <a:srgbClr val="C00000"/>
                    </a:gs>
                  </a:gsLst>
                  <a:lin ang="5400000" scaled="1"/>
                </a:gradFill>
                <a:effectLst/>
                <a:latin typeface="맑은 고딕" pitchFamily="50" charset="-127"/>
                <a:ea typeface="맑은 고딕" pitchFamily="50" charset="-127"/>
                <a:cs typeface="+mn-cs"/>
              </a:rPr>
              <a:t> </a:t>
            </a:r>
            <a:r>
              <a:rPr kumimoji="1" lang="ko-KR" altLang="en-US" sz="1000" b="1" kern="1200" smtClean="0">
                <a:gradFill>
                  <a:gsLst>
                    <a:gs pos="0">
                      <a:srgbClr val="C00000"/>
                    </a:gs>
                    <a:gs pos="50000">
                      <a:srgbClr val="C00000"/>
                    </a:gs>
                    <a:gs pos="100000">
                      <a:srgbClr val="C00000"/>
                    </a:gs>
                  </a:gsLst>
                  <a:lin ang="5400000" scaled="1"/>
                </a:gradFill>
                <a:effectLst/>
                <a:latin typeface="맑은 고딕" pitchFamily="50" charset="-127"/>
                <a:ea typeface="맑은 고딕" pitchFamily="50" charset="-127"/>
                <a:cs typeface="+mn-cs"/>
              </a:rPr>
              <a:t>구축</a:t>
            </a:r>
          </a:p>
        </p:txBody>
      </p:sp>
      <p:grpSp>
        <p:nvGrpSpPr>
          <p:cNvPr id="9" name="그룹 8"/>
          <p:cNvGrpSpPr/>
          <p:nvPr userDrawn="1"/>
        </p:nvGrpSpPr>
        <p:grpSpPr>
          <a:xfrm>
            <a:off x="0" y="229272"/>
            <a:ext cx="307690" cy="244972"/>
            <a:chOff x="263810" y="495300"/>
            <a:chExt cx="307690" cy="485775"/>
          </a:xfrm>
        </p:grpSpPr>
        <p:sp>
          <p:nvSpPr>
            <p:cNvPr id="10" name="직사각형 9"/>
            <p:cNvSpPr/>
            <p:nvPr/>
          </p:nvSpPr>
          <p:spPr>
            <a:xfrm>
              <a:off x="263810" y="495300"/>
              <a:ext cx="79090" cy="485775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" name="모서리가 둥근 직사각형 10"/>
            <p:cNvSpPr/>
            <p:nvPr/>
          </p:nvSpPr>
          <p:spPr>
            <a:xfrm>
              <a:off x="263810" y="495300"/>
              <a:ext cx="307690" cy="485775"/>
            </a:xfrm>
            <a:prstGeom prst="roundRect">
              <a:avLst>
                <a:gd name="adj" fmla="val 19676"/>
              </a:avLst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2" name="그룹 11"/>
          <p:cNvGrpSpPr/>
          <p:nvPr userDrawn="1"/>
        </p:nvGrpSpPr>
        <p:grpSpPr>
          <a:xfrm flipH="1">
            <a:off x="3728864" y="229272"/>
            <a:ext cx="6177136" cy="244972"/>
            <a:chOff x="-7713776" y="495300"/>
            <a:chExt cx="6177136" cy="485775"/>
          </a:xfrm>
        </p:grpSpPr>
        <p:sp>
          <p:nvSpPr>
            <p:cNvPr id="13" name="직사각형 12"/>
            <p:cNvSpPr/>
            <p:nvPr/>
          </p:nvSpPr>
          <p:spPr>
            <a:xfrm>
              <a:off x="-7713776" y="495300"/>
              <a:ext cx="5805823" cy="48577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" name="모서리가 둥근 직사각형 13"/>
            <p:cNvSpPr/>
            <p:nvPr userDrawn="1"/>
          </p:nvSpPr>
          <p:spPr>
            <a:xfrm>
              <a:off x="-1984315" y="495300"/>
              <a:ext cx="447675" cy="485775"/>
            </a:xfrm>
            <a:prstGeom prst="roundRect">
              <a:avLst>
                <a:gd name="adj" fmla="val 17731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5" name="TextBox 14"/>
          <p:cNvSpPr txBox="1"/>
          <p:nvPr userDrawn="1"/>
        </p:nvSpPr>
        <p:spPr>
          <a:xfrm>
            <a:off x="7854443" y="236966"/>
            <a:ext cx="183592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ko-KR"/>
            </a:defPPr>
            <a:lvl1pPr algn="ctr">
              <a:defRPr sz="1000" b="1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defRPr>
            </a:lvl1pPr>
          </a:lstStyle>
          <a:p>
            <a:pPr algn="r"/>
            <a:r>
              <a:rPr lang="ko-KR" altLang="en-US" sz="900" smtClean="0">
                <a:gradFill>
                  <a:gsLst>
                    <a:gs pos="0">
                      <a:schemeClr val="tx1"/>
                    </a:gs>
                    <a:gs pos="50000">
                      <a:schemeClr val="tx1"/>
                    </a:gs>
                    <a:gs pos="100000">
                      <a:schemeClr val="tx1"/>
                    </a:gs>
                  </a:gsLst>
                  <a:lin ang="5400000" scaled="1"/>
                </a:gradFill>
              </a:rPr>
              <a:t>연계 개발 가이드</a:t>
            </a:r>
            <a:endParaRPr lang="ko-KR" altLang="en-US" sz="900">
              <a:gradFill>
                <a:gsLst>
                  <a:gs pos="0">
                    <a:schemeClr val="tx1"/>
                  </a:gs>
                  <a:gs pos="50000">
                    <a:schemeClr val="tx1"/>
                  </a:gs>
                  <a:gs pos="100000">
                    <a:schemeClr val="tx1"/>
                  </a:gs>
                </a:gsLst>
                <a:lin ang="5400000" scaled="1"/>
              </a:gradFill>
            </a:endParaRPr>
          </a:p>
        </p:txBody>
      </p:sp>
      <p:sp>
        <p:nvSpPr>
          <p:cNvPr id="16" name="Text Box 1099"/>
          <p:cNvSpPr txBox="1">
            <a:spLocks noChangeArrowheads="1"/>
          </p:cNvSpPr>
          <p:nvPr userDrawn="1"/>
        </p:nvSpPr>
        <p:spPr bwMode="auto">
          <a:xfrm>
            <a:off x="4646774" y="6561348"/>
            <a:ext cx="612453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ko-KR" sz="900" smtClean="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50000">
                      <a:schemeClr val="tx1">
                        <a:lumMod val="50000"/>
                      </a:schemeClr>
                    </a:gs>
                    <a:gs pos="100000">
                      <a:schemeClr val="tx1">
                        <a:lumMod val="50000"/>
                      </a:schemeClr>
                    </a:gs>
                  </a:gsLst>
                  <a:lin ang="5400000" scaled="1"/>
                </a:gradFill>
                <a:latin typeface="바탕" pitchFamily="18" charset="-127"/>
                <a:ea typeface="바탕" pitchFamily="18" charset="-127"/>
              </a:rPr>
              <a:t>- </a:t>
            </a:r>
            <a:fld id="{3BD61D90-F798-4BAC-AFEE-3BFFDAD41B14}" type="slidenum">
              <a:rPr lang="en-US" altLang="ko-KR" sz="900" smtClean="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50000">
                      <a:schemeClr val="tx1">
                        <a:lumMod val="50000"/>
                      </a:schemeClr>
                    </a:gs>
                    <a:gs pos="100000">
                      <a:schemeClr val="tx1">
                        <a:lumMod val="50000"/>
                      </a:schemeClr>
                    </a:gs>
                  </a:gsLst>
                  <a:lin ang="5400000" scaled="1"/>
                </a:gradFill>
                <a:latin typeface="바탕" pitchFamily="18" charset="-127"/>
                <a:ea typeface="바탕" pitchFamily="18" charset="-127"/>
              </a:rPr>
              <a:pPr algn="ctr" eaLnBrk="1" hangingPunct="1">
                <a:spcBef>
                  <a:spcPct val="50000"/>
                </a:spcBef>
                <a:defRPr/>
              </a:pPr>
              <a:t>‹#›</a:t>
            </a:fld>
            <a:r>
              <a:rPr lang="en-US" altLang="ko-KR" sz="900" smtClean="0">
                <a:gradFill>
                  <a:gsLst>
                    <a:gs pos="0">
                      <a:schemeClr val="tx1">
                        <a:lumMod val="50000"/>
                      </a:schemeClr>
                    </a:gs>
                    <a:gs pos="50000">
                      <a:schemeClr val="tx1">
                        <a:lumMod val="50000"/>
                      </a:schemeClr>
                    </a:gs>
                    <a:gs pos="100000">
                      <a:schemeClr val="tx1">
                        <a:lumMod val="50000"/>
                      </a:schemeClr>
                    </a:gs>
                  </a:gsLst>
                  <a:lin ang="5400000" scaled="1"/>
                </a:gradFill>
                <a:latin typeface="바탕" pitchFamily="18" charset="-127"/>
                <a:ea typeface="바탕" pitchFamily="18" charset="-127"/>
              </a:rPr>
              <a:t> -</a:t>
            </a:r>
          </a:p>
        </p:txBody>
      </p:sp>
      <p:cxnSp>
        <p:nvCxnSpPr>
          <p:cNvPr id="17" name="직선 연결선 16"/>
          <p:cNvCxnSpPr/>
          <p:nvPr userDrawn="1"/>
        </p:nvCxnSpPr>
        <p:spPr bwMode="auto">
          <a:xfrm>
            <a:off x="226057" y="6497638"/>
            <a:ext cx="9453887" cy="0"/>
          </a:xfrm>
          <a:prstGeom prst="line">
            <a:avLst/>
          </a:prstGeom>
          <a:noFill/>
          <a:ln w="9525" cap="flat" cmpd="sng" algn="ctr">
            <a:solidFill>
              <a:srgbClr val="96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7181062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61" r:id="rId13"/>
    <p:sldLayoutId id="2147483659" r:id="rId14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4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4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0.xml"/><Relationship Id="rId1" Type="http://schemas.openxmlformats.org/officeDocument/2006/relationships/tags" Target="../tags/tag19.xml"/><Relationship Id="rId4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4" Type="http://schemas.openxmlformats.org/officeDocument/2006/relationships/notesSlide" Target="../notesSlides/notesSlide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4" Type="http://schemas.openxmlformats.org/officeDocument/2006/relationships/notesSlide" Target="../notesSlides/notesSlide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4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8.xml"/><Relationship Id="rId1" Type="http://schemas.openxmlformats.org/officeDocument/2006/relationships/tags" Target="../tags/tag27.xml"/><Relationship Id="rId4" Type="http://schemas.openxmlformats.org/officeDocument/2006/relationships/notesSlide" Target="../notesSlides/notesSlid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4" Type="http://schemas.openxmlformats.org/officeDocument/2006/relationships/notesSlide" Target="../notesSlides/notes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32.xml"/><Relationship Id="rId7" Type="http://schemas.openxmlformats.org/officeDocument/2006/relationships/image" Target="../media/image3.emf"/><Relationship Id="rId2" Type="http://schemas.openxmlformats.org/officeDocument/2006/relationships/tags" Target="../tags/tag31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.bin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3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7.xml"/><Relationship Id="rId1" Type="http://schemas.openxmlformats.org/officeDocument/2006/relationships/tags" Target="../tags/tag36.xml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4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3.xml"/><Relationship Id="rId1" Type="http://schemas.openxmlformats.org/officeDocument/2006/relationships/tags" Target="../tags/tag42.xml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7" Type="http://schemas.openxmlformats.org/officeDocument/2006/relationships/image" Target="../media/image3.emf"/><Relationship Id="rId2" Type="http://schemas.openxmlformats.org/officeDocument/2006/relationships/tags" Target="../tags/tag44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.bin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4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4" Type="http://schemas.openxmlformats.org/officeDocument/2006/relationships/notesSlide" Target="../notesSlides/notesSlide2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4" Type="http://schemas.openxmlformats.org/officeDocument/2006/relationships/notesSlide" Target="../notesSlides/notesSlide2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tags" Target="../tags/tag52.xml"/><Relationship Id="rId7" Type="http://schemas.openxmlformats.org/officeDocument/2006/relationships/image" Target="../media/image3.emf"/><Relationship Id="rId2" Type="http://schemas.openxmlformats.org/officeDocument/2006/relationships/tags" Target="../tags/tag51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3.bin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tags" Target="../tags/tag55.xml"/><Relationship Id="rId7" Type="http://schemas.openxmlformats.org/officeDocument/2006/relationships/image" Target="../media/image3.emf"/><Relationship Id="rId2" Type="http://schemas.openxmlformats.org/officeDocument/2006/relationships/tags" Target="../tags/tag54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3.bin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tags" Target="../tags/tag58.xml"/><Relationship Id="rId7" Type="http://schemas.openxmlformats.org/officeDocument/2006/relationships/image" Target="../media/image3.emf"/><Relationship Id="rId2" Type="http://schemas.openxmlformats.org/officeDocument/2006/relationships/tags" Target="../tags/tag5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3.bin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tags" Target="../tags/tag61.xml"/><Relationship Id="rId7" Type="http://schemas.openxmlformats.org/officeDocument/2006/relationships/image" Target="../media/image3.emf"/><Relationship Id="rId2" Type="http://schemas.openxmlformats.org/officeDocument/2006/relationships/tags" Target="../tags/tag60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3.bin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tags" Target="../tags/tag64.xml"/><Relationship Id="rId7" Type="http://schemas.openxmlformats.org/officeDocument/2006/relationships/image" Target="../media/image3.emf"/><Relationship Id="rId2" Type="http://schemas.openxmlformats.org/officeDocument/2006/relationships/tags" Target="../tags/tag63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.bin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7" Type="http://schemas.openxmlformats.org/officeDocument/2006/relationships/image" Target="../media/image3.emf"/><Relationship Id="rId2" Type="http://schemas.openxmlformats.org/officeDocument/2006/relationships/tags" Target="../tags/tag66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.bin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7" Type="http://schemas.openxmlformats.org/officeDocument/2006/relationships/image" Target="../media/image3.emf"/><Relationship Id="rId2" Type="http://schemas.openxmlformats.org/officeDocument/2006/relationships/tags" Target="../tags/tag69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.bin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73.xml"/><Relationship Id="rId7" Type="http://schemas.openxmlformats.org/officeDocument/2006/relationships/image" Target="../media/image3.emf"/><Relationship Id="rId2" Type="http://schemas.openxmlformats.org/officeDocument/2006/relationships/tags" Target="../tags/tag72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.bin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tags" Target="../tags/tag76.xml"/><Relationship Id="rId7" Type="http://schemas.openxmlformats.org/officeDocument/2006/relationships/image" Target="../media/image3.emf"/><Relationship Id="rId2" Type="http://schemas.openxmlformats.org/officeDocument/2006/relationships/tags" Target="../tags/tag75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3.bin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7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79.xml"/><Relationship Id="rId7" Type="http://schemas.openxmlformats.org/officeDocument/2006/relationships/oleObject" Target="../embeddings/oleObject3.bin"/><Relationship Id="rId2" Type="http://schemas.openxmlformats.org/officeDocument/2006/relationships/tags" Target="../tags/tag78.xml"/><Relationship Id="rId1" Type="http://schemas.openxmlformats.org/officeDocument/2006/relationships/vmlDrawing" Target="../drawings/vmlDrawing14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81.xml"/><Relationship Id="rId4" Type="http://schemas.openxmlformats.org/officeDocument/2006/relationships/tags" Target="../tags/tag80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83.xml"/><Relationship Id="rId7" Type="http://schemas.openxmlformats.org/officeDocument/2006/relationships/oleObject" Target="../embeddings/oleObject3.bin"/><Relationship Id="rId2" Type="http://schemas.openxmlformats.org/officeDocument/2006/relationships/tags" Target="../tags/tag82.xml"/><Relationship Id="rId1" Type="http://schemas.openxmlformats.org/officeDocument/2006/relationships/vmlDrawing" Target="../drawings/vmlDrawing15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85.xml"/><Relationship Id="rId4" Type="http://schemas.openxmlformats.org/officeDocument/2006/relationships/tags" Target="../tags/tag84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tags" Target="../tags/tag87.xml"/><Relationship Id="rId7" Type="http://schemas.openxmlformats.org/officeDocument/2006/relationships/slideLayout" Target="../slideLayouts/slideLayout2.xml"/><Relationship Id="rId2" Type="http://schemas.openxmlformats.org/officeDocument/2006/relationships/tags" Target="../tags/tag86.xml"/><Relationship Id="rId1" Type="http://schemas.openxmlformats.org/officeDocument/2006/relationships/vmlDrawing" Target="../drawings/vmlDrawing16.v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9" Type="http://schemas.openxmlformats.org/officeDocument/2006/relationships/image" Target="../media/image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tags" Target="../tags/tag2.xml"/><Relationship Id="rId7" Type="http://schemas.openxmlformats.org/officeDocument/2006/relationships/oleObject" Target="../embeddings/oleObject1.bin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4.xml"/><Relationship Id="rId4" Type="http://schemas.openxmlformats.org/officeDocument/2006/relationships/tags" Target="../tags/tag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7" Type="http://schemas.openxmlformats.org/officeDocument/2006/relationships/image" Target="../media/image3.emf"/><Relationship Id="rId2" Type="http://schemas.openxmlformats.org/officeDocument/2006/relationships/tags" Target="../tags/tag5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.bin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ags" Target="../tags/tag11.xml"/><Relationship Id="rId4" Type="http://schemas.openxmlformats.org/officeDocument/2006/relationships/notesSlide" Target="../notesSlides/notes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/>
          <p:cNvSpPr/>
          <p:nvPr/>
        </p:nvSpPr>
        <p:spPr>
          <a:xfrm>
            <a:off x="0" y="1232756"/>
            <a:ext cx="9906000" cy="18676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ko-KR" altLang="en-US"/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0" y="1574483"/>
            <a:ext cx="9906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kumimoji="0" lang="ko-KR" altLang="en-US" sz="3600" b="1" smtClean="0">
                <a:solidFill>
                  <a:srgbClr val="C00000"/>
                </a:solidFill>
                <a:latin typeface="맑은 고딕" pitchFamily="50" charset="-127"/>
                <a:ea typeface="맑은 고딕" pitchFamily="50" charset="-127"/>
              </a:rPr>
              <a:t>연계 개발 가이드</a:t>
            </a:r>
            <a:endParaRPr kumimoji="0" lang="en-US" altLang="ko-KR" sz="3600" b="1">
              <a:solidFill>
                <a:srgbClr val="C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15552" y="2320327"/>
            <a:ext cx="99060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kumimoji="0" lang="en-US" altLang="ko-KR" sz="2000" b="1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PICAS</a:t>
            </a:r>
            <a:r>
              <a:rPr kumimoji="0" lang="ko-KR" altLang="en-US" sz="2000" b="1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고도화 및 범정부 </a:t>
            </a:r>
            <a:r>
              <a:rPr kumimoji="0" lang="ko-KR" altLang="en-US" sz="2000" b="1" err="1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여권정보</a:t>
            </a:r>
            <a:r>
              <a:rPr kumimoji="0" lang="ko-KR" altLang="en-US" sz="2000" b="1" smtClean="0">
                <a:solidFill>
                  <a:schemeClr val="bg1">
                    <a:lumMod val="50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연계시스템 구축</a:t>
            </a:r>
            <a:endParaRPr kumimoji="0" lang="ko-KR" altLang="en-US" sz="2000" b="1">
              <a:solidFill>
                <a:schemeClr val="bg1">
                  <a:lumMod val="50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Rectangle 8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4" name="Rectangle 2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0" y="0"/>
            <a:ext cx="990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7296" y="5949280"/>
            <a:ext cx="2115316" cy="460249"/>
          </a:xfrm>
          <a:prstGeom prst="rect">
            <a:avLst/>
          </a:prstGeom>
        </p:spPr>
      </p:pic>
      <p:pic>
        <p:nvPicPr>
          <p:cNvPr id="27" name="_x298334176" descr="EMB00004b2c0e2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69" y="517940"/>
            <a:ext cx="1343025" cy="5619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9" name="그룹 38"/>
          <p:cNvGrpSpPr/>
          <p:nvPr/>
        </p:nvGrpSpPr>
        <p:grpSpPr>
          <a:xfrm>
            <a:off x="3601721" y="3922138"/>
            <a:ext cx="2733662" cy="1038228"/>
            <a:chOff x="0" y="0"/>
            <a:chExt cx="2447071" cy="1034193"/>
          </a:xfrm>
        </p:grpSpPr>
        <p:sp>
          <p:nvSpPr>
            <p:cNvPr id="40" name="Rectangle 195"/>
            <p:cNvSpPr>
              <a:spLocks noChangeArrowheads="1"/>
            </p:cNvSpPr>
            <p:nvPr/>
          </p:nvSpPr>
          <p:spPr bwMode="auto">
            <a:xfrm>
              <a:off x="36559" y="74084"/>
              <a:ext cx="1098937" cy="31324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91440" tIns="45720" rIns="91440" bIns="4572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ts val="1600"/>
                </a:lnSpc>
                <a:defRPr sz="1000"/>
              </a:pPr>
              <a:r>
                <a:rPr lang="ko-KR" altLang="en-US" sz="1000" b="1" i="0" u="none" strike="noStrike" baseline="0">
                  <a:solidFill>
                    <a:srgbClr val="C00000"/>
                  </a:solidFill>
                  <a:latin typeface="맑은 고딕"/>
                  <a:ea typeface="맑은 고딕"/>
                </a:rPr>
                <a:t>업 무 명</a:t>
              </a:r>
            </a:p>
          </p:txBody>
        </p:sp>
        <p:sp>
          <p:nvSpPr>
            <p:cNvPr id="41" name="Rectangle 196"/>
            <p:cNvSpPr>
              <a:spLocks noChangeArrowheads="1"/>
            </p:cNvSpPr>
            <p:nvPr/>
          </p:nvSpPr>
          <p:spPr bwMode="auto">
            <a:xfrm>
              <a:off x="1065793" y="74084"/>
              <a:ext cx="1381278" cy="31324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91440" tIns="45720" rIns="91440" bIns="4572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ts val="1600"/>
                </a:lnSpc>
                <a:defRPr sz="1000"/>
              </a:pPr>
              <a:r>
                <a:rPr lang="ko-KR" altLang="en-US" sz="1000" smtClean="0">
                  <a:solidFill>
                    <a:srgbClr val="0D0D0D"/>
                  </a:solidFill>
                  <a:latin typeface="맑은 고딕"/>
                  <a:ea typeface="맑은 고딕"/>
                </a:rPr>
                <a:t>내</a:t>
              </a:r>
              <a:r>
                <a:rPr lang="en-US" altLang="ko-KR" sz="1000" smtClean="0">
                  <a:solidFill>
                    <a:srgbClr val="0D0D0D"/>
                  </a:solidFill>
                  <a:latin typeface="맑은 고딕"/>
                  <a:ea typeface="맑은 고딕"/>
                </a:rPr>
                <a:t>/</a:t>
              </a:r>
              <a:r>
                <a:rPr lang="ko-KR" altLang="en-US" sz="1000" smtClean="0">
                  <a:solidFill>
                    <a:srgbClr val="0D0D0D"/>
                  </a:solidFill>
                  <a:latin typeface="맑은 고딕"/>
                  <a:ea typeface="맑은 고딕"/>
                </a:rPr>
                <a:t>외부 연계</a:t>
              </a:r>
              <a:endParaRPr lang="en-US" altLang="ko-KR" sz="1000" b="0" i="0" u="none" strike="noStrike" baseline="0">
                <a:solidFill>
                  <a:srgbClr val="0D0D0D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42" name="Rectangle 197"/>
            <p:cNvSpPr>
              <a:spLocks noChangeArrowheads="1"/>
            </p:cNvSpPr>
            <p:nvPr/>
          </p:nvSpPr>
          <p:spPr bwMode="auto">
            <a:xfrm>
              <a:off x="36559" y="390643"/>
              <a:ext cx="1098937" cy="32273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91440" tIns="45720" rIns="91440" bIns="4572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lnSpc>
                  <a:spcPts val="1500"/>
                </a:lnSpc>
                <a:defRPr sz="1000"/>
              </a:pPr>
              <a:r>
                <a:rPr lang="ko-KR" altLang="en-US" sz="1000" b="1" i="0" u="none" strike="noStrike" baseline="0">
                  <a:solidFill>
                    <a:srgbClr val="C00000"/>
                  </a:solidFill>
                  <a:latin typeface="맑은 고딕"/>
                  <a:ea typeface="맑은 고딕"/>
                  <a:cs typeface="+mn-cs"/>
                </a:rPr>
                <a:t> </a:t>
              </a:r>
            </a:p>
          </p:txBody>
        </p:sp>
        <p:sp>
          <p:nvSpPr>
            <p:cNvPr id="43" name="Rectangle 198"/>
            <p:cNvSpPr>
              <a:spLocks noChangeArrowheads="1"/>
            </p:cNvSpPr>
            <p:nvPr/>
          </p:nvSpPr>
          <p:spPr bwMode="auto">
            <a:xfrm>
              <a:off x="1135497" y="390643"/>
              <a:ext cx="1095325" cy="322734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91440" tIns="45720" rIns="91440" bIns="4572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ts val="1500"/>
                </a:lnSpc>
                <a:defRPr sz="1000"/>
              </a:pPr>
              <a:r>
                <a:rPr lang="ko-KR" altLang="en-US" sz="1000" b="0" i="0" u="none" strike="noStrike" baseline="0">
                  <a:solidFill>
                    <a:srgbClr val="0D0D0D"/>
                  </a:solidFill>
                  <a:latin typeface="맑은 고딕"/>
                  <a:ea typeface="맑은 고딕"/>
                </a:rPr>
                <a:t> </a:t>
              </a:r>
            </a:p>
          </p:txBody>
        </p:sp>
        <p:sp>
          <p:nvSpPr>
            <p:cNvPr id="44" name="Rectangle 199"/>
            <p:cNvSpPr>
              <a:spLocks noChangeArrowheads="1"/>
            </p:cNvSpPr>
            <p:nvPr/>
          </p:nvSpPr>
          <p:spPr bwMode="auto">
            <a:xfrm>
              <a:off x="36559" y="716695"/>
              <a:ext cx="1098937" cy="31324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91440" tIns="45720" rIns="91440" bIns="4572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rtl="0">
                <a:lnSpc>
                  <a:spcPts val="1600"/>
                </a:lnSpc>
                <a:defRPr sz="1000"/>
              </a:pPr>
              <a:r>
                <a:rPr lang="ko-KR" altLang="en-US" sz="1000" b="1" i="0" u="none" strike="noStrike" baseline="0">
                  <a:solidFill>
                    <a:srgbClr val="C00000"/>
                  </a:solidFill>
                  <a:latin typeface="맑은 고딕"/>
                  <a:ea typeface="맑은 고딕"/>
                  <a:cs typeface="+mn-cs"/>
                </a:rPr>
                <a:t>버      전</a:t>
              </a:r>
            </a:p>
          </p:txBody>
        </p:sp>
        <p:sp>
          <p:nvSpPr>
            <p:cNvPr id="45" name="Rectangle 200"/>
            <p:cNvSpPr>
              <a:spLocks noChangeArrowheads="1"/>
            </p:cNvSpPr>
            <p:nvPr/>
          </p:nvSpPr>
          <p:spPr bwMode="auto">
            <a:xfrm>
              <a:off x="1135497" y="716695"/>
              <a:ext cx="1095325" cy="31324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91440" tIns="45720" rIns="91440" bIns="4572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ts val="1600"/>
                </a:lnSpc>
                <a:defRPr sz="1000"/>
              </a:pPr>
              <a:r>
                <a:rPr lang="en-US" altLang="ko-KR" sz="1000" b="0" i="0" u="none" strike="noStrike" baseline="0" smtClean="0">
                  <a:solidFill>
                    <a:srgbClr val="0D0D0D"/>
                  </a:solidFill>
                  <a:latin typeface="맑은 고딕"/>
                  <a:ea typeface="맑은 고딕"/>
                </a:rPr>
                <a:t>0.9</a:t>
              </a:r>
              <a:endParaRPr lang="en-US" altLang="ko-KR" sz="1000" b="0" i="0" u="none" strike="noStrike" baseline="0">
                <a:solidFill>
                  <a:srgbClr val="0D0D0D"/>
                </a:solidFill>
                <a:latin typeface="맑은 고딕"/>
                <a:ea typeface="맑은 고딕"/>
              </a:endParaRPr>
            </a:p>
          </p:txBody>
        </p:sp>
        <p:cxnSp>
          <p:nvCxnSpPr>
            <p:cNvPr id="46" name="직선 연결선 45"/>
            <p:cNvCxnSpPr/>
            <p:nvPr/>
          </p:nvCxnSpPr>
          <p:spPr>
            <a:xfrm>
              <a:off x="0" y="0"/>
              <a:ext cx="0" cy="1034193"/>
            </a:xfrm>
            <a:prstGeom prst="line">
              <a:avLst/>
            </a:prstGeom>
            <a:ln w="2540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직선 연결선 46"/>
            <p:cNvCxnSpPr/>
            <p:nvPr/>
          </p:nvCxnSpPr>
          <p:spPr>
            <a:xfrm>
              <a:off x="1163020" y="28"/>
              <a:ext cx="0" cy="1034165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직선 연결선 47"/>
            <p:cNvCxnSpPr/>
            <p:nvPr/>
          </p:nvCxnSpPr>
          <p:spPr>
            <a:xfrm>
              <a:off x="2364172" y="31"/>
              <a:ext cx="0" cy="1034162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Rectangle 195"/>
            <p:cNvSpPr>
              <a:spLocks noChangeArrowheads="1"/>
            </p:cNvSpPr>
            <p:nvPr/>
          </p:nvSpPr>
          <p:spPr bwMode="auto">
            <a:xfrm>
              <a:off x="36559" y="377699"/>
              <a:ext cx="1098937" cy="31324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91440" tIns="45720" rIns="91440" bIns="4572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ts val="1600"/>
                </a:lnSpc>
                <a:defRPr sz="1000"/>
              </a:pPr>
              <a:r>
                <a:rPr lang="ko-KR" altLang="en-US" sz="1000" b="1" i="0" u="none" strike="noStrike" baseline="0">
                  <a:solidFill>
                    <a:srgbClr val="C00000"/>
                  </a:solidFill>
                  <a:latin typeface="맑은 고딕"/>
                  <a:ea typeface="맑은 고딕"/>
                </a:rPr>
                <a:t>작 성 일</a:t>
              </a:r>
            </a:p>
          </p:txBody>
        </p:sp>
        <p:sp>
          <p:nvSpPr>
            <p:cNvPr id="50" name="Rectangle 196"/>
            <p:cNvSpPr>
              <a:spLocks noChangeArrowheads="1"/>
            </p:cNvSpPr>
            <p:nvPr/>
          </p:nvSpPr>
          <p:spPr bwMode="auto">
            <a:xfrm>
              <a:off x="1065793" y="377699"/>
              <a:ext cx="1381278" cy="313241"/>
            </a:xfrm>
            <a:prstGeom prst="rect">
              <a:avLst/>
            </a:prstGeom>
            <a:noFill/>
            <a:ln>
              <a:noFill/>
            </a:ln>
            <a:extLst/>
          </p:spPr>
          <p:txBody>
            <a:bodyPr wrap="square" lIns="91440" tIns="45720" rIns="91440" bIns="45720" anchor="ctr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algn="ctr" rtl="0">
                <a:lnSpc>
                  <a:spcPts val="1600"/>
                </a:lnSpc>
                <a:defRPr sz="1000"/>
              </a:pPr>
              <a:r>
                <a:rPr lang="en-US" altLang="ko-KR" sz="1000" b="0" i="0" u="none" strike="noStrike" baseline="0" smtClean="0">
                  <a:solidFill>
                    <a:srgbClr val="0D0D0D"/>
                  </a:solidFill>
                  <a:latin typeface="맑은 고딕"/>
                  <a:ea typeface="맑은 고딕"/>
                </a:rPr>
                <a:t>2019.08.26</a:t>
              </a:r>
              <a:endParaRPr lang="en-US" altLang="ko-KR" sz="1000" b="0" i="0" u="none" strike="noStrike" baseline="0">
                <a:solidFill>
                  <a:srgbClr val="0D0D0D"/>
                </a:solidFill>
                <a:latin typeface="맑은 고딕"/>
                <a:ea typeface="맑은 고딕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제목 3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>
                <a:latin typeface="맑은 고딕" panose="020B0503020000020004" pitchFamily="50" charset="-127"/>
              </a:rPr>
              <a:t>2.4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 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– FILE(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동기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7" name="TextBox 1"/>
          <p:cNvSpPr txBox="1">
            <a:spLocks noChangeArrowheads="1"/>
          </p:cNvSpPr>
          <p:nvPr/>
        </p:nvSpPr>
        <p:spPr bwMode="auto">
          <a:xfrm>
            <a:off x="441785" y="1450521"/>
            <a:ext cx="14160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171450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u"/>
              <a:tabLst/>
              <a:defRPr/>
            </a:pPr>
            <a:r>
              <a:rPr kumimoji="1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FILE (</a:t>
            </a:r>
            <a:r>
              <a:rPr kumimoji="1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동기</a:t>
            </a:r>
            <a:r>
              <a:rPr kumimoji="1" lang="en-US" altLang="ko-KR" sz="1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)</a:t>
            </a:r>
            <a:endParaRPr kumimoji="1" lang="ko-KR" altLang="en-US" sz="1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3"/>
          <p:cNvSpPr>
            <a:spLocks noChangeArrowheads="1"/>
          </p:cNvSpPr>
          <p:nvPr/>
        </p:nvSpPr>
        <p:spPr bwMode="auto">
          <a:xfrm>
            <a:off x="428397" y="1724025"/>
            <a:ext cx="9049207" cy="4543425"/>
          </a:xfrm>
          <a:prstGeom prst="rect">
            <a:avLst/>
          </a:prstGeom>
          <a:noFill/>
          <a:ln w="6350" algn="ctr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631825" y="1844676"/>
            <a:ext cx="5307013" cy="1397000"/>
            <a:chOff x="485775" y="1970539"/>
            <a:chExt cx="5307013" cy="1397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7" name="AutoShape 41"/>
            <p:cNvSpPr>
              <a:spLocks noChangeArrowheads="1"/>
            </p:cNvSpPr>
            <p:nvPr/>
          </p:nvSpPr>
          <p:spPr bwMode="auto">
            <a:xfrm>
              <a:off x="974725" y="2776989"/>
              <a:ext cx="827088" cy="444500"/>
            </a:xfrm>
            <a:prstGeom prst="flowChartDocument">
              <a:avLst/>
            </a:prstGeom>
            <a:solidFill>
              <a:srgbClr val="F2DBDB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Source File </a:t>
              </a:r>
            </a:p>
            <a:p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Directory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9" name="Rectangle 5"/>
            <p:cNvSpPr>
              <a:spLocks noChangeArrowheads="1"/>
            </p:cNvSpPr>
            <p:nvPr/>
          </p:nvSpPr>
          <p:spPr bwMode="gray">
            <a:xfrm>
              <a:off x="490538" y="2183264"/>
              <a:ext cx="1511300" cy="1184275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algn="ctr" defTabSz="933450" latinLnBrk="0"/>
              <a:endParaRPr lang="ko-KR" altLang="en-US" sz="1100" b="0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0" name="AutoShape 7"/>
            <p:cNvSpPr>
              <a:spLocks noChangeArrowheads="1"/>
            </p:cNvSpPr>
            <p:nvPr/>
          </p:nvSpPr>
          <p:spPr bwMode="auto">
            <a:xfrm>
              <a:off x="485775" y="1970539"/>
              <a:ext cx="1516063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Source</a:t>
              </a:r>
              <a:r>
                <a:rPr lang="ko-KR" altLang="en-US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WAS</a:t>
              </a:r>
              <a:endPara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1" name="Rectangle 5"/>
            <p:cNvSpPr>
              <a:spLocks noChangeArrowheads="1"/>
            </p:cNvSpPr>
            <p:nvPr/>
          </p:nvSpPr>
          <p:spPr bwMode="gray">
            <a:xfrm>
              <a:off x="4281488" y="2183264"/>
              <a:ext cx="1511300" cy="925512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algn="ctr" defTabSz="933450" latinLnBrk="0"/>
              <a:endParaRPr lang="ko-KR" altLang="en-US" sz="1100" b="0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2" name="AutoShape 7"/>
            <p:cNvSpPr>
              <a:spLocks noChangeArrowheads="1"/>
            </p:cNvSpPr>
            <p:nvPr/>
          </p:nvSpPr>
          <p:spPr bwMode="auto">
            <a:xfrm>
              <a:off x="4276725" y="1970539"/>
              <a:ext cx="1516063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Target WAS</a:t>
              </a:r>
              <a:endPara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53" name="직선 화살표 연결선 139"/>
            <p:cNvCxnSpPr>
              <a:cxnSpLocks noChangeShapeType="1"/>
            </p:cNvCxnSpPr>
            <p:nvPr/>
          </p:nvCxnSpPr>
          <p:spPr bwMode="auto">
            <a:xfrm>
              <a:off x="3716338" y="2365826"/>
              <a:ext cx="560387" cy="627063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4" name="AutoShape 41"/>
            <p:cNvSpPr>
              <a:spLocks noChangeArrowheads="1"/>
            </p:cNvSpPr>
            <p:nvPr/>
          </p:nvSpPr>
          <p:spPr bwMode="auto">
            <a:xfrm>
              <a:off x="4721225" y="2297564"/>
              <a:ext cx="901700" cy="444500"/>
            </a:xfrm>
            <a:prstGeom prst="flowChartDocument">
              <a:avLst/>
            </a:prstGeom>
            <a:solidFill>
              <a:srgbClr val="F2DBDB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Target File </a:t>
              </a:r>
            </a:p>
            <a:p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Directory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5" name="Freeform 8"/>
            <p:cNvSpPr>
              <a:spLocks/>
            </p:cNvSpPr>
            <p:nvPr/>
          </p:nvSpPr>
          <p:spPr bwMode="auto">
            <a:xfrm rot="8029377">
              <a:off x="1550987" y="2581727"/>
              <a:ext cx="334963" cy="163512"/>
            </a:xfrm>
            <a:custGeom>
              <a:avLst/>
              <a:gdLst>
                <a:gd name="T0" fmla="*/ 0 w 2434"/>
                <a:gd name="T1" fmla="*/ 2147483647 h 508"/>
                <a:gd name="T2" fmla="*/ 2147483647 w 2434"/>
                <a:gd name="T3" fmla="*/ 2147483647 h 508"/>
                <a:gd name="T4" fmla="*/ 2147483647 w 2434"/>
                <a:gd name="T5" fmla="*/ 2147483647 h 508"/>
                <a:gd name="T6" fmla="*/ 2147483647 w 2434"/>
                <a:gd name="T7" fmla="*/ 2147483647 h 508"/>
                <a:gd name="T8" fmla="*/ 2147483647 w 2434"/>
                <a:gd name="T9" fmla="*/ 2147483647 h 508"/>
                <a:gd name="T10" fmla="*/ 2147483647 w 2434"/>
                <a:gd name="T11" fmla="*/ 2147483647 h 508"/>
                <a:gd name="T12" fmla="*/ 2147483647 w 2434"/>
                <a:gd name="T13" fmla="*/ 2147483647 h 508"/>
                <a:gd name="T14" fmla="*/ 2147483647 w 2434"/>
                <a:gd name="T15" fmla="*/ 2147483647 h 508"/>
                <a:gd name="T16" fmla="*/ 2147483647 w 2434"/>
                <a:gd name="T17" fmla="*/ 2147483647 h 508"/>
                <a:gd name="T18" fmla="*/ 0 w 2434"/>
                <a:gd name="T19" fmla="*/ 2147483647 h 5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34"/>
                <a:gd name="T31" fmla="*/ 0 h 508"/>
                <a:gd name="T32" fmla="*/ 2434 w 2434"/>
                <a:gd name="T33" fmla="*/ 508 h 5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34" h="508">
                  <a:moveTo>
                    <a:pt x="0" y="162"/>
                  </a:moveTo>
                  <a:cubicBezTo>
                    <a:pt x="216" y="124"/>
                    <a:pt x="432" y="86"/>
                    <a:pt x="675" y="61"/>
                  </a:cubicBezTo>
                  <a:cubicBezTo>
                    <a:pt x="918" y="36"/>
                    <a:pt x="1195" y="0"/>
                    <a:pt x="1455" y="11"/>
                  </a:cubicBezTo>
                  <a:cubicBezTo>
                    <a:pt x="1715" y="22"/>
                    <a:pt x="2071" y="80"/>
                    <a:pt x="2233" y="128"/>
                  </a:cubicBezTo>
                  <a:cubicBezTo>
                    <a:pt x="2395" y="176"/>
                    <a:pt x="2434" y="249"/>
                    <a:pt x="2426" y="296"/>
                  </a:cubicBezTo>
                  <a:cubicBezTo>
                    <a:pt x="2418" y="343"/>
                    <a:pt x="2313" y="380"/>
                    <a:pt x="2184" y="413"/>
                  </a:cubicBezTo>
                  <a:cubicBezTo>
                    <a:pt x="2055" y="446"/>
                    <a:pt x="1827" y="486"/>
                    <a:pt x="1651" y="497"/>
                  </a:cubicBezTo>
                  <a:cubicBezTo>
                    <a:pt x="1475" y="508"/>
                    <a:pt x="1298" y="488"/>
                    <a:pt x="1127" y="480"/>
                  </a:cubicBezTo>
                  <a:cubicBezTo>
                    <a:pt x="956" y="472"/>
                    <a:pt x="812" y="465"/>
                    <a:pt x="624" y="446"/>
                  </a:cubicBezTo>
                  <a:cubicBezTo>
                    <a:pt x="436" y="427"/>
                    <a:pt x="218" y="395"/>
                    <a:pt x="0" y="363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6" name="AutoShape 88"/>
            <p:cNvSpPr>
              <a:spLocks noChangeAspect="1" noChangeArrowheads="1"/>
            </p:cNvSpPr>
            <p:nvPr/>
          </p:nvSpPr>
          <p:spPr bwMode="gray">
            <a:xfrm>
              <a:off x="4154488" y="2992889"/>
              <a:ext cx="652462" cy="166687"/>
            </a:xfrm>
            <a:prstGeom prst="hexagon">
              <a:avLst>
                <a:gd name="adj" fmla="val 28777"/>
                <a:gd name="vf" fmla="val 115470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8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File </a:t>
              </a:r>
              <a:r>
                <a:rPr lang="en-US" altLang="ko-KR" sz="8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Agent</a:t>
              </a:r>
              <a:endParaRPr lang="ko-KR" altLang="en-US" sz="8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57" name="직선 화살표 연결선 203"/>
            <p:cNvCxnSpPr>
              <a:cxnSpLocks noChangeShapeType="1"/>
            </p:cNvCxnSpPr>
            <p:nvPr/>
          </p:nvCxnSpPr>
          <p:spPr bwMode="auto">
            <a:xfrm flipV="1">
              <a:off x="4495800" y="2723014"/>
              <a:ext cx="255588" cy="269875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8" name="AutoShape 90"/>
            <p:cNvSpPr>
              <a:spLocks noChangeArrowheads="1"/>
            </p:cNvSpPr>
            <p:nvPr/>
          </p:nvSpPr>
          <p:spPr bwMode="auto">
            <a:xfrm>
              <a:off x="2471738" y="2130876"/>
              <a:ext cx="1244600" cy="695325"/>
            </a:xfrm>
            <a:prstGeom prst="roundRect">
              <a:avLst>
                <a:gd name="adj" fmla="val 4683"/>
              </a:avLst>
            </a:prstGeom>
            <a:solidFill>
              <a:schemeClr val="bg1">
                <a:lumMod val="95000"/>
              </a:schemeClr>
            </a:solidFill>
            <a:ln w="6350" algn="ctr">
              <a:solidFill>
                <a:srgbClr val="C0C0C0"/>
              </a:solidFill>
              <a:round/>
              <a:headEnd/>
              <a:tailEnd/>
            </a:ln>
            <a:effectLst/>
            <a:extLst/>
          </p:spPr>
          <p:txBody>
            <a:bodyPr wrap="none"/>
            <a:lstStyle/>
            <a:p>
              <a:pPr algn="ctr" defTabSz="933450" latinLnBrk="0">
                <a:defRPr/>
              </a:pPr>
              <a:endParaRPr lang="ko-KR" altLang="en-US" sz="1100" b="0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0" name="AutoShape 257"/>
            <p:cNvSpPr>
              <a:spLocks noChangeArrowheads="1"/>
            </p:cNvSpPr>
            <p:nvPr/>
          </p:nvSpPr>
          <p:spPr bwMode="auto">
            <a:xfrm>
              <a:off x="2563813" y="2070551"/>
              <a:ext cx="1049337" cy="193675"/>
            </a:xfrm>
            <a:prstGeom prst="roundRect">
              <a:avLst>
                <a:gd name="adj" fmla="val 10736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ESB </a:t>
              </a:r>
              <a:r>
                <a:rPr lang="ko-KR" altLang="en-US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서버</a:t>
              </a:r>
            </a:p>
          </p:txBody>
        </p:sp>
        <p:sp>
          <p:nvSpPr>
            <p:cNvPr id="61" name="TextBox 127"/>
            <p:cNvSpPr txBox="1">
              <a:spLocks noChangeArrowheads="1"/>
            </p:cNvSpPr>
            <p:nvPr/>
          </p:nvSpPr>
          <p:spPr bwMode="auto">
            <a:xfrm>
              <a:off x="1150938" y="2140401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 b="0">
                  <a:latin typeface="맑은 고딕" pitchFamily="50" charset="-127"/>
                  <a:ea typeface="맑은 고딕" pitchFamily="50" charset="-127"/>
                </a:rPr>
                <a:t>①</a:t>
              </a:r>
            </a:p>
          </p:txBody>
        </p:sp>
        <p:sp>
          <p:nvSpPr>
            <p:cNvPr id="62" name="TextBox 127"/>
            <p:cNvSpPr txBox="1">
              <a:spLocks noChangeArrowheads="1"/>
            </p:cNvSpPr>
            <p:nvPr/>
          </p:nvSpPr>
          <p:spPr bwMode="auto">
            <a:xfrm>
              <a:off x="3808413" y="2238826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 b="0">
                  <a:latin typeface="맑은 고딕" pitchFamily="50" charset="-127"/>
                  <a:ea typeface="맑은 고딕" pitchFamily="50" charset="-127"/>
                </a:rPr>
                <a:t>④</a:t>
              </a:r>
            </a:p>
          </p:txBody>
        </p:sp>
        <p:sp>
          <p:nvSpPr>
            <p:cNvPr id="63" name="TextBox 127"/>
            <p:cNvSpPr txBox="1">
              <a:spLocks noChangeArrowheads="1"/>
            </p:cNvSpPr>
            <p:nvPr/>
          </p:nvSpPr>
          <p:spPr bwMode="auto">
            <a:xfrm>
              <a:off x="2097088" y="2134051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 b="0">
                  <a:latin typeface="맑은 고딕" pitchFamily="50" charset="-127"/>
                  <a:ea typeface="맑은 고딕" pitchFamily="50" charset="-127"/>
                </a:rPr>
                <a:t>③</a:t>
              </a:r>
            </a:p>
          </p:txBody>
        </p:sp>
        <p:sp>
          <p:nvSpPr>
            <p:cNvPr id="65" name="AutoShape 88"/>
            <p:cNvSpPr>
              <a:spLocks noChangeAspect="1" noChangeArrowheads="1"/>
            </p:cNvSpPr>
            <p:nvPr/>
          </p:nvSpPr>
          <p:spPr bwMode="gray">
            <a:xfrm>
              <a:off x="1468438" y="2337251"/>
              <a:ext cx="652462" cy="166688"/>
            </a:xfrm>
            <a:prstGeom prst="hexagon">
              <a:avLst>
                <a:gd name="adj" fmla="val 28777"/>
                <a:gd name="vf" fmla="val 115470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8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File </a:t>
              </a:r>
              <a:r>
                <a:rPr lang="en-US" altLang="ko-KR" sz="8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Agent</a:t>
              </a:r>
              <a:endParaRPr lang="ko-KR" altLang="en-US" sz="8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6" name="직사각형 65"/>
            <p:cNvSpPr/>
            <p:nvPr/>
          </p:nvSpPr>
          <p:spPr bwMode="auto">
            <a:xfrm>
              <a:off x="593725" y="2265814"/>
              <a:ext cx="561975" cy="387350"/>
            </a:xfrm>
            <a:prstGeom prst="rect">
              <a:avLst/>
            </a:prstGeom>
            <a:solidFill>
              <a:srgbClr val="FFCCFF"/>
            </a:solidFill>
            <a:ln w="6350" algn="ctr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altLang="ko-KR" sz="800" b="1">
                <a:latin typeface="맑은 고딕" pitchFamily="50" charset="-127"/>
                <a:ea typeface="맑은 고딕" pitchFamily="50" charset="-127"/>
              </a:endParaRPr>
            </a:p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Application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67" name="직선 화살표 연결선 175"/>
            <p:cNvCxnSpPr>
              <a:cxnSpLocks noChangeShapeType="1"/>
            </p:cNvCxnSpPr>
            <p:nvPr/>
          </p:nvCxnSpPr>
          <p:spPr bwMode="auto">
            <a:xfrm>
              <a:off x="1184275" y="2337251"/>
              <a:ext cx="274638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8" name="직선 화살표 연결선 175"/>
            <p:cNvCxnSpPr>
              <a:cxnSpLocks noChangeShapeType="1"/>
            </p:cNvCxnSpPr>
            <p:nvPr/>
          </p:nvCxnSpPr>
          <p:spPr bwMode="auto">
            <a:xfrm flipH="1">
              <a:off x="1144588" y="2503939"/>
              <a:ext cx="342900" cy="0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9" name="직사각형 68"/>
            <p:cNvSpPr/>
            <p:nvPr/>
          </p:nvSpPr>
          <p:spPr bwMode="auto">
            <a:xfrm>
              <a:off x="593725" y="2221364"/>
              <a:ext cx="561975" cy="185737"/>
            </a:xfrm>
            <a:prstGeom prst="rect">
              <a:avLst/>
            </a:prstGeom>
            <a:solidFill>
              <a:srgbClr val="7A7AD4"/>
            </a:solidFill>
            <a:ln w="6350" algn="ctr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altLang="ko-KR" sz="800" b="1" smtClean="0">
                  <a:latin typeface="맑은 고딕" pitchFamily="50" charset="-127"/>
                  <a:ea typeface="맑은 고딕" pitchFamily="50" charset="-127"/>
                </a:rPr>
                <a:t>Megaware</a:t>
              </a:r>
              <a:r>
                <a:rPr lang="ko-KR" altLang="en-US" sz="800" b="1" smtClean="0">
                  <a:latin typeface="맑은 고딕" pitchFamily="50" charset="-127"/>
                  <a:ea typeface="맑은 고딕" pitchFamily="50" charset="-127"/>
                </a:rPr>
                <a:t>호출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70" name="직선 화살표 연결선 175"/>
            <p:cNvCxnSpPr>
              <a:cxnSpLocks noChangeShapeType="1"/>
            </p:cNvCxnSpPr>
            <p:nvPr/>
          </p:nvCxnSpPr>
          <p:spPr bwMode="auto">
            <a:xfrm>
              <a:off x="2120900" y="2337251"/>
              <a:ext cx="274638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1" name="TextBox 127"/>
            <p:cNvSpPr txBox="1">
              <a:spLocks noChangeArrowheads="1"/>
            </p:cNvSpPr>
            <p:nvPr/>
          </p:nvSpPr>
          <p:spPr bwMode="auto">
            <a:xfrm>
              <a:off x="1557338" y="2557914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 b="0">
                  <a:latin typeface="맑은 고딕" pitchFamily="50" charset="-127"/>
                  <a:ea typeface="맑은 고딕" pitchFamily="50" charset="-127"/>
                </a:rPr>
                <a:t>②</a:t>
              </a:r>
            </a:p>
          </p:txBody>
        </p:sp>
        <p:sp>
          <p:nvSpPr>
            <p:cNvPr id="72" name="TextBox 127"/>
            <p:cNvSpPr txBox="1">
              <a:spLocks noChangeArrowheads="1"/>
            </p:cNvSpPr>
            <p:nvPr/>
          </p:nvSpPr>
          <p:spPr bwMode="auto">
            <a:xfrm>
              <a:off x="4386263" y="2667451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 b="0">
                  <a:latin typeface="맑은 고딕" pitchFamily="50" charset="-127"/>
                  <a:ea typeface="맑은 고딕" pitchFamily="50" charset="-127"/>
                </a:rPr>
                <a:t>⑤</a:t>
              </a:r>
            </a:p>
          </p:txBody>
        </p:sp>
        <p:cxnSp>
          <p:nvCxnSpPr>
            <p:cNvPr id="73" name="직선 화살표 연결선 175"/>
            <p:cNvCxnSpPr>
              <a:cxnSpLocks noChangeShapeType="1"/>
              <a:endCxn id="56" idx="2"/>
            </p:cNvCxnSpPr>
            <p:nvPr/>
          </p:nvCxnSpPr>
          <p:spPr bwMode="auto">
            <a:xfrm flipH="1">
              <a:off x="4759325" y="2789689"/>
              <a:ext cx="196850" cy="203200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4" name="TextBox 127"/>
            <p:cNvSpPr txBox="1">
              <a:spLocks noChangeArrowheads="1"/>
            </p:cNvSpPr>
            <p:nvPr/>
          </p:nvSpPr>
          <p:spPr bwMode="auto">
            <a:xfrm>
              <a:off x="3808413" y="2883351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 b="0">
                  <a:latin typeface="맑은 고딕" pitchFamily="50" charset="-127"/>
                  <a:ea typeface="맑은 고딕" pitchFamily="50" charset="-127"/>
                </a:rPr>
                <a:t>⑥</a:t>
              </a:r>
            </a:p>
          </p:txBody>
        </p:sp>
        <p:cxnSp>
          <p:nvCxnSpPr>
            <p:cNvPr id="75" name="직선 화살표 연결선 175"/>
            <p:cNvCxnSpPr>
              <a:cxnSpLocks noChangeShapeType="1"/>
              <a:stCxn id="56" idx="2"/>
            </p:cNvCxnSpPr>
            <p:nvPr/>
          </p:nvCxnSpPr>
          <p:spPr bwMode="auto">
            <a:xfrm flipH="1" flipV="1">
              <a:off x="3716338" y="2624589"/>
              <a:ext cx="438150" cy="452437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76" name="직선 화살표 연결선 175"/>
            <p:cNvCxnSpPr>
              <a:cxnSpLocks noChangeShapeType="1"/>
              <a:stCxn id="58" idx="1"/>
            </p:cNvCxnSpPr>
            <p:nvPr/>
          </p:nvCxnSpPr>
          <p:spPr bwMode="auto">
            <a:xfrm flipH="1">
              <a:off x="2120900" y="2478539"/>
              <a:ext cx="350838" cy="7937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7" name="TextBox 127"/>
            <p:cNvSpPr txBox="1">
              <a:spLocks noChangeArrowheads="1"/>
            </p:cNvSpPr>
            <p:nvPr/>
          </p:nvSpPr>
          <p:spPr bwMode="auto">
            <a:xfrm>
              <a:off x="2097088" y="2491239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 b="0">
                  <a:latin typeface="맑은 고딕" pitchFamily="50" charset="-127"/>
                  <a:ea typeface="맑은 고딕" pitchFamily="50" charset="-127"/>
                </a:rPr>
                <a:t>⑥</a:t>
              </a:r>
            </a:p>
          </p:txBody>
        </p:sp>
        <p:sp>
          <p:nvSpPr>
            <p:cNvPr id="78" name="TextBox 127"/>
            <p:cNvSpPr txBox="1">
              <a:spLocks noChangeArrowheads="1"/>
            </p:cNvSpPr>
            <p:nvPr/>
          </p:nvSpPr>
          <p:spPr bwMode="auto">
            <a:xfrm>
              <a:off x="1154113" y="2462664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 b="0">
                  <a:latin typeface="맑은 고딕" pitchFamily="50" charset="-127"/>
                  <a:ea typeface="맑은 고딕" pitchFamily="50" charset="-127"/>
                </a:rPr>
                <a:t>⑥</a:t>
              </a:r>
            </a:p>
          </p:txBody>
        </p:sp>
      </p:grpSp>
      <p:sp>
        <p:nvSpPr>
          <p:cNvPr id="40" name="TextBox 127"/>
          <p:cNvSpPr txBox="1">
            <a:spLocks noChangeArrowheads="1"/>
          </p:cNvSpPr>
          <p:nvPr/>
        </p:nvSpPr>
        <p:spPr bwMode="auto">
          <a:xfrm>
            <a:off x="631825" y="3841071"/>
            <a:ext cx="8845779" cy="239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처리흐름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연계를 하기 위해 업무 팀에서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Source File Directory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연계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File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을 적재한다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입력하는 방식은 업무 팀에서 자체적으로 결정하며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Source File Directory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연계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File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이 적재된 후 연계 팀에서 연계처리를 수행한다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①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은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Megaware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에서 발행한 웹서비스를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Megaware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에서 통보해준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WSDL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웹서비스클라이언트를 이용하여 호출하거나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/ HTTP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방식 으로 호출한다</a:t>
            </a:r>
            <a:endParaRPr lang="en-US" altLang="ko-KR" sz="900" b="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②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호출 받은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Megaware 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File Agent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를 실행하여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Source File Directory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를 조회하여 해당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File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을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③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전송 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④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전송된 데이터를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Target Agent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바로 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라우팅 하여</a:t>
            </a:r>
            <a:endParaRPr lang="ko-KR" altLang="en-US" sz="900" b="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⑤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Target File Directory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적재하고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⑥ 적재된 결과를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서버를 통하여 호출한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에게 해당 결과를 리턴 한다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Target Directory</a:t>
            </a: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적재된 </a:t>
            </a:r>
            <a:r>
              <a:rPr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File</a:t>
            </a: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은 업무 팀에서 자체적으로 결정하여 해당 업무 </a:t>
            </a:r>
            <a:r>
              <a:rPr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Directory</a:t>
            </a: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적재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900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동기 방식은 </a:t>
            </a:r>
            <a:r>
              <a:rPr lang="en-US" altLang="ko-KR" sz="900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Megaware </a:t>
            </a:r>
            <a:r>
              <a:rPr lang="ko-KR" altLang="en-US" sz="900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에서 발행한 웹서비스를 호출하므로 추가 업무 협의 및 개발 필요</a:t>
            </a:r>
          </a:p>
        </p:txBody>
      </p:sp>
      <p:graphicFrame>
        <p:nvGraphicFramePr>
          <p:cNvPr id="41" name="표 4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913108"/>
              </p:ext>
            </p:extLst>
          </p:nvPr>
        </p:nvGraphicFramePr>
        <p:xfrm>
          <a:off x="6177136" y="1822447"/>
          <a:ext cx="3153749" cy="1884896"/>
        </p:xfrm>
        <a:graphic>
          <a:graphicData uri="http://schemas.openxmlformats.org/drawingml/2006/table">
            <a:tbl>
              <a:tblPr/>
              <a:tblGrid>
                <a:gridCol w="86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49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4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1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mpd="sng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프로토콜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비고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프로토콜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itchFamily="50" charset="-127"/>
                          <a:ea typeface="+mn-ea"/>
                        </a:rPr>
                        <a:t>SOAP, TCP/IP,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+mn-ea"/>
                        </a:rPr>
                        <a:t>HTTP, HTTPS, FTP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, SFTP 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등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특징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aseline="0" smtClean="0">
                          <a:latin typeface="맑은 고딕" pitchFamily="50" charset="-127"/>
                          <a:ea typeface="+mn-ea"/>
                        </a:rPr>
                        <a:t>웹서비스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lang="ko-KR" altLang="en-US" sz="900" baseline="0" smtClean="0">
                          <a:latin typeface="맑은 고딕" pitchFamily="50" charset="-127"/>
                          <a:ea typeface="+mn-ea"/>
                        </a:rPr>
                        <a:t>또는 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+mn-ea"/>
                        </a:rPr>
                        <a:t>HTTP</a:t>
                      </a:r>
                      <a:r>
                        <a:rPr lang="ko-KR" altLang="en-US" sz="900" baseline="0" smtClean="0">
                          <a:latin typeface="맑은 고딕" pitchFamily="50" charset="-127"/>
                          <a:ea typeface="+mn-ea"/>
                        </a:rPr>
                        <a:t>호출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+mn-ea"/>
                        </a:rPr>
                        <a:t>,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파일 송수신</a:t>
                      </a: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연계방식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동기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(Sync)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설치위치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WAS(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송수신 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File Directory)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8" name="제목 34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527570" y="888940"/>
            <a:ext cx="90983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연계는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아래와 같이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ESB Agent/ESB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서버를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통한 연계 기능을 지원하고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타 시스템과 데이터 송수신은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DB, API, WEBSERVICE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사용하고 파일 송수신은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FILE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사용합니다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b="0" ker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50137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제목 3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>
                <a:latin typeface="맑은 고딕" panose="020B0503020000020004" pitchFamily="50" charset="-127"/>
              </a:rPr>
              <a:t>2.5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 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– FILE(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비동기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7" name="TextBox 1"/>
          <p:cNvSpPr txBox="1">
            <a:spLocks noChangeArrowheads="1"/>
          </p:cNvSpPr>
          <p:nvPr/>
        </p:nvSpPr>
        <p:spPr bwMode="auto">
          <a:xfrm>
            <a:off x="441785" y="1450521"/>
            <a:ext cx="14160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171450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u"/>
              <a:tabLst/>
              <a:defRPr/>
            </a:pPr>
            <a:r>
              <a:rPr kumimoji="1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FILE (</a:t>
            </a:r>
            <a:r>
              <a:rPr kumimoji="1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비동기</a:t>
            </a:r>
            <a:r>
              <a:rPr kumimoji="1" lang="en-US" altLang="ko-KR" sz="1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)</a:t>
            </a:r>
            <a:endParaRPr kumimoji="1" lang="ko-KR" altLang="en-US" sz="1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3"/>
          <p:cNvSpPr>
            <a:spLocks noChangeArrowheads="1"/>
          </p:cNvSpPr>
          <p:nvPr/>
        </p:nvSpPr>
        <p:spPr bwMode="auto">
          <a:xfrm>
            <a:off x="428397" y="1724025"/>
            <a:ext cx="9049207" cy="4543425"/>
          </a:xfrm>
          <a:prstGeom prst="rect">
            <a:avLst/>
          </a:prstGeom>
          <a:noFill/>
          <a:ln w="6350" algn="ctr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631825" y="1844676"/>
            <a:ext cx="5307013" cy="1189037"/>
            <a:chOff x="521607" y="2312988"/>
            <a:chExt cx="5307013" cy="118903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0" name="AutoShape 41"/>
            <p:cNvSpPr>
              <a:spLocks noChangeArrowheads="1"/>
            </p:cNvSpPr>
            <p:nvPr/>
          </p:nvSpPr>
          <p:spPr bwMode="auto">
            <a:xfrm>
              <a:off x="762907" y="2706688"/>
              <a:ext cx="827088" cy="444500"/>
            </a:xfrm>
            <a:prstGeom prst="flowChartDocument">
              <a:avLst/>
            </a:prstGeom>
            <a:solidFill>
              <a:srgbClr val="F2DBDB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Source File </a:t>
              </a:r>
            </a:p>
            <a:p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Directory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1" name="Rectangle 5"/>
            <p:cNvSpPr>
              <a:spLocks noChangeArrowheads="1"/>
            </p:cNvSpPr>
            <p:nvPr/>
          </p:nvSpPr>
          <p:spPr bwMode="gray">
            <a:xfrm>
              <a:off x="526370" y="2525713"/>
              <a:ext cx="1511300" cy="976312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algn="ctr" defTabSz="933450" latinLnBrk="0"/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2" name="AutoShape 7"/>
            <p:cNvSpPr>
              <a:spLocks noChangeArrowheads="1"/>
            </p:cNvSpPr>
            <p:nvPr/>
          </p:nvSpPr>
          <p:spPr bwMode="auto">
            <a:xfrm>
              <a:off x="521607" y="2312988"/>
              <a:ext cx="1516063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Source</a:t>
              </a:r>
              <a:r>
                <a:rPr lang="ko-KR" altLang="en-US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WAS</a:t>
              </a:r>
              <a:endPara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3" name="Rectangle 5"/>
            <p:cNvSpPr>
              <a:spLocks noChangeArrowheads="1"/>
            </p:cNvSpPr>
            <p:nvPr/>
          </p:nvSpPr>
          <p:spPr bwMode="gray">
            <a:xfrm>
              <a:off x="4317320" y="2525713"/>
              <a:ext cx="1511300" cy="925512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algn="ctr" defTabSz="933450" latinLnBrk="0"/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4" name="AutoShape 7"/>
            <p:cNvSpPr>
              <a:spLocks noChangeArrowheads="1"/>
            </p:cNvSpPr>
            <p:nvPr/>
          </p:nvSpPr>
          <p:spPr bwMode="auto">
            <a:xfrm>
              <a:off x="4312557" y="2312988"/>
              <a:ext cx="1516063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Target WAS</a:t>
              </a:r>
              <a:endPara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59" name="직선 화살표 연결선 139"/>
            <p:cNvCxnSpPr>
              <a:cxnSpLocks noChangeShapeType="1"/>
              <a:stCxn id="86" idx="3"/>
              <a:endCxn id="84" idx="2"/>
            </p:cNvCxnSpPr>
            <p:nvPr/>
          </p:nvCxnSpPr>
          <p:spPr bwMode="auto">
            <a:xfrm>
              <a:off x="3752170" y="2820988"/>
              <a:ext cx="438150" cy="59848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9" name="AutoShape 41"/>
            <p:cNvSpPr>
              <a:spLocks noChangeArrowheads="1"/>
            </p:cNvSpPr>
            <p:nvPr/>
          </p:nvSpPr>
          <p:spPr bwMode="auto">
            <a:xfrm>
              <a:off x="4757057" y="2640013"/>
              <a:ext cx="901700" cy="444500"/>
            </a:xfrm>
            <a:prstGeom prst="flowChartDocument">
              <a:avLst/>
            </a:prstGeom>
            <a:solidFill>
              <a:srgbClr val="F2DBDB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Target File </a:t>
              </a:r>
            </a:p>
            <a:p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Directory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0" name="Freeform 8"/>
            <p:cNvSpPr>
              <a:spLocks/>
            </p:cNvSpPr>
            <p:nvPr/>
          </p:nvSpPr>
          <p:spPr bwMode="auto">
            <a:xfrm rot="14644996">
              <a:off x="1301070" y="3055938"/>
              <a:ext cx="334962" cy="163512"/>
            </a:xfrm>
            <a:custGeom>
              <a:avLst/>
              <a:gdLst>
                <a:gd name="T0" fmla="*/ 0 w 2434"/>
                <a:gd name="T1" fmla="*/ 2147483647 h 508"/>
                <a:gd name="T2" fmla="*/ 2147483647 w 2434"/>
                <a:gd name="T3" fmla="*/ 2147483647 h 508"/>
                <a:gd name="T4" fmla="*/ 2147483647 w 2434"/>
                <a:gd name="T5" fmla="*/ 2147483647 h 508"/>
                <a:gd name="T6" fmla="*/ 2147483647 w 2434"/>
                <a:gd name="T7" fmla="*/ 2147483647 h 508"/>
                <a:gd name="T8" fmla="*/ 2147483647 w 2434"/>
                <a:gd name="T9" fmla="*/ 2147483647 h 508"/>
                <a:gd name="T10" fmla="*/ 2147483647 w 2434"/>
                <a:gd name="T11" fmla="*/ 2147483647 h 508"/>
                <a:gd name="T12" fmla="*/ 2147483647 w 2434"/>
                <a:gd name="T13" fmla="*/ 2147483647 h 508"/>
                <a:gd name="T14" fmla="*/ 2147483647 w 2434"/>
                <a:gd name="T15" fmla="*/ 2147483647 h 508"/>
                <a:gd name="T16" fmla="*/ 2147483647 w 2434"/>
                <a:gd name="T17" fmla="*/ 2147483647 h 508"/>
                <a:gd name="T18" fmla="*/ 0 w 2434"/>
                <a:gd name="T19" fmla="*/ 2147483647 h 5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34"/>
                <a:gd name="T31" fmla="*/ 0 h 508"/>
                <a:gd name="T32" fmla="*/ 2434 w 2434"/>
                <a:gd name="T33" fmla="*/ 508 h 5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34" h="508">
                  <a:moveTo>
                    <a:pt x="0" y="162"/>
                  </a:moveTo>
                  <a:cubicBezTo>
                    <a:pt x="216" y="124"/>
                    <a:pt x="432" y="86"/>
                    <a:pt x="675" y="61"/>
                  </a:cubicBezTo>
                  <a:cubicBezTo>
                    <a:pt x="918" y="36"/>
                    <a:pt x="1195" y="0"/>
                    <a:pt x="1455" y="11"/>
                  </a:cubicBezTo>
                  <a:cubicBezTo>
                    <a:pt x="1715" y="22"/>
                    <a:pt x="2071" y="80"/>
                    <a:pt x="2233" y="128"/>
                  </a:cubicBezTo>
                  <a:cubicBezTo>
                    <a:pt x="2395" y="176"/>
                    <a:pt x="2434" y="249"/>
                    <a:pt x="2426" y="296"/>
                  </a:cubicBezTo>
                  <a:cubicBezTo>
                    <a:pt x="2418" y="343"/>
                    <a:pt x="2313" y="380"/>
                    <a:pt x="2184" y="413"/>
                  </a:cubicBezTo>
                  <a:cubicBezTo>
                    <a:pt x="2055" y="446"/>
                    <a:pt x="1827" y="486"/>
                    <a:pt x="1651" y="497"/>
                  </a:cubicBezTo>
                  <a:cubicBezTo>
                    <a:pt x="1475" y="508"/>
                    <a:pt x="1298" y="488"/>
                    <a:pt x="1127" y="480"/>
                  </a:cubicBezTo>
                  <a:cubicBezTo>
                    <a:pt x="956" y="472"/>
                    <a:pt x="812" y="465"/>
                    <a:pt x="624" y="446"/>
                  </a:cubicBezTo>
                  <a:cubicBezTo>
                    <a:pt x="436" y="427"/>
                    <a:pt x="218" y="395"/>
                    <a:pt x="0" y="363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ko-KR" altLang="en-US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1" name="TextBox 186"/>
            <p:cNvSpPr txBox="1">
              <a:spLocks noChangeArrowheads="1"/>
            </p:cNvSpPr>
            <p:nvPr/>
          </p:nvSpPr>
          <p:spPr bwMode="auto">
            <a:xfrm>
              <a:off x="1005795" y="3117850"/>
              <a:ext cx="47942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폴링</a:t>
              </a:r>
            </a:p>
          </p:txBody>
        </p:sp>
        <p:sp>
          <p:nvSpPr>
            <p:cNvPr id="82" name="AutoShape 88"/>
            <p:cNvSpPr>
              <a:spLocks noChangeAspect="1" noChangeArrowheads="1"/>
            </p:cNvSpPr>
            <p:nvPr/>
          </p:nvSpPr>
          <p:spPr bwMode="gray">
            <a:xfrm>
              <a:off x="1467757" y="3335338"/>
              <a:ext cx="652463" cy="166687"/>
            </a:xfrm>
            <a:prstGeom prst="hexagon">
              <a:avLst>
                <a:gd name="adj" fmla="val 28777"/>
                <a:gd name="vf" fmla="val 115470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8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File </a:t>
              </a:r>
              <a:r>
                <a:rPr lang="en-US" altLang="ko-KR" sz="8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Agent</a:t>
              </a:r>
              <a:endParaRPr lang="ko-KR" altLang="en-US" sz="8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83" name="직선 화살표 연결선 188"/>
            <p:cNvCxnSpPr>
              <a:cxnSpLocks noChangeShapeType="1"/>
              <a:stCxn id="82" idx="2"/>
              <a:endCxn id="86" idx="1"/>
            </p:cNvCxnSpPr>
            <p:nvPr/>
          </p:nvCxnSpPr>
          <p:spPr bwMode="auto">
            <a:xfrm flipV="1">
              <a:off x="2120220" y="2820988"/>
              <a:ext cx="387350" cy="59848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4" name="AutoShape 88"/>
            <p:cNvSpPr>
              <a:spLocks noChangeAspect="1" noChangeArrowheads="1"/>
            </p:cNvSpPr>
            <p:nvPr/>
          </p:nvSpPr>
          <p:spPr bwMode="gray">
            <a:xfrm>
              <a:off x="4190320" y="3335338"/>
              <a:ext cx="652462" cy="166687"/>
            </a:xfrm>
            <a:prstGeom prst="hexagon">
              <a:avLst>
                <a:gd name="adj" fmla="val 28777"/>
                <a:gd name="vf" fmla="val 115470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8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File </a:t>
              </a:r>
              <a:r>
                <a:rPr lang="en-US" altLang="ko-KR" sz="8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Agent</a:t>
              </a:r>
              <a:endParaRPr lang="ko-KR" altLang="en-US" sz="8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85" name="직선 화살표 연결선 203"/>
            <p:cNvCxnSpPr>
              <a:cxnSpLocks noChangeShapeType="1"/>
              <a:stCxn id="84" idx="2"/>
              <a:endCxn id="79" idx="2"/>
            </p:cNvCxnSpPr>
            <p:nvPr/>
          </p:nvCxnSpPr>
          <p:spPr bwMode="auto">
            <a:xfrm flipV="1">
              <a:off x="4842782" y="3054350"/>
              <a:ext cx="365125" cy="365125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6" name="AutoShape 90"/>
            <p:cNvSpPr>
              <a:spLocks noChangeArrowheads="1"/>
            </p:cNvSpPr>
            <p:nvPr/>
          </p:nvSpPr>
          <p:spPr bwMode="auto">
            <a:xfrm>
              <a:off x="2507570" y="2473325"/>
              <a:ext cx="1244600" cy="695325"/>
            </a:xfrm>
            <a:prstGeom prst="roundRect">
              <a:avLst>
                <a:gd name="adj" fmla="val 4683"/>
              </a:avLst>
            </a:prstGeom>
            <a:solidFill>
              <a:schemeClr val="bg1">
                <a:lumMod val="95000"/>
              </a:schemeClr>
            </a:solidFill>
            <a:ln w="6350" algn="ctr">
              <a:solidFill>
                <a:srgbClr val="C0C0C0"/>
              </a:solidFill>
              <a:round/>
              <a:headEnd/>
              <a:tailEnd/>
            </a:ln>
            <a:effectLst/>
            <a:extLst/>
          </p:spPr>
          <p:txBody>
            <a:bodyPr wrap="none"/>
            <a:lstStyle/>
            <a:p>
              <a:pPr algn="ctr" defTabSz="933450" latinLnBrk="0">
                <a:defRPr/>
              </a:pPr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8" name="AutoShape 257"/>
            <p:cNvSpPr>
              <a:spLocks noChangeArrowheads="1"/>
            </p:cNvSpPr>
            <p:nvPr/>
          </p:nvSpPr>
          <p:spPr bwMode="auto">
            <a:xfrm>
              <a:off x="2599645" y="2413000"/>
              <a:ext cx="1049337" cy="193675"/>
            </a:xfrm>
            <a:prstGeom prst="roundRect">
              <a:avLst>
                <a:gd name="adj" fmla="val 10736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ESB </a:t>
              </a:r>
              <a:r>
                <a:rPr lang="ko-KR" altLang="en-US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서버</a:t>
              </a:r>
            </a:p>
          </p:txBody>
        </p:sp>
        <p:sp>
          <p:nvSpPr>
            <p:cNvPr id="89" name="TextBox 127"/>
            <p:cNvSpPr txBox="1">
              <a:spLocks noChangeArrowheads="1"/>
            </p:cNvSpPr>
            <p:nvPr/>
          </p:nvSpPr>
          <p:spPr bwMode="auto">
            <a:xfrm>
              <a:off x="1750332" y="3054350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①</a:t>
              </a:r>
            </a:p>
          </p:txBody>
        </p:sp>
        <p:sp>
          <p:nvSpPr>
            <p:cNvPr id="90" name="TextBox 127"/>
            <p:cNvSpPr txBox="1">
              <a:spLocks noChangeArrowheads="1"/>
            </p:cNvSpPr>
            <p:nvPr/>
          </p:nvSpPr>
          <p:spPr bwMode="auto">
            <a:xfrm>
              <a:off x="3844245" y="2849563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②</a:t>
              </a:r>
            </a:p>
          </p:txBody>
        </p:sp>
        <p:sp>
          <p:nvSpPr>
            <p:cNvPr id="91" name="TextBox 127"/>
            <p:cNvSpPr txBox="1">
              <a:spLocks noChangeArrowheads="1"/>
            </p:cNvSpPr>
            <p:nvPr/>
          </p:nvSpPr>
          <p:spPr bwMode="auto">
            <a:xfrm>
              <a:off x="4971370" y="3187700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③</a:t>
              </a:r>
            </a:p>
          </p:txBody>
        </p:sp>
      </p:grpSp>
      <p:sp>
        <p:nvSpPr>
          <p:cNvPr id="28" name="TextBox 127"/>
          <p:cNvSpPr txBox="1">
            <a:spLocks noChangeArrowheads="1"/>
          </p:cNvSpPr>
          <p:nvPr/>
        </p:nvSpPr>
        <p:spPr bwMode="auto">
          <a:xfrm>
            <a:off x="631825" y="3841071"/>
            <a:ext cx="8845779" cy="239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처리흐름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연계를 하기 위해 업무 팀에서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Source File Directory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연계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File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을 적재한다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입력하는 방식은 업무 팀에서 자체적으로 결정하며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Source File Directory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연계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File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이 적재된 후 연계 팀에서 연계처리를 수행한다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①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Source Agent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Source File Directory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를 주기적으로 조회하여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전송한다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②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전송된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File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을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Target Agent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바로 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라우팅 하여</a:t>
            </a:r>
            <a:endParaRPr lang="ko-KR" altLang="en-US" sz="900" b="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③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Target File Directory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적재한다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④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적재된 결과를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서버를 통하여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Source DB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Update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한다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90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※ Target Directory</a:t>
            </a: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적재된 </a:t>
            </a:r>
            <a:r>
              <a:rPr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File</a:t>
            </a: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은 업무 팀에서 자체적으로 결정하여 해당 업무 </a:t>
            </a:r>
            <a:r>
              <a:rPr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Directory</a:t>
            </a: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적재</a:t>
            </a:r>
          </a:p>
        </p:txBody>
      </p:sp>
      <p:graphicFrame>
        <p:nvGraphicFramePr>
          <p:cNvPr id="29" name="표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5147099"/>
              </p:ext>
            </p:extLst>
          </p:nvPr>
        </p:nvGraphicFramePr>
        <p:xfrm>
          <a:off x="6177136" y="1822447"/>
          <a:ext cx="3153749" cy="1884896"/>
        </p:xfrm>
        <a:graphic>
          <a:graphicData uri="http://schemas.openxmlformats.org/drawingml/2006/table">
            <a:tbl>
              <a:tblPr/>
              <a:tblGrid>
                <a:gridCol w="86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49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4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1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mpd="sng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프로토콜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비고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프로토콜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itchFamily="50" charset="-127"/>
                          <a:ea typeface="+mn-ea"/>
                        </a:rPr>
                        <a:t>TCP/IP,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+mn-ea"/>
                        </a:rPr>
                        <a:t>FTP, SFTP 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+mn-ea"/>
                        </a:rPr>
                        <a:t>등</a:t>
                      </a:r>
                      <a:endParaRPr lang="ko-KR" altLang="en-US" sz="900">
                        <a:latin typeface="맑은 고딕" pitchFamily="50" charset="-127"/>
                        <a:ea typeface="+mn-ea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특징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스케줄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파일 송수신</a:t>
                      </a: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연계방식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비동기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(ASync)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설치위치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WAS(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송수신 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File Directory)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7" name="제목 34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527570" y="888940"/>
            <a:ext cx="90983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연계는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아래와 같이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ESB Agent/ESB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서버를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통한 연계 기능을 지원하고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타 시스템과 데이터 송수신은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DB, API, WEBSERVICE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사용하고 파일 송수신은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FILE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사용합니다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b="0" ker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181448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제목 3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>
                <a:latin typeface="맑은 고딕" panose="020B0503020000020004" pitchFamily="50" charset="-127"/>
              </a:rPr>
              <a:t>2.6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– DB to FILE(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동기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7" name="TextBox 1"/>
          <p:cNvSpPr txBox="1">
            <a:spLocks noChangeArrowheads="1"/>
          </p:cNvSpPr>
          <p:nvPr/>
        </p:nvSpPr>
        <p:spPr bwMode="auto">
          <a:xfrm>
            <a:off x="441784" y="1450521"/>
            <a:ext cx="242298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171450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u"/>
              <a:tabLst/>
              <a:defRPr/>
            </a:pPr>
            <a:r>
              <a:rPr kumimoji="1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DB to FILE (</a:t>
            </a:r>
            <a:r>
              <a:rPr kumimoji="1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동기</a:t>
            </a:r>
            <a:r>
              <a:rPr kumimoji="1" lang="en-US" altLang="ko-KR" sz="1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)</a:t>
            </a:r>
            <a:endParaRPr kumimoji="1" lang="ko-KR" altLang="en-US" sz="1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3"/>
          <p:cNvSpPr>
            <a:spLocks noChangeArrowheads="1"/>
          </p:cNvSpPr>
          <p:nvPr/>
        </p:nvSpPr>
        <p:spPr bwMode="auto">
          <a:xfrm>
            <a:off x="428397" y="1724025"/>
            <a:ext cx="9049207" cy="4543425"/>
          </a:xfrm>
          <a:prstGeom prst="rect">
            <a:avLst/>
          </a:prstGeom>
          <a:noFill/>
          <a:ln w="6350" algn="ctr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631825" y="1844676"/>
            <a:ext cx="5235575" cy="1844675"/>
            <a:chOff x="506412" y="1899482"/>
            <a:chExt cx="5235575" cy="18446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27" name="AutoShape 90"/>
            <p:cNvSpPr>
              <a:spLocks noChangeArrowheads="1"/>
            </p:cNvSpPr>
            <p:nvPr/>
          </p:nvSpPr>
          <p:spPr bwMode="auto">
            <a:xfrm>
              <a:off x="2492375" y="2602745"/>
              <a:ext cx="1244600" cy="695325"/>
            </a:xfrm>
            <a:prstGeom prst="roundRect">
              <a:avLst>
                <a:gd name="adj" fmla="val 4683"/>
              </a:avLst>
            </a:prstGeom>
            <a:solidFill>
              <a:schemeClr val="bg1">
                <a:lumMod val="95000"/>
              </a:schemeClr>
            </a:solidFill>
            <a:ln w="6350" algn="ctr">
              <a:solidFill>
                <a:srgbClr val="C0C0C0"/>
              </a:solidFill>
              <a:round/>
              <a:headEnd/>
              <a:tailEnd/>
            </a:ln>
            <a:effectLst/>
            <a:extLst/>
          </p:spPr>
          <p:txBody>
            <a:bodyPr wrap="none"/>
            <a:lstStyle/>
            <a:p>
              <a:pPr algn="ctr" defTabSz="933450" latinLnBrk="0">
                <a:defRPr/>
              </a:pPr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9" name="AutoShape 257"/>
            <p:cNvSpPr>
              <a:spLocks noChangeArrowheads="1"/>
            </p:cNvSpPr>
            <p:nvPr/>
          </p:nvSpPr>
          <p:spPr bwMode="auto">
            <a:xfrm>
              <a:off x="2584450" y="2542420"/>
              <a:ext cx="1049337" cy="193675"/>
            </a:xfrm>
            <a:prstGeom prst="roundRect">
              <a:avLst>
                <a:gd name="adj" fmla="val 10736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ESB </a:t>
              </a:r>
              <a:r>
                <a:rPr lang="ko-KR" altLang="en-US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서버</a:t>
              </a:r>
            </a:p>
          </p:txBody>
        </p:sp>
        <p:sp>
          <p:nvSpPr>
            <p:cNvPr id="30" name="Rectangle 5"/>
            <p:cNvSpPr>
              <a:spLocks noChangeArrowheads="1"/>
            </p:cNvSpPr>
            <p:nvPr/>
          </p:nvSpPr>
          <p:spPr bwMode="gray">
            <a:xfrm>
              <a:off x="509587" y="2680532"/>
              <a:ext cx="1511300" cy="841375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algn="ctr" defTabSz="933450" latinLnBrk="0"/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1" name="AutoShape 7"/>
            <p:cNvSpPr>
              <a:spLocks noChangeArrowheads="1"/>
            </p:cNvSpPr>
            <p:nvPr/>
          </p:nvSpPr>
          <p:spPr bwMode="auto">
            <a:xfrm>
              <a:off x="511175" y="3521907"/>
              <a:ext cx="1516062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Source</a:t>
              </a:r>
              <a:r>
                <a:rPr lang="ko-KR" altLang="en-US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DB</a:t>
              </a:r>
              <a:endPara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3" name="AutoShape 16"/>
            <p:cNvSpPr>
              <a:spLocks noChangeArrowheads="1"/>
            </p:cNvSpPr>
            <p:nvPr/>
          </p:nvSpPr>
          <p:spPr bwMode="auto">
            <a:xfrm>
              <a:off x="571500" y="2810707"/>
              <a:ext cx="500062" cy="522288"/>
            </a:xfrm>
            <a:prstGeom prst="flowChartMagneticDisk">
              <a:avLst/>
            </a:prstGeom>
            <a:solidFill>
              <a:srgbClr val="E5F0C8"/>
            </a:solidFill>
            <a:ln w="6350" algn="ctr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/>
            </a:ln>
            <a:effectLst/>
          </p:spPr>
          <p:txBody>
            <a:bodyPr wrap="none"/>
            <a:lstStyle/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800" b="1">
                  <a:latin typeface="맑은 고딕" pitchFamily="50" charset="-127"/>
                  <a:ea typeface="맑은 고딕" pitchFamily="50" charset="-127"/>
                </a:rPr>
                <a:t>업무</a:t>
              </a:r>
              <a:endParaRPr lang="en-US" altLang="ko-KR" sz="800" b="1">
                <a:latin typeface="맑은 고딕" pitchFamily="50" charset="-127"/>
                <a:ea typeface="맑은 고딕" pitchFamily="50" charset="-127"/>
              </a:endParaRPr>
            </a:p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Table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4" name="AutoShape 16"/>
            <p:cNvSpPr>
              <a:spLocks noChangeArrowheads="1"/>
            </p:cNvSpPr>
            <p:nvPr/>
          </p:nvSpPr>
          <p:spPr bwMode="auto">
            <a:xfrm>
              <a:off x="1306512" y="2810707"/>
              <a:ext cx="614363" cy="522288"/>
            </a:xfrm>
            <a:prstGeom prst="flowChartMagneticDisk">
              <a:avLst/>
            </a:prstGeom>
            <a:solidFill>
              <a:srgbClr val="E5F0C8"/>
            </a:solidFill>
            <a:ln w="6350" algn="ctr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/>
            </a:ln>
            <a:effectLst/>
          </p:spPr>
          <p:txBody>
            <a:bodyPr wrap="none"/>
            <a:lstStyle/>
            <a:p>
              <a:pPr algn="ctr" eaLnBrk="0" hangingPunct="0">
                <a:defRPr/>
              </a:pPr>
              <a:r>
                <a:rPr lang="ko-KR" altLang="en-US" sz="800" b="1">
                  <a:latin typeface="맑은 고딕" pitchFamily="50" charset="-127"/>
                  <a:ea typeface="맑은 고딕" pitchFamily="50" charset="-127"/>
                </a:rPr>
                <a:t>인터페이스</a:t>
              </a:r>
              <a:endParaRPr lang="en-US" altLang="ko-KR" sz="800" b="1">
                <a:latin typeface="맑은 고딕" pitchFamily="50" charset="-127"/>
                <a:ea typeface="맑은 고딕" pitchFamily="50" charset="-127"/>
              </a:endParaRPr>
            </a:p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Table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35" name="직선 화살표 연결선 120"/>
            <p:cNvCxnSpPr>
              <a:cxnSpLocks noChangeShapeType="1"/>
              <a:stCxn id="33" idx="4"/>
              <a:endCxn id="34" idx="2"/>
            </p:cNvCxnSpPr>
            <p:nvPr/>
          </p:nvCxnSpPr>
          <p:spPr bwMode="auto">
            <a:xfrm flipV="1">
              <a:off x="1071562" y="3071057"/>
              <a:ext cx="234950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6" name="Freeform 8"/>
            <p:cNvSpPr>
              <a:spLocks/>
            </p:cNvSpPr>
            <p:nvPr/>
          </p:nvSpPr>
          <p:spPr bwMode="auto">
            <a:xfrm rot="6266561">
              <a:off x="1582737" y="2474157"/>
              <a:ext cx="234950" cy="273050"/>
            </a:xfrm>
            <a:custGeom>
              <a:avLst/>
              <a:gdLst>
                <a:gd name="T0" fmla="*/ 0 w 2434"/>
                <a:gd name="T1" fmla="*/ 2147483647 h 508"/>
                <a:gd name="T2" fmla="*/ 2147483647 w 2434"/>
                <a:gd name="T3" fmla="*/ 2147483647 h 508"/>
                <a:gd name="T4" fmla="*/ 2147483647 w 2434"/>
                <a:gd name="T5" fmla="*/ 2147483647 h 508"/>
                <a:gd name="T6" fmla="*/ 2147483647 w 2434"/>
                <a:gd name="T7" fmla="*/ 2147483647 h 508"/>
                <a:gd name="T8" fmla="*/ 2147483647 w 2434"/>
                <a:gd name="T9" fmla="*/ 2147483647 h 508"/>
                <a:gd name="T10" fmla="*/ 2147483647 w 2434"/>
                <a:gd name="T11" fmla="*/ 2147483647 h 508"/>
                <a:gd name="T12" fmla="*/ 2147483647 w 2434"/>
                <a:gd name="T13" fmla="*/ 2147483647 h 508"/>
                <a:gd name="T14" fmla="*/ 2147483647 w 2434"/>
                <a:gd name="T15" fmla="*/ 2147483647 h 508"/>
                <a:gd name="T16" fmla="*/ 2147483647 w 2434"/>
                <a:gd name="T17" fmla="*/ 2147483647 h 508"/>
                <a:gd name="T18" fmla="*/ 0 w 2434"/>
                <a:gd name="T19" fmla="*/ 2147483647 h 5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34"/>
                <a:gd name="T31" fmla="*/ 0 h 508"/>
                <a:gd name="T32" fmla="*/ 2434 w 2434"/>
                <a:gd name="T33" fmla="*/ 508 h 5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34" h="508">
                  <a:moveTo>
                    <a:pt x="0" y="162"/>
                  </a:moveTo>
                  <a:cubicBezTo>
                    <a:pt x="216" y="124"/>
                    <a:pt x="432" y="86"/>
                    <a:pt x="675" y="61"/>
                  </a:cubicBezTo>
                  <a:cubicBezTo>
                    <a:pt x="918" y="36"/>
                    <a:pt x="1195" y="0"/>
                    <a:pt x="1455" y="11"/>
                  </a:cubicBezTo>
                  <a:cubicBezTo>
                    <a:pt x="1715" y="22"/>
                    <a:pt x="2071" y="80"/>
                    <a:pt x="2233" y="128"/>
                  </a:cubicBezTo>
                  <a:cubicBezTo>
                    <a:pt x="2395" y="176"/>
                    <a:pt x="2434" y="249"/>
                    <a:pt x="2426" y="296"/>
                  </a:cubicBezTo>
                  <a:cubicBezTo>
                    <a:pt x="2418" y="343"/>
                    <a:pt x="2313" y="380"/>
                    <a:pt x="2184" y="413"/>
                  </a:cubicBezTo>
                  <a:cubicBezTo>
                    <a:pt x="2055" y="446"/>
                    <a:pt x="1827" y="486"/>
                    <a:pt x="1651" y="497"/>
                  </a:cubicBezTo>
                  <a:cubicBezTo>
                    <a:pt x="1475" y="508"/>
                    <a:pt x="1298" y="488"/>
                    <a:pt x="1127" y="480"/>
                  </a:cubicBezTo>
                  <a:cubicBezTo>
                    <a:pt x="956" y="472"/>
                    <a:pt x="812" y="465"/>
                    <a:pt x="624" y="446"/>
                  </a:cubicBezTo>
                  <a:cubicBezTo>
                    <a:pt x="436" y="427"/>
                    <a:pt x="218" y="395"/>
                    <a:pt x="0" y="363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ko-KR" altLang="en-US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7" name="AutoShape 7"/>
            <p:cNvSpPr>
              <a:spLocks noChangeArrowheads="1"/>
            </p:cNvSpPr>
            <p:nvPr/>
          </p:nvSpPr>
          <p:spPr bwMode="auto">
            <a:xfrm>
              <a:off x="506412" y="1899482"/>
              <a:ext cx="1516063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Source</a:t>
              </a:r>
              <a:r>
                <a:rPr lang="ko-KR" altLang="en-US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WAS</a:t>
              </a:r>
              <a:endPara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8" name="Rectangle 5"/>
            <p:cNvSpPr>
              <a:spLocks noChangeArrowheads="1"/>
            </p:cNvSpPr>
            <p:nvPr/>
          </p:nvSpPr>
          <p:spPr bwMode="gray">
            <a:xfrm>
              <a:off x="509587" y="2107445"/>
              <a:ext cx="1511300" cy="522287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algn="ctr" defTabSz="933450" latinLnBrk="0"/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39" name="직선 화살표 연결선 175"/>
            <p:cNvCxnSpPr>
              <a:cxnSpLocks noChangeShapeType="1"/>
              <a:stCxn id="46" idx="2"/>
            </p:cNvCxnSpPr>
            <p:nvPr/>
          </p:nvCxnSpPr>
          <p:spPr bwMode="auto">
            <a:xfrm>
              <a:off x="2103437" y="2329695"/>
              <a:ext cx="388938" cy="52863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6" name="AutoShape 88"/>
            <p:cNvSpPr>
              <a:spLocks noChangeAspect="1" noChangeArrowheads="1"/>
            </p:cNvSpPr>
            <p:nvPr/>
          </p:nvSpPr>
          <p:spPr bwMode="gray">
            <a:xfrm>
              <a:off x="1450975" y="2245557"/>
              <a:ext cx="652462" cy="166688"/>
            </a:xfrm>
            <a:prstGeom prst="hexagon">
              <a:avLst>
                <a:gd name="adj" fmla="val 28777"/>
                <a:gd name="vf" fmla="val 115470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8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DB </a:t>
              </a:r>
              <a:r>
                <a:rPr lang="en-US" altLang="ko-KR" sz="8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Agent</a:t>
              </a:r>
              <a:endParaRPr lang="ko-KR" altLang="en-US" sz="8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7" name="AutoShape 7"/>
            <p:cNvSpPr>
              <a:spLocks noChangeArrowheads="1"/>
            </p:cNvSpPr>
            <p:nvPr/>
          </p:nvSpPr>
          <p:spPr bwMode="auto">
            <a:xfrm>
              <a:off x="4225925" y="1899482"/>
              <a:ext cx="1516062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Target WAS</a:t>
              </a:r>
              <a:endPara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9" name="Rectangle 5"/>
            <p:cNvSpPr>
              <a:spLocks noChangeArrowheads="1"/>
            </p:cNvSpPr>
            <p:nvPr/>
          </p:nvSpPr>
          <p:spPr bwMode="gray">
            <a:xfrm>
              <a:off x="4229100" y="2107445"/>
              <a:ext cx="1511300" cy="877887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algn="ctr" defTabSz="933450" latinLnBrk="0"/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0" name="AutoShape 88"/>
            <p:cNvSpPr>
              <a:spLocks noChangeAspect="1" noChangeArrowheads="1"/>
            </p:cNvSpPr>
            <p:nvPr/>
          </p:nvSpPr>
          <p:spPr bwMode="gray">
            <a:xfrm>
              <a:off x="4089400" y="2197932"/>
              <a:ext cx="652462" cy="166688"/>
            </a:xfrm>
            <a:prstGeom prst="hexagon">
              <a:avLst>
                <a:gd name="adj" fmla="val 28777"/>
                <a:gd name="vf" fmla="val 115470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8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File </a:t>
              </a:r>
              <a:r>
                <a:rPr lang="en-US" altLang="ko-KR" sz="8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Agent</a:t>
              </a:r>
              <a:endParaRPr lang="ko-KR" altLang="en-US" sz="8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51" name="직선 화살표 연결선 175"/>
            <p:cNvCxnSpPr>
              <a:cxnSpLocks noChangeShapeType="1"/>
            </p:cNvCxnSpPr>
            <p:nvPr/>
          </p:nvCxnSpPr>
          <p:spPr bwMode="auto">
            <a:xfrm>
              <a:off x="4741862" y="2290007"/>
              <a:ext cx="242888" cy="17303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2" name="직선 화살표 연결선 175"/>
            <p:cNvCxnSpPr>
              <a:cxnSpLocks noChangeShapeType="1"/>
              <a:endCxn id="50" idx="2"/>
            </p:cNvCxnSpPr>
            <p:nvPr/>
          </p:nvCxnSpPr>
          <p:spPr bwMode="auto">
            <a:xfrm flipV="1">
              <a:off x="3736975" y="2282070"/>
              <a:ext cx="352425" cy="52863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3" name="TextBox 127"/>
            <p:cNvSpPr txBox="1">
              <a:spLocks noChangeArrowheads="1"/>
            </p:cNvSpPr>
            <p:nvPr/>
          </p:nvSpPr>
          <p:spPr bwMode="auto">
            <a:xfrm>
              <a:off x="1111250" y="2058232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①</a:t>
              </a:r>
            </a:p>
          </p:txBody>
        </p:sp>
        <p:sp>
          <p:nvSpPr>
            <p:cNvPr id="54" name="TextBox 127"/>
            <p:cNvSpPr txBox="1">
              <a:spLocks noChangeArrowheads="1"/>
            </p:cNvSpPr>
            <p:nvPr/>
          </p:nvSpPr>
          <p:spPr bwMode="auto">
            <a:xfrm>
              <a:off x="1546225" y="2513845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②</a:t>
              </a:r>
            </a:p>
          </p:txBody>
        </p:sp>
        <p:sp>
          <p:nvSpPr>
            <p:cNvPr id="55" name="TextBox 127"/>
            <p:cNvSpPr txBox="1">
              <a:spLocks noChangeArrowheads="1"/>
            </p:cNvSpPr>
            <p:nvPr/>
          </p:nvSpPr>
          <p:spPr bwMode="auto">
            <a:xfrm>
              <a:off x="2144712" y="2329695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③</a:t>
              </a:r>
            </a:p>
          </p:txBody>
        </p:sp>
        <p:sp>
          <p:nvSpPr>
            <p:cNvPr id="56" name="TextBox 127"/>
            <p:cNvSpPr txBox="1">
              <a:spLocks noChangeArrowheads="1"/>
            </p:cNvSpPr>
            <p:nvPr/>
          </p:nvSpPr>
          <p:spPr bwMode="auto">
            <a:xfrm>
              <a:off x="4748212" y="2180470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⑤</a:t>
              </a:r>
            </a:p>
          </p:txBody>
        </p:sp>
        <p:cxnSp>
          <p:nvCxnSpPr>
            <p:cNvPr id="58" name="직선 화살표 연결선 175"/>
            <p:cNvCxnSpPr>
              <a:cxnSpLocks noChangeShapeType="1"/>
            </p:cNvCxnSpPr>
            <p:nvPr/>
          </p:nvCxnSpPr>
          <p:spPr bwMode="auto">
            <a:xfrm flipH="1" flipV="1">
              <a:off x="4416425" y="2364620"/>
              <a:ext cx="325437" cy="228600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0" name="직선 화살표 연결선 175"/>
            <p:cNvCxnSpPr>
              <a:cxnSpLocks noChangeShapeType="1"/>
            </p:cNvCxnSpPr>
            <p:nvPr/>
          </p:nvCxnSpPr>
          <p:spPr bwMode="auto">
            <a:xfrm flipH="1">
              <a:off x="3736975" y="2417007"/>
              <a:ext cx="430212" cy="684213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1" name="직선 화살표 연결선 175"/>
            <p:cNvCxnSpPr>
              <a:cxnSpLocks noChangeShapeType="1"/>
            </p:cNvCxnSpPr>
            <p:nvPr/>
          </p:nvCxnSpPr>
          <p:spPr bwMode="auto">
            <a:xfrm flipH="1" flipV="1">
              <a:off x="2020887" y="2417007"/>
              <a:ext cx="471488" cy="684213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2" name="직선 화살표 연결선 175"/>
            <p:cNvCxnSpPr>
              <a:cxnSpLocks noChangeShapeType="1"/>
            </p:cNvCxnSpPr>
            <p:nvPr/>
          </p:nvCxnSpPr>
          <p:spPr bwMode="auto">
            <a:xfrm>
              <a:off x="1919287" y="2364620"/>
              <a:ext cx="0" cy="546100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3" name="TextBox 127"/>
            <p:cNvSpPr txBox="1">
              <a:spLocks noChangeArrowheads="1"/>
            </p:cNvSpPr>
            <p:nvPr/>
          </p:nvSpPr>
          <p:spPr bwMode="auto">
            <a:xfrm>
              <a:off x="3689350" y="2340807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④</a:t>
              </a:r>
            </a:p>
          </p:txBody>
        </p:sp>
        <p:sp>
          <p:nvSpPr>
            <p:cNvPr id="64" name="직사각형 63"/>
            <p:cNvSpPr/>
            <p:nvPr/>
          </p:nvSpPr>
          <p:spPr bwMode="auto">
            <a:xfrm>
              <a:off x="576262" y="2174120"/>
              <a:ext cx="561975" cy="387350"/>
            </a:xfrm>
            <a:prstGeom prst="rect">
              <a:avLst/>
            </a:prstGeom>
            <a:solidFill>
              <a:srgbClr val="FFCCFF"/>
            </a:solidFill>
            <a:ln w="6350" algn="ctr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altLang="ko-KR" sz="800" b="1">
                <a:latin typeface="맑은 고딕" pitchFamily="50" charset="-127"/>
                <a:ea typeface="맑은 고딕" pitchFamily="50" charset="-127"/>
              </a:endParaRPr>
            </a:p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Application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65" name="직선 화살표 연결선 175"/>
            <p:cNvCxnSpPr>
              <a:cxnSpLocks noChangeShapeType="1"/>
            </p:cNvCxnSpPr>
            <p:nvPr/>
          </p:nvCxnSpPr>
          <p:spPr bwMode="auto">
            <a:xfrm>
              <a:off x="1166812" y="2245557"/>
              <a:ext cx="274638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66" name="직선 화살표 연결선 175"/>
            <p:cNvCxnSpPr>
              <a:cxnSpLocks noChangeShapeType="1"/>
            </p:cNvCxnSpPr>
            <p:nvPr/>
          </p:nvCxnSpPr>
          <p:spPr bwMode="auto">
            <a:xfrm flipH="1">
              <a:off x="1127125" y="2412245"/>
              <a:ext cx="342900" cy="0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7" name="TextBox 127"/>
            <p:cNvSpPr txBox="1">
              <a:spLocks noChangeArrowheads="1"/>
            </p:cNvSpPr>
            <p:nvPr/>
          </p:nvSpPr>
          <p:spPr bwMode="auto">
            <a:xfrm>
              <a:off x="1976437" y="2648782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⑥</a:t>
              </a:r>
            </a:p>
          </p:txBody>
        </p:sp>
        <p:sp>
          <p:nvSpPr>
            <p:cNvPr id="68" name="TextBox 127"/>
            <p:cNvSpPr txBox="1">
              <a:spLocks noChangeArrowheads="1"/>
            </p:cNvSpPr>
            <p:nvPr/>
          </p:nvSpPr>
          <p:spPr bwMode="auto">
            <a:xfrm>
              <a:off x="1109662" y="2399545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⑥</a:t>
              </a:r>
            </a:p>
          </p:txBody>
        </p:sp>
        <p:sp>
          <p:nvSpPr>
            <p:cNvPr id="69" name="직사각형 68"/>
            <p:cNvSpPr/>
            <p:nvPr/>
          </p:nvSpPr>
          <p:spPr bwMode="auto">
            <a:xfrm>
              <a:off x="576262" y="2129670"/>
              <a:ext cx="561975" cy="185737"/>
            </a:xfrm>
            <a:prstGeom prst="rect">
              <a:avLst/>
            </a:prstGeom>
            <a:solidFill>
              <a:srgbClr val="7A7AD4"/>
            </a:solidFill>
            <a:ln w="6350" algn="ctr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altLang="ko-KR" sz="800" b="1" smtClean="0">
                  <a:latin typeface="맑은 고딕" pitchFamily="50" charset="-127"/>
                  <a:ea typeface="맑은 고딕" pitchFamily="50" charset="-127"/>
                </a:rPr>
                <a:t>Megaware</a:t>
              </a:r>
              <a:r>
                <a:rPr lang="ko-KR" altLang="en-US" sz="800" b="1" smtClean="0">
                  <a:latin typeface="맑은 고딕" pitchFamily="50" charset="-127"/>
                  <a:ea typeface="맑은 고딕" pitchFamily="50" charset="-127"/>
                </a:rPr>
                <a:t>호출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0" name="TextBox 127"/>
            <p:cNvSpPr txBox="1">
              <a:spLocks noChangeArrowheads="1"/>
            </p:cNvSpPr>
            <p:nvPr/>
          </p:nvSpPr>
          <p:spPr bwMode="auto">
            <a:xfrm>
              <a:off x="4229100" y="2442407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⑥</a:t>
              </a:r>
            </a:p>
          </p:txBody>
        </p:sp>
        <p:sp>
          <p:nvSpPr>
            <p:cNvPr id="71" name="AutoShape 41"/>
            <p:cNvSpPr>
              <a:spLocks noChangeArrowheads="1"/>
            </p:cNvSpPr>
            <p:nvPr/>
          </p:nvSpPr>
          <p:spPr bwMode="auto">
            <a:xfrm>
              <a:off x="4741862" y="2478920"/>
              <a:ext cx="901700" cy="444500"/>
            </a:xfrm>
            <a:prstGeom prst="flowChartDocument">
              <a:avLst/>
            </a:prstGeom>
            <a:solidFill>
              <a:srgbClr val="F2DBDB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Target File </a:t>
              </a:r>
            </a:p>
            <a:p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Directory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59" name="TextBox 127"/>
          <p:cNvSpPr txBox="1">
            <a:spLocks noChangeArrowheads="1"/>
          </p:cNvSpPr>
          <p:nvPr/>
        </p:nvSpPr>
        <p:spPr bwMode="auto">
          <a:xfrm>
            <a:off x="631825" y="3841071"/>
            <a:ext cx="8845779" cy="239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처리흐름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연계를 하기 위해 업무 팀에서 입력해야 하는 테이블은 인터페이스 테이블이다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입력하는 방식은 업무 팀에서 자체적으로 결정하며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인터페이스 테이블에 정보가 입력된 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후 연계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팀에서 연계처리를 수행한다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①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은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Megaware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에서 발행한 웹서비스를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Megaware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에서 통보해준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WSDL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웹서비스클라이언트를 이용하여 호출하거나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/ HTTP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방식 으로 호출한다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② 호출 받은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Megaware API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DB Agent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를 실행하여 인터페이스 테이블을 조회하여 해당 데이터를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③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전송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④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전송된 데이터를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Target Agent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바로 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라우팅 하여</a:t>
            </a:r>
            <a:endParaRPr lang="ko-KR" altLang="en-US" sz="900" b="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⑤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Target File Directory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적재하고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⑥ 적재된 결과를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서버를 통하여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Source DB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Update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및 호출한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에게 해당 결과를 리턴 한다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Target File Directory</a:t>
            </a: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적재된 </a:t>
            </a:r>
            <a:r>
              <a:rPr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File</a:t>
            </a: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은 업무 팀에서 자체적으로 결정하여 업무 </a:t>
            </a:r>
            <a:r>
              <a:rPr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Directory</a:t>
            </a: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적재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900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동기 방식은 </a:t>
            </a:r>
            <a:r>
              <a:rPr lang="en-US" altLang="ko-KR" sz="900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Megaware </a:t>
            </a:r>
            <a:r>
              <a:rPr lang="ko-KR" altLang="en-US" sz="900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에서 발행한 웹서비스를 호출하므로 추가 업무 협의 및 개발 필요</a:t>
            </a:r>
          </a:p>
        </p:txBody>
      </p:sp>
      <p:graphicFrame>
        <p:nvGraphicFramePr>
          <p:cNvPr id="73" name="표 7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7369338"/>
              </p:ext>
            </p:extLst>
          </p:nvPr>
        </p:nvGraphicFramePr>
        <p:xfrm>
          <a:off x="6177136" y="1822447"/>
          <a:ext cx="3153749" cy="2022072"/>
        </p:xfrm>
        <a:graphic>
          <a:graphicData uri="http://schemas.openxmlformats.org/drawingml/2006/table">
            <a:tbl>
              <a:tblPr/>
              <a:tblGrid>
                <a:gridCol w="86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1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1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mpd="sng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프로토콜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비고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프로토콜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itchFamily="50" charset="-127"/>
                          <a:ea typeface="+mn-ea"/>
                        </a:rPr>
                        <a:t>SOAP, 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TCP/IP,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HTTP, HTTPS,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+mn-ea"/>
                        </a:rPr>
                        <a:t> FTP, SFTP 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등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42" marB="539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특징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aseline="0" smtClean="0">
                          <a:latin typeface="맑은 고딕" pitchFamily="50" charset="-127"/>
                          <a:ea typeface="+mn-ea"/>
                        </a:rPr>
                        <a:t>웹서비스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lang="ko-KR" altLang="en-US" sz="900" baseline="0" smtClean="0">
                          <a:latin typeface="맑은 고딕" pitchFamily="50" charset="-127"/>
                          <a:ea typeface="+mn-ea"/>
                        </a:rPr>
                        <a:t>또는 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+mn-ea"/>
                        </a:rPr>
                        <a:t>HTTP</a:t>
                      </a:r>
                      <a:r>
                        <a:rPr lang="ko-KR" altLang="en-US" sz="900" baseline="0" smtClean="0">
                          <a:latin typeface="맑은 고딕" pitchFamily="50" charset="-127"/>
                          <a:ea typeface="+mn-ea"/>
                        </a:rPr>
                        <a:t>호출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인터페이스 테이블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파일 수신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(xml, txt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90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42" marB="539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연계방식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동기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(Sync)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42" marB="539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설치위치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WAS(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권장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42" marB="539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3" name="제목 34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527570" y="888940"/>
            <a:ext cx="90983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연계는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아래와 같이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ESB Agent/ESB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서버를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통한 연계 기능을 지원하고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타 시스템과 데이터 송수신은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DB, API, WEBSERVICE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사용하고 파일 송수신은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FILE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사용합니다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b="0" ker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12861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제목 3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>
                <a:latin typeface="맑은 고딕" panose="020B0503020000020004" pitchFamily="50" charset="-127"/>
              </a:rPr>
              <a:t>2.7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 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– DB to FILE(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비동기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7" name="TextBox 1"/>
          <p:cNvSpPr txBox="1">
            <a:spLocks noChangeArrowheads="1"/>
          </p:cNvSpPr>
          <p:nvPr/>
        </p:nvSpPr>
        <p:spPr bwMode="auto">
          <a:xfrm>
            <a:off x="441784" y="1450521"/>
            <a:ext cx="242298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171450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u"/>
              <a:tabLst/>
              <a:defRPr/>
            </a:pPr>
            <a:r>
              <a:rPr kumimoji="1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DB to FILE (</a:t>
            </a:r>
            <a:r>
              <a:rPr kumimoji="1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비동기</a:t>
            </a:r>
            <a:r>
              <a:rPr kumimoji="1" lang="en-US" altLang="ko-KR" sz="1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)</a:t>
            </a:r>
            <a:endParaRPr kumimoji="1" lang="ko-KR" altLang="en-US" sz="1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3"/>
          <p:cNvSpPr>
            <a:spLocks noChangeArrowheads="1"/>
          </p:cNvSpPr>
          <p:nvPr/>
        </p:nvSpPr>
        <p:spPr bwMode="auto">
          <a:xfrm>
            <a:off x="428397" y="1724025"/>
            <a:ext cx="9049207" cy="4543425"/>
          </a:xfrm>
          <a:prstGeom prst="rect">
            <a:avLst/>
          </a:prstGeom>
          <a:noFill/>
          <a:ln w="6350" algn="ctr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631826" y="1844676"/>
            <a:ext cx="5235575" cy="1844675"/>
            <a:chOff x="566738" y="2002980"/>
            <a:chExt cx="5235575" cy="18446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3" name="AutoShape 90"/>
            <p:cNvSpPr>
              <a:spLocks noChangeArrowheads="1"/>
            </p:cNvSpPr>
            <p:nvPr/>
          </p:nvSpPr>
          <p:spPr bwMode="auto">
            <a:xfrm>
              <a:off x="2552701" y="2706243"/>
              <a:ext cx="1244600" cy="695325"/>
            </a:xfrm>
            <a:prstGeom prst="roundRect">
              <a:avLst>
                <a:gd name="adj" fmla="val 4683"/>
              </a:avLst>
            </a:prstGeom>
            <a:solidFill>
              <a:schemeClr val="bg1">
                <a:lumMod val="95000"/>
              </a:schemeClr>
            </a:solidFill>
            <a:ln w="6350" algn="ctr">
              <a:solidFill>
                <a:srgbClr val="C0C0C0"/>
              </a:solidFill>
              <a:round/>
              <a:headEnd/>
              <a:tailEnd/>
            </a:ln>
            <a:effectLst/>
            <a:extLst/>
          </p:spPr>
          <p:txBody>
            <a:bodyPr wrap="none"/>
            <a:lstStyle/>
            <a:p>
              <a:pPr algn="ctr" defTabSz="933450" latinLnBrk="0">
                <a:defRPr/>
              </a:pPr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9" name="AutoShape 257"/>
            <p:cNvSpPr>
              <a:spLocks noChangeArrowheads="1"/>
            </p:cNvSpPr>
            <p:nvPr/>
          </p:nvSpPr>
          <p:spPr bwMode="auto">
            <a:xfrm>
              <a:off x="2644776" y="2645918"/>
              <a:ext cx="1049337" cy="193675"/>
            </a:xfrm>
            <a:prstGeom prst="roundRect">
              <a:avLst>
                <a:gd name="adj" fmla="val 10736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ESB </a:t>
              </a:r>
              <a:r>
                <a:rPr lang="ko-KR" altLang="en-US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서버</a:t>
              </a:r>
            </a:p>
          </p:txBody>
        </p:sp>
        <p:sp>
          <p:nvSpPr>
            <p:cNvPr id="72" name="Rectangle 5"/>
            <p:cNvSpPr>
              <a:spLocks noChangeArrowheads="1"/>
            </p:cNvSpPr>
            <p:nvPr/>
          </p:nvSpPr>
          <p:spPr bwMode="gray">
            <a:xfrm>
              <a:off x="569913" y="2784030"/>
              <a:ext cx="1511300" cy="841375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algn="ctr" defTabSz="933450" latinLnBrk="0"/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3" name="AutoShape 7"/>
            <p:cNvSpPr>
              <a:spLocks noChangeArrowheads="1"/>
            </p:cNvSpPr>
            <p:nvPr/>
          </p:nvSpPr>
          <p:spPr bwMode="auto">
            <a:xfrm>
              <a:off x="571501" y="3625405"/>
              <a:ext cx="1516062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Source</a:t>
              </a:r>
              <a:r>
                <a:rPr lang="ko-KR" altLang="en-US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DB</a:t>
              </a:r>
              <a:endPara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4" name="AutoShape 16"/>
            <p:cNvSpPr>
              <a:spLocks noChangeArrowheads="1"/>
            </p:cNvSpPr>
            <p:nvPr/>
          </p:nvSpPr>
          <p:spPr bwMode="auto">
            <a:xfrm>
              <a:off x="631826" y="2914205"/>
              <a:ext cx="500062" cy="522288"/>
            </a:xfrm>
            <a:prstGeom prst="flowChartMagneticDisk">
              <a:avLst/>
            </a:prstGeom>
            <a:solidFill>
              <a:srgbClr val="E5F0C8"/>
            </a:solidFill>
            <a:ln w="6350" algn="ctr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/>
            </a:ln>
            <a:effectLst/>
          </p:spPr>
          <p:txBody>
            <a:bodyPr wrap="none"/>
            <a:lstStyle/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800" b="1">
                  <a:latin typeface="맑은 고딕" pitchFamily="50" charset="-127"/>
                  <a:ea typeface="맑은 고딕" pitchFamily="50" charset="-127"/>
                </a:rPr>
                <a:t>업무</a:t>
              </a:r>
              <a:endParaRPr lang="en-US" altLang="ko-KR" sz="800" b="1">
                <a:latin typeface="맑은 고딕" pitchFamily="50" charset="-127"/>
                <a:ea typeface="맑은 고딕" pitchFamily="50" charset="-127"/>
              </a:endParaRPr>
            </a:p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Table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5" name="AutoShape 16"/>
            <p:cNvSpPr>
              <a:spLocks noChangeArrowheads="1"/>
            </p:cNvSpPr>
            <p:nvPr/>
          </p:nvSpPr>
          <p:spPr bwMode="auto">
            <a:xfrm>
              <a:off x="1366838" y="2914205"/>
              <a:ext cx="614363" cy="522288"/>
            </a:xfrm>
            <a:prstGeom prst="flowChartMagneticDisk">
              <a:avLst/>
            </a:prstGeom>
            <a:solidFill>
              <a:srgbClr val="E5F0C8"/>
            </a:solidFill>
            <a:ln w="6350" algn="ctr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/>
            </a:ln>
            <a:effectLst/>
          </p:spPr>
          <p:txBody>
            <a:bodyPr wrap="none"/>
            <a:lstStyle/>
            <a:p>
              <a:pPr algn="ctr" eaLnBrk="0" hangingPunct="0">
                <a:defRPr/>
              </a:pPr>
              <a:r>
                <a:rPr lang="ko-KR" altLang="en-US" sz="800" b="1">
                  <a:latin typeface="맑은 고딕" pitchFamily="50" charset="-127"/>
                  <a:ea typeface="맑은 고딕" pitchFamily="50" charset="-127"/>
                </a:rPr>
                <a:t>인터페이스</a:t>
              </a:r>
              <a:endParaRPr lang="en-US" altLang="ko-KR" sz="800" b="1">
                <a:latin typeface="맑은 고딕" pitchFamily="50" charset="-127"/>
                <a:ea typeface="맑은 고딕" pitchFamily="50" charset="-127"/>
              </a:endParaRPr>
            </a:p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Table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76" name="직선 화살표 연결선 120"/>
            <p:cNvCxnSpPr>
              <a:cxnSpLocks noChangeShapeType="1"/>
              <a:stCxn id="74" idx="4"/>
              <a:endCxn id="75" idx="2"/>
            </p:cNvCxnSpPr>
            <p:nvPr/>
          </p:nvCxnSpPr>
          <p:spPr bwMode="auto">
            <a:xfrm flipV="1">
              <a:off x="1131888" y="3174555"/>
              <a:ext cx="234950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7" name="Freeform 8"/>
            <p:cNvSpPr>
              <a:spLocks/>
            </p:cNvSpPr>
            <p:nvPr/>
          </p:nvSpPr>
          <p:spPr bwMode="auto">
            <a:xfrm rot="6266561">
              <a:off x="1643063" y="2577655"/>
              <a:ext cx="234950" cy="273050"/>
            </a:xfrm>
            <a:custGeom>
              <a:avLst/>
              <a:gdLst>
                <a:gd name="T0" fmla="*/ 0 w 2434"/>
                <a:gd name="T1" fmla="*/ 2147483647 h 508"/>
                <a:gd name="T2" fmla="*/ 2147483647 w 2434"/>
                <a:gd name="T3" fmla="*/ 2147483647 h 508"/>
                <a:gd name="T4" fmla="*/ 2147483647 w 2434"/>
                <a:gd name="T5" fmla="*/ 2147483647 h 508"/>
                <a:gd name="T6" fmla="*/ 2147483647 w 2434"/>
                <a:gd name="T7" fmla="*/ 2147483647 h 508"/>
                <a:gd name="T8" fmla="*/ 2147483647 w 2434"/>
                <a:gd name="T9" fmla="*/ 2147483647 h 508"/>
                <a:gd name="T10" fmla="*/ 2147483647 w 2434"/>
                <a:gd name="T11" fmla="*/ 2147483647 h 508"/>
                <a:gd name="T12" fmla="*/ 2147483647 w 2434"/>
                <a:gd name="T13" fmla="*/ 2147483647 h 508"/>
                <a:gd name="T14" fmla="*/ 2147483647 w 2434"/>
                <a:gd name="T15" fmla="*/ 2147483647 h 508"/>
                <a:gd name="T16" fmla="*/ 2147483647 w 2434"/>
                <a:gd name="T17" fmla="*/ 2147483647 h 508"/>
                <a:gd name="T18" fmla="*/ 0 w 2434"/>
                <a:gd name="T19" fmla="*/ 2147483647 h 5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34"/>
                <a:gd name="T31" fmla="*/ 0 h 508"/>
                <a:gd name="T32" fmla="*/ 2434 w 2434"/>
                <a:gd name="T33" fmla="*/ 508 h 5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34" h="508">
                  <a:moveTo>
                    <a:pt x="0" y="162"/>
                  </a:moveTo>
                  <a:cubicBezTo>
                    <a:pt x="216" y="124"/>
                    <a:pt x="432" y="86"/>
                    <a:pt x="675" y="61"/>
                  </a:cubicBezTo>
                  <a:cubicBezTo>
                    <a:pt x="918" y="36"/>
                    <a:pt x="1195" y="0"/>
                    <a:pt x="1455" y="11"/>
                  </a:cubicBezTo>
                  <a:cubicBezTo>
                    <a:pt x="1715" y="22"/>
                    <a:pt x="2071" y="80"/>
                    <a:pt x="2233" y="128"/>
                  </a:cubicBezTo>
                  <a:cubicBezTo>
                    <a:pt x="2395" y="176"/>
                    <a:pt x="2434" y="249"/>
                    <a:pt x="2426" y="296"/>
                  </a:cubicBezTo>
                  <a:cubicBezTo>
                    <a:pt x="2418" y="343"/>
                    <a:pt x="2313" y="380"/>
                    <a:pt x="2184" y="413"/>
                  </a:cubicBezTo>
                  <a:cubicBezTo>
                    <a:pt x="2055" y="446"/>
                    <a:pt x="1827" y="486"/>
                    <a:pt x="1651" y="497"/>
                  </a:cubicBezTo>
                  <a:cubicBezTo>
                    <a:pt x="1475" y="508"/>
                    <a:pt x="1298" y="488"/>
                    <a:pt x="1127" y="480"/>
                  </a:cubicBezTo>
                  <a:cubicBezTo>
                    <a:pt x="956" y="472"/>
                    <a:pt x="812" y="465"/>
                    <a:pt x="624" y="446"/>
                  </a:cubicBezTo>
                  <a:cubicBezTo>
                    <a:pt x="436" y="427"/>
                    <a:pt x="218" y="395"/>
                    <a:pt x="0" y="363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ko-KR" altLang="en-US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8" name="TextBox 127"/>
            <p:cNvSpPr txBox="1">
              <a:spLocks noChangeArrowheads="1"/>
            </p:cNvSpPr>
            <p:nvPr/>
          </p:nvSpPr>
          <p:spPr bwMode="auto">
            <a:xfrm>
              <a:off x="1133476" y="2544318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폴링</a:t>
              </a:r>
            </a:p>
          </p:txBody>
        </p:sp>
        <p:sp>
          <p:nvSpPr>
            <p:cNvPr id="79" name="AutoShape 7"/>
            <p:cNvSpPr>
              <a:spLocks noChangeArrowheads="1"/>
            </p:cNvSpPr>
            <p:nvPr/>
          </p:nvSpPr>
          <p:spPr bwMode="auto">
            <a:xfrm>
              <a:off x="566738" y="2002980"/>
              <a:ext cx="1516063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Source</a:t>
              </a:r>
              <a:r>
                <a:rPr lang="ko-KR" altLang="en-US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WAS</a:t>
              </a:r>
              <a:endPara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0" name="Rectangle 5"/>
            <p:cNvSpPr>
              <a:spLocks noChangeArrowheads="1"/>
            </p:cNvSpPr>
            <p:nvPr/>
          </p:nvSpPr>
          <p:spPr bwMode="gray">
            <a:xfrm>
              <a:off x="569913" y="2210943"/>
              <a:ext cx="1511300" cy="347662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algn="ctr" defTabSz="933450" latinLnBrk="0"/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81" name="직선 화살표 연결선 175"/>
            <p:cNvCxnSpPr>
              <a:cxnSpLocks noChangeShapeType="1"/>
              <a:stCxn id="82" idx="2"/>
            </p:cNvCxnSpPr>
            <p:nvPr/>
          </p:nvCxnSpPr>
          <p:spPr bwMode="auto">
            <a:xfrm>
              <a:off x="2163763" y="2385568"/>
              <a:ext cx="388938" cy="52863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2" name="AutoShape 88"/>
            <p:cNvSpPr>
              <a:spLocks noChangeAspect="1" noChangeArrowheads="1"/>
            </p:cNvSpPr>
            <p:nvPr/>
          </p:nvSpPr>
          <p:spPr bwMode="gray">
            <a:xfrm>
              <a:off x="1511301" y="2301430"/>
              <a:ext cx="652462" cy="166688"/>
            </a:xfrm>
            <a:prstGeom prst="hexagon">
              <a:avLst>
                <a:gd name="adj" fmla="val 28777"/>
                <a:gd name="vf" fmla="val 115470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8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DB </a:t>
              </a:r>
              <a:r>
                <a:rPr lang="en-US" altLang="ko-KR" sz="8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Agent</a:t>
              </a:r>
              <a:endParaRPr lang="ko-KR" altLang="en-US" sz="8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83" name="직선 화살표 연결선 175"/>
            <p:cNvCxnSpPr>
              <a:cxnSpLocks noChangeShapeType="1"/>
            </p:cNvCxnSpPr>
            <p:nvPr/>
          </p:nvCxnSpPr>
          <p:spPr bwMode="auto">
            <a:xfrm flipV="1">
              <a:off x="3797301" y="2385568"/>
              <a:ext cx="352425" cy="52863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4" name="TextBox 127"/>
            <p:cNvSpPr txBox="1">
              <a:spLocks noChangeArrowheads="1"/>
            </p:cNvSpPr>
            <p:nvPr/>
          </p:nvSpPr>
          <p:spPr bwMode="auto">
            <a:xfrm>
              <a:off x="2265363" y="2382393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①</a:t>
              </a:r>
            </a:p>
          </p:txBody>
        </p:sp>
        <p:sp>
          <p:nvSpPr>
            <p:cNvPr id="85" name="TextBox 127"/>
            <p:cNvSpPr txBox="1">
              <a:spLocks noChangeArrowheads="1"/>
            </p:cNvSpPr>
            <p:nvPr/>
          </p:nvSpPr>
          <p:spPr bwMode="auto">
            <a:xfrm>
              <a:off x="3743326" y="2404618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②</a:t>
              </a:r>
            </a:p>
          </p:txBody>
        </p:sp>
        <p:sp>
          <p:nvSpPr>
            <p:cNvPr id="86" name="TextBox 127"/>
            <p:cNvSpPr txBox="1">
              <a:spLocks noChangeArrowheads="1"/>
            </p:cNvSpPr>
            <p:nvPr/>
          </p:nvSpPr>
          <p:spPr bwMode="auto">
            <a:xfrm>
              <a:off x="4286251" y="2598293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④</a:t>
              </a:r>
            </a:p>
          </p:txBody>
        </p:sp>
        <p:cxnSp>
          <p:nvCxnSpPr>
            <p:cNvPr id="87" name="직선 화살표 연결선 175"/>
            <p:cNvCxnSpPr>
              <a:cxnSpLocks noChangeShapeType="1"/>
            </p:cNvCxnSpPr>
            <p:nvPr/>
          </p:nvCxnSpPr>
          <p:spPr bwMode="auto">
            <a:xfrm flipH="1">
              <a:off x="3797301" y="2520505"/>
              <a:ext cx="430212" cy="684213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8" name="직선 화살표 연결선 175"/>
            <p:cNvCxnSpPr>
              <a:cxnSpLocks noChangeShapeType="1"/>
            </p:cNvCxnSpPr>
            <p:nvPr/>
          </p:nvCxnSpPr>
          <p:spPr bwMode="auto">
            <a:xfrm flipH="1" flipV="1">
              <a:off x="2081213" y="2520505"/>
              <a:ext cx="471488" cy="684213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89" name="직선 화살표 연결선 175"/>
            <p:cNvCxnSpPr>
              <a:cxnSpLocks noChangeShapeType="1"/>
            </p:cNvCxnSpPr>
            <p:nvPr/>
          </p:nvCxnSpPr>
          <p:spPr bwMode="auto">
            <a:xfrm>
              <a:off x="1979613" y="2468118"/>
              <a:ext cx="0" cy="546100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0" name="TextBox 127"/>
            <p:cNvSpPr txBox="1">
              <a:spLocks noChangeArrowheads="1"/>
            </p:cNvSpPr>
            <p:nvPr/>
          </p:nvSpPr>
          <p:spPr bwMode="auto">
            <a:xfrm>
              <a:off x="2076451" y="2874518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④</a:t>
              </a:r>
            </a:p>
          </p:txBody>
        </p:sp>
        <p:sp>
          <p:nvSpPr>
            <p:cNvPr id="91" name="AutoShape 7"/>
            <p:cNvSpPr>
              <a:spLocks noChangeArrowheads="1"/>
            </p:cNvSpPr>
            <p:nvPr/>
          </p:nvSpPr>
          <p:spPr bwMode="auto">
            <a:xfrm>
              <a:off x="4286251" y="2012505"/>
              <a:ext cx="1516062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Target WAS</a:t>
              </a:r>
              <a:endPara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92" name="Rectangle 5"/>
            <p:cNvSpPr>
              <a:spLocks noChangeArrowheads="1"/>
            </p:cNvSpPr>
            <p:nvPr/>
          </p:nvSpPr>
          <p:spPr bwMode="gray">
            <a:xfrm>
              <a:off x="4289426" y="2220468"/>
              <a:ext cx="1511300" cy="877887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algn="ctr" defTabSz="933450" latinLnBrk="0"/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93" name="AutoShape 88"/>
            <p:cNvSpPr>
              <a:spLocks noChangeAspect="1" noChangeArrowheads="1"/>
            </p:cNvSpPr>
            <p:nvPr/>
          </p:nvSpPr>
          <p:spPr bwMode="gray">
            <a:xfrm>
              <a:off x="4149726" y="2310955"/>
              <a:ext cx="652462" cy="166688"/>
            </a:xfrm>
            <a:prstGeom prst="hexagon">
              <a:avLst>
                <a:gd name="adj" fmla="val 28777"/>
                <a:gd name="vf" fmla="val 115470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8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File </a:t>
              </a:r>
              <a:r>
                <a:rPr lang="en-US" altLang="ko-KR" sz="8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Agent</a:t>
              </a:r>
              <a:endParaRPr lang="ko-KR" altLang="en-US" sz="8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94" name="직선 화살표 연결선 175"/>
            <p:cNvCxnSpPr>
              <a:cxnSpLocks noChangeShapeType="1"/>
            </p:cNvCxnSpPr>
            <p:nvPr/>
          </p:nvCxnSpPr>
          <p:spPr bwMode="auto">
            <a:xfrm>
              <a:off x="4802188" y="2403030"/>
              <a:ext cx="242888" cy="173038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5" name="TextBox 127"/>
            <p:cNvSpPr txBox="1">
              <a:spLocks noChangeArrowheads="1"/>
            </p:cNvSpPr>
            <p:nvPr/>
          </p:nvSpPr>
          <p:spPr bwMode="auto">
            <a:xfrm>
              <a:off x="4808538" y="2293493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③</a:t>
              </a:r>
            </a:p>
          </p:txBody>
        </p:sp>
        <p:cxnSp>
          <p:nvCxnSpPr>
            <p:cNvPr id="96" name="직선 화살표 연결선 175"/>
            <p:cNvCxnSpPr>
              <a:cxnSpLocks noChangeShapeType="1"/>
            </p:cNvCxnSpPr>
            <p:nvPr/>
          </p:nvCxnSpPr>
          <p:spPr bwMode="auto">
            <a:xfrm flipH="1" flipV="1">
              <a:off x="4476751" y="2477643"/>
              <a:ext cx="325437" cy="228600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7" name="AutoShape 41"/>
            <p:cNvSpPr>
              <a:spLocks noChangeArrowheads="1"/>
            </p:cNvSpPr>
            <p:nvPr/>
          </p:nvSpPr>
          <p:spPr bwMode="auto">
            <a:xfrm>
              <a:off x="4802188" y="2591943"/>
              <a:ext cx="901700" cy="444500"/>
            </a:xfrm>
            <a:prstGeom prst="flowChartDocument">
              <a:avLst/>
            </a:prstGeom>
            <a:solidFill>
              <a:srgbClr val="F2DBDB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Target File </a:t>
              </a:r>
            </a:p>
            <a:p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Directory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39" name="TextBox 127"/>
          <p:cNvSpPr txBox="1">
            <a:spLocks noChangeArrowheads="1"/>
          </p:cNvSpPr>
          <p:nvPr/>
        </p:nvSpPr>
        <p:spPr bwMode="auto">
          <a:xfrm>
            <a:off x="631825" y="3841071"/>
            <a:ext cx="8845779" cy="239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처리흐름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연계를 하기 위해 업무 팀에서 입력해야 하는 테이블은 인터페이스 테이블이다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입력하는 방식은 업무 팀에서 자체적으로 결정하며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인터페이스 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테이블에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정보가 입력된 후  연계 팀에서 연계처리를 수행한다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①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Source Agent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는 인터페이스 테이블을 주기적으로 조회하여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전송한다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②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전송된 데이터를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Target Agent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바로 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라우팅 하여</a:t>
            </a:r>
            <a:endParaRPr lang="ko-KR" altLang="en-US" sz="900" b="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③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Target File Directory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적재하고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④ 적재된 결과를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서버를 통하여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Source DB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Update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한다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90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※ Target </a:t>
            </a: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인터페이스 테이블에 적재된 데이터는 업무 팀에서 자체적으로 결정하여 업무 </a:t>
            </a:r>
            <a:r>
              <a:rPr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Table</a:t>
            </a: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적재</a:t>
            </a:r>
          </a:p>
        </p:txBody>
      </p:sp>
      <p:graphicFrame>
        <p:nvGraphicFramePr>
          <p:cNvPr id="40" name="표 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7365540"/>
              </p:ext>
            </p:extLst>
          </p:nvPr>
        </p:nvGraphicFramePr>
        <p:xfrm>
          <a:off x="6177136" y="1822447"/>
          <a:ext cx="3153749" cy="2022072"/>
        </p:xfrm>
        <a:graphic>
          <a:graphicData uri="http://schemas.openxmlformats.org/drawingml/2006/table">
            <a:tbl>
              <a:tblPr/>
              <a:tblGrid>
                <a:gridCol w="86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1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1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mpd="sng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프로토콜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비고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프로토콜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TCP/IP,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HTTP, HTTPS,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+mn-ea"/>
                        </a:rPr>
                        <a:t> FTP, SFTP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등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42" marB="539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특징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스케줄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인터페이스 테이블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파일 수신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(xml, txt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90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42" marB="539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연계방식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비동기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(Sync)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42" marB="539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설치위치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WAS(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권장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42" marB="53942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7" name="제목 34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527570" y="888940"/>
            <a:ext cx="90983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연계는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아래와 같이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ESB Agent/ESB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서버를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통한 연계 기능을 지원하고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타 시스템과 데이터 송수신은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DB, API, WEBSERVICE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사용하고 파일 송수신은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FILE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사용합니다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b="0" ker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525408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제목 3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>
                <a:latin typeface="맑은 고딕" panose="020B0503020000020004" pitchFamily="50" charset="-127"/>
              </a:rPr>
              <a:t>2.8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– FILE to DB(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동기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7" name="TextBox 1"/>
          <p:cNvSpPr txBox="1">
            <a:spLocks noChangeArrowheads="1"/>
          </p:cNvSpPr>
          <p:nvPr/>
        </p:nvSpPr>
        <p:spPr bwMode="auto">
          <a:xfrm>
            <a:off x="441784" y="1450521"/>
            <a:ext cx="242298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171450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u"/>
              <a:tabLst/>
              <a:defRPr/>
            </a:pPr>
            <a:r>
              <a:rPr lang="en-US" altLang="ko-KR" sz="14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FILE to </a:t>
            </a:r>
            <a:r>
              <a:rPr kumimoji="1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DB(</a:t>
            </a:r>
            <a:r>
              <a:rPr kumimoji="1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동기</a:t>
            </a:r>
            <a:r>
              <a:rPr kumimoji="1" lang="en-US" altLang="ko-KR" sz="1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)</a:t>
            </a:r>
            <a:endParaRPr kumimoji="1" lang="ko-KR" altLang="en-US" sz="1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3"/>
          <p:cNvSpPr>
            <a:spLocks noChangeArrowheads="1"/>
          </p:cNvSpPr>
          <p:nvPr/>
        </p:nvSpPr>
        <p:spPr bwMode="auto">
          <a:xfrm>
            <a:off x="428397" y="1724025"/>
            <a:ext cx="9049207" cy="4543425"/>
          </a:xfrm>
          <a:prstGeom prst="rect">
            <a:avLst/>
          </a:prstGeom>
          <a:noFill/>
          <a:ln w="6350" algn="ctr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631825" y="1784351"/>
            <a:ext cx="5240338" cy="1844675"/>
            <a:chOff x="566738" y="1949223"/>
            <a:chExt cx="5240338" cy="18446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37" name="AutoShape 41"/>
            <p:cNvSpPr>
              <a:spLocks noChangeArrowheads="1"/>
            </p:cNvSpPr>
            <p:nvPr/>
          </p:nvSpPr>
          <p:spPr bwMode="auto">
            <a:xfrm>
              <a:off x="1055688" y="2817586"/>
              <a:ext cx="827088" cy="444500"/>
            </a:xfrm>
            <a:prstGeom prst="flowChartDocument">
              <a:avLst/>
            </a:prstGeom>
            <a:solidFill>
              <a:srgbClr val="F2DBDB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Source File </a:t>
              </a:r>
            </a:p>
            <a:p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Directory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8" name="Rectangle 5"/>
            <p:cNvSpPr>
              <a:spLocks noChangeArrowheads="1"/>
            </p:cNvSpPr>
            <p:nvPr/>
          </p:nvSpPr>
          <p:spPr bwMode="gray">
            <a:xfrm>
              <a:off x="571501" y="2223861"/>
              <a:ext cx="1511300" cy="1184275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algn="ctr" defTabSz="933450" latinLnBrk="0"/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9" name="AutoShape 7"/>
            <p:cNvSpPr>
              <a:spLocks noChangeArrowheads="1"/>
            </p:cNvSpPr>
            <p:nvPr/>
          </p:nvSpPr>
          <p:spPr bwMode="auto">
            <a:xfrm>
              <a:off x="566738" y="2011136"/>
              <a:ext cx="1516063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Source</a:t>
              </a:r>
              <a:r>
                <a:rPr lang="ko-KR" altLang="en-US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WAS</a:t>
              </a:r>
              <a:endPara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40" name="직선 화살표 연결선 139"/>
            <p:cNvCxnSpPr>
              <a:cxnSpLocks noChangeShapeType="1"/>
            </p:cNvCxnSpPr>
            <p:nvPr/>
          </p:nvCxnSpPr>
          <p:spPr bwMode="auto">
            <a:xfrm>
              <a:off x="3797301" y="2265136"/>
              <a:ext cx="352425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1" name="Freeform 8"/>
            <p:cNvSpPr>
              <a:spLocks/>
            </p:cNvSpPr>
            <p:nvPr/>
          </p:nvSpPr>
          <p:spPr bwMode="auto">
            <a:xfrm rot="8029377">
              <a:off x="1631950" y="2622324"/>
              <a:ext cx="334963" cy="163512"/>
            </a:xfrm>
            <a:custGeom>
              <a:avLst/>
              <a:gdLst>
                <a:gd name="T0" fmla="*/ 0 w 2434"/>
                <a:gd name="T1" fmla="*/ 2147483647 h 508"/>
                <a:gd name="T2" fmla="*/ 2147483647 w 2434"/>
                <a:gd name="T3" fmla="*/ 2147483647 h 508"/>
                <a:gd name="T4" fmla="*/ 2147483647 w 2434"/>
                <a:gd name="T5" fmla="*/ 2147483647 h 508"/>
                <a:gd name="T6" fmla="*/ 2147483647 w 2434"/>
                <a:gd name="T7" fmla="*/ 2147483647 h 508"/>
                <a:gd name="T8" fmla="*/ 2147483647 w 2434"/>
                <a:gd name="T9" fmla="*/ 2147483647 h 508"/>
                <a:gd name="T10" fmla="*/ 2147483647 w 2434"/>
                <a:gd name="T11" fmla="*/ 2147483647 h 508"/>
                <a:gd name="T12" fmla="*/ 2147483647 w 2434"/>
                <a:gd name="T13" fmla="*/ 2147483647 h 508"/>
                <a:gd name="T14" fmla="*/ 2147483647 w 2434"/>
                <a:gd name="T15" fmla="*/ 2147483647 h 508"/>
                <a:gd name="T16" fmla="*/ 2147483647 w 2434"/>
                <a:gd name="T17" fmla="*/ 2147483647 h 508"/>
                <a:gd name="T18" fmla="*/ 0 w 2434"/>
                <a:gd name="T19" fmla="*/ 2147483647 h 5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34"/>
                <a:gd name="T31" fmla="*/ 0 h 508"/>
                <a:gd name="T32" fmla="*/ 2434 w 2434"/>
                <a:gd name="T33" fmla="*/ 508 h 5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34" h="508">
                  <a:moveTo>
                    <a:pt x="0" y="162"/>
                  </a:moveTo>
                  <a:cubicBezTo>
                    <a:pt x="216" y="124"/>
                    <a:pt x="432" y="86"/>
                    <a:pt x="675" y="61"/>
                  </a:cubicBezTo>
                  <a:cubicBezTo>
                    <a:pt x="918" y="36"/>
                    <a:pt x="1195" y="0"/>
                    <a:pt x="1455" y="11"/>
                  </a:cubicBezTo>
                  <a:cubicBezTo>
                    <a:pt x="1715" y="22"/>
                    <a:pt x="2071" y="80"/>
                    <a:pt x="2233" y="128"/>
                  </a:cubicBezTo>
                  <a:cubicBezTo>
                    <a:pt x="2395" y="176"/>
                    <a:pt x="2434" y="249"/>
                    <a:pt x="2426" y="296"/>
                  </a:cubicBezTo>
                  <a:cubicBezTo>
                    <a:pt x="2418" y="343"/>
                    <a:pt x="2313" y="380"/>
                    <a:pt x="2184" y="413"/>
                  </a:cubicBezTo>
                  <a:cubicBezTo>
                    <a:pt x="2055" y="446"/>
                    <a:pt x="1827" y="486"/>
                    <a:pt x="1651" y="497"/>
                  </a:cubicBezTo>
                  <a:cubicBezTo>
                    <a:pt x="1475" y="508"/>
                    <a:pt x="1298" y="488"/>
                    <a:pt x="1127" y="480"/>
                  </a:cubicBezTo>
                  <a:cubicBezTo>
                    <a:pt x="956" y="472"/>
                    <a:pt x="812" y="465"/>
                    <a:pt x="624" y="446"/>
                  </a:cubicBezTo>
                  <a:cubicBezTo>
                    <a:pt x="436" y="427"/>
                    <a:pt x="218" y="395"/>
                    <a:pt x="0" y="363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ko-KR" altLang="en-US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2" name="AutoShape 90"/>
            <p:cNvSpPr>
              <a:spLocks noChangeArrowheads="1"/>
            </p:cNvSpPr>
            <p:nvPr/>
          </p:nvSpPr>
          <p:spPr bwMode="auto">
            <a:xfrm>
              <a:off x="2552701" y="2171473"/>
              <a:ext cx="1244600" cy="695325"/>
            </a:xfrm>
            <a:prstGeom prst="roundRect">
              <a:avLst>
                <a:gd name="adj" fmla="val 4683"/>
              </a:avLst>
            </a:prstGeom>
            <a:solidFill>
              <a:schemeClr val="bg1">
                <a:lumMod val="95000"/>
              </a:schemeClr>
            </a:solidFill>
            <a:ln w="6350" algn="ctr">
              <a:solidFill>
                <a:srgbClr val="C0C0C0"/>
              </a:solidFill>
              <a:round/>
              <a:headEnd/>
              <a:tailEnd/>
            </a:ln>
            <a:effectLst/>
            <a:extLst/>
          </p:spPr>
          <p:txBody>
            <a:bodyPr wrap="none"/>
            <a:lstStyle/>
            <a:p>
              <a:pPr algn="ctr" defTabSz="933450" latinLnBrk="0">
                <a:defRPr/>
              </a:pPr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6" name="AutoShape 257"/>
            <p:cNvSpPr>
              <a:spLocks noChangeArrowheads="1"/>
            </p:cNvSpPr>
            <p:nvPr/>
          </p:nvSpPr>
          <p:spPr bwMode="auto">
            <a:xfrm>
              <a:off x="2644776" y="2111148"/>
              <a:ext cx="1049337" cy="193675"/>
            </a:xfrm>
            <a:prstGeom prst="roundRect">
              <a:avLst>
                <a:gd name="adj" fmla="val 10736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ESB </a:t>
              </a:r>
              <a:r>
                <a:rPr lang="ko-KR" altLang="en-US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서버</a:t>
              </a:r>
            </a:p>
          </p:txBody>
        </p:sp>
        <p:sp>
          <p:nvSpPr>
            <p:cNvPr id="47" name="TextBox 127"/>
            <p:cNvSpPr txBox="1">
              <a:spLocks noChangeArrowheads="1"/>
            </p:cNvSpPr>
            <p:nvPr/>
          </p:nvSpPr>
          <p:spPr bwMode="auto">
            <a:xfrm>
              <a:off x="1231901" y="2180998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①</a:t>
              </a:r>
            </a:p>
          </p:txBody>
        </p:sp>
        <p:sp>
          <p:nvSpPr>
            <p:cNvPr id="49" name="TextBox 127"/>
            <p:cNvSpPr txBox="1">
              <a:spLocks noChangeArrowheads="1"/>
            </p:cNvSpPr>
            <p:nvPr/>
          </p:nvSpPr>
          <p:spPr bwMode="auto">
            <a:xfrm>
              <a:off x="3816351" y="2058761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④</a:t>
              </a:r>
            </a:p>
          </p:txBody>
        </p:sp>
        <p:sp>
          <p:nvSpPr>
            <p:cNvPr id="50" name="TextBox 127"/>
            <p:cNvSpPr txBox="1">
              <a:spLocks noChangeArrowheads="1"/>
            </p:cNvSpPr>
            <p:nvPr/>
          </p:nvSpPr>
          <p:spPr bwMode="auto">
            <a:xfrm>
              <a:off x="2178051" y="2174648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③</a:t>
              </a:r>
            </a:p>
          </p:txBody>
        </p:sp>
        <p:sp>
          <p:nvSpPr>
            <p:cNvPr id="51" name="AutoShape 88"/>
            <p:cNvSpPr>
              <a:spLocks noChangeAspect="1" noChangeArrowheads="1"/>
            </p:cNvSpPr>
            <p:nvPr/>
          </p:nvSpPr>
          <p:spPr bwMode="gray">
            <a:xfrm>
              <a:off x="1549401" y="2377848"/>
              <a:ext cx="652462" cy="166688"/>
            </a:xfrm>
            <a:prstGeom prst="hexagon">
              <a:avLst>
                <a:gd name="adj" fmla="val 28777"/>
                <a:gd name="vf" fmla="val 115470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8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File </a:t>
              </a:r>
              <a:r>
                <a:rPr lang="en-US" altLang="ko-KR" sz="8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Agent</a:t>
              </a:r>
              <a:endParaRPr lang="ko-KR" altLang="en-US" sz="8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2" name="직사각형 51"/>
            <p:cNvSpPr/>
            <p:nvPr/>
          </p:nvSpPr>
          <p:spPr bwMode="auto">
            <a:xfrm>
              <a:off x="674688" y="2306411"/>
              <a:ext cx="561975" cy="387350"/>
            </a:xfrm>
            <a:prstGeom prst="rect">
              <a:avLst/>
            </a:prstGeom>
            <a:solidFill>
              <a:srgbClr val="FFCCFF"/>
            </a:solidFill>
            <a:ln w="6350" algn="ctr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endParaRPr lang="en-US" altLang="ko-KR" sz="800" b="1">
                <a:latin typeface="맑은 고딕" pitchFamily="50" charset="-127"/>
                <a:ea typeface="맑은 고딕" pitchFamily="50" charset="-127"/>
              </a:endParaRPr>
            </a:p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Application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53" name="직선 화살표 연결선 175"/>
            <p:cNvCxnSpPr>
              <a:cxnSpLocks noChangeShapeType="1"/>
            </p:cNvCxnSpPr>
            <p:nvPr/>
          </p:nvCxnSpPr>
          <p:spPr bwMode="auto">
            <a:xfrm>
              <a:off x="1265238" y="2377848"/>
              <a:ext cx="274638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54" name="직선 화살표 연결선 175"/>
            <p:cNvCxnSpPr>
              <a:cxnSpLocks noChangeShapeType="1"/>
            </p:cNvCxnSpPr>
            <p:nvPr/>
          </p:nvCxnSpPr>
          <p:spPr bwMode="auto">
            <a:xfrm flipH="1">
              <a:off x="1225551" y="2544536"/>
              <a:ext cx="342900" cy="0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5" name="직사각형 54"/>
            <p:cNvSpPr/>
            <p:nvPr/>
          </p:nvSpPr>
          <p:spPr bwMode="auto">
            <a:xfrm>
              <a:off x="674688" y="2261961"/>
              <a:ext cx="561975" cy="185737"/>
            </a:xfrm>
            <a:prstGeom prst="rect">
              <a:avLst/>
            </a:prstGeom>
            <a:solidFill>
              <a:srgbClr val="7A7AD4"/>
            </a:solidFill>
            <a:ln w="6350" algn="ctr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0" hangingPunct="0">
                <a:defRPr/>
              </a:pPr>
              <a:r>
                <a:rPr lang="en-US" altLang="ko-KR" sz="800" b="1" smtClean="0">
                  <a:latin typeface="맑은 고딕" pitchFamily="50" charset="-127"/>
                  <a:ea typeface="맑은 고딕" pitchFamily="50" charset="-127"/>
                </a:rPr>
                <a:t>Megaware</a:t>
              </a:r>
              <a:r>
                <a:rPr lang="ko-KR" altLang="en-US" sz="800" b="1" smtClean="0">
                  <a:latin typeface="맑은 고딕" pitchFamily="50" charset="-127"/>
                  <a:ea typeface="맑은 고딕" pitchFamily="50" charset="-127"/>
                </a:rPr>
                <a:t>호출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56" name="직선 화살표 연결선 175"/>
            <p:cNvCxnSpPr>
              <a:cxnSpLocks noChangeShapeType="1"/>
            </p:cNvCxnSpPr>
            <p:nvPr/>
          </p:nvCxnSpPr>
          <p:spPr bwMode="auto">
            <a:xfrm>
              <a:off x="2201863" y="2377848"/>
              <a:ext cx="274638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58" name="TextBox 127"/>
            <p:cNvSpPr txBox="1">
              <a:spLocks noChangeArrowheads="1"/>
            </p:cNvSpPr>
            <p:nvPr/>
          </p:nvSpPr>
          <p:spPr bwMode="auto">
            <a:xfrm>
              <a:off x="1638301" y="2598511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②</a:t>
              </a:r>
            </a:p>
          </p:txBody>
        </p:sp>
        <p:cxnSp>
          <p:nvCxnSpPr>
            <p:cNvPr id="60" name="직선 화살표 연결선 175"/>
            <p:cNvCxnSpPr>
              <a:cxnSpLocks noChangeShapeType="1"/>
              <a:stCxn id="42" idx="1"/>
            </p:cNvCxnSpPr>
            <p:nvPr/>
          </p:nvCxnSpPr>
          <p:spPr bwMode="auto">
            <a:xfrm flipH="1">
              <a:off x="2201863" y="2519136"/>
              <a:ext cx="350838" cy="7937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61" name="TextBox 127"/>
            <p:cNvSpPr txBox="1">
              <a:spLocks noChangeArrowheads="1"/>
            </p:cNvSpPr>
            <p:nvPr/>
          </p:nvSpPr>
          <p:spPr bwMode="auto">
            <a:xfrm>
              <a:off x="2178051" y="2531836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⑥</a:t>
              </a:r>
            </a:p>
          </p:txBody>
        </p:sp>
        <p:sp>
          <p:nvSpPr>
            <p:cNvPr id="62" name="TextBox 127"/>
            <p:cNvSpPr txBox="1">
              <a:spLocks noChangeArrowheads="1"/>
            </p:cNvSpPr>
            <p:nvPr/>
          </p:nvSpPr>
          <p:spPr bwMode="auto">
            <a:xfrm>
              <a:off x="1235076" y="2503261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⑥</a:t>
              </a:r>
            </a:p>
          </p:txBody>
        </p:sp>
        <p:sp>
          <p:nvSpPr>
            <p:cNvPr id="63" name="Rectangle 5"/>
            <p:cNvSpPr>
              <a:spLocks noChangeArrowheads="1"/>
            </p:cNvSpPr>
            <p:nvPr/>
          </p:nvSpPr>
          <p:spPr bwMode="gray">
            <a:xfrm>
              <a:off x="4289426" y="2730273"/>
              <a:ext cx="1511300" cy="841375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algn="ctr" defTabSz="933450" latinLnBrk="0"/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4" name="AutoShape 7"/>
            <p:cNvSpPr>
              <a:spLocks noChangeArrowheads="1"/>
            </p:cNvSpPr>
            <p:nvPr/>
          </p:nvSpPr>
          <p:spPr bwMode="auto">
            <a:xfrm>
              <a:off x="4291013" y="3571648"/>
              <a:ext cx="1516063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Target DB</a:t>
              </a:r>
              <a:endPara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5" name="AutoShape 16"/>
            <p:cNvSpPr>
              <a:spLocks noChangeArrowheads="1"/>
            </p:cNvSpPr>
            <p:nvPr/>
          </p:nvSpPr>
          <p:spPr bwMode="auto">
            <a:xfrm>
              <a:off x="4356101" y="2860448"/>
              <a:ext cx="614362" cy="522288"/>
            </a:xfrm>
            <a:prstGeom prst="flowChartMagneticDisk">
              <a:avLst/>
            </a:prstGeom>
            <a:solidFill>
              <a:srgbClr val="E5F0C8"/>
            </a:solidFill>
            <a:ln w="6350" algn="ctr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/>
            </a:ln>
            <a:effectLst/>
          </p:spPr>
          <p:txBody>
            <a:bodyPr wrap="none"/>
            <a:lstStyle/>
            <a:p>
              <a:pPr algn="ctr" eaLnBrk="0" hangingPunct="0">
                <a:defRPr/>
              </a:pPr>
              <a:r>
                <a:rPr lang="ko-KR" altLang="en-US" sz="800" b="1">
                  <a:latin typeface="맑은 고딕" pitchFamily="50" charset="-127"/>
                  <a:ea typeface="맑은 고딕" pitchFamily="50" charset="-127"/>
                </a:rPr>
                <a:t>인터페이스</a:t>
              </a:r>
              <a:endParaRPr lang="en-US" altLang="ko-KR" sz="800" b="1">
                <a:latin typeface="맑은 고딕" pitchFamily="50" charset="-127"/>
                <a:ea typeface="맑은 고딕" pitchFamily="50" charset="-127"/>
              </a:endParaRPr>
            </a:p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Table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6" name="AutoShape 7"/>
            <p:cNvSpPr>
              <a:spLocks noChangeArrowheads="1"/>
            </p:cNvSpPr>
            <p:nvPr/>
          </p:nvSpPr>
          <p:spPr bwMode="auto">
            <a:xfrm>
              <a:off x="4286251" y="1949223"/>
              <a:ext cx="1516062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Target WAS</a:t>
              </a:r>
              <a:endPara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7" name="Rectangle 5"/>
            <p:cNvSpPr>
              <a:spLocks noChangeArrowheads="1"/>
            </p:cNvSpPr>
            <p:nvPr/>
          </p:nvSpPr>
          <p:spPr bwMode="gray">
            <a:xfrm>
              <a:off x="4289426" y="2157186"/>
              <a:ext cx="1511300" cy="347662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algn="ctr" defTabSz="933450" latinLnBrk="0"/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8" name="AutoShape 88"/>
            <p:cNvSpPr>
              <a:spLocks noChangeAspect="1" noChangeArrowheads="1"/>
            </p:cNvSpPr>
            <p:nvPr/>
          </p:nvSpPr>
          <p:spPr bwMode="gray">
            <a:xfrm>
              <a:off x="4149726" y="2247673"/>
              <a:ext cx="652462" cy="166688"/>
            </a:xfrm>
            <a:prstGeom prst="hexagon">
              <a:avLst>
                <a:gd name="adj" fmla="val 28777"/>
                <a:gd name="vf" fmla="val 115470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8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DB </a:t>
              </a:r>
              <a:r>
                <a:rPr lang="en-US" altLang="ko-KR" sz="8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Agent</a:t>
              </a:r>
              <a:endParaRPr lang="ko-KR" altLang="en-US" sz="8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69" name="직선 화살표 연결선 175"/>
            <p:cNvCxnSpPr>
              <a:cxnSpLocks noChangeShapeType="1"/>
              <a:endCxn id="65" idx="1"/>
            </p:cNvCxnSpPr>
            <p:nvPr/>
          </p:nvCxnSpPr>
          <p:spPr bwMode="auto">
            <a:xfrm>
              <a:off x="4662488" y="2414361"/>
              <a:ext cx="0" cy="44608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0" name="AutoShape 16"/>
            <p:cNvSpPr>
              <a:spLocks noChangeArrowheads="1"/>
            </p:cNvSpPr>
            <p:nvPr/>
          </p:nvSpPr>
          <p:spPr bwMode="auto">
            <a:xfrm>
              <a:off x="5226051" y="2860448"/>
              <a:ext cx="500062" cy="522288"/>
            </a:xfrm>
            <a:prstGeom prst="flowChartMagneticDisk">
              <a:avLst/>
            </a:prstGeom>
            <a:solidFill>
              <a:srgbClr val="E5F0C8"/>
            </a:solidFill>
            <a:ln w="6350" algn="ctr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/>
            </a:ln>
            <a:effectLst/>
          </p:spPr>
          <p:txBody>
            <a:bodyPr wrap="none"/>
            <a:lstStyle/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800" b="1">
                  <a:latin typeface="맑은 고딕" pitchFamily="50" charset="-127"/>
                  <a:ea typeface="맑은 고딕" pitchFamily="50" charset="-127"/>
                </a:rPr>
                <a:t>업무</a:t>
              </a:r>
              <a:endParaRPr lang="en-US" altLang="ko-KR" sz="800" b="1">
                <a:latin typeface="맑은 고딕" pitchFamily="50" charset="-127"/>
                <a:ea typeface="맑은 고딕" pitchFamily="50" charset="-127"/>
              </a:endParaRPr>
            </a:p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Table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71" name="직선 화살표 연결선 120"/>
            <p:cNvCxnSpPr>
              <a:cxnSpLocks noChangeShapeType="1"/>
            </p:cNvCxnSpPr>
            <p:nvPr/>
          </p:nvCxnSpPr>
          <p:spPr bwMode="auto">
            <a:xfrm flipV="1">
              <a:off x="4989513" y="3120798"/>
              <a:ext cx="234950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8" name="TextBox 127"/>
            <p:cNvSpPr txBox="1">
              <a:spLocks noChangeArrowheads="1"/>
            </p:cNvSpPr>
            <p:nvPr/>
          </p:nvSpPr>
          <p:spPr bwMode="auto">
            <a:xfrm>
              <a:off x="4632326" y="2519136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⑤</a:t>
              </a:r>
            </a:p>
          </p:txBody>
        </p:sp>
        <p:cxnSp>
          <p:nvCxnSpPr>
            <p:cNvPr id="99" name="직선 화살표 연결선 175"/>
            <p:cNvCxnSpPr>
              <a:cxnSpLocks noChangeShapeType="1"/>
            </p:cNvCxnSpPr>
            <p:nvPr/>
          </p:nvCxnSpPr>
          <p:spPr bwMode="auto">
            <a:xfrm flipH="1" flipV="1">
              <a:off x="4476751" y="2414361"/>
              <a:ext cx="0" cy="446087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0" name="TextBox 127"/>
            <p:cNvSpPr txBox="1">
              <a:spLocks noChangeArrowheads="1"/>
            </p:cNvSpPr>
            <p:nvPr/>
          </p:nvSpPr>
          <p:spPr bwMode="auto">
            <a:xfrm>
              <a:off x="4049713" y="2447698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⑥</a:t>
              </a:r>
            </a:p>
          </p:txBody>
        </p:sp>
        <p:cxnSp>
          <p:nvCxnSpPr>
            <p:cNvPr id="101" name="직선 화살표 연결선 175"/>
            <p:cNvCxnSpPr>
              <a:cxnSpLocks noChangeShapeType="1"/>
            </p:cNvCxnSpPr>
            <p:nvPr/>
          </p:nvCxnSpPr>
          <p:spPr bwMode="auto">
            <a:xfrm flipH="1">
              <a:off x="3800476" y="2398486"/>
              <a:ext cx="350837" cy="7937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59" name="TextBox 127"/>
          <p:cNvSpPr txBox="1">
            <a:spLocks noChangeArrowheads="1"/>
          </p:cNvSpPr>
          <p:nvPr/>
        </p:nvSpPr>
        <p:spPr bwMode="auto">
          <a:xfrm>
            <a:off x="631825" y="3841071"/>
            <a:ext cx="8845779" cy="239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처리흐름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연계를 하기 위해 업무 팀에서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Source File Directory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연계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File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을 적재한다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입력하는 방식은 업무 팀에서 자체적으로 결정하며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Source File Directory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연계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File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이 적재된 후 연계 팀에서 연계처리를 수행한다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①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은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Megaware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에서 발행한 웹서비스를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Megaware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에서 통보해준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WSDL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웹서비스클라이언트를 이용하여 호출하거나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/ HTTP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방식 으로 호출한다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② 호출 받은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Megaware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File Agent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를 실행하여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Source File Directory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를 조회하여 해당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File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을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③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전송 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④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전송된 데이터를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Target Agent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바로 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라우팅 하여</a:t>
            </a:r>
            <a:endParaRPr lang="ko-KR" altLang="en-US" sz="900" b="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⑤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Target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인터페이스 테이블에 적재하고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⑥ 적재된 결과를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서버를 통하여 호출한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에게 해당 결과를 리턴 한다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Target </a:t>
            </a: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인터페이스 테이블에 적재된 데이터는 업무 팀에서 자체적으로 결정하여 업무 </a:t>
            </a:r>
            <a:r>
              <a:rPr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Table</a:t>
            </a: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적재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900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동기 방식은 </a:t>
            </a:r>
            <a:r>
              <a:rPr lang="en-US" altLang="ko-KR" sz="900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Megaware </a:t>
            </a:r>
            <a:r>
              <a:rPr lang="ko-KR" altLang="en-US" sz="900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에서 발행한 웹서비스를 호출하므로 추가 업무 협의 및 개발 필요</a:t>
            </a:r>
          </a:p>
        </p:txBody>
      </p:sp>
      <p:graphicFrame>
        <p:nvGraphicFramePr>
          <p:cNvPr id="72" name="표 7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50264"/>
              </p:ext>
            </p:extLst>
          </p:nvPr>
        </p:nvGraphicFramePr>
        <p:xfrm>
          <a:off x="6177136" y="1822447"/>
          <a:ext cx="3153749" cy="2023696"/>
        </p:xfrm>
        <a:graphic>
          <a:graphicData uri="http://schemas.openxmlformats.org/drawingml/2006/table">
            <a:tbl>
              <a:tblPr/>
              <a:tblGrid>
                <a:gridCol w="86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1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1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mpd="sng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프로토콜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비고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프로토콜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itchFamily="50" charset="-127"/>
                          <a:ea typeface="+mn-ea"/>
                        </a:rPr>
                        <a:t>SOAP, TCP/IP,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+mn-ea"/>
                        </a:rPr>
                        <a:t>HTTP, HTTPS, FTP, SFTP 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+mn-ea"/>
                        </a:rPr>
                        <a:t>등</a:t>
                      </a:r>
                      <a:endParaRPr lang="ko-KR" altLang="en-US" sz="900">
                        <a:latin typeface="맑은 고딕" pitchFamily="50" charset="-127"/>
                        <a:ea typeface="+mn-ea"/>
                      </a:endParaRPr>
                    </a:p>
                  </a:txBody>
                  <a:tcPr marT="54756" marB="5475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특징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baseline="0" smtClean="0">
                          <a:latin typeface="맑은 고딕" pitchFamily="50" charset="-127"/>
                          <a:ea typeface="+mn-ea"/>
                        </a:rPr>
                        <a:t>웹서비스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lang="ko-KR" altLang="en-US" sz="900" baseline="0" smtClean="0">
                          <a:latin typeface="맑은 고딕" pitchFamily="50" charset="-127"/>
                          <a:ea typeface="+mn-ea"/>
                        </a:rPr>
                        <a:t>또는 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+mn-ea"/>
                        </a:rPr>
                        <a:t>HTTP</a:t>
                      </a:r>
                      <a:r>
                        <a:rPr lang="ko-KR" altLang="en-US" sz="900" baseline="0" smtClean="0">
                          <a:latin typeface="맑은 고딕" pitchFamily="50" charset="-127"/>
                          <a:ea typeface="+mn-ea"/>
                        </a:rPr>
                        <a:t>호출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+mn-ea"/>
                        </a:rPr>
                        <a:t>,</a:t>
                      </a:r>
                      <a:endParaRPr lang="en-US" altLang="ko-KR" sz="900" baseline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파일 송신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(xml, txt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),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인터페이스 테이블</a:t>
                      </a:r>
                    </a:p>
                  </a:txBody>
                  <a:tcPr marT="53940" marB="539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연계방식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동기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(Sync)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40" marB="539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설치위치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WAS(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권장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4756" marB="5475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3" name="제목 34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527570" y="888940"/>
            <a:ext cx="90983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연계는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아래와 같이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ESB Agent/ESB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서버를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통한 연계 기능을 지원하고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타 시스템과 데이터 송수신은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DB, API, WEBSERVICE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사용하고 파일 송수신은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FILE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사용합니다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b="0" ker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181489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제목 3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>
                <a:latin typeface="맑은 고딕" panose="020B0503020000020004" pitchFamily="50" charset="-127"/>
              </a:rPr>
              <a:t>2.9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– FILE to DB(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비동기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7" name="TextBox 1"/>
          <p:cNvSpPr txBox="1">
            <a:spLocks noChangeArrowheads="1"/>
          </p:cNvSpPr>
          <p:nvPr/>
        </p:nvSpPr>
        <p:spPr bwMode="auto">
          <a:xfrm>
            <a:off x="441784" y="1450521"/>
            <a:ext cx="242298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171450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u"/>
              <a:tabLst/>
              <a:defRPr/>
            </a:pPr>
            <a:r>
              <a:rPr lang="en-US" altLang="ko-KR" sz="14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FILE to </a:t>
            </a:r>
            <a:r>
              <a:rPr kumimoji="1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DB(</a:t>
            </a:r>
            <a:r>
              <a:rPr kumimoji="1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비동기</a:t>
            </a:r>
            <a:r>
              <a:rPr kumimoji="1" lang="en-US" altLang="ko-KR" sz="1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)</a:t>
            </a:r>
            <a:endParaRPr kumimoji="1" lang="ko-KR" altLang="en-US" sz="1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3"/>
          <p:cNvSpPr>
            <a:spLocks noChangeArrowheads="1"/>
          </p:cNvSpPr>
          <p:nvPr/>
        </p:nvSpPr>
        <p:spPr bwMode="auto">
          <a:xfrm>
            <a:off x="428397" y="1724025"/>
            <a:ext cx="9049207" cy="4543425"/>
          </a:xfrm>
          <a:prstGeom prst="rect">
            <a:avLst/>
          </a:prstGeom>
          <a:noFill/>
          <a:ln w="6350" algn="ctr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631825" y="1784351"/>
            <a:ext cx="5240338" cy="1844675"/>
            <a:chOff x="485775" y="1911350"/>
            <a:chExt cx="5240338" cy="18446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43" name="AutoShape 41"/>
            <p:cNvSpPr>
              <a:spLocks noChangeArrowheads="1"/>
            </p:cNvSpPr>
            <p:nvPr/>
          </p:nvSpPr>
          <p:spPr bwMode="auto">
            <a:xfrm>
              <a:off x="974725" y="2779713"/>
              <a:ext cx="827088" cy="444500"/>
            </a:xfrm>
            <a:prstGeom prst="flowChartDocument">
              <a:avLst/>
            </a:prstGeom>
            <a:solidFill>
              <a:srgbClr val="F2DBDB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Source File </a:t>
              </a:r>
            </a:p>
            <a:p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Directory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4" name="Rectangle 5"/>
            <p:cNvSpPr>
              <a:spLocks noChangeArrowheads="1"/>
            </p:cNvSpPr>
            <p:nvPr/>
          </p:nvSpPr>
          <p:spPr bwMode="gray">
            <a:xfrm>
              <a:off x="490538" y="2185988"/>
              <a:ext cx="1511300" cy="1184275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algn="ctr" defTabSz="933450" latinLnBrk="0"/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9" name="AutoShape 7"/>
            <p:cNvSpPr>
              <a:spLocks noChangeArrowheads="1"/>
            </p:cNvSpPr>
            <p:nvPr/>
          </p:nvSpPr>
          <p:spPr bwMode="auto">
            <a:xfrm>
              <a:off x="485775" y="1973263"/>
              <a:ext cx="1516063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Source</a:t>
              </a:r>
              <a:r>
                <a:rPr lang="ko-KR" altLang="en-US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WAS</a:t>
              </a:r>
              <a:endPara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72" name="직선 화살표 연결선 139"/>
            <p:cNvCxnSpPr>
              <a:cxnSpLocks noChangeShapeType="1"/>
            </p:cNvCxnSpPr>
            <p:nvPr/>
          </p:nvCxnSpPr>
          <p:spPr bwMode="auto">
            <a:xfrm>
              <a:off x="3716338" y="2227263"/>
              <a:ext cx="352425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3" name="Freeform 8"/>
            <p:cNvSpPr>
              <a:spLocks/>
            </p:cNvSpPr>
            <p:nvPr/>
          </p:nvSpPr>
          <p:spPr bwMode="auto">
            <a:xfrm rot="8029377">
              <a:off x="1550987" y="2584451"/>
              <a:ext cx="334963" cy="163512"/>
            </a:xfrm>
            <a:custGeom>
              <a:avLst/>
              <a:gdLst>
                <a:gd name="T0" fmla="*/ 0 w 2434"/>
                <a:gd name="T1" fmla="*/ 2147483647 h 508"/>
                <a:gd name="T2" fmla="*/ 2147483647 w 2434"/>
                <a:gd name="T3" fmla="*/ 2147483647 h 508"/>
                <a:gd name="T4" fmla="*/ 2147483647 w 2434"/>
                <a:gd name="T5" fmla="*/ 2147483647 h 508"/>
                <a:gd name="T6" fmla="*/ 2147483647 w 2434"/>
                <a:gd name="T7" fmla="*/ 2147483647 h 508"/>
                <a:gd name="T8" fmla="*/ 2147483647 w 2434"/>
                <a:gd name="T9" fmla="*/ 2147483647 h 508"/>
                <a:gd name="T10" fmla="*/ 2147483647 w 2434"/>
                <a:gd name="T11" fmla="*/ 2147483647 h 508"/>
                <a:gd name="T12" fmla="*/ 2147483647 w 2434"/>
                <a:gd name="T13" fmla="*/ 2147483647 h 508"/>
                <a:gd name="T14" fmla="*/ 2147483647 w 2434"/>
                <a:gd name="T15" fmla="*/ 2147483647 h 508"/>
                <a:gd name="T16" fmla="*/ 2147483647 w 2434"/>
                <a:gd name="T17" fmla="*/ 2147483647 h 508"/>
                <a:gd name="T18" fmla="*/ 0 w 2434"/>
                <a:gd name="T19" fmla="*/ 2147483647 h 5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34"/>
                <a:gd name="T31" fmla="*/ 0 h 508"/>
                <a:gd name="T32" fmla="*/ 2434 w 2434"/>
                <a:gd name="T33" fmla="*/ 508 h 5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34" h="508">
                  <a:moveTo>
                    <a:pt x="0" y="162"/>
                  </a:moveTo>
                  <a:cubicBezTo>
                    <a:pt x="216" y="124"/>
                    <a:pt x="432" y="86"/>
                    <a:pt x="675" y="61"/>
                  </a:cubicBezTo>
                  <a:cubicBezTo>
                    <a:pt x="918" y="36"/>
                    <a:pt x="1195" y="0"/>
                    <a:pt x="1455" y="11"/>
                  </a:cubicBezTo>
                  <a:cubicBezTo>
                    <a:pt x="1715" y="22"/>
                    <a:pt x="2071" y="80"/>
                    <a:pt x="2233" y="128"/>
                  </a:cubicBezTo>
                  <a:cubicBezTo>
                    <a:pt x="2395" y="176"/>
                    <a:pt x="2434" y="249"/>
                    <a:pt x="2426" y="296"/>
                  </a:cubicBezTo>
                  <a:cubicBezTo>
                    <a:pt x="2418" y="343"/>
                    <a:pt x="2313" y="380"/>
                    <a:pt x="2184" y="413"/>
                  </a:cubicBezTo>
                  <a:cubicBezTo>
                    <a:pt x="2055" y="446"/>
                    <a:pt x="1827" y="486"/>
                    <a:pt x="1651" y="497"/>
                  </a:cubicBezTo>
                  <a:cubicBezTo>
                    <a:pt x="1475" y="508"/>
                    <a:pt x="1298" y="488"/>
                    <a:pt x="1127" y="480"/>
                  </a:cubicBezTo>
                  <a:cubicBezTo>
                    <a:pt x="956" y="472"/>
                    <a:pt x="812" y="465"/>
                    <a:pt x="624" y="446"/>
                  </a:cubicBezTo>
                  <a:cubicBezTo>
                    <a:pt x="436" y="427"/>
                    <a:pt x="218" y="395"/>
                    <a:pt x="0" y="363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ko-KR" altLang="en-US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4" name="AutoShape 90"/>
            <p:cNvSpPr>
              <a:spLocks noChangeArrowheads="1"/>
            </p:cNvSpPr>
            <p:nvPr/>
          </p:nvSpPr>
          <p:spPr bwMode="auto">
            <a:xfrm>
              <a:off x="2471738" y="2133600"/>
              <a:ext cx="1244600" cy="695325"/>
            </a:xfrm>
            <a:prstGeom prst="roundRect">
              <a:avLst>
                <a:gd name="adj" fmla="val 4683"/>
              </a:avLst>
            </a:prstGeom>
            <a:solidFill>
              <a:schemeClr val="bg1">
                <a:lumMod val="95000"/>
              </a:schemeClr>
            </a:solidFill>
            <a:ln w="6350" algn="ctr">
              <a:solidFill>
                <a:srgbClr val="C0C0C0"/>
              </a:solidFill>
              <a:round/>
              <a:headEnd/>
              <a:tailEnd/>
            </a:ln>
            <a:effectLst/>
            <a:extLst/>
          </p:spPr>
          <p:txBody>
            <a:bodyPr wrap="none"/>
            <a:lstStyle/>
            <a:p>
              <a:pPr algn="ctr" defTabSz="933450" latinLnBrk="0">
                <a:defRPr/>
              </a:pPr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6" name="AutoShape 257"/>
            <p:cNvSpPr>
              <a:spLocks noChangeArrowheads="1"/>
            </p:cNvSpPr>
            <p:nvPr/>
          </p:nvSpPr>
          <p:spPr bwMode="auto">
            <a:xfrm>
              <a:off x="2563813" y="2073275"/>
              <a:ext cx="1049337" cy="193675"/>
            </a:xfrm>
            <a:prstGeom prst="roundRect">
              <a:avLst>
                <a:gd name="adj" fmla="val 10736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ESB </a:t>
              </a:r>
              <a:r>
                <a:rPr lang="ko-KR" altLang="en-US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서버</a:t>
              </a:r>
            </a:p>
          </p:txBody>
        </p:sp>
        <p:sp>
          <p:nvSpPr>
            <p:cNvPr id="77" name="TextBox 127"/>
            <p:cNvSpPr txBox="1">
              <a:spLocks noChangeArrowheads="1"/>
            </p:cNvSpPr>
            <p:nvPr/>
          </p:nvSpPr>
          <p:spPr bwMode="auto">
            <a:xfrm>
              <a:off x="1998663" y="2516188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①</a:t>
              </a:r>
            </a:p>
          </p:txBody>
        </p:sp>
        <p:sp>
          <p:nvSpPr>
            <p:cNvPr id="78" name="TextBox 127"/>
            <p:cNvSpPr txBox="1">
              <a:spLocks noChangeArrowheads="1"/>
            </p:cNvSpPr>
            <p:nvPr/>
          </p:nvSpPr>
          <p:spPr bwMode="auto">
            <a:xfrm>
              <a:off x="4591050" y="2460625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③</a:t>
              </a:r>
            </a:p>
          </p:txBody>
        </p:sp>
        <p:sp>
          <p:nvSpPr>
            <p:cNvPr id="79" name="AutoShape 88"/>
            <p:cNvSpPr>
              <a:spLocks noChangeAspect="1" noChangeArrowheads="1"/>
            </p:cNvSpPr>
            <p:nvPr/>
          </p:nvSpPr>
          <p:spPr bwMode="gray">
            <a:xfrm>
              <a:off x="1468438" y="2339975"/>
              <a:ext cx="652462" cy="166688"/>
            </a:xfrm>
            <a:prstGeom prst="hexagon">
              <a:avLst>
                <a:gd name="adj" fmla="val 28777"/>
                <a:gd name="vf" fmla="val 115470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8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File </a:t>
              </a:r>
              <a:r>
                <a:rPr lang="en-US" altLang="ko-KR" sz="8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Agent</a:t>
              </a:r>
              <a:endParaRPr lang="ko-KR" altLang="en-US" sz="8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80" name="직선 화살표 연결선 175"/>
            <p:cNvCxnSpPr>
              <a:cxnSpLocks noChangeShapeType="1"/>
            </p:cNvCxnSpPr>
            <p:nvPr/>
          </p:nvCxnSpPr>
          <p:spPr bwMode="auto">
            <a:xfrm>
              <a:off x="2120900" y="2339975"/>
              <a:ext cx="274638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1" name="TextBox 127"/>
            <p:cNvSpPr txBox="1">
              <a:spLocks noChangeArrowheads="1"/>
            </p:cNvSpPr>
            <p:nvPr/>
          </p:nvSpPr>
          <p:spPr bwMode="auto">
            <a:xfrm>
              <a:off x="3736975" y="2003425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②</a:t>
              </a:r>
            </a:p>
          </p:txBody>
        </p:sp>
        <p:sp>
          <p:nvSpPr>
            <p:cNvPr id="82" name="Rectangle 5"/>
            <p:cNvSpPr>
              <a:spLocks noChangeArrowheads="1"/>
            </p:cNvSpPr>
            <p:nvPr/>
          </p:nvSpPr>
          <p:spPr bwMode="gray">
            <a:xfrm>
              <a:off x="4208463" y="2692400"/>
              <a:ext cx="1511300" cy="841375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algn="ctr" defTabSz="933450" latinLnBrk="0"/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3" name="AutoShape 7"/>
            <p:cNvSpPr>
              <a:spLocks noChangeArrowheads="1"/>
            </p:cNvSpPr>
            <p:nvPr/>
          </p:nvSpPr>
          <p:spPr bwMode="auto">
            <a:xfrm>
              <a:off x="4210050" y="3533775"/>
              <a:ext cx="1516063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Target DB</a:t>
              </a:r>
              <a:endPara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4" name="AutoShape 16"/>
            <p:cNvSpPr>
              <a:spLocks noChangeArrowheads="1"/>
            </p:cNvSpPr>
            <p:nvPr/>
          </p:nvSpPr>
          <p:spPr bwMode="auto">
            <a:xfrm>
              <a:off x="4275138" y="2822575"/>
              <a:ext cx="614362" cy="522288"/>
            </a:xfrm>
            <a:prstGeom prst="flowChartMagneticDisk">
              <a:avLst/>
            </a:prstGeom>
            <a:solidFill>
              <a:srgbClr val="E5F0C8"/>
            </a:solidFill>
            <a:ln w="6350" algn="ctr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/>
            </a:ln>
            <a:effectLst/>
          </p:spPr>
          <p:txBody>
            <a:bodyPr wrap="none"/>
            <a:lstStyle/>
            <a:p>
              <a:pPr algn="ctr" eaLnBrk="0" hangingPunct="0">
                <a:defRPr/>
              </a:pPr>
              <a:r>
                <a:rPr lang="ko-KR" altLang="en-US" sz="800" b="1">
                  <a:latin typeface="맑은 고딕" pitchFamily="50" charset="-127"/>
                  <a:ea typeface="맑은 고딕" pitchFamily="50" charset="-127"/>
                </a:rPr>
                <a:t>인터페이스</a:t>
              </a:r>
              <a:endParaRPr lang="en-US" altLang="ko-KR" sz="800" b="1">
                <a:latin typeface="맑은 고딕" pitchFamily="50" charset="-127"/>
                <a:ea typeface="맑은 고딕" pitchFamily="50" charset="-127"/>
              </a:endParaRPr>
            </a:p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Table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5" name="AutoShape 7"/>
            <p:cNvSpPr>
              <a:spLocks noChangeArrowheads="1"/>
            </p:cNvSpPr>
            <p:nvPr/>
          </p:nvSpPr>
          <p:spPr bwMode="auto">
            <a:xfrm>
              <a:off x="4205288" y="1911350"/>
              <a:ext cx="1516062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Target WAS</a:t>
              </a:r>
              <a:endPara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6" name="Rectangle 5"/>
            <p:cNvSpPr>
              <a:spLocks noChangeArrowheads="1"/>
            </p:cNvSpPr>
            <p:nvPr/>
          </p:nvSpPr>
          <p:spPr bwMode="gray">
            <a:xfrm>
              <a:off x="4208463" y="2119313"/>
              <a:ext cx="1511300" cy="347662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algn="ctr" defTabSz="933450" latinLnBrk="0"/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7" name="AutoShape 88"/>
            <p:cNvSpPr>
              <a:spLocks noChangeAspect="1" noChangeArrowheads="1"/>
            </p:cNvSpPr>
            <p:nvPr/>
          </p:nvSpPr>
          <p:spPr bwMode="gray">
            <a:xfrm>
              <a:off x="4068763" y="2209800"/>
              <a:ext cx="652462" cy="166688"/>
            </a:xfrm>
            <a:prstGeom prst="hexagon">
              <a:avLst>
                <a:gd name="adj" fmla="val 28777"/>
                <a:gd name="vf" fmla="val 115470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8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DB </a:t>
              </a:r>
              <a:r>
                <a:rPr lang="en-US" altLang="ko-KR" sz="8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Agent</a:t>
              </a:r>
              <a:endParaRPr lang="ko-KR" altLang="en-US" sz="8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88" name="직선 화살표 연결선 175"/>
            <p:cNvCxnSpPr>
              <a:cxnSpLocks noChangeShapeType="1"/>
              <a:endCxn id="84" idx="1"/>
            </p:cNvCxnSpPr>
            <p:nvPr/>
          </p:nvCxnSpPr>
          <p:spPr bwMode="auto">
            <a:xfrm>
              <a:off x="4581525" y="2376488"/>
              <a:ext cx="0" cy="44608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89" name="AutoShape 16"/>
            <p:cNvSpPr>
              <a:spLocks noChangeArrowheads="1"/>
            </p:cNvSpPr>
            <p:nvPr/>
          </p:nvSpPr>
          <p:spPr bwMode="auto">
            <a:xfrm>
              <a:off x="5145088" y="2822575"/>
              <a:ext cx="500062" cy="522288"/>
            </a:xfrm>
            <a:prstGeom prst="flowChartMagneticDisk">
              <a:avLst/>
            </a:prstGeom>
            <a:solidFill>
              <a:srgbClr val="E5F0C8"/>
            </a:solidFill>
            <a:ln w="6350" algn="ctr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/>
            </a:ln>
            <a:effectLst/>
          </p:spPr>
          <p:txBody>
            <a:bodyPr wrap="none"/>
            <a:lstStyle/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800" b="1">
                  <a:latin typeface="맑은 고딕" pitchFamily="50" charset="-127"/>
                  <a:ea typeface="맑은 고딕" pitchFamily="50" charset="-127"/>
                </a:rPr>
                <a:t>업무</a:t>
              </a:r>
              <a:endParaRPr lang="en-US" altLang="ko-KR" sz="800" b="1">
                <a:latin typeface="맑은 고딕" pitchFamily="50" charset="-127"/>
                <a:ea typeface="맑은 고딕" pitchFamily="50" charset="-127"/>
              </a:endParaRPr>
            </a:p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Table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90" name="직선 화살표 연결선 120"/>
            <p:cNvCxnSpPr>
              <a:cxnSpLocks noChangeShapeType="1"/>
            </p:cNvCxnSpPr>
            <p:nvPr/>
          </p:nvCxnSpPr>
          <p:spPr bwMode="auto">
            <a:xfrm flipV="1">
              <a:off x="4908550" y="3082925"/>
              <a:ext cx="234950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1" name="TextBox 127"/>
          <p:cNvSpPr txBox="1">
            <a:spLocks noChangeArrowheads="1"/>
          </p:cNvSpPr>
          <p:nvPr/>
        </p:nvSpPr>
        <p:spPr bwMode="auto">
          <a:xfrm>
            <a:off x="631825" y="3841071"/>
            <a:ext cx="8845779" cy="239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처리흐름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연계를 하기 위해 업무 팀에서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Source File Directory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연계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File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을 적재한다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입력하는 방식은 업무 팀에서 자체적으로 결정하며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Source File Directory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연계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File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이 적재된 후 연계 팀에서 연계처리를 수행한다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①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Source Agent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는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Source File Directory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를 주기적으로 조회하여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전송한다 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②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전송된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File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을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Target Agent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바로 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라우팅 하여</a:t>
            </a:r>
            <a:endParaRPr lang="ko-KR" altLang="en-US" sz="900" b="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③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Target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인터페이스 테이블에 적재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sz="90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※ Target </a:t>
            </a: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인터페이스 테이블에 적재된 데이터는 업무 팀에서 자체적으로 결정하여 업무 </a:t>
            </a:r>
            <a:r>
              <a:rPr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Table</a:t>
            </a: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적재</a:t>
            </a:r>
          </a:p>
        </p:txBody>
      </p:sp>
      <p:graphicFrame>
        <p:nvGraphicFramePr>
          <p:cNvPr id="33" name="표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1471682"/>
              </p:ext>
            </p:extLst>
          </p:nvPr>
        </p:nvGraphicFramePr>
        <p:xfrm>
          <a:off x="6177136" y="1822447"/>
          <a:ext cx="3153749" cy="2022060"/>
        </p:xfrm>
        <a:graphic>
          <a:graphicData uri="http://schemas.openxmlformats.org/drawingml/2006/table">
            <a:tbl>
              <a:tblPr/>
              <a:tblGrid>
                <a:gridCol w="86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1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1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mpd="sng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프로토콜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비고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프로토콜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anose="020B0503020000020004" pitchFamily="50" charset="-127"/>
                          <a:ea typeface="+mn-ea"/>
                        </a:rPr>
                        <a:t>TCP/IP,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+mn-ea"/>
                        </a:rPr>
                        <a:t>FTP, SFTP 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+mn-ea"/>
                        </a:rPr>
                        <a:t>등</a:t>
                      </a:r>
                      <a:endParaRPr lang="ko-KR" altLang="en-US" sz="900">
                        <a:latin typeface="맑은 고딕" pitchFamily="50" charset="-127"/>
                        <a:ea typeface="+mn-ea"/>
                      </a:endParaRPr>
                    </a:p>
                  </a:txBody>
                  <a:tcPr marT="54756" marB="5475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특징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aseline="0" smtClean="0">
                          <a:latin typeface="맑은 고딕" pitchFamily="50" charset="-127"/>
                          <a:ea typeface="+mn-ea"/>
                        </a:rPr>
                        <a:t>스케줄</a:t>
                      </a:r>
                      <a:r>
                        <a:rPr lang="en-US" altLang="ko-KR" sz="900" baseline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파일 송신</a:t>
                      </a:r>
                      <a:r>
                        <a:rPr lang="en-US" altLang="ko-KR" sz="9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(xml, txt</a:t>
                      </a:r>
                      <a:r>
                        <a:rPr lang="en-US" altLang="ko-KR" sz="900" baseline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),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인터페이스 테이블</a:t>
                      </a:r>
                    </a:p>
                  </a:txBody>
                  <a:tcPr marT="53940" marB="539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연계방식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aseline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비동기</a:t>
                      </a:r>
                      <a:r>
                        <a:rPr lang="en-US" altLang="ko-KR" sz="900" baseline="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(Async)</a:t>
                      </a:r>
                      <a:endParaRPr lang="ko-KR" altLang="en-US" sz="9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53940" marB="53940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설치위치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WAS(</a:t>
                      </a:r>
                      <a:r>
                        <a:rPr lang="ko-KR" altLang="en-US" sz="9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권장</a:t>
                      </a:r>
                      <a:r>
                        <a:rPr lang="en-US" altLang="ko-KR" sz="900" smtClean="0"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900"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T="54756" marB="54756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0" name="제목 34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527570" y="888940"/>
            <a:ext cx="90983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연계는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아래와 같이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ESB Agent/ESB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서버를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통한 연계 기능을 지원하고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타 시스템과 데이터 송수신은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DB, API, WEBSERVICE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사용하고 파일 송수신은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FILE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사용합니다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b="0" ker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2805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제목 3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>
                <a:latin typeface="맑은 고딕" panose="020B0503020000020004" pitchFamily="50" charset="-127"/>
              </a:rPr>
              <a:t>2.10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– OPENAPI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7" name="TextBox 1"/>
          <p:cNvSpPr txBox="1">
            <a:spLocks noChangeArrowheads="1"/>
          </p:cNvSpPr>
          <p:nvPr/>
        </p:nvSpPr>
        <p:spPr bwMode="auto">
          <a:xfrm>
            <a:off x="441784" y="1450521"/>
            <a:ext cx="242298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171450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u"/>
              <a:tabLst/>
              <a:defRPr/>
            </a:pPr>
            <a:r>
              <a:rPr lang="en-US" altLang="ko-KR" sz="14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OPENAPI</a:t>
            </a:r>
            <a:endParaRPr kumimoji="1" lang="ko-KR" altLang="en-US" sz="1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3"/>
          <p:cNvSpPr>
            <a:spLocks noChangeArrowheads="1"/>
          </p:cNvSpPr>
          <p:nvPr/>
        </p:nvSpPr>
        <p:spPr bwMode="auto">
          <a:xfrm>
            <a:off x="428397" y="1724025"/>
            <a:ext cx="9049207" cy="4543425"/>
          </a:xfrm>
          <a:prstGeom prst="rect">
            <a:avLst/>
          </a:prstGeom>
          <a:noFill/>
          <a:ln w="6350" algn="ctr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AutoShape 90"/>
          <p:cNvSpPr>
            <a:spLocks noChangeArrowheads="1"/>
          </p:cNvSpPr>
          <p:nvPr/>
        </p:nvSpPr>
        <p:spPr bwMode="auto">
          <a:xfrm>
            <a:off x="2617788" y="2547939"/>
            <a:ext cx="1244600" cy="695325"/>
          </a:xfrm>
          <a:prstGeom prst="roundRect">
            <a:avLst>
              <a:gd name="adj" fmla="val 4683"/>
            </a:avLst>
          </a:prstGeom>
          <a:solidFill>
            <a:schemeClr val="bg1">
              <a:lumMod val="95000"/>
            </a:schemeClr>
          </a:solidFill>
          <a:ln w="6350" algn="ctr">
            <a:solidFill>
              <a:srgbClr val="C0C0C0"/>
            </a:solidFill>
            <a:round/>
            <a:headEnd/>
            <a:tailEnd/>
          </a:ln>
          <a:effectLst/>
          <a:extLst/>
        </p:spPr>
        <p:txBody>
          <a:bodyPr wrap="none"/>
          <a:lstStyle/>
          <a:p>
            <a:pPr algn="ctr" defTabSz="933450" latinLnBrk="0">
              <a:defRPr/>
            </a:pPr>
            <a:endParaRPr lang="ko-KR" altLang="en-US" sz="1100" b="1" i="1">
              <a:solidFill>
                <a:srgbClr val="0033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AutoShape 257"/>
          <p:cNvSpPr>
            <a:spLocks noChangeArrowheads="1"/>
          </p:cNvSpPr>
          <p:nvPr/>
        </p:nvSpPr>
        <p:spPr bwMode="auto">
          <a:xfrm>
            <a:off x="2709863" y="2487614"/>
            <a:ext cx="1049337" cy="193675"/>
          </a:xfrm>
          <a:prstGeom prst="roundRect">
            <a:avLst>
              <a:gd name="adj" fmla="val 10736"/>
            </a:avLst>
          </a:prstGeom>
          <a:solidFill>
            <a:srgbClr val="4D7FBB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ko-KR" sz="1000" b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서버</a:t>
            </a:r>
          </a:p>
        </p:txBody>
      </p:sp>
      <p:sp>
        <p:nvSpPr>
          <p:cNvPr id="34" name="AutoShape 7"/>
          <p:cNvSpPr>
            <a:spLocks noChangeArrowheads="1"/>
          </p:cNvSpPr>
          <p:nvPr/>
        </p:nvSpPr>
        <p:spPr bwMode="auto">
          <a:xfrm>
            <a:off x="631825" y="2359026"/>
            <a:ext cx="1516063" cy="222250"/>
          </a:xfrm>
          <a:prstGeom prst="roundRect">
            <a:avLst>
              <a:gd name="adj" fmla="val 11255"/>
            </a:avLst>
          </a:prstGeom>
          <a:solidFill>
            <a:srgbClr val="4D7F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ko-KR" b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Source</a:t>
            </a:r>
            <a:r>
              <a:rPr lang="en-US" altLang="ko-KR" sz="1000" b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WAS</a:t>
            </a:r>
            <a:endParaRPr lang="ko-KR" altLang="en-US" sz="1000" b="1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635000" y="2566989"/>
            <a:ext cx="1511300" cy="703262"/>
          </a:xfrm>
          <a:prstGeom prst="rect">
            <a:avLst/>
          </a:prstGeom>
          <a:noFill/>
          <a:ln w="6350" algn="ctr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algn="ctr" defTabSz="933450" latinLnBrk="0"/>
            <a:endParaRPr lang="ko-KR" altLang="en-US" sz="1100" b="1" i="1">
              <a:solidFill>
                <a:srgbClr val="0033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6" name="직선 화살표 연결선 175"/>
          <p:cNvCxnSpPr>
            <a:cxnSpLocks noChangeShapeType="1"/>
            <a:stCxn id="37" idx="2"/>
          </p:cNvCxnSpPr>
          <p:nvPr/>
        </p:nvCxnSpPr>
        <p:spPr bwMode="auto">
          <a:xfrm flipV="1">
            <a:off x="2181225" y="2857501"/>
            <a:ext cx="436563" cy="1809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37" name="AutoShape 88"/>
          <p:cNvSpPr>
            <a:spLocks noChangeAspect="1" noChangeArrowheads="1"/>
          </p:cNvSpPr>
          <p:nvPr/>
        </p:nvSpPr>
        <p:spPr bwMode="gray">
          <a:xfrm>
            <a:off x="1576388" y="3038476"/>
            <a:ext cx="652462" cy="166688"/>
          </a:xfrm>
          <a:prstGeom prst="hexagon">
            <a:avLst>
              <a:gd name="adj" fmla="val 28777"/>
              <a:gd name="vf" fmla="val 115470"/>
            </a:avLst>
          </a:prstGeom>
          <a:solidFill>
            <a:srgbClr val="4D7F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ko-KR" sz="800" b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Megaware</a:t>
            </a:r>
            <a:r>
              <a:rPr lang="ko-KR" altLang="en-US" sz="800" b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호출</a:t>
            </a:r>
            <a:endParaRPr lang="ko-KR" altLang="en-US" sz="800" b="1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4354513" y="2625726"/>
            <a:ext cx="1511300" cy="841375"/>
          </a:xfrm>
          <a:prstGeom prst="rect">
            <a:avLst/>
          </a:prstGeom>
          <a:noFill/>
          <a:ln w="6350" algn="ctr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algn="ctr" defTabSz="933450" latinLnBrk="0"/>
            <a:endParaRPr lang="ko-KR" altLang="en-US" sz="1100" b="1" i="1">
              <a:solidFill>
                <a:srgbClr val="0033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AutoShape 7"/>
          <p:cNvSpPr>
            <a:spLocks noChangeArrowheads="1"/>
          </p:cNvSpPr>
          <p:nvPr/>
        </p:nvSpPr>
        <p:spPr bwMode="auto">
          <a:xfrm>
            <a:off x="4356100" y="3467101"/>
            <a:ext cx="1516063" cy="222250"/>
          </a:xfrm>
          <a:prstGeom prst="roundRect">
            <a:avLst>
              <a:gd name="adj" fmla="val 11255"/>
            </a:avLst>
          </a:prstGeom>
          <a:solidFill>
            <a:srgbClr val="4D7F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ko-KR" sz="1000" b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Target </a:t>
            </a:r>
            <a:r>
              <a:rPr lang="en-US" altLang="ko-KR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DB</a:t>
            </a:r>
            <a:endParaRPr lang="ko-KR" altLang="en-US" sz="1000" b="1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AutoShape 7"/>
          <p:cNvSpPr>
            <a:spLocks noChangeArrowheads="1"/>
          </p:cNvSpPr>
          <p:nvPr/>
        </p:nvSpPr>
        <p:spPr bwMode="auto">
          <a:xfrm>
            <a:off x="4351338" y="1844676"/>
            <a:ext cx="1516062" cy="222250"/>
          </a:xfrm>
          <a:prstGeom prst="roundRect">
            <a:avLst>
              <a:gd name="adj" fmla="val 11255"/>
            </a:avLst>
          </a:prstGeom>
          <a:solidFill>
            <a:srgbClr val="4D7F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ko-KR" sz="1000" b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Target </a:t>
            </a:r>
            <a:r>
              <a:rPr lang="en-US" altLang="ko-KR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WAS</a:t>
            </a:r>
            <a:endParaRPr lang="ko-KR" altLang="en-US" sz="1000" b="1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1" name="Rectangle 5"/>
          <p:cNvSpPr>
            <a:spLocks noChangeArrowheads="1"/>
          </p:cNvSpPr>
          <p:nvPr/>
        </p:nvSpPr>
        <p:spPr bwMode="gray">
          <a:xfrm>
            <a:off x="4354513" y="2052639"/>
            <a:ext cx="1511300" cy="347662"/>
          </a:xfrm>
          <a:prstGeom prst="rect">
            <a:avLst/>
          </a:prstGeom>
          <a:noFill/>
          <a:ln w="6350" algn="ctr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algn="ctr" defTabSz="933450" latinLnBrk="0"/>
            <a:endParaRPr lang="ko-KR" altLang="en-US" sz="1100" b="1" i="1">
              <a:solidFill>
                <a:srgbClr val="0033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AutoShape 88"/>
          <p:cNvSpPr>
            <a:spLocks noChangeAspect="1" noChangeArrowheads="1"/>
          </p:cNvSpPr>
          <p:nvPr/>
        </p:nvSpPr>
        <p:spPr bwMode="gray">
          <a:xfrm>
            <a:off x="4214813" y="2143126"/>
            <a:ext cx="652462" cy="166688"/>
          </a:xfrm>
          <a:prstGeom prst="hexagon">
            <a:avLst>
              <a:gd name="adj" fmla="val 28777"/>
              <a:gd name="vf" fmla="val 115470"/>
            </a:avLst>
          </a:prstGeom>
          <a:solidFill>
            <a:srgbClr val="4D7F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ko-KR" sz="8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DB </a:t>
            </a:r>
            <a:r>
              <a:rPr lang="en-US" altLang="ko-KR" sz="800" b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endParaRPr lang="ko-KR" altLang="en-US" sz="800" b="1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6" name="AutoShape 16"/>
          <p:cNvSpPr>
            <a:spLocks noChangeArrowheads="1"/>
          </p:cNvSpPr>
          <p:nvPr/>
        </p:nvSpPr>
        <p:spPr bwMode="auto">
          <a:xfrm>
            <a:off x="4862513" y="2755901"/>
            <a:ext cx="500062" cy="522288"/>
          </a:xfrm>
          <a:prstGeom prst="flowChartMagneticDisk">
            <a:avLst/>
          </a:prstGeom>
          <a:solidFill>
            <a:srgbClr val="E5F0C8"/>
          </a:solidFill>
          <a:ln w="6350" algn="ctr">
            <a:solidFill>
              <a:schemeClr val="bg1">
                <a:lumMod val="50000"/>
              </a:schemeClr>
            </a:solidFill>
            <a:prstDash val="sysDash"/>
            <a:round/>
            <a:headEnd/>
            <a:tailEnd/>
          </a:ln>
          <a:effectLst/>
        </p:spPr>
        <p:txBody>
          <a:bodyPr wrap="none"/>
          <a:lstStyle/>
          <a:p>
            <a:pPr algn="ctr" eaLnBrk="0" hangingPunct="0">
              <a:defRPr/>
            </a:pPr>
            <a:r>
              <a:rPr lang="en-US" altLang="ko-KR" sz="800" b="1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800" b="1">
                <a:latin typeface="맑은 고딕" pitchFamily="50" charset="-127"/>
                <a:ea typeface="맑은 고딕" pitchFamily="50" charset="-127"/>
              </a:rPr>
              <a:t>업무</a:t>
            </a:r>
            <a:endParaRPr lang="en-US" altLang="ko-KR" sz="800" b="1">
              <a:latin typeface="맑은 고딕" pitchFamily="50" charset="-127"/>
              <a:ea typeface="맑은 고딕" pitchFamily="50" charset="-127"/>
            </a:endParaRPr>
          </a:p>
          <a:p>
            <a:pPr algn="ctr" eaLnBrk="0" hangingPunct="0">
              <a:defRPr/>
            </a:pPr>
            <a:r>
              <a:rPr lang="en-US" altLang="ko-KR" sz="800" b="1">
                <a:latin typeface="맑은 고딕" pitchFamily="50" charset="-127"/>
                <a:ea typeface="맑은 고딕" pitchFamily="50" charset="-127"/>
              </a:rPr>
              <a:t>Table</a:t>
            </a:r>
            <a:endParaRPr lang="ko-KR" altLang="en-US" sz="800" b="1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7" name="직선 화살표 연결선 175"/>
          <p:cNvCxnSpPr>
            <a:cxnSpLocks noChangeShapeType="1"/>
            <a:endCxn id="42" idx="2"/>
          </p:cNvCxnSpPr>
          <p:nvPr/>
        </p:nvCxnSpPr>
        <p:spPr bwMode="auto">
          <a:xfrm flipV="1">
            <a:off x="3862388" y="2227264"/>
            <a:ext cx="352425" cy="4540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9" name="직사각형 5"/>
          <p:cNvSpPr>
            <a:spLocks noChangeArrowheads="1"/>
          </p:cNvSpPr>
          <p:nvPr/>
        </p:nvSpPr>
        <p:spPr bwMode="auto">
          <a:xfrm>
            <a:off x="658025" y="2767014"/>
            <a:ext cx="820397" cy="252412"/>
          </a:xfrm>
          <a:prstGeom prst="rect">
            <a:avLst/>
          </a:prstGeom>
          <a:solidFill>
            <a:srgbClr val="00B050">
              <a:alpha val="54117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en-US" altLang="ko-KR" sz="900" b="1">
                <a:latin typeface="맑은 고딕" pitchFamily="50" charset="-127"/>
                <a:ea typeface="맑은 고딕" pitchFamily="50" charset="-127"/>
              </a:rPr>
              <a:t>Application</a:t>
            </a:r>
            <a:endParaRPr lang="ko-KR" altLang="en-US" sz="900" b="1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0" name="직선 화살표 연결선 175"/>
          <p:cNvCxnSpPr>
            <a:cxnSpLocks noChangeShapeType="1"/>
          </p:cNvCxnSpPr>
          <p:nvPr/>
        </p:nvCxnSpPr>
        <p:spPr bwMode="auto">
          <a:xfrm flipH="1">
            <a:off x="2181225" y="3003551"/>
            <a:ext cx="430213" cy="187325"/>
          </a:xfrm>
          <a:prstGeom prst="straightConnector1">
            <a:avLst/>
          </a:prstGeom>
          <a:noFill/>
          <a:ln w="9525" algn="ctr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1" name="직선 화살표 연결선 175"/>
          <p:cNvCxnSpPr>
            <a:cxnSpLocks noChangeShapeType="1"/>
            <a:stCxn id="49" idx="3"/>
          </p:cNvCxnSpPr>
          <p:nvPr/>
        </p:nvCxnSpPr>
        <p:spPr bwMode="auto">
          <a:xfrm>
            <a:off x="1478422" y="2893220"/>
            <a:ext cx="259891" cy="110331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" name="직선 화살표 연결선 175"/>
          <p:cNvCxnSpPr>
            <a:cxnSpLocks noChangeShapeType="1"/>
            <a:stCxn id="37" idx="2"/>
          </p:cNvCxnSpPr>
          <p:nvPr/>
        </p:nvCxnSpPr>
        <p:spPr bwMode="auto">
          <a:xfrm flipH="1" flipV="1">
            <a:off x="1389063" y="3038476"/>
            <a:ext cx="187325" cy="84138"/>
          </a:xfrm>
          <a:prstGeom prst="straightConnector1">
            <a:avLst/>
          </a:prstGeom>
          <a:noFill/>
          <a:ln w="9525" algn="ctr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3" name="직선 화살표 연결선 175"/>
          <p:cNvCxnSpPr>
            <a:cxnSpLocks noChangeShapeType="1"/>
          </p:cNvCxnSpPr>
          <p:nvPr/>
        </p:nvCxnSpPr>
        <p:spPr bwMode="auto">
          <a:xfrm flipH="1">
            <a:off x="3881438" y="2359026"/>
            <a:ext cx="417512" cy="530225"/>
          </a:xfrm>
          <a:prstGeom prst="straightConnector1">
            <a:avLst/>
          </a:prstGeom>
          <a:noFill/>
          <a:ln w="9525" algn="ctr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4" name="TextBox 127"/>
          <p:cNvSpPr txBox="1">
            <a:spLocks noChangeArrowheads="1"/>
          </p:cNvSpPr>
          <p:nvPr/>
        </p:nvSpPr>
        <p:spPr bwMode="auto">
          <a:xfrm>
            <a:off x="1512888" y="2735264"/>
            <a:ext cx="4730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900">
                <a:latin typeface="맑은 고딕" pitchFamily="50" charset="-127"/>
                <a:ea typeface="맑은 고딕" pitchFamily="50" charset="-127"/>
              </a:rPr>
              <a:t>①</a:t>
            </a:r>
          </a:p>
        </p:txBody>
      </p:sp>
      <p:sp>
        <p:nvSpPr>
          <p:cNvPr id="55" name="TextBox 127"/>
          <p:cNvSpPr txBox="1">
            <a:spLocks noChangeArrowheads="1"/>
          </p:cNvSpPr>
          <p:nvPr/>
        </p:nvSpPr>
        <p:spPr bwMode="auto">
          <a:xfrm>
            <a:off x="2208213" y="2725739"/>
            <a:ext cx="4730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900">
                <a:latin typeface="맑은 고딕" pitchFamily="50" charset="-127"/>
                <a:ea typeface="맑은 고딕" pitchFamily="50" charset="-127"/>
              </a:rPr>
              <a:t>②</a:t>
            </a:r>
          </a:p>
        </p:txBody>
      </p:sp>
      <p:sp>
        <p:nvSpPr>
          <p:cNvPr id="56" name="TextBox 127"/>
          <p:cNvSpPr txBox="1">
            <a:spLocks noChangeArrowheads="1"/>
          </p:cNvSpPr>
          <p:nvPr/>
        </p:nvSpPr>
        <p:spPr bwMode="auto">
          <a:xfrm>
            <a:off x="3795713" y="2278064"/>
            <a:ext cx="4730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900">
                <a:latin typeface="맑은 고딕" pitchFamily="50" charset="-127"/>
                <a:ea typeface="맑은 고딕" pitchFamily="50" charset="-127"/>
              </a:rPr>
              <a:t>③</a:t>
            </a:r>
          </a:p>
        </p:txBody>
      </p:sp>
      <p:sp>
        <p:nvSpPr>
          <p:cNvPr id="58" name="TextBox 127"/>
          <p:cNvSpPr txBox="1">
            <a:spLocks noChangeArrowheads="1"/>
          </p:cNvSpPr>
          <p:nvPr/>
        </p:nvSpPr>
        <p:spPr bwMode="auto">
          <a:xfrm>
            <a:off x="4340225" y="2432051"/>
            <a:ext cx="4730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900">
                <a:latin typeface="맑은 고딕" pitchFamily="50" charset="-127"/>
                <a:ea typeface="맑은 고딕" pitchFamily="50" charset="-127"/>
              </a:rPr>
              <a:t>④</a:t>
            </a:r>
          </a:p>
        </p:txBody>
      </p:sp>
      <p:sp>
        <p:nvSpPr>
          <p:cNvPr id="60" name="TextBox 127"/>
          <p:cNvSpPr txBox="1">
            <a:spLocks noChangeArrowheads="1"/>
          </p:cNvSpPr>
          <p:nvPr/>
        </p:nvSpPr>
        <p:spPr bwMode="auto">
          <a:xfrm>
            <a:off x="2316163" y="3130551"/>
            <a:ext cx="4730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900">
                <a:latin typeface="맑은 고딕" pitchFamily="50" charset="-127"/>
                <a:ea typeface="맑은 고딕" pitchFamily="50" charset="-127"/>
              </a:rPr>
              <a:t>⑤</a:t>
            </a:r>
          </a:p>
        </p:txBody>
      </p:sp>
      <p:sp>
        <p:nvSpPr>
          <p:cNvPr id="61" name="TextBox 127"/>
          <p:cNvSpPr txBox="1">
            <a:spLocks noChangeArrowheads="1"/>
          </p:cNvSpPr>
          <p:nvPr/>
        </p:nvSpPr>
        <p:spPr bwMode="auto">
          <a:xfrm>
            <a:off x="1279525" y="3074989"/>
            <a:ext cx="4730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900">
                <a:latin typeface="맑은 고딕" pitchFamily="50" charset="-127"/>
                <a:ea typeface="맑은 고딕" pitchFamily="50" charset="-127"/>
              </a:rPr>
              <a:t>⑤</a:t>
            </a:r>
          </a:p>
        </p:txBody>
      </p:sp>
      <p:sp>
        <p:nvSpPr>
          <p:cNvPr id="62" name="Freeform 8"/>
          <p:cNvSpPr>
            <a:spLocks/>
          </p:cNvSpPr>
          <p:nvPr/>
        </p:nvSpPr>
        <p:spPr bwMode="auto">
          <a:xfrm rot="3656970">
            <a:off x="4729163" y="2420939"/>
            <a:ext cx="334962" cy="163512"/>
          </a:xfrm>
          <a:custGeom>
            <a:avLst/>
            <a:gdLst>
              <a:gd name="T0" fmla="*/ 0 w 2434"/>
              <a:gd name="T1" fmla="*/ 2147483647 h 508"/>
              <a:gd name="T2" fmla="*/ 2147483647 w 2434"/>
              <a:gd name="T3" fmla="*/ 2147483647 h 508"/>
              <a:gd name="T4" fmla="*/ 2147483647 w 2434"/>
              <a:gd name="T5" fmla="*/ 2147483647 h 508"/>
              <a:gd name="T6" fmla="*/ 2147483647 w 2434"/>
              <a:gd name="T7" fmla="*/ 2147483647 h 508"/>
              <a:gd name="T8" fmla="*/ 2147483647 w 2434"/>
              <a:gd name="T9" fmla="*/ 2147483647 h 508"/>
              <a:gd name="T10" fmla="*/ 2147483647 w 2434"/>
              <a:gd name="T11" fmla="*/ 2147483647 h 508"/>
              <a:gd name="T12" fmla="*/ 2147483647 w 2434"/>
              <a:gd name="T13" fmla="*/ 2147483647 h 508"/>
              <a:gd name="T14" fmla="*/ 2147483647 w 2434"/>
              <a:gd name="T15" fmla="*/ 2147483647 h 508"/>
              <a:gd name="T16" fmla="*/ 2147483647 w 2434"/>
              <a:gd name="T17" fmla="*/ 2147483647 h 508"/>
              <a:gd name="T18" fmla="*/ 0 w 2434"/>
              <a:gd name="T19" fmla="*/ 2147483647 h 50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434"/>
              <a:gd name="T31" fmla="*/ 0 h 508"/>
              <a:gd name="T32" fmla="*/ 2434 w 2434"/>
              <a:gd name="T33" fmla="*/ 508 h 50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434" h="508">
                <a:moveTo>
                  <a:pt x="0" y="162"/>
                </a:moveTo>
                <a:cubicBezTo>
                  <a:pt x="216" y="124"/>
                  <a:pt x="432" y="86"/>
                  <a:pt x="675" y="61"/>
                </a:cubicBezTo>
                <a:cubicBezTo>
                  <a:pt x="918" y="36"/>
                  <a:pt x="1195" y="0"/>
                  <a:pt x="1455" y="11"/>
                </a:cubicBezTo>
                <a:cubicBezTo>
                  <a:pt x="1715" y="22"/>
                  <a:pt x="2071" y="80"/>
                  <a:pt x="2233" y="128"/>
                </a:cubicBezTo>
                <a:cubicBezTo>
                  <a:pt x="2395" y="176"/>
                  <a:pt x="2434" y="249"/>
                  <a:pt x="2426" y="296"/>
                </a:cubicBezTo>
                <a:cubicBezTo>
                  <a:pt x="2418" y="343"/>
                  <a:pt x="2313" y="380"/>
                  <a:pt x="2184" y="413"/>
                </a:cubicBezTo>
                <a:cubicBezTo>
                  <a:pt x="2055" y="446"/>
                  <a:pt x="1827" y="486"/>
                  <a:pt x="1651" y="497"/>
                </a:cubicBezTo>
                <a:cubicBezTo>
                  <a:pt x="1475" y="508"/>
                  <a:pt x="1298" y="488"/>
                  <a:pt x="1127" y="480"/>
                </a:cubicBezTo>
                <a:cubicBezTo>
                  <a:pt x="956" y="472"/>
                  <a:pt x="812" y="465"/>
                  <a:pt x="624" y="446"/>
                </a:cubicBezTo>
                <a:cubicBezTo>
                  <a:pt x="436" y="427"/>
                  <a:pt x="218" y="395"/>
                  <a:pt x="0" y="363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ko-KR" altLang="en-US" b="1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3" name="TextBox 127"/>
          <p:cNvSpPr txBox="1">
            <a:spLocks noChangeArrowheads="1"/>
          </p:cNvSpPr>
          <p:nvPr/>
        </p:nvSpPr>
        <p:spPr bwMode="auto">
          <a:xfrm>
            <a:off x="631825" y="3841071"/>
            <a:ext cx="8845779" cy="239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처리흐름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①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은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Megaware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에서 발행한 웹서비스를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Megaware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에서 통보해준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URL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HTTP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방식 으로 호출한다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②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URL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방식으로 호출된 정보를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전송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③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전송된 데이터를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Target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바로 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라우팅 하여</a:t>
            </a:r>
            <a:endParaRPr lang="ko-KR" altLang="en-US" sz="900" b="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④ 업무 테이블에서 조회된 결과를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전송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⑤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전송된 데이터는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결과를 리턴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sz="90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en-US" altLang="ko-KR" sz="900" kern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OPENAPI </a:t>
            </a:r>
            <a:r>
              <a:rPr lang="ko-KR" altLang="en-US" sz="900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방식은 </a:t>
            </a:r>
            <a:r>
              <a:rPr lang="en-US" altLang="ko-KR" sz="900" kern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Megaware</a:t>
            </a:r>
            <a:r>
              <a:rPr lang="ko-KR" altLang="en-US" sz="900" kern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에서 제공한</a:t>
            </a:r>
            <a:r>
              <a:rPr lang="en-US" altLang="ko-KR" sz="900" kern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URL</a:t>
            </a:r>
            <a:r>
              <a:rPr lang="ko-KR" altLang="en-US" sz="900" kern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을 </a:t>
            </a:r>
            <a:r>
              <a:rPr lang="en-US" altLang="ko-KR" sz="900" kern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HTTP</a:t>
            </a:r>
            <a:r>
              <a:rPr lang="ko-KR" altLang="en-US" sz="900" kern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방식으로 호출하므로 </a:t>
            </a:r>
            <a:r>
              <a:rPr lang="ko-KR" altLang="en-US" sz="900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추가 업무 협의 및 개발 필요</a:t>
            </a:r>
          </a:p>
        </p:txBody>
      </p:sp>
      <p:graphicFrame>
        <p:nvGraphicFramePr>
          <p:cNvPr id="44" name="표 4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3281056"/>
              </p:ext>
            </p:extLst>
          </p:nvPr>
        </p:nvGraphicFramePr>
        <p:xfrm>
          <a:off x="6177136" y="1822447"/>
          <a:ext cx="3153749" cy="1884896"/>
        </p:xfrm>
        <a:graphic>
          <a:graphicData uri="http://schemas.openxmlformats.org/drawingml/2006/table">
            <a:tbl>
              <a:tblPr/>
              <a:tblGrid>
                <a:gridCol w="86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1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1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mpd="sng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프로토콜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비고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프로토콜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TCP/IP,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HTTP, HTTPS 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등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특징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API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호출</a:t>
                      </a:r>
                      <a:endParaRPr lang="en-US" altLang="ko-KR" sz="900" baseline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연계방식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동기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(Sync)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설치위치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WAS(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권장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7" name="제목 34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527570" y="888940"/>
            <a:ext cx="90983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연계는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아래와 같이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ESB Agent/ESB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서버를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통한 연계 기능을 지원하고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타 시스템과 데이터 송수신은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DB, API, WEBSERVICE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사용하고 파일 송수신은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FILE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사용합니다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b="0" ker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301341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제목 3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>
                <a:latin typeface="맑은 고딕" panose="020B0503020000020004" pitchFamily="50" charset="-127"/>
              </a:rPr>
              <a:t>2.11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– WEBSERVICE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7" name="TextBox 1"/>
          <p:cNvSpPr txBox="1">
            <a:spLocks noChangeArrowheads="1"/>
          </p:cNvSpPr>
          <p:nvPr/>
        </p:nvSpPr>
        <p:spPr bwMode="auto">
          <a:xfrm>
            <a:off x="441784" y="1450521"/>
            <a:ext cx="242298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171450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u"/>
              <a:tabLst/>
              <a:defRPr/>
            </a:pPr>
            <a:r>
              <a:rPr kumimoji="1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WEBSERVICE</a:t>
            </a:r>
            <a:endParaRPr kumimoji="1" lang="ko-KR" altLang="en-US" sz="1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5" name="직사각형 3"/>
          <p:cNvSpPr>
            <a:spLocks noChangeArrowheads="1"/>
          </p:cNvSpPr>
          <p:nvPr/>
        </p:nvSpPr>
        <p:spPr bwMode="auto">
          <a:xfrm>
            <a:off x="428397" y="1724025"/>
            <a:ext cx="9049207" cy="4543425"/>
          </a:xfrm>
          <a:prstGeom prst="rect">
            <a:avLst/>
          </a:prstGeom>
          <a:noFill/>
          <a:ln w="6350" algn="ctr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3" name="AutoShape 90"/>
          <p:cNvSpPr>
            <a:spLocks noChangeArrowheads="1"/>
          </p:cNvSpPr>
          <p:nvPr/>
        </p:nvSpPr>
        <p:spPr bwMode="auto">
          <a:xfrm>
            <a:off x="2617788" y="2385332"/>
            <a:ext cx="1244600" cy="695325"/>
          </a:xfrm>
          <a:prstGeom prst="roundRect">
            <a:avLst>
              <a:gd name="adj" fmla="val 4683"/>
            </a:avLst>
          </a:prstGeom>
          <a:solidFill>
            <a:schemeClr val="bg1">
              <a:lumMod val="95000"/>
            </a:schemeClr>
          </a:solidFill>
          <a:ln w="6350" algn="ctr">
            <a:solidFill>
              <a:srgbClr val="C0C0C0"/>
            </a:solidFill>
            <a:round/>
            <a:headEnd/>
            <a:tailEnd/>
          </a:ln>
          <a:effectLst/>
          <a:extLst/>
        </p:spPr>
        <p:txBody>
          <a:bodyPr wrap="none"/>
          <a:lstStyle/>
          <a:p>
            <a:pPr algn="ctr" defTabSz="933450" latinLnBrk="0">
              <a:defRPr/>
            </a:pPr>
            <a:endParaRPr lang="ko-KR" altLang="en-US" sz="1100" b="1" i="1">
              <a:solidFill>
                <a:srgbClr val="0033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4" name="AutoShape 257"/>
          <p:cNvSpPr>
            <a:spLocks noChangeArrowheads="1"/>
          </p:cNvSpPr>
          <p:nvPr/>
        </p:nvSpPr>
        <p:spPr bwMode="auto">
          <a:xfrm>
            <a:off x="2709863" y="2325007"/>
            <a:ext cx="1049337" cy="193675"/>
          </a:xfrm>
          <a:prstGeom prst="roundRect">
            <a:avLst>
              <a:gd name="adj" fmla="val 10736"/>
            </a:avLst>
          </a:prstGeom>
          <a:solidFill>
            <a:srgbClr val="4D7FBB"/>
          </a:solidFill>
          <a:ln>
            <a:noFill/>
          </a:ln>
          <a:extLs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ko-KR" sz="1000" b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서버</a:t>
            </a:r>
          </a:p>
        </p:txBody>
      </p:sp>
      <p:sp>
        <p:nvSpPr>
          <p:cNvPr id="59" name="AutoShape 7"/>
          <p:cNvSpPr>
            <a:spLocks noChangeArrowheads="1"/>
          </p:cNvSpPr>
          <p:nvPr/>
        </p:nvSpPr>
        <p:spPr bwMode="auto">
          <a:xfrm>
            <a:off x="631825" y="2196419"/>
            <a:ext cx="1516063" cy="222250"/>
          </a:xfrm>
          <a:prstGeom prst="roundRect">
            <a:avLst>
              <a:gd name="adj" fmla="val 11255"/>
            </a:avLst>
          </a:prstGeom>
          <a:solidFill>
            <a:srgbClr val="4D7F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ko-KR" sz="1000" b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Source </a:t>
            </a:r>
            <a:r>
              <a:rPr lang="en-US" altLang="ko-KR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WAS</a:t>
            </a:r>
            <a:endParaRPr lang="ko-KR" altLang="en-US" sz="1000" b="1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4" name="Rectangle 5"/>
          <p:cNvSpPr>
            <a:spLocks noChangeArrowheads="1"/>
          </p:cNvSpPr>
          <p:nvPr/>
        </p:nvSpPr>
        <p:spPr bwMode="gray">
          <a:xfrm>
            <a:off x="635000" y="2404382"/>
            <a:ext cx="1511300" cy="703262"/>
          </a:xfrm>
          <a:prstGeom prst="rect">
            <a:avLst/>
          </a:prstGeom>
          <a:noFill/>
          <a:ln w="6350" algn="ctr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algn="ctr" defTabSz="933450" latinLnBrk="0"/>
            <a:endParaRPr lang="ko-KR" altLang="en-US" sz="1100" b="1" i="1">
              <a:solidFill>
                <a:srgbClr val="0033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65" name="직선 화살표 연결선 175"/>
          <p:cNvCxnSpPr>
            <a:cxnSpLocks noChangeShapeType="1"/>
            <a:stCxn id="66" idx="2"/>
          </p:cNvCxnSpPr>
          <p:nvPr/>
        </p:nvCxnSpPr>
        <p:spPr bwMode="auto">
          <a:xfrm flipV="1">
            <a:off x="2181225" y="2694894"/>
            <a:ext cx="436563" cy="18097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6" name="AutoShape 88"/>
          <p:cNvSpPr>
            <a:spLocks noChangeAspect="1" noChangeArrowheads="1"/>
          </p:cNvSpPr>
          <p:nvPr/>
        </p:nvSpPr>
        <p:spPr bwMode="gray">
          <a:xfrm>
            <a:off x="1576388" y="2875869"/>
            <a:ext cx="652462" cy="166688"/>
          </a:xfrm>
          <a:prstGeom prst="hexagon">
            <a:avLst>
              <a:gd name="adj" fmla="val 28777"/>
              <a:gd name="vf" fmla="val 115470"/>
            </a:avLst>
          </a:prstGeom>
          <a:solidFill>
            <a:srgbClr val="4D7F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ko-KR" sz="800" b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endParaRPr lang="ko-KR" altLang="en-US" sz="800" b="1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0" name="직사각형 5"/>
          <p:cNvSpPr>
            <a:spLocks noChangeArrowheads="1"/>
          </p:cNvSpPr>
          <p:nvPr/>
        </p:nvSpPr>
        <p:spPr bwMode="auto">
          <a:xfrm>
            <a:off x="701675" y="2604407"/>
            <a:ext cx="792163" cy="252412"/>
          </a:xfrm>
          <a:prstGeom prst="rect">
            <a:avLst/>
          </a:prstGeom>
          <a:solidFill>
            <a:srgbClr val="00B050">
              <a:alpha val="54117"/>
            </a:srgb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r>
              <a:rPr lang="en-US" altLang="ko-KR" sz="900" b="1">
                <a:latin typeface="맑은 고딕" pitchFamily="50" charset="-127"/>
                <a:ea typeface="맑은 고딕" pitchFamily="50" charset="-127"/>
              </a:rPr>
              <a:t>Application</a:t>
            </a:r>
            <a:endParaRPr lang="ko-KR" altLang="en-US" sz="900" b="1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1" name="직선 화살표 연결선 175"/>
          <p:cNvCxnSpPr>
            <a:cxnSpLocks noChangeShapeType="1"/>
          </p:cNvCxnSpPr>
          <p:nvPr/>
        </p:nvCxnSpPr>
        <p:spPr bwMode="auto">
          <a:xfrm flipH="1">
            <a:off x="2181225" y="2840944"/>
            <a:ext cx="430213" cy="187325"/>
          </a:xfrm>
          <a:prstGeom prst="straightConnector1">
            <a:avLst/>
          </a:prstGeom>
          <a:noFill/>
          <a:ln w="9525" algn="ctr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2" name="직선 화살표 연결선 175"/>
          <p:cNvCxnSpPr>
            <a:cxnSpLocks noChangeShapeType="1"/>
            <a:stCxn id="70" idx="3"/>
          </p:cNvCxnSpPr>
          <p:nvPr/>
        </p:nvCxnSpPr>
        <p:spPr bwMode="auto">
          <a:xfrm>
            <a:off x="1493838" y="2731407"/>
            <a:ext cx="244475" cy="109537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" name="직선 화살표 연결선 175"/>
          <p:cNvCxnSpPr>
            <a:cxnSpLocks noChangeShapeType="1"/>
            <a:stCxn id="66" idx="2"/>
          </p:cNvCxnSpPr>
          <p:nvPr/>
        </p:nvCxnSpPr>
        <p:spPr bwMode="auto">
          <a:xfrm flipH="1" flipV="1">
            <a:off x="1389063" y="2875869"/>
            <a:ext cx="187325" cy="84138"/>
          </a:xfrm>
          <a:prstGeom prst="straightConnector1">
            <a:avLst/>
          </a:prstGeom>
          <a:noFill/>
          <a:ln w="9525" algn="ctr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4" name="TextBox 127"/>
          <p:cNvSpPr txBox="1">
            <a:spLocks noChangeArrowheads="1"/>
          </p:cNvSpPr>
          <p:nvPr/>
        </p:nvSpPr>
        <p:spPr bwMode="auto">
          <a:xfrm>
            <a:off x="1512888" y="2572657"/>
            <a:ext cx="4730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900">
                <a:latin typeface="맑은 고딕" pitchFamily="50" charset="-127"/>
                <a:ea typeface="맑은 고딕" pitchFamily="50" charset="-127"/>
              </a:rPr>
              <a:t>①</a:t>
            </a:r>
          </a:p>
        </p:txBody>
      </p:sp>
      <p:sp>
        <p:nvSpPr>
          <p:cNvPr id="75" name="TextBox 127"/>
          <p:cNvSpPr txBox="1">
            <a:spLocks noChangeArrowheads="1"/>
          </p:cNvSpPr>
          <p:nvPr/>
        </p:nvSpPr>
        <p:spPr bwMode="auto">
          <a:xfrm>
            <a:off x="2208213" y="2563132"/>
            <a:ext cx="4730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900">
                <a:latin typeface="맑은 고딕" pitchFamily="50" charset="-127"/>
                <a:ea typeface="맑은 고딕" pitchFamily="50" charset="-127"/>
              </a:rPr>
              <a:t>②</a:t>
            </a:r>
          </a:p>
        </p:txBody>
      </p:sp>
      <p:sp>
        <p:nvSpPr>
          <p:cNvPr id="76" name="TextBox 127"/>
          <p:cNvSpPr txBox="1">
            <a:spLocks noChangeArrowheads="1"/>
          </p:cNvSpPr>
          <p:nvPr/>
        </p:nvSpPr>
        <p:spPr bwMode="auto">
          <a:xfrm>
            <a:off x="2209800" y="2963182"/>
            <a:ext cx="473075" cy="230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900" smtClean="0">
                <a:latin typeface="맑은 고딕" pitchFamily="50" charset="-127"/>
                <a:ea typeface="맑은 고딕" pitchFamily="50" charset="-127"/>
              </a:rPr>
              <a:t>⑤</a:t>
            </a:r>
            <a:endParaRPr lang="ko-KR" altLang="en-US" sz="9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7" name="TextBox 127"/>
          <p:cNvSpPr txBox="1">
            <a:spLocks noChangeArrowheads="1"/>
          </p:cNvSpPr>
          <p:nvPr/>
        </p:nvSpPr>
        <p:spPr bwMode="auto">
          <a:xfrm>
            <a:off x="1323975" y="2925082"/>
            <a:ext cx="4730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900" smtClean="0">
                <a:latin typeface="맑은 고딕" pitchFamily="50" charset="-127"/>
                <a:ea typeface="맑은 고딕" pitchFamily="50" charset="-127"/>
              </a:rPr>
              <a:t>⑥</a:t>
            </a:r>
            <a:endParaRPr lang="ko-KR" altLang="en-US" sz="9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8" name="배지 77"/>
          <p:cNvSpPr/>
          <p:nvPr/>
        </p:nvSpPr>
        <p:spPr bwMode="auto">
          <a:xfrm>
            <a:off x="2847975" y="2593294"/>
            <a:ext cx="788988" cy="403225"/>
          </a:xfrm>
          <a:prstGeom prst="plaque">
            <a:avLst/>
          </a:prstGeom>
          <a:gradFill flip="none" rotWithShape="1">
            <a:gsLst>
              <a:gs pos="53000">
                <a:srgbClr val="B4CAE2"/>
              </a:gs>
              <a:gs pos="0">
                <a:srgbClr val="779DCB"/>
              </a:gs>
              <a:gs pos="100000">
                <a:srgbClr val="81A5CF"/>
              </a:gs>
            </a:gsLst>
            <a:lin ang="10800000" scaled="1"/>
            <a:tileRect/>
          </a:gra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ko-KR" sz="1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Web</a:t>
            </a:r>
          </a:p>
          <a:p>
            <a:pPr algn="ctr">
              <a:defRPr/>
            </a:pPr>
            <a:r>
              <a:rPr lang="en-US" altLang="ko-KR" sz="1000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Service</a:t>
            </a:r>
            <a:endParaRPr lang="ko-KR" altLang="en-US" sz="1000" b="1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TextBox 127"/>
          <p:cNvSpPr txBox="1">
            <a:spLocks noChangeArrowheads="1"/>
          </p:cNvSpPr>
          <p:nvPr/>
        </p:nvSpPr>
        <p:spPr bwMode="auto">
          <a:xfrm>
            <a:off x="631825" y="3841071"/>
            <a:ext cx="8845779" cy="239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처리흐름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①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은 조회 데이터를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제공한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WebService Client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를 호출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②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WebService Client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는 해당 데이터를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서버의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WebService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브로커가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③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전송된 데이터를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Target Agent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바로 라우팅 하여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④ 업무 테이블에서 조회된 결과를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전송</a:t>
            </a:r>
            <a:endParaRPr lang="ko-KR" altLang="en-US" sz="900" b="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⑤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전송된 데이터는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결과를 리턴</a:t>
            </a:r>
          </a:p>
          <a:p>
            <a:pPr algn="l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ko-KR" altLang="en-US" sz="900" smtClean="0">
                <a:latin typeface="맑은 고딕" pitchFamily="50" charset="-127"/>
                <a:ea typeface="맑은 고딕" pitchFamily="50" charset="-127"/>
              </a:rPr>
              <a:t>⑥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WebService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Client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는 해당 결과를 호출한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리턴</a:t>
            </a:r>
            <a:endParaRPr lang="en-US" altLang="ko-KR" sz="900" b="0" kern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ko-KR" altLang="en-US" sz="900" b="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1" fontAlgn="auto" hangingPunct="1">
              <a:spcBef>
                <a:spcPts val="600"/>
              </a:spcBef>
              <a:spcAft>
                <a:spcPts val="0"/>
              </a:spcAft>
              <a:defRPr/>
            </a:pPr>
            <a:r>
              <a:rPr lang="en-US" altLang="ko-KR" sz="900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※ WebService </a:t>
            </a:r>
            <a:r>
              <a:rPr lang="ko-KR" altLang="en-US" sz="900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연계 기능은 </a:t>
            </a:r>
            <a:r>
              <a:rPr lang="en-US" altLang="ko-KR" sz="900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Megaware</a:t>
            </a:r>
            <a:r>
              <a:rPr lang="ko-KR" altLang="en-US" sz="900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에서 통보해준 </a:t>
            </a:r>
            <a:r>
              <a:rPr lang="en-US" altLang="ko-KR" sz="900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WSDL</a:t>
            </a:r>
            <a:r>
              <a:rPr lang="ko-KR" altLang="en-US" sz="900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로 웹서비스클라이언트를 </a:t>
            </a:r>
            <a:r>
              <a:rPr lang="ko-KR" altLang="en-US" sz="900" kern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이용하여 </a:t>
            </a:r>
            <a:r>
              <a:rPr lang="ko-KR" altLang="en-US" sz="900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호출하므로 추가 업무 협의 및 개발 필요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900" ker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33" name="표 3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6561793"/>
              </p:ext>
            </p:extLst>
          </p:nvPr>
        </p:nvGraphicFramePr>
        <p:xfrm>
          <a:off x="6177136" y="1822447"/>
          <a:ext cx="3153749" cy="1884896"/>
        </p:xfrm>
        <a:graphic>
          <a:graphicData uri="http://schemas.openxmlformats.org/drawingml/2006/table">
            <a:tbl>
              <a:tblPr/>
              <a:tblGrid>
                <a:gridCol w="86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6146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1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mpd="sng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프로토콜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비고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프로토콜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SOAP, HTTPS 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등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특징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WEBSERVICE Client </a:t>
                      </a:r>
                      <a:r>
                        <a:rPr lang="ko-KR" altLang="en-US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호출</a:t>
                      </a:r>
                      <a:endParaRPr lang="en-US" altLang="ko-KR" sz="900" baseline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연계방식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동기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+mn-ea"/>
                        </a:rPr>
                        <a:t>(Sync)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설치위치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WAS(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권장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4354513" y="2625726"/>
            <a:ext cx="1511300" cy="841375"/>
          </a:xfrm>
          <a:prstGeom prst="rect">
            <a:avLst/>
          </a:prstGeom>
          <a:noFill/>
          <a:ln w="6350" algn="ctr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algn="ctr" defTabSz="933450" latinLnBrk="0"/>
            <a:endParaRPr lang="ko-KR" altLang="en-US" sz="1100" b="1" i="1">
              <a:solidFill>
                <a:srgbClr val="0033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AutoShape 7"/>
          <p:cNvSpPr>
            <a:spLocks noChangeArrowheads="1"/>
          </p:cNvSpPr>
          <p:nvPr/>
        </p:nvSpPr>
        <p:spPr bwMode="auto">
          <a:xfrm>
            <a:off x="4356100" y="3467101"/>
            <a:ext cx="1516063" cy="222250"/>
          </a:xfrm>
          <a:prstGeom prst="roundRect">
            <a:avLst>
              <a:gd name="adj" fmla="val 11255"/>
            </a:avLst>
          </a:prstGeom>
          <a:solidFill>
            <a:srgbClr val="4D7F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ko-KR" sz="1000" b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Target </a:t>
            </a:r>
            <a:r>
              <a:rPr lang="en-US" altLang="ko-KR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DB</a:t>
            </a:r>
            <a:endParaRPr lang="ko-KR" altLang="en-US" sz="1000" b="1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AutoShape 7"/>
          <p:cNvSpPr>
            <a:spLocks noChangeArrowheads="1"/>
          </p:cNvSpPr>
          <p:nvPr/>
        </p:nvSpPr>
        <p:spPr bwMode="auto">
          <a:xfrm>
            <a:off x="4351338" y="1844676"/>
            <a:ext cx="1516062" cy="222250"/>
          </a:xfrm>
          <a:prstGeom prst="roundRect">
            <a:avLst>
              <a:gd name="adj" fmla="val 11255"/>
            </a:avLst>
          </a:prstGeom>
          <a:solidFill>
            <a:srgbClr val="4D7F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ko-KR" sz="1000" b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Target </a:t>
            </a:r>
            <a:r>
              <a:rPr lang="en-US" altLang="ko-KR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WAS</a:t>
            </a:r>
            <a:endParaRPr lang="ko-KR" altLang="en-US" sz="1000" b="1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Rectangle 5"/>
          <p:cNvSpPr>
            <a:spLocks noChangeArrowheads="1"/>
          </p:cNvSpPr>
          <p:nvPr/>
        </p:nvSpPr>
        <p:spPr bwMode="gray">
          <a:xfrm>
            <a:off x="4354513" y="2052639"/>
            <a:ext cx="1511300" cy="347662"/>
          </a:xfrm>
          <a:prstGeom prst="rect">
            <a:avLst/>
          </a:prstGeom>
          <a:noFill/>
          <a:ln w="6350" algn="ctr">
            <a:solidFill>
              <a:srgbClr val="C0C0C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/>
          <a:lstStyle/>
          <a:p>
            <a:pPr algn="ctr" defTabSz="933450" latinLnBrk="0"/>
            <a:endParaRPr lang="ko-KR" altLang="en-US" sz="1100" b="1" i="1">
              <a:solidFill>
                <a:srgbClr val="003366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" name="AutoShape 88"/>
          <p:cNvSpPr>
            <a:spLocks noChangeAspect="1" noChangeArrowheads="1"/>
          </p:cNvSpPr>
          <p:nvPr/>
        </p:nvSpPr>
        <p:spPr bwMode="gray">
          <a:xfrm>
            <a:off x="4214813" y="2143126"/>
            <a:ext cx="652462" cy="166688"/>
          </a:xfrm>
          <a:prstGeom prst="hexagon">
            <a:avLst>
              <a:gd name="adj" fmla="val 28777"/>
              <a:gd name="vf" fmla="val 115470"/>
            </a:avLst>
          </a:prstGeom>
          <a:solidFill>
            <a:srgbClr val="4D7FB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r>
              <a:rPr lang="en-US" altLang="ko-KR" sz="8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DB </a:t>
            </a:r>
            <a:r>
              <a:rPr lang="en-US" altLang="ko-KR" sz="800" b="1" smtClean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endParaRPr lang="ko-KR" altLang="en-US" sz="800" b="1">
              <a:solidFill>
                <a:srgbClr val="FFFFFF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AutoShape 16"/>
          <p:cNvSpPr>
            <a:spLocks noChangeArrowheads="1"/>
          </p:cNvSpPr>
          <p:nvPr/>
        </p:nvSpPr>
        <p:spPr bwMode="auto">
          <a:xfrm>
            <a:off x="4862513" y="2755901"/>
            <a:ext cx="500062" cy="522288"/>
          </a:xfrm>
          <a:prstGeom prst="flowChartMagneticDisk">
            <a:avLst/>
          </a:prstGeom>
          <a:solidFill>
            <a:srgbClr val="E5F0C8"/>
          </a:solidFill>
          <a:ln w="6350" algn="ctr">
            <a:solidFill>
              <a:schemeClr val="bg1">
                <a:lumMod val="50000"/>
              </a:schemeClr>
            </a:solidFill>
            <a:prstDash val="sysDash"/>
            <a:round/>
            <a:headEnd/>
            <a:tailEnd/>
          </a:ln>
          <a:effectLst/>
        </p:spPr>
        <p:txBody>
          <a:bodyPr wrap="none"/>
          <a:lstStyle/>
          <a:p>
            <a:pPr algn="ctr" eaLnBrk="0" hangingPunct="0">
              <a:defRPr/>
            </a:pPr>
            <a:r>
              <a:rPr lang="en-US" altLang="ko-KR" sz="800" b="1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800" b="1">
                <a:latin typeface="맑은 고딕" pitchFamily="50" charset="-127"/>
                <a:ea typeface="맑은 고딕" pitchFamily="50" charset="-127"/>
              </a:rPr>
              <a:t>업무</a:t>
            </a:r>
            <a:endParaRPr lang="en-US" altLang="ko-KR" sz="800" b="1">
              <a:latin typeface="맑은 고딕" pitchFamily="50" charset="-127"/>
              <a:ea typeface="맑은 고딕" pitchFamily="50" charset="-127"/>
            </a:endParaRPr>
          </a:p>
          <a:p>
            <a:pPr algn="ctr" eaLnBrk="0" hangingPunct="0">
              <a:defRPr/>
            </a:pPr>
            <a:r>
              <a:rPr lang="en-US" altLang="ko-KR" sz="800" b="1">
                <a:latin typeface="맑은 고딕" pitchFamily="50" charset="-127"/>
                <a:ea typeface="맑은 고딕" pitchFamily="50" charset="-127"/>
              </a:rPr>
              <a:t>Table</a:t>
            </a:r>
            <a:endParaRPr lang="ko-KR" altLang="en-US" sz="800" b="1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" name="Freeform 8"/>
          <p:cNvSpPr>
            <a:spLocks/>
          </p:cNvSpPr>
          <p:nvPr/>
        </p:nvSpPr>
        <p:spPr bwMode="auto">
          <a:xfrm rot="3656970">
            <a:off x="4729163" y="2420939"/>
            <a:ext cx="334962" cy="163512"/>
          </a:xfrm>
          <a:custGeom>
            <a:avLst/>
            <a:gdLst>
              <a:gd name="T0" fmla="*/ 0 w 2434"/>
              <a:gd name="T1" fmla="*/ 2147483647 h 508"/>
              <a:gd name="T2" fmla="*/ 2147483647 w 2434"/>
              <a:gd name="T3" fmla="*/ 2147483647 h 508"/>
              <a:gd name="T4" fmla="*/ 2147483647 w 2434"/>
              <a:gd name="T5" fmla="*/ 2147483647 h 508"/>
              <a:gd name="T6" fmla="*/ 2147483647 w 2434"/>
              <a:gd name="T7" fmla="*/ 2147483647 h 508"/>
              <a:gd name="T8" fmla="*/ 2147483647 w 2434"/>
              <a:gd name="T9" fmla="*/ 2147483647 h 508"/>
              <a:gd name="T10" fmla="*/ 2147483647 w 2434"/>
              <a:gd name="T11" fmla="*/ 2147483647 h 508"/>
              <a:gd name="T12" fmla="*/ 2147483647 w 2434"/>
              <a:gd name="T13" fmla="*/ 2147483647 h 508"/>
              <a:gd name="T14" fmla="*/ 2147483647 w 2434"/>
              <a:gd name="T15" fmla="*/ 2147483647 h 508"/>
              <a:gd name="T16" fmla="*/ 2147483647 w 2434"/>
              <a:gd name="T17" fmla="*/ 2147483647 h 508"/>
              <a:gd name="T18" fmla="*/ 0 w 2434"/>
              <a:gd name="T19" fmla="*/ 2147483647 h 50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2434"/>
              <a:gd name="T31" fmla="*/ 0 h 508"/>
              <a:gd name="T32" fmla="*/ 2434 w 2434"/>
              <a:gd name="T33" fmla="*/ 508 h 50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2434" h="508">
                <a:moveTo>
                  <a:pt x="0" y="162"/>
                </a:moveTo>
                <a:cubicBezTo>
                  <a:pt x="216" y="124"/>
                  <a:pt x="432" y="86"/>
                  <a:pt x="675" y="61"/>
                </a:cubicBezTo>
                <a:cubicBezTo>
                  <a:pt x="918" y="36"/>
                  <a:pt x="1195" y="0"/>
                  <a:pt x="1455" y="11"/>
                </a:cubicBezTo>
                <a:cubicBezTo>
                  <a:pt x="1715" y="22"/>
                  <a:pt x="2071" y="80"/>
                  <a:pt x="2233" y="128"/>
                </a:cubicBezTo>
                <a:cubicBezTo>
                  <a:pt x="2395" y="176"/>
                  <a:pt x="2434" y="249"/>
                  <a:pt x="2426" y="296"/>
                </a:cubicBezTo>
                <a:cubicBezTo>
                  <a:pt x="2418" y="343"/>
                  <a:pt x="2313" y="380"/>
                  <a:pt x="2184" y="413"/>
                </a:cubicBezTo>
                <a:cubicBezTo>
                  <a:pt x="2055" y="446"/>
                  <a:pt x="1827" y="486"/>
                  <a:pt x="1651" y="497"/>
                </a:cubicBezTo>
                <a:cubicBezTo>
                  <a:pt x="1475" y="508"/>
                  <a:pt x="1298" y="488"/>
                  <a:pt x="1127" y="480"/>
                </a:cubicBezTo>
                <a:cubicBezTo>
                  <a:pt x="956" y="472"/>
                  <a:pt x="812" y="465"/>
                  <a:pt x="624" y="446"/>
                </a:cubicBezTo>
                <a:cubicBezTo>
                  <a:pt x="436" y="427"/>
                  <a:pt x="218" y="395"/>
                  <a:pt x="0" y="363"/>
                </a:cubicBezTo>
              </a:path>
            </a:pathLst>
          </a:custGeom>
          <a:noFill/>
          <a:ln w="1905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ko-KR" altLang="en-US" b="1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0" name="직선 화살표 연결선 175"/>
          <p:cNvCxnSpPr>
            <a:cxnSpLocks noChangeShapeType="1"/>
          </p:cNvCxnSpPr>
          <p:nvPr/>
        </p:nvCxnSpPr>
        <p:spPr bwMode="auto">
          <a:xfrm flipV="1">
            <a:off x="3862388" y="2227264"/>
            <a:ext cx="352425" cy="454025"/>
          </a:xfrm>
          <a:prstGeom prst="straightConnector1">
            <a:avLst/>
          </a:prstGeom>
          <a:noFill/>
          <a:ln w="9525" algn="ctr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1" name="직선 화살표 연결선 175"/>
          <p:cNvCxnSpPr>
            <a:cxnSpLocks noChangeShapeType="1"/>
          </p:cNvCxnSpPr>
          <p:nvPr/>
        </p:nvCxnSpPr>
        <p:spPr bwMode="auto">
          <a:xfrm flipH="1">
            <a:off x="3881438" y="2359026"/>
            <a:ext cx="417512" cy="530225"/>
          </a:xfrm>
          <a:prstGeom prst="straightConnector1">
            <a:avLst/>
          </a:prstGeom>
          <a:noFill/>
          <a:ln w="9525" algn="ctr">
            <a:solidFill>
              <a:srgbClr val="00B05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2" name="TextBox 127"/>
          <p:cNvSpPr txBox="1">
            <a:spLocks noChangeArrowheads="1"/>
          </p:cNvSpPr>
          <p:nvPr/>
        </p:nvSpPr>
        <p:spPr bwMode="auto">
          <a:xfrm>
            <a:off x="3795713" y="2278064"/>
            <a:ext cx="4730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900">
                <a:latin typeface="맑은 고딕" pitchFamily="50" charset="-127"/>
                <a:ea typeface="맑은 고딕" pitchFamily="50" charset="-127"/>
              </a:rPr>
              <a:t>③</a:t>
            </a:r>
          </a:p>
        </p:txBody>
      </p:sp>
      <p:sp>
        <p:nvSpPr>
          <p:cNvPr id="46" name="TextBox 127"/>
          <p:cNvSpPr txBox="1">
            <a:spLocks noChangeArrowheads="1"/>
          </p:cNvSpPr>
          <p:nvPr/>
        </p:nvSpPr>
        <p:spPr bwMode="auto">
          <a:xfrm>
            <a:off x="4340225" y="2432051"/>
            <a:ext cx="473075" cy="231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eaLnBrk="1" hangingPunct="1"/>
            <a:r>
              <a:rPr lang="ko-KR" altLang="en-US" sz="900">
                <a:latin typeface="맑은 고딕" pitchFamily="50" charset="-127"/>
                <a:ea typeface="맑은 고딕" pitchFamily="50" charset="-127"/>
              </a:rPr>
              <a:t>④</a:t>
            </a:r>
          </a:p>
        </p:txBody>
      </p:sp>
      <p:sp>
        <p:nvSpPr>
          <p:cNvPr id="38" name="제목 34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527570" y="888940"/>
            <a:ext cx="90983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연계는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아래와 같이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ESB Agent/ESB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서버를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통한 연계 기능을 지원하고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타 시스템과 데이터 송수신은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DB, API, WEBSERVICE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사용하고 파일 송수신은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FILE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사용합니다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b="0" ker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0788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개체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14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0" name="개체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" name="그룹 9"/>
          <p:cNvGrpSpPr/>
          <p:nvPr>
            <p:custDataLst>
              <p:tags r:id="rId3"/>
            </p:custDataLst>
          </p:nvPr>
        </p:nvGrpSpPr>
        <p:grpSpPr>
          <a:xfrm>
            <a:off x="2750001" y="1189038"/>
            <a:ext cx="4380572" cy="304800"/>
            <a:chOff x="3263923" y="1525588"/>
            <a:chExt cx="3351213" cy="304800"/>
          </a:xfrm>
        </p:grpSpPr>
        <p:sp>
          <p:nvSpPr>
            <p:cNvPr id="39" name="Line 3"/>
            <p:cNvSpPr>
              <a:spLocks noChangeShapeType="1"/>
            </p:cNvSpPr>
            <p:nvPr/>
          </p:nvSpPr>
          <p:spPr bwMode="gray">
            <a:xfrm>
              <a:off x="3263923" y="1677988"/>
              <a:ext cx="3351213" cy="0"/>
            </a:xfrm>
            <a:prstGeom prst="line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ko-KR" altLang="en-US" sz="1700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46" name="Text Box 4"/>
            <p:cNvSpPr txBox="1">
              <a:spLocks noChangeArrowheads="1"/>
            </p:cNvSpPr>
            <p:nvPr/>
          </p:nvSpPr>
          <p:spPr bwMode="gray">
            <a:xfrm>
              <a:off x="4411685" y="1525588"/>
              <a:ext cx="1055688" cy="30480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</p:spPr>
          <p:txBody>
            <a:bodyPr lIns="91433" tIns="45717" rIns="91433" bIns="45717">
              <a:spAutoFit/>
            </a:bodyPr>
            <a:lstStyle/>
            <a:p>
              <a:pPr marL="142875" indent="-142875" algn="ctr">
                <a:spcBef>
                  <a:spcPct val="30000"/>
                </a:spcBef>
              </a:pPr>
              <a:r>
                <a:rPr lang="en-US" altLang="ko-KR" sz="1400" b="1" smtClean="0">
                  <a:solidFill>
                    <a:srgbClr val="000000"/>
                  </a:solidFill>
                  <a:latin typeface="맑은 고딕"/>
                  <a:ea typeface="맑은 고딕"/>
                </a:rPr>
                <a:t>Contents</a:t>
              </a:r>
              <a:endParaRPr lang="ko-KR" altLang="en-US" sz="1400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  <p:sp>
        <p:nvSpPr>
          <p:cNvPr id="52" name="Text Box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2144688" y="1988840"/>
            <a:ext cx="6523478" cy="288539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33" tIns="45717" rIns="91433" bIns="45717">
            <a:spAutoFit/>
          </a:bodyPr>
          <a:lstStyle/>
          <a:p>
            <a:pPr lvl="0" algn="l" eaLnBrk="0" hangingPunct="0">
              <a:spcBef>
                <a:spcPct val="20000"/>
              </a:spcBef>
            </a:pPr>
            <a:r>
              <a:rPr lang="en-US" altLang="ko-KR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   PICAS</a:t>
            </a:r>
            <a:r>
              <a:rPr lang="ko-KR" altLang="en-US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고도화 및 범정부 </a:t>
            </a:r>
            <a:r>
              <a:rPr lang="ko-KR" altLang="en-US" sz="1500" b="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여권정보</a:t>
            </a:r>
            <a:r>
              <a:rPr lang="ko-KR" altLang="en-US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500" b="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연계구축</a:t>
            </a:r>
            <a:r>
              <a:rPr lang="ko-KR" altLang="en-US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5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표준 </a:t>
            </a:r>
            <a:r>
              <a:rPr lang="ko-KR" altLang="en-US" sz="1500" b="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대내연계</a:t>
            </a:r>
            <a:r>
              <a:rPr lang="ko-KR" altLang="en-US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5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유형</a:t>
            </a:r>
          </a:p>
          <a:p>
            <a:pPr lvl="0" algn="l" eaLnBrk="0" hangingPunct="0">
              <a:spcBef>
                <a:spcPct val="20000"/>
              </a:spcBef>
            </a:pPr>
            <a:endParaRPr lang="en-US" altLang="ko-KR" sz="15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3.1. </a:t>
            </a:r>
            <a:r>
              <a:rPr lang="en-US" altLang="ko-KR" sz="15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DB to DB </a:t>
            </a:r>
            <a:r>
              <a:rPr lang="ko-KR" altLang="en-US" sz="15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</a:t>
            </a:r>
            <a:r>
              <a:rPr lang="ko-KR" altLang="en-US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흐름 </a:t>
            </a:r>
            <a:r>
              <a:rPr lang="en-US" altLang="ko-KR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일반</a:t>
            </a:r>
            <a:r>
              <a:rPr lang="en-US" altLang="ko-KR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endParaRPr lang="en-US" altLang="ko-KR" sz="15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3.2. DB </a:t>
            </a:r>
            <a:r>
              <a:rPr lang="en-US" altLang="ko-KR" sz="15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to DB </a:t>
            </a:r>
            <a:r>
              <a:rPr lang="ko-KR" altLang="en-US" sz="15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</a:t>
            </a:r>
            <a:r>
              <a:rPr lang="ko-KR" altLang="en-US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흐름 </a:t>
            </a:r>
            <a:r>
              <a:rPr lang="en-US" altLang="ko-KR" sz="15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대용량</a:t>
            </a:r>
            <a:r>
              <a:rPr lang="en-US" altLang="ko-KR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3.3. </a:t>
            </a:r>
            <a:r>
              <a:rPr lang="ko-KR" altLang="en-US" sz="1500" b="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웹서비스</a:t>
            </a:r>
            <a:r>
              <a:rPr lang="ko-KR" altLang="en-US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500" b="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연계흐름</a:t>
            </a:r>
            <a:endParaRPr lang="en-US" altLang="ko-KR" sz="15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3.3. </a:t>
            </a:r>
            <a:r>
              <a:rPr lang="en-US" altLang="ko-KR" sz="15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FILE to FILE </a:t>
            </a:r>
            <a:r>
              <a:rPr lang="ko-KR" altLang="en-US" sz="15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</a:t>
            </a:r>
            <a:r>
              <a:rPr lang="ko-KR" altLang="en-US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흐름</a:t>
            </a:r>
            <a:endParaRPr lang="en-US" altLang="ko-KR" sz="1500" b="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3.4. </a:t>
            </a:r>
            <a:r>
              <a:rPr lang="ko-KR" altLang="en-US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첨부파일</a:t>
            </a:r>
            <a:r>
              <a:rPr lang="en-US" altLang="ko-KR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5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흐름</a:t>
            </a:r>
            <a:endParaRPr lang="en-US" altLang="ko-KR" sz="15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ct val="20000"/>
              </a:spcBef>
            </a:pPr>
            <a:endParaRPr lang="en-US" altLang="ko-KR" sz="15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ct val="20000"/>
              </a:spcBef>
            </a:pPr>
            <a:endParaRPr lang="en-US" altLang="ko-KR" sz="1500" b="1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406166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제목 3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3.1 DB to DB </a:t>
            </a:r>
            <a:r>
              <a:rPr lang="ko-KR" altLang="en-US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흐름 </a:t>
            </a:r>
            <a:r>
              <a:rPr lang="en-US" altLang="ko-KR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일반</a:t>
            </a:r>
            <a:r>
              <a:rPr lang="en-US" altLang="ko-KR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endParaRPr lang="ko-KR" altLang="en-US" sz="15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53000" y="1701288"/>
            <a:ext cx="9000000" cy="4536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695688" y="1864425"/>
            <a:ext cx="3897272" cy="252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송신시스템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964977" y="2215031"/>
            <a:ext cx="1612831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noProof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업무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2738073" y="2216055"/>
            <a:ext cx="1494847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연계</a:t>
            </a:r>
            <a:endParaRPr kumimoji="0" lang="en-US" altLang="ko-KR" sz="1100" b="1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송신</a:t>
            </a: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Agent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직사각형 10"/>
          <p:cNvSpPr/>
          <p:nvPr/>
        </p:nvSpPr>
        <p:spPr>
          <a:xfrm>
            <a:off x="5025008" y="1864425"/>
            <a:ext cx="4185304" cy="252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2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수</a:t>
            </a:r>
            <a:r>
              <a:rPr kumimoji="0" lang="ko-KR" altLang="en-US" sz="12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신시스템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305364" y="2215031"/>
            <a:ext cx="1674828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연계</a:t>
            </a:r>
            <a:endParaRPr kumimoji="0" lang="en-US" altLang="ko-KR" sz="1100" b="1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수신</a:t>
            </a:r>
            <a:r>
              <a:rPr kumimoji="0" lang="en-US" altLang="ko-KR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endParaRPr kumimoji="0" lang="ko-KR" altLang="en-US" sz="1100" b="1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7071020" y="2215031"/>
            <a:ext cx="1674828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업무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" name="직사각형 15"/>
          <p:cNvSpPr/>
          <p:nvPr/>
        </p:nvSpPr>
        <p:spPr>
          <a:xfrm>
            <a:off x="173539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" name="직사각형 16"/>
          <p:cNvSpPr/>
          <p:nvPr/>
        </p:nvSpPr>
        <p:spPr>
          <a:xfrm>
            <a:off x="180739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166339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159139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187939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151939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195139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2807640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336317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2735640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6" name="직사각형 25"/>
          <p:cNvSpPr/>
          <p:nvPr/>
        </p:nvSpPr>
        <p:spPr>
          <a:xfrm>
            <a:off x="314717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직사각형 26"/>
          <p:cNvSpPr/>
          <p:nvPr/>
        </p:nvSpPr>
        <p:spPr>
          <a:xfrm>
            <a:off x="343517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307517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" name="직사각형 28"/>
          <p:cNvSpPr/>
          <p:nvPr/>
        </p:nvSpPr>
        <p:spPr>
          <a:xfrm>
            <a:off x="350717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직사각형 29"/>
          <p:cNvSpPr/>
          <p:nvPr/>
        </p:nvSpPr>
        <p:spPr>
          <a:xfrm>
            <a:off x="676419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" name="직사각형 30"/>
          <p:cNvSpPr/>
          <p:nvPr/>
        </p:nvSpPr>
        <p:spPr>
          <a:xfrm>
            <a:off x="7431020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" name="직사각형 32"/>
          <p:cNvSpPr/>
          <p:nvPr/>
        </p:nvSpPr>
        <p:spPr>
          <a:xfrm>
            <a:off x="7503020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" name="직사각형 33"/>
          <p:cNvSpPr/>
          <p:nvPr/>
        </p:nvSpPr>
        <p:spPr>
          <a:xfrm>
            <a:off x="7359020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7287020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7575020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7215020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" name="직사각형 37"/>
          <p:cNvSpPr/>
          <p:nvPr/>
        </p:nvSpPr>
        <p:spPr>
          <a:xfrm>
            <a:off x="7647020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9" name="직선 연결선 38"/>
          <p:cNvCxnSpPr>
            <a:stCxn id="16" idx="2"/>
            <a:endCxn id="103" idx="0"/>
          </p:cNvCxnSpPr>
          <p:nvPr/>
        </p:nvCxnSpPr>
        <p:spPr>
          <a:xfrm>
            <a:off x="1771392" y="2755031"/>
            <a:ext cx="553312" cy="60828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직선 연결선 39"/>
          <p:cNvCxnSpPr>
            <a:stCxn id="25" idx="2"/>
            <a:endCxn id="41" idx="0"/>
          </p:cNvCxnSpPr>
          <p:nvPr/>
        </p:nvCxnSpPr>
        <p:spPr>
          <a:xfrm>
            <a:off x="2771640" y="2755031"/>
            <a:ext cx="0" cy="26100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직사각형 40"/>
          <p:cNvSpPr/>
          <p:nvPr/>
        </p:nvSpPr>
        <p:spPr>
          <a:xfrm>
            <a:off x="2735640" y="3016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2535788" y="3016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43" name="직선 연결선 42"/>
          <p:cNvCxnSpPr>
            <a:stCxn id="108" idx="0"/>
            <a:endCxn id="41" idx="0"/>
          </p:cNvCxnSpPr>
          <p:nvPr/>
        </p:nvCxnSpPr>
        <p:spPr>
          <a:xfrm>
            <a:off x="2504704" y="3016030"/>
            <a:ext cx="266936" cy="2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직선 연결선 43"/>
          <p:cNvCxnSpPr>
            <a:stCxn id="108" idx="0"/>
            <a:endCxn id="106" idx="0"/>
          </p:cNvCxnSpPr>
          <p:nvPr/>
        </p:nvCxnSpPr>
        <p:spPr>
          <a:xfrm>
            <a:off x="2504704" y="3016030"/>
            <a:ext cx="0" cy="333002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직선 연결선 44"/>
          <p:cNvCxnSpPr>
            <a:stCxn id="109" idx="2"/>
            <a:endCxn id="107" idx="0"/>
          </p:cNvCxnSpPr>
          <p:nvPr/>
        </p:nvCxnSpPr>
        <p:spPr>
          <a:xfrm>
            <a:off x="2576704" y="3088030"/>
            <a:ext cx="0" cy="261002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직선 연결선 46"/>
          <p:cNvCxnSpPr>
            <a:stCxn id="100" idx="2"/>
            <a:endCxn id="109" idx="2"/>
          </p:cNvCxnSpPr>
          <p:nvPr/>
        </p:nvCxnSpPr>
        <p:spPr>
          <a:xfrm flipH="1" flipV="1">
            <a:off x="2576704" y="3088030"/>
            <a:ext cx="266936" cy="2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직선 연결선 47"/>
          <p:cNvCxnSpPr>
            <a:stCxn id="23" idx="2"/>
            <a:endCxn id="100" idx="2"/>
          </p:cNvCxnSpPr>
          <p:nvPr/>
        </p:nvCxnSpPr>
        <p:spPr>
          <a:xfrm>
            <a:off x="2843640" y="2755031"/>
            <a:ext cx="0" cy="333001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직선 연결선 48"/>
          <p:cNvCxnSpPr/>
          <p:nvPr/>
        </p:nvCxnSpPr>
        <p:spPr>
          <a:xfrm flipH="1">
            <a:off x="4248967" y="2413130"/>
            <a:ext cx="1056397" cy="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직사각형 50"/>
          <p:cNvSpPr/>
          <p:nvPr/>
        </p:nvSpPr>
        <p:spPr>
          <a:xfrm>
            <a:off x="7025462" y="2905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" name="직사각형 52"/>
          <p:cNvSpPr/>
          <p:nvPr/>
        </p:nvSpPr>
        <p:spPr>
          <a:xfrm>
            <a:off x="7079577" y="3004377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5" name="직선 연결선 54"/>
          <p:cNvCxnSpPr>
            <a:stCxn id="71" idx="2"/>
            <a:endCxn id="124" idx="2"/>
          </p:cNvCxnSpPr>
          <p:nvPr/>
        </p:nvCxnSpPr>
        <p:spPr>
          <a:xfrm flipH="1">
            <a:off x="6394721" y="3076377"/>
            <a:ext cx="1441713" cy="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원통 55"/>
          <p:cNvSpPr/>
          <p:nvPr/>
        </p:nvSpPr>
        <p:spPr>
          <a:xfrm>
            <a:off x="7512434" y="3349032"/>
            <a:ext cx="792000" cy="792000"/>
          </a:xfrm>
          <a:prstGeom prst="can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10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업무</a:t>
            </a:r>
            <a:endParaRPr kumimoji="0" lang="en-US" altLang="ko-KR" sz="10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10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테이블</a:t>
            </a:r>
            <a:endParaRPr kumimoji="0" lang="ko-KR" altLang="en-US" sz="1000" ker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7" name="직사각형 56"/>
          <p:cNvSpPr/>
          <p:nvPr/>
        </p:nvSpPr>
        <p:spPr>
          <a:xfrm>
            <a:off x="7872434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8" name="직사각형 57"/>
          <p:cNvSpPr/>
          <p:nvPr/>
        </p:nvSpPr>
        <p:spPr>
          <a:xfrm>
            <a:off x="7944434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9" name="직사각형 58"/>
          <p:cNvSpPr/>
          <p:nvPr/>
        </p:nvSpPr>
        <p:spPr>
          <a:xfrm>
            <a:off x="7800434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0" name="직사각형 59"/>
          <p:cNvSpPr/>
          <p:nvPr/>
        </p:nvSpPr>
        <p:spPr>
          <a:xfrm>
            <a:off x="7728434" y="3353794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1" name="직사각형 60"/>
          <p:cNvSpPr/>
          <p:nvPr/>
        </p:nvSpPr>
        <p:spPr>
          <a:xfrm>
            <a:off x="8016434" y="3353794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2" name="직사각형 61"/>
          <p:cNvSpPr/>
          <p:nvPr/>
        </p:nvSpPr>
        <p:spPr>
          <a:xfrm>
            <a:off x="7656434" y="3363318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8088434" y="3363318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4" name="직사각형 63"/>
          <p:cNvSpPr/>
          <p:nvPr/>
        </p:nvSpPr>
        <p:spPr>
          <a:xfrm>
            <a:off x="7872434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7944434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7800434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7728434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8016434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7656434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8088434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7800434" y="3004377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2" name="직선 연결선 71"/>
          <p:cNvCxnSpPr>
            <a:stCxn id="59" idx="0"/>
            <a:endCxn id="71" idx="2"/>
          </p:cNvCxnSpPr>
          <p:nvPr/>
        </p:nvCxnSpPr>
        <p:spPr>
          <a:xfrm flipV="1">
            <a:off x="7836434" y="3076377"/>
            <a:ext cx="0" cy="272655"/>
          </a:xfrm>
          <a:prstGeom prst="line">
            <a:avLst/>
          </a:prstGeom>
          <a:ln w="190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직선 연결선 72"/>
          <p:cNvCxnSpPr>
            <a:stCxn id="70" idx="2"/>
            <a:endCxn id="63" idx="0"/>
          </p:cNvCxnSpPr>
          <p:nvPr/>
        </p:nvCxnSpPr>
        <p:spPr>
          <a:xfrm>
            <a:off x="8124434" y="2755031"/>
            <a:ext cx="0" cy="60828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직사각형 73"/>
          <p:cNvSpPr/>
          <p:nvPr/>
        </p:nvSpPr>
        <p:spPr>
          <a:xfrm>
            <a:off x="354317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5" name="직사각형 74"/>
          <p:cNvSpPr/>
          <p:nvPr/>
        </p:nvSpPr>
        <p:spPr>
          <a:xfrm>
            <a:off x="361517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6" name="구부러진 연결선 75"/>
          <p:cNvCxnSpPr>
            <a:stCxn id="74" idx="2"/>
            <a:endCxn id="104" idx="0"/>
          </p:cNvCxnSpPr>
          <p:nvPr/>
        </p:nvCxnSpPr>
        <p:spPr>
          <a:xfrm rot="5400000">
            <a:off x="2863797" y="2647938"/>
            <a:ext cx="608287" cy="822472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타원 76"/>
          <p:cNvSpPr/>
          <p:nvPr/>
        </p:nvSpPr>
        <p:spPr>
          <a:xfrm>
            <a:off x="1791018" y="2801716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78" name="타원 77"/>
          <p:cNvSpPr/>
          <p:nvPr/>
        </p:nvSpPr>
        <p:spPr>
          <a:xfrm>
            <a:off x="4664968" y="2257155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79" name="직사각형 78"/>
          <p:cNvSpPr/>
          <p:nvPr/>
        </p:nvSpPr>
        <p:spPr>
          <a:xfrm>
            <a:off x="3651176" y="2377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3651176" y="2449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3651176" y="25209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4248967" y="2377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4248967" y="2449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4248967" y="25209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8" name="직사각형 87"/>
          <p:cNvSpPr/>
          <p:nvPr/>
        </p:nvSpPr>
        <p:spPr>
          <a:xfrm>
            <a:off x="5305364" y="2377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9" name="직사각형 88"/>
          <p:cNvSpPr/>
          <p:nvPr/>
        </p:nvSpPr>
        <p:spPr>
          <a:xfrm>
            <a:off x="5305364" y="2449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0" name="직사각형 89"/>
          <p:cNvSpPr/>
          <p:nvPr/>
        </p:nvSpPr>
        <p:spPr>
          <a:xfrm>
            <a:off x="5305364" y="25209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92" name="직선 연결선 91"/>
          <p:cNvCxnSpPr/>
          <p:nvPr/>
        </p:nvCxnSpPr>
        <p:spPr>
          <a:xfrm>
            <a:off x="4248967" y="2556932"/>
            <a:ext cx="1056397" cy="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타원 93"/>
          <p:cNvSpPr/>
          <p:nvPr/>
        </p:nvSpPr>
        <p:spPr>
          <a:xfrm>
            <a:off x="4664968" y="2556932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6</a:t>
            </a:r>
            <a:endParaRPr kumimoji="0" lang="ko-KR" altLang="en-US" sz="1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97" name="직사각형 96"/>
          <p:cNvSpPr/>
          <p:nvPr/>
        </p:nvSpPr>
        <p:spPr>
          <a:xfrm>
            <a:off x="695688" y="4535631"/>
            <a:ext cx="3600000" cy="151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① 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업무에서 송신데이터를 </a:t>
            </a:r>
            <a:r>
              <a:rPr kumimoji="0" lang="ko-KR" altLang="en-US" sz="9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 송신테이블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저장</a:t>
            </a: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algn="l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ct val="100000"/>
              <a:defRPr/>
            </a:pPr>
            <a:r>
              <a:rPr kumimoji="0" lang="ko-KR" altLang="en-US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② </a:t>
            </a:r>
            <a:r>
              <a:rPr kumimoji="0" lang="ko-KR" altLang="en-US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 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송신테이블에서 </a:t>
            </a:r>
            <a:r>
              <a:rPr kumimoji="0" lang="ko-KR" altLang="en-US" sz="900" b="1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송신데이터</a:t>
            </a:r>
            <a:r>
              <a:rPr kumimoji="0" lang="ko-KR" altLang="en-US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를 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전송</a:t>
            </a: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③ </a:t>
            </a:r>
            <a:r>
              <a:rPr kumimoji="0" lang="ko-KR" altLang="en-US" sz="900" kern="0" dirty="0" err="1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연계서버로</a:t>
            </a:r>
            <a:r>
              <a:rPr kumimoji="0" lang="ko-KR" altLang="en-US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전송</a:t>
            </a:r>
            <a:r>
              <a:rPr kumimoji="0" lang="en-US" altLang="ko-KR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Request) </a:t>
            </a:r>
            <a:endParaRPr kumimoji="0" lang="en-US" altLang="ko-KR" sz="900" b="1" kern="0" dirty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4417707" y="4535631"/>
            <a:ext cx="3600000" cy="151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⑤ 연계 수신</a:t>
            </a:r>
            <a:r>
              <a:rPr kumimoji="0" lang="en-US" altLang="ko-KR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r>
              <a:rPr kumimoji="0" lang="ko-KR" altLang="en-US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가 </a:t>
            </a:r>
            <a:r>
              <a:rPr kumimoji="0" lang="ko-KR" altLang="en-US" sz="900" b="1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 </a:t>
            </a:r>
            <a:r>
              <a:rPr kumimoji="0" lang="ko-KR" altLang="en-US" sz="9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수신테이블에 </a:t>
            </a:r>
            <a:r>
              <a:rPr kumimoji="0" lang="ko-KR" altLang="en-US" sz="900" b="1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적재</a:t>
            </a:r>
            <a:endParaRPr kumimoji="0" lang="en-US" altLang="ko-KR" sz="900" kern="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⑥ 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처리결과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900" kern="0" dirty="0" err="1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상태정보</a:t>
            </a:r>
            <a:r>
              <a:rPr kumimoji="0" lang="ko-KR" altLang="en-US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등 연계 송신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r>
              <a:rPr kumimoji="0" lang="ko-KR" altLang="en-US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응답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(Response)</a:t>
            </a:r>
            <a:endParaRPr kumimoji="0" lang="en-US" altLang="ko-KR" sz="900" b="1" kern="0" dirty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⑦ </a:t>
            </a:r>
            <a:r>
              <a:rPr kumimoji="0" lang="en-US" altLang="ko-KR" sz="9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</a:t>
            </a:r>
            <a:r>
              <a:rPr kumimoji="0" lang="ko-KR" altLang="en-US" sz="900" b="1" kern="0" dirty="0" err="1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처리상태</a:t>
            </a:r>
            <a:r>
              <a:rPr kumimoji="0" lang="ko-KR" altLang="en-US" sz="9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900" b="1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업데이트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(S:</a:t>
            </a:r>
            <a:r>
              <a:rPr kumimoji="0" lang="ko-KR" altLang="en-US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성공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F:</a:t>
            </a:r>
            <a:r>
              <a:rPr kumimoji="0" lang="ko-KR" altLang="en-US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실패</a:t>
            </a:r>
            <a:r>
              <a:rPr kumimoji="0" lang="en-US" altLang="ko-KR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algn="l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ct val="100000"/>
              <a:defRPr/>
            </a:pPr>
            <a:r>
              <a:rPr kumimoji="0" lang="en-US" altLang="ko-KR" sz="900" b="1" kern="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※</a:t>
            </a:r>
            <a:r>
              <a:rPr kumimoji="0" lang="ko-KR" altLang="en-US" sz="900" b="1" kern="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연계 수신테이블에서 </a:t>
            </a:r>
            <a:r>
              <a:rPr kumimoji="0" lang="ko-KR" altLang="en-US" sz="900" b="1" kern="0" dirty="0" err="1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업무테이블</a:t>
            </a:r>
            <a:r>
              <a:rPr kumimoji="0" lang="ko-KR" altLang="en-US" sz="900" b="1" kern="0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반영은 업무에서 처리함</a:t>
            </a:r>
            <a:endParaRPr kumimoji="0" lang="en-US" altLang="ko-KR" sz="900" b="1" kern="0" dirty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ko-KR" sz="900" kern="0" dirty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9" name="타원 98"/>
          <p:cNvSpPr/>
          <p:nvPr/>
        </p:nvSpPr>
        <p:spPr>
          <a:xfrm>
            <a:off x="2594850" y="2974043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kern="0">
                <a:latin typeface="맑은 고딕"/>
                <a:ea typeface="맑은 고딕"/>
              </a:rPr>
              <a:t>2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00" name="직사각형 99"/>
          <p:cNvSpPr/>
          <p:nvPr/>
        </p:nvSpPr>
        <p:spPr>
          <a:xfrm>
            <a:off x="2807640" y="3016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1" name="직사각형 100"/>
          <p:cNvSpPr/>
          <p:nvPr/>
        </p:nvSpPr>
        <p:spPr>
          <a:xfrm>
            <a:off x="3009304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2" name="원통 101"/>
          <p:cNvSpPr/>
          <p:nvPr/>
        </p:nvSpPr>
        <p:spPr>
          <a:xfrm>
            <a:off x="2048348" y="3349032"/>
            <a:ext cx="792000" cy="792000"/>
          </a:xfrm>
          <a:prstGeom prst="can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1000" kern="0" dirty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연계 송신 </a:t>
            </a:r>
            <a:r>
              <a:rPr kumimoji="0" lang="ko-KR" altLang="en-US" sz="1000" kern="0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테이블</a:t>
            </a:r>
            <a:endParaRPr kumimoji="0" lang="en-US" altLang="ko-KR" sz="1000" kern="0" dirty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3" name="직사각형 102"/>
          <p:cNvSpPr/>
          <p:nvPr/>
        </p:nvSpPr>
        <p:spPr>
          <a:xfrm>
            <a:off x="2288704" y="3363318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4" name="직사각형 103"/>
          <p:cNvSpPr/>
          <p:nvPr/>
        </p:nvSpPr>
        <p:spPr>
          <a:xfrm>
            <a:off x="2720704" y="3363318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05" name="직선 연결선 104"/>
          <p:cNvCxnSpPr>
            <a:stCxn id="107" idx="0"/>
            <a:endCxn id="106" idx="0"/>
          </p:cNvCxnSpPr>
          <p:nvPr/>
        </p:nvCxnSpPr>
        <p:spPr>
          <a:xfrm flipH="1">
            <a:off x="2504704" y="3349032"/>
            <a:ext cx="72000" cy="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직사각형 105"/>
          <p:cNvSpPr/>
          <p:nvPr/>
        </p:nvSpPr>
        <p:spPr>
          <a:xfrm>
            <a:off x="2468704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7" name="직사각형 106"/>
          <p:cNvSpPr/>
          <p:nvPr/>
        </p:nvSpPr>
        <p:spPr>
          <a:xfrm>
            <a:off x="2540704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8" name="직사각형 107"/>
          <p:cNvSpPr/>
          <p:nvPr/>
        </p:nvSpPr>
        <p:spPr>
          <a:xfrm>
            <a:off x="2468704" y="30160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9" name="직사각형 108"/>
          <p:cNvSpPr/>
          <p:nvPr/>
        </p:nvSpPr>
        <p:spPr>
          <a:xfrm>
            <a:off x="2540704" y="30160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0" name="직사각형 109"/>
          <p:cNvSpPr/>
          <p:nvPr/>
        </p:nvSpPr>
        <p:spPr>
          <a:xfrm>
            <a:off x="2937304" y="2684055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1" name="직사각형 110"/>
          <p:cNvSpPr/>
          <p:nvPr/>
        </p:nvSpPr>
        <p:spPr>
          <a:xfrm>
            <a:off x="6764135" y="3004377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2" name="원통 111"/>
          <p:cNvSpPr/>
          <p:nvPr/>
        </p:nvSpPr>
        <p:spPr>
          <a:xfrm>
            <a:off x="5782721" y="3349032"/>
            <a:ext cx="792000" cy="792000"/>
          </a:xfrm>
          <a:prstGeom prst="can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1000" ker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연계 수신 </a:t>
            </a:r>
            <a:r>
              <a:rPr kumimoji="0" lang="ko-KR" altLang="en-US" sz="10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테이블</a:t>
            </a:r>
            <a:endParaRPr kumimoji="0" lang="en-US" altLang="ko-KR" sz="10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3" name="직사각형 112"/>
          <p:cNvSpPr/>
          <p:nvPr/>
        </p:nvSpPr>
        <p:spPr>
          <a:xfrm>
            <a:off x="6070835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4" name="직사각형 113"/>
          <p:cNvSpPr/>
          <p:nvPr/>
        </p:nvSpPr>
        <p:spPr>
          <a:xfrm>
            <a:off x="6142835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5" name="직사각형 114"/>
          <p:cNvSpPr/>
          <p:nvPr/>
        </p:nvSpPr>
        <p:spPr>
          <a:xfrm>
            <a:off x="6142721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6" name="직사각형 115"/>
          <p:cNvSpPr/>
          <p:nvPr/>
        </p:nvSpPr>
        <p:spPr>
          <a:xfrm>
            <a:off x="6214721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7" name="직사각형 116"/>
          <p:cNvSpPr/>
          <p:nvPr/>
        </p:nvSpPr>
        <p:spPr>
          <a:xfrm>
            <a:off x="6070721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8" name="직사각형 117"/>
          <p:cNvSpPr/>
          <p:nvPr/>
        </p:nvSpPr>
        <p:spPr>
          <a:xfrm>
            <a:off x="5998721" y="3353794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9" name="직사각형 118"/>
          <p:cNvSpPr/>
          <p:nvPr/>
        </p:nvSpPr>
        <p:spPr>
          <a:xfrm>
            <a:off x="6286721" y="3353794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0" name="직사각형 119"/>
          <p:cNvSpPr/>
          <p:nvPr/>
        </p:nvSpPr>
        <p:spPr>
          <a:xfrm>
            <a:off x="5926721" y="3363318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1" name="직사각형 120"/>
          <p:cNvSpPr/>
          <p:nvPr/>
        </p:nvSpPr>
        <p:spPr>
          <a:xfrm>
            <a:off x="6358721" y="3363318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2" name="직사각형 121"/>
          <p:cNvSpPr/>
          <p:nvPr/>
        </p:nvSpPr>
        <p:spPr>
          <a:xfrm>
            <a:off x="5926721" y="3016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23" name="직선 연결선 122"/>
          <p:cNvCxnSpPr>
            <a:stCxn id="115" idx="0"/>
            <a:endCxn id="129" idx="2"/>
          </p:cNvCxnSpPr>
          <p:nvPr/>
        </p:nvCxnSpPr>
        <p:spPr>
          <a:xfrm flipV="1">
            <a:off x="6178721" y="2756055"/>
            <a:ext cx="0" cy="592977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직사각형 123"/>
          <p:cNvSpPr/>
          <p:nvPr/>
        </p:nvSpPr>
        <p:spPr>
          <a:xfrm>
            <a:off x="6358721" y="3004377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25" name="직선 연결선 124"/>
          <p:cNvCxnSpPr>
            <a:stCxn id="124" idx="2"/>
            <a:endCxn id="121" idx="0"/>
          </p:cNvCxnSpPr>
          <p:nvPr/>
        </p:nvCxnSpPr>
        <p:spPr>
          <a:xfrm>
            <a:off x="6394721" y="3076377"/>
            <a:ext cx="0" cy="286941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타원 125"/>
          <p:cNvSpPr/>
          <p:nvPr/>
        </p:nvSpPr>
        <p:spPr>
          <a:xfrm>
            <a:off x="6100847" y="2801716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kern="0" smtClean="0">
                <a:latin typeface="맑은 고딕"/>
                <a:ea typeface="맑은 고딕"/>
              </a:rPr>
              <a:t>5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27" name="직사각형 126"/>
          <p:cNvSpPr/>
          <p:nvPr/>
        </p:nvSpPr>
        <p:spPr>
          <a:xfrm>
            <a:off x="7071020" y="2925222"/>
            <a:ext cx="872135" cy="335295"/>
          </a:xfrm>
          <a:prstGeom prst="rect">
            <a:avLst/>
          </a:prstGeom>
          <a:noFill/>
          <a:ln w="9525" algn="ctr">
            <a:solidFill>
              <a:srgbClr val="4F81B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-Procedure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-Batch job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28" name="Picture 2" descr="D:\Megatus\제품관련\NEXT\이미지-아이콘\1_Route\2-Service\2_time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640" y="2594055"/>
            <a:ext cx="180000" cy="1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9" name="직사각형 128"/>
          <p:cNvSpPr/>
          <p:nvPr/>
        </p:nvSpPr>
        <p:spPr>
          <a:xfrm>
            <a:off x="6142721" y="2684055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0" name="타원 129"/>
          <p:cNvSpPr/>
          <p:nvPr/>
        </p:nvSpPr>
        <p:spPr>
          <a:xfrm>
            <a:off x="2777507" y="3104543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7</a:t>
            </a:r>
            <a:endParaRPr kumimoji="0" lang="ko-KR" altLang="en-US" sz="1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31" name="직사각형 130"/>
          <p:cNvSpPr/>
          <p:nvPr/>
        </p:nvSpPr>
        <p:spPr>
          <a:xfrm>
            <a:off x="8139726" y="4535631"/>
            <a:ext cx="1070586" cy="151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300"/>
              </a:spcBef>
              <a:spcAft>
                <a:spcPts val="4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b="1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DB</a:t>
            </a:r>
            <a:r>
              <a:rPr kumimoji="0" lang="ko-KR" altLang="en-US" sz="900" b="1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 </a:t>
            </a:r>
            <a:r>
              <a:rPr kumimoji="0" lang="ko-KR" altLang="en-US" sz="900" b="1" kern="0" dirty="0" err="1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연계구간</a:t>
            </a:r>
            <a:endParaRPr kumimoji="0" lang="en-US" altLang="ko-KR" sz="900" b="1" kern="0" dirty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∙ Select</a:t>
            </a:r>
            <a:r>
              <a:rPr kumimoji="0" lang="en-US" altLang="ko-KR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</a:t>
            </a:r>
            <a:endParaRPr kumimoji="0" lang="en-US" altLang="ko-KR" sz="900" kern="0" dirty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- 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회수 </a:t>
            </a:r>
            <a:r>
              <a:rPr kumimoji="0" lang="en-US" altLang="ko-KR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1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회</a:t>
            </a:r>
            <a:endParaRPr kumimoji="0" lang="en-US" altLang="ko-KR" sz="900" kern="0" dirty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- 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구간 </a:t>
            </a:r>
            <a:r>
              <a:rPr kumimoji="0" lang="en-US" altLang="ko-KR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kumimoji="0" lang="en-US" altLang="ko-KR" sz="900" kern="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b="1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∙ </a:t>
            </a:r>
            <a:r>
              <a:rPr kumimoji="0" lang="en-US" altLang="ko-KR" sz="9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Insert</a:t>
            </a:r>
            <a:r>
              <a:rPr kumimoji="0" lang="en-US" altLang="ko-KR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</a:t>
            </a:r>
            <a:endParaRPr kumimoji="0" lang="en-US" altLang="ko-KR" sz="900" kern="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- </a:t>
            </a:r>
            <a:r>
              <a:rPr kumimoji="0" lang="ko-KR" altLang="en-US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회수 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1</a:t>
            </a:r>
            <a:r>
              <a:rPr kumimoji="0" lang="ko-KR" altLang="en-US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회</a:t>
            </a:r>
            <a:endParaRPr kumimoji="0" lang="en-US" altLang="ko-KR" sz="900" kern="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- </a:t>
            </a:r>
            <a:r>
              <a:rPr kumimoji="0" lang="ko-KR" altLang="en-US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구간 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⑤</a:t>
            </a:r>
            <a:endParaRPr kumimoji="0" lang="en-US" altLang="ko-KR" sz="900" kern="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b="1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∙ </a:t>
            </a:r>
            <a:r>
              <a:rPr kumimoji="0" lang="en-US" altLang="ko-KR" sz="9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Update</a:t>
            </a:r>
            <a:r>
              <a:rPr kumimoji="0" lang="en-US" altLang="ko-KR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</a:t>
            </a:r>
            <a:endParaRPr kumimoji="0" lang="en-US" altLang="ko-KR" sz="900" kern="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- </a:t>
            </a:r>
            <a:r>
              <a:rPr kumimoji="0" lang="ko-KR" altLang="en-US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회수 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1</a:t>
            </a:r>
            <a:r>
              <a:rPr kumimoji="0" lang="ko-KR" altLang="en-US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회</a:t>
            </a:r>
            <a:endParaRPr kumimoji="0" lang="en-US" altLang="ko-KR" sz="900" kern="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- </a:t>
            </a:r>
            <a:r>
              <a:rPr kumimoji="0" lang="ko-KR" altLang="en-US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구간 </a:t>
            </a:r>
            <a:r>
              <a:rPr kumimoji="0" lang="en-US" altLang="ko-KR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⑦</a:t>
            </a:r>
            <a:endParaRPr kumimoji="0" lang="en-US" altLang="ko-KR" sz="900" kern="0" dirty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ko-KR" sz="900" kern="0" dirty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2" name="제목 34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527570" y="888940"/>
            <a:ext cx="90983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일반적인 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DB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처리시 송신테이블에서 조회한 데이터를 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XML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 생성하여 데이터를 연계합니다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일반적인 데이터 연계에 주로 사용되며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연계서버에서 장애 대응을 위한 재처리 기능을 수행합니다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1875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1762169"/>
              </p:ext>
            </p:extLst>
          </p:nvPr>
        </p:nvGraphicFramePr>
        <p:xfrm>
          <a:off x="920552" y="620689"/>
          <a:ext cx="8244917" cy="5436603"/>
        </p:xfrm>
        <a:graphic>
          <a:graphicData uri="http://schemas.openxmlformats.org/drawingml/2006/table">
            <a:tbl>
              <a:tblPr/>
              <a:tblGrid>
                <a:gridCol w="11931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122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664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2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6208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92222">
                <a:tc gridSpan="5"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200" b="1" kern="100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Times New Roman"/>
                        </a:rPr>
                        <a:t>문서 개정 </a:t>
                      </a:r>
                      <a:r>
                        <a:rPr lang="ko-KR" sz="1200" b="1" kern="100" err="1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Times New Roman"/>
                        </a:rPr>
                        <a:t>이력표</a:t>
                      </a:r>
                      <a:r>
                        <a:rPr lang="en-US" sz="1200" b="1" kern="100">
                          <a:solidFill>
                            <a:srgbClr val="FFFFFF"/>
                          </a:solidFill>
                          <a:latin typeface="맑은 고딕"/>
                          <a:ea typeface="맑은 고딕"/>
                          <a:cs typeface="Times New Roman"/>
                        </a:rPr>
                        <a:t>(Project Based)</a:t>
                      </a:r>
                      <a:endParaRPr lang="ko-KR" sz="120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2561" marR="42561" marT="0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A6A6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07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200" b="0" kern="100" err="1">
                          <a:latin typeface="맑은 고딕"/>
                          <a:ea typeface="맑은 고딕"/>
                          <a:cs typeface="Times New Roman"/>
                        </a:rPr>
                        <a:t>문서명</a:t>
                      </a:r>
                      <a:endParaRPr lang="ko-KR" sz="1200" b="0" kern="10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2561" marR="42561" marT="0" marB="0" anchor="ctr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ko-KR" altLang="en-U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연계 개발 가이드</a:t>
                      </a:r>
                    </a:p>
                  </a:txBody>
                  <a:tcPr marL="42561" marR="42561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079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200" b="0" kern="100">
                          <a:latin typeface="맑은 고딕"/>
                          <a:ea typeface="맑은 고딕"/>
                          <a:cs typeface="Times New Roman"/>
                        </a:rPr>
                        <a:t>버전</a:t>
                      </a:r>
                    </a:p>
                  </a:txBody>
                  <a:tcPr marL="42561" marR="42561" marT="0" marB="0" anchor="ctr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200" b="0" kern="100">
                          <a:latin typeface="맑은 고딕"/>
                          <a:ea typeface="맑은 고딕"/>
                          <a:cs typeface="Times New Roman"/>
                        </a:rPr>
                        <a:t>날짜</a:t>
                      </a:r>
                    </a:p>
                  </a:txBody>
                  <a:tcPr marL="42561" marR="42561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200" b="0" kern="100">
                          <a:latin typeface="맑은 고딕"/>
                          <a:ea typeface="맑은 고딕"/>
                          <a:cs typeface="Times New Roman"/>
                        </a:rPr>
                        <a:t>내용</a:t>
                      </a:r>
                    </a:p>
                  </a:txBody>
                  <a:tcPr marL="42561" marR="42561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200" b="0" kern="100">
                          <a:latin typeface="맑은 고딕"/>
                          <a:ea typeface="맑은 고딕"/>
                          <a:cs typeface="Times New Roman"/>
                        </a:rPr>
                        <a:t>작성자</a:t>
                      </a:r>
                    </a:p>
                  </a:txBody>
                  <a:tcPr marL="42561" marR="42561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200" b="0" kern="100">
                          <a:latin typeface="맑은 고딕"/>
                          <a:ea typeface="맑은 고딕"/>
                          <a:cs typeface="Times New Roman"/>
                        </a:rPr>
                        <a:t>승인자</a:t>
                      </a:r>
                    </a:p>
                  </a:txBody>
                  <a:tcPr marL="42561" marR="42561" marT="0" marB="0" anchor="ctr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22223"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altLang="ko-KR" sz="1000" kern="100" dirty="0" smtClean="0">
                          <a:latin typeface="맑은 고딕"/>
                          <a:ea typeface="맑은 고딕"/>
                          <a:cs typeface="Times New Roman"/>
                        </a:rPr>
                        <a:t>0.9</a:t>
                      </a:r>
                      <a:endParaRPr lang="ko-KR" sz="1000" kern="100" dirty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2561" marR="42561" marT="0" marB="0">
                    <a:lnL>
                      <a:noFill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kern="100" dirty="0" smtClean="0">
                          <a:latin typeface="맑은 고딕"/>
                          <a:ea typeface="맑은 고딕"/>
                          <a:cs typeface="Times New Roman"/>
                        </a:rPr>
                        <a:t>2019.08.26</a:t>
                      </a:r>
                    </a:p>
                  </a:txBody>
                  <a:tcPr marL="42561" marR="42561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sz="1000" kern="100">
                          <a:latin typeface="맑은 고딕"/>
                          <a:ea typeface="맑은 고딕"/>
                          <a:cs typeface="Times New Roman"/>
                        </a:rPr>
                        <a:t>최초 </a:t>
                      </a:r>
                      <a:r>
                        <a:rPr lang="ko-KR" altLang="en-US" sz="1000" kern="100" smtClean="0">
                          <a:latin typeface="맑은 고딕"/>
                          <a:ea typeface="맑은 고딕"/>
                          <a:cs typeface="Times New Roman"/>
                        </a:rPr>
                        <a:t>작성</a:t>
                      </a:r>
                      <a:endParaRPr lang="en-US" altLang="ko-KR" sz="1000" kern="100" smtClean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2561" marR="42561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err="1" smtClean="0">
                          <a:latin typeface="+mn-lt"/>
                          <a:ea typeface="맑은 고딕"/>
                          <a:cs typeface="Times New Roman"/>
                        </a:rPr>
                        <a:t>임방희</a:t>
                      </a:r>
                      <a:endParaRPr lang="en-US" altLang="ko-KR" sz="1000" kern="100" dirty="0" smtClean="0">
                        <a:latin typeface="맑은 고딕"/>
                        <a:ea typeface="맑은 고딕"/>
                        <a:cs typeface="Times New Roman"/>
                      </a:endParaRPr>
                    </a:p>
                  </a:txBody>
                  <a:tcPr marL="42561" marR="42561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o-KR" altLang="en-US" sz="1000" kern="100" dirty="0" err="1" smtClean="0">
                          <a:latin typeface="+mn-lt"/>
                          <a:ea typeface="맑은 고딕"/>
                          <a:cs typeface="Times New Roman"/>
                        </a:rPr>
                        <a:t>한완수</a:t>
                      </a:r>
                      <a:endParaRPr lang="ko-KR" altLang="ko-KR" sz="1000" kern="100" dirty="0">
                        <a:latin typeface="+mn-lt"/>
                        <a:ea typeface="맑은 고딕"/>
                        <a:cs typeface="Times New Roman"/>
                      </a:endParaRPr>
                    </a:p>
                  </a:txBody>
                  <a:tcPr marL="42561" marR="42561" marT="0" marB="0">
                    <a:lnL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80808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81839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제목 3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3.2. DB to DB </a:t>
            </a:r>
            <a:r>
              <a:rPr lang="ko-KR" altLang="en-US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흐름 </a:t>
            </a:r>
            <a:r>
              <a:rPr lang="en-US" altLang="ko-KR" sz="15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[</a:t>
            </a:r>
            <a:r>
              <a:rPr lang="ko-KR" altLang="en-US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대용량</a:t>
            </a:r>
            <a:r>
              <a:rPr lang="en-US" altLang="ko-KR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]</a:t>
            </a:r>
            <a:endParaRPr lang="ko-KR" altLang="en-US" sz="15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1" name="직사각형 280"/>
          <p:cNvSpPr/>
          <p:nvPr/>
        </p:nvSpPr>
        <p:spPr>
          <a:xfrm>
            <a:off x="695688" y="1864425"/>
            <a:ext cx="3960000" cy="252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송신시스템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2" name="직사각형 281"/>
          <p:cNvSpPr/>
          <p:nvPr/>
        </p:nvSpPr>
        <p:spPr>
          <a:xfrm>
            <a:off x="2811102" y="2215031"/>
            <a:ext cx="1674828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연계</a:t>
            </a:r>
            <a:endParaRPr kumimoji="0" lang="en-US" altLang="ko-KR" sz="1100" b="1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송신</a:t>
            </a:r>
            <a:r>
              <a:rPr kumimoji="0" lang="en-US" altLang="ko-KR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3" name="직사각형 282"/>
          <p:cNvSpPr/>
          <p:nvPr/>
        </p:nvSpPr>
        <p:spPr>
          <a:xfrm>
            <a:off x="865446" y="2215031"/>
            <a:ext cx="1674828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업무</a:t>
            </a:r>
            <a:endParaRPr kumimoji="0" lang="ko-KR" altLang="en-US" sz="1100" b="1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4" name="직사각형 283"/>
          <p:cNvSpPr/>
          <p:nvPr/>
        </p:nvSpPr>
        <p:spPr>
          <a:xfrm>
            <a:off x="453000" y="1701288"/>
            <a:ext cx="9000000" cy="4536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5" name="직사각형 284"/>
          <p:cNvSpPr/>
          <p:nvPr/>
        </p:nvSpPr>
        <p:spPr>
          <a:xfrm>
            <a:off x="5250312" y="1864425"/>
            <a:ext cx="3960000" cy="252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200" b="1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수</a:t>
            </a:r>
            <a:r>
              <a:rPr kumimoji="0" lang="ko-KR" altLang="en-US" sz="1200" b="1" i="0" u="none" strike="noStrike" kern="0" cap="none" spc="0" normalizeH="0" baseline="0" noProof="0" err="1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신시스템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6" name="직사각형 285"/>
          <p:cNvSpPr/>
          <p:nvPr/>
        </p:nvSpPr>
        <p:spPr>
          <a:xfrm>
            <a:off x="5428656" y="2215031"/>
            <a:ext cx="1674828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연계</a:t>
            </a:r>
            <a:endParaRPr kumimoji="0" lang="en-US" altLang="ko-KR" sz="1100" b="1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수신</a:t>
            </a:r>
            <a:r>
              <a:rPr kumimoji="0" lang="en-US" altLang="ko-KR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endParaRPr kumimoji="0" lang="ko-KR" altLang="en-US" sz="1100" b="1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7" name="직사각형 286"/>
          <p:cNvSpPr/>
          <p:nvPr/>
        </p:nvSpPr>
        <p:spPr>
          <a:xfrm>
            <a:off x="7374014" y="2215031"/>
            <a:ext cx="1674828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업무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8" name="직사각형 287"/>
          <p:cNvSpPr/>
          <p:nvPr/>
        </p:nvSpPr>
        <p:spPr>
          <a:xfrm>
            <a:off x="6887484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89" name="직선 연결선 288"/>
          <p:cNvCxnSpPr>
            <a:stCxn id="299" idx="1"/>
            <a:endCxn id="296" idx="3"/>
          </p:cNvCxnSpPr>
          <p:nvPr/>
        </p:nvCxnSpPr>
        <p:spPr>
          <a:xfrm flipH="1">
            <a:off x="4485930" y="2413130"/>
            <a:ext cx="942726" cy="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직선 연결선 289"/>
          <p:cNvCxnSpPr>
            <a:stCxn id="335" idx="2"/>
            <a:endCxn id="345" idx="2"/>
          </p:cNvCxnSpPr>
          <p:nvPr/>
        </p:nvCxnSpPr>
        <p:spPr>
          <a:xfrm>
            <a:off x="6126782" y="3088031"/>
            <a:ext cx="959530" cy="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2" name="직사각형 291"/>
          <p:cNvSpPr/>
          <p:nvPr/>
        </p:nvSpPr>
        <p:spPr>
          <a:xfrm>
            <a:off x="7520382" y="3004377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94" name="직선 연결선 293"/>
          <p:cNvCxnSpPr>
            <a:stCxn id="313" idx="2"/>
          </p:cNvCxnSpPr>
          <p:nvPr/>
        </p:nvCxnSpPr>
        <p:spPr>
          <a:xfrm flipH="1">
            <a:off x="7374312" y="3076377"/>
            <a:ext cx="1031530" cy="0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5" name="타원 294"/>
          <p:cNvSpPr/>
          <p:nvPr/>
        </p:nvSpPr>
        <p:spPr>
          <a:xfrm>
            <a:off x="4879306" y="2257155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4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96" name="직사각형 295"/>
          <p:cNvSpPr/>
          <p:nvPr/>
        </p:nvSpPr>
        <p:spPr>
          <a:xfrm>
            <a:off x="4413930" y="2377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7" name="직사각형 296"/>
          <p:cNvSpPr/>
          <p:nvPr/>
        </p:nvSpPr>
        <p:spPr>
          <a:xfrm>
            <a:off x="4413930" y="2449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8" name="직사각형 297"/>
          <p:cNvSpPr/>
          <p:nvPr/>
        </p:nvSpPr>
        <p:spPr>
          <a:xfrm>
            <a:off x="4413930" y="25209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9" name="직사각형 298"/>
          <p:cNvSpPr/>
          <p:nvPr/>
        </p:nvSpPr>
        <p:spPr>
          <a:xfrm>
            <a:off x="5428656" y="2377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0" name="직사각형 299"/>
          <p:cNvSpPr/>
          <p:nvPr/>
        </p:nvSpPr>
        <p:spPr>
          <a:xfrm>
            <a:off x="5428656" y="2449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1" name="직사각형 300"/>
          <p:cNvSpPr/>
          <p:nvPr/>
        </p:nvSpPr>
        <p:spPr>
          <a:xfrm>
            <a:off x="5428656" y="25209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02" name="직선 연결선 301"/>
          <p:cNvCxnSpPr>
            <a:stCxn id="298" idx="3"/>
            <a:endCxn id="301" idx="1"/>
          </p:cNvCxnSpPr>
          <p:nvPr/>
        </p:nvCxnSpPr>
        <p:spPr>
          <a:xfrm>
            <a:off x="4485930" y="2556932"/>
            <a:ext cx="942726" cy="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3" name="타원 302"/>
          <p:cNvSpPr/>
          <p:nvPr/>
        </p:nvSpPr>
        <p:spPr>
          <a:xfrm>
            <a:off x="4879306" y="2556932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kern="0">
                <a:latin typeface="맑은 고딕"/>
                <a:ea typeface="맑은 고딕"/>
              </a:rPr>
              <a:t>7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04" name="원통 303"/>
          <p:cNvSpPr/>
          <p:nvPr/>
        </p:nvSpPr>
        <p:spPr>
          <a:xfrm>
            <a:off x="8081842" y="3349032"/>
            <a:ext cx="792000" cy="792000"/>
          </a:xfrm>
          <a:prstGeom prst="can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10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업무</a:t>
            </a:r>
            <a:endParaRPr kumimoji="0" lang="en-US" altLang="ko-KR" sz="10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10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테이블</a:t>
            </a:r>
            <a:endParaRPr kumimoji="0" lang="ko-KR" altLang="en-US" sz="1000" ker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5" name="직사각형 304"/>
          <p:cNvSpPr/>
          <p:nvPr/>
        </p:nvSpPr>
        <p:spPr>
          <a:xfrm>
            <a:off x="8441842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6" name="직사각형 305"/>
          <p:cNvSpPr/>
          <p:nvPr/>
        </p:nvSpPr>
        <p:spPr>
          <a:xfrm>
            <a:off x="8513842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7" name="직사각형 306"/>
          <p:cNvSpPr/>
          <p:nvPr/>
        </p:nvSpPr>
        <p:spPr>
          <a:xfrm>
            <a:off x="8369842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8" name="직사각형 307"/>
          <p:cNvSpPr/>
          <p:nvPr/>
        </p:nvSpPr>
        <p:spPr>
          <a:xfrm>
            <a:off x="8297842" y="3353794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9" name="직사각형 308"/>
          <p:cNvSpPr/>
          <p:nvPr/>
        </p:nvSpPr>
        <p:spPr>
          <a:xfrm>
            <a:off x="8585842" y="3353794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0" name="직사각형 309"/>
          <p:cNvSpPr/>
          <p:nvPr/>
        </p:nvSpPr>
        <p:spPr>
          <a:xfrm>
            <a:off x="8225842" y="3363318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1" name="직사각형 310"/>
          <p:cNvSpPr/>
          <p:nvPr/>
        </p:nvSpPr>
        <p:spPr>
          <a:xfrm>
            <a:off x="8657842" y="3363318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2" name="직사각형 311"/>
          <p:cNvSpPr/>
          <p:nvPr/>
        </p:nvSpPr>
        <p:spPr>
          <a:xfrm>
            <a:off x="865784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3" name="직사각형 312"/>
          <p:cNvSpPr/>
          <p:nvPr/>
        </p:nvSpPr>
        <p:spPr>
          <a:xfrm>
            <a:off x="8369842" y="3004377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14" name="직선 연결선 313"/>
          <p:cNvCxnSpPr>
            <a:stCxn id="307" idx="0"/>
            <a:endCxn id="313" idx="2"/>
          </p:cNvCxnSpPr>
          <p:nvPr/>
        </p:nvCxnSpPr>
        <p:spPr>
          <a:xfrm flipV="1">
            <a:off x="8405842" y="3076377"/>
            <a:ext cx="0" cy="272655"/>
          </a:xfrm>
          <a:prstGeom prst="line">
            <a:avLst/>
          </a:prstGeom>
          <a:ln w="19050">
            <a:solidFill>
              <a:srgbClr val="FFC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직선 연결선 314"/>
          <p:cNvCxnSpPr>
            <a:stCxn id="312" idx="2"/>
            <a:endCxn id="311" idx="0"/>
          </p:cNvCxnSpPr>
          <p:nvPr/>
        </p:nvCxnSpPr>
        <p:spPr>
          <a:xfrm>
            <a:off x="8693842" y="2755031"/>
            <a:ext cx="0" cy="60828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6" name="순서도: 카드 315"/>
          <p:cNvSpPr/>
          <p:nvPr/>
        </p:nvSpPr>
        <p:spPr>
          <a:xfrm>
            <a:off x="5586782" y="3349032"/>
            <a:ext cx="792000" cy="792000"/>
          </a:xfrm>
          <a:prstGeom prst="flowChartPunchedCard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0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대용량</a:t>
            </a:r>
            <a:endParaRPr kumimoji="0" lang="en-US" altLang="ko-KR" sz="100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0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수신데이터</a:t>
            </a:r>
            <a:endParaRPr kumimoji="0" lang="en-US" altLang="ko-KR" sz="1000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0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임시파일</a:t>
            </a:r>
            <a:endParaRPr kumimoji="0" lang="en-US" altLang="ko-KR" sz="100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7" name="직사각형 316"/>
          <p:cNvSpPr/>
          <p:nvPr/>
        </p:nvSpPr>
        <p:spPr>
          <a:xfrm>
            <a:off x="5946782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8" name="직사각형 317"/>
          <p:cNvSpPr/>
          <p:nvPr/>
        </p:nvSpPr>
        <p:spPr>
          <a:xfrm>
            <a:off x="6018782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9" name="직사각형 318"/>
          <p:cNvSpPr/>
          <p:nvPr/>
        </p:nvSpPr>
        <p:spPr>
          <a:xfrm>
            <a:off x="5874782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0" name="직사각형 319"/>
          <p:cNvSpPr/>
          <p:nvPr/>
        </p:nvSpPr>
        <p:spPr>
          <a:xfrm>
            <a:off x="5802782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1" name="직사각형 320"/>
          <p:cNvSpPr/>
          <p:nvPr/>
        </p:nvSpPr>
        <p:spPr>
          <a:xfrm>
            <a:off x="6090782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2" name="직사각형 321"/>
          <p:cNvSpPr/>
          <p:nvPr/>
        </p:nvSpPr>
        <p:spPr>
          <a:xfrm>
            <a:off x="5730782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3" name="직사각형 322"/>
          <p:cNvSpPr/>
          <p:nvPr/>
        </p:nvSpPr>
        <p:spPr>
          <a:xfrm>
            <a:off x="6162782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4" name="직사각형 323"/>
          <p:cNvSpPr/>
          <p:nvPr/>
        </p:nvSpPr>
        <p:spPr>
          <a:xfrm>
            <a:off x="594678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5" name="직사각형 324"/>
          <p:cNvSpPr/>
          <p:nvPr/>
        </p:nvSpPr>
        <p:spPr>
          <a:xfrm>
            <a:off x="601878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6" name="직사각형 325"/>
          <p:cNvSpPr/>
          <p:nvPr/>
        </p:nvSpPr>
        <p:spPr>
          <a:xfrm>
            <a:off x="587478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7" name="직사각형 326"/>
          <p:cNvSpPr/>
          <p:nvPr/>
        </p:nvSpPr>
        <p:spPr>
          <a:xfrm>
            <a:off x="580278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8" name="직사각형 327"/>
          <p:cNvSpPr/>
          <p:nvPr/>
        </p:nvSpPr>
        <p:spPr>
          <a:xfrm>
            <a:off x="609078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9" name="직사각형 328"/>
          <p:cNvSpPr/>
          <p:nvPr/>
        </p:nvSpPr>
        <p:spPr>
          <a:xfrm>
            <a:off x="573078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0" name="직사각형 329"/>
          <p:cNvSpPr/>
          <p:nvPr/>
        </p:nvSpPr>
        <p:spPr>
          <a:xfrm>
            <a:off x="616278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31" name="직선 연결선 330"/>
          <p:cNvCxnSpPr>
            <a:stCxn id="319" idx="0"/>
            <a:endCxn id="326" idx="2"/>
          </p:cNvCxnSpPr>
          <p:nvPr/>
        </p:nvCxnSpPr>
        <p:spPr>
          <a:xfrm flipV="1">
            <a:off x="5910782" y="2755031"/>
            <a:ext cx="0" cy="594001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직선 연결선 331"/>
          <p:cNvCxnSpPr>
            <a:stCxn id="325" idx="2"/>
            <a:endCxn id="318" idx="0"/>
          </p:cNvCxnSpPr>
          <p:nvPr/>
        </p:nvCxnSpPr>
        <p:spPr>
          <a:xfrm>
            <a:off x="6054782" y="2755031"/>
            <a:ext cx="0" cy="59400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직선 연결선 332"/>
          <p:cNvCxnSpPr>
            <a:stCxn id="318" idx="0"/>
            <a:endCxn id="321" idx="0"/>
          </p:cNvCxnSpPr>
          <p:nvPr/>
        </p:nvCxnSpPr>
        <p:spPr>
          <a:xfrm>
            <a:off x="6054782" y="3349032"/>
            <a:ext cx="72000" cy="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직선 연결선 333"/>
          <p:cNvCxnSpPr>
            <a:stCxn id="321" idx="0"/>
            <a:endCxn id="335" idx="2"/>
          </p:cNvCxnSpPr>
          <p:nvPr/>
        </p:nvCxnSpPr>
        <p:spPr>
          <a:xfrm flipV="1">
            <a:off x="6126782" y="3088031"/>
            <a:ext cx="0" cy="26100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5" name="직사각형 334"/>
          <p:cNvSpPr/>
          <p:nvPr/>
        </p:nvSpPr>
        <p:spPr>
          <a:xfrm>
            <a:off x="6090782" y="3016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6" name="타원 335"/>
          <p:cNvSpPr/>
          <p:nvPr/>
        </p:nvSpPr>
        <p:spPr>
          <a:xfrm>
            <a:off x="5832794" y="3111686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5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37" name="원통 336"/>
          <p:cNvSpPr/>
          <p:nvPr/>
        </p:nvSpPr>
        <p:spPr>
          <a:xfrm>
            <a:off x="6834312" y="3349032"/>
            <a:ext cx="792000" cy="792000"/>
          </a:xfrm>
          <a:prstGeom prst="can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1000" ker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연계 수신 </a:t>
            </a:r>
            <a:r>
              <a:rPr kumimoji="0" lang="ko-KR" altLang="en-US" sz="10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테이블</a:t>
            </a:r>
            <a:endParaRPr kumimoji="0" lang="en-US" altLang="ko-KR" sz="10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8" name="직사각형 337"/>
          <p:cNvSpPr/>
          <p:nvPr/>
        </p:nvSpPr>
        <p:spPr>
          <a:xfrm>
            <a:off x="7194312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9" name="직사각형 338"/>
          <p:cNvSpPr/>
          <p:nvPr/>
        </p:nvSpPr>
        <p:spPr>
          <a:xfrm>
            <a:off x="7266312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0" name="직사각형 339"/>
          <p:cNvSpPr/>
          <p:nvPr/>
        </p:nvSpPr>
        <p:spPr>
          <a:xfrm>
            <a:off x="7122312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1" name="직사각형 340"/>
          <p:cNvSpPr/>
          <p:nvPr/>
        </p:nvSpPr>
        <p:spPr>
          <a:xfrm>
            <a:off x="7050312" y="3353794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2" name="직사각형 341"/>
          <p:cNvSpPr/>
          <p:nvPr/>
        </p:nvSpPr>
        <p:spPr>
          <a:xfrm>
            <a:off x="7338312" y="3353794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3" name="직사각형 342"/>
          <p:cNvSpPr/>
          <p:nvPr/>
        </p:nvSpPr>
        <p:spPr>
          <a:xfrm>
            <a:off x="6978312" y="3363318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4" name="직사각형 343"/>
          <p:cNvSpPr/>
          <p:nvPr/>
        </p:nvSpPr>
        <p:spPr>
          <a:xfrm>
            <a:off x="7410312" y="3363318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5" name="직사각형 344"/>
          <p:cNvSpPr/>
          <p:nvPr/>
        </p:nvSpPr>
        <p:spPr>
          <a:xfrm>
            <a:off x="7050312" y="3016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46" name="직선 연결선 345"/>
          <p:cNvCxnSpPr>
            <a:stCxn id="341" idx="0"/>
            <a:endCxn id="345" idx="2"/>
          </p:cNvCxnSpPr>
          <p:nvPr/>
        </p:nvCxnSpPr>
        <p:spPr>
          <a:xfrm flipV="1">
            <a:off x="7086312" y="3088031"/>
            <a:ext cx="0" cy="265763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8" name="직선 연결선 347"/>
          <p:cNvCxnSpPr>
            <a:endCxn id="342" idx="0"/>
          </p:cNvCxnSpPr>
          <p:nvPr/>
        </p:nvCxnSpPr>
        <p:spPr>
          <a:xfrm>
            <a:off x="7374312" y="3076377"/>
            <a:ext cx="0" cy="277417"/>
          </a:xfrm>
          <a:prstGeom prst="line">
            <a:avLst/>
          </a:prstGeom>
          <a:ln w="19050">
            <a:solidFill>
              <a:srgbClr val="FFC000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9" name="타원 348"/>
          <p:cNvSpPr/>
          <p:nvPr/>
        </p:nvSpPr>
        <p:spPr>
          <a:xfrm>
            <a:off x="7008324" y="3111686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6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351" name="직선 연결선 350"/>
          <p:cNvCxnSpPr>
            <a:stCxn id="362" idx="0"/>
            <a:endCxn id="384" idx="0"/>
          </p:cNvCxnSpPr>
          <p:nvPr/>
        </p:nvCxnSpPr>
        <p:spPr>
          <a:xfrm>
            <a:off x="1666860" y="3016031"/>
            <a:ext cx="1909656" cy="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직선 연결선 351"/>
          <p:cNvCxnSpPr>
            <a:stCxn id="384" idx="2"/>
            <a:endCxn id="364" idx="2"/>
          </p:cNvCxnSpPr>
          <p:nvPr/>
        </p:nvCxnSpPr>
        <p:spPr>
          <a:xfrm flipH="1" flipV="1">
            <a:off x="1738860" y="3088031"/>
            <a:ext cx="1837656" cy="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구부러진 연결선 352"/>
          <p:cNvCxnSpPr>
            <a:stCxn id="398" idx="2"/>
            <a:endCxn id="356" idx="0"/>
          </p:cNvCxnSpPr>
          <p:nvPr/>
        </p:nvCxnSpPr>
        <p:spPr>
          <a:xfrm rot="5400000">
            <a:off x="2166122" y="2507769"/>
            <a:ext cx="608287" cy="110281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4" name="원통 353"/>
          <p:cNvSpPr/>
          <p:nvPr/>
        </p:nvSpPr>
        <p:spPr>
          <a:xfrm>
            <a:off x="1306860" y="3349032"/>
            <a:ext cx="792000" cy="792000"/>
          </a:xfrm>
          <a:prstGeom prst="can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1000" ker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연계 송신 </a:t>
            </a:r>
            <a:r>
              <a:rPr kumimoji="0" lang="ko-KR" altLang="en-US" sz="10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테이블</a:t>
            </a:r>
            <a:endParaRPr kumimoji="0" lang="en-US" altLang="ko-KR" sz="10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5" name="직사각형 354"/>
          <p:cNvSpPr/>
          <p:nvPr/>
        </p:nvSpPr>
        <p:spPr>
          <a:xfrm>
            <a:off x="1450860" y="3363318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6" name="직사각형 355"/>
          <p:cNvSpPr/>
          <p:nvPr/>
        </p:nvSpPr>
        <p:spPr>
          <a:xfrm>
            <a:off x="1882860" y="3363318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7" name="직사각형 356"/>
          <p:cNvSpPr/>
          <p:nvPr/>
        </p:nvSpPr>
        <p:spPr>
          <a:xfrm>
            <a:off x="1450860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58" name="직선 연결선 357"/>
          <p:cNvCxnSpPr>
            <a:stCxn id="357" idx="2"/>
            <a:endCxn id="355" idx="0"/>
          </p:cNvCxnSpPr>
          <p:nvPr/>
        </p:nvCxnSpPr>
        <p:spPr>
          <a:xfrm>
            <a:off x="1486860" y="2755031"/>
            <a:ext cx="0" cy="60828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직선 연결선 358"/>
          <p:cNvCxnSpPr>
            <a:stCxn id="362" idx="0"/>
            <a:endCxn id="360" idx="0"/>
          </p:cNvCxnSpPr>
          <p:nvPr/>
        </p:nvCxnSpPr>
        <p:spPr>
          <a:xfrm>
            <a:off x="1666860" y="3016031"/>
            <a:ext cx="0" cy="33300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0" name="직사각형 359"/>
          <p:cNvSpPr/>
          <p:nvPr/>
        </p:nvSpPr>
        <p:spPr>
          <a:xfrm>
            <a:off x="1630860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1" name="직사각형 360"/>
          <p:cNvSpPr/>
          <p:nvPr/>
        </p:nvSpPr>
        <p:spPr>
          <a:xfrm>
            <a:off x="1702860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2" name="직사각형 361"/>
          <p:cNvSpPr/>
          <p:nvPr/>
        </p:nvSpPr>
        <p:spPr>
          <a:xfrm>
            <a:off x="1630860" y="3016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63" name="직선 연결선 362"/>
          <p:cNvCxnSpPr>
            <a:stCxn id="361" idx="0"/>
            <a:endCxn id="360" idx="0"/>
          </p:cNvCxnSpPr>
          <p:nvPr/>
        </p:nvCxnSpPr>
        <p:spPr>
          <a:xfrm flipH="1">
            <a:off x="1666860" y="3349032"/>
            <a:ext cx="72000" cy="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4" name="직사각형 363"/>
          <p:cNvSpPr/>
          <p:nvPr/>
        </p:nvSpPr>
        <p:spPr>
          <a:xfrm>
            <a:off x="1702860" y="3016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65" name="직선 연결선 364"/>
          <p:cNvCxnSpPr>
            <a:stCxn id="364" idx="2"/>
            <a:endCxn id="361" idx="0"/>
          </p:cNvCxnSpPr>
          <p:nvPr/>
        </p:nvCxnSpPr>
        <p:spPr>
          <a:xfrm>
            <a:off x="1738860" y="3088031"/>
            <a:ext cx="0" cy="26100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6" name="타원 365"/>
          <p:cNvSpPr/>
          <p:nvPr/>
        </p:nvSpPr>
        <p:spPr>
          <a:xfrm>
            <a:off x="1408872" y="2801716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67" name="타원 366"/>
          <p:cNvSpPr/>
          <p:nvPr/>
        </p:nvSpPr>
        <p:spPr>
          <a:xfrm>
            <a:off x="1876872" y="3111686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kern="0">
                <a:latin typeface="맑은 고딕"/>
                <a:ea typeface="맑은 고딕"/>
              </a:rPr>
              <a:t>8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68" name="순서도: 카드 367"/>
          <p:cNvSpPr/>
          <p:nvPr/>
        </p:nvSpPr>
        <p:spPr>
          <a:xfrm>
            <a:off x="3252516" y="3349032"/>
            <a:ext cx="792000" cy="792000"/>
          </a:xfrm>
          <a:prstGeom prst="flowChartPunchedCard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0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대용량</a:t>
            </a:r>
            <a:endParaRPr kumimoji="0" lang="en-US" altLang="ko-KR" sz="100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0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송신데이터</a:t>
            </a:r>
            <a:endParaRPr kumimoji="0" lang="en-US" altLang="ko-KR" sz="1000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0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임시파일</a:t>
            </a:r>
            <a:endParaRPr kumimoji="0" lang="en-US" altLang="ko-KR" sz="100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9" name="직사각형 368"/>
          <p:cNvSpPr/>
          <p:nvPr/>
        </p:nvSpPr>
        <p:spPr>
          <a:xfrm>
            <a:off x="3612516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0" name="직사각형 369"/>
          <p:cNvSpPr/>
          <p:nvPr/>
        </p:nvSpPr>
        <p:spPr>
          <a:xfrm>
            <a:off x="3684516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1" name="직사각형 370"/>
          <p:cNvSpPr/>
          <p:nvPr/>
        </p:nvSpPr>
        <p:spPr>
          <a:xfrm>
            <a:off x="3540516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2" name="직사각형 371"/>
          <p:cNvSpPr/>
          <p:nvPr/>
        </p:nvSpPr>
        <p:spPr>
          <a:xfrm>
            <a:off x="3468516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3" name="직사각형 372"/>
          <p:cNvSpPr/>
          <p:nvPr/>
        </p:nvSpPr>
        <p:spPr>
          <a:xfrm>
            <a:off x="3756516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4" name="직사각형 373"/>
          <p:cNvSpPr/>
          <p:nvPr/>
        </p:nvSpPr>
        <p:spPr>
          <a:xfrm>
            <a:off x="3396516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5" name="직사각형 374"/>
          <p:cNvSpPr/>
          <p:nvPr/>
        </p:nvSpPr>
        <p:spPr>
          <a:xfrm>
            <a:off x="3828516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6" name="직사각형 375"/>
          <p:cNvSpPr/>
          <p:nvPr/>
        </p:nvSpPr>
        <p:spPr>
          <a:xfrm>
            <a:off x="361251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7" name="직사각형 376"/>
          <p:cNvSpPr/>
          <p:nvPr/>
        </p:nvSpPr>
        <p:spPr>
          <a:xfrm>
            <a:off x="368451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8" name="직사각형 377"/>
          <p:cNvSpPr/>
          <p:nvPr/>
        </p:nvSpPr>
        <p:spPr>
          <a:xfrm>
            <a:off x="354051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9" name="직사각형 378"/>
          <p:cNvSpPr/>
          <p:nvPr/>
        </p:nvSpPr>
        <p:spPr>
          <a:xfrm>
            <a:off x="346851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0" name="직사각형 379"/>
          <p:cNvSpPr/>
          <p:nvPr/>
        </p:nvSpPr>
        <p:spPr>
          <a:xfrm>
            <a:off x="375651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1" name="직사각형 380"/>
          <p:cNvSpPr/>
          <p:nvPr/>
        </p:nvSpPr>
        <p:spPr>
          <a:xfrm>
            <a:off x="339651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2" name="직사각형 381"/>
          <p:cNvSpPr/>
          <p:nvPr/>
        </p:nvSpPr>
        <p:spPr>
          <a:xfrm>
            <a:off x="382851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83" name="직선 연결선 382"/>
          <p:cNvCxnSpPr>
            <a:stCxn id="378" idx="2"/>
            <a:endCxn id="384" idx="0"/>
          </p:cNvCxnSpPr>
          <p:nvPr/>
        </p:nvCxnSpPr>
        <p:spPr>
          <a:xfrm>
            <a:off x="3576516" y="2755031"/>
            <a:ext cx="0" cy="26100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4" name="직사각형 383"/>
          <p:cNvSpPr/>
          <p:nvPr/>
        </p:nvSpPr>
        <p:spPr>
          <a:xfrm>
            <a:off x="3540516" y="3016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5" name="직사각형 384"/>
          <p:cNvSpPr/>
          <p:nvPr/>
        </p:nvSpPr>
        <p:spPr>
          <a:xfrm>
            <a:off x="3468516" y="3016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86" name="직선 연결선 385"/>
          <p:cNvCxnSpPr>
            <a:stCxn id="371" idx="0"/>
            <a:endCxn id="384" idx="2"/>
          </p:cNvCxnSpPr>
          <p:nvPr/>
        </p:nvCxnSpPr>
        <p:spPr>
          <a:xfrm flipV="1">
            <a:off x="3576516" y="3088032"/>
            <a:ext cx="0" cy="26100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7" name="직선 연결선 386"/>
          <p:cNvCxnSpPr>
            <a:stCxn id="377" idx="2"/>
            <a:endCxn id="370" idx="0"/>
          </p:cNvCxnSpPr>
          <p:nvPr/>
        </p:nvCxnSpPr>
        <p:spPr>
          <a:xfrm>
            <a:off x="3720516" y="2755031"/>
            <a:ext cx="0" cy="594001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8" name="직사각형 387"/>
          <p:cNvSpPr/>
          <p:nvPr/>
        </p:nvSpPr>
        <p:spPr>
          <a:xfrm>
            <a:off x="3396516" y="2905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9" name="직사각형 388"/>
          <p:cNvSpPr/>
          <p:nvPr/>
        </p:nvSpPr>
        <p:spPr>
          <a:xfrm>
            <a:off x="3396516" y="3127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0" name="타원 389"/>
          <p:cNvSpPr/>
          <p:nvPr/>
        </p:nvSpPr>
        <p:spPr>
          <a:xfrm>
            <a:off x="3642528" y="2847235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91" name="타원 390"/>
          <p:cNvSpPr/>
          <p:nvPr/>
        </p:nvSpPr>
        <p:spPr>
          <a:xfrm>
            <a:off x="3384541" y="2974043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2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392" name="Picture 2" descr="D:\Megatus\제품관련\NEXT\이미지-아이콘\1_Route\2-Service\2_time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516" y="2594055"/>
            <a:ext cx="180000" cy="1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4" name="직사각형 393"/>
          <p:cNvSpPr/>
          <p:nvPr/>
        </p:nvSpPr>
        <p:spPr>
          <a:xfrm>
            <a:off x="6887483" y="3004377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5" name="직사각형 394"/>
          <p:cNvSpPr/>
          <p:nvPr/>
        </p:nvSpPr>
        <p:spPr>
          <a:xfrm>
            <a:off x="695688" y="4535631"/>
            <a:ext cx="3600000" cy="151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① 업무에서 송신데이터를 </a:t>
            </a:r>
            <a:r>
              <a:rPr kumimoji="0" lang="ko-KR" altLang="en-US" sz="900" b="1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 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송신테이블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저장</a:t>
            </a:r>
            <a:endParaRPr kumimoji="0" lang="en-US" altLang="ko-KR" sz="900" b="1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② 연계 송신테이블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(IFS)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대용량 송신데이터 임시파일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생성</a:t>
            </a:r>
            <a:endParaRPr kumimoji="0" lang="en-US" altLang="ko-KR" sz="900" b="1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③ 대용량 송신데이터 임시파일을 </a:t>
            </a:r>
            <a:r>
              <a:rPr kumimoji="0" lang="ko-KR" altLang="en-US" sz="900" b="1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실시간 압축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하며 전송</a:t>
            </a:r>
            <a:endParaRPr kumimoji="0" lang="en-US" altLang="ko-KR" sz="900" b="1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④ 연계 수신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전송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Request)</a:t>
            </a:r>
          </a:p>
        </p:txBody>
      </p:sp>
      <p:sp>
        <p:nvSpPr>
          <p:cNvPr id="396" name="직사각형 395"/>
          <p:cNvSpPr/>
          <p:nvPr/>
        </p:nvSpPr>
        <p:spPr>
          <a:xfrm>
            <a:off x="4417707" y="4535631"/>
            <a:ext cx="3600000" cy="151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algn="l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ct val="100000"/>
              <a:defRPr/>
            </a:pP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⑤ 연계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900" kern="0" spc="-6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수신</a:t>
            </a:r>
            <a:r>
              <a:rPr kumimoji="0" lang="en-US" altLang="ko-KR" sz="900" kern="0" spc="-6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r>
              <a:rPr kumimoji="0" lang="ko-KR" altLang="en-US" sz="900" kern="0" spc="-6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가 실시간으로 압축해제하며 대용량 </a:t>
            </a:r>
            <a:r>
              <a:rPr kumimoji="0" lang="ko-KR" altLang="en-US" sz="900" b="1" kern="0" spc="-6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수신데이터 임시파일 생성</a:t>
            </a:r>
            <a:endParaRPr kumimoji="0" lang="en-US" altLang="ko-KR" sz="900" b="1" kern="0" spc="-6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⑥ 파일 수신 완료 후 </a:t>
            </a:r>
            <a:r>
              <a:rPr kumimoji="0" lang="ko-KR" altLang="en-US" sz="900" b="1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 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수신테이블에 </a:t>
            </a:r>
            <a:r>
              <a:rPr kumimoji="0" lang="ko-KR" altLang="en-US" sz="900" b="1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적재</a:t>
            </a:r>
            <a:endParaRPr kumimoji="0" lang="en-US" altLang="ko-KR" sz="900" b="1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⑦ 처리결과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상태정보 등 연계 송신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응답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(Response)</a:t>
            </a:r>
          </a:p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⑧ </a:t>
            </a:r>
            <a:r>
              <a:rPr kumimoji="0" lang="en-US" altLang="ko-KR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처리상태 </a:t>
            </a:r>
            <a:r>
              <a:rPr kumimoji="0" lang="ko-KR" altLang="en-US" sz="900" b="1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업데이트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(S: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성공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F: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실패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  <a:p>
            <a:pPr algn="l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ct val="100000"/>
              <a:defRPr/>
            </a:pPr>
            <a:r>
              <a:rPr kumimoji="0" lang="en-US" altLang="ko-KR" sz="900" b="1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※</a:t>
            </a:r>
            <a:r>
              <a:rPr kumimoji="0" lang="ko-KR" altLang="en-US" sz="900" b="1" ker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연계 수신테이블에서 업무테이블 반영은 업무에서 처리함</a:t>
            </a:r>
            <a:endParaRPr kumimoji="0" lang="en-US" altLang="ko-KR" sz="900" b="1" ker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ko-KR" sz="90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7" name="직사각형 396"/>
          <p:cNvSpPr/>
          <p:nvPr/>
        </p:nvSpPr>
        <p:spPr>
          <a:xfrm>
            <a:off x="8139726" y="4535631"/>
            <a:ext cx="1070586" cy="151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300"/>
              </a:spcBef>
              <a:spcAft>
                <a:spcPts val="40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b="1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DB</a:t>
            </a:r>
            <a:r>
              <a:rPr kumimoji="0" lang="ko-KR" altLang="en-US" sz="900" b="1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 연계구간</a:t>
            </a:r>
            <a:endParaRPr kumimoji="0" lang="en-US" altLang="ko-KR" sz="900" b="1" kern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∙ Select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</a:t>
            </a:r>
            <a:endParaRPr kumimoji="0" lang="en-US" altLang="ko-KR" sz="900" kern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- 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회수 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1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회</a:t>
            </a:r>
            <a:endParaRPr kumimoji="0" lang="en-US" altLang="ko-KR" sz="900" kern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- 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구간 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endParaRPr kumimoji="0" lang="en-US" altLang="ko-KR" sz="90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b="1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∙ </a:t>
            </a:r>
            <a:r>
              <a:rPr kumimoji="0" lang="en-US" altLang="ko-KR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Insert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</a:t>
            </a:r>
            <a:endParaRPr kumimoji="0" lang="en-US" altLang="ko-KR" sz="90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- 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회수 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회</a:t>
            </a:r>
            <a:endParaRPr kumimoji="0" lang="en-US" altLang="ko-KR" sz="90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- 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구간 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⑥</a:t>
            </a:r>
            <a:endParaRPr kumimoji="0" lang="en-US" altLang="ko-KR" sz="90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b="1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∙ </a:t>
            </a:r>
            <a:r>
              <a:rPr kumimoji="0" lang="en-US" altLang="ko-KR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Update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</a:t>
            </a:r>
            <a:endParaRPr kumimoji="0" lang="en-US" altLang="ko-KR" sz="90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- 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회수 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1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회</a:t>
            </a:r>
            <a:endParaRPr kumimoji="0" lang="en-US" altLang="ko-KR" sz="90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- 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구간 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⑧</a:t>
            </a:r>
            <a:endParaRPr kumimoji="0" lang="en-US" altLang="ko-KR" sz="90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ko-KR" sz="900" kern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8" name="직사각형 397"/>
          <p:cNvSpPr/>
          <p:nvPr/>
        </p:nvSpPr>
        <p:spPr>
          <a:xfrm>
            <a:off x="2985670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9" name="제목 34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527570" y="888940"/>
            <a:ext cx="90983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대용량 연계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예를 들어 전송할 데이터가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20,000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건 이상일 경우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는 성능 향상 및 장애대응을 위해 데이터를 임시파일로 생성하여</a:t>
            </a:r>
            <a:endParaRPr lang="en-US" altLang="ko-KR" sz="1200" b="0" kern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실시간 압축 전송 방식을 사용합니다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대용량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일반에 대한 판단은 기본적으로 연계에서 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담당하며 인터페이스 별로 설정이 가능합니다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200" b="0" kern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3" name="직사각형 122"/>
          <p:cNvSpPr/>
          <p:nvPr/>
        </p:nvSpPr>
        <p:spPr>
          <a:xfrm>
            <a:off x="7465634" y="2925222"/>
            <a:ext cx="872135" cy="335295"/>
          </a:xfrm>
          <a:prstGeom prst="rect">
            <a:avLst/>
          </a:prstGeom>
          <a:noFill/>
          <a:ln w="9525" algn="ctr">
            <a:solidFill>
              <a:srgbClr val="4F81BD"/>
            </a:solidFill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-Procedure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-Batch job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292074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제목 3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3.3. </a:t>
            </a:r>
            <a:r>
              <a:rPr lang="ko-KR" altLang="en-US" sz="15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웹서비스</a:t>
            </a:r>
            <a:r>
              <a:rPr lang="ko-KR" altLang="en-US" sz="15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5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연계흐름</a:t>
            </a:r>
            <a:endParaRPr lang="ko-KR" altLang="en-US" sz="15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1" name="직사각형 280"/>
          <p:cNvSpPr/>
          <p:nvPr/>
        </p:nvSpPr>
        <p:spPr>
          <a:xfrm>
            <a:off x="695688" y="1864425"/>
            <a:ext cx="3960000" cy="252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송신시스템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2" name="직사각형 281"/>
          <p:cNvSpPr/>
          <p:nvPr/>
        </p:nvSpPr>
        <p:spPr>
          <a:xfrm>
            <a:off x="3512840" y="2271462"/>
            <a:ext cx="945396" cy="1157538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연계</a:t>
            </a:r>
            <a:endParaRPr kumimoji="0" lang="en-US" altLang="ko-KR" sz="1100" b="1" i="0" u="none" strike="noStrike" kern="0" cap="none" spc="0" normalizeH="0" baseline="0" noProof="0" dirty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송신</a:t>
            </a:r>
            <a:r>
              <a:rPr kumimoji="0" lang="en-US" altLang="ko-KR" sz="11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3" name="직사각형 282"/>
          <p:cNvSpPr/>
          <p:nvPr/>
        </p:nvSpPr>
        <p:spPr>
          <a:xfrm>
            <a:off x="865446" y="2215030"/>
            <a:ext cx="1674828" cy="1862041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4" name="직사각형 283"/>
          <p:cNvSpPr/>
          <p:nvPr/>
        </p:nvSpPr>
        <p:spPr>
          <a:xfrm>
            <a:off x="453000" y="1701288"/>
            <a:ext cx="9000000" cy="4536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5" name="직사각형 284"/>
          <p:cNvSpPr/>
          <p:nvPr/>
        </p:nvSpPr>
        <p:spPr>
          <a:xfrm>
            <a:off x="5152035" y="1864425"/>
            <a:ext cx="4193453" cy="252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200" b="1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수</a:t>
            </a:r>
            <a:r>
              <a:rPr kumimoji="0" lang="ko-KR" altLang="en-US" sz="1200" b="1" i="0" u="none" strike="noStrike" kern="0" cap="none" spc="0" normalizeH="0" baseline="0" noProof="0" err="1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신시스템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6" name="직사각형 285"/>
          <p:cNvSpPr/>
          <p:nvPr/>
        </p:nvSpPr>
        <p:spPr>
          <a:xfrm>
            <a:off x="5241032" y="2248432"/>
            <a:ext cx="859451" cy="1157538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연계</a:t>
            </a:r>
            <a:endParaRPr kumimoji="0" lang="en-US" altLang="ko-KR" sz="1100" b="1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수신</a:t>
            </a:r>
            <a:r>
              <a:rPr kumimoji="0" lang="en-US" altLang="ko-KR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endParaRPr kumimoji="0" lang="ko-KR" altLang="en-US" sz="1100" b="1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7" name="직사각형 286"/>
          <p:cNvSpPr/>
          <p:nvPr/>
        </p:nvSpPr>
        <p:spPr>
          <a:xfrm>
            <a:off x="7349284" y="2215031"/>
            <a:ext cx="1852188" cy="2032998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89" name="직선 연결선 288"/>
          <p:cNvCxnSpPr/>
          <p:nvPr/>
        </p:nvCxnSpPr>
        <p:spPr>
          <a:xfrm flipH="1">
            <a:off x="4461918" y="2781142"/>
            <a:ext cx="779114" cy="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6" name="직사각형 295"/>
          <p:cNvSpPr/>
          <p:nvPr/>
        </p:nvSpPr>
        <p:spPr>
          <a:xfrm>
            <a:off x="4413930" y="2377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7" name="직사각형 296"/>
          <p:cNvSpPr/>
          <p:nvPr/>
        </p:nvSpPr>
        <p:spPr>
          <a:xfrm>
            <a:off x="4413930" y="2449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8" name="직사각형 297"/>
          <p:cNvSpPr/>
          <p:nvPr/>
        </p:nvSpPr>
        <p:spPr>
          <a:xfrm>
            <a:off x="4413930" y="25209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9" name="직사각형 298"/>
          <p:cNvSpPr/>
          <p:nvPr/>
        </p:nvSpPr>
        <p:spPr>
          <a:xfrm>
            <a:off x="5428656" y="2377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0" name="직사각형 299"/>
          <p:cNvSpPr/>
          <p:nvPr/>
        </p:nvSpPr>
        <p:spPr>
          <a:xfrm>
            <a:off x="5428656" y="2449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1" name="직사각형 300"/>
          <p:cNvSpPr/>
          <p:nvPr/>
        </p:nvSpPr>
        <p:spPr>
          <a:xfrm>
            <a:off x="5428656" y="25209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02" name="직선 연결선 301"/>
          <p:cNvCxnSpPr/>
          <p:nvPr/>
        </p:nvCxnSpPr>
        <p:spPr>
          <a:xfrm>
            <a:off x="4461919" y="2924944"/>
            <a:ext cx="779113" cy="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9" name="제목 34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527570" y="888940"/>
            <a:ext cx="90983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수신시스템에서 조회하고자 하는 인터페이스에 맞게 업무 </a:t>
            </a:r>
            <a:r>
              <a:rPr lang="ko-KR" altLang="en-US" sz="1200" b="0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웹서비스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0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선개발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후 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WSDL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을 발행하여 송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수신 에이전트가 </a:t>
            </a:r>
            <a:r>
              <a:rPr lang="ko-KR" altLang="en-US" sz="1200" b="0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웹서비스를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중개 하며 송신시스템에서는 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WSDL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 맞게 </a:t>
            </a:r>
            <a:r>
              <a:rPr lang="ko-KR" altLang="en-US" sz="1200" b="0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웹서비스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클라이언트를 이용하여 조회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ko-KR" altLang="en-US" sz="1200" b="0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보안적용의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경우 연계에이전트에서 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WS-SECURITY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적용하여 데이터를 암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b="0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복호화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하여 </a:t>
            </a:r>
            <a:r>
              <a:rPr lang="ko-KR" altLang="en-US" sz="1200" b="0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연계수행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118" name="직사각형 117"/>
          <p:cNvSpPr/>
          <p:nvPr/>
        </p:nvSpPr>
        <p:spPr>
          <a:xfrm>
            <a:off x="1064568" y="2564904"/>
            <a:ext cx="1332918" cy="396341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웹서비스 클라이언트개발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9" name="직사각형 118"/>
          <p:cNvSpPr/>
          <p:nvPr/>
        </p:nvSpPr>
        <p:spPr>
          <a:xfrm>
            <a:off x="1064568" y="3155563"/>
            <a:ext cx="1332918" cy="396341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웹서비스 </a:t>
            </a:r>
            <a:r>
              <a:rPr lang="ko-KR" altLang="en-US" sz="1100" b="1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클</a:t>
            </a:r>
            <a:r>
              <a:rPr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라이언트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20" name="직선 화살표 연결선 119"/>
          <p:cNvCxnSpPr>
            <a:stCxn id="119" idx="0"/>
            <a:endCxn id="118" idx="2"/>
          </p:cNvCxnSpPr>
          <p:nvPr/>
        </p:nvCxnSpPr>
        <p:spPr>
          <a:xfrm flipV="1">
            <a:off x="1731027" y="2961245"/>
            <a:ext cx="0" cy="194318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직사각형 1"/>
          <p:cNvSpPr/>
          <p:nvPr/>
        </p:nvSpPr>
        <p:spPr>
          <a:xfrm>
            <a:off x="1361793" y="2235338"/>
            <a:ext cx="738467" cy="2245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ko-KR" altLang="en-US" sz="11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업무</a:t>
            </a:r>
          </a:p>
        </p:txBody>
      </p:sp>
      <p:sp>
        <p:nvSpPr>
          <p:cNvPr id="122" name="직사각형 121"/>
          <p:cNvSpPr/>
          <p:nvPr/>
        </p:nvSpPr>
        <p:spPr>
          <a:xfrm>
            <a:off x="7421848" y="2461708"/>
            <a:ext cx="1649135" cy="396341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업무 </a:t>
            </a:r>
            <a:r>
              <a:rPr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웹서비스</a:t>
            </a:r>
            <a:r>
              <a:rPr lang="en-US" altLang="ko-KR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Provider</a:t>
            </a:r>
            <a:r>
              <a:rPr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1100" b="1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개발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4" name="원통 123"/>
          <p:cNvSpPr/>
          <p:nvPr/>
        </p:nvSpPr>
        <p:spPr>
          <a:xfrm>
            <a:off x="7767254" y="3763829"/>
            <a:ext cx="958320" cy="406421"/>
          </a:xfrm>
          <a:prstGeom prst="can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900" kern="0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업무</a:t>
            </a:r>
            <a:endParaRPr kumimoji="0" lang="en-US" altLang="ko-KR" sz="900" kern="0" dirty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900" kern="0" dirty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테이블</a:t>
            </a:r>
            <a:endParaRPr kumimoji="0" lang="ko-KR" altLang="en-US" sz="900" kern="0" dirty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5" name="직사각형 124"/>
          <p:cNvSpPr/>
          <p:nvPr/>
        </p:nvSpPr>
        <p:spPr>
          <a:xfrm>
            <a:off x="7421847" y="3040823"/>
            <a:ext cx="1649135" cy="396341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업무 </a:t>
            </a:r>
            <a:r>
              <a:rPr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웹서비스</a:t>
            </a:r>
            <a:r>
              <a:rPr lang="en-US" altLang="ko-KR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Provider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6" name="원호 125"/>
          <p:cNvSpPr/>
          <p:nvPr/>
        </p:nvSpPr>
        <p:spPr>
          <a:xfrm rot="10800000">
            <a:off x="8064428" y="3242062"/>
            <a:ext cx="314325" cy="450369"/>
          </a:xfrm>
          <a:prstGeom prst="arc">
            <a:avLst>
              <a:gd name="adj1" fmla="val 11119936"/>
              <a:gd name="adj2" fmla="val 21342345"/>
            </a:avLst>
          </a:prstGeom>
          <a:ln w="158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직사각형 127"/>
          <p:cNvSpPr/>
          <p:nvPr/>
        </p:nvSpPr>
        <p:spPr>
          <a:xfrm>
            <a:off x="6322071" y="2113722"/>
            <a:ext cx="883917" cy="2367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0" latinLnBrk="0" hangingPunct="0">
              <a:buSzPct val="100000"/>
            </a:pPr>
            <a:r>
              <a:rPr lang="en-US" altLang="ko-KR" sz="1100" b="1" kern="0">
                <a:latin typeface="맑은 고딕" pitchFamily="50" charset="-127"/>
                <a:ea typeface="맑은 고딕" pitchFamily="50" charset="-127"/>
              </a:rPr>
              <a:t>WSDL </a:t>
            </a:r>
            <a:r>
              <a:rPr lang="ko-KR" altLang="en-US" sz="1100" b="1" kern="0">
                <a:latin typeface="맑은 고딕" pitchFamily="50" charset="-127"/>
                <a:ea typeface="맑은 고딕" pitchFamily="50" charset="-127"/>
              </a:rPr>
              <a:t>제공</a:t>
            </a:r>
            <a:endParaRPr lang="ko-KR" altLang="en-US" sz="1100" b="1" kern="0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29" name="직선 화살표 연결선 128"/>
          <p:cNvCxnSpPr/>
          <p:nvPr/>
        </p:nvCxnSpPr>
        <p:spPr>
          <a:xfrm flipV="1">
            <a:off x="6125152" y="2445921"/>
            <a:ext cx="1237731" cy="3209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직사각형 129"/>
          <p:cNvSpPr/>
          <p:nvPr/>
        </p:nvSpPr>
        <p:spPr>
          <a:xfrm>
            <a:off x="6397788" y="2589011"/>
            <a:ext cx="883917" cy="2367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0" latinLnBrk="0" hangingPunct="0">
              <a:buSzPct val="100000"/>
            </a:pPr>
            <a:r>
              <a:rPr lang="ko-KR" altLang="en-US" sz="1100" b="1" kern="0">
                <a:latin typeface="맑은 고딕" pitchFamily="50" charset="-127"/>
                <a:ea typeface="맑은 고딕" pitchFamily="50" charset="-127"/>
              </a:rPr>
              <a:t>웹서비스호출</a:t>
            </a:r>
            <a:endParaRPr lang="ko-KR" altLang="en-US" sz="1100" b="1" kern="0" dirty="0"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31" name="직선 화살표 연결선 130"/>
          <p:cNvCxnSpPr/>
          <p:nvPr/>
        </p:nvCxnSpPr>
        <p:spPr>
          <a:xfrm flipH="1">
            <a:off x="6119954" y="2922280"/>
            <a:ext cx="1242928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직선 화살표 연결선 131"/>
          <p:cNvCxnSpPr/>
          <p:nvPr/>
        </p:nvCxnSpPr>
        <p:spPr>
          <a:xfrm flipH="1">
            <a:off x="6119954" y="3141355"/>
            <a:ext cx="1242928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직사각형 132"/>
          <p:cNvSpPr/>
          <p:nvPr/>
        </p:nvSpPr>
        <p:spPr>
          <a:xfrm>
            <a:off x="6322070" y="3242063"/>
            <a:ext cx="883917" cy="2367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0" latinLnBrk="0" hangingPunct="0">
              <a:buSzPct val="100000"/>
            </a:pPr>
            <a:r>
              <a:rPr lang="ko-KR" altLang="en-US" sz="1100" b="1" kern="0">
                <a:latin typeface="맑은 고딕" pitchFamily="50" charset="-127"/>
                <a:ea typeface="맑은 고딕" pitchFamily="50" charset="-127"/>
              </a:rPr>
              <a:t>조회결과</a:t>
            </a:r>
            <a:endParaRPr lang="ko-KR" altLang="en-US" sz="1100" b="1" kern="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4" name="타원 133"/>
          <p:cNvSpPr/>
          <p:nvPr/>
        </p:nvSpPr>
        <p:spPr>
          <a:xfrm>
            <a:off x="6204877" y="2148859"/>
            <a:ext cx="171573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2</a:t>
            </a:r>
            <a:endParaRPr kumimoji="0" lang="ko-KR" altLang="en-US" sz="1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35" name="타원 134"/>
          <p:cNvSpPr/>
          <p:nvPr/>
        </p:nvSpPr>
        <p:spPr>
          <a:xfrm>
            <a:off x="6214299" y="2619374"/>
            <a:ext cx="171573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5</a:t>
            </a:r>
            <a:endParaRPr kumimoji="0" lang="ko-KR" altLang="en-US" sz="1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36" name="타원 135"/>
          <p:cNvSpPr/>
          <p:nvPr/>
        </p:nvSpPr>
        <p:spPr>
          <a:xfrm>
            <a:off x="6226215" y="3280606"/>
            <a:ext cx="171573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6</a:t>
            </a:r>
            <a:endParaRPr kumimoji="0" lang="ko-KR" altLang="en-US" sz="1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7" name="직사각형 146"/>
          <p:cNvSpPr/>
          <p:nvPr/>
        </p:nvSpPr>
        <p:spPr>
          <a:xfrm>
            <a:off x="3967389" y="2417375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8" name="직사각형 147"/>
          <p:cNvSpPr/>
          <p:nvPr/>
        </p:nvSpPr>
        <p:spPr>
          <a:xfrm>
            <a:off x="3967389" y="2489375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9" name="직사각형 148"/>
          <p:cNvSpPr/>
          <p:nvPr/>
        </p:nvSpPr>
        <p:spPr>
          <a:xfrm>
            <a:off x="3967389" y="2561177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50" name="직선 화살표 연결선 149"/>
          <p:cNvCxnSpPr/>
          <p:nvPr/>
        </p:nvCxnSpPr>
        <p:spPr>
          <a:xfrm>
            <a:off x="2531381" y="2466792"/>
            <a:ext cx="981459" cy="501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직사각형 150"/>
          <p:cNvSpPr/>
          <p:nvPr/>
        </p:nvSpPr>
        <p:spPr>
          <a:xfrm>
            <a:off x="2741109" y="2205676"/>
            <a:ext cx="803561" cy="2152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0" latinLnBrk="0" hangingPunct="0">
              <a:buSzPct val="100000"/>
            </a:pPr>
            <a:r>
              <a:rPr lang="en-US" altLang="ko-KR" sz="1100" b="1" kern="0" dirty="0">
                <a:latin typeface="맑은 고딕" pitchFamily="50" charset="-127"/>
                <a:ea typeface="맑은 고딕" pitchFamily="50" charset="-127"/>
              </a:rPr>
              <a:t>WSDL </a:t>
            </a:r>
            <a:r>
              <a:rPr lang="ko-KR" altLang="en-US" sz="1100" b="1" kern="0" dirty="0">
                <a:latin typeface="맑은 고딕" pitchFamily="50" charset="-127"/>
                <a:ea typeface="맑은 고딕" pitchFamily="50" charset="-127"/>
              </a:rPr>
              <a:t>제공</a:t>
            </a:r>
          </a:p>
        </p:txBody>
      </p:sp>
      <p:cxnSp>
        <p:nvCxnSpPr>
          <p:cNvPr id="152" name="직선 화살표 연결선 151"/>
          <p:cNvCxnSpPr/>
          <p:nvPr/>
        </p:nvCxnSpPr>
        <p:spPr>
          <a:xfrm flipH="1">
            <a:off x="2601772" y="2911367"/>
            <a:ext cx="899508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직사각형 152"/>
          <p:cNvSpPr/>
          <p:nvPr/>
        </p:nvSpPr>
        <p:spPr>
          <a:xfrm>
            <a:off x="2733587" y="2597177"/>
            <a:ext cx="883917" cy="2367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0" latinLnBrk="0" hangingPunct="0">
              <a:buSzPct val="100000"/>
            </a:pPr>
            <a:r>
              <a:rPr lang="ko-KR" altLang="en-US" sz="1050" b="1" kern="0" dirty="0">
                <a:latin typeface="맑은 고딕" pitchFamily="50" charset="-127"/>
                <a:ea typeface="맑은 고딕" pitchFamily="50" charset="-127"/>
              </a:rPr>
              <a:t>웹서비스호출</a:t>
            </a:r>
          </a:p>
        </p:txBody>
      </p:sp>
      <p:cxnSp>
        <p:nvCxnSpPr>
          <p:cNvPr id="154" name="직선 화살표 연결선 153"/>
          <p:cNvCxnSpPr/>
          <p:nvPr/>
        </p:nvCxnSpPr>
        <p:spPr>
          <a:xfrm flipH="1">
            <a:off x="2601772" y="3130442"/>
            <a:ext cx="899508" cy="0"/>
          </a:xfrm>
          <a:prstGeom prst="straightConnector1">
            <a:avLst/>
          </a:prstGeom>
          <a:ln w="19050">
            <a:solidFill>
              <a:schemeClr val="tx1"/>
            </a:solidFill>
            <a:prstDash val="solid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직사각형 154"/>
          <p:cNvSpPr/>
          <p:nvPr/>
        </p:nvSpPr>
        <p:spPr>
          <a:xfrm>
            <a:off x="2714868" y="3231150"/>
            <a:ext cx="883917" cy="23673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algn="ctr" eaLnBrk="0" latinLnBrk="0" hangingPunct="0">
              <a:buSzPct val="100000"/>
            </a:pPr>
            <a:r>
              <a:rPr lang="ko-KR" altLang="en-US" sz="1050" b="1" kern="0" dirty="0">
                <a:latin typeface="맑은 고딕" pitchFamily="50" charset="-127"/>
                <a:ea typeface="맑은 고딕" pitchFamily="50" charset="-127"/>
              </a:rPr>
              <a:t>조회결과</a:t>
            </a:r>
          </a:p>
        </p:txBody>
      </p:sp>
      <p:sp>
        <p:nvSpPr>
          <p:cNvPr id="156" name="타원 155"/>
          <p:cNvSpPr/>
          <p:nvPr/>
        </p:nvSpPr>
        <p:spPr>
          <a:xfrm>
            <a:off x="2587117" y="2231408"/>
            <a:ext cx="155975" cy="14179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endParaRPr kumimoji="0" lang="ko-KR" altLang="en-US" sz="1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57" name="타원 156"/>
          <p:cNvSpPr/>
          <p:nvPr/>
        </p:nvSpPr>
        <p:spPr>
          <a:xfrm>
            <a:off x="2573874" y="2637036"/>
            <a:ext cx="171573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4</a:t>
            </a:r>
            <a:endParaRPr kumimoji="0" lang="ko-KR" altLang="en-US" sz="1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58" name="타원 157"/>
          <p:cNvSpPr/>
          <p:nvPr/>
        </p:nvSpPr>
        <p:spPr>
          <a:xfrm>
            <a:off x="2577758" y="3278813"/>
            <a:ext cx="171573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7</a:t>
            </a:r>
            <a:endParaRPr kumimoji="0" lang="ko-KR" altLang="en-US" sz="1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59" name="직사각형 158"/>
          <p:cNvSpPr/>
          <p:nvPr/>
        </p:nvSpPr>
        <p:spPr>
          <a:xfrm>
            <a:off x="693578" y="4506102"/>
            <a:ext cx="2541428" cy="151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③ </a:t>
            </a:r>
            <a:r>
              <a:rPr lang="ko-KR" altLang="en-US" sz="900" kern="0" dirty="0" err="1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연계송신</a:t>
            </a:r>
            <a:r>
              <a:rPr lang="en-US" altLang="ko-KR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r>
              <a:rPr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에서 개발한 </a:t>
            </a:r>
            <a:r>
              <a:rPr lang="en-US" altLang="ko-KR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WSDL</a:t>
            </a:r>
            <a:r>
              <a:rPr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을 </a:t>
            </a:r>
            <a:r>
              <a:rPr lang="ko-KR" altLang="en-US" sz="900" kern="0" dirty="0" err="1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송신업무측에</a:t>
            </a:r>
            <a:r>
              <a:rPr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제공하여 웹서비스클라이언트 개발</a:t>
            </a:r>
            <a:endParaRPr lang="en-US" altLang="ko-KR" sz="900" kern="0" dirty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④</a:t>
            </a:r>
            <a:r>
              <a:rPr kumimoji="0" lang="ko-KR" altLang="en-US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WSDL 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기반으로 개발한 </a:t>
            </a:r>
            <a:r>
              <a:rPr kumimoji="0" lang="ko-KR" altLang="en-US" sz="900" kern="0" dirty="0" err="1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웹서비스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클라이언트를 이용하여 연계송신에이전트 </a:t>
            </a:r>
            <a:r>
              <a:rPr kumimoji="0" lang="ko-KR" altLang="en-US" sz="900" kern="0" dirty="0" err="1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웹서비스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호출</a:t>
            </a: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0" name="직사각형 159"/>
          <p:cNvSpPr/>
          <p:nvPr/>
        </p:nvSpPr>
        <p:spPr>
          <a:xfrm>
            <a:off x="3512840" y="4506102"/>
            <a:ext cx="2914165" cy="151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algn="l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ct val="100000"/>
              <a:defRPr/>
            </a:pPr>
            <a:r>
              <a:rPr kumimoji="0" lang="ko-KR" altLang="en-US" sz="900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②</a:t>
            </a:r>
            <a:r>
              <a:rPr kumimoji="0" lang="ko-KR" altLang="en-US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연계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수신</a:t>
            </a:r>
            <a:r>
              <a:rPr kumimoji="0" lang="ko-KR" altLang="en-US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에이전트에서는 </a:t>
            </a:r>
            <a:r>
              <a:rPr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수신업무시스템에서 제공한 </a:t>
            </a:r>
            <a:r>
              <a:rPr lang="en-US" altLang="ko-KR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WSDL</a:t>
            </a:r>
            <a:r>
              <a:rPr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을 통해 </a:t>
            </a:r>
            <a:r>
              <a:rPr lang="ko-KR" altLang="en-US" sz="900" kern="0" dirty="0" err="1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</a:t>
            </a:r>
            <a:r>
              <a:rPr lang="ko-KR" altLang="en-US" sz="900" kern="0" dirty="0" err="1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프</a:t>
            </a:r>
            <a:r>
              <a:rPr lang="ko-KR" altLang="en-US" sz="900" kern="0" dirty="0" err="1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로세스개발하고</a:t>
            </a:r>
            <a:r>
              <a:rPr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송신시스템에 </a:t>
            </a:r>
            <a:r>
              <a:rPr lang="en-US" altLang="ko-KR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WSDL </a:t>
            </a:r>
            <a:r>
              <a:rPr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제공</a:t>
            </a:r>
            <a:endParaRPr kumimoji="0" lang="en-US" altLang="ko-KR" sz="9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algn="l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ct val="100000"/>
              <a:defRPr/>
            </a:pP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⑤ </a:t>
            </a:r>
            <a:r>
              <a:rPr kumimoji="0" lang="ko-KR" altLang="en-US" sz="900" kern="0" dirty="0" err="1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호출요청을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900" kern="0" dirty="0" err="1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수신받아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수신시스템으로 라우팅하여 호출</a:t>
            </a:r>
            <a:endParaRPr kumimoji="0" lang="en-US" altLang="ko-KR" sz="900" kern="0" dirty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ct val="100000"/>
              <a:defRPr/>
            </a:pPr>
            <a:r>
              <a:rPr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⑦ 조회결과를 </a:t>
            </a:r>
            <a:r>
              <a:rPr lang="ko-KR" altLang="en-US" sz="900" kern="0" dirty="0" err="1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수신받아</a:t>
            </a:r>
            <a:r>
              <a:rPr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송신시스템으로 전달</a:t>
            </a:r>
            <a:endParaRPr lang="en-US" altLang="ko-KR" sz="900" kern="0" dirty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ct val="100000"/>
              <a:defRPr/>
            </a:pPr>
            <a:r>
              <a:rPr kumimoji="0" lang="en-US" altLang="ko-KR" sz="9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   </a:t>
            </a: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1" name="직사각형 160"/>
          <p:cNvSpPr/>
          <p:nvPr/>
        </p:nvSpPr>
        <p:spPr>
          <a:xfrm>
            <a:off x="6701070" y="4512854"/>
            <a:ext cx="2644418" cy="151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① 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업무에서 </a:t>
            </a:r>
            <a:r>
              <a:rPr kumimoji="0" lang="ko-KR" altLang="en-US" sz="900" kern="0" dirty="0" err="1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조회대상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900" kern="0" dirty="0" err="1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웹서비스</a:t>
            </a:r>
            <a:r>
              <a:rPr kumimoji="0" lang="en-US" altLang="ko-KR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Provider 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개발</a:t>
            </a: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algn="l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ct val="100000"/>
              <a:defRPr/>
            </a:pPr>
            <a:r>
              <a:rPr lang="ko-KR" altLang="en-US" sz="900" kern="0" noProof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⑥</a:t>
            </a:r>
            <a:r>
              <a:rPr kumimoji="0" lang="ko-KR" altLang="en-US" sz="9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업무테이블에서 </a:t>
            </a:r>
            <a:r>
              <a:rPr kumimoji="0" lang="ko-KR" altLang="en-US" sz="900" kern="0" dirty="0" err="1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대상내역을</a:t>
            </a:r>
            <a:r>
              <a:rPr kumimoji="0" lang="ko-KR" altLang="en-US" sz="9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조회하여 조회결과를 리턴</a:t>
            </a: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ko-KR" sz="900" b="0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2" name="타원 161"/>
          <p:cNvSpPr/>
          <p:nvPr/>
        </p:nvSpPr>
        <p:spPr>
          <a:xfrm>
            <a:off x="8867380" y="2677608"/>
            <a:ext cx="171573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64" name="직사각형 163"/>
          <p:cNvSpPr/>
          <p:nvPr/>
        </p:nvSpPr>
        <p:spPr>
          <a:xfrm>
            <a:off x="7906144" y="2231408"/>
            <a:ext cx="738467" cy="2245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ko-KR" altLang="en-US" sz="11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업무</a:t>
            </a:r>
          </a:p>
        </p:txBody>
      </p:sp>
    </p:spTree>
    <p:extLst>
      <p:ext uri="{BB962C8B-B14F-4D97-AF65-F5344CB8AC3E}">
        <p14:creationId xmlns:p14="http://schemas.microsoft.com/office/powerpoint/2010/main" val="161473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제목 3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3.3. FILE to FILE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흐름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1" name="직사각형 280"/>
          <p:cNvSpPr/>
          <p:nvPr/>
        </p:nvSpPr>
        <p:spPr>
          <a:xfrm>
            <a:off x="453000" y="1701288"/>
            <a:ext cx="9000000" cy="4536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2" name="직사각형 281"/>
          <p:cNvSpPr/>
          <p:nvPr/>
        </p:nvSpPr>
        <p:spPr>
          <a:xfrm>
            <a:off x="4422516" y="2377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3" name="직사각형 282"/>
          <p:cNvSpPr/>
          <p:nvPr/>
        </p:nvSpPr>
        <p:spPr>
          <a:xfrm>
            <a:off x="4422516" y="2449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4" name="직사각형 283"/>
          <p:cNvSpPr/>
          <p:nvPr/>
        </p:nvSpPr>
        <p:spPr>
          <a:xfrm>
            <a:off x="4422516" y="25209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5" name="직사각형 284"/>
          <p:cNvSpPr/>
          <p:nvPr/>
        </p:nvSpPr>
        <p:spPr>
          <a:xfrm>
            <a:off x="695688" y="4535631"/>
            <a:ext cx="3960000" cy="151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① 업무에서 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송신파일을 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업무별 송신디렉터리</a:t>
            </a:r>
            <a:r>
              <a:rPr kumimoji="0" lang="en-US" altLang="ko-KR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(SND/TO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시스템</a:t>
            </a:r>
            <a:r>
              <a:rPr kumimoji="0" lang="en-US" altLang="ko-KR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0" lang="ko-KR" altLang="en-US" sz="900" b="1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저장</a:t>
            </a:r>
            <a:endParaRPr kumimoji="0" lang="en-US" altLang="ko-KR" sz="900" b="1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ct val="100000"/>
              <a:defRPr/>
            </a:pP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② 연계 송신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가 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송신파일을 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송신 진행디렉터리</a:t>
            </a:r>
            <a:r>
              <a:rPr kumimoji="0" lang="en-US" altLang="ko-KR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en-US" altLang="ko-KR" sz="900" b="1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(SND/TO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시스템</a:t>
            </a:r>
            <a:r>
              <a:rPr kumimoji="0" lang="en-US" altLang="ko-KR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/working/reading)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이동</a:t>
            </a:r>
            <a:endParaRPr kumimoji="0" lang="en-US" altLang="ko-KR" sz="900" b="1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③ 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송신 진행디렉터리에서 송신파일을 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실시간 압축</a:t>
            </a:r>
            <a:r>
              <a:rPr kumimoji="0" lang="en-US" altLang="ko-KR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별도옵션</a:t>
            </a:r>
            <a:r>
              <a:rPr kumimoji="0" lang="en-US" altLang="ko-KR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하며 전송</a:t>
            </a:r>
            <a:endParaRPr kumimoji="0" lang="en-US" altLang="ko-KR" sz="900" b="1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④ 연계 수신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전송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Request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en-US" altLang="ko-KR" sz="90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6" name="직사각형 285"/>
          <p:cNvSpPr/>
          <p:nvPr/>
        </p:nvSpPr>
        <p:spPr>
          <a:xfrm>
            <a:off x="5250312" y="4535631"/>
            <a:ext cx="3960000" cy="151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lvl="0" algn="l" eaLnBrk="0" fontAlgn="auto" latinLnBrk="0" hangingPunct="0">
              <a:spcBef>
                <a:spcPts val="300"/>
              </a:spcBef>
              <a:spcAft>
                <a:spcPts val="0"/>
              </a:spcAft>
              <a:buSzPct val="100000"/>
              <a:defRPr/>
            </a:pP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⑤ 연계 수신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가 수신파일을 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수신 진행디렉터리</a:t>
            </a:r>
            <a:r>
              <a:rPr kumimoji="0" lang="en-US" altLang="ko-KR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(RCV/FROM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시스템</a:t>
            </a:r>
            <a:r>
              <a:rPr kumimoji="0" lang="en-US" altLang="ko-KR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/working/reading)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</a:t>
            </a:r>
            <a:r>
              <a:rPr kumimoji="0" lang="en-US" altLang="ko-KR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저장</a:t>
            </a:r>
            <a:endParaRPr kumimoji="0" lang="en-US" altLang="ko-KR" sz="900" b="1" kern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lvl="0" algn="l" eaLnBrk="0" fontAlgn="auto" latinLnBrk="0" hangingPunct="0">
              <a:spcBef>
                <a:spcPts val="300"/>
              </a:spcBef>
              <a:spcAft>
                <a:spcPts val="0"/>
              </a:spcAft>
              <a:buSzPct val="100000"/>
              <a:defRPr/>
            </a:pP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⑥ 연계 수신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가 수신파일 저장 완료 후 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업무별 수신디렉터리</a:t>
            </a:r>
            <a:r>
              <a:rPr kumimoji="0" lang="en-US" altLang="ko-KR" sz="900" b="1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(RCV/FROM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시스템</a:t>
            </a:r>
            <a:r>
              <a:rPr kumimoji="0" lang="en-US" altLang="ko-KR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이동</a:t>
            </a:r>
            <a:endParaRPr kumimoji="0" lang="en-US" altLang="ko-KR" sz="900" b="1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fontAlgn="auto" latinLnBrk="0" hangingPunct="0">
              <a:spcBef>
                <a:spcPts val="300"/>
              </a:spcBef>
              <a:spcAft>
                <a:spcPts val="0"/>
              </a:spcAft>
              <a:buSzPct val="100000"/>
              <a:defRPr/>
            </a:pP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⑦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처리결과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상태정보 등 연계 송신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응답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(Response)</a:t>
            </a:r>
            <a:endParaRPr kumimoji="0" lang="en-US" altLang="ko-KR" sz="900" kern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fontAlgn="auto" latinLnBrk="0" hangingPunct="0">
              <a:spcBef>
                <a:spcPts val="300"/>
              </a:spcBef>
              <a:spcAft>
                <a:spcPts val="0"/>
              </a:spcAft>
              <a:buSzPct val="100000"/>
              <a:defRPr/>
            </a:pPr>
            <a:r>
              <a:rPr kumimoji="0" lang="ko-KR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⑧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 송신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가 송신 진행디렉터리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(SND/TO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시스템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/working/reading)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에서 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송신 완료디렉터리</a:t>
            </a:r>
            <a:r>
              <a:rPr kumimoji="0" lang="en-US" altLang="ko-KR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(SND/TO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시스템</a:t>
            </a:r>
            <a:r>
              <a:rPr kumimoji="0" lang="en-US" altLang="ko-KR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/working/backup/2018/05/15)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이동</a:t>
            </a:r>
            <a:endParaRPr kumimoji="0" lang="en-US" altLang="ko-KR" sz="900" b="1" kern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fontAlgn="auto" latinLnBrk="0" hangingPunct="0">
              <a:spcBef>
                <a:spcPts val="300"/>
              </a:spcBef>
              <a:spcAft>
                <a:spcPts val="0"/>
              </a:spcAft>
              <a:buSzPct val="100000"/>
              <a:defRPr/>
            </a:pPr>
            <a:r>
              <a:rPr kumimoji="0" lang="ko-KR" altLang="ko-KR" sz="900" b="1" kern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※</a:t>
            </a:r>
            <a:r>
              <a:rPr kumimoji="0" lang="en-US" altLang="ko-KR" sz="900" b="1" kern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900" b="1" kern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디렉터리 규칙은 변경될 수 있음</a:t>
            </a:r>
            <a:endParaRPr kumimoji="0" lang="en-US" altLang="ko-KR" sz="900" b="1" ker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7" name="직사각형 286"/>
          <p:cNvSpPr/>
          <p:nvPr/>
        </p:nvSpPr>
        <p:spPr>
          <a:xfrm>
            <a:off x="695688" y="1864425"/>
            <a:ext cx="3960000" cy="252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200" b="1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송</a:t>
            </a:r>
            <a:r>
              <a:rPr kumimoji="0" lang="ko-KR" altLang="en-US" sz="1200" b="1" i="0" u="none" strike="noStrike" kern="0" cap="none" spc="0" normalizeH="0" baseline="0" noProof="0" err="1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신시스템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8" name="직사각형 287"/>
          <p:cNvSpPr/>
          <p:nvPr/>
        </p:nvSpPr>
        <p:spPr>
          <a:xfrm>
            <a:off x="2819688" y="2215031"/>
            <a:ext cx="1674828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연계</a:t>
            </a:r>
            <a:endParaRPr kumimoji="0" lang="en-US" altLang="ko-KR" sz="1100" b="1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송</a:t>
            </a:r>
            <a:r>
              <a:rPr kumimoji="0" lang="ko-KR" altLang="en-US" sz="1100" b="1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신</a:t>
            </a:r>
            <a:r>
              <a:rPr kumimoji="0" lang="en-US" altLang="ko-KR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endParaRPr kumimoji="0" lang="ko-KR" altLang="en-US" sz="1100" b="1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9" name="직사각형 288"/>
          <p:cNvSpPr/>
          <p:nvPr/>
        </p:nvSpPr>
        <p:spPr>
          <a:xfrm>
            <a:off x="2224860" y="2905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0" name="직사각형 289"/>
          <p:cNvSpPr/>
          <p:nvPr/>
        </p:nvSpPr>
        <p:spPr>
          <a:xfrm>
            <a:off x="2224860" y="3127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1" name="직사각형 290"/>
          <p:cNvSpPr/>
          <p:nvPr/>
        </p:nvSpPr>
        <p:spPr>
          <a:xfrm>
            <a:off x="3107688" y="3004377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2" name="직사각형 291"/>
          <p:cNvSpPr/>
          <p:nvPr/>
        </p:nvSpPr>
        <p:spPr>
          <a:xfrm>
            <a:off x="427851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3" name="직사각형 292"/>
          <p:cNvSpPr/>
          <p:nvPr/>
        </p:nvSpPr>
        <p:spPr>
          <a:xfrm>
            <a:off x="3990516" y="3004377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4" name="직사각형 293"/>
          <p:cNvSpPr/>
          <p:nvPr/>
        </p:nvSpPr>
        <p:spPr>
          <a:xfrm>
            <a:off x="1378032" y="3016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5" name="직사각형 294"/>
          <p:cNvSpPr/>
          <p:nvPr/>
        </p:nvSpPr>
        <p:spPr>
          <a:xfrm>
            <a:off x="874032" y="2377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6" name="직사각형 295"/>
          <p:cNvSpPr/>
          <p:nvPr/>
        </p:nvSpPr>
        <p:spPr>
          <a:xfrm>
            <a:off x="874032" y="2449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7" name="직사각형 296"/>
          <p:cNvSpPr/>
          <p:nvPr/>
        </p:nvSpPr>
        <p:spPr>
          <a:xfrm>
            <a:off x="874032" y="25209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8" name="직사각형 297"/>
          <p:cNvSpPr/>
          <p:nvPr/>
        </p:nvSpPr>
        <p:spPr>
          <a:xfrm>
            <a:off x="1960860" y="3016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9" name="직사각형 298"/>
          <p:cNvSpPr/>
          <p:nvPr/>
        </p:nvSpPr>
        <p:spPr>
          <a:xfrm>
            <a:off x="2392860" y="3004377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0" name="직사각형 299"/>
          <p:cNvSpPr/>
          <p:nvPr/>
        </p:nvSpPr>
        <p:spPr>
          <a:xfrm>
            <a:off x="2903688" y="3127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1" name="직사각형 300"/>
          <p:cNvSpPr/>
          <p:nvPr/>
        </p:nvSpPr>
        <p:spPr>
          <a:xfrm>
            <a:off x="874032" y="2215031"/>
            <a:ext cx="1674828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업무</a:t>
            </a:r>
          </a:p>
        </p:txBody>
      </p:sp>
      <p:sp>
        <p:nvSpPr>
          <p:cNvPr id="302" name="직사각형 301"/>
          <p:cNvSpPr/>
          <p:nvPr/>
        </p:nvSpPr>
        <p:spPr>
          <a:xfrm>
            <a:off x="2512419" y="3004377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3" name="직사각형 302"/>
          <p:cNvSpPr/>
          <p:nvPr/>
        </p:nvSpPr>
        <p:spPr>
          <a:xfrm>
            <a:off x="5250312" y="1864425"/>
            <a:ext cx="3960000" cy="252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200" b="1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수</a:t>
            </a:r>
            <a:r>
              <a:rPr kumimoji="0" lang="ko-KR" altLang="en-US" sz="1200" b="1" i="0" u="none" strike="noStrike" kern="0" cap="none" spc="0" normalizeH="0" baseline="0" noProof="0" err="1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신시스템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4" name="직사각형 303"/>
          <p:cNvSpPr/>
          <p:nvPr/>
        </p:nvSpPr>
        <p:spPr>
          <a:xfrm>
            <a:off x="5428656" y="2215031"/>
            <a:ext cx="1674828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연계</a:t>
            </a:r>
            <a:endParaRPr kumimoji="0" lang="en-US" altLang="ko-KR" sz="1100" b="1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수신</a:t>
            </a:r>
            <a:r>
              <a:rPr kumimoji="0" lang="en-US" altLang="ko-KR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endParaRPr kumimoji="0" lang="ko-KR" altLang="en-US" sz="1100" b="1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5" name="직사각형 304"/>
          <p:cNvSpPr/>
          <p:nvPr/>
        </p:nvSpPr>
        <p:spPr>
          <a:xfrm>
            <a:off x="7374014" y="2215031"/>
            <a:ext cx="1674828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업무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6" name="직사각형 305"/>
          <p:cNvSpPr/>
          <p:nvPr/>
        </p:nvSpPr>
        <p:spPr>
          <a:xfrm>
            <a:off x="5428656" y="2377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7" name="직사각형 306"/>
          <p:cNvSpPr/>
          <p:nvPr/>
        </p:nvSpPr>
        <p:spPr>
          <a:xfrm>
            <a:off x="5428656" y="2449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8" name="직사각형 307"/>
          <p:cNvSpPr/>
          <p:nvPr/>
        </p:nvSpPr>
        <p:spPr>
          <a:xfrm>
            <a:off x="5428656" y="25209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09" name="직선 연결선 308"/>
          <p:cNvCxnSpPr>
            <a:endCxn id="282" idx="3"/>
          </p:cNvCxnSpPr>
          <p:nvPr/>
        </p:nvCxnSpPr>
        <p:spPr>
          <a:xfrm flipH="1">
            <a:off x="4494516" y="2413130"/>
            <a:ext cx="934140" cy="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0" name="직선 연결선 309"/>
          <p:cNvCxnSpPr>
            <a:stCxn id="284" idx="3"/>
          </p:cNvCxnSpPr>
          <p:nvPr/>
        </p:nvCxnSpPr>
        <p:spPr>
          <a:xfrm>
            <a:off x="4494516" y="2556932"/>
            <a:ext cx="934140" cy="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직선 연결선 310"/>
          <p:cNvCxnSpPr>
            <a:stCxn id="337" idx="2"/>
            <a:endCxn id="314" idx="0"/>
          </p:cNvCxnSpPr>
          <p:nvPr/>
        </p:nvCxnSpPr>
        <p:spPr>
          <a:xfrm>
            <a:off x="1283466" y="2755031"/>
            <a:ext cx="692" cy="594001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2" name="타원 311"/>
          <p:cNvSpPr/>
          <p:nvPr/>
        </p:nvSpPr>
        <p:spPr>
          <a:xfrm>
            <a:off x="1206170" y="2801716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13" name="순서도: 카드 312"/>
          <p:cNvSpPr/>
          <p:nvPr/>
        </p:nvSpPr>
        <p:spPr>
          <a:xfrm>
            <a:off x="1032158" y="3349032"/>
            <a:ext cx="792000" cy="538527"/>
          </a:xfrm>
          <a:prstGeom prst="flowChartPunchedCard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0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송신</a:t>
            </a:r>
            <a:r>
              <a:rPr kumimoji="0" lang="ko-KR" altLang="en-US" sz="1000" i="0" u="none" strike="noStrike" kern="0" cap="none" spc="0" normalizeH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파일</a:t>
            </a:r>
            <a:endParaRPr kumimoji="0" lang="en-US" altLang="ko-KR" sz="100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4" name="직사각형 313"/>
          <p:cNvSpPr/>
          <p:nvPr/>
        </p:nvSpPr>
        <p:spPr>
          <a:xfrm>
            <a:off x="1248158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5" name="순서도: 카드 314"/>
          <p:cNvSpPr/>
          <p:nvPr/>
        </p:nvSpPr>
        <p:spPr>
          <a:xfrm>
            <a:off x="1032158" y="3932009"/>
            <a:ext cx="792000" cy="267112"/>
          </a:xfrm>
          <a:prstGeom prst="flowChartPunchedCard">
            <a:avLst/>
          </a:prstGeom>
          <a:solidFill>
            <a:sysClr val="window" lastClr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SND/TO</a:t>
            </a:r>
            <a:r>
              <a:rPr kumimoji="0" lang="ko-KR" altLang="en-US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시스템</a:t>
            </a:r>
            <a:endParaRPr kumimoji="0" lang="en-US" altLang="ko-KR" sz="90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6" name="순서도: 카드 315"/>
          <p:cNvSpPr/>
          <p:nvPr/>
        </p:nvSpPr>
        <p:spPr>
          <a:xfrm>
            <a:off x="2279688" y="3349032"/>
            <a:ext cx="792000" cy="538527"/>
          </a:xfrm>
          <a:prstGeom prst="flowChartPunchedCard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0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송신</a:t>
            </a:r>
            <a:r>
              <a:rPr kumimoji="0" lang="ko-KR" altLang="en-US" sz="1000" i="0" u="none" strike="noStrike" kern="0" cap="none" spc="0" normalizeH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파일</a:t>
            </a:r>
            <a:endParaRPr kumimoji="0" lang="en-US" altLang="ko-KR" sz="10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0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진행중</a:t>
            </a:r>
            <a:r>
              <a:rPr kumimoji="0" lang="en-US" altLang="ko-KR" sz="10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317" name="직사각형 316"/>
          <p:cNvSpPr/>
          <p:nvPr/>
        </p:nvSpPr>
        <p:spPr>
          <a:xfrm>
            <a:off x="2639688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8" name="직사각형 317"/>
          <p:cNvSpPr/>
          <p:nvPr/>
        </p:nvSpPr>
        <p:spPr>
          <a:xfrm>
            <a:off x="2711688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9" name="직사각형 318"/>
          <p:cNvSpPr/>
          <p:nvPr/>
        </p:nvSpPr>
        <p:spPr>
          <a:xfrm>
            <a:off x="2567688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0" name="직사각형 319"/>
          <p:cNvSpPr/>
          <p:nvPr/>
        </p:nvSpPr>
        <p:spPr>
          <a:xfrm>
            <a:off x="2495688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1" name="직사각형 320"/>
          <p:cNvSpPr/>
          <p:nvPr/>
        </p:nvSpPr>
        <p:spPr>
          <a:xfrm>
            <a:off x="2783688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2" name="직사각형 321"/>
          <p:cNvSpPr/>
          <p:nvPr/>
        </p:nvSpPr>
        <p:spPr>
          <a:xfrm>
            <a:off x="2423688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3" name="직사각형 322"/>
          <p:cNvSpPr/>
          <p:nvPr/>
        </p:nvSpPr>
        <p:spPr>
          <a:xfrm>
            <a:off x="2855688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4" name="순서도: 카드 323"/>
          <p:cNvSpPr/>
          <p:nvPr/>
        </p:nvSpPr>
        <p:spPr>
          <a:xfrm>
            <a:off x="2279688" y="3932009"/>
            <a:ext cx="792000" cy="267112"/>
          </a:xfrm>
          <a:prstGeom prst="flowChartPunchedCard">
            <a:avLst/>
          </a:prstGeom>
          <a:solidFill>
            <a:sysClr val="window" lastClr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SND/TO</a:t>
            </a:r>
            <a:r>
              <a:rPr kumimoji="0" lang="ko-KR" altLang="en-US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시스템</a:t>
            </a:r>
            <a:endParaRPr kumimoji="0" lang="en-US" altLang="ko-KR" sz="900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/working/reading</a:t>
            </a:r>
            <a:endParaRPr kumimoji="0" lang="en-US" altLang="ko-KR" sz="9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5" name="순서도: 카드 324"/>
          <p:cNvSpPr/>
          <p:nvPr/>
        </p:nvSpPr>
        <p:spPr>
          <a:xfrm>
            <a:off x="3527218" y="3349032"/>
            <a:ext cx="792000" cy="538527"/>
          </a:xfrm>
          <a:prstGeom prst="flowChartPunchedCard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0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송신</a:t>
            </a:r>
            <a:r>
              <a:rPr kumimoji="0" lang="ko-KR" altLang="en-US" sz="1000" i="0" u="none" strike="noStrike" kern="0" cap="none" spc="0" normalizeH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파일</a:t>
            </a:r>
            <a:endParaRPr kumimoji="0" lang="en-US" altLang="ko-KR" sz="1000" i="0" u="none" strike="noStrike" kern="0" cap="none" spc="0" normalizeH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000" kern="0" baseline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kern="0" baseline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완료</a:t>
            </a:r>
            <a:r>
              <a:rPr kumimoji="0" lang="en-US" altLang="ko-KR" sz="1000" kern="0" baseline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en-US" altLang="ko-KR" sz="100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6" name="순서도: 카드 325"/>
          <p:cNvSpPr/>
          <p:nvPr/>
        </p:nvSpPr>
        <p:spPr>
          <a:xfrm>
            <a:off x="3527218" y="3932009"/>
            <a:ext cx="792000" cy="267112"/>
          </a:xfrm>
          <a:prstGeom prst="flowChartPunchedCard">
            <a:avLst/>
          </a:prstGeom>
          <a:solidFill>
            <a:sysClr val="window" lastClr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SND/TO</a:t>
            </a:r>
            <a:r>
              <a:rPr kumimoji="0" lang="ko-KR" altLang="en-US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시스템</a:t>
            </a:r>
            <a:endParaRPr kumimoji="0" lang="en-US" altLang="ko-KR" sz="900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/working/backup</a:t>
            </a: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/2018/05/15</a:t>
            </a:r>
            <a:endParaRPr kumimoji="0" lang="en-US" altLang="ko-KR" sz="9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7" name="직사각형 326"/>
          <p:cNvSpPr/>
          <p:nvPr/>
        </p:nvSpPr>
        <p:spPr>
          <a:xfrm>
            <a:off x="1176158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8" name="직사각형 327"/>
          <p:cNvSpPr/>
          <p:nvPr/>
        </p:nvSpPr>
        <p:spPr>
          <a:xfrm>
            <a:off x="286522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9" name="오른쪽 화살표 328"/>
          <p:cNvSpPr/>
          <p:nvPr/>
        </p:nvSpPr>
        <p:spPr>
          <a:xfrm>
            <a:off x="1849821" y="3582291"/>
            <a:ext cx="404204" cy="72008"/>
          </a:xfrm>
          <a:prstGeom prst="rightArrow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endParaRPr kumimoji="0" lang="ko-KR" altLang="en-US" sz="10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0" name="직사각형 329"/>
          <p:cNvSpPr/>
          <p:nvPr/>
        </p:nvSpPr>
        <p:spPr>
          <a:xfrm>
            <a:off x="2019860" y="360068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1" name="직사각형 330"/>
          <p:cNvSpPr/>
          <p:nvPr/>
        </p:nvSpPr>
        <p:spPr>
          <a:xfrm>
            <a:off x="2019860" y="2905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2" name="직사각형 331"/>
          <p:cNvSpPr/>
          <p:nvPr/>
        </p:nvSpPr>
        <p:spPr>
          <a:xfrm>
            <a:off x="2865226" y="29050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33" name="직선 연결선 332"/>
          <p:cNvCxnSpPr>
            <a:stCxn id="332" idx="2"/>
            <a:endCxn id="328" idx="2"/>
          </p:cNvCxnSpPr>
          <p:nvPr/>
        </p:nvCxnSpPr>
        <p:spPr>
          <a:xfrm flipV="1">
            <a:off x="2901226" y="2755031"/>
            <a:ext cx="0" cy="221999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4" name="직선 연결선 333"/>
          <p:cNvCxnSpPr>
            <a:stCxn id="331" idx="2"/>
            <a:endCxn id="332" idx="2"/>
          </p:cNvCxnSpPr>
          <p:nvPr/>
        </p:nvCxnSpPr>
        <p:spPr>
          <a:xfrm flipV="1">
            <a:off x="2055860" y="2977030"/>
            <a:ext cx="845366" cy="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5" name="직선 연결선 334"/>
          <p:cNvCxnSpPr>
            <a:stCxn id="330" idx="0"/>
            <a:endCxn id="331" idx="2"/>
          </p:cNvCxnSpPr>
          <p:nvPr/>
        </p:nvCxnSpPr>
        <p:spPr>
          <a:xfrm flipV="1">
            <a:off x="2055860" y="2977031"/>
            <a:ext cx="0" cy="62365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6" name="타원 335"/>
          <p:cNvSpPr/>
          <p:nvPr/>
        </p:nvSpPr>
        <p:spPr>
          <a:xfrm>
            <a:off x="1977872" y="3076377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2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37" name="직사각형 336"/>
          <p:cNvSpPr/>
          <p:nvPr/>
        </p:nvSpPr>
        <p:spPr>
          <a:xfrm>
            <a:off x="124746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8" name="직사각형 337"/>
          <p:cNvSpPr/>
          <p:nvPr/>
        </p:nvSpPr>
        <p:spPr>
          <a:xfrm>
            <a:off x="293722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9" name="직사각형 338"/>
          <p:cNvSpPr/>
          <p:nvPr/>
        </p:nvSpPr>
        <p:spPr>
          <a:xfrm>
            <a:off x="300922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0" name="직사각형 339"/>
          <p:cNvSpPr/>
          <p:nvPr/>
        </p:nvSpPr>
        <p:spPr>
          <a:xfrm>
            <a:off x="3009226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41" name="직선 연결선 340"/>
          <p:cNvCxnSpPr>
            <a:stCxn id="339" idx="2"/>
            <a:endCxn id="340" idx="0"/>
          </p:cNvCxnSpPr>
          <p:nvPr/>
        </p:nvCxnSpPr>
        <p:spPr>
          <a:xfrm>
            <a:off x="3045226" y="2755031"/>
            <a:ext cx="0" cy="594001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2" name="타원 341"/>
          <p:cNvSpPr/>
          <p:nvPr/>
        </p:nvSpPr>
        <p:spPr>
          <a:xfrm>
            <a:off x="2967238" y="3076377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43" name="타원 342"/>
          <p:cNvSpPr/>
          <p:nvPr/>
        </p:nvSpPr>
        <p:spPr>
          <a:xfrm>
            <a:off x="4883599" y="2257155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4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44" name="타원 343"/>
          <p:cNvSpPr/>
          <p:nvPr/>
        </p:nvSpPr>
        <p:spPr>
          <a:xfrm>
            <a:off x="4883599" y="2556932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7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45" name="순서도: 카드 344"/>
          <p:cNvSpPr/>
          <p:nvPr/>
        </p:nvSpPr>
        <p:spPr>
          <a:xfrm>
            <a:off x="5870070" y="3349032"/>
            <a:ext cx="792000" cy="538527"/>
          </a:xfrm>
          <a:prstGeom prst="flowChartPunchedCard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000" kern="0" noProof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수</a:t>
            </a:r>
            <a:r>
              <a:rPr kumimoji="0" lang="ko-KR" altLang="en-US" sz="10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신</a:t>
            </a:r>
            <a:r>
              <a:rPr kumimoji="0" lang="ko-KR" altLang="en-US" sz="1000" i="0" u="none" strike="noStrike" kern="0" cap="none" spc="0" normalizeH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파일</a:t>
            </a:r>
            <a:endParaRPr kumimoji="0" lang="en-US" altLang="ko-KR" sz="1000" i="0" u="none" strike="noStrike" kern="0" cap="none" spc="0" normalizeH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000" kern="0" baseline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kern="0" baseline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진행중</a:t>
            </a:r>
            <a:r>
              <a:rPr kumimoji="0" lang="en-US" altLang="ko-KR" sz="1000" kern="0" baseline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en-US" altLang="ko-KR" sz="100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6" name="직사각형 345"/>
          <p:cNvSpPr/>
          <p:nvPr/>
        </p:nvSpPr>
        <p:spPr>
          <a:xfrm>
            <a:off x="6230070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7" name="순서도: 카드 346"/>
          <p:cNvSpPr/>
          <p:nvPr/>
        </p:nvSpPr>
        <p:spPr>
          <a:xfrm>
            <a:off x="5870070" y="3932009"/>
            <a:ext cx="792000" cy="267112"/>
          </a:xfrm>
          <a:prstGeom prst="flowChartPunchedCard">
            <a:avLst/>
          </a:prstGeom>
          <a:solidFill>
            <a:sysClr val="window" lastClr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RCV/FROM</a:t>
            </a:r>
            <a:r>
              <a:rPr kumimoji="0" lang="ko-KR" altLang="en-US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시스템</a:t>
            </a:r>
            <a:endParaRPr kumimoji="0" lang="en-US" altLang="ko-KR" sz="9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/working/reading</a:t>
            </a:r>
          </a:p>
        </p:txBody>
      </p:sp>
      <p:sp>
        <p:nvSpPr>
          <p:cNvPr id="348" name="순서도: 카드 347"/>
          <p:cNvSpPr/>
          <p:nvPr/>
        </p:nvSpPr>
        <p:spPr>
          <a:xfrm>
            <a:off x="7815428" y="3349032"/>
            <a:ext cx="792000" cy="538527"/>
          </a:xfrm>
          <a:prstGeom prst="flowChartPunchedCard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000" kern="0" noProof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수</a:t>
            </a:r>
            <a:r>
              <a:rPr kumimoji="0" lang="ko-KR" altLang="en-US" sz="10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신</a:t>
            </a:r>
            <a:r>
              <a:rPr kumimoji="0" lang="ko-KR" altLang="en-US" sz="1000" i="0" u="none" strike="noStrike" kern="0" cap="none" spc="0" normalizeH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파일</a:t>
            </a:r>
            <a:endParaRPr kumimoji="0" lang="en-US" altLang="ko-KR" sz="1000" i="0" u="none" strike="noStrike" kern="0" cap="none" spc="0" normalizeH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000" kern="0" baseline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000" kern="0" baseline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완료</a:t>
            </a:r>
            <a:r>
              <a:rPr kumimoji="0" lang="en-US" altLang="ko-KR" sz="1000" kern="0" baseline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en-US" altLang="ko-KR" sz="100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9" name="직사각형 348"/>
          <p:cNvSpPr/>
          <p:nvPr/>
        </p:nvSpPr>
        <p:spPr>
          <a:xfrm>
            <a:off x="8175428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0" name="직사각형 349"/>
          <p:cNvSpPr/>
          <p:nvPr/>
        </p:nvSpPr>
        <p:spPr>
          <a:xfrm>
            <a:off x="8247428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1" name="직사각형 350"/>
          <p:cNvSpPr/>
          <p:nvPr/>
        </p:nvSpPr>
        <p:spPr>
          <a:xfrm>
            <a:off x="8103428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2" name="직사각형 351"/>
          <p:cNvSpPr/>
          <p:nvPr/>
        </p:nvSpPr>
        <p:spPr>
          <a:xfrm>
            <a:off x="8031428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3" name="직사각형 352"/>
          <p:cNvSpPr/>
          <p:nvPr/>
        </p:nvSpPr>
        <p:spPr>
          <a:xfrm>
            <a:off x="8319428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4" name="직사각형 353"/>
          <p:cNvSpPr/>
          <p:nvPr/>
        </p:nvSpPr>
        <p:spPr>
          <a:xfrm>
            <a:off x="7959428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5" name="직사각형 354"/>
          <p:cNvSpPr/>
          <p:nvPr/>
        </p:nvSpPr>
        <p:spPr>
          <a:xfrm>
            <a:off x="8391428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6" name="순서도: 카드 355"/>
          <p:cNvSpPr/>
          <p:nvPr/>
        </p:nvSpPr>
        <p:spPr>
          <a:xfrm>
            <a:off x="7815428" y="3932009"/>
            <a:ext cx="792000" cy="267112"/>
          </a:xfrm>
          <a:prstGeom prst="flowChartPunchedCard">
            <a:avLst/>
          </a:prstGeom>
          <a:solidFill>
            <a:sysClr val="window" lastClr="FFFFFF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RCV/FROM</a:t>
            </a:r>
            <a:r>
              <a:rPr kumimoji="0" lang="ko-KR" altLang="en-US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시스템</a:t>
            </a:r>
            <a:endParaRPr kumimoji="0" lang="en-US" altLang="ko-KR" sz="9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7" name="오른쪽 화살표 356"/>
          <p:cNvSpPr/>
          <p:nvPr/>
        </p:nvSpPr>
        <p:spPr>
          <a:xfrm>
            <a:off x="6759432" y="3582291"/>
            <a:ext cx="958634" cy="72008"/>
          </a:xfrm>
          <a:prstGeom prst="rightArrow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endParaRPr kumimoji="0" lang="ko-KR" altLang="en-US" sz="10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8" name="직사각형 357"/>
          <p:cNvSpPr/>
          <p:nvPr/>
        </p:nvSpPr>
        <p:spPr>
          <a:xfrm>
            <a:off x="7202749" y="360068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9" name="직사각형 358"/>
          <p:cNvSpPr/>
          <p:nvPr/>
        </p:nvSpPr>
        <p:spPr>
          <a:xfrm>
            <a:off x="8175428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0" name="오른쪽 화살표 359"/>
          <p:cNvSpPr/>
          <p:nvPr/>
        </p:nvSpPr>
        <p:spPr>
          <a:xfrm>
            <a:off x="3097351" y="3582291"/>
            <a:ext cx="404204" cy="72008"/>
          </a:xfrm>
          <a:prstGeom prst="rightArrow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endParaRPr kumimoji="0" lang="ko-KR" altLang="en-US" sz="10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1" name="직사각형 360"/>
          <p:cNvSpPr/>
          <p:nvPr/>
        </p:nvSpPr>
        <p:spPr>
          <a:xfrm>
            <a:off x="3267390" y="360068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2" name="직사각형 361"/>
          <p:cNvSpPr/>
          <p:nvPr/>
        </p:nvSpPr>
        <p:spPr>
          <a:xfrm>
            <a:off x="3815218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63" name="구부러진 연결선 362"/>
          <p:cNvCxnSpPr>
            <a:stCxn id="362" idx="2"/>
            <a:endCxn id="361" idx="0"/>
          </p:cNvCxnSpPr>
          <p:nvPr/>
        </p:nvCxnSpPr>
        <p:spPr>
          <a:xfrm rot="5400000">
            <a:off x="3154479" y="2903942"/>
            <a:ext cx="845650" cy="547828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4" name="모서리가 둥근 직사각형 36"/>
          <p:cNvSpPr>
            <a:spLocks noChangeArrowheads="1"/>
          </p:cNvSpPr>
          <p:nvPr/>
        </p:nvSpPr>
        <p:spPr bwMode="auto">
          <a:xfrm>
            <a:off x="1915801" y="3672681"/>
            <a:ext cx="272244" cy="136208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8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Move</a:t>
            </a:r>
            <a:endParaRPr lang="ko-KR" altLang="en-US" sz="8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5" name="모서리가 둥근 직사각형 36"/>
          <p:cNvSpPr>
            <a:spLocks noChangeArrowheads="1"/>
          </p:cNvSpPr>
          <p:nvPr/>
        </p:nvSpPr>
        <p:spPr bwMode="auto">
          <a:xfrm>
            <a:off x="3163331" y="3672681"/>
            <a:ext cx="272244" cy="136208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8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Move</a:t>
            </a:r>
            <a:endParaRPr lang="ko-KR" altLang="en-US" sz="8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6" name="모서리가 둥근 직사각형 36"/>
          <p:cNvSpPr>
            <a:spLocks noChangeArrowheads="1"/>
          </p:cNvSpPr>
          <p:nvPr/>
        </p:nvSpPr>
        <p:spPr bwMode="auto">
          <a:xfrm>
            <a:off x="7102627" y="3672681"/>
            <a:ext cx="272244" cy="136208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wrap="none" lIns="0" tIns="0" rIns="0" bIns="0" anchor="ctr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8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Move</a:t>
            </a:r>
            <a:endParaRPr lang="ko-KR" altLang="en-US" sz="8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7" name="직사각형 366"/>
          <p:cNvSpPr/>
          <p:nvPr/>
        </p:nvSpPr>
        <p:spPr>
          <a:xfrm>
            <a:off x="6230070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8" name="직사각형 367"/>
          <p:cNvSpPr/>
          <p:nvPr/>
        </p:nvSpPr>
        <p:spPr>
          <a:xfrm>
            <a:off x="6230070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69" name="직선 연결선 368"/>
          <p:cNvCxnSpPr>
            <a:stCxn id="346" idx="0"/>
            <a:endCxn id="304" idx="2"/>
          </p:cNvCxnSpPr>
          <p:nvPr/>
        </p:nvCxnSpPr>
        <p:spPr>
          <a:xfrm flipV="1">
            <a:off x="6266070" y="2755031"/>
            <a:ext cx="0" cy="594001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0" name="직사각형 369"/>
          <p:cNvSpPr/>
          <p:nvPr/>
        </p:nvSpPr>
        <p:spPr>
          <a:xfrm>
            <a:off x="672343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1" name="직사각형 370"/>
          <p:cNvSpPr/>
          <p:nvPr/>
        </p:nvSpPr>
        <p:spPr>
          <a:xfrm>
            <a:off x="6723432" y="29050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2" name="직사각형 371"/>
          <p:cNvSpPr/>
          <p:nvPr/>
        </p:nvSpPr>
        <p:spPr>
          <a:xfrm>
            <a:off x="7202749" y="2905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73" name="직선 연결선 372"/>
          <p:cNvCxnSpPr>
            <a:stCxn id="371" idx="2"/>
            <a:endCxn id="370" idx="2"/>
          </p:cNvCxnSpPr>
          <p:nvPr/>
        </p:nvCxnSpPr>
        <p:spPr>
          <a:xfrm flipV="1">
            <a:off x="6759432" y="2755031"/>
            <a:ext cx="0" cy="221999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4" name="직선 연결선 373"/>
          <p:cNvCxnSpPr>
            <a:stCxn id="372" idx="2"/>
            <a:endCxn id="371" idx="2"/>
          </p:cNvCxnSpPr>
          <p:nvPr/>
        </p:nvCxnSpPr>
        <p:spPr>
          <a:xfrm flipH="1" flipV="1">
            <a:off x="6759432" y="2977030"/>
            <a:ext cx="479317" cy="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5" name="직선 연결선 374"/>
          <p:cNvCxnSpPr>
            <a:stCxn id="358" idx="0"/>
            <a:endCxn id="372" idx="2"/>
          </p:cNvCxnSpPr>
          <p:nvPr/>
        </p:nvCxnSpPr>
        <p:spPr>
          <a:xfrm flipV="1">
            <a:off x="7238749" y="2977031"/>
            <a:ext cx="0" cy="62365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6" name="직선 연결선 375"/>
          <p:cNvCxnSpPr>
            <a:stCxn id="377" idx="2"/>
            <a:endCxn id="359" idx="0"/>
          </p:cNvCxnSpPr>
          <p:nvPr/>
        </p:nvCxnSpPr>
        <p:spPr>
          <a:xfrm>
            <a:off x="8211428" y="2755031"/>
            <a:ext cx="0" cy="594001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7" name="직사각형 376"/>
          <p:cNvSpPr/>
          <p:nvPr/>
        </p:nvSpPr>
        <p:spPr>
          <a:xfrm>
            <a:off x="8175428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8" name="타원 377"/>
          <p:cNvSpPr/>
          <p:nvPr/>
        </p:nvSpPr>
        <p:spPr>
          <a:xfrm>
            <a:off x="6188082" y="3076377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5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79" name="타원 378"/>
          <p:cNvSpPr/>
          <p:nvPr/>
        </p:nvSpPr>
        <p:spPr>
          <a:xfrm>
            <a:off x="7160761" y="3076377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6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80" name="타원 379"/>
          <p:cNvSpPr/>
          <p:nvPr/>
        </p:nvSpPr>
        <p:spPr>
          <a:xfrm>
            <a:off x="3527218" y="3076377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8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381" name="Picture 2" descr="D:\Megatus\제품관련\NEXT\이미지-아이콘\1_Route\2-Service\2_time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226" y="2594055"/>
            <a:ext cx="180000" cy="1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6" name="제목 34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527570" y="888940"/>
            <a:ext cx="90983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파일을 송신하기 위해서는 업무에서 정해진 디렉터리에 파일을 저장하면 연계솔루션이 수신시스템의 정해진 디렉터리에 파일을</a:t>
            </a:r>
            <a:endParaRPr lang="en-US" altLang="ko-KR" sz="1200" b="0" kern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옮기게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복사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됩니다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파일을 옮기는 중 간섭을 피하기 위해 송신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수신 진행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중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디렉터리로 이동시켜 작업을 진행합니다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96630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제목 3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3.4.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첨부파일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흐름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281" name="직사각형 280"/>
          <p:cNvSpPr/>
          <p:nvPr/>
        </p:nvSpPr>
        <p:spPr>
          <a:xfrm>
            <a:off x="695688" y="1864425"/>
            <a:ext cx="3960000" cy="252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송신시스템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2" name="직사각형 281"/>
          <p:cNvSpPr/>
          <p:nvPr/>
        </p:nvSpPr>
        <p:spPr>
          <a:xfrm>
            <a:off x="2811102" y="2215031"/>
            <a:ext cx="1674828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연계</a:t>
            </a:r>
            <a:endParaRPr kumimoji="0" lang="en-US" altLang="ko-KR" sz="1100" b="1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송신</a:t>
            </a:r>
            <a:r>
              <a:rPr kumimoji="0" lang="en-US" altLang="ko-KR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3" name="직사각형 282"/>
          <p:cNvSpPr/>
          <p:nvPr/>
        </p:nvSpPr>
        <p:spPr>
          <a:xfrm>
            <a:off x="865446" y="2215031"/>
            <a:ext cx="1674828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업무</a:t>
            </a:r>
            <a:endParaRPr kumimoji="0" lang="ko-KR" altLang="en-US" sz="1100" b="1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4" name="직사각형 283"/>
          <p:cNvSpPr/>
          <p:nvPr/>
        </p:nvSpPr>
        <p:spPr>
          <a:xfrm>
            <a:off x="453000" y="1701288"/>
            <a:ext cx="9000000" cy="4536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5" name="직사각형 284"/>
          <p:cNvSpPr/>
          <p:nvPr/>
        </p:nvSpPr>
        <p:spPr>
          <a:xfrm>
            <a:off x="5250312" y="1864425"/>
            <a:ext cx="3960000" cy="252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200" b="1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수</a:t>
            </a:r>
            <a:r>
              <a:rPr kumimoji="0" lang="ko-KR" altLang="en-US" sz="1200" b="1" i="0" u="none" strike="noStrike" kern="0" cap="none" spc="0" normalizeH="0" baseline="0" noProof="0" err="1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신시스템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6" name="직사각형 285"/>
          <p:cNvSpPr/>
          <p:nvPr/>
        </p:nvSpPr>
        <p:spPr>
          <a:xfrm>
            <a:off x="5428656" y="2215031"/>
            <a:ext cx="1674828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연계</a:t>
            </a:r>
            <a:endParaRPr kumimoji="0" lang="en-US" altLang="ko-KR" sz="1100" b="1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수신</a:t>
            </a:r>
            <a:r>
              <a:rPr kumimoji="0" lang="en-US" altLang="ko-KR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endParaRPr kumimoji="0" lang="ko-KR" altLang="en-US" sz="1100" b="1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7" name="직사각형 286"/>
          <p:cNvSpPr/>
          <p:nvPr/>
        </p:nvSpPr>
        <p:spPr>
          <a:xfrm>
            <a:off x="7374014" y="2215031"/>
            <a:ext cx="1674828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업무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88" name="직사각형 287"/>
          <p:cNvSpPr/>
          <p:nvPr/>
        </p:nvSpPr>
        <p:spPr>
          <a:xfrm>
            <a:off x="6887484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89" name="직선 연결선 288"/>
          <p:cNvCxnSpPr>
            <a:stCxn id="299" idx="1"/>
            <a:endCxn id="296" idx="3"/>
          </p:cNvCxnSpPr>
          <p:nvPr/>
        </p:nvCxnSpPr>
        <p:spPr>
          <a:xfrm flipH="1">
            <a:off x="4485930" y="2413130"/>
            <a:ext cx="942726" cy="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0" name="직선 연결선 289"/>
          <p:cNvCxnSpPr>
            <a:stCxn id="140" idx="2"/>
            <a:endCxn id="345" idx="2"/>
          </p:cNvCxnSpPr>
          <p:nvPr/>
        </p:nvCxnSpPr>
        <p:spPr>
          <a:xfrm>
            <a:off x="6054782" y="3088030"/>
            <a:ext cx="1403295" cy="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5" name="타원 294"/>
          <p:cNvSpPr/>
          <p:nvPr/>
        </p:nvSpPr>
        <p:spPr>
          <a:xfrm>
            <a:off x="4879306" y="2257155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4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296" name="직사각형 295"/>
          <p:cNvSpPr/>
          <p:nvPr/>
        </p:nvSpPr>
        <p:spPr>
          <a:xfrm>
            <a:off x="4413930" y="2377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7" name="직사각형 296"/>
          <p:cNvSpPr/>
          <p:nvPr/>
        </p:nvSpPr>
        <p:spPr>
          <a:xfrm>
            <a:off x="4413930" y="2449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8" name="직사각형 297"/>
          <p:cNvSpPr/>
          <p:nvPr/>
        </p:nvSpPr>
        <p:spPr>
          <a:xfrm>
            <a:off x="4413930" y="25209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99" name="직사각형 298"/>
          <p:cNvSpPr/>
          <p:nvPr/>
        </p:nvSpPr>
        <p:spPr>
          <a:xfrm>
            <a:off x="5428656" y="2377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0" name="직사각형 299"/>
          <p:cNvSpPr/>
          <p:nvPr/>
        </p:nvSpPr>
        <p:spPr>
          <a:xfrm>
            <a:off x="5428656" y="24491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1" name="직사각형 300"/>
          <p:cNvSpPr/>
          <p:nvPr/>
        </p:nvSpPr>
        <p:spPr>
          <a:xfrm>
            <a:off x="5428656" y="25209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02" name="직선 연결선 301"/>
          <p:cNvCxnSpPr>
            <a:stCxn id="298" idx="3"/>
            <a:endCxn id="301" idx="1"/>
          </p:cNvCxnSpPr>
          <p:nvPr/>
        </p:nvCxnSpPr>
        <p:spPr>
          <a:xfrm>
            <a:off x="4485930" y="2556932"/>
            <a:ext cx="942726" cy="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3" name="타원 302"/>
          <p:cNvSpPr/>
          <p:nvPr/>
        </p:nvSpPr>
        <p:spPr>
          <a:xfrm>
            <a:off x="4879306" y="2556932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kern="0">
                <a:latin typeface="맑은 고딕"/>
                <a:ea typeface="맑은 고딕"/>
              </a:rPr>
              <a:t>7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16" name="순서도: 카드 315"/>
          <p:cNvSpPr/>
          <p:nvPr/>
        </p:nvSpPr>
        <p:spPr>
          <a:xfrm>
            <a:off x="5586782" y="3349032"/>
            <a:ext cx="792000" cy="792000"/>
          </a:xfrm>
          <a:prstGeom prst="flowChartPunchedCard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ko-KR" sz="10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0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첨</a:t>
            </a:r>
            <a:r>
              <a:rPr kumimoji="0" lang="ko-KR" altLang="en-US" sz="1000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부</a:t>
            </a:r>
            <a:r>
              <a:rPr kumimoji="0" lang="ko-KR" altLang="en-US" sz="10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파일</a:t>
            </a:r>
            <a:endParaRPr kumimoji="0" lang="en-US" altLang="ko-KR" sz="100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7" name="직사각형 316"/>
          <p:cNvSpPr/>
          <p:nvPr/>
        </p:nvSpPr>
        <p:spPr>
          <a:xfrm>
            <a:off x="5946782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8" name="직사각형 317"/>
          <p:cNvSpPr/>
          <p:nvPr/>
        </p:nvSpPr>
        <p:spPr>
          <a:xfrm>
            <a:off x="6018782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19" name="직사각형 318"/>
          <p:cNvSpPr/>
          <p:nvPr/>
        </p:nvSpPr>
        <p:spPr>
          <a:xfrm>
            <a:off x="5874782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0" name="직사각형 319"/>
          <p:cNvSpPr/>
          <p:nvPr/>
        </p:nvSpPr>
        <p:spPr>
          <a:xfrm>
            <a:off x="5802782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1" name="직사각형 320"/>
          <p:cNvSpPr/>
          <p:nvPr/>
        </p:nvSpPr>
        <p:spPr>
          <a:xfrm>
            <a:off x="6090782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2" name="직사각형 321"/>
          <p:cNvSpPr/>
          <p:nvPr/>
        </p:nvSpPr>
        <p:spPr>
          <a:xfrm>
            <a:off x="5730782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3" name="직사각형 322"/>
          <p:cNvSpPr/>
          <p:nvPr/>
        </p:nvSpPr>
        <p:spPr>
          <a:xfrm>
            <a:off x="6162782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4" name="직사각형 323"/>
          <p:cNvSpPr/>
          <p:nvPr/>
        </p:nvSpPr>
        <p:spPr>
          <a:xfrm>
            <a:off x="594678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5" name="직사각형 324"/>
          <p:cNvSpPr/>
          <p:nvPr/>
        </p:nvSpPr>
        <p:spPr>
          <a:xfrm>
            <a:off x="601878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6" name="직사각형 325"/>
          <p:cNvSpPr/>
          <p:nvPr/>
        </p:nvSpPr>
        <p:spPr>
          <a:xfrm>
            <a:off x="587478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7" name="직사각형 326"/>
          <p:cNvSpPr/>
          <p:nvPr/>
        </p:nvSpPr>
        <p:spPr>
          <a:xfrm>
            <a:off x="580278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8" name="직사각형 327"/>
          <p:cNvSpPr/>
          <p:nvPr/>
        </p:nvSpPr>
        <p:spPr>
          <a:xfrm>
            <a:off x="609078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9" name="직사각형 328"/>
          <p:cNvSpPr/>
          <p:nvPr/>
        </p:nvSpPr>
        <p:spPr>
          <a:xfrm>
            <a:off x="573078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0" name="직사각형 329"/>
          <p:cNvSpPr/>
          <p:nvPr/>
        </p:nvSpPr>
        <p:spPr>
          <a:xfrm>
            <a:off x="6162782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31" name="직선 연결선 330"/>
          <p:cNvCxnSpPr>
            <a:stCxn id="319" idx="0"/>
            <a:endCxn id="326" idx="2"/>
          </p:cNvCxnSpPr>
          <p:nvPr/>
        </p:nvCxnSpPr>
        <p:spPr>
          <a:xfrm flipV="1">
            <a:off x="5910782" y="2755031"/>
            <a:ext cx="0" cy="594001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2" name="직선 연결선 331"/>
          <p:cNvCxnSpPr>
            <a:stCxn id="325" idx="2"/>
            <a:endCxn id="140" idx="2"/>
          </p:cNvCxnSpPr>
          <p:nvPr/>
        </p:nvCxnSpPr>
        <p:spPr>
          <a:xfrm>
            <a:off x="6054782" y="2755031"/>
            <a:ext cx="0" cy="332999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5" name="직사각형 334"/>
          <p:cNvSpPr/>
          <p:nvPr/>
        </p:nvSpPr>
        <p:spPr>
          <a:xfrm>
            <a:off x="6090782" y="3016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36" name="타원 335"/>
          <p:cNvSpPr/>
          <p:nvPr/>
        </p:nvSpPr>
        <p:spPr>
          <a:xfrm>
            <a:off x="5832794" y="3078734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5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45" name="직사각형 344"/>
          <p:cNvSpPr/>
          <p:nvPr/>
        </p:nvSpPr>
        <p:spPr>
          <a:xfrm>
            <a:off x="7422077" y="3016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46" name="직선 연결선 345"/>
          <p:cNvCxnSpPr>
            <a:stCxn id="341" idx="0"/>
            <a:endCxn id="345" idx="2"/>
          </p:cNvCxnSpPr>
          <p:nvPr/>
        </p:nvCxnSpPr>
        <p:spPr>
          <a:xfrm flipV="1">
            <a:off x="7458077" y="3088031"/>
            <a:ext cx="0" cy="265763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9" name="타원 348"/>
          <p:cNvSpPr/>
          <p:nvPr/>
        </p:nvSpPr>
        <p:spPr>
          <a:xfrm>
            <a:off x="6120794" y="2896055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6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351" name="직선 연결선 350"/>
          <p:cNvCxnSpPr>
            <a:stCxn id="362" idx="0"/>
            <a:endCxn id="384" idx="0"/>
          </p:cNvCxnSpPr>
          <p:nvPr/>
        </p:nvCxnSpPr>
        <p:spPr>
          <a:xfrm>
            <a:off x="1666860" y="3016031"/>
            <a:ext cx="1909656" cy="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2" name="직선 연결선 351"/>
          <p:cNvCxnSpPr>
            <a:stCxn id="384" idx="2"/>
            <a:endCxn id="364" idx="2"/>
          </p:cNvCxnSpPr>
          <p:nvPr/>
        </p:nvCxnSpPr>
        <p:spPr>
          <a:xfrm flipH="1" flipV="1">
            <a:off x="1738860" y="3088031"/>
            <a:ext cx="1837656" cy="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3" name="구부러진 연결선 352"/>
          <p:cNvCxnSpPr>
            <a:stCxn id="398" idx="2"/>
            <a:endCxn id="356" idx="0"/>
          </p:cNvCxnSpPr>
          <p:nvPr/>
        </p:nvCxnSpPr>
        <p:spPr>
          <a:xfrm rot="5400000">
            <a:off x="2166122" y="2507769"/>
            <a:ext cx="608287" cy="1102810"/>
          </a:xfrm>
          <a:prstGeom prst="curvedConnector3">
            <a:avLst>
              <a:gd name="adj1" fmla="val 50000"/>
            </a:avLst>
          </a:prstGeom>
          <a:ln w="19050">
            <a:solidFill>
              <a:schemeClr val="accent6">
                <a:lumMod val="75000"/>
              </a:schemeClr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4" name="원통 353"/>
          <p:cNvSpPr/>
          <p:nvPr/>
        </p:nvSpPr>
        <p:spPr>
          <a:xfrm>
            <a:off x="1306860" y="3349032"/>
            <a:ext cx="792000" cy="792000"/>
          </a:xfrm>
          <a:prstGeom prst="can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10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파일정</a:t>
            </a:r>
            <a:r>
              <a:rPr kumimoji="0" lang="ko-KR" altLang="en-US" sz="1000" ker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보</a:t>
            </a:r>
            <a:r>
              <a:rPr kumimoji="0" lang="ko-KR" altLang="en-US" sz="10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테이블</a:t>
            </a:r>
            <a:endParaRPr kumimoji="0" lang="en-US" altLang="ko-KR" sz="10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5" name="직사각형 354"/>
          <p:cNvSpPr/>
          <p:nvPr/>
        </p:nvSpPr>
        <p:spPr>
          <a:xfrm>
            <a:off x="1450860" y="3363318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6" name="직사각형 355"/>
          <p:cNvSpPr/>
          <p:nvPr/>
        </p:nvSpPr>
        <p:spPr>
          <a:xfrm>
            <a:off x="1882860" y="3363318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7" name="직사각형 356"/>
          <p:cNvSpPr/>
          <p:nvPr/>
        </p:nvSpPr>
        <p:spPr>
          <a:xfrm>
            <a:off x="1450860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58" name="직선 연결선 357"/>
          <p:cNvCxnSpPr>
            <a:stCxn id="357" idx="2"/>
            <a:endCxn id="355" idx="0"/>
          </p:cNvCxnSpPr>
          <p:nvPr/>
        </p:nvCxnSpPr>
        <p:spPr>
          <a:xfrm>
            <a:off x="1486860" y="2755031"/>
            <a:ext cx="0" cy="60828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직선 연결선 358"/>
          <p:cNvCxnSpPr>
            <a:stCxn id="362" idx="0"/>
            <a:endCxn id="360" idx="0"/>
          </p:cNvCxnSpPr>
          <p:nvPr/>
        </p:nvCxnSpPr>
        <p:spPr>
          <a:xfrm>
            <a:off x="1666860" y="3016031"/>
            <a:ext cx="0" cy="33300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0" name="직사각형 359"/>
          <p:cNvSpPr/>
          <p:nvPr/>
        </p:nvSpPr>
        <p:spPr>
          <a:xfrm>
            <a:off x="1630860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1" name="직사각형 360"/>
          <p:cNvSpPr/>
          <p:nvPr/>
        </p:nvSpPr>
        <p:spPr>
          <a:xfrm>
            <a:off x="1702860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2" name="직사각형 361"/>
          <p:cNvSpPr/>
          <p:nvPr/>
        </p:nvSpPr>
        <p:spPr>
          <a:xfrm>
            <a:off x="1630860" y="3016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63" name="직선 연결선 362"/>
          <p:cNvCxnSpPr>
            <a:stCxn id="361" idx="0"/>
            <a:endCxn id="360" idx="0"/>
          </p:cNvCxnSpPr>
          <p:nvPr/>
        </p:nvCxnSpPr>
        <p:spPr>
          <a:xfrm flipH="1">
            <a:off x="1666860" y="3349032"/>
            <a:ext cx="72000" cy="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4" name="직사각형 363"/>
          <p:cNvSpPr/>
          <p:nvPr/>
        </p:nvSpPr>
        <p:spPr>
          <a:xfrm>
            <a:off x="1702860" y="3016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65" name="직선 연결선 364"/>
          <p:cNvCxnSpPr>
            <a:stCxn id="364" idx="2"/>
            <a:endCxn id="361" idx="0"/>
          </p:cNvCxnSpPr>
          <p:nvPr/>
        </p:nvCxnSpPr>
        <p:spPr>
          <a:xfrm>
            <a:off x="1738860" y="3088031"/>
            <a:ext cx="0" cy="26100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6" name="타원 365"/>
          <p:cNvSpPr/>
          <p:nvPr/>
        </p:nvSpPr>
        <p:spPr>
          <a:xfrm>
            <a:off x="1510885" y="2801716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67" name="타원 366"/>
          <p:cNvSpPr/>
          <p:nvPr/>
        </p:nvSpPr>
        <p:spPr>
          <a:xfrm>
            <a:off x="1954860" y="3111686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kern="0">
                <a:latin typeface="맑은 고딕"/>
                <a:ea typeface="맑은 고딕"/>
              </a:rPr>
              <a:t>8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68" name="순서도: 카드 367"/>
          <p:cNvSpPr/>
          <p:nvPr/>
        </p:nvSpPr>
        <p:spPr>
          <a:xfrm>
            <a:off x="3252516" y="3349032"/>
            <a:ext cx="792000" cy="792000"/>
          </a:xfrm>
          <a:prstGeom prst="flowChartPunchedCard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ko-KR" sz="1000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000" kern="0" noProof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첨</a:t>
            </a:r>
            <a:r>
              <a:rPr kumimoji="0" lang="ko-KR" altLang="en-US" sz="1000" kern="0" noProof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부</a:t>
            </a:r>
            <a:r>
              <a:rPr kumimoji="0" lang="ko-KR" altLang="en-US" sz="10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파일</a:t>
            </a:r>
            <a:endParaRPr kumimoji="0" lang="en-US" altLang="ko-KR" sz="100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69" name="직사각형 368"/>
          <p:cNvSpPr/>
          <p:nvPr/>
        </p:nvSpPr>
        <p:spPr>
          <a:xfrm>
            <a:off x="3612516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0" name="직사각형 369"/>
          <p:cNvSpPr/>
          <p:nvPr/>
        </p:nvSpPr>
        <p:spPr>
          <a:xfrm>
            <a:off x="3684516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1" name="직사각형 370"/>
          <p:cNvSpPr/>
          <p:nvPr/>
        </p:nvSpPr>
        <p:spPr>
          <a:xfrm>
            <a:off x="3540516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2" name="직사각형 371"/>
          <p:cNvSpPr/>
          <p:nvPr/>
        </p:nvSpPr>
        <p:spPr>
          <a:xfrm>
            <a:off x="3468516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3" name="직사각형 372"/>
          <p:cNvSpPr/>
          <p:nvPr/>
        </p:nvSpPr>
        <p:spPr>
          <a:xfrm>
            <a:off x="3756516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4" name="직사각형 373"/>
          <p:cNvSpPr/>
          <p:nvPr/>
        </p:nvSpPr>
        <p:spPr>
          <a:xfrm>
            <a:off x="3396516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5" name="직사각형 374"/>
          <p:cNvSpPr/>
          <p:nvPr/>
        </p:nvSpPr>
        <p:spPr>
          <a:xfrm>
            <a:off x="3828516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6" name="직사각형 375"/>
          <p:cNvSpPr/>
          <p:nvPr/>
        </p:nvSpPr>
        <p:spPr>
          <a:xfrm>
            <a:off x="361251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7" name="직사각형 376"/>
          <p:cNvSpPr/>
          <p:nvPr/>
        </p:nvSpPr>
        <p:spPr>
          <a:xfrm>
            <a:off x="368451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8" name="직사각형 377"/>
          <p:cNvSpPr/>
          <p:nvPr/>
        </p:nvSpPr>
        <p:spPr>
          <a:xfrm>
            <a:off x="354051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9" name="직사각형 378"/>
          <p:cNvSpPr/>
          <p:nvPr/>
        </p:nvSpPr>
        <p:spPr>
          <a:xfrm>
            <a:off x="346851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0" name="직사각형 379"/>
          <p:cNvSpPr/>
          <p:nvPr/>
        </p:nvSpPr>
        <p:spPr>
          <a:xfrm>
            <a:off x="375651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1" name="직사각형 380"/>
          <p:cNvSpPr/>
          <p:nvPr/>
        </p:nvSpPr>
        <p:spPr>
          <a:xfrm>
            <a:off x="339651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2" name="직사각형 381"/>
          <p:cNvSpPr/>
          <p:nvPr/>
        </p:nvSpPr>
        <p:spPr>
          <a:xfrm>
            <a:off x="3828516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83" name="직선 연결선 382"/>
          <p:cNvCxnSpPr>
            <a:stCxn id="378" idx="2"/>
            <a:endCxn id="384" idx="0"/>
          </p:cNvCxnSpPr>
          <p:nvPr/>
        </p:nvCxnSpPr>
        <p:spPr>
          <a:xfrm>
            <a:off x="3576516" y="2755031"/>
            <a:ext cx="0" cy="261001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4" name="직사각형 383"/>
          <p:cNvSpPr/>
          <p:nvPr/>
        </p:nvSpPr>
        <p:spPr>
          <a:xfrm>
            <a:off x="3540516" y="3016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5" name="직사각형 384"/>
          <p:cNvSpPr/>
          <p:nvPr/>
        </p:nvSpPr>
        <p:spPr>
          <a:xfrm>
            <a:off x="3468516" y="3016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86" name="직선 연결선 385"/>
          <p:cNvCxnSpPr>
            <a:stCxn id="371" idx="0"/>
            <a:endCxn id="384" idx="2"/>
          </p:cNvCxnSpPr>
          <p:nvPr/>
        </p:nvCxnSpPr>
        <p:spPr>
          <a:xfrm flipV="1">
            <a:off x="3576516" y="3088032"/>
            <a:ext cx="0" cy="26100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7" name="직선 연결선 386"/>
          <p:cNvCxnSpPr>
            <a:stCxn id="377" idx="2"/>
            <a:endCxn id="370" idx="0"/>
          </p:cNvCxnSpPr>
          <p:nvPr/>
        </p:nvCxnSpPr>
        <p:spPr>
          <a:xfrm>
            <a:off x="3720516" y="2755031"/>
            <a:ext cx="0" cy="594001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8" name="직사각형 387"/>
          <p:cNvSpPr/>
          <p:nvPr/>
        </p:nvSpPr>
        <p:spPr>
          <a:xfrm>
            <a:off x="3396516" y="2905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89" name="직사각형 388"/>
          <p:cNvSpPr/>
          <p:nvPr/>
        </p:nvSpPr>
        <p:spPr>
          <a:xfrm>
            <a:off x="3396516" y="3127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0" name="타원 389"/>
          <p:cNvSpPr/>
          <p:nvPr/>
        </p:nvSpPr>
        <p:spPr>
          <a:xfrm>
            <a:off x="3642528" y="2847235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91" name="타원 390"/>
          <p:cNvSpPr/>
          <p:nvPr/>
        </p:nvSpPr>
        <p:spPr>
          <a:xfrm>
            <a:off x="3384541" y="2974043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2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pic>
        <p:nvPicPr>
          <p:cNvPr id="392" name="Picture 2" descr="D:\Megatus\제품관련\NEXT\이미지-아이콘\1_Route\2-Service\2_timer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6516" y="2594055"/>
            <a:ext cx="180000" cy="1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5" name="직사각형 394"/>
          <p:cNvSpPr/>
          <p:nvPr/>
        </p:nvSpPr>
        <p:spPr>
          <a:xfrm>
            <a:off x="695688" y="4535631"/>
            <a:ext cx="3600000" cy="151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① 업무에서 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첨부파일을 송신 디렉터리에 저장하고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첨부파일에 대한 정보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데이터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를 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파일정보테이블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저장</a:t>
            </a:r>
            <a:endParaRPr kumimoji="0" lang="en-US" altLang="ko-KR" sz="900" b="1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② 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파일정보테이블에서 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첨부파일 정보를 취득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하여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해당 첨부파일이 있는지 확인</a:t>
            </a:r>
            <a:endParaRPr kumimoji="0" lang="en-US" altLang="ko-KR" sz="900" b="1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③ 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첨부파일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전송 준비</a:t>
            </a:r>
            <a:endParaRPr kumimoji="0" lang="en-US" altLang="ko-KR" sz="900" kern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④ 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 수신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전송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Request)</a:t>
            </a:r>
          </a:p>
        </p:txBody>
      </p:sp>
      <p:sp>
        <p:nvSpPr>
          <p:cNvPr id="396" name="직사각형 395"/>
          <p:cNvSpPr/>
          <p:nvPr/>
        </p:nvSpPr>
        <p:spPr>
          <a:xfrm>
            <a:off x="5250312" y="4535631"/>
            <a:ext cx="3600000" cy="151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algn="l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ct val="100000"/>
            </a:pP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⑤ 연계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수신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가 </a:t>
            </a:r>
            <a:r>
              <a:rPr kumimoji="0" lang="ko-KR" altLang="en-US" sz="900" b="1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첨부파일 저장</a:t>
            </a:r>
            <a:endParaRPr kumimoji="0" lang="en-US" altLang="ko-KR" sz="900" b="1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ct val="100000"/>
            </a:pP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⑥ 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첨부파일 저장 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완료 후 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파일정보테이블에 </a:t>
            </a:r>
            <a:r>
              <a:rPr kumimoji="0" lang="ko-KR" altLang="en-US" sz="900" b="1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첨부파일 정보 </a:t>
            </a:r>
            <a:r>
              <a:rPr kumimoji="0" lang="ko-KR" altLang="en-US" sz="900" b="1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적재</a:t>
            </a:r>
            <a:endParaRPr kumimoji="0" lang="en-US" altLang="ko-KR" sz="900" b="1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ct val="100000"/>
            </a:pP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⑦ 처리결과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상태정보 등 연계 송신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r>
              <a:rPr kumimoji="0"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응답</a:t>
            </a:r>
            <a:r>
              <a:rPr kumimoji="0"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(Response)</a:t>
            </a:r>
          </a:p>
          <a:p>
            <a:pPr algn="l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ct val="100000"/>
            </a:pPr>
            <a:r>
              <a:rPr kumimoji="0" lang="ko-KR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⑧ </a:t>
            </a:r>
            <a:r>
              <a:rPr kumimoji="0"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</a:t>
            </a:r>
            <a:r>
              <a:rPr kumimoji="0" lang="ko-KR" altLang="en-US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처리상태 업데이트</a:t>
            </a:r>
            <a:endParaRPr kumimoji="0" lang="en-US" altLang="ko-KR" sz="900" kern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l" eaLnBrk="0" fontAlgn="auto" latinLnBrk="0" hangingPunct="0">
              <a:lnSpc>
                <a:spcPct val="150000"/>
              </a:lnSpc>
              <a:spcBef>
                <a:spcPts val="300"/>
              </a:spcBef>
              <a:spcAft>
                <a:spcPts val="0"/>
              </a:spcAft>
              <a:buSzPct val="100000"/>
            </a:pPr>
            <a:endParaRPr kumimoji="0" lang="en-US" altLang="ko-KR" sz="90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8" name="직사각형 397"/>
          <p:cNvSpPr/>
          <p:nvPr/>
        </p:nvSpPr>
        <p:spPr>
          <a:xfrm>
            <a:off x="2985670" y="268303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99" name="제목 34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527570" y="888940"/>
            <a:ext cx="90983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첨부 파일에 대한 정보가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DB 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테이블에 저장되어 있으며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해당 테이블 정보도 같이 전송하는 연계 유형입니다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송신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는 첨부파일에 대한 정보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파일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Path, 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파일명 등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DB 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테이블에서 취득하여 해당 파일을 송신합니다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en-US" altLang="ko-KR" sz="1200" b="0" ker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수신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는 첨부파일을 저장하고 파일에 대한 정보를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DB 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테이블에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Insert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하는 연계 유형입니다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cxnSp>
        <p:nvCxnSpPr>
          <p:cNvPr id="119" name="직선 연결선 118"/>
          <p:cNvCxnSpPr>
            <a:stCxn id="357" idx="2"/>
          </p:cNvCxnSpPr>
          <p:nvPr/>
        </p:nvCxnSpPr>
        <p:spPr>
          <a:xfrm>
            <a:off x="1486860" y="2755031"/>
            <a:ext cx="1809956" cy="680287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직선 연결선 121"/>
          <p:cNvCxnSpPr>
            <a:stCxn id="125" idx="0"/>
            <a:endCxn id="136" idx="2"/>
          </p:cNvCxnSpPr>
          <p:nvPr/>
        </p:nvCxnSpPr>
        <p:spPr>
          <a:xfrm flipV="1">
            <a:off x="7818077" y="2755030"/>
            <a:ext cx="0" cy="608288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7" name="원통 336"/>
          <p:cNvSpPr/>
          <p:nvPr/>
        </p:nvSpPr>
        <p:spPr>
          <a:xfrm>
            <a:off x="7206077" y="3349032"/>
            <a:ext cx="792000" cy="792000"/>
          </a:xfrm>
          <a:prstGeom prst="can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10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파일정보</a:t>
            </a:r>
            <a:endParaRPr kumimoji="0" lang="en-US" altLang="ko-KR" sz="10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10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테이블</a:t>
            </a:r>
            <a:endParaRPr kumimoji="0" lang="en-US" altLang="ko-KR" sz="10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0" name="직사각형 339"/>
          <p:cNvSpPr/>
          <p:nvPr/>
        </p:nvSpPr>
        <p:spPr>
          <a:xfrm>
            <a:off x="7494077" y="334903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1" name="직사각형 340"/>
          <p:cNvSpPr/>
          <p:nvPr/>
        </p:nvSpPr>
        <p:spPr>
          <a:xfrm>
            <a:off x="7422077" y="3353794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2" name="직사각형 341"/>
          <p:cNvSpPr/>
          <p:nvPr/>
        </p:nvSpPr>
        <p:spPr>
          <a:xfrm>
            <a:off x="7710077" y="3353794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43" name="직사각형 342"/>
          <p:cNvSpPr/>
          <p:nvPr/>
        </p:nvSpPr>
        <p:spPr>
          <a:xfrm>
            <a:off x="7350077" y="3363318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5" name="직사각형 124"/>
          <p:cNvSpPr/>
          <p:nvPr/>
        </p:nvSpPr>
        <p:spPr>
          <a:xfrm>
            <a:off x="7782077" y="3363318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32" name="직선 연결선 131"/>
          <p:cNvCxnSpPr>
            <a:endCxn id="136" idx="2"/>
          </p:cNvCxnSpPr>
          <p:nvPr/>
        </p:nvCxnSpPr>
        <p:spPr>
          <a:xfrm flipV="1">
            <a:off x="6378782" y="2755030"/>
            <a:ext cx="1439295" cy="594003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6" name="직사각형 135"/>
          <p:cNvSpPr/>
          <p:nvPr/>
        </p:nvSpPr>
        <p:spPr>
          <a:xfrm>
            <a:off x="7782077" y="26830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0" name="직사각형 139"/>
          <p:cNvSpPr/>
          <p:nvPr/>
        </p:nvSpPr>
        <p:spPr>
          <a:xfrm>
            <a:off x="6018782" y="301603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695360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개체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16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0" name="개체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" name="그룹 9"/>
          <p:cNvGrpSpPr/>
          <p:nvPr>
            <p:custDataLst>
              <p:tags r:id="rId3"/>
            </p:custDataLst>
          </p:nvPr>
        </p:nvGrpSpPr>
        <p:grpSpPr>
          <a:xfrm>
            <a:off x="2750001" y="1189038"/>
            <a:ext cx="4380572" cy="304800"/>
            <a:chOff x="3263923" y="1525588"/>
            <a:chExt cx="3351213" cy="304800"/>
          </a:xfrm>
        </p:grpSpPr>
        <p:sp>
          <p:nvSpPr>
            <p:cNvPr id="39" name="Line 3"/>
            <p:cNvSpPr>
              <a:spLocks noChangeShapeType="1"/>
            </p:cNvSpPr>
            <p:nvPr/>
          </p:nvSpPr>
          <p:spPr bwMode="gray">
            <a:xfrm>
              <a:off x="3263923" y="1677988"/>
              <a:ext cx="3351213" cy="0"/>
            </a:xfrm>
            <a:prstGeom prst="line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ko-KR" altLang="en-US" sz="1700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46" name="Text Box 4"/>
            <p:cNvSpPr txBox="1">
              <a:spLocks noChangeArrowheads="1"/>
            </p:cNvSpPr>
            <p:nvPr/>
          </p:nvSpPr>
          <p:spPr bwMode="gray">
            <a:xfrm>
              <a:off x="4411685" y="1525588"/>
              <a:ext cx="1055688" cy="30480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</p:spPr>
          <p:txBody>
            <a:bodyPr lIns="91433" tIns="45717" rIns="91433" bIns="45717">
              <a:spAutoFit/>
            </a:bodyPr>
            <a:lstStyle/>
            <a:p>
              <a:pPr marL="142875" indent="-142875" algn="ctr">
                <a:spcBef>
                  <a:spcPct val="30000"/>
                </a:spcBef>
              </a:pPr>
              <a:r>
                <a:rPr lang="en-US" altLang="ko-KR" sz="1400" b="1" smtClean="0">
                  <a:solidFill>
                    <a:srgbClr val="000000"/>
                  </a:solidFill>
                  <a:latin typeface="맑은 고딕"/>
                  <a:ea typeface="맑은 고딕"/>
                </a:rPr>
                <a:t>Contents</a:t>
              </a:r>
              <a:endParaRPr lang="ko-KR" altLang="en-US" sz="1400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  <p:sp>
        <p:nvSpPr>
          <p:cNvPr id="52" name="Text Box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1928664" y="1988840"/>
            <a:ext cx="6523478" cy="15696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33" tIns="45717" rIns="91433" bIns="45717">
            <a:spAutoFit/>
          </a:bodyPr>
          <a:lstStyle/>
          <a:p>
            <a:pPr lvl="0" algn="l" eaLnBrk="0" hangingPunct="0">
              <a:spcBef>
                <a:spcPct val="20000"/>
              </a:spcBef>
            </a:pPr>
            <a:r>
              <a:rPr lang="en-US" altLang="ko-KR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4   PICAS</a:t>
            </a:r>
            <a:r>
              <a:rPr lang="ko-KR" altLang="en-US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고도화 및 범정부 </a:t>
            </a:r>
            <a:r>
              <a:rPr lang="ko-KR" altLang="en-US" sz="1500" b="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여권정보</a:t>
            </a:r>
            <a:r>
              <a:rPr lang="ko-KR" altLang="en-US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연계시스템구축 </a:t>
            </a:r>
            <a:r>
              <a:rPr lang="ko-KR" altLang="en-US" sz="15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표준 </a:t>
            </a:r>
            <a:r>
              <a:rPr lang="ko-KR" altLang="en-US" sz="1500" b="1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대외연계</a:t>
            </a:r>
            <a:r>
              <a:rPr lang="ko-KR" altLang="en-US" sz="15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유형</a:t>
            </a:r>
          </a:p>
          <a:p>
            <a:pPr lvl="0" algn="l" eaLnBrk="0" hangingPunct="0">
              <a:spcBef>
                <a:spcPct val="20000"/>
              </a:spcBef>
            </a:pPr>
            <a:endParaRPr lang="en-US" altLang="ko-KR" sz="15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4.1. </a:t>
            </a:r>
            <a:r>
              <a:rPr lang="ko-KR" altLang="en-US" sz="1500" b="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행정정보공동이용센</a:t>
            </a:r>
            <a:r>
              <a:rPr lang="ko-KR" altLang="en-US" sz="1500" b="1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터</a:t>
            </a:r>
            <a:r>
              <a:rPr lang="en-US" altLang="ko-KR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대량정보유통</a:t>
            </a:r>
            <a:r>
              <a:rPr lang="en-US" altLang="ko-KR" sz="15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500" b="1" dirty="0" err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대외연계</a:t>
            </a:r>
            <a:endParaRPr lang="en-US" altLang="ko-KR" sz="1500" b="1" dirty="0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4.2. </a:t>
            </a:r>
            <a:r>
              <a:rPr lang="ko-KR" altLang="en-US" sz="1500" b="1" dirty="0" err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행정정보공동이용센터</a:t>
            </a:r>
            <a:r>
              <a:rPr lang="en-US" altLang="ko-KR" sz="15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실시간 정보유통</a:t>
            </a:r>
            <a:r>
              <a:rPr lang="en-US" altLang="ko-KR" sz="15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5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대외 연계</a:t>
            </a:r>
            <a:endParaRPr lang="en-US" altLang="ko-KR" sz="1500" b="1" dirty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ct val="20000"/>
              </a:spcBef>
            </a:pPr>
            <a:endParaRPr lang="en-US" altLang="ko-KR" sz="1500" b="1" dirty="0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1315101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제목 3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4.1.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행정정보공동이용센터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대량정보유통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대외연계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32" name="제목 34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527570" y="888940"/>
            <a:ext cx="90983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행정정보공동이용 대량정보유통 </a:t>
            </a:r>
            <a:r>
              <a:rPr lang="ko-KR" altLang="en-US" sz="1200" b="0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대외연계는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파일 송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수신 연계입니다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범정부여권정보시스템에서 생성한 파일을 행정정보공유 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Adaptor 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용도의 디렉터리로 전송하여 연계합니다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65" name="직사각형 64"/>
          <p:cNvSpPr/>
          <p:nvPr/>
        </p:nvSpPr>
        <p:spPr>
          <a:xfrm>
            <a:off x="5681993" y="1560739"/>
            <a:ext cx="2270246" cy="2228505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b="1" kern="0" noProof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정보보유기관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1503775" y="1560739"/>
            <a:ext cx="2032301" cy="2228505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b="1" kern="0" noProof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범정부여권정보시스템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2922981" y="1784604"/>
            <a:ext cx="3492890" cy="1936447"/>
          </a:xfrm>
          <a:prstGeom prst="rect">
            <a:avLst/>
          </a:prstGeom>
          <a:solidFill>
            <a:srgbClr val="77933C">
              <a:alpha val="20000"/>
            </a:srgbClr>
          </a:solidFill>
          <a:ln w="12700" cap="flat" cmpd="sng" algn="ctr">
            <a:solidFill>
              <a:srgbClr val="77933C"/>
            </a:solidFill>
            <a:prstDash val="sysDash"/>
            <a:headEnd type="none" w="med" len="med"/>
            <a:tailEnd type="none" w="med" len="med"/>
          </a:ln>
          <a:effectLst/>
        </p:spPr>
        <p:txBody>
          <a:bodyPr rtlCol="0" anchor="t"/>
          <a:lstStyle/>
          <a:p>
            <a:pPr algn="ctr" latinLnBrk="0">
              <a:lnSpc>
                <a:spcPct val="110000"/>
              </a:lnSpc>
              <a:spcBef>
                <a:spcPts val="320"/>
              </a:spcBef>
            </a:pPr>
            <a:endParaRPr lang="ko-KR" altLang="en-US" b="1" smtClean="0">
              <a:solidFill>
                <a:srgbClr val="000000"/>
              </a:solidFill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1823198" y="2238072"/>
            <a:ext cx="935200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noProof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업무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3142246" y="2361833"/>
            <a:ext cx="846238" cy="320666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9525" algn="ctr">
            <a:solidFill>
              <a:sysClr val="window" lastClr="FFFFFF">
                <a:lumMod val="65000"/>
              </a:sys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b="1" kern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행정정보공</a:t>
            </a:r>
            <a:r>
              <a:rPr kumimoji="0" lang="ko-KR" altLang="en-US" sz="900" b="1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</a:t>
            </a:r>
            <a:r>
              <a:rPr kumimoji="0" lang="en-US" altLang="ko-KR" sz="9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 Adaptor</a:t>
            </a:r>
            <a:endParaRPr kumimoji="0" lang="ko-KR" altLang="en-US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3" name="Freeform 116"/>
          <p:cNvSpPr>
            <a:spLocks/>
          </p:cNvSpPr>
          <p:nvPr/>
        </p:nvSpPr>
        <p:spPr bwMode="gray">
          <a:xfrm>
            <a:off x="3039037" y="2569529"/>
            <a:ext cx="180000" cy="180000"/>
          </a:xfrm>
          <a:custGeom>
            <a:avLst/>
            <a:gdLst>
              <a:gd name="T0" fmla="*/ 0 w 336"/>
              <a:gd name="T1" fmla="*/ 227 h 288"/>
              <a:gd name="T2" fmla="*/ 160 w 336"/>
              <a:gd name="T3" fmla="*/ 227 h 288"/>
              <a:gd name="T4" fmla="*/ 160 w 336"/>
              <a:gd name="T5" fmla="*/ 0 h 288"/>
              <a:gd name="T6" fmla="*/ 400 w 336"/>
              <a:gd name="T7" fmla="*/ 0 h 288"/>
              <a:gd name="T8" fmla="*/ 400 w 336"/>
              <a:gd name="T9" fmla="*/ 227 h 288"/>
              <a:gd name="T10" fmla="*/ 560 w 336"/>
              <a:gd name="T11" fmla="*/ 227 h 288"/>
              <a:gd name="T12" fmla="*/ 560 w 336"/>
              <a:gd name="T13" fmla="*/ 454 h 288"/>
              <a:gd name="T14" fmla="*/ 400 w 336"/>
              <a:gd name="T15" fmla="*/ 454 h 288"/>
              <a:gd name="T16" fmla="*/ 400 w 336"/>
              <a:gd name="T17" fmla="*/ 681 h 288"/>
              <a:gd name="T18" fmla="*/ 160 w 336"/>
              <a:gd name="T19" fmla="*/ 681 h 288"/>
              <a:gd name="T20" fmla="*/ 160 w 336"/>
              <a:gd name="T21" fmla="*/ 454 h 288"/>
              <a:gd name="T22" fmla="*/ 0 w 336"/>
              <a:gd name="T23" fmla="*/ 454 h 288"/>
              <a:gd name="T24" fmla="*/ 0 w 336"/>
              <a:gd name="T25" fmla="*/ 227 h 28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36"/>
              <a:gd name="T40" fmla="*/ 0 h 288"/>
              <a:gd name="T41" fmla="*/ 336 w 336"/>
              <a:gd name="T42" fmla="*/ 288 h 28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36" h="288">
                <a:moveTo>
                  <a:pt x="0" y="96"/>
                </a:moveTo>
                <a:lnTo>
                  <a:pt x="96" y="96"/>
                </a:lnTo>
                <a:lnTo>
                  <a:pt x="96" y="0"/>
                </a:lnTo>
                <a:lnTo>
                  <a:pt x="240" y="0"/>
                </a:lnTo>
                <a:lnTo>
                  <a:pt x="240" y="96"/>
                </a:lnTo>
                <a:lnTo>
                  <a:pt x="336" y="96"/>
                </a:lnTo>
                <a:lnTo>
                  <a:pt x="336" y="192"/>
                </a:lnTo>
                <a:lnTo>
                  <a:pt x="240" y="192"/>
                </a:lnTo>
                <a:lnTo>
                  <a:pt x="240" y="288"/>
                </a:lnTo>
                <a:lnTo>
                  <a:pt x="96" y="288"/>
                </a:lnTo>
                <a:lnTo>
                  <a:pt x="96" y="192"/>
                </a:lnTo>
                <a:lnTo>
                  <a:pt x="0" y="192"/>
                </a:lnTo>
                <a:lnTo>
                  <a:pt x="0" y="96"/>
                </a:lnTo>
                <a:close/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00B0F0"/>
              </a:gs>
            </a:gsLst>
            <a:path path="rect">
              <a:fillToRect l="50000" t="50000" r="50000" b="50000"/>
            </a:path>
          </a:gra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163500" prstMaterial="legacyMatte">
            <a:bevelT w="13500" h="13500" prst="angle"/>
            <a:bevelB w="13500" h="13500" prst="angle"/>
            <a:extrusionClr>
              <a:srgbClr val="3399FF"/>
            </a:extrusionClr>
          </a:sp3d>
        </p:spPr>
        <p:txBody>
          <a:bodyPr lIns="62865" tIns="31433" rIns="62865" bIns="31433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74" name="직선 화살표 연결선 73"/>
          <p:cNvCxnSpPr>
            <a:stCxn id="72" idx="2"/>
          </p:cNvCxnSpPr>
          <p:nvPr/>
        </p:nvCxnSpPr>
        <p:spPr>
          <a:xfrm flipH="1">
            <a:off x="3032213" y="2682499"/>
            <a:ext cx="533152" cy="703983"/>
          </a:xfrm>
          <a:prstGeom prst="straightConnector1">
            <a:avLst/>
          </a:prstGeom>
          <a:noFill/>
          <a:ln w="19050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  <a:headEnd type="triangle" w="med" len="med"/>
            <a:tailEnd type="none" w="med" len="med"/>
          </a:ln>
          <a:effectLst/>
        </p:spPr>
      </p:cxnSp>
      <p:sp>
        <p:nvSpPr>
          <p:cNvPr id="75" name="순서도: 카드 74"/>
          <p:cNvSpPr/>
          <p:nvPr/>
        </p:nvSpPr>
        <p:spPr>
          <a:xfrm>
            <a:off x="2507156" y="3117218"/>
            <a:ext cx="576000" cy="538527"/>
          </a:xfrm>
          <a:prstGeom prst="flowChartPunchedCard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000" i="0" u="none" strike="noStrike" kern="0" cap="none" spc="0" normalizeH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파일</a:t>
            </a:r>
            <a:endParaRPr kumimoji="0" lang="en-US" altLang="ko-KR" sz="1000" i="0" u="none" strike="noStrike" kern="0" cap="none" spc="0" normalizeH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76" name="그룹 75"/>
          <p:cNvGrpSpPr/>
          <p:nvPr/>
        </p:nvGrpSpPr>
        <p:grpSpPr>
          <a:xfrm>
            <a:off x="3852193" y="2424325"/>
            <a:ext cx="72000" cy="215882"/>
            <a:chOff x="6465168" y="4071611"/>
            <a:chExt cx="72000" cy="215882"/>
          </a:xfrm>
        </p:grpSpPr>
        <p:sp>
          <p:nvSpPr>
            <p:cNvPr id="77" name="직사각형 76"/>
            <p:cNvSpPr/>
            <p:nvPr/>
          </p:nvSpPr>
          <p:spPr>
            <a:xfrm>
              <a:off x="6465168" y="4143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8" name="직사각형 77"/>
            <p:cNvSpPr/>
            <p:nvPr/>
          </p:nvSpPr>
          <p:spPr>
            <a:xfrm>
              <a:off x="6465168" y="4071611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9" name="직사각형 78"/>
            <p:cNvSpPr/>
            <p:nvPr/>
          </p:nvSpPr>
          <p:spPr>
            <a:xfrm>
              <a:off x="6465168" y="4215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80" name="그룹 79"/>
          <p:cNvGrpSpPr/>
          <p:nvPr/>
        </p:nvGrpSpPr>
        <p:grpSpPr>
          <a:xfrm>
            <a:off x="3806493" y="2411827"/>
            <a:ext cx="72000" cy="215882"/>
            <a:chOff x="6465168" y="4071611"/>
            <a:chExt cx="72000" cy="215882"/>
          </a:xfrm>
        </p:grpSpPr>
        <p:sp>
          <p:nvSpPr>
            <p:cNvPr id="81" name="직사각형 80"/>
            <p:cNvSpPr/>
            <p:nvPr/>
          </p:nvSpPr>
          <p:spPr>
            <a:xfrm>
              <a:off x="6465168" y="4143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2" name="직사각형 81"/>
            <p:cNvSpPr/>
            <p:nvPr/>
          </p:nvSpPr>
          <p:spPr>
            <a:xfrm>
              <a:off x="6465168" y="4071611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3" name="직사각형 82"/>
            <p:cNvSpPr/>
            <p:nvPr/>
          </p:nvSpPr>
          <p:spPr>
            <a:xfrm>
              <a:off x="6465168" y="4215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86" name="그룹 85"/>
          <p:cNvGrpSpPr/>
          <p:nvPr/>
        </p:nvGrpSpPr>
        <p:grpSpPr>
          <a:xfrm>
            <a:off x="3147179" y="2289951"/>
            <a:ext cx="72000" cy="215882"/>
            <a:chOff x="6465168" y="4071611"/>
            <a:chExt cx="72000" cy="215882"/>
          </a:xfrm>
        </p:grpSpPr>
        <p:sp>
          <p:nvSpPr>
            <p:cNvPr id="87" name="직사각형 86"/>
            <p:cNvSpPr/>
            <p:nvPr/>
          </p:nvSpPr>
          <p:spPr>
            <a:xfrm>
              <a:off x="6465168" y="4143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8" name="직사각형 87"/>
            <p:cNvSpPr/>
            <p:nvPr/>
          </p:nvSpPr>
          <p:spPr>
            <a:xfrm>
              <a:off x="6465168" y="4071611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9" name="직사각형 88"/>
            <p:cNvSpPr/>
            <p:nvPr/>
          </p:nvSpPr>
          <p:spPr>
            <a:xfrm>
              <a:off x="6465168" y="4215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90" name="그룹 89"/>
          <p:cNvGrpSpPr/>
          <p:nvPr/>
        </p:nvGrpSpPr>
        <p:grpSpPr>
          <a:xfrm>
            <a:off x="2864768" y="2289951"/>
            <a:ext cx="72000" cy="215882"/>
            <a:chOff x="6465168" y="4071611"/>
            <a:chExt cx="72000" cy="215882"/>
          </a:xfrm>
        </p:grpSpPr>
        <p:sp>
          <p:nvSpPr>
            <p:cNvPr id="91" name="직사각형 90"/>
            <p:cNvSpPr/>
            <p:nvPr/>
          </p:nvSpPr>
          <p:spPr>
            <a:xfrm>
              <a:off x="6465168" y="4143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92" name="직사각형 91"/>
            <p:cNvSpPr/>
            <p:nvPr/>
          </p:nvSpPr>
          <p:spPr>
            <a:xfrm>
              <a:off x="6465168" y="4071611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93" name="직사각형 92"/>
            <p:cNvSpPr/>
            <p:nvPr/>
          </p:nvSpPr>
          <p:spPr>
            <a:xfrm>
              <a:off x="6465168" y="4215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95" name="순서도: 카드 94"/>
          <p:cNvSpPr/>
          <p:nvPr/>
        </p:nvSpPr>
        <p:spPr>
          <a:xfrm>
            <a:off x="3292389" y="3009128"/>
            <a:ext cx="543289" cy="267112"/>
          </a:xfrm>
          <a:prstGeom prst="flowChartPunchedCard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t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 smtClean="0">
                <a:latin typeface="맑은 고딕" pitchFamily="50" charset="-127"/>
                <a:ea typeface="맑은 고딕" pitchFamily="50" charset="-127"/>
              </a:rPr>
              <a:t>파일전송</a:t>
            </a:r>
            <a:endParaRPr kumimoji="0" lang="en-US" altLang="ko-KR" sz="900" ker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4237781" y="2541481"/>
            <a:ext cx="72000" cy="209101"/>
          </a:xfrm>
          <a:prstGeom prst="rect">
            <a:avLst/>
          </a:prstGeom>
          <a:noFill/>
          <a:ln w="3175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9" name="원통 98"/>
          <p:cNvSpPr/>
          <p:nvPr/>
        </p:nvSpPr>
        <p:spPr>
          <a:xfrm>
            <a:off x="1569750" y="3112816"/>
            <a:ext cx="621805" cy="542929"/>
          </a:xfrm>
          <a:prstGeom prst="can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9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업무</a:t>
            </a:r>
            <a:endParaRPr kumimoji="0" lang="en-US" altLang="ko-KR" sz="9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9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테이블</a:t>
            </a:r>
            <a:endParaRPr kumimoji="0" lang="en-US" altLang="ko-KR" sz="10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00" name="그룹 99"/>
          <p:cNvGrpSpPr/>
          <p:nvPr/>
        </p:nvGrpSpPr>
        <p:grpSpPr>
          <a:xfrm>
            <a:off x="6028501" y="2407760"/>
            <a:ext cx="72000" cy="215882"/>
            <a:chOff x="6465168" y="4071611"/>
            <a:chExt cx="72000" cy="215882"/>
          </a:xfrm>
        </p:grpSpPr>
        <p:sp>
          <p:nvSpPr>
            <p:cNvPr id="101" name="직사각형 100"/>
            <p:cNvSpPr/>
            <p:nvPr/>
          </p:nvSpPr>
          <p:spPr>
            <a:xfrm>
              <a:off x="6465168" y="4143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2" name="직사각형 101"/>
            <p:cNvSpPr/>
            <p:nvPr/>
          </p:nvSpPr>
          <p:spPr>
            <a:xfrm>
              <a:off x="6465168" y="4071611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3" name="직사각형 102"/>
            <p:cNvSpPr/>
            <p:nvPr/>
          </p:nvSpPr>
          <p:spPr>
            <a:xfrm>
              <a:off x="6465168" y="4215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04" name="직사각형 103"/>
          <p:cNvSpPr/>
          <p:nvPr/>
        </p:nvSpPr>
        <p:spPr>
          <a:xfrm>
            <a:off x="6833592" y="2881383"/>
            <a:ext cx="72000" cy="7200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5" name="순서도: 카드 104"/>
          <p:cNvSpPr/>
          <p:nvPr/>
        </p:nvSpPr>
        <p:spPr>
          <a:xfrm>
            <a:off x="6028501" y="3117218"/>
            <a:ext cx="576000" cy="538527"/>
          </a:xfrm>
          <a:prstGeom prst="flowChartPunchedCard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000" i="0" u="none" strike="noStrike" kern="0" cap="none" spc="0" normalizeH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파일</a:t>
            </a:r>
            <a:endParaRPr kumimoji="0" lang="en-US" altLang="ko-KR" sz="1000" i="0" u="none" strike="noStrike" kern="0" cap="none" spc="0" normalizeH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6" name="원통 105"/>
          <p:cNvSpPr/>
          <p:nvPr/>
        </p:nvSpPr>
        <p:spPr>
          <a:xfrm>
            <a:off x="6959770" y="3112816"/>
            <a:ext cx="621805" cy="542929"/>
          </a:xfrm>
          <a:prstGeom prst="can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9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업무</a:t>
            </a:r>
            <a:endParaRPr kumimoji="0" lang="en-US" altLang="ko-KR" sz="9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9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테이블</a:t>
            </a:r>
            <a:endParaRPr kumimoji="0" lang="en-US" altLang="ko-KR" sz="10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8" name="직사각형 107"/>
          <p:cNvSpPr/>
          <p:nvPr/>
        </p:nvSpPr>
        <p:spPr>
          <a:xfrm>
            <a:off x="5370018" y="2361833"/>
            <a:ext cx="846238" cy="320666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9525" algn="ctr">
            <a:solidFill>
              <a:sysClr val="window" lastClr="FFFFFF">
                <a:lumMod val="65000"/>
              </a:sys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b="1" kern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행정정보공</a:t>
            </a:r>
            <a:r>
              <a:rPr kumimoji="0" lang="ko-KR" altLang="en-US" sz="900" b="1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</a:t>
            </a:r>
            <a:r>
              <a:rPr kumimoji="0" lang="en-US" altLang="ko-KR" sz="9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 Adaptor</a:t>
            </a:r>
            <a:endParaRPr kumimoji="0" lang="ko-KR" altLang="en-US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9" name="Freeform 116"/>
          <p:cNvSpPr>
            <a:spLocks/>
          </p:cNvSpPr>
          <p:nvPr/>
        </p:nvSpPr>
        <p:spPr bwMode="gray">
          <a:xfrm>
            <a:off x="5251740" y="2584627"/>
            <a:ext cx="180000" cy="180000"/>
          </a:xfrm>
          <a:custGeom>
            <a:avLst/>
            <a:gdLst>
              <a:gd name="T0" fmla="*/ 0 w 336"/>
              <a:gd name="T1" fmla="*/ 227 h 288"/>
              <a:gd name="T2" fmla="*/ 160 w 336"/>
              <a:gd name="T3" fmla="*/ 227 h 288"/>
              <a:gd name="T4" fmla="*/ 160 w 336"/>
              <a:gd name="T5" fmla="*/ 0 h 288"/>
              <a:gd name="T6" fmla="*/ 400 w 336"/>
              <a:gd name="T7" fmla="*/ 0 h 288"/>
              <a:gd name="T8" fmla="*/ 400 w 336"/>
              <a:gd name="T9" fmla="*/ 227 h 288"/>
              <a:gd name="T10" fmla="*/ 560 w 336"/>
              <a:gd name="T11" fmla="*/ 227 h 288"/>
              <a:gd name="T12" fmla="*/ 560 w 336"/>
              <a:gd name="T13" fmla="*/ 454 h 288"/>
              <a:gd name="T14" fmla="*/ 400 w 336"/>
              <a:gd name="T15" fmla="*/ 454 h 288"/>
              <a:gd name="T16" fmla="*/ 400 w 336"/>
              <a:gd name="T17" fmla="*/ 681 h 288"/>
              <a:gd name="T18" fmla="*/ 160 w 336"/>
              <a:gd name="T19" fmla="*/ 681 h 288"/>
              <a:gd name="T20" fmla="*/ 160 w 336"/>
              <a:gd name="T21" fmla="*/ 454 h 288"/>
              <a:gd name="T22" fmla="*/ 0 w 336"/>
              <a:gd name="T23" fmla="*/ 454 h 288"/>
              <a:gd name="T24" fmla="*/ 0 w 336"/>
              <a:gd name="T25" fmla="*/ 227 h 28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36"/>
              <a:gd name="T40" fmla="*/ 0 h 288"/>
              <a:gd name="T41" fmla="*/ 336 w 336"/>
              <a:gd name="T42" fmla="*/ 288 h 28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36" h="288">
                <a:moveTo>
                  <a:pt x="0" y="96"/>
                </a:moveTo>
                <a:lnTo>
                  <a:pt x="96" y="96"/>
                </a:lnTo>
                <a:lnTo>
                  <a:pt x="96" y="0"/>
                </a:lnTo>
                <a:lnTo>
                  <a:pt x="240" y="0"/>
                </a:lnTo>
                <a:lnTo>
                  <a:pt x="240" y="96"/>
                </a:lnTo>
                <a:lnTo>
                  <a:pt x="336" y="96"/>
                </a:lnTo>
                <a:lnTo>
                  <a:pt x="336" y="192"/>
                </a:lnTo>
                <a:lnTo>
                  <a:pt x="240" y="192"/>
                </a:lnTo>
                <a:lnTo>
                  <a:pt x="240" y="288"/>
                </a:lnTo>
                <a:lnTo>
                  <a:pt x="96" y="288"/>
                </a:lnTo>
                <a:lnTo>
                  <a:pt x="96" y="192"/>
                </a:lnTo>
                <a:lnTo>
                  <a:pt x="0" y="192"/>
                </a:lnTo>
                <a:lnTo>
                  <a:pt x="0" y="96"/>
                </a:lnTo>
                <a:close/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00B0F0"/>
              </a:gs>
            </a:gsLst>
            <a:path path="rect">
              <a:fillToRect l="50000" t="50000" r="50000" b="50000"/>
            </a:path>
          </a:gra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163500" prstMaterial="legacyMatte">
            <a:bevelT w="13500" h="13500" prst="angle"/>
            <a:bevelB w="13500" h="13500" prst="angle"/>
            <a:extrusionClr>
              <a:srgbClr val="3399FF"/>
            </a:extrusionClr>
          </a:sp3d>
        </p:spPr>
        <p:txBody>
          <a:bodyPr lIns="62865" tIns="31433" rIns="62865" bIns="31433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0" name="직사각형 109"/>
          <p:cNvSpPr/>
          <p:nvPr/>
        </p:nvSpPr>
        <p:spPr>
          <a:xfrm>
            <a:off x="6722291" y="2249768"/>
            <a:ext cx="935200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noProof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업무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12" name="직선 화살표 연결선 111"/>
          <p:cNvCxnSpPr>
            <a:stCxn id="106" idx="1"/>
            <a:endCxn id="110" idx="2"/>
          </p:cNvCxnSpPr>
          <p:nvPr/>
        </p:nvCxnSpPr>
        <p:spPr>
          <a:xfrm flipH="1" flipV="1">
            <a:off x="7189891" y="2789768"/>
            <a:ext cx="80782" cy="323048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원호 112"/>
          <p:cNvSpPr/>
          <p:nvPr/>
        </p:nvSpPr>
        <p:spPr>
          <a:xfrm>
            <a:off x="1827092" y="2660307"/>
            <a:ext cx="275336" cy="426371"/>
          </a:xfrm>
          <a:prstGeom prst="arc">
            <a:avLst>
              <a:gd name="adj1" fmla="val 21030576"/>
              <a:gd name="adj2" fmla="val 11755412"/>
            </a:avLst>
          </a:prstGeom>
          <a:ln w="15875">
            <a:solidFill>
              <a:schemeClr val="tx1"/>
            </a:solidFill>
            <a:prstDash val="sysDash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14" name="직선 화살표 연결선 113"/>
          <p:cNvCxnSpPr>
            <a:endCxn id="72" idx="3"/>
          </p:cNvCxnSpPr>
          <p:nvPr/>
        </p:nvCxnSpPr>
        <p:spPr>
          <a:xfrm flipH="1">
            <a:off x="3988484" y="2514419"/>
            <a:ext cx="1353256" cy="7747"/>
          </a:xfrm>
          <a:prstGeom prst="straightConnector1">
            <a:avLst/>
          </a:prstGeom>
          <a:noFill/>
          <a:ln w="19050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  <a:headEnd type="triangle" w="med" len="med"/>
            <a:tailEnd type="none" w="med" len="med"/>
          </a:ln>
          <a:effectLst/>
        </p:spPr>
      </p:cxnSp>
      <p:cxnSp>
        <p:nvCxnSpPr>
          <p:cNvPr id="115" name="직선 연결선 114"/>
          <p:cNvCxnSpPr>
            <a:stCxn id="105" idx="3"/>
          </p:cNvCxnSpPr>
          <p:nvPr/>
        </p:nvCxnSpPr>
        <p:spPr>
          <a:xfrm flipV="1">
            <a:off x="6604501" y="2789769"/>
            <a:ext cx="244521" cy="596713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직선 화살표 연결선 115"/>
          <p:cNvCxnSpPr>
            <a:stCxn id="105" idx="1"/>
            <a:endCxn id="108" idx="2"/>
          </p:cNvCxnSpPr>
          <p:nvPr/>
        </p:nvCxnSpPr>
        <p:spPr>
          <a:xfrm flipH="1" flipV="1">
            <a:off x="5793137" y="2682499"/>
            <a:ext cx="235364" cy="703983"/>
          </a:xfrm>
          <a:prstGeom prst="straightConnector1">
            <a:avLst/>
          </a:prstGeom>
          <a:noFill/>
          <a:ln w="19050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  <a:headEnd type="triangle" w="med" len="med"/>
            <a:tailEnd type="none" w="med" len="med"/>
          </a:ln>
          <a:effectLst/>
        </p:spPr>
      </p:cxnSp>
      <p:grpSp>
        <p:nvGrpSpPr>
          <p:cNvPr id="117" name="그룹 116"/>
          <p:cNvGrpSpPr/>
          <p:nvPr/>
        </p:nvGrpSpPr>
        <p:grpSpPr>
          <a:xfrm>
            <a:off x="4160436" y="1560739"/>
            <a:ext cx="1023948" cy="2242852"/>
            <a:chOff x="6444208" y="3578746"/>
            <a:chExt cx="1260000" cy="763214"/>
          </a:xfrm>
        </p:grpSpPr>
        <p:sp>
          <p:nvSpPr>
            <p:cNvPr id="118" name="직사각형 117"/>
            <p:cNvSpPr/>
            <p:nvPr/>
          </p:nvSpPr>
          <p:spPr>
            <a:xfrm>
              <a:off x="6444208" y="3578746"/>
              <a:ext cx="1260000" cy="763214"/>
            </a:xfrm>
            <a:prstGeom prst="rect">
              <a:avLst/>
            </a:prstGeom>
            <a:solidFill>
              <a:sysClr val="window" lastClr="FFFFFF">
                <a:lumMod val="75000"/>
              </a:sysClr>
            </a:solidFill>
            <a:ln w="9525" algn="ctr">
              <a:solidFill>
                <a:sysClr val="window" lastClr="FFFFFF">
                  <a:lumMod val="65000"/>
                </a:sysClr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11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행정정보공</a:t>
              </a:r>
              <a:r>
                <a:rPr kumimoji="0" lang="ko-KR" altLang="en-US" sz="11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유</a:t>
              </a:r>
            </a:p>
          </p:txBody>
        </p:sp>
        <p:sp>
          <p:nvSpPr>
            <p:cNvPr id="119" name="직사각형 118"/>
            <p:cNvSpPr/>
            <p:nvPr/>
          </p:nvSpPr>
          <p:spPr>
            <a:xfrm>
              <a:off x="6595593" y="3817439"/>
              <a:ext cx="936000" cy="252000"/>
            </a:xfrm>
            <a:prstGeom prst="rect">
              <a:avLst/>
            </a:prstGeom>
            <a:solidFill>
              <a:sysClr val="window" lastClr="FFFFFF"/>
            </a:solidFill>
            <a:ln w="9525" algn="ctr">
              <a:solidFill>
                <a:sysClr val="window" lastClr="FFFFFF">
                  <a:lumMod val="65000"/>
                </a:sysClr>
              </a:solidFill>
              <a:miter lim="800000"/>
              <a:headEnd/>
              <a:tailEnd/>
            </a:ln>
            <a:effectLst/>
          </p:spPr>
          <p:txBody>
            <a:bodyPr lIns="18000" tIns="36000" rIns="18000" bIns="36000" anchor="ctr"/>
            <a:lstStyle/>
            <a:p>
              <a:pPr marL="0" marR="0" lvl="0" indent="0" algn="ctr" defTabSz="91440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900" b="1" kern="0" smtClean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대량정보</a:t>
              </a:r>
              <a:endParaRPr kumimoji="0" lang="ko-KR" altLang="en-US" sz="9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cxnSp>
        <p:nvCxnSpPr>
          <p:cNvPr id="121" name="직선 화살표 연결선 120"/>
          <p:cNvCxnSpPr>
            <a:stCxn id="75" idx="1"/>
            <a:endCxn id="70" idx="2"/>
          </p:cNvCxnSpPr>
          <p:nvPr/>
        </p:nvCxnSpPr>
        <p:spPr>
          <a:xfrm flipH="1" flipV="1">
            <a:off x="2290798" y="2778072"/>
            <a:ext cx="216358" cy="608410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순서도: 카드 123"/>
          <p:cNvSpPr/>
          <p:nvPr/>
        </p:nvSpPr>
        <p:spPr>
          <a:xfrm>
            <a:off x="5434178" y="3015519"/>
            <a:ext cx="543289" cy="267112"/>
          </a:xfrm>
          <a:prstGeom prst="flowChartPunchedCard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t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 smtClean="0">
                <a:latin typeface="맑은 고딕" pitchFamily="50" charset="-127"/>
                <a:ea typeface="맑은 고딕" pitchFamily="50" charset="-127"/>
              </a:rPr>
              <a:t>파일적재</a:t>
            </a:r>
            <a:endParaRPr kumimoji="0" lang="en-US" altLang="ko-KR" sz="900" ker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5" name="직사각형 124"/>
          <p:cNvSpPr/>
          <p:nvPr/>
        </p:nvSpPr>
        <p:spPr>
          <a:xfrm>
            <a:off x="453000" y="1488731"/>
            <a:ext cx="9000000" cy="2381408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6" name="직사각형 125"/>
          <p:cNvSpPr/>
          <p:nvPr/>
        </p:nvSpPr>
        <p:spPr>
          <a:xfrm>
            <a:off x="451122" y="1371263"/>
            <a:ext cx="1202036" cy="169249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9525" algn="ctr">
            <a:solidFill>
              <a:sysClr val="window" lastClr="FFFFFF">
                <a:lumMod val="65000"/>
              </a:sys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연계송신</a:t>
            </a:r>
            <a:endParaRPr kumimoji="0" lang="ko-KR" altLang="en-US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7" name="직사각형 126"/>
          <p:cNvSpPr/>
          <p:nvPr/>
        </p:nvSpPr>
        <p:spPr>
          <a:xfrm>
            <a:off x="5681993" y="4174690"/>
            <a:ext cx="2270246" cy="2140651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b="1" kern="0" noProof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정보보유기관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8" name="직사각형 127"/>
          <p:cNvSpPr/>
          <p:nvPr/>
        </p:nvSpPr>
        <p:spPr>
          <a:xfrm>
            <a:off x="1503570" y="4174690"/>
            <a:ext cx="2032301" cy="2140651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b="1" kern="0" noProof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범정부여권정보시스템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0" name="직사각형 129"/>
          <p:cNvSpPr/>
          <p:nvPr/>
        </p:nvSpPr>
        <p:spPr>
          <a:xfrm>
            <a:off x="2922981" y="4398555"/>
            <a:ext cx="3492890" cy="1891149"/>
          </a:xfrm>
          <a:prstGeom prst="rect">
            <a:avLst/>
          </a:prstGeom>
          <a:solidFill>
            <a:srgbClr val="77933C">
              <a:alpha val="20000"/>
            </a:srgbClr>
          </a:solidFill>
          <a:ln w="12700" cap="flat" cmpd="sng" algn="ctr">
            <a:solidFill>
              <a:srgbClr val="77933C"/>
            </a:solidFill>
            <a:prstDash val="sysDash"/>
            <a:headEnd type="none" w="med" len="med"/>
            <a:tailEnd type="none" w="med" len="med"/>
          </a:ln>
          <a:effectLst/>
        </p:spPr>
        <p:txBody>
          <a:bodyPr rtlCol="0" anchor="t"/>
          <a:lstStyle/>
          <a:p>
            <a:pPr algn="ctr" latinLnBrk="0">
              <a:lnSpc>
                <a:spcPct val="110000"/>
              </a:lnSpc>
              <a:spcBef>
                <a:spcPts val="320"/>
              </a:spcBef>
            </a:pPr>
            <a:endParaRPr lang="ko-KR" altLang="en-US" b="1" smtClean="0">
              <a:solidFill>
                <a:srgbClr val="000000"/>
              </a:solidFill>
            </a:endParaRPr>
          </a:p>
        </p:txBody>
      </p:sp>
      <p:sp>
        <p:nvSpPr>
          <p:cNvPr id="133" name="직사각형 132"/>
          <p:cNvSpPr/>
          <p:nvPr/>
        </p:nvSpPr>
        <p:spPr>
          <a:xfrm>
            <a:off x="1822993" y="4852023"/>
            <a:ext cx="935200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noProof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업무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7" name="직사각형 136"/>
          <p:cNvSpPr/>
          <p:nvPr/>
        </p:nvSpPr>
        <p:spPr>
          <a:xfrm>
            <a:off x="3142246" y="4975784"/>
            <a:ext cx="846238" cy="320666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9525" algn="ctr">
            <a:solidFill>
              <a:sysClr val="window" lastClr="FFFFFF">
                <a:lumMod val="65000"/>
              </a:sys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b="1" kern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행정정보공</a:t>
            </a:r>
            <a:r>
              <a:rPr kumimoji="0" lang="ko-KR" altLang="en-US" sz="900" b="1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</a:t>
            </a:r>
            <a:r>
              <a:rPr kumimoji="0" lang="en-US" altLang="ko-KR" sz="9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 Adaptor</a:t>
            </a:r>
            <a:endParaRPr kumimoji="0" lang="ko-KR" altLang="en-US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0" name="Freeform 116"/>
          <p:cNvSpPr>
            <a:spLocks/>
          </p:cNvSpPr>
          <p:nvPr/>
        </p:nvSpPr>
        <p:spPr bwMode="gray">
          <a:xfrm>
            <a:off x="3039037" y="5183480"/>
            <a:ext cx="180000" cy="180000"/>
          </a:xfrm>
          <a:custGeom>
            <a:avLst/>
            <a:gdLst>
              <a:gd name="T0" fmla="*/ 0 w 336"/>
              <a:gd name="T1" fmla="*/ 227 h 288"/>
              <a:gd name="T2" fmla="*/ 160 w 336"/>
              <a:gd name="T3" fmla="*/ 227 h 288"/>
              <a:gd name="T4" fmla="*/ 160 w 336"/>
              <a:gd name="T5" fmla="*/ 0 h 288"/>
              <a:gd name="T6" fmla="*/ 400 w 336"/>
              <a:gd name="T7" fmla="*/ 0 h 288"/>
              <a:gd name="T8" fmla="*/ 400 w 336"/>
              <a:gd name="T9" fmla="*/ 227 h 288"/>
              <a:gd name="T10" fmla="*/ 560 w 336"/>
              <a:gd name="T11" fmla="*/ 227 h 288"/>
              <a:gd name="T12" fmla="*/ 560 w 336"/>
              <a:gd name="T13" fmla="*/ 454 h 288"/>
              <a:gd name="T14" fmla="*/ 400 w 336"/>
              <a:gd name="T15" fmla="*/ 454 h 288"/>
              <a:gd name="T16" fmla="*/ 400 w 336"/>
              <a:gd name="T17" fmla="*/ 681 h 288"/>
              <a:gd name="T18" fmla="*/ 160 w 336"/>
              <a:gd name="T19" fmla="*/ 681 h 288"/>
              <a:gd name="T20" fmla="*/ 160 w 336"/>
              <a:gd name="T21" fmla="*/ 454 h 288"/>
              <a:gd name="T22" fmla="*/ 0 w 336"/>
              <a:gd name="T23" fmla="*/ 454 h 288"/>
              <a:gd name="T24" fmla="*/ 0 w 336"/>
              <a:gd name="T25" fmla="*/ 227 h 28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36"/>
              <a:gd name="T40" fmla="*/ 0 h 288"/>
              <a:gd name="T41" fmla="*/ 336 w 336"/>
              <a:gd name="T42" fmla="*/ 288 h 28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36" h="288">
                <a:moveTo>
                  <a:pt x="0" y="96"/>
                </a:moveTo>
                <a:lnTo>
                  <a:pt x="96" y="96"/>
                </a:lnTo>
                <a:lnTo>
                  <a:pt x="96" y="0"/>
                </a:lnTo>
                <a:lnTo>
                  <a:pt x="240" y="0"/>
                </a:lnTo>
                <a:lnTo>
                  <a:pt x="240" y="96"/>
                </a:lnTo>
                <a:lnTo>
                  <a:pt x="336" y="96"/>
                </a:lnTo>
                <a:lnTo>
                  <a:pt x="336" y="192"/>
                </a:lnTo>
                <a:lnTo>
                  <a:pt x="240" y="192"/>
                </a:lnTo>
                <a:lnTo>
                  <a:pt x="240" y="288"/>
                </a:lnTo>
                <a:lnTo>
                  <a:pt x="96" y="288"/>
                </a:lnTo>
                <a:lnTo>
                  <a:pt x="96" y="192"/>
                </a:lnTo>
                <a:lnTo>
                  <a:pt x="0" y="192"/>
                </a:lnTo>
                <a:lnTo>
                  <a:pt x="0" y="96"/>
                </a:lnTo>
                <a:close/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00B0F0"/>
              </a:gs>
            </a:gsLst>
            <a:path path="rect">
              <a:fillToRect l="50000" t="50000" r="50000" b="50000"/>
            </a:path>
          </a:gra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163500" prstMaterial="legacyMatte">
            <a:bevelT w="13500" h="13500" prst="angle"/>
            <a:bevelB w="13500" h="13500" prst="angle"/>
            <a:extrusionClr>
              <a:srgbClr val="3399FF"/>
            </a:extrusionClr>
          </a:sp3d>
        </p:spPr>
        <p:txBody>
          <a:bodyPr lIns="62865" tIns="31433" rIns="62865" bIns="31433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41" name="직선 화살표 연결선 140"/>
          <p:cNvCxnSpPr>
            <a:stCxn id="137" idx="2"/>
            <a:endCxn id="168" idx="3"/>
          </p:cNvCxnSpPr>
          <p:nvPr/>
        </p:nvCxnSpPr>
        <p:spPr>
          <a:xfrm flipH="1">
            <a:off x="3032213" y="5296450"/>
            <a:ext cx="533152" cy="703983"/>
          </a:xfrm>
          <a:prstGeom prst="straightConnector1">
            <a:avLst/>
          </a:prstGeom>
          <a:noFill/>
          <a:ln w="19050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  <a:headEnd type="none" w="med" len="med"/>
            <a:tailEnd type="triangle" w="med" len="med"/>
          </a:ln>
          <a:effectLst/>
        </p:spPr>
      </p:cxnSp>
      <p:grpSp>
        <p:nvGrpSpPr>
          <p:cNvPr id="145" name="그룹 144"/>
          <p:cNvGrpSpPr/>
          <p:nvPr/>
        </p:nvGrpSpPr>
        <p:grpSpPr>
          <a:xfrm>
            <a:off x="3204121" y="5038276"/>
            <a:ext cx="72000" cy="215882"/>
            <a:chOff x="6465168" y="4071611"/>
            <a:chExt cx="72000" cy="215882"/>
          </a:xfrm>
        </p:grpSpPr>
        <p:sp>
          <p:nvSpPr>
            <p:cNvPr id="146" name="직사각형 145"/>
            <p:cNvSpPr/>
            <p:nvPr/>
          </p:nvSpPr>
          <p:spPr>
            <a:xfrm>
              <a:off x="6465168" y="4143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47" name="직사각형 146"/>
            <p:cNvSpPr/>
            <p:nvPr/>
          </p:nvSpPr>
          <p:spPr>
            <a:xfrm>
              <a:off x="6465168" y="4071611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48" name="직사각형 147"/>
            <p:cNvSpPr/>
            <p:nvPr/>
          </p:nvSpPr>
          <p:spPr>
            <a:xfrm>
              <a:off x="6465168" y="4215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150" name="그룹 149"/>
          <p:cNvGrpSpPr/>
          <p:nvPr/>
        </p:nvGrpSpPr>
        <p:grpSpPr>
          <a:xfrm>
            <a:off x="3158421" y="5025778"/>
            <a:ext cx="72000" cy="215882"/>
            <a:chOff x="6465168" y="4071611"/>
            <a:chExt cx="72000" cy="215882"/>
          </a:xfrm>
        </p:grpSpPr>
        <p:sp>
          <p:nvSpPr>
            <p:cNvPr id="151" name="직사각형 150"/>
            <p:cNvSpPr/>
            <p:nvPr/>
          </p:nvSpPr>
          <p:spPr>
            <a:xfrm>
              <a:off x="6465168" y="4143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2" name="직사각형 151"/>
            <p:cNvSpPr/>
            <p:nvPr/>
          </p:nvSpPr>
          <p:spPr>
            <a:xfrm>
              <a:off x="6465168" y="4071611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3" name="직사각형 152"/>
            <p:cNvSpPr/>
            <p:nvPr/>
          </p:nvSpPr>
          <p:spPr>
            <a:xfrm>
              <a:off x="6465168" y="4215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157" name="그룹 156"/>
          <p:cNvGrpSpPr/>
          <p:nvPr/>
        </p:nvGrpSpPr>
        <p:grpSpPr>
          <a:xfrm>
            <a:off x="2499107" y="4903902"/>
            <a:ext cx="72000" cy="215882"/>
            <a:chOff x="6465168" y="4071611"/>
            <a:chExt cx="72000" cy="215882"/>
          </a:xfrm>
        </p:grpSpPr>
        <p:sp>
          <p:nvSpPr>
            <p:cNvPr id="158" name="직사각형 157"/>
            <p:cNvSpPr/>
            <p:nvPr/>
          </p:nvSpPr>
          <p:spPr>
            <a:xfrm>
              <a:off x="6465168" y="4143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9" name="직사각형 158"/>
            <p:cNvSpPr/>
            <p:nvPr/>
          </p:nvSpPr>
          <p:spPr>
            <a:xfrm>
              <a:off x="6465168" y="4071611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61" name="직사각형 160"/>
            <p:cNvSpPr/>
            <p:nvPr/>
          </p:nvSpPr>
          <p:spPr>
            <a:xfrm>
              <a:off x="6465168" y="4215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163" name="그룹 162"/>
          <p:cNvGrpSpPr/>
          <p:nvPr/>
        </p:nvGrpSpPr>
        <p:grpSpPr>
          <a:xfrm>
            <a:off x="2216696" y="4903902"/>
            <a:ext cx="72000" cy="215882"/>
            <a:chOff x="6465168" y="4071611"/>
            <a:chExt cx="72000" cy="215882"/>
          </a:xfrm>
        </p:grpSpPr>
        <p:sp>
          <p:nvSpPr>
            <p:cNvPr id="164" name="직사각형 163"/>
            <p:cNvSpPr/>
            <p:nvPr/>
          </p:nvSpPr>
          <p:spPr>
            <a:xfrm>
              <a:off x="6465168" y="4143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65" name="직사각형 164"/>
            <p:cNvSpPr/>
            <p:nvPr/>
          </p:nvSpPr>
          <p:spPr>
            <a:xfrm>
              <a:off x="6465168" y="4071611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67" name="직사각형 166"/>
            <p:cNvSpPr/>
            <p:nvPr/>
          </p:nvSpPr>
          <p:spPr>
            <a:xfrm>
              <a:off x="6465168" y="4215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68" name="순서도: 카드 167"/>
          <p:cNvSpPr/>
          <p:nvPr/>
        </p:nvSpPr>
        <p:spPr>
          <a:xfrm>
            <a:off x="2456213" y="5731169"/>
            <a:ext cx="576000" cy="538527"/>
          </a:xfrm>
          <a:prstGeom prst="flowChartPunchedCard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000" i="0" u="none" strike="noStrike" kern="0" cap="none" spc="0" normalizeH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파일</a:t>
            </a:r>
            <a:endParaRPr kumimoji="0" lang="en-US" altLang="ko-KR" sz="1000" i="0" u="none" strike="noStrike" kern="0" cap="none" spc="0" normalizeH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9" name="순서도: 카드 168"/>
          <p:cNvSpPr/>
          <p:nvPr/>
        </p:nvSpPr>
        <p:spPr>
          <a:xfrm>
            <a:off x="3292389" y="5623079"/>
            <a:ext cx="543289" cy="267112"/>
          </a:xfrm>
          <a:prstGeom prst="flowChartPunchedCard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t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 smtClean="0">
                <a:latin typeface="맑은 고딕" pitchFamily="50" charset="-127"/>
                <a:ea typeface="맑은 고딕" pitchFamily="50" charset="-127"/>
              </a:rPr>
              <a:t>파일전송</a:t>
            </a:r>
            <a:endParaRPr kumimoji="0" lang="en-US" altLang="ko-KR" sz="900" ker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75" name="직사각형 174"/>
          <p:cNvSpPr/>
          <p:nvPr/>
        </p:nvSpPr>
        <p:spPr>
          <a:xfrm>
            <a:off x="4237781" y="5155432"/>
            <a:ext cx="72000" cy="209101"/>
          </a:xfrm>
          <a:prstGeom prst="rect">
            <a:avLst/>
          </a:prstGeom>
          <a:noFill/>
          <a:ln w="3175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76" name="원통 175"/>
          <p:cNvSpPr/>
          <p:nvPr/>
        </p:nvSpPr>
        <p:spPr>
          <a:xfrm>
            <a:off x="1569545" y="5726767"/>
            <a:ext cx="621805" cy="542929"/>
          </a:xfrm>
          <a:prstGeom prst="can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9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업무</a:t>
            </a:r>
            <a:endParaRPr kumimoji="0" lang="en-US" altLang="ko-KR" sz="9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9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테이블</a:t>
            </a:r>
            <a:endParaRPr kumimoji="0" lang="en-US" altLang="ko-KR" sz="10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77" name="그룹 176"/>
          <p:cNvGrpSpPr/>
          <p:nvPr/>
        </p:nvGrpSpPr>
        <p:grpSpPr>
          <a:xfrm>
            <a:off x="6028501" y="5021711"/>
            <a:ext cx="72000" cy="215882"/>
            <a:chOff x="6465168" y="4071611"/>
            <a:chExt cx="72000" cy="215882"/>
          </a:xfrm>
        </p:grpSpPr>
        <p:sp>
          <p:nvSpPr>
            <p:cNvPr id="178" name="직사각형 177"/>
            <p:cNvSpPr/>
            <p:nvPr/>
          </p:nvSpPr>
          <p:spPr>
            <a:xfrm>
              <a:off x="6465168" y="4143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79" name="직사각형 178"/>
            <p:cNvSpPr/>
            <p:nvPr/>
          </p:nvSpPr>
          <p:spPr>
            <a:xfrm>
              <a:off x="6465168" y="4071611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80" name="직사각형 179"/>
            <p:cNvSpPr/>
            <p:nvPr/>
          </p:nvSpPr>
          <p:spPr>
            <a:xfrm>
              <a:off x="6465168" y="4215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81" name="직사각형 180"/>
          <p:cNvSpPr/>
          <p:nvPr/>
        </p:nvSpPr>
        <p:spPr>
          <a:xfrm>
            <a:off x="6833592" y="5495334"/>
            <a:ext cx="72000" cy="72000"/>
          </a:xfrm>
          <a:prstGeom prst="rect">
            <a:avLst/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82" name="순서도: 카드 181"/>
          <p:cNvSpPr/>
          <p:nvPr/>
        </p:nvSpPr>
        <p:spPr>
          <a:xfrm>
            <a:off x="6028501" y="5731169"/>
            <a:ext cx="576000" cy="538527"/>
          </a:xfrm>
          <a:prstGeom prst="flowChartPunchedCard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000" i="0" u="none" strike="noStrike" kern="0" cap="none" spc="0" normalizeH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파일</a:t>
            </a:r>
            <a:endParaRPr kumimoji="0" lang="en-US" altLang="ko-KR" sz="1000" i="0" u="none" strike="noStrike" kern="0" cap="none" spc="0" normalizeH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3" name="원통 182"/>
          <p:cNvSpPr/>
          <p:nvPr/>
        </p:nvSpPr>
        <p:spPr>
          <a:xfrm>
            <a:off x="6959770" y="5726767"/>
            <a:ext cx="621805" cy="542929"/>
          </a:xfrm>
          <a:prstGeom prst="can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9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업무</a:t>
            </a:r>
            <a:endParaRPr kumimoji="0" lang="en-US" altLang="ko-KR" sz="9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9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테이블</a:t>
            </a:r>
            <a:endParaRPr kumimoji="0" lang="en-US" altLang="ko-KR" sz="10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6" name="직사각형 185"/>
          <p:cNvSpPr/>
          <p:nvPr/>
        </p:nvSpPr>
        <p:spPr>
          <a:xfrm>
            <a:off x="5370018" y="4975784"/>
            <a:ext cx="846238" cy="320666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9525" algn="ctr">
            <a:solidFill>
              <a:sysClr val="window" lastClr="FFFFFF">
                <a:lumMod val="65000"/>
              </a:sys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b="1" kern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행정정보공</a:t>
            </a:r>
            <a:r>
              <a:rPr kumimoji="0" lang="ko-KR" altLang="en-US" sz="900" b="1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</a:t>
            </a:r>
            <a:r>
              <a:rPr kumimoji="0" lang="en-US" altLang="ko-KR" sz="9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 Adaptor</a:t>
            </a:r>
            <a:endParaRPr kumimoji="0" lang="ko-KR" altLang="en-US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8" name="Freeform 116"/>
          <p:cNvSpPr>
            <a:spLocks/>
          </p:cNvSpPr>
          <p:nvPr/>
        </p:nvSpPr>
        <p:spPr bwMode="gray">
          <a:xfrm>
            <a:off x="5251740" y="5198578"/>
            <a:ext cx="180000" cy="180000"/>
          </a:xfrm>
          <a:custGeom>
            <a:avLst/>
            <a:gdLst>
              <a:gd name="T0" fmla="*/ 0 w 336"/>
              <a:gd name="T1" fmla="*/ 227 h 288"/>
              <a:gd name="T2" fmla="*/ 160 w 336"/>
              <a:gd name="T3" fmla="*/ 227 h 288"/>
              <a:gd name="T4" fmla="*/ 160 w 336"/>
              <a:gd name="T5" fmla="*/ 0 h 288"/>
              <a:gd name="T6" fmla="*/ 400 w 336"/>
              <a:gd name="T7" fmla="*/ 0 h 288"/>
              <a:gd name="T8" fmla="*/ 400 w 336"/>
              <a:gd name="T9" fmla="*/ 227 h 288"/>
              <a:gd name="T10" fmla="*/ 560 w 336"/>
              <a:gd name="T11" fmla="*/ 227 h 288"/>
              <a:gd name="T12" fmla="*/ 560 w 336"/>
              <a:gd name="T13" fmla="*/ 454 h 288"/>
              <a:gd name="T14" fmla="*/ 400 w 336"/>
              <a:gd name="T15" fmla="*/ 454 h 288"/>
              <a:gd name="T16" fmla="*/ 400 w 336"/>
              <a:gd name="T17" fmla="*/ 681 h 288"/>
              <a:gd name="T18" fmla="*/ 160 w 336"/>
              <a:gd name="T19" fmla="*/ 681 h 288"/>
              <a:gd name="T20" fmla="*/ 160 w 336"/>
              <a:gd name="T21" fmla="*/ 454 h 288"/>
              <a:gd name="T22" fmla="*/ 0 w 336"/>
              <a:gd name="T23" fmla="*/ 454 h 288"/>
              <a:gd name="T24" fmla="*/ 0 w 336"/>
              <a:gd name="T25" fmla="*/ 227 h 28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36"/>
              <a:gd name="T40" fmla="*/ 0 h 288"/>
              <a:gd name="T41" fmla="*/ 336 w 336"/>
              <a:gd name="T42" fmla="*/ 288 h 28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36" h="288">
                <a:moveTo>
                  <a:pt x="0" y="96"/>
                </a:moveTo>
                <a:lnTo>
                  <a:pt x="96" y="96"/>
                </a:lnTo>
                <a:lnTo>
                  <a:pt x="96" y="0"/>
                </a:lnTo>
                <a:lnTo>
                  <a:pt x="240" y="0"/>
                </a:lnTo>
                <a:lnTo>
                  <a:pt x="240" y="96"/>
                </a:lnTo>
                <a:lnTo>
                  <a:pt x="336" y="96"/>
                </a:lnTo>
                <a:lnTo>
                  <a:pt x="336" y="192"/>
                </a:lnTo>
                <a:lnTo>
                  <a:pt x="240" y="192"/>
                </a:lnTo>
                <a:lnTo>
                  <a:pt x="240" y="288"/>
                </a:lnTo>
                <a:lnTo>
                  <a:pt x="96" y="288"/>
                </a:lnTo>
                <a:lnTo>
                  <a:pt x="96" y="192"/>
                </a:lnTo>
                <a:lnTo>
                  <a:pt x="0" y="192"/>
                </a:lnTo>
                <a:lnTo>
                  <a:pt x="0" y="96"/>
                </a:lnTo>
                <a:close/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00B0F0"/>
              </a:gs>
            </a:gsLst>
            <a:path path="rect">
              <a:fillToRect l="50000" t="50000" r="50000" b="50000"/>
            </a:path>
          </a:gra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163500" prstMaterial="legacyMatte">
            <a:bevelT w="13500" h="13500" prst="angle"/>
            <a:bevelB w="13500" h="13500" prst="angle"/>
            <a:extrusionClr>
              <a:srgbClr val="3399FF"/>
            </a:extrusionClr>
          </a:sp3d>
        </p:spPr>
        <p:txBody>
          <a:bodyPr lIns="62865" tIns="31433" rIns="62865" bIns="31433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9" name="직사각형 188"/>
          <p:cNvSpPr/>
          <p:nvPr/>
        </p:nvSpPr>
        <p:spPr>
          <a:xfrm>
            <a:off x="6722291" y="4863719"/>
            <a:ext cx="935200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noProof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업무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98" name="직선 화살표 연결선 197"/>
          <p:cNvCxnSpPr>
            <a:endCxn id="137" idx="3"/>
          </p:cNvCxnSpPr>
          <p:nvPr/>
        </p:nvCxnSpPr>
        <p:spPr>
          <a:xfrm flipH="1">
            <a:off x="3988484" y="5128370"/>
            <a:ext cx="1353256" cy="7747"/>
          </a:xfrm>
          <a:prstGeom prst="straightConnector1">
            <a:avLst/>
          </a:prstGeom>
          <a:noFill/>
          <a:ln w="19050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  <a:headEnd type="none" w="med" len="med"/>
            <a:tailEnd type="triangle" w="med" len="med"/>
          </a:ln>
          <a:effectLst/>
        </p:spPr>
      </p:cxnSp>
      <p:cxnSp>
        <p:nvCxnSpPr>
          <p:cNvPr id="199" name="직선 연결선 198"/>
          <p:cNvCxnSpPr>
            <a:stCxn id="182" idx="3"/>
          </p:cNvCxnSpPr>
          <p:nvPr/>
        </p:nvCxnSpPr>
        <p:spPr>
          <a:xfrm flipV="1">
            <a:off x="6604501" y="5403720"/>
            <a:ext cx="244521" cy="596713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직선 화살표 연결선 200"/>
          <p:cNvCxnSpPr>
            <a:stCxn id="182" idx="1"/>
            <a:endCxn id="186" idx="2"/>
          </p:cNvCxnSpPr>
          <p:nvPr/>
        </p:nvCxnSpPr>
        <p:spPr>
          <a:xfrm flipH="1" flipV="1">
            <a:off x="5793137" y="5296450"/>
            <a:ext cx="235364" cy="703983"/>
          </a:xfrm>
          <a:prstGeom prst="straightConnector1">
            <a:avLst/>
          </a:prstGeom>
          <a:noFill/>
          <a:ln w="19050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  <a:headEnd type="none" w="med" len="med"/>
            <a:tailEnd type="triangle" w="med" len="med"/>
          </a:ln>
          <a:effectLst/>
        </p:spPr>
      </p:cxnSp>
      <p:grpSp>
        <p:nvGrpSpPr>
          <p:cNvPr id="202" name="그룹 201"/>
          <p:cNvGrpSpPr/>
          <p:nvPr/>
        </p:nvGrpSpPr>
        <p:grpSpPr>
          <a:xfrm>
            <a:off x="4160436" y="4174690"/>
            <a:ext cx="1023948" cy="2140651"/>
            <a:chOff x="6444208" y="3578746"/>
            <a:chExt cx="1260000" cy="763214"/>
          </a:xfrm>
        </p:grpSpPr>
        <p:sp>
          <p:nvSpPr>
            <p:cNvPr id="203" name="직사각형 202"/>
            <p:cNvSpPr/>
            <p:nvPr/>
          </p:nvSpPr>
          <p:spPr>
            <a:xfrm>
              <a:off x="6444208" y="3578746"/>
              <a:ext cx="1260000" cy="763214"/>
            </a:xfrm>
            <a:prstGeom prst="rect">
              <a:avLst/>
            </a:prstGeom>
            <a:solidFill>
              <a:sysClr val="window" lastClr="FFFFFF">
                <a:lumMod val="75000"/>
              </a:sysClr>
            </a:solidFill>
            <a:ln w="9525" algn="ctr">
              <a:solidFill>
                <a:sysClr val="window" lastClr="FFFFFF">
                  <a:lumMod val="65000"/>
                </a:sysClr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11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행정정보공</a:t>
              </a:r>
              <a:r>
                <a:rPr kumimoji="0" lang="ko-KR" altLang="en-US" sz="11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유</a:t>
              </a:r>
            </a:p>
          </p:txBody>
        </p:sp>
        <p:sp>
          <p:nvSpPr>
            <p:cNvPr id="204" name="직사각형 203"/>
            <p:cNvSpPr/>
            <p:nvPr/>
          </p:nvSpPr>
          <p:spPr>
            <a:xfrm>
              <a:off x="6595593" y="3817439"/>
              <a:ext cx="936000" cy="252000"/>
            </a:xfrm>
            <a:prstGeom prst="rect">
              <a:avLst/>
            </a:prstGeom>
            <a:solidFill>
              <a:sysClr val="window" lastClr="FFFFFF"/>
            </a:solidFill>
            <a:ln w="9525" algn="ctr">
              <a:solidFill>
                <a:sysClr val="window" lastClr="FFFFFF">
                  <a:lumMod val="65000"/>
                </a:sysClr>
              </a:solidFill>
              <a:miter lim="800000"/>
              <a:headEnd/>
              <a:tailEnd/>
            </a:ln>
            <a:effectLst/>
          </p:spPr>
          <p:txBody>
            <a:bodyPr lIns="18000" tIns="36000" rIns="18000" bIns="36000" anchor="ctr"/>
            <a:lstStyle/>
            <a:p>
              <a:pPr marL="0" marR="0" lvl="0" indent="0" algn="ctr" defTabSz="91440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900" b="1" kern="0" smtClean="0">
                  <a:solidFill>
                    <a:prstClr val="black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rPr>
                <a:t>대량정보</a:t>
              </a:r>
              <a:endParaRPr kumimoji="0" lang="ko-KR" altLang="en-US" sz="9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205" name="직사각형 204"/>
          <p:cNvSpPr/>
          <p:nvPr/>
        </p:nvSpPr>
        <p:spPr>
          <a:xfrm>
            <a:off x="3485158" y="4493511"/>
            <a:ext cx="2259930" cy="252000"/>
          </a:xfrm>
          <a:prstGeom prst="rect">
            <a:avLst/>
          </a:prstGeom>
          <a:solidFill>
            <a:srgbClr val="77933C"/>
          </a:solidFill>
          <a:ln w="12700" cap="flat" cmpd="sng" algn="ctr">
            <a:solidFill>
              <a:schemeClr val="accent3">
                <a:lumMod val="75000"/>
              </a:schemeClr>
            </a:solidFill>
            <a:prstDash val="sysDash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latinLnBrk="0">
              <a:lnSpc>
                <a:spcPct val="110000"/>
              </a:lnSpc>
              <a:spcBef>
                <a:spcPts val="320"/>
              </a:spcBef>
            </a:pPr>
            <a:r>
              <a:rPr lang="ko-KR" altLang="en-US" sz="10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행정정보공</a:t>
            </a:r>
            <a:r>
              <a:rPr lang="ko-KR" altLang="en-US" sz="10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</a:t>
            </a:r>
            <a:r>
              <a:rPr lang="en-US" altLang="ko-KR" sz="10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Adaptor </a:t>
            </a:r>
            <a:r>
              <a:rPr lang="ko-KR" altLang="en-US" sz="10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영역</a:t>
            </a:r>
          </a:p>
        </p:txBody>
      </p:sp>
      <p:cxnSp>
        <p:nvCxnSpPr>
          <p:cNvPr id="206" name="직선 화살표 연결선 205"/>
          <p:cNvCxnSpPr>
            <a:stCxn id="168" idx="1"/>
            <a:endCxn id="133" idx="2"/>
          </p:cNvCxnSpPr>
          <p:nvPr/>
        </p:nvCxnSpPr>
        <p:spPr>
          <a:xfrm flipH="1" flipV="1">
            <a:off x="2290593" y="5392023"/>
            <a:ext cx="165620" cy="608410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0" name="순서도: 카드 219"/>
          <p:cNvSpPr/>
          <p:nvPr/>
        </p:nvSpPr>
        <p:spPr>
          <a:xfrm>
            <a:off x="5434178" y="5629470"/>
            <a:ext cx="543289" cy="267112"/>
          </a:xfrm>
          <a:prstGeom prst="flowChartPunchedCard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t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 smtClean="0">
                <a:latin typeface="맑은 고딕" pitchFamily="50" charset="-127"/>
                <a:ea typeface="맑은 고딕" pitchFamily="50" charset="-127"/>
              </a:rPr>
              <a:t>파일적재</a:t>
            </a:r>
            <a:endParaRPr kumimoji="0" lang="en-US" altLang="ko-KR" sz="900" ker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4" name="직사각형 223"/>
          <p:cNvSpPr/>
          <p:nvPr/>
        </p:nvSpPr>
        <p:spPr>
          <a:xfrm>
            <a:off x="453000" y="4102682"/>
            <a:ext cx="9000000" cy="2285186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5" name="직사각형 224"/>
          <p:cNvSpPr/>
          <p:nvPr/>
        </p:nvSpPr>
        <p:spPr>
          <a:xfrm>
            <a:off x="453000" y="3967526"/>
            <a:ext cx="1202036" cy="166711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9525" algn="ctr">
            <a:solidFill>
              <a:sysClr val="window" lastClr="FFFFFF">
                <a:lumMod val="65000"/>
              </a:sys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연계수신</a:t>
            </a:r>
            <a:endParaRPr kumimoji="0" lang="ko-KR" altLang="en-US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6" name="원호 225"/>
          <p:cNvSpPr/>
          <p:nvPr/>
        </p:nvSpPr>
        <p:spPr>
          <a:xfrm>
            <a:off x="7131633" y="5262754"/>
            <a:ext cx="275336" cy="426371"/>
          </a:xfrm>
          <a:prstGeom prst="arc">
            <a:avLst>
              <a:gd name="adj1" fmla="val 21030576"/>
              <a:gd name="adj2" fmla="val 11755412"/>
            </a:avLst>
          </a:prstGeom>
          <a:ln w="15875">
            <a:solidFill>
              <a:schemeClr val="tx1"/>
            </a:solidFill>
            <a:prstDash val="sysDash"/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228" name="직선 화살표 연결선 227"/>
          <p:cNvCxnSpPr/>
          <p:nvPr/>
        </p:nvCxnSpPr>
        <p:spPr>
          <a:xfrm flipV="1">
            <a:off x="2060964" y="5413675"/>
            <a:ext cx="190781" cy="291439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직사각형 133"/>
          <p:cNvSpPr/>
          <p:nvPr/>
        </p:nvSpPr>
        <p:spPr>
          <a:xfrm>
            <a:off x="3474099" y="1919289"/>
            <a:ext cx="2259930" cy="252000"/>
          </a:xfrm>
          <a:prstGeom prst="rect">
            <a:avLst/>
          </a:prstGeom>
          <a:solidFill>
            <a:srgbClr val="77933C"/>
          </a:solidFill>
          <a:ln w="12700" cap="flat" cmpd="sng" algn="ctr">
            <a:solidFill>
              <a:schemeClr val="accent3">
                <a:lumMod val="75000"/>
              </a:schemeClr>
            </a:solidFill>
            <a:prstDash val="sysDash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latinLnBrk="0">
              <a:lnSpc>
                <a:spcPct val="110000"/>
              </a:lnSpc>
              <a:spcBef>
                <a:spcPts val="320"/>
              </a:spcBef>
            </a:pPr>
            <a:r>
              <a:rPr lang="ko-KR" altLang="en-US" sz="10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행정정보공</a:t>
            </a:r>
            <a:r>
              <a:rPr lang="ko-KR" altLang="en-US" sz="10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</a:t>
            </a:r>
            <a:r>
              <a:rPr lang="en-US" altLang="ko-KR" sz="1000" b="1" dirty="0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0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Adaptor </a:t>
            </a:r>
            <a:r>
              <a:rPr lang="ko-KR" altLang="en-US" sz="1000" b="1" dirty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영역</a:t>
            </a:r>
          </a:p>
        </p:txBody>
      </p:sp>
    </p:spTree>
    <p:extLst>
      <p:ext uri="{BB962C8B-B14F-4D97-AF65-F5344CB8AC3E}">
        <p14:creationId xmlns:p14="http://schemas.microsoft.com/office/powerpoint/2010/main" val="2408919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제목 3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4.2.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행정정보공동이용센터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실시간 정보유통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대외연계</a:t>
            </a:r>
          </a:p>
        </p:txBody>
      </p:sp>
      <p:sp>
        <p:nvSpPr>
          <p:cNvPr id="61" name="직사각형 60"/>
          <p:cNvSpPr/>
          <p:nvPr/>
        </p:nvSpPr>
        <p:spPr>
          <a:xfrm>
            <a:off x="453000" y="1912316"/>
            <a:ext cx="9000000" cy="4324972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2" name="TextBox 1"/>
          <p:cNvSpPr txBox="1">
            <a:spLocks noChangeArrowheads="1"/>
          </p:cNvSpPr>
          <p:nvPr/>
        </p:nvSpPr>
        <p:spPr bwMode="auto">
          <a:xfrm>
            <a:off x="285262" y="1629253"/>
            <a:ext cx="46677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171450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u"/>
              <a:tabLst/>
              <a:defRPr/>
            </a:pPr>
            <a:r>
              <a:rPr kumimoji="1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행정정보공동이용</a:t>
            </a:r>
            <a:r>
              <a:rPr kumimoji="1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실시간 정보유통</a:t>
            </a:r>
            <a:r>
              <a:rPr kumimoji="1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) </a:t>
            </a:r>
            <a:r>
              <a:rPr kumimoji="1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연계</a:t>
            </a:r>
            <a:endParaRPr kumimoji="1" lang="ko-KR" altLang="en-US" sz="1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1352600" y="2422886"/>
            <a:ext cx="3456383" cy="2779322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범정부여권정보시스템</a:t>
            </a:r>
            <a:endParaRPr kumimoji="0" lang="ko-KR" altLang="en-US" sz="1200" b="1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1868187" y="3524561"/>
            <a:ext cx="717678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noProof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업무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88" name="직선 연결선 87"/>
          <p:cNvCxnSpPr/>
          <p:nvPr/>
        </p:nvCxnSpPr>
        <p:spPr>
          <a:xfrm>
            <a:off x="2608287" y="3738338"/>
            <a:ext cx="1912665" cy="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직사각형 88"/>
          <p:cNvSpPr/>
          <p:nvPr/>
        </p:nvSpPr>
        <p:spPr>
          <a:xfrm>
            <a:off x="5156301" y="2148219"/>
            <a:ext cx="3844005" cy="3366614"/>
          </a:xfrm>
          <a:prstGeom prst="rect">
            <a:avLst/>
          </a:prstGeom>
          <a:solidFill>
            <a:srgbClr val="77933C">
              <a:alpha val="20000"/>
            </a:srgbClr>
          </a:solidFill>
          <a:ln w="12700" cap="flat" cmpd="sng" algn="ctr">
            <a:solidFill>
              <a:srgbClr val="77933C"/>
            </a:solidFill>
            <a:prstDash val="sysDash"/>
            <a:headEnd type="none" w="med" len="med"/>
            <a:tailEnd type="none" w="med" len="med"/>
          </a:ln>
          <a:effectLst/>
        </p:spPr>
        <p:txBody>
          <a:bodyPr rtlCol="0" anchor="t"/>
          <a:lstStyle/>
          <a:p>
            <a:pPr algn="ctr" latinLnBrk="0">
              <a:lnSpc>
                <a:spcPct val="110000"/>
              </a:lnSpc>
              <a:spcBef>
                <a:spcPts val="320"/>
              </a:spcBef>
            </a:pPr>
            <a:endParaRPr lang="ko-KR" altLang="en-US" b="1" smtClean="0">
              <a:solidFill>
                <a:srgbClr val="000000"/>
              </a:solidFill>
            </a:endParaRPr>
          </a:p>
        </p:txBody>
      </p:sp>
      <p:sp>
        <p:nvSpPr>
          <p:cNvPr id="90" name="직사각형 89"/>
          <p:cNvSpPr/>
          <p:nvPr/>
        </p:nvSpPr>
        <p:spPr>
          <a:xfrm>
            <a:off x="6167923" y="2032166"/>
            <a:ext cx="2259930" cy="252000"/>
          </a:xfrm>
          <a:prstGeom prst="rect">
            <a:avLst/>
          </a:prstGeom>
          <a:solidFill>
            <a:srgbClr val="77933C"/>
          </a:solidFill>
          <a:ln w="12700" cap="flat" cmpd="sng" algn="ctr">
            <a:solidFill>
              <a:schemeClr val="accent3">
                <a:lumMod val="75000"/>
              </a:schemeClr>
            </a:solidFill>
            <a:prstDash val="sysDash"/>
            <a:headEnd type="none" w="med" len="med"/>
            <a:tailEnd type="none" w="med" len="med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 latinLnBrk="0">
              <a:lnSpc>
                <a:spcPct val="110000"/>
              </a:lnSpc>
              <a:spcBef>
                <a:spcPts val="320"/>
              </a:spcBef>
            </a:pPr>
            <a:r>
              <a:rPr lang="ko-KR" altLang="en-US" sz="1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행정정보공</a:t>
            </a:r>
            <a:r>
              <a:rPr lang="ko-KR" altLang="en-US" sz="10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</a:t>
            </a:r>
            <a:r>
              <a:rPr lang="en-US" altLang="ko-KR" sz="1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000" b="1" smtClean="0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</a:t>
            </a:r>
            <a:r>
              <a:rPr lang="ko-KR" altLang="en-US" sz="1000" b="1">
                <a:solidFill>
                  <a:schemeClr val="bg1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영역</a:t>
            </a:r>
          </a:p>
        </p:txBody>
      </p:sp>
      <p:sp>
        <p:nvSpPr>
          <p:cNvPr id="91" name="직사각형 90"/>
          <p:cNvSpPr/>
          <p:nvPr/>
        </p:nvSpPr>
        <p:spPr>
          <a:xfrm>
            <a:off x="7401376" y="2653027"/>
            <a:ext cx="936000" cy="25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ysClr val="window" lastClr="FFFFFF">
                <a:lumMod val="65000"/>
              </a:sysClr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행정 안전 부</a:t>
            </a:r>
            <a:endParaRPr kumimoji="0" lang="ko-KR" altLang="en-US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2" name="직사각형 91"/>
          <p:cNvSpPr/>
          <p:nvPr/>
        </p:nvSpPr>
        <p:spPr>
          <a:xfrm>
            <a:off x="7401376" y="2970552"/>
            <a:ext cx="936000" cy="25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ysClr val="window" lastClr="FFFFFF">
                <a:lumMod val="65000"/>
              </a:sysClr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대법원</a:t>
            </a:r>
            <a:endParaRPr kumimoji="0" lang="en-US" altLang="ko-KR" sz="9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93" name="꺾인 연결선 92"/>
          <p:cNvCxnSpPr>
            <a:stCxn id="92" idx="1"/>
          </p:cNvCxnSpPr>
          <p:nvPr/>
        </p:nvCxnSpPr>
        <p:spPr>
          <a:xfrm rot="10800000" flipV="1">
            <a:off x="7136498" y="3096552"/>
            <a:ext cx="264878" cy="753684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</a:ln>
          <a:effectLst/>
        </p:spPr>
      </p:cxnSp>
      <p:cxnSp>
        <p:nvCxnSpPr>
          <p:cNvPr id="94" name="꺾인 연결선 93"/>
          <p:cNvCxnSpPr>
            <a:stCxn id="91" idx="1"/>
          </p:cNvCxnSpPr>
          <p:nvPr/>
        </p:nvCxnSpPr>
        <p:spPr>
          <a:xfrm rot="10800000" flipV="1">
            <a:off x="7136498" y="2779027"/>
            <a:ext cx="264878" cy="1071208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</a:ln>
          <a:effectLst/>
        </p:spPr>
      </p:cxnSp>
      <p:sp>
        <p:nvSpPr>
          <p:cNvPr id="95" name="직사각형 94"/>
          <p:cNvSpPr/>
          <p:nvPr/>
        </p:nvSpPr>
        <p:spPr>
          <a:xfrm>
            <a:off x="7401376" y="3288077"/>
            <a:ext cx="936000" cy="25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ysClr val="window" lastClr="FFFFFF">
                <a:lumMod val="65000"/>
              </a:sysClr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병무청</a:t>
            </a:r>
            <a:endParaRPr kumimoji="0" lang="en-US" altLang="ko-KR" sz="9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6" name="직사각형 95"/>
          <p:cNvSpPr/>
          <p:nvPr/>
        </p:nvSpPr>
        <p:spPr>
          <a:xfrm>
            <a:off x="7401376" y="3605602"/>
            <a:ext cx="936000" cy="25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ysClr val="window" lastClr="FFFFFF">
                <a:lumMod val="65000"/>
              </a:sysClr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경찰청</a:t>
            </a:r>
            <a:endParaRPr kumimoji="0" lang="en-US" altLang="ko-KR" sz="9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7" name="직사각형 96"/>
          <p:cNvSpPr/>
          <p:nvPr/>
        </p:nvSpPr>
        <p:spPr>
          <a:xfrm>
            <a:off x="7401376" y="3923127"/>
            <a:ext cx="936000" cy="25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ysClr val="window" lastClr="FFFFFF">
                <a:lumMod val="65000"/>
              </a:sysClr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법무부</a:t>
            </a:r>
            <a:endParaRPr kumimoji="0" lang="en-US" altLang="ko-KR" sz="9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7401376" y="4240652"/>
            <a:ext cx="936000" cy="25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ysClr val="window" lastClr="FFFFFF">
                <a:lumMod val="65000"/>
              </a:sysClr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정보통신부</a:t>
            </a:r>
            <a:endParaRPr kumimoji="0" lang="en-US" altLang="ko-KR" sz="900" b="1" i="0" u="none" strike="noStrike" kern="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9" name="직사각형 98"/>
          <p:cNvSpPr/>
          <p:nvPr/>
        </p:nvSpPr>
        <p:spPr>
          <a:xfrm>
            <a:off x="7401376" y="4558177"/>
            <a:ext cx="936000" cy="25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ysClr val="window" lastClr="FFFFFF">
                <a:lumMod val="65000"/>
              </a:sysClr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지방자치단체</a:t>
            </a:r>
            <a:endParaRPr kumimoji="0" lang="en-US" altLang="ko-KR" sz="9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0" name="직사각형 99"/>
          <p:cNvSpPr/>
          <p:nvPr/>
        </p:nvSpPr>
        <p:spPr>
          <a:xfrm>
            <a:off x="7401376" y="4875702"/>
            <a:ext cx="936000" cy="25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ysClr val="window" lastClr="FFFFFF">
                <a:lumMod val="65000"/>
              </a:sysClr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국토 교통부</a:t>
            </a:r>
            <a:endParaRPr kumimoji="0" lang="en-US" altLang="ko-KR" sz="9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1" name="직사각형 100"/>
          <p:cNvSpPr/>
          <p:nvPr/>
        </p:nvSpPr>
        <p:spPr>
          <a:xfrm>
            <a:off x="7401376" y="5193224"/>
            <a:ext cx="936000" cy="25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ysClr val="window" lastClr="FFFFFF">
                <a:lumMod val="65000"/>
              </a:sysClr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교육부</a:t>
            </a:r>
            <a:endParaRPr kumimoji="0" lang="en-US" altLang="ko-KR" sz="9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02" name="꺾인 연결선 101"/>
          <p:cNvCxnSpPr>
            <a:stCxn id="95" idx="1"/>
          </p:cNvCxnSpPr>
          <p:nvPr/>
        </p:nvCxnSpPr>
        <p:spPr>
          <a:xfrm rot="10800000" flipV="1">
            <a:off x="7136498" y="3414077"/>
            <a:ext cx="264878" cy="436158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</a:ln>
          <a:effectLst/>
        </p:spPr>
      </p:cxnSp>
      <p:cxnSp>
        <p:nvCxnSpPr>
          <p:cNvPr id="103" name="꺾인 연결선 102"/>
          <p:cNvCxnSpPr>
            <a:stCxn id="96" idx="1"/>
          </p:cNvCxnSpPr>
          <p:nvPr/>
        </p:nvCxnSpPr>
        <p:spPr>
          <a:xfrm rot="10800000" flipV="1">
            <a:off x="7136498" y="3731602"/>
            <a:ext cx="264878" cy="118634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</a:ln>
          <a:effectLst/>
        </p:spPr>
      </p:cxnSp>
      <p:cxnSp>
        <p:nvCxnSpPr>
          <p:cNvPr id="104" name="꺾인 연결선 103"/>
          <p:cNvCxnSpPr>
            <a:stCxn id="97" idx="1"/>
          </p:cNvCxnSpPr>
          <p:nvPr/>
        </p:nvCxnSpPr>
        <p:spPr>
          <a:xfrm rot="10800000">
            <a:off x="7136498" y="3850239"/>
            <a:ext cx="264878" cy="198889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</a:ln>
          <a:effectLst/>
        </p:spPr>
      </p:cxnSp>
      <p:cxnSp>
        <p:nvCxnSpPr>
          <p:cNvPr id="130" name="꺾인 연결선 129"/>
          <p:cNvCxnSpPr>
            <a:stCxn id="98" idx="1"/>
          </p:cNvCxnSpPr>
          <p:nvPr/>
        </p:nvCxnSpPr>
        <p:spPr>
          <a:xfrm rot="10800000">
            <a:off x="7136498" y="3850248"/>
            <a:ext cx="264878" cy="516405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</a:ln>
          <a:effectLst/>
        </p:spPr>
      </p:cxnSp>
      <p:cxnSp>
        <p:nvCxnSpPr>
          <p:cNvPr id="131" name="꺾인 연결선 130"/>
          <p:cNvCxnSpPr>
            <a:stCxn id="99" idx="1"/>
          </p:cNvCxnSpPr>
          <p:nvPr/>
        </p:nvCxnSpPr>
        <p:spPr>
          <a:xfrm rot="10800000">
            <a:off x="7136498" y="3850245"/>
            <a:ext cx="264878" cy="833932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</a:ln>
          <a:effectLst/>
        </p:spPr>
      </p:cxnSp>
      <p:cxnSp>
        <p:nvCxnSpPr>
          <p:cNvPr id="134" name="꺾인 연결선 133"/>
          <p:cNvCxnSpPr>
            <a:stCxn id="100" idx="1"/>
          </p:cNvCxnSpPr>
          <p:nvPr/>
        </p:nvCxnSpPr>
        <p:spPr>
          <a:xfrm rot="10800000">
            <a:off x="7136498" y="3850248"/>
            <a:ext cx="264878" cy="1151455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</a:ln>
          <a:effectLst/>
        </p:spPr>
      </p:cxnSp>
      <p:cxnSp>
        <p:nvCxnSpPr>
          <p:cNvPr id="135" name="꺾인 연결선 134"/>
          <p:cNvCxnSpPr>
            <a:stCxn id="101" idx="1"/>
          </p:cNvCxnSpPr>
          <p:nvPr/>
        </p:nvCxnSpPr>
        <p:spPr>
          <a:xfrm rot="10800000">
            <a:off x="7136498" y="3850244"/>
            <a:ext cx="264878" cy="1468981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</a:ln>
          <a:effectLst/>
        </p:spPr>
      </p:cxnSp>
      <p:grpSp>
        <p:nvGrpSpPr>
          <p:cNvPr id="153" name="그룹 152"/>
          <p:cNvGrpSpPr/>
          <p:nvPr/>
        </p:nvGrpSpPr>
        <p:grpSpPr>
          <a:xfrm>
            <a:off x="4225656" y="3671482"/>
            <a:ext cx="72000" cy="215882"/>
            <a:chOff x="6465168" y="4071611"/>
            <a:chExt cx="72000" cy="215882"/>
          </a:xfrm>
        </p:grpSpPr>
        <p:sp>
          <p:nvSpPr>
            <p:cNvPr id="154" name="직사각형 153"/>
            <p:cNvSpPr/>
            <p:nvPr/>
          </p:nvSpPr>
          <p:spPr>
            <a:xfrm>
              <a:off x="6465168" y="4143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5" name="직사각형 154"/>
            <p:cNvSpPr/>
            <p:nvPr/>
          </p:nvSpPr>
          <p:spPr>
            <a:xfrm>
              <a:off x="6465168" y="4071611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6" name="직사각형 155"/>
            <p:cNvSpPr/>
            <p:nvPr/>
          </p:nvSpPr>
          <p:spPr>
            <a:xfrm>
              <a:off x="6465168" y="4215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157" name="그룹 156"/>
          <p:cNvGrpSpPr/>
          <p:nvPr/>
        </p:nvGrpSpPr>
        <p:grpSpPr>
          <a:xfrm>
            <a:off x="6109177" y="2779026"/>
            <a:ext cx="1023948" cy="2222677"/>
            <a:chOff x="6444208" y="3578746"/>
            <a:chExt cx="1260000" cy="763214"/>
          </a:xfrm>
        </p:grpSpPr>
        <p:sp>
          <p:nvSpPr>
            <p:cNvPr id="159" name="직사각형 158"/>
            <p:cNvSpPr/>
            <p:nvPr/>
          </p:nvSpPr>
          <p:spPr>
            <a:xfrm>
              <a:off x="6444208" y="3578746"/>
              <a:ext cx="1260000" cy="763214"/>
            </a:xfrm>
            <a:prstGeom prst="rect">
              <a:avLst/>
            </a:prstGeom>
            <a:solidFill>
              <a:sysClr val="window" lastClr="FFFFFF">
                <a:lumMod val="75000"/>
              </a:sysClr>
            </a:solidFill>
            <a:ln w="9525" algn="ctr">
              <a:solidFill>
                <a:sysClr val="window" lastClr="FFFFFF">
                  <a:lumMod val="65000"/>
                </a:sysClr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11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rPr>
                <a:t>행정정보공</a:t>
              </a:r>
              <a:r>
                <a:rPr kumimoji="0" lang="ko-KR" altLang="en-US" sz="11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유</a:t>
              </a:r>
            </a:p>
          </p:txBody>
        </p:sp>
        <p:sp>
          <p:nvSpPr>
            <p:cNvPr id="160" name="직사각형 159"/>
            <p:cNvSpPr/>
            <p:nvPr/>
          </p:nvSpPr>
          <p:spPr>
            <a:xfrm>
              <a:off x="6609386" y="3774714"/>
              <a:ext cx="936000" cy="304920"/>
            </a:xfrm>
            <a:prstGeom prst="rect">
              <a:avLst/>
            </a:prstGeom>
            <a:solidFill>
              <a:sysClr val="window" lastClr="FFFFFF"/>
            </a:solidFill>
            <a:ln w="9525" algn="ctr">
              <a:solidFill>
                <a:sysClr val="window" lastClr="FFFFFF">
                  <a:lumMod val="65000"/>
                </a:sysClr>
              </a:solidFill>
              <a:miter lim="800000"/>
              <a:headEnd/>
              <a:tailEnd/>
            </a:ln>
            <a:effectLst/>
          </p:spPr>
          <p:txBody>
            <a:bodyPr lIns="18000" tIns="36000" rIns="18000" bIns="36000" anchor="ctr"/>
            <a:lstStyle/>
            <a:p>
              <a:pPr marL="0" marR="0" lvl="0" indent="0" algn="ctr" defTabSz="91440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900" b="1" i="0" u="none" strike="noStrike" kern="0" cap="none" spc="0" normalizeH="0" baseline="0" noProof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웹서버</a:t>
              </a:r>
              <a:endParaRPr kumimoji="0" lang="en-US" altLang="ko-KR" sz="9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  <a:p>
              <a:pPr marL="0" marR="0" lvl="0" indent="0" algn="ctr" defTabSz="91440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900" b="1" kern="0" smtClean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실시간</a:t>
              </a:r>
              <a:endParaRPr kumimoji="0" lang="ko-KR" altLang="en-US" sz="9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cxnSp>
        <p:nvCxnSpPr>
          <p:cNvPr id="162" name="직선 화살표 연결선 161"/>
          <p:cNvCxnSpPr/>
          <p:nvPr/>
        </p:nvCxnSpPr>
        <p:spPr>
          <a:xfrm flipH="1">
            <a:off x="2614714" y="3886709"/>
            <a:ext cx="1866252" cy="5193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3" name="직사각형 162"/>
          <p:cNvSpPr/>
          <p:nvPr/>
        </p:nvSpPr>
        <p:spPr>
          <a:xfrm>
            <a:off x="3140095" y="3530340"/>
            <a:ext cx="1023948" cy="469488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9525" algn="ctr">
            <a:solidFill>
              <a:sysClr val="window" lastClr="FFFFFF">
                <a:lumMod val="65000"/>
              </a:sys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b="1" kern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행정정보공유에 게재된 웹서비스 호출</a:t>
            </a:r>
            <a:endParaRPr kumimoji="0" lang="ko-KR" altLang="en-US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64" name="원통 163"/>
          <p:cNvSpPr/>
          <p:nvPr/>
        </p:nvSpPr>
        <p:spPr>
          <a:xfrm>
            <a:off x="1477439" y="4353619"/>
            <a:ext cx="621805" cy="542929"/>
          </a:xfrm>
          <a:prstGeom prst="can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endParaRPr kumimoji="0" lang="en-US" altLang="ko-KR" sz="9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9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업무 테이블</a:t>
            </a:r>
            <a:endParaRPr kumimoji="0" lang="en-US" altLang="ko-KR" sz="10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65" name="직선 화살표 연결선 164"/>
          <p:cNvCxnSpPr>
            <a:stCxn id="164" idx="1"/>
            <a:endCxn id="66" idx="2"/>
          </p:cNvCxnSpPr>
          <p:nvPr/>
        </p:nvCxnSpPr>
        <p:spPr>
          <a:xfrm flipV="1">
            <a:off x="1788342" y="4064561"/>
            <a:ext cx="438684" cy="289058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6" name="직사각형 165"/>
          <p:cNvSpPr/>
          <p:nvPr/>
        </p:nvSpPr>
        <p:spPr>
          <a:xfrm>
            <a:off x="2176938" y="4360129"/>
            <a:ext cx="717678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0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조회결과</a:t>
            </a:r>
            <a:endParaRPr kumimoji="0" lang="en-US" altLang="ko-KR" sz="1000" b="1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0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화면</a:t>
            </a:r>
            <a:endParaRPr kumimoji="0" lang="ko-KR" altLang="en-US" sz="10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67" name="직선 화살표 연결선 166"/>
          <p:cNvCxnSpPr>
            <a:endCxn id="66" idx="2"/>
          </p:cNvCxnSpPr>
          <p:nvPr/>
        </p:nvCxnSpPr>
        <p:spPr>
          <a:xfrm flipH="1" flipV="1">
            <a:off x="2227026" y="4064561"/>
            <a:ext cx="432760" cy="277423"/>
          </a:xfrm>
          <a:prstGeom prst="straightConnector1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1" name="직사각형 170"/>
          <p:cNvSpPr/>
          <p:nvPr/>
        </p:nvSpPr>
        <p:spPr>
          <a:xfrm>
            <a:off x="7398899" y="2335502"/>
            <a:ext cx="936000" cy="252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ysClr val="window" lastClr="FFFFFF">
                <a:lumMod val="65000"/>
              </a:sysClr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국방부</a:t>
            </a:r>
            <a:endParaRPr kumimoji="0" lang="en-US" altLang="ko-KR" sz="9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73" name="꺾인 연결선 172"/>
          <p:cNvCxnSpPr>
            <a:stCxn id="171" idx="1"/>
            <a:endCxn id="159" idx="3"/>
          </p:cNvCxnSpPr>
          <p:nvPr/>
        </p:nvCxnSpPr>
        <p:spPr>
          <a:xfrm rot="10800000" flipV="1">
            <a:off x="7133125" y="2461501"/>
            <a:ext cx="265774" cy="1428863"/>
          </a:xfrm>
          <a:prstGeom prst="bentConnector3">
            <a:avLst>
              <a:gd name="adj1" fmla="val 50000"/>
            </a:avLst>
          </a:prstGeom>
          <a:noFill/>
          <a:ln w="12700" cap="flat" cmpd="sng" algn="ctr">
            <a:solidFill>
              <a:srgbClr val="4F81BD">
                <a:shade val="95000"/>
                <a:satMod val="105000"/>
              </a:srgbClr>
            </a:solidFill>
            <a:prstDash val="sysDash"/>
          </a:ln>
          <a:effectLst/>
        </p:spPr>
      </p:cxnSp>
      <p:sp>
        <p:nvSpPr>
          <p:cNvPr id="105" name="제목 34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527570" y="888940"/>
            <a:ext cx="90983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행정정보공동이용 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실시간 정보유통 대외 연계는 행정정보 공동이용센터의 웹 서비스를 사용하는 연계입니다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행정정보공동이용 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실시간 정보유통 실시간연계는 미리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정의되어 있는 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행정정보 공동이용 용도의 게재된 웹 서비스를 호출하여 응답메시지를 범정부여권정보 연계시스템의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로 전송하여 연계합니다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106" name="직사각형 105"/>
          <p:cNvSpPr/>
          <p:nvPr/>
        </p:nvSpPr>
        <p:spPr>
          <a:xfrm>
            <a:off x="4538810" y="3651584"/>
            <a:ext cx="846238" cy="320666"/>
          </a:xfrm>
          <a:prstGeom prst="rect">
            <a:avLst/>
          </a:prstGeom>
          <a:solidFill>
            <a:sysClr val="window" lastClr="FFFFFF">
              <a:lumMod val="75000"/>
            </a:sysClr>
          </a:solidFill>
          <a:ln w="9525" algn="ctr">
            <a:solidFill>
              <a:sysClr val="window" lastClr="FFFFFF">
                <a:lumMod val="65000"/>
              </a:sys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b="1" kern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행정정보공</a:t>
            </a:r>
            <a:r>
              <a:rPr kumimoji="0" lang="ko-KR" altLang="en-US" sz="900" b="1" ker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</a:t>
            </a:r>
            <a:r>
              <a:rPr kumimoji="0" lang="en-US" altLang="ko-KR" sz="9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anose="020B0503020000020004" pitchFamily="50" charset="-127"/>
                <a:ea typeface="맑은 고딕" panose="020B0503020000020004" pitchFamily="50" charset="-127"/>
              </a:rPr>
              <a:t> Adaptor</a:t>
            </a:r>
            <a:endParaRPr kumimoji="0" lang="ko-KR" altLang="en-US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7" name="Freeform 116"/>
          <p:cNvSpPr>
            <a:spLocks/>
          </p:cNvSpPr>
          <p:nvPr/>
        </p:nvSpPr>
        <p:spPr bwMode="gray">
          <a:xfrm>
            <a:off x="4435601" y="3859280"/>
            <a:ext cx="180000" cy="180000"/>
          </a:xfrm>
          <a:custGeom>
            <a:avLst/>
            <a:gdLst>
              <a:gd name="T0" fmla="*/ 0 w 336"/>
              <a:gd name="T1" fmla="*/ 227 h 288"/>
              <a:gd name="T2" fmla="*/ 160 w 336"/>
              <a:gd name="T3" fmla="*/ 227 h 288"/>
              <a:gd name="T4" fmla="*/ 160 w 336"/>
              <a:gd name="T5" fmla="*/ 0 h 288"/>
              <a:gd name="T6" fmla="*/ 400 w 336"/>
              <a:gd name="T7" fmla="*/ 0 h 288"/>
              <a:gd name="T8" fmla="*/ 400 w 336"/>
              <a:gd name="T9" fmla="*/ 227 h 288"/>
              <a:gd name="T10" fmla="*/ 560 w 336"/>
              <a:gd name="T11" fmla="*/ 227 h 288"/>
              <a:gd name="T12" fmla="*/ 560 w 336"/>
              <a:gd name="T13" fmla="*/ 454 h 288"/>
              <a:gd name="T14" fmla="*/ 400 w 336"/>
              <a:gd name="T15" fmla="*/ 454 h 288"/>
              <a:gd name="T16" fmla="*/ 400 w 336"/>
              <a:gd name="T17" fmla="*/ 681 h 288"/>
              <a:gd name="T18" fmla="*/ 160 w 336"/>
              <a:gd name="T19" fmla="*/ 681 h 288"/>
              <a:gd name="T20" fmla="*/ 160 w 336"/>
              <a:gd name="T21" fmla="*/ 454 h 288"/>
              <a:gd name="T22" fmla="*/ 0 w 336"/>
              <a:gd name="T23" fmla="*/ 454 h 288"/>
              <a:gd name="T24" fmla="*/ 0 w 336"/>
              <a:gd name="T25" fmla="*/ 227 h 288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w 336"/>
              <a:gd name="T40" fmla="*/ 0 h 288"/>
              <a:gd name="T41" fmla="*/ 336 w 336"/>
              <a:gd name="T42" fmla="*/ 288 h 288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T39" t="T40" r="T41" b="T42"/>
            <a:pathLst>
              <a:path w="336" h="288">
                <a:moveTo>
                  <a:pt x="0" y="96"/>
                </a:moveTo>
                <a:lnTo>
                  <a:pt x="96" y="96"/>
                </a:lnTo>
                <a:lnTo>
                  <a:pt x="96" y="0"/>
                </a:lnTo>
                <a:lnTo>
                  <a:pt x="240" y="0"/>
                </a:lnTo>
                <a:lnTo>
                  <a:pt x="240" y="96"/>
                </a:lnTo>
                <a:lnTo>
                  <a:pt x="336" y="96"/>
                </a:lnTo>
                <a:lnTo>
                  <a:pt x="336" y="192"/>
                </a:lnTo>
                <a:lnTo>
                  <a:pt x="240" y="192"/>
                </a:lnTo>
                <a:lnTo>
                  <a:pt x="240" y="288"/>
                </a:lnTo>
                <a:lnTo>
                  <a:pt x="96" y="288"/>
                </a:lnTo>
                <a:lnTo>
                  <a:pt x="96" y="192"/>
                </a:lnTo>
                <a:lnTo>
                  <a:pt x="0" y="192"/>
                </a:lnTo>
                <a:lnTo>
                  <a:pt x="0" y="96"/>
                </a:lnTo>
                <a:close/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00B0F0"/>
              </a:gs>
            </a:gsLst>
            <a:path path="rect">
              <a:fillToRect l="50000" t="50000" r="50000" b="50000"/>
            </a:path>
          </a:gradFill>
          <a:ln w="9525">
            <a:round/>
            <a:headEnd/>
            <a:tailEnd/>
          </a:ln>
          <a:scene3d>
            <a:camera prst="legacyObliqueTopRight"/>
            <a:lightRig rig="legacyFlat3" dir="b"/>
          </a:scene3d>
          <a:sp3d extrusionH="163500" prstMaterial="legacyMatte">
            <a:bevelT w="13500" h="13500" prst="angle"/>
            <a:bevelB w="13500" h="13500" prst="angle"/>
            <a:extrusionClr>
              <a:srgbClr val="3399FF"/>
            </a:extrusionClr>
          </a:sp3d>
        </p:spPr>
        <p:txBody>
          <a:bodyPr lIns="62865" tIns="31433" rIns="62865" bIns="31433">
            <a:flatTx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09" name="그룹 108"/>
          <p:cNvGrpSpPr/>
          <p:nvPr/>
        </p:nvGrpSpPr>
        <p:grpSpPr>
          <a:xfrm>
            <a:off x="4600685" y="3714076"/>
            <a:ext cx="72000" cy="215882"/>
            <a:chOff x="6465168" y="4071611"/>
            <a:chExt cx="72000" cy="215882"/>
          </a:xfrm>
        </p:grpSpPr>
        <p:sp>
          <p:nvSpPr>
            <p:cNvPr id="110" name="직사각형 109"/>
            <p:cNvSpPr/>
            <p:nvPr/>
          </p:nvSpPr>
          <p:spPr>
            <a:xfrm>
              <a:off x="6465168" y="4143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1" name="직사각형 110"/>
            <p:cNvSpPr/>
            <p:nvPr/>
          </p:nvSpPr>
          <p:spPr>
            <a:xfrm>
              <a:off x="6465168" y="4071611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2" name="직사각형 111"/>
            <p:cNvSpPr/>
            <p:nvPr/>
          </p:nvSpPr>
          <p:spPr>
            <a:xfrm>
              <a:off x="6465168" y="4215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113" name="그룹 112"/>
          <p:cNvGrpSpPr/>
          <p:nvPr/>
        </p:nvGrpSpPr>
        <p:grpSpPr>
          <a:xfrm>
            <a:off x="4554985" y="3701578"/>
            <a:ext cx="72000" cy="215882"/>
            <a:chOff x="6465168" y="4071611"/>
            <a:chExt cx="72000" cy="215882"/>
          </a:xfrm>
        </p:grpSpPr>
        <p:sp>
          <p:nvSpPr>
            <p:cNvPr id="114" name="직사각형 113"/>
            <p:cNvSpPr/>
            <p:nvPr/>
          </p:nvSpPr>
          <p:spPr>
            <a:xfrm>
              <a:off x="6465168" y="4143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5" name="직사각형 114"/>
            <p:cNvSpPr/>
            <p:nvPr/>
          </p:nvSpPr>
          <p:spPr>
            <a:xfrm>
              <a:off x="6465168" y="4071611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6" name="직사각형 115"/>
            <p:cNvSpPr/>
            <p:nvPr/>
          </p:nvSpPr>
          <p:spPr>
            <a:xfrm>
              <a:off x="6465168" y="421549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cxnSp>
        <p:nvCxnSpPr>
          <p:cNvPr id="119" name="직선 연결선 118"/>
          <p:cNvCxnSpPr/>
          <p:nvPr/>
        </p:nvCxnSpPr>
        <p:spPr>
          <a:xfrm>
            <a:off x="5407834" y="3743848"/>
            <a:ext cx="678557" cy="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직선 화살표 연결선 119"/>
          <p:cNvCxnSpPr>
            <a:stCxn id="159" idx="1"/>
          </p:cNvCxnSpPr>
          <p:nvPr/>
        </p:nvCxnSpPr>
        <p:spPr>
          <a:xfrm flipH="1">
            <a:off x="5414263" y="3890365"/>
            <a:ext cx="694914" cy="7047"/>
          </a:xfrm>
          <a:prstGeom prst="straightConnector1">
            <a:avLst/>
          </a:prstGeom>
          <a:ln w="19050">
            <a:solidFill>
              <a:schemeClr val="tx1"/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1153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개체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95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0" name="개체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" name="그룹 9"/>
          <p:cNvGrpSpPr/>
          <p:nvPr>
            <p:custDataLst>
              <p:tags r:id="rId3"/>
            </p:custDataLst>
          </p:nvPr>
        </p:nvGrpSpPr>
        <p:grpSpPr>
          <a:xfrm>
            <a:off x="2750001" y="1189038"/>
            <a:ext cx="4380572" cy="304800"/>
            <a:chOff x="3263923" y="1525588"/>
            <a:chExt cx="3351213" cy="304800"/>
          </a:xfrm>
        </p:grpSpPr>
        <p:sp>
          <p:nvSpPr>
            <p:cNvPr id="39" name="Line 3"/>
            <p:cNvSpPr>
              <a:spLocks noChangeShapeType="1"/>
            </p:cNvSpPr>
            <p:nvPr/>
          </p:nvSpPr>
          <p:spPr bwMode="gray">
            <a:xfrm>
              <a:off x="3263923" y="1677988"/>
              <a:ext cx="3351213" cy="0"/>
            </a:xfrm>
            <a:prstGeom prst="line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ko-KR" altLang="en-US" sz="1700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46" name="Text Box 4"/>
            <p:cNvSpPr txBox="1">
              <a:spLocks noChangeArrowheads="1"/>
            </p:cNvSpPr>
            <p:nvPr/>
          </p:nvSpPr>
          <p:spPr bwMode="gray">
            <a:xfrm>
              <a:off x="4411685" y="1525588"/>
              <a:ext cx="1055688" cy="30480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</p:spPr>
          <p:txBody>
            <a:bodyPr lIns="91433" tIns="45717" rIns="91433" bIns="45717">
              <a:spAutoFit/>
            </a:bodyPr>
            <a:lstStyle/>
            <a:p>
              <a:pPr marL="142875" indent="-142875" algn="ctr">
                <a:spcBef>
                  <a:spcPct val="30000"/>
                </a:spcBef>
              </a:pPr>
              <a:r>
                <a:rPr lang="en-US" altLang="ko-KR" sz="1400" b="1" smtClean="0">
                  <a:solidFill>
                    <a:srgbClr val="000000"/>
                  </a:solidFill>
                  <a:latin typeface="맑은 고딕"/>
                  <a:ea typeface="맑은 고딕"/>
                </a:rPr>
                <a:t>Contents</a:t>
              </a:r>
              <a:endParaRPr lang="ko-KR" altLang="en-US" sz="1400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  <p:sp>
        <p:nvSpPr>
          <p:cNvPr id="52" name="Text Box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2750002" y="1700808"/>
            <a:ext cx="6523478" cy="233140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33" tIns="45717" rIns="91433" bIns="45717">
            <a:spAutoFit/>
          </a:bodyPr>
          <a:lstStyle/>
          <a:p>
            <a:pPr lvl="0" algn="l" eaLnBrk="0" hangingPunct="0">
              <a:spcBef>
                <a:spcPct val="20000"/>
              </a:spcBef>
            </a:pP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en-US" altLang="ko-KR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설계 </a:t>
            </a:r>
            <a:r>
              <a:rPr lang="ko-KR" altLang="en-US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전략</a:t>
            </a:r>
          </a:p>
          <a:p>
            <a:pPr lvl="0" algn="l" eaLnBrk="0" hangingPunct="0">
              <a:spcBef>
                <a:spcPct val="20000"/>
              </a:spcBef>
            </a:pPr>
            <a:endParaRPr lang="en-US" altLang="ko-KR" sz="1500" b="1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5</a:t>
            </a:r>
            <a:r>
              <a:rPr lang="en-US" altLang="ko-KR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.1.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개발 업무별 </a:t>
            </a:r>
            <a:r>
              <a:rPr lang="ko-KR" altLang="en-US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절차</a:t>
            </a:r>
            <a:endParaRPr lang="en-US" altLang="ko-KR" sz="1500" b="1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5.2.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개발 </a:t>
            </a:r>
            <a:r>
              <a:rPr lang="en-US" altLang="ko-KR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R&amp;R</a:t>
            </a: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5.3. </a:t>
            </a:r>
            <a:r>
              <a:rPr lang="ko-KR" altLang="en-US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테이블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계정 </a:t>
            </a:r>
            <a:r>
              <a:rPr lang="ko-KR" altLang="en-US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관리</a:t>
            </a:r>
            <a:endParaRPr lang="en-US" altLang="ko-KR" sz="1500" b="1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5.4. </a:t>
            </a:r>
            <a:r>
              <a:rPr lang="ko-KR" altLang="en-US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테이블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</a:t>
            </a:r>
            <a:r>
              <a:rPr lang="ko-KR" altLang="en-US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컬럼</a:t>
            </a:r>
            <a:endParaRPr lang="en-US" altLang="ko-KR" sz="1500" b="1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5.5.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표준 인터페이스</a:t>
            </a:r>
            <a:r>
              <a:rPr lang="en-US" altLang="ko-KR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ID</a:t>
            </a:r>
            <a:endParaRPr lang="en-US" altLang="ko-KR" sz="1500" b="1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990451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개체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88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0" name="개체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제목 34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5.1.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개발 업무별 절차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제목 34"/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527570" y="888940"/>
            <a:ext cx="90983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en-US" altLang="ko-KR" sz="1200" b="0" kern="0">
                <a:latin typeface="맑은 고딕" panose="020B0503020000020004" pitchFamily="50" charset="-127"/>
              </a:rPr>
              <a:t>DB to DB, FILE to FILE </a:t>
            </a:r>
            <a:r>
              <a:rPr lang="ko-KR" altLang="en-US" sz="1200" b="0" kern="0">
                <a:latin typeface="맑은 고딕" panose="020B0503020000020004" pitchFamily="50" charset="-127"/>
              </a:rPr>
              <a:t>연계 유형은 데이터를 필요로 하는 수신시스템에서 업무협의를 시작하는 것을 원칙으로 합니다</a:t>
            </a:r>
            <a:r>
              <a:rPr lang="en-US" altLang="ko-KR" sz="1200" b="0" kern="0">
                <a:latin typeface="맑은 고딕" panose="020B0503020000020004" pitchFamily="50" charset="-127"/>
              </a:rPr>
              <a:t>.</a:t>
            </a:r>
          </a:p>
          <a:p>
            <a:r>
              <a:rPr lang="ko-KR" altLang="en-US" sz="1200" b="0" kern="0">
                <a:latin typeface="맑은 고딕" panose="020B0503020000020004" pitchFamily="50" charset="-127"/>
              </a:rPr>
              <a:t>송신</a:t>
            </a:r>
            <a:r>
              <a:rPr lang="en-US" altLang="ko-KR" sz="1200" b="0" kern="0">
                <a:latin typeface="맑은 고딕" panose="020B0503020000020004" pitchFamily="50" charset="-127"/>
              </a:rPr>
              <a:t>, </a:t>
            </a:r>
            <a:r>
              <a:rPr lang="ko-KR" altLang="en-US" sz="1200" b="0" kern="0" smtClean="0">
                <a:latin typeface="맑은 고딕" panose="020B0503020000020004" pitchFamily="50" charset="-127"/>
              </a:rPr>
              <a:t>수신 업무가 </a:t>
            </a:r>
            <a:r>
              <a:rPr lang="ko-KR" altLang="en-US" sz="1200" b="0" kern="0">
                <a:latin typeface="맑은 고딕" panose="020B0503020000020004" pitchFamily="50" charset="-127"/>
              </a:rPr>
              <a:t>합의된 사항을 인터페이스목록 및 인터페이스설계서를 통해 문서화하며 이를 기반으로 </a:t>
            </a:r>
            <a:r>
              <a:rPr lang="ko-KR" altLang="en-US" sz="1200" b="0" kern="0" smtClean="0">
                <a:latin typeface="맑은 고딕" panose="020B0503020000020004" pitchFamily="50" charset="-127"/>
              </a:rPr>
              <a:t>연계 개발이 </a:t>
            </a:r>
            <a:r>
              <a:rPr lang="ko-KR" altLang="en-US" sz="1200" b="0" kern="0">
                <a:latin typeface="맑은 고딕" panose="020B0503020000020004" pitchFamily="50" charset="-127"/>
              </a:rPr>
              <a:t>시작됩니다</a:t>
            </a:r>
            <a:r>
              <a:rPr lang="en-US" altLang="ko-KR" sz="1200" b="0" kern="0">
                <a:latin typeface="맑은 고딕" panose="020B0503020000020004" pitchFamily="50" charset="-127"/>
              </a:rPr>
              <a:t>.</a:t>
            </a:r>
          </a:p>
        </p:txBody>
      </p:sp>
      <p:grpSp>
        <p:nvGrpSpPr>
          <p:cNvPr id="9" name="그룹 8"/>
          <p:cNvGrpSpPr/>
          <p:nvPr/>
        </p:nvGrpSpPr>
        <p:grpSpPr>
          <a:xfrm>
            <a:off x="453000" y="1701288"/>
            <a:ext cx="9000000" cy="4536000"/>
            <a:chOff x="381000" y="1818793"/>
            <a:chExt cx="9000000" cy="4536000"/>
          </a:xfrm>
        </p:grpSpPr>
        <p:sp>
          <p:nvSpPr>
            <p:cNvPr id="11" name="직사각형 10"/>
            <p:cNvSpPr/>
            <p:nvPr/>
          </p:nvSpPr>
          <p:spPr>
            <a:xfrm>
              <a:off x="381000" y="1818793"/>
              <a:ext cx="9000000" cy="1512000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18000" tIns="36000" rIns="18000" bIns="36000" anchor="ctr"/>
            <a:lstStyle/>
            <a:p>
              <a:pPr marL="0" marR="0" lvl="0" indent="0" algn="ctr" defTabSz="91440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2" name="직사각형 11"/>
            <p:cNvSpPr/>
            <p:nvPr/>
          </p:nvSpPr>
          <p:spPr>
            <a:xfrm>
              <a:off x="381000" y="3330793"/>
              <a:ext cx="9000000" cy="1512000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18000" tIns="36000" rIns="18000" bIns="36000" anchor="ctr"/>
            <a:lstStyle/>
            <a:p>
              <a:pPr marL="0" marR="0" lvl="0" indent="0" algn="ctr" defTabSz="91440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3" name="직사각형 12"/>
            <p:cNvSpPr/>
            <p:nvPr/>
          </p:nvSpPr>
          <p:spPr>
            <a:xfrm>
              <a:off x="381000" y="4842793"/>
              <a:ext cx="9000000" cy="1512000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18000" tIns="36000" rIns="18000" bIns="36000" anchor="ctr"/>
            <a:lstStyle/>
            <a:p>
              <a:pPr marL="0" marR="0" lvl="0" indent="0" algn="ctr" defTabSz="91440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14" name="그룹 13"/>
            <p:cNvGrpSpPr/>
            <p:nvPr/>
          </p:nvGrpSpPr>
          <p:grpSpPr>
            <a:xfrm>
              <a:off x="480197" y="1944794"/>
              <a:ext cx="1080000" cy="1259999"/>
              <a:chOff x="381000" y="1919503"/>
              <a:chExt cx="1080000" cy="1259999"/>
            </a:xfrm>
          </p:grpSpPr>
          <p:sp>
            <p:nvSpPr>
              <p:cNvPr id="65" name="직사각형 64"/>
              <p:cNvSpPr/>
              <p:nvPr/>
            </p:nvSpPr>
            <p:spPr>
              <a:xfrm>
                <a:off x="381000" y="1919503"/>
                <a:ext cx="1080000" cy="360000"/>
              </a:xfrm>
              <a:prstGeom prst="rect">
                <a:avLst/>
              </a:prstGeom>
              <a:solidFill>
                <a:sysClr val="window" lastClr="FFFFFF"/>
              </a:solidFill>
              <a:ln w="9525" algn="ctr">
                <a:solidFill>
                  <a:srgbClr val="4F81BD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0" rIns="0" bIns="0" anchor="ctr"/>
              <a:lstStyle/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송신시스템</a:t>
                </a:r>
                <a:endParaRPr kumimoji="0" lang="en-US" altLang="ko-KR" sz="1000" b="1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en-US" altLang="ko-KR" sz="1000" b="1" kern="0" smtClean="0">
                    <a:solidFill>
                      <a:srgbClr val="002776">
                        <a:lumMod val="75000"/>
                      </a:srgbClr>
                    </a:solidFill>
                    <a:latin typeface="맑은 고딕" pitchFamily="50" charset="-127"/>
                    <a:ea typeface="맑은 고딕" pitchFamily="50" charset="-127"/>
                  </a:rPr>
                  <a:t>(Source System)</a:t>
                </a:r>
                <a:endParaRPr kumimoji="0" lang="ko-KR" altLang="en-US" sz="1000" b="1" i="0" u="none" strike="noStrike" kern="0" cap="none" spc="0" normalizeH="0" baseline="0" noProof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66" name="직사각형 65"/>
              <p:cNvSpPr/>
              <p:nvPr/>
            </p:nvSpPr>
            <p:spPr>
              <a:xfrm>
                <a:off x="381000" y="2279502"/>
                <a:ext cx="1080000" cy="900000"/>
              </a:xfrm>
              <a:prstGeom prst="rect">
                <a:avLst/>
              </a:prstGeom>
              <a:solidFill>
                <a:sysClr val="window" lastClr="FFFFFF"/>
              </a:solidFill>
              <a:ln w="9525" algn="ctr">
                <a:solidFill>
                  <a:srgbClr val="4F81BD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0" rIns="0" bIns="0" anchor="ctr"/>
              <a:lstStyle/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kern="0" smtClean="0">
                    <a:solidFill>
                      <a:srgbClr val="002776">
                        <a:lumMod val="75000"/>
                      </a:srgbClr>
                    </a:solidFill>
                    <a:latin typeface="맑은 고딕" pitchFamily="50" charset="-127"/>
                    <a:ea typeface="맑은 고딕" pitchFamily="50" charset="-127"/>
                  </a:rPr>
                  <a:t>데이터를 소유하고 있는 업무시스템</a:t>
                </a:r>
                <a:endParaRPr kumimoji="0" lang="en-US" altLang="ko-KR" sz="1000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en-US" altLang="ko-KR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(Event Start</a:t>
                </a:r>
                <a:r>
                  <a:rPr kumimoji="0" lang="en-US" altLang="ko-KR" sz="1000" i="0" u="none" strike="noStrike" kern="0" cap="none" spc="0" normalizeH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)</a:t>
                </a:r>
                <a:endParaRPr kumimoji="0" lang="ko-KR" altLang="en-US" sz="1000" i="0" u="none" strike="noStrike" kern="0" cap="none" spc="0" normalizeH="0" baseline="0" noProof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grpSp>
          <p:nvGrpSpPr>
            <p:cNvPr id="15" name="그룹 14"/>
            <p:cNvGrpSpPr/>
            <p:nvPr/>
          </p:nvGrpSpPr>
          <p:grpSpPr>
            <a:xfrm>
              <a:off x="480197" y="3456794"/>
              <a:ext cx="1080000" cy="1259999"/>
              <a:chOff x="381000" y="1919503"/>
              <a:chExt cx="1080000" cy="1259999"/>
            </a:xfrm>
          </p:grpSpPr>
          <p:sp>
            <p:nvSpPr>
              <p:cNvPr id="63" name="직사각형 62"/>
              <p:cNvSpPr/>
              <p:nvPr/>
            </p:nvSpPr>
            <p:spPr>
              <a:xfrm>
                <a:off x="381000" y="1919503"/>
                <a:ext cx="1080000" cy="360000"/>
              </a:xfrm>
              <a:prstGeom prst="rect">
                <a:avLst/>
              </a:prstGeom>
              <a:solidFill>
                <a:sysClr val="window" lastClr="FFFFFF"/>
              </a:solidFill>
              <a:ln w="9525" algn="ctr">
                <a:solidFill>
                  <a:srgbClr val="4F81BD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0" rIns="0" bIns="0" anchor="ctr"/>
              <a:lstStyle/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b="1" kern="0" smtClean="0">
                    <a:solidFill>
                      <a:srgbClr val="002776">
                        <a:lumMod val="75000"/>
                      </a:srgbClr>
                    </a:solidFill>
                    <a:latin typeface="맑은 고딕" pitchFamily="50" charset="-127"/>
                    <a:ea typeface="맑은 고딕" pitchFamily="50" charset="-127"/>
                  </a:rPr>
                  <a:t>수</a:t>
                </a:r>
                <a:r>
                  <a:rPr kumimoji="0" lang="ko-KR" altLang="en-US" sz="1000" b="1" kern="0">
                    <a:solidFill>
                      <a:srgbClr val="002776">
                        <a:lumMod val="75000"/>
                      </a:srgbClr>
                    </a:solidFill>
                    <a:latin typeface="맑은 고딕" pitchFamily="50" charset="-127"/>
                    <a:ea typeface="맑은 고딕" pitchFamily="50" charset="-127"/>
                  </a:rPr>
                  <a:t>신</a:t>
                </a:r>
                <a:r>
                  <a:rPr kumimoji="0" lang="ko-KR" altLang="en-US" sz="1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시스템</a:t>
                </a:r>
                <a:endParaRPr kumimoji="0" lang="en-US" altLang="ko-KR" sz="1000" b="1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en-US" altLang="ko-KR" sz="1000" b="1" kern="0" smtClean="0">
                    <a:solidFill>
                      <a:srgbClr val="002776">
                        <a:lumMod val="75000"/>
                      </a:srgbClr>
                    </a:solidFill>
                    <a:latin typeface="맑은 고딕" pitchFamily="50" charset="-127"/>
                    <a:ea typeface="맑은 고딕" pitchFamily="50" charset="-127"/>
                  </a:rPr>
                  <a:t>(Target System)</a:t>
                </a:r>
                <a:endParaRPr kumimoji="0" lang="ko-KR" altLang="en-US" sz="1000" b="1" i="0" u="none" strike="noStrike" kern="0" cap="none" spc="0" normalizeH="0" baseline="0" noProof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64" name="직사각형 63"/>
              <p:cNvSpPr/>
              <p:nvPr/>
            </p:nvSpPr>
            <p:spPr>
              <a:xfrm>
                <a:off x="381000" y="2279502"/>
                <a:ext cx="1080000" cy="900000"/>
              </a:xfrm>
              <a:prstGeom prst="rect">
                <a:avLst/>
              </a:prstGeom>
              <a:solidFill>
                <a:sysClr val="window" lastClr="FFFFFF"/>
              </a:solidFill>
              <a:ln w="9525" algn="ctr">
                <a:solidFill>
                  <a:srgbClr val="4F81BD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0" rIns="0" bIns="0" anchor="ctr"/>
              <a:lstStyle/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kern="0" smtClean="0">
                    <a:solidFill>
                      <a:srgbClr val="002776">
                        <a:lumMod val="75000"/>
                      </a:srgbClr>
                    </a:solidFill>
                    <a:latin typeface="맑은 고딕" pitchFamily="50" charset="-127"/>
                    <a:ea typeface="맑은 고딕" pitchFamily="50" charset="-127"/>
                  </a:rPr>
                  <a:t>타</a:t>
                </a:r>
                <a:r>
                  <a:rPr kumimoji="0" lang="en-US" altLang="ko-KR" sz="1000" kern="0" smtClean="0">
                    <a:solidFill>
                      <a:srgbClr val="002776">
                        <a:lumMod val="75000"/>
                      </a:srgbClr>
                    </a:solidFill>
                    <a:latin typeface="맑은 고딕" pitchFamily="50" charset="-127"/>
                    <a:ea typeface="맑은 고딕" pitchFamily="50" charset="-127"/>
                  </a:rPr>
                  <a:t> </a:t>
                </a:r>
                <a:r>
                  <a:rPr kumimoji="0" lang="ko-KR" altLang="en-US" sz="1000" kern="0" smtClean="0">
                    <a:solidFill>
                      <a:srgbClr val="002776">
                        <a:lumMod val="75000"/>
                      </a:srgbClr>
                    </a:solidFill>
                    <a:latin typeface="맑은 고딕" pitchFamily="50" charset="-127"/>
                    <a:ea typeface="맑은 고딕" pitchFamily="50" charset="-127"/>
                  </a:rPr>
                  <a:t>시스템의 데이터를 사용하고자 하는 업무시스템</a:t>
                </a:r>
                <a:endParaRPr kumimoji="0" lang="ko-KR" altLang="en-US" sz="1000" i="0" u="none" strike="noStrike" kern="0" cap="none" spc="0" normalizeH="0" baseline="0" noProof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grpSp>
          <p:nvGrpSpPr>
            <p:cNvPr id="16" name="그룹 15"/>
            <p:cNvGrpSpPr/>
            <p:nvPr/>
          </p:nvGrpSpPr>
          <p:grpSpPr>
            <a:xfrm>
              <a:off x="480197" y="4968794"/>
              <a:ext cx="1080000" cy="1259999"/>
              <a:chOff x="381000" y="1919503"/>
              <a:chExt cx="1080000" cy="1259999"/>
            </a:xfrm>
          </p:grpSpPr>
          <p:sp>
            <p:nvSpPr>
              <p:cNvPr id="61" name="직사각형 60"/>
              <p:cNvSpPr/>
              <p:nvPr/>
            </p:nvSpPr>
            <p:spPr>
              <a:xfrm>
                <a:off x="381000" y="1919503"/>
                <a:ext cx="1080000" cy="360000"/>
              </a:xfrm>
              <a:prstGeom prst="rect">
                <a:avLst/>
              </a:prstGeom>
              <a:solidFill>
                <a:sysClr val="window" lastClr="FFFFFF"/>
              </a:solidFill>
              <a:ln w="9525" algn="ctr">
                <a:solidFill>
                  <a:srgbClr val="4F81BD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0" rIns="0" bIns="0" anchor="ctr"/>
              <a:lstStyle/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연계</a:t>
                </a:r>
                <a:endParaRPr kumimoji="0" lang="ko-KR" altLang="en-US" sz="1000" b="1" i="0" u="none" strike="noStrike" kern="0" cap="none" spc="0" normalizeH="0" baseline="0" noProof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62" name="직사각형 61"/>
              <p:cNvSpPr/>
              <p:nvPr/>
            </p:nvSpPr>
            <p:spPr>
              <a:xfrm>
                <a:off x="381000" y="2279502"/>
                <a:ext cx="1080000" cy="900000"/>
              </a:xfrm>
              <a:prstGeom prst="rect">
                <a:avLst/>
              </a:prstGeom>
              <a:solidFill>
                <a:sysClr val="window" lastClr="FFFFFF"/>
              </a:solidFill>
              <a:ln w="9525" algn="ctr">
                <a:solidFill>
                  <a:srgbClr val="4F81BD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0" rIns="0" bIns="0" anchor="ctr"/>
              <a:lstStyle/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kern="0" smtClean="0">
                    <a:solidFill>
                      <a:srgbClr val="002776">
                        <a:lumMod val="75000"/>
                      </a:srgbClr>
                    </a:solidFill>
                    <a:latin typeface="맑은 고딕" pitchFamily="50" charset="-127"/>
                    <a:ea typeface="맑은 고딕" pitchFamily="50" charset="-127"/>
                  </a:rPr>
                  <a:t>인터페이스설계서</a:t>
                </a:r>
                <a:endParaRPr kumimoji="0" lang="en-US" altLang="ko-KR" sz="1000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취합</a:t>
                </a:r>
                <a:r>
                  <a:rPr kumimoji="0" lang="en-US" altLang="ko-KR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,</a:t>
                </a:r>
              </a:p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인터페이스</a:t>
                </a:r>
                <a:r>
                  <a:rPr kumimoji="0" lang="en-US" altLang="ko-KR" sz="1000" kern="0" smtClean="0">
                    <a:solidFill>
                      <a:srgbClr val="002776">
                        <a:lumMod val="75000"/>
                      </a:srgbClr>
                    </a:solidFill>
                    <a:latin typeface="맑은 고딕" pitchFamily="50" charset="-127"/>
                    <a:ea typeface="맑은 고딕" pitchFamily="50" charset="-127"/>
                  </a:rPr>
                  <a:t>ID</a:t>
                </a:r>
                <a:r>
                  <a:rPr kumimoji="0" lang="ko-KR" altLang="en-US" sz="1000" kern="0" smtClean="0">
                    <a:solidFill>
                      <a:srgbClr val="002776">
                        <a:lumMod val="75000"/>
                      </a:srgbClr>
                    </a:solidFill>
                    <a:latin typeface="맑은 고딕" pitchFamily="50" charset="-127"/>
                    <a:ea typeface="맑은 고딕" pitchFamily="50" charset="-127"/>
                  </a:rPr>
                  <a:t>별 연계개발</a:t>
                </a:r>
                <a:r>
                  <a:rPr kumimoji="0" lang="en-US" altLang="ko-KR" sz="1000" kern="0" smtClean="0">
                    <a:solidFill>
                      <a:srgbClr val="002776">
                        <a:lumMod val="75000"/>
                      </a:srgbClr>
                    </a:solidFill>
                    <a:latin typeface="맑은 고딕" pitchFamily="50" charset="-127"/>
                    <a:ea typeface="맑은 고딕" pitchFamily="50" charset="-127"/>
                  </a:rPr>
                  <a:t>,</a:t>
                </a:r>
              </a:p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테스트지원</a:t>
                </a:r>
                <a:r>
                  <a:rPr kumimoji="0" lang="en-US" altLang="ko-KR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,</a:t>
                </a:r>
                <a:r>
                  <a:rPr kumimoji="0" lang="ko-KR" altLang="en-US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가이드</a:t>
                </a:r>
                <a:endParaRPr kumimoji="0" lang="ko-KR" altLang="en-US" sz="1000" i="0" u="none" strike="noStrike" kern="0" cap="none" spc="0" normalizeH="0" baseline="0" noProof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sp>
          <p:nvSpPr>
            <p:cNvPr id="17" name="직사각형 16"/>
            <p:cNvSpPr/>
            <p:nvPr/>
          </p:nvSpPr>
          <p:spPr>
            <a:xfrm>
              <a:off x="381000" y="1818793"/>
              <a:ext cx="1278394" cy="4536000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18000" tIns="36000" rIns="18000" bIns="36000" anchor="ctr"/>
            <a:lstStyle/>
            <a:p>
              <a:pPr marL="0" marR="0" lvl="0" indent="0" algn="ctr" defTabSz="914400" eaLnBrk="0" fontAlgn="auto" latinLnBrk="0" hangingPunct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9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18" name="그룹 17"/>
            <p:cNvGrpSpPr/>
            <p:nvPr/>
          </p:nvGrpSpPr>
          <p:grpSpPr>
            <a:xfrm>
              <a:off x="5637286" y="2214793"/>
              <a:ext cx="972000" cy="2232000"/>
              <a:chOff x="5759930" y="2214793"/>
              <a:chExt cx="972000" cy="2232000"/>
            </a:xfrm>
          </p:grpSpPr>
          <p:sp>
            <p:nvSpPr>
              <p:cNvPr id="59" name="직사각형 58"/>
              <p:cNvSpPr/>
              <p:nvPr/>
            </p:nvSpPr>
            <p:spPr>
              <a:xfrm>
                <a:off x="5759930" y="2214793"/>
                <a:ext cx="972000" cy="720000"/>
              </a:xfrm>
              <a:prstGeom prst="rect">
                <a:avLst/>
              </a:prstGeom>
              <a:solidFill>
                <a:sysClr val="window" lastClr="FFFFFF"/>
              </a:solidFill>
              <a:ln w="9525" algn="ctr">
                <a:solidFill>
                  <a:srgbClr val="4F81BD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0" rIns="0" bIns="0" anchor="ctr"/>
              <a:lstStyle/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인터페이스 설계서와 관련된 업무협의</a:t>
                </a:r>
                <a:endParaRPr kumimoji="0" lang="ko-KR" altLang="en-US" sz="1000" i="0" u="none" strike="noStrike" kern="0" cap="none" spc="0" normalizeH="0" baseline="0" noProof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60" name="직사각형 59"/>
              <p:cNvSpPr/>
              <p:nvPr/>
            </p:nvSpPr>
            <p:spPr>
              <a:xfrm>
                <a:off x="5759930" y="3726793"/>
                <a:ext cx="972000" cy="720000"/>
              </a:xfrm>
              <a:prstGeom prst="rect">
                <a:avLst/>
              </a:prstGeom>
              <a:solidFill>
                <a:sysClr val="window" lastClr="FFFFFF"/>
              </a:solidFill>
              <a:ln w="9525" algn="ctr">
                <a:solidFill>
                  <a:srgbClr val="4F81BD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0" rIns="0" bIns="0" anchor="ctr"/>
              <a:lstStyle/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인터페이스</a:t>
                </a:r>
                <a:r>
                  <a:rPr kumimoji="0" lang="en-US" altLang="ko-KR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ID</a:t>
                </a:r>
                <a:r>
                  <a:rPr kumimoji="0" lang="ko-KR" altLang="en-US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별 인터페이스</a:t>
                </a:r>
                <a:endParaRPr kumimoji="0" lang="en-US" altLang="ko-KR" sz="100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설계서 작성</a:t>
                </a:r>
                <a:endParaRPr kumimoji="0" lang="en-US" altLang="ko-KR" sz="100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en-US" altLang="ko-KR" sz="1000" kern="0" smtClean="0">
                    <a:solidFill>
                      <a:srgbClr val="002776">
                        <a:lumMod val="75000"/>
                      </a:srgbClr>
                    </a:solidFill>
                    <a:latin typeface="맑은 고딕" pitchFamily="50" charset="-127"/>
                    <a:ea typeface="맑은 고딕" pitchFamily="50" charset="-127"/>
                  </a:rPr>
                  <a:t>(</a:t>
                </a:r>
                <a:r>
                  <a:rPr kumimoji="0" lang="ko-KR" altLang="en-US" sz="1000" kern="0" smtClean="0">
                    <a:solidFill>
                      <a:srgbClr val="002776">
                        <a:lumMod val="75000"/>
                      </a:srgbClr>
                    </a:solidFill>
                    <a:latin typeface="맑은 고딕" pitchFamily="50" charset="-127"/>
                    <a:ea typeface="맑은 고딕" pitchFamily="50" charset="-127"/>
                  </a:rPr>
                  <a:t>협의용도</a:t>
                </a:r>
                <a:r>
                  <a:rPr kumimoji="0" lang="en-US" altLang="ko-KR" sz="1000" kern="0" smtClean="0">
                    <a:solidFill>
                      <a:srgbClr val="002776">
                        <a:lumMod val="75000"/>
                      </a:srgbClr>
                    </a:solidFill>
                    <a:latin typeface="맑은 고딕" pitchFamily="50" charset="-127"/>
                    <a:ea typeface="맑은 고딕" pitchFamily="50" charset="-127"/>
                  </a:rPr>
                  <a:t>)</a:t>
                </a:r>
                <a:endParaRPr kumimoji="0" lang="ko-KR" altLang="en-US" sz="1000" i="0" u="none" strike="noStrike" kern="0" cap="none" spc="0" normalizeH="0" baseline="0" noProof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sp>
          <p:nvSpPr>
            <p:cNvPr id="19" name="직사각형 18"/>
            <p:cNvSpPr/>
            <p:nvPr/>
          </p:nvSpPr>
          <p:spPr>
            <a:xfrm>
              <a:off x="8193360" y="5238793"/>
              <a:ext cx="972000" cy="720000"/>
            </a:xfrm>
            <a:prstGeom prst="rect">
              <a:avLst/>
            </a:prstGeom>
            <a:solidFill>
              <a:sysClr val="window" lastClr="FFFFFF"/>
            </a:solidFill>
            <a:ln w="9525" algn="ctr">
              <a:solidFill>
                <a:srgbClr val="4F81BD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100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인터페이스</a:t>
              </a:r>
              <a:r>
                <a:rPr kumimoji="0" lang="en-US" altLang="ko-KR" sz="100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ID</a:t>
              </a:r>
              <a:r>
                <a:rPr kumimoji="0" lang="ko-KR" altLang="en-US" sz="100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별 연계 개발</a:t>
              </a:r>
              <a:endParaRPr kumimoji="0" lang="ko-KR" altLang="en-US" sz="1000" i="0" u="none" strike="noStrike" kern="0" cap="none" spc="0" normalizeH="0" baseline="0" noProof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20" name="그룹 19"/>
            <p:cNvGrpSpPr/>
            <p:nvPr/>
          </p:nvGrpSpPr>
          <p:grpSpPr>
            <a:xfrm>
              <a:off x="3081212" y="2214793"/>
              <a:ext cx="972000" cy="3744000"/>
              <a:chOff x="3326502" y="2214793"/>
              <a:chExt cx="972000" cy="3744000"/>
            </a:xfrm>
          </p:grpSpPr>
          <p:sp>
            <p:nvSpPr>
              <p:cNvPr id="57" name="직사각형 56"/>
              <p:cNvSpPr/>
              <p:nvPr/>
            </p:nvSpPr>
            <p:spPr>
              <a:xfrm>
                <a:off x="3326502" y="2214793"/>
                <a:ext cx="972000" cy="720000"/>
              </a:xfrm>
              <a:prstGeom prst="rect">
                <a:avLst/>
              </a:prstGeom>
              <a:solidFill>
                <a:sysClr val="window" lastClr="FFFFFF"/>
              </a:solidFill>
              <a:ln w="9525" algn="ctr">
                <a:solidFill>
                  <a:srgbClr val="4F81BD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0" rIns="0" bIns="0" anchor="ctr"/>
              <a:lstStyle/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인터페이스목록 작성 및 관리</a:t>
                </a:r>
                <a:endParaRPr kumimoji="0" lang="ko-KR" altLang="en-US" sz="1000" i="0" u="none" strike="noStrike" kern="0" cap="none" spc="0" normalizeH="0" baseline="0" noProof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58" name="직사각형 57"/>
              <p:cNvSpPr/>
              <p:nvPr/>
            </p:nvSpPr>
            <p:spPr>
              <a:xfrm>
                <a:off x="3326502" y="5238793"/>
                <a:ext cx="972000" cy="720000"/>
              </a:xfrm>
              <a:prstGeom prst="rect">
                <a:avLst/>
              </a:prstGeom>
              <a:solidFill>
                <a:sysClr val="window" lastClr="FFFFFF"/>
              </a:solidFill>
              <a:ln w="9525" algn="ctr">
                <a:solidFill>
                  <a:srgbClr val="4F81BD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0" rIns="0" bIns="0" anchor="ctr"/>
              <a:lstStyle/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인터페이스목록</a:t>
                </a:r>
                <a:endParaRPr kumimoji="0" lang="en-US" altLang="ko-KR" sz="100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kern="0" smtClean="0">
                    <a:solidFill>
                      <a:srgbClr val="002776">
                        <a:lumMod val="75000"/>
                      </a:srgbClr>
                    </a:solidFill>
                    <a:latin typeface="맑은 고딕" pitchFamily="50" charset="-127"/>
                    <a:ea typeface="맑은 고딕" pitchFamily="50" charset="-127"/>
                  </a:rPr>
                  <a:t>필수항목 검토</a:t>
                </a:r>
                <a:endParaRPr kumimoji="0" lang="ko-KR" altLang="en-US" sz="1000" i="0" u="none" strike="noStrike" kern="0" cap="none" spc="0" normalizeH="0" baseline="0" noProof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sp>
          <p:nvSpPr>
            <p:cNvPr id="21" name="직사각형 20"/>
            <p:cNvSpPr/>
            <p:nvPr/>
          </p:nvSpPr>
          <p:spPr>
            <a:xfrm>
              <a:off x="4359249" y="5238793"/>
              <a:ext cx="972000" cy="720000"/>
            </a:xfrm>
            <a:prstGeom prst="rect">
              <a:avLst/>
            </a:prstGeom>
            <a:solidFill>
              <a:sysClr val="window" lastClr="FFFFFF"/>
            </a:solidFill>
            <a:ln w="9525" algn="ctr">
              <a:solidFill>
                <a:srgbClr val="4F81BD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100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인터페이스목록 취합 및 인터페이스</a:t>
              </a:r>
              <a:r>
                <a:rPr kumimoji="0" lang="en-US" altLang="ko-KR" sz="100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ID </a:t>
              </a:r>
              <a:r>
                <a:rPr kumimoji="0" lang="ko-KR" altLang="en-US" sz="1000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발</a:t>
              </a:r>
              <a:r>
                <a:rPr kumimoji="0" lang="ko-KR" altLang="en-US" sz="1000" ker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급</a:t>
              </a:r>
              <a:endParaRPr kumimoji="0" lang="ko-KR" altLang="en-US" sz="1000" i="0" u="none" strike="noStrike" kern="0" cap="none" spc="0" normalizeH="0" baseline="0" noProof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22" name="그룹 21"/>
            <p:cNvGrpSpPr/>
            <p:nvPr/>
          </p:nvGrpSpPr>
          <p:grpSpPr>
            <a:xfrm>
              <a:off x="6915323" y="2214793"/>
              <a:ext cx="972000" cy="3744000"/>
              <a:chOff x="6976644" y="2214793"/>
              <a:chExt cx="972000" cy="3744000"/>
            </a:xfrm>
          </p:grpSpPr>
          <p:sp>
            <p:nvSpPr>
              <p:cNvPr id="55" name="직사각형 54"/>
              <p:cNvSpPr/>
              <p:nvPr/>
            </p:nvSpPr>
            <p:spPr>
              <a:xfrm>
                <a:off x="6976644" y="2214793"/>
                <a:ext cx="972000" cy="720000"/>
              </a:xfrm>
              <a:prstGeom prst="rect">
                <a:avLst/>
              </a:prstGeom>
              <a:solidFill>
                <a:sysClr val="window" lastClr="FFFFFF"/>
              </a:solidFill>
              <a:ln w="9525" algn="ctr">
                <a:solidFill>
                  <a:srgbClr val="4F81BD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0" rIns="0" bIns="0" anchor="ctr"/>
              <a:lstStyle/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인터페이스 설계서</a:t>
                </a:r>
                <a:endParaRPr kumimoji="0" lang="en-US" altLang="ko-KR" sz="100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작성 및 관리</a:t>
                </a:r>
                <a:endParaRPr kumimoji="0" lang="ko-KR" altLang="en-US" sz="1000" i="0" u="none" strike="noStrike" kern="0" cap="none" spc="0" normalizeH="0" baseline="0" noProof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56" name="직사각형 55"/>
              <p:cNvSpPr/>
              <p:nvPr/>
            </p:nvSpPr>
            <p:spPr>
              <a:xfrm>
                <a:off x="6976644" y="5238793"/>
                <a:ext cx="972000" cy="720000"/>
              </a:xfrm>
              <a:prstGeom prst="rect">
                <a:avLst/>
              </a:prstGeom>
              <a:solidFill>
                <a:sysClr val="window" lastClr="FFFFFF"/>
              </a:solidFill>
              <a:ln w="9525" algn="ctr">
                <a:solidFill>
                  <a:srgbClr val="4F81BD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0" rIns="0" bIns="0" anchor="ctr"/>
              <a:lstStyle/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인터페이스</a:t>
                </a:r>
                <a:endParaRPr kumimoji="0" lang="en-US" altLang="ko-KR" sz="100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kern="0" smtClean="0">
                    <a:solidFill>
                      <a:srgbClr val="002776">
                        <a:lumMod val="75000"/>
                      </a:srgbClr>
                    </a:solidFill>
                    <a:latin typeface="맑은 고딕" pitchFamily="50" charset="-127"/>
                    <a:ea typeface="맑은 고딕" pitchFamily="50" charset="-127"/>
                  </a:rPr>
                  <a:t>설계서 필수항목 검토</a:t>
                </a:r>
                <a:endParaRPr kumimoji="0" lang="ko-KR" altLang="en-US" sz="1000" i="0" u="none" strike="noStrike" kern="0" cap="none" spc="0" normalizeH="0" baseline="0" noProof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grpSp>
          <p:nvGrpSpPr>
            <p:cNvPr id="23" name="그룹 22"/>
            <p:cNvGrpSpPr/>
            <p:nvPr/>
          </p:nvGrpSpPr>
          <p:grpSpPr>
            <a:xfrm>
              <a:off x="1803175" y="2214793"/>
              <a:ext cx="972000" cy="2232000"/>
              <a:chOff x="2109788" y="2214793"/>
              <a:chExt cx="972000" cy="2232000"/>
            </a:xfrm>
          </p:grpSpPr>
          <p:sp>
            <p:nvSpPr>
              <p:cNvPr id="51" name="직사각형 50"/>
              <p:cNvSpPr/>
              <p:nvPr/>
            </p:nvSpPr>
            <p:spPr>
              <a:xfrm>
                <a:off x="2109788" y="2214793"/>
                <a:ext cx="972000" cy="720000"/>
              </a:xfrm>
              <a:prstGeom prst="rect">
                <a:avLst/>
              </a:prstGeom>
              <a:solidFill>
                <a:sysClr val="window" lastClr="FFFFFF"/>
              </a:solidFill>
              <a:ln w="9525" algn="ctr">
                <a:solidFill>
                  <a:srgbClr val="4F81BD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0" rIns="0" bIns="0" anchor="ctr"/>
              <a:lstStyle/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인터페이스목록과 관련된 업무협의</a:t>
                </a:r>
                <a:endParaRPr kumimoji="0" lang="ko-KR" altLang="en-US" sz="1000" i="0" u="none" strike="noStrike" kern="0" cap="none" spc="0" normalizeH="0" baseline="0" noProof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53" name="직사각형 52"/>
              <p:cNvSpPr/>
              <p:nvPr/>
            </p:nvSpPr>
            <p:spPr>
              <a:xfrm>
                <a:off x="2109788" y="3726793"/>
                <a:ext cx="972000" cy="720000"/>
              </a:xfrm>
              <a:prstGeom prst="rect">
                <a:avLst/>
              </a:prstGeom>
              <a:solidFill>
                <a:sysClr val="window" lastClr="FFFFFF"/>
              </a:solidFill>
              <a:ln w="9525" algn="ctr">
                <a:solidFill>
                  <a:srgbClr val="4F81BD"/>
                </a:solidFill>
                <a:miter lim="800000"/>
                <a:headEnd/>
                <a:tailEnd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 lIns="0" tIns="0" rIns="0" bIns="0" anchor="ctr"/>
              <a:lstStyle/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인터페이스목록</a:t>
                </a:r>
                <a:endParaRPr kumimoji="0" lang="en-US" altLang="ko-KR" sz="100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ko-KR" altLang="en-US" sz="1000" kern="0" smtClean="0">
                    <a:solidFill>
                      <a:srgbClr val="002776">
                        <a:lumMod val="75000"/>
                      </a:srgbClr>
                    </a:solidFill>
                    <a:latin typeface="맑은 고딕" pitchFamily="50" charset="-127"/>
                    <a:ea typeface="맑은 고딕" pitchFamily="50" charset="-127"/>
                  </a:rPr>
                  <a:t>작</a:t>
                </a:r>
                <a:r>
                  <a:rPr kumimoji="0" lang="ko-KR" altLang="en-US" sz="1000" kern="0">
                    <a:solidFill>
                      <a:srgbClr val="002776">
                        <a:lumMod val="75000"/>
                      </a:srgbClr>
                    </a:solidFill>
                    <a:latin typeface="맑은 고딕" pitchFamily="50" charset="-127"/>
                    <a:ea typeface="맑은 고딕" pitchFamily="50" charset="-127"/>
                  </a:rPr>
                  <a:t>성</a:t>
                </a:r>
                <a:endParaRPr kumimoji="0" lang="en-US" altLang="ko-KR" sz="100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  <a:p>
                <a:pPr marL="0" marR="0" lvl="0" indent="0" algn="ctr" defTabSz="914400" eaLnBrk="0" fontAlgn="auto" latinLnBrk="0" hangingPunct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Pct val="100000"/>
                  <a:buFontTx/>
                  <a:buNone/>
                  <a:tabLst/>
                  <a:defRPr/>
                </a:pPr>
                <a:r>
                  <a:rPr kumimoji="0" lang="en-US" altLang="ko-KR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(</a:t>
                </a:r>
                <a:r>
                  <a:rPr kumimoji="0" lang="ko-KR" altLang="en-US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협의용도</a:t>
                </a:r>
                <a:r>
                  <a:rPr kumimoji="0" lang="en-US" altLang="ko-KR" sz="100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2776">
                        <a:lumMod val="75000"/>
                      </a:srgbClr>
                    </a:solidFill>
                    <a:effectLst/>
                    <a:uLnTx/>
                    <a:uFillTx/>
                    <a:latin typeface="맑은 고딕" pitchFamily="50" charset="-127"/>
                    <a:ea typeface="맑은 고딕" pitchFamily="50" charset="-127"/>
                  </a:rPr>
                  <a:t>)</a:t>
                </a:r>
                <a:endParaRPr kumimoji="0" lang="ko-KR" altLang="en-US" sz="1000" i="0" u="none" strike="noStrike" kern="0" cap="none" spc="0" normalizeH="0" baseline="0" noProof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endParaRPr>
              </a:p>
            </p:txBody>
          </p:sp>
          <p:cxnSp>
            <p:nvCxnSpPr>
              <p:cNvPr id="54" name="직선 연결선 53"/>
              <p:cNvCxnSpPr>
                <a:stCxn id="53" idx="0"/>
                <a:endCxn id="51" idx="2"/>
              </p:cNvCxnSpPr>
              <p:nvPr/>
            </p:nvCxnSpPr>
            <p:spPr>
              <a:xfrm flipV="1">
                <a:off x="2595788" y="2934793"/>
                <a:ext cx="0" cy="792000"/>
              </a:xfrm>
              <a:prstGeom prst="line">
                <a:avLst/>
              </a:prstGeom>
              <a:ln w="19050">
                <a:solidFill>
                  <a:schemeClr val="tx1"/>
                </a:solidFill>
                <a:headEnd type="none" w="med" len="med"/>
                <a:tailEnd type="triangle" w="med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4" name="직선 연결선 23"/>
            <p:cNvCxnSpPr>
              <a:stCxn id="51" idx="3"/>
              <a:endCxn id="57" idx="1"/>
            </p:cNvCxnSpPr>
            <p:nvPr/>
          </p:nvCxnSpPr>
          <p:spPr>
            <a:xfrm>
              <a:off x="2775175" y="2574793"/>
              <a:ext cx="306037" cy="0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직선 연결선 24"/>
            <p:cNvCxnSpPr>
              <a:stCxn id="57" idx="2"/>
              <a:endCxn id="58" idx="0"/>
            </p:cNvCxnSpPr>
            <p:nvPr/>
          </p:nvCxnSpPr>
          <p:spPr>
            <a:xfrm>
              <a:off x="3567212" y="2934793"/>
              <a:ext cx="0" cy="2304000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직선 연결선 25"/>
            <p:cNvCxnSpPr>
              <a:stCxn id="58" idx="3"/>
              <a:endCxn id="21" idx="1"/>
            </p:cNvCxnSpPr>
            <p:nvPr/>
          </p:nvCxnSpPr>
          <p:spPr>
            <a:xfrm>
              <a:off x="4053212" y="5598793"/>
              <a:ext cx="306037" cy="0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직선 연결선 26"/>
            <p:cNvCxnSpPr>
              <a:stCxn id="21" idx="3"/>
              <a:endCxn id="60" idx="2"/>
            </p:cNvCxnSpPr>
            <p:nvPr/>
          </p:nvCxnSpPr>
          <p:spPr>
            <a:xfrm flipV="1">
              <a:off x="5331249" y="4446793"/>
              <a:ext cx="792037" cy="1152000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직선 연결선 27"/>
            <p:cNvCxnSpPr>
              <a:stCxn id="60" idx="0"/>
              <a:endCxn id="59" idx="2"/>
            </p:cNvCxnSpPr>
            <p:nvPr/>
          </p:nvCxnSpPr>
          <p:spPr>
            <a:xfrm flipV="1">
              <a:off x="6123286" y="2934793"/>
              <a:ext cx="0" cy="792000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직선 연결선 28"/>
            <p:cNvCxnSpPr>
              <a:stCxn id="59" idx="3"/>
              <a:endCxn id="55" idx="1"/>
            </p:cNvCxnSpPr>
            <p:nvPr/>
          </p:nvCxnSpPr>
          <p:spPr>
            <a:xfrm>
              <a:off x="6609286" y="2574793"/>
              <a:ext cx="306037" cy="0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직선 연결선 29"/>
            <p:cNvCxnSpPr>
              <a:stCxn id="55" idx="2"/>
              <a:endCxn id="56" idx="0"/>
            </p:cNvCxnSpPr>
            <p:nvPr/>
          </p:nvCxnSpPr>
          <p:spPr>
            <a:xfrm>
              <a:off x="7401323" y="2934793"/>
              <a:ext cx="0" cy="2304000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직선 연결선 30"/>
            <p:cNvCxnSpPr>
              <a:stCxn id="56" idx="3"/>
              <a:endCxn id="19" idx="1"/>
            </p:cNvCxnSpPr>
            <p:nvPr/>
          </p:nvCxnSpPr>
          <p:spPr>
            <a:xfrm>
              <a:off x="7887323" y="5598793"/>
              <a:ext cx="306037" cy="0"/>
            </a:xfrm>
            <a:prstGeom prst="line">
              <a:avLst/>
            </a:prstGeom>
            <a:ln w="19050">
              <a:solidFill>
                <a:schemeClr val="tx1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모서리가 둥근 직사각형 36"/>
            <p:cNvSpPr>
              <a:spLocks noChangeArrowheads="1"/>
            </p:cNvSpPr>
            <p:nvPr/>
          </p:nvSpPr>
          <p:spPr bwMode="auto">
            <a:xfrm>
              <a:off x="2144696" y="3062228"/>
              <a:ext cx="1374018" cy="288032"/>
            </a:xfrm>
            <a:prstGeom prst="roundRect">
              <a:avLst>
                <a:gd name="adj" fmla="val 16667"/>
              </a:avLst>
            </a:prstGeom>
            <a:noFill/>
            <a:ln w="9525" algn="ctr">
              <a:noFill/>
              <a:round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ko-KR" altLang="en-US" sz="100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업무협의 요청</a:t>
              </a:r>
              <a:endParaRPr lang="ko-KR" altLang="en-US" sz="10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4" name="타원 33"/>
            <p:cNvSpPr/>
            <p:nvPr/>
          </p:nvSpPr>
          <p:spPr>
            <a:xfrm>
              <a:off x="2212491" y="3128256"/>
              <a:ext cx="155975" cy="155975"/>
            </a:xfrm>
            <a:prstGeom prst="ellipse">
              <a:avLst/>
            </a:prstGeom>
            <a:solidFill>
              <a:sysClr val="window" lastClr="FFFFFF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1</a:t>
              </a:r>
              <a:endParaRPr kumimoji="0" lang="ko-KR" altLang="en-US" sz="1000" b="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35" name="모서리가 둥근 직사각형 36"/>
            <p:cNvSpPr>
              <a:spLocks noChangeArrowheads="1"/>
            </p:cNvSpPr>
            <p:nvPr/>
          </p:nvSpPr>
          <p:spPr bwMode="auto">
            <a:xfrm>
              <a:off x="3365166" y="3062228"/>
              <a:ext cx="1587842" cy="288032"/>
            </a:xfrm>
            <a:prstGeom prst="roundRect">
              <a:avLst>
                <a:gd name="adj" fmla="val 16667"/>
              </a:avLst>
            </a:prstGeom>
            <a:noFill/>
            <a:ln w="9525" algn="ctr">
              <a:noFill/>
              <a:round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ko-KR" altLang="en-US" sz="100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연계</a:t>
              </a:r>
              <a:r>
                <a:rPr lang="en-US" altLang="ko-KR" sz="100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100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검토 요청</a:t>
              </a:r>
              <a:endParaRPr lang="ko-KR" altLang="en-US" sz="10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36" name="타원 35"/>
            <p:cNvSpPr/>
            <p:nvPr/>
          </p:nvSpPr>
          <p:spPr>
            <a:xfrm>
              <a:off x="3489848" y="3128256"/>
              <a:ext cx="155975" cy="155975"/>
            </a:xfrm>
            <a:prstGeom prst="ellipse">
              <a:avLst/>
            </a:prstGeom>
            <a:solidFill>
              <a:sysClr val="window" lastClr="FFFFFF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3</a:t>
              </a:r>
              <a:endParaRPr kumimoji="0" lang="ko-KR" altLang="en-US" sz="1000" b="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37" name="타원 36"/>
            <p:cNvSpPr/>
            <p:nvPr/>
          </p:nvSpPr>
          <p:spPr>
            <a:xfrm>
              <a:off x="2812105" y="2496805"/>
              <a:ext cx="155975" cy="155975"/>
            </a:xfrm>
            <a:prstGeom prst="ellipse">
              <a:avLst/>
            </a:prstGeom>
            <a:solidFill>
              <a:sysClr val="window" lastClr="FFFFFF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2</a:t>
              </a:r>
              <a:endParaRPr kumimoji="0" lang="ko-KR" altLang="en-US" sz="1000" b="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38" name="모서리가 둥근 직사각형 36"/>
            <p:cNvSpPr>
              <a:spLocks noChangeArrowheads="1"/>
            </p:cNvSpPr>
            <p:nvPr/>
          </p:nvSpPr>
          <p:spPr bwMode="auto">
            <a:xfrm>
              <a:off x="2235746" y="2686058"/>
              <a:ext cx="1374018" cy="288032"/>
            </a:xfrm>
            <a:prstGeom prst="roundRect">
              <a:avLst>
                <a:gd name="adj" fmla="val 16667"/>
              </a:avLst>
            </a:prstGeom>
            <a:noFill/>
            <a:ln w="9525" algn="ctr">
              <a:noFill/>
              <a:round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ko-KR" altLang="en-US" sz="100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업무협의</a:t>
              </a:r>
              <a:endParaRPr lang="en-US" altLang="ko-KR" sz="10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 eaLnBrk="1" hangingPunct="1"/>
              <a:r>
                <a:rPr lang="ko-KR" altLang="en-US" sz="100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완료</a:t>
              </a:r>
              <a:endParaRPr lang="ko-KR" altLang="en-US" sz="10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0" name="타원 39"/>
            <p:cNvSpPr/>
            <p:nvPr/>
          </p:nvSpPr>
          <p:spPr>
            <a:xfrm>
              <a:off x="4092275" y="5519515"/>
              <a:ext cx="155975" cy="155975"/>
            </a:xfrm>
            <a:prstGeom prst="ellipse">
              <a:avLst/>
            </a:prstGeom>
            <a:solidFill>
              <a:sysClr val="window" lastClr="FFFFFF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4</a:t>
              </a:r>
              <a:endParaRPr kumimoji="0" lang="ko-KR" altLang="en-US" sz="1000" b="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41" name="모서리가 둥근 직사각형 36"/>
            <p:cNvSpPr>
              <a:spLocks noChangeArrowheads="1"/>
            </p:cNvSpPr>
            <p:nvPr/>
          </p:nvSpPr>
          <p:spPr bwMode="auto">
            <a:xfrm>
              <a:off x="3506391" y="5749923"/>
              <a:ext cx="1374018" cy="288032"/>
            </a:xfrm>
            <a:prstGeom prst="roundRect">
              <a:avLst>
                <a:gd name="adj" fmla="val 16667"/>
              </a:avLst>
            </a:prstGeom>
            <a:noFill/>
            <a:ln w="9525" algn="ctr">
              <a:noFill/>
              <a:round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ko-KR" altLang="en-US" sz="100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검토</a:t>
              </a:r>
              <a:endParaRPr lang="en-US" altLang="ko-KR" sz="10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 eaLnBrk="1" hangingPunct="1"/>
              <a:endParaRPr lang="en-US" altLang="ko-KR" sz="10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 eaLnBrk="1" hangingPunct="1"/>
              <a:endParaRPr lang="ko-KR" altLang="en-US" sz="10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2" name="모서리가 둥근 직사각형 36"/>
            <p:cNvSpPr>
              <a:spLocks noChangeArrowheads="1"/>
            </p:cNvSpPr>
            <p:nvPr/>
          </p:nvSpPr>
          <p:spPr bwMode="auto">
            <a:xfrm>
              <a:off x="5955254" y="3062228"/>
              <a:ext cx="1374018" cy="288032"/>
            </a:xfrm>
            <a:prstGeom prst="roundRect">
              <a:avLst>
                <a:gd name="adj" fmla="val 16667"/>
              </a:avLst>
            </a:prstGeom>
            <a:noFill/>
            <a:ln w="9525" algn="ctr">
              <a:noFill/>
              <a:round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ko-KR" altLang="en-US" sz="100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업무협의 요청</a:t>
              </a:r>
              <a:endParaRPr lang="ko-KR" altLang="en-US" sz="10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3" name="타원 42"/>
            <p:cNvSpPr/>
            <p:nvPr/>
          </p:nvSpPr>
          <p:spPr>
            <a:xfrm>
              <a:off x="6045869" y="3128256"/>
              <a:ext cx="155975" cy="155975"/>
            </a:xfrm>
            <a:prstGeom prst="ellipse">
              <a:avLst/>
            </a:prstGeom>
            <a:solidFill>
              <a:sysClr val="window" lastClr="FFFFFF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5</a:t>
              </a:r>
              <a:endParaRPr kumimoji="0" lang="ko-KR" altLang="en-US" sz="1000" b="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44" name="모서리가 둥근 직사각형 36"/>
            <p:cNvSpPr>
              <a:spLocks noChangeArrowheads="1"/>
            </p:cNvSpPr>
            <p:nvPr/>
          </p:nvSpPr>
          <p:spPr bwMode="auto">
            <a:xfrm>
              <a:off x="7469622" y="3062228"/>
              <a:ext cx="1587842" cy="288032"/>
            </a:xfrm>
            <a:prstGeom prst="roundRect">
              <a:avLst>
                <a:gd name="adj" fmla="val 16667"/>
              </a:avLst>
            </a:prstGeom>
            <a:noFill/>
            <a:ln w="9525" algn="ctr">
              <a:noFill/>
              <a:round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ko-KR" altLang="en-US" sz="100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연계 검토 및 개발 요청</a:t>
              </a:r>
              <a:endParaRPr lang="ko-KR" altLang="en-US" sz="10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45" name="타원 44"/>
            <p:cNvSpPr/>
            <p:nvPr/>
          </p:nvSpPr>
          <p:spPr>
            <a:xfrm>
              <a:off x="7323225" y="3128256"/>
              <a:ext cx="155975" cy="155975"/>
            </a:xfrm>
            <a:prstGeom prst="ellipse">
              <a:avLst/>
            </a:prstGeom>
            <a:solidFill>
              <a:sysClr val="window" lastClr="FFFFFF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7</a:t>
              </a:r>
              <a:endParaRPr kumimoji="0" lang="ko-KR" altLang="en-US" sz="1000" b="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47" name="타원 46"/>
            <p:cNvSpPr/>
            <p:nvPr/>
          </p:nvSpPr>
          <p:spPr>
            <a:xfrm>
              <a:off x="6657388" y="2496805"/>
              <a:ext cx="155975" cy="155975"/>
            </a:xfrm>
            <a:prstGeom prst="ellipse">
              <a:avLst/>
            </a:prstGeom>
            <a:solidFill>
              <a:sysClr val="window" lastClr="FFFFFF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6</a:t>
              </a:r>
              <a:endParaRPr kumimoji="0" lang="ko-KR" altLang="en-US" sz="1000" b="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48" name="모서리가 둥근 직사각형 36"/>
            <p:cNvSpPr>
              <a:spLocks noChangeArrowheads="1"/>
            </p:cNvSpPr>
            <p:nvPr/>
          </p:nvSpPr>
          <p:spPr bwMode="auto">
            <a:xfrm>
              <a:off x="6081029" y="2686058"/>
              <a:ext cx="1374018" cy="288032"/>
            </a:xfrm>
            <a:prstGeom prst="roundRect">
              <a:avLst>
                <a:gd name="adj" fmla="val 16667"/>
              </a:avLst>
            </a:prstGeom>
            <a:noFill/>
            <a:ln w="9525" algn="ctr">
              <a:noFill/>
              <a:round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ko-KR" altLang="en-US" sz="100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업무협의</a:t>
              </a:r>
              <a:endParaRPr lang="en-US" altLang="ko-KR" sz="10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 eaLnBrk="1" hangingPunct="1"/>
              <a:r>
                <a:rPr lang="ko-KR" altLang="en-US" sz="100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완</a:t>
              </a:r>
              <a:r>
                <a:rPr lang="ko-KR" altLang="en-US" sz="100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료</a:t>
              </a:r>
            </a:p>
          </p:txBody>
        </p:sp>
        <p:sp>
          <p:nvSpPr>
            <p:cNvPr id="49" name="타원 48"/>
            <p:cNvSpPr/>
            <p:nvPr/>
          </p:nvSpPr>
          <p:spPr>
            <a:xfrm>
              <a:off x="7939216" y="5519515"/>
              <a:ext cx="155975" cy="155975"/>
            </a:xfrm>
            <a:prstGeom prst="ellipse">
              <a:avLst/>
            </a:prstGeom>
            <a:solidFill>
              <a:sysClr val="window" lastClr="FFFFFF"/>
            </a:solidFill>
            <a:ln w="635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/>
                  <a:ea typeface="맑은 고딕"/>
                  <a:cs typeface="+mn-cs"/>
                </a:rPr>
                <a:t>8</a:t>
              </a:r>
              <a:endParaRPr kumimoji="0" lang="ko-KR" altLang="en-US" sz="1000" b="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endParaRPr>
            </a:p>
          </p:txBody>
        </p:sp>
        <p:sp>
          <p:nvSpPr>
            <p:cNvPr id="50" name="모서리가 둥근 직사각형 36"/>
            <p:cNvSpPr>
              <a:spLocks noChangeArrowheads="1"/>
            </p:cNvSpPr>
            <p:nvPr/>
          </p:nvSpPr>
          <p:spPr bwMode="auto">
            <a:xfrm>
              <a:off x="7353332" y="5615432"/>
              <a:ext cx="1374018" cy="288032"/>
            </a:xfrm>
            <a:prstGeom prst="roundRect">
              <a:avLst>
                <a:gd name="adj" fmla="val 16667"/>
              </a:avLst>
            </a:prstGeom>
            <a:noFill/>
            <a:ln w="9525" algn="ctr">
              <a:noFill/>
              <a:round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r>
                <a:rPr lang="ko-KR" altLang="en-US" sz="100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개발</a:t>
              </a:r>
              <a:endParaRPr lang="ko-KR" altLang="en-US" sz="10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21191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개체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12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0" name="개체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제목 34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5.2.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개발 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R&amp;R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제목 34"/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527570" y="888940"/>
            <a:ext cx="90983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smtClean="0">
                <a:latin typeface="맑은 고딕" panose="020B0503020000020004" pitchFamily="50" charset="-127"/>
              </a:rPr>
              <a:t>통합 사업의 </a:t>
            </a:r>
            <a:r>
              <a:rPr lang="ko-KR" altLang="en-US" sz="1200" b="0" kern="0">
                <a:latin typeface="맑은 고딕" panose="020B0503020000020004" pitchFamily="50" charset="-127"/>
              </a:rPr>
              <a:t>업무</a:t>
            </a:r>
            <a:r>
              <a:rPr lang="en-US" altLang="ko-KR" sz="1200" b="0" kern="0">
                <a:latin typeface="맑은 고딕" panose="020B0503020000020004" pitchFamily="50" charset="-127"/>
              </a:rPr>
              <a:t>, </a:t>
            </a:r>
            <a:r>
              <a:rPr lang="ko-KR" altLang="en-US" sz="1200" b="0" kern="0">
                <a:latin typeface="맑은 고딕" panose="020B0503020000020004" pitchFamily="50" charset="-127"/>
              </a:rPr>
              <a:t>연계</a:t>
            </a:r>
            <a:r>
              <a:rPr lang="en-US" altLang="ko-KR" sz="1200" b="0" kern="0">
                <a:latin typeface="맑은 고딕" panose="020B0503020000020004" pitchFamily="50" charset="-127"/>
              </a:rPr>
              <a:t>PL</a:t>
            </a:r>
            <a:r>
              <a:rPr lang="ko-KR" altLang="en-US" sz="1200" b="0" kern="0">
                <a:latin typeface="맑은 고딕" panose="020B0503020000020004" pitchFamily="50" charset="-127"/>
              </a:rPr>
              <a:t>과 </a:t>
            </a:r>
            <a:r>
              <a:rPr lang="ko-KR" altLang="en-US" sz="1200" b="0" kern="0" smtClean="0">
                <a:latin typeface="맑은 고딕" panose="020B0503020000020004" pitchFamily="50" charset="-127"/>
              </a:rPr>
              <a:t>분리 발주의 </a:t>
            </a:r>
            <a:r>
              <a:rPr lang="ko-KR" altLang="en-US" sz="1200" b="0" kern="0">
                <a:latin typeface="맑은 고딕" panose="020B0503020000020004" pitchFamily="50" charset="-127"/>
              </a:rPr>
              <a:t>연계솔루션과의 연계 역할입니다</a:t>
            </a:r>
            <a:r>
              <a:rPr lang="en-US" altLang="ko-KR" sz="1200" b="0" kern="0">
                <a:latin typeface="맑은 고딕" panose="020B0503020000020004" pitchFamily="50" charset="-127"/>
              </a:rPr>
              <a:t>.</a:t>
            </a:r>
          </a:p>
          <a:p>
            <a:r>
              <a:rPr lang="ko-KR" altLang="en-US" sz="1200" b="0" kern="0">
                <a:latin typeface="맑은 고딕" panose="020B0503020000020004" pitchFamily="50" charset="-127"/>
              </a:rPr>
              <a:t>각 과정별로 산출물 및 진척이 확인</a:t>
            </a:r>
            <a:r>
              <a:rPr lang="en-US" altLang="ko-KR" sz="1200" b="0" kern="0">
                <a:latin typeface="맑은 고딕" panose="020B0503020000020004" pitchFamily="50" charset="-127"/>
              </a:rPr>
              <a:t>, </a:t>
            </a:r>
            <a:r>
              <a:rPr lang="ko-KR" altLang="en-US" sz="1200" b="0" kern="0">
                <a:latin typeface="맑은 고딕" panose="020B0503020000020004" pitchFamily="50" charset="-127"/>
              </a:rPr>
              <a:t>추적이 되기 때문에  반드시 역할에 따른 절차를 준수해야 합니다</a:t>
            </a:r>
            <a:r>
              <a:rPr lang="en-US" altLang="ko-KR" sz="1200" b="0" kern="0">
                <a:latin typeface="맑은 고딕" panose="020B0503020000020004" pitchFamily="50" charset="-127"/>
              </a:rPr>
              <a:t>.</a:t>
            </a:r>
          </a:p>
          <a:p>
            <a:r>
              <a:rPr lang="ko-KR" altLang="en-US" sz="1200" b="0" kern="0">
                <a:latin typeface="맑은 고딕" panose="020B0503020000020004" pitchFamily="50" charset="-127"/>
              </a:rPr>
              <a:t>업무에서는 연계 개발 요청 전 </a:t>
            </a:r>
            <a:r>
              <a:rPr lang="ko-KR" altLang="en-US" sz="1200" b="0" kern="0" smtClean="0">
                <a:latin typeface="맑은 고딕" panose="020B0503020000020004" pitchFamily="50" charset="-127"/>
              </a:rPr>
              <a:t>연계 테이블</a:t>
            </a:r>
            <a:r>
              <a:rPr lang="en-US" altLang="ko-KR" sz="1200" b="0" kern="0">
                <a:latin typeface="맑은 고딕" panose="020B0503020000020004" pitchFamily="50" charset="-127"/>
              </a:rPr>
              <a:t>(</a:t>
            </a:r>
            <a:r>
              <a:rPr lang="ko-KR" altLang="en-US" sz="1200" b="0" kern="0">
                <a:latin typeface="맑은 고딕" panose="020B0503020000020004" pitchFamily="50" charset="-127"/>
              </a:rPr>
              <a:t>송신</a:t>
            </a:r>
            <a:r>
              <a:rPr lang="en-US" altLang="ko-KR" sz="1200" b="0" kern="0">
                <a:latin typeface="맑은 고딕" panose="020B0503020000020004" pitchFamily="50" charset="-127"/>
              </a:rPr>
              <a:t>, </a:t>
            </a:r>
            <a:r>
              <a:rPr lang="ko-KR" altLang="en-US" sz="1200" b="0" kern="0">
                <a:latin typeface="맑은 고딕" panose="020B0503020000020004" pitchFamily="50" charset="-127"/>
              </a:rPr>
              <a:t>수신</a:t>
            </a:r>
            <a:r>
              <a:rPr lang="en-US" altLang="ko-KR" sz="1200" b="0" kern="0">
                <a:latin typeface="맑은 고딕" panose="020B0503020000020004" pitchFamily="50" charset="-127"/>
              </a:rPr>
              <a:t>)</a:t>
            </a:r>
            <a:r>
              <a:rPr lang="ko-KR" altLang="en-US" sz="1200" b="0" kern="0">
                <a:latin typeface="맑은 고딕" panose="020B0503020000020004" pitchFamily="50" charset="-127"/>
              </a:rPr>
              <a:t>을 생성해야 하며</a:t>
            </a:r>
            <a:r>
              <a:rPr lang="en-US" altLang="ko-KR" sz="1200" b="0" kern="0">
                <a:latin typeface="맑은 고딕" panose="020B0503020000020004" pitchFamily="50" charset="-127"/>
              </a:rPr>
              <a:t>, </a:t>
            </a:r>
            <a:r>
              <a:rPr lang="ko-KR" altLang="en-US" sz="1200" b="0" kern="0" smtClean="0">
                <a:latin typeface="맑은 고딕" panose="020B0503020000020004" pitchFamily="50" charset="-127"/>
              </a:rPr>
              <a:t>연계 </a:t>
            </a:r>
            <a:r>
              <a:rPr lang="en-US" altLang="ko-KR" sz="1200" b="0" kern="0" smtClean="0">
                <a:latin typeface="맑은 고딕" panose="020B0503020000020004" pitchFamily="50" charset="-127"/>
              </a:rPr>
              <a:t>USR </a:t>
            </a:r>
            <a:r>
              <a:rPr lang="ko-KR" altLang="en-US" sz="1200" b="0" kern="0">
                <a:latin typeface="맑은 고딕" panose="020B0503020000020004" pitchFamily="50" charset="-127"/>
              </a:rPr>
              <a:t>계정에 </a:t>
            </a:r>
            <a:r>
              <a:rPr lang="en-US" altLang="ko-KR" sz="1200" b="0" kern="0">
                <a:latin typeface="맑은 고딕" panose="020B0503020000020004" pitchFamily="50" charset="-127"/>
              </a:rPr>
              <a:t>CRUD </a:t>
            </a:r>
            <a:r>
              <a:rPr lang="ko-KR" altLang="en-US" sz="1200" b="0" kern="0">
                <a:latin typeface="맑은 고딕" panose="020B0503020000020004" pitchFamily="50" charset="-127"/>
              </a:rPr>
              <a:t>권한을 줘야 합니다</a:t>
            </a:r>
            <a:r>
              <a:rPr lang="en-US" altLang="ko-KR" sz="1200" b="0" kern="0">
                <a:latin typeface="맑은 고딕" panose="020B0503020000020004" pitchFamily="50" charset="-127"/>
              </a:rPr>
              <a:t>.</a:t>
            </a:r>
          </a:p>
        </p:txBody>
      </p:sp>
      <p:sp>
        <p:nvSpPr>
          <p:cNvPr id="5" name="직사각형 4"/>
          <p:cNvSpPr/>
          <p:nvPr/>
        </p:nvSpPr>
        <p:spPr>
          <a:xfrm>
            <a:off x="453000" y="1701288"/>
            <a:ext cx="9000000" cy="1512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453000" y="3213288"/>
            <a:ext cx="9000000" cy="1512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453000" y="4725288"/>
            <a:ext cx="9000000" cy="1512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552197" y="1827289"/>
            <a:ext cx="1080000" cy="1259999"/>
            <a:chOff x="381000" y="1919503"/>
            <a:chExt cx="1080000" cy="1259999"/>
          </a:xfrm>
        </p:grpSpPr>
        <p:sp>
          <p:nvSpPr>
            <p:cNvPr id="9" name="직사각형 8"/>
            <p:cNvSpPr/>
            <p:nvPr/>
          </p:nvSpPr>
          <p:spPr>
            <a:xfrm>
              <a:off x="381000" y="1919503"/>
              <a:ext cx="1080000" cy="360000"/>
            </a:xfrm>
            <a:prstGeom prst="rect">
              <a:avLst/>
            </a:prstGeom>
            <a:solidFill>
              <a:sysClr val="window" lastClr="FFFFFF"/>
            </a:solidFill>
            <a:ln w="9525" algn="ctr">
              <a:solidFill>
                <a:srgbClr val="4F81BD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1000" b="1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업</a:t>
              </a:r>
              <a:r>
                <a:rPr kumimoji="0" lang="ko-KR" altLang="en-US" sz="1000" b="1" ker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무</a:t>
              </a:r>
              <a:endParaRPr kumimoji="0" lang="en-US" altLang="ko-KR" sz="10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altLang="ko-KR" sz="1000" b="1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kumimoji="0" lang="ko-KR" altLang="en-US" sz="1000" b="1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연계요청</a:t>
              </a:r>
              <a:r>
                <a:rPr kumimoji="0" lang="en-US" altLang="ko-KR" sz="1000" b="1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  <a:endParaRPr kumimoji="0" lang="ko-KR" altLang="en-US" sz="1000" b="1" i="0" u="none" strike="noStrike" kern="0" cap="none" spc="0" normalizeH="0" baseline="0" noProof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" name="직사각형 10"/>
            <p:cNvSpPr/>
            <p:nvPr/>
          </p:nvSpPr>
          <p:spPr>
            <a:xfrm>
              <a:off x="381000" y="2279502"/>
              <a:ext cx="1080000" cy="900000"/>
            </a:xfrm>
            <a:prstGeom prst="rect">
              <a:avLst/>
            </a:prstGeom>
            <a:solidFill>
              <a:sysClr val="window" lastClr="FFFFFF"/>
            </a:solidFill>
            <a:ln w="9525" algn="ctr">
              <a:solidFill>
                <a:srgbClr val="4F81BD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100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연계 필요 </a:t>
              </a:r>
              <a:r>
                <a:rPr kumimoji="0" lang="ko-KR" altLang="en-US" sz="1000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업</a:t>
              </a:r>
              <a:r>
                <a:rPr kumimoji="0" lang="ko-KR" altLang="en-US" sz="1000" ker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무</a:t>
              </a:r>
              <a:endParaRPr kumimoji="0" lang="ko-KR" altLang="en-US" sz="1000" i="0" u="none" strike="noStrike" kern="0" cap="none" spc="0" normalizeH="0" baseline="0" noProof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552197" y="3339289"/>
            <a:ext cx="1080000" cy="1259999"/>
            <a:chOff x="381000" y="1919503"/>
            <a:chExt cx="1080000" cy="1259999"/>
          </a:xfrm>
        </p:grpSpPr>
        <p:sp>
          <p:nvSpPr>
            <p:cNvPr id="13" name="직사각형 12"/>
            <p:cNvSpPr/>
            <p:nvPr/>
          </p:nvSpPr>
          <p:spPr>
            <a:xfrm>
              <a:off x="381000" y="1919503"/>
              <a:ext cx="1080000" cy="360000"/>
            </a:xfrm>
            <a:prstGeom prst="rect">
              <a:avLst/>
            </a:prstGeom>
            <a:solidFill>
              <a:sysClr val="window" lastClr="FFFFFF"/>
            </a:solidFill>
            <a:ln w="9525" algn="ctr">
              <a:solidFill>
                <a:srgbClr val="4F81BD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1000" b="1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연계</a:t>
              </a:r>
              <a:r>
                <a:rPr kumimoji="0" lang="en-US" altLang="ko-KR" sz="1000" b="1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PL</a:t>
              </a:r>
            </a:p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altLang="ko-KR" sz="1000" b="1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kumimoji="0" lang="ko-KR" altLang="en-US" sz="1000" b="1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통합사업자</a:t>
              </a:r>
              <a:r>
                <a:rPr kumimoji="0" lang="en-US" altLang="ko-KR" sz="1000" b="1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  <a:endParaRPr kumimoji="0" lang="ko-KR" altLang="en-US" sz="1000" b="1" i="0" u="none" strike="noStrike" kern="0" cap="none" spc="0" normalizeH="0" baseline="0" noProof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4" name="직사각형 13"/>
            <p:cNvSpPr/>
            <p:nvPr/>
          </p:nvSpPr>
          <p:spPr>
            <a:xfrm>
              <a:off x="381000" y="2279502"/>
              <a:ext cx="1080000" cy="900000"/>
            </a:xfrm>
            <a:prstGeom prst="rect">
              <a:avLst/>
            </a:prstGeom>
            <a:solidFill>
              <a:sysClr val="window" lastClr="FFFFFF"/>
            </a:solidFill>
            <a:ln w="9525" algn="ctr">
              <a:solidFill>
                <a:srgbClr val="4F81BD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1000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연계 정책 수립</a:t>
              </a:r>
              <a:endParaRPr kumimoji="0" lang="en-US" altLang="ko-KR" sz="10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100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및</a:t>
              </a:r>
              <a:endParaRPr kumimoji="0" lang="en-US" altLang="ko-KR" sz="10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1000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아키텍처 검토</a:t>
              </a:r>
              <a:endParaRPr kumimoji="0" lang="en-US" altLang="ko-KR" sz="10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552197" y="4851289"/>
            <a:ext cx="1080000" cy="1259999"/>
            <a:chOff x="381000" y="1919503"/>
            <a:chExt cx="1080000" cy="1259999"/>
          </a:xfrm>
        </p:grpSpPr>
        <p:sp>
          <p:nvSpPr>
            <p:cNvPr id="16" name="직사각형 15"/>
            <p:cNvSpPr/>
            <p:nvPr/>
          </p:nvSpPr>
          <p:spPr>
            <a:xfrm>
              <a:off x="381000" y="1919503"/>
              <a:ext cx="1080000" cy="360000"/>
            </a:xfrm>
            <a:prstGeom prst="rect">
              <a:avLst/>
            </a:prstGeom>
            <a:solidFill>
              <a:sysClr val="window" lastClr="FFFFFF"/>
            </a:solidFill>
            <a:ln w="9525" algn="ctr">
              <a:solidFill>
                <a:srgbClr val="4F81BD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1000" b="1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연계솔루션</a:t>
              </a:r>
              <a:endParaRPr kumimoji="0" lang="en-US" altLang="ko-KR" sz="10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altLang="ko-KR" sz="1000" b="1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(</a:t>
              </a:r>
              <a:r>
                <a:rPr kumimoji="0" lang="ko-KR" altLang="en-US" sz="1000" b="1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분리발주</a:t>
              </a:r>
              <a:r>
                <a:rPr kumimoji="0" lang="en-US" altLang="ko-KR" sz="1000" b="1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)</a:t>
              </a:r>
              <a:endParaRPr kumimoji="0" lang="ko-KR" altLang="en-US" sz="1000" b="1" i="0" u="none" strike="noStrike" kern="0" cap="none" spc="0" normalizeH="0" baseline="0" noProof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7" name="직사각형 16"/>
            <p:cNvSpPr/>
            <p:nvPr/>
          </p:nvSpPr>
          <p:spPr>
            <a:xfrm>
              <a:off x="381000" y="2279502"/>
              <a:ext cx="1080000" cy="900000"/>
            </a:xfrm>
            <a:prstGeom prst="rect">
              <a:avLst/>
            </a:prstGeom>
            <a:solidFill>
              <a:sysClr val="window" lastClr="FFFFFF"/>
            </a:solidFill>
            <a:ln w="9525" algn="ctr">
              <a:solidFill>
                <a:srgbClr val="4F81BD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1000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인터페이스설계서</a:t>
              </a:r>
              <a:endParaRPr kumimoji="0" lang="en-US" altLang="ko-KR" sz="10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100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취합</a:t>
              </a:r>
              <a:r>
                <a:rPr kumimoji="0" lang="en-US" altLang="ko-KR" sz="100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,</a:t>
              </a:r>
            </a:p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100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인터페이스</a:t>
              </a:r>
              <a:r>
                <a:rPr kumimoji="0" lang="en-US" altLang="ko-KR" sz="1000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ID</a:t>
              </a:r>
              <a:r>
                <a:rPr kumimoji="0" lang="ko-KR" altLang="en-US" sz="1000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별 연계개발</a:t>
              </a:r>
              <a:r>
                <a:rPr kumimoji="0" lang="en-US" altLang="ko-KR" sz="1000" kern="0" smtClea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,</a:t>
              </a:r>
            </a:p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100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테스트지원</a:t>
              </a:r>
              <a:r>
                <a:rPr kumimoji="0" lang="en-US" altLang="ko-KR" sz="100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,</a:t>
              </a:r>
              <a:r>
                <a:rPr kumimoji="0" lang="ko-KR" altLang="en-US" sz="1000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가이드</a:t>
              </a:r>
              <a:endParaRPr kumimoji="0" lang="ko-KR" altLang="en-US" sz="1000" i="0" u="none" strike="noStrike" kern="0" cap="none" spc="0" normalizeH="0" baseline="0" noProof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18" name="직사각형 17"/>
          <p:cNvSpPr/>
          <p:nvPr/>
        </p:nvSpPr>
        <p:spPr>
          <a:xfrm>
            <a:off x="453000" y="1701288"/>
            <a:ext cx="1278394" cy="453600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" name="직사각형 18"/>
          <p:cNvSpPr/>
          <p:nvPr/>
        </p:nvSpPr>
        <p:spPr>
          <a:xfrm>
            <a:off x="5709286" y="2097288"/>
            <a:ext cx="972000" cy="72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0" rIns="0" bIns="0" anchor="ctr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1.</a:t>
            </a:r>
            <a:r>
              <a:rPr kumimoji="0" lang="ko-KR" altLang="en-US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인터페이스목록</a:t>
            </a:r>
            <a:r>
              <a:rPr kumimoji="0" lang="en-US" altLang="ko-KR" sz="900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설계서 수정</a:t>
            </a: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/</a:t>
            </a:r>
            <a:r>
              <a:rPr kumimoji="0" lang="ko-KR" altLang="en-US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삭제</a:t>
            </a:r>
            <a:endParaRPr kumimoji="0" lang="en-US" altLang="ko-KR" sz="900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2.</a:t>
            </a:r>
            <a:r>
              <a:rPr kumimoji="0" lang="ko-KR" altLang="en-US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연계테이블 수정</a:t>
            </a:r>
            <a:endParaRPr kumimoji="0" lang="ko-KR" altLang="en-US" sz="9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5709286" y="3609288"/>
            <a:ext cx="972000" cy="72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0" rIns="0" bIns="0" anchor="ctr"/>
          <a:lstStyle/>
          <a:p>
            <a:pPr lvl="0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1.</a:t>
            </a:r>
            <a:r>
              <a:rPr kumimoji="0" lang="ko-KR" altLang="en-US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변경사항 확인</a:t>
            </a:r>
            <a:endParaRPr kumimoji="0" lang="en-US" altLang="ko-KR" sz="900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0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2.</a:t>
            </a:r>
            <a:r>
              <a:rPr kumimoji="0" lang="ko-KR" altLang="en-US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업무요건 검토</a:t>
            </a:r>
            <a:endParaRPr kumimoji="0" lang="en-US" altLang="ko-KR" sz="900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0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3.</a:t>
            </a:r>
            <a:r>
              <a:rPr kumimoji="0" lang="ko-KR" altLang="en-US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문서 전달</a:t>
            </a:r>
            <a:endParaRPr kumimoji="0" lang="ko-KR" altLang="en-US" sz="9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직사각형 20"/>
          <p:cNvSpPr/>
          <p:nvPr/>
        </p:nvSpPr>
        <p:spPr>
          <a:xfrm>
            <a:off x="3153212" y="5121288"/>
            <a:ext cx="972000" cy="72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0" rIns="0" bIns="0" anchor="ctr"/>
          <a:lstStyle/>
          <a:p>
            <a:pPr lvl="0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1.</a:t>
            </a:r>
            <a:r>
              <a:rPr kumimoji="0" lang="ko-KR" altLang="en-US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인터페이스목록</a:t>
            </a:r>
            <a:r>
              <a:rPr kumimoji="0" lang="en-US" altLang="ko-KR" sz="900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lvl="0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kumimoji="0" lang="ko-KR" altLang="en-US" sz="900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인터페이스설계서</a:t>
            </a:r>
            <a:endParaRPr kumimoji="0" lang="en-US" altLang="ko-KR" sz="9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0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kumimoji="0" lang="ko-KR" altLang="en-US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취합</a:t>
            </a:r>
            <a:endParaRPr kumimoji="0" lang="en-US" altLang="ko-KR" sz="900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0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2.</a:t>
            </a:r>
            <a:r>
              <a:rPr kumimoji="0" lang="ko-KR" altLang="en-US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연계개발</a:t>
            </a:r>
            <a:endParaRPr kumimoji="0" lang="en-US" altLang="ko-KR" sz="900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직사각형 21"/>
          <p:cNvSpPr/>
          <p:nvPr/>
        </p:nvSpPr>
        <p:spPr>
          <a:xfrm>
            <a:off x="6987323" y="5121288"/>
            <a:ext cx="972000" cy="72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0" rIns="0" bIns="0" anchor="ctr"/>
          <a:lstStyle/>
          <a:p>
            <a:pPr lvl="0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1.</a:t>
            </a:r>
            <a:r>
              <a:rPr kumimoji="0" lang="ko-KR" altLang="en-US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인터페이스목록</a:t>
            </a:r>
            <a:r>
              <a:rPr kumimoji="0" lang="en-US" altLang="ko-KR" sz="900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lvl="0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kumimoji="0" lang="ko-KR" altLang="en-US" sz="900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인터페이스설계서</a:t>
            </a:r>
            <a:endParaRPr kumimoji="0" lang="en-US" altLang="ko-KR" sz="9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0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kumimoji="0" lang="ko-KR" altLang="en-US" sz="900" kern="0" err="1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재취합</a:t>
            </a: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2.</a:t>
            </a:r>
            <a:r>
              <a:rPr kumimoji="0" lang="ko-KR" altLang="en-US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연계수정개발</a:t>
            </a:r>
            <a:endParaRPr kumimoji="0" lang="ko-KR" altLang="en-US" sz="9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직사각형 22"/>
          <p:cNvSpPr/>
          <p:nvPr/>
        </p:nvSpPr>
        <p:spPr>
          <a:xfrm>
            <a:off x="1875175" y="2097288"/>
            <a:ext cx="972000" cy="72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0" rIns="0" bIns="0" anchor="ctr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1.</a:t>
            </a:r>
            <a:r>
              <a:rPr kumimoji="0" lang="ko-KR" altLang="en-US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인터페이스목록</a:t>
            </a:r>
            <a:r>
              <a:rPr kumimoji="0" lang="en-US" altLang="ko-KR" sz="900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,</a:t>
            </a: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설계서 </a:t>
            </a:r>
            <a:r>
              <a:rPr kumimoji="0" lang="ko-KR" altLang="en-US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작성</a:t>
            </a:r>
            <a:endParaRPr kumimoji="0" lang="en-US" altLang="ko-KR" sz="9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2.</a:t>
            </a:r>
            <a:r>
              <a:rPr kumimoji="0" lang="ko-KR" altLang="en-US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연계테이블 생성</a:t>
            </a:r>
            <a:endParaRPr kumimoji="0" lang="en-US" altLang="ko-KR" sz="90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3.</a:t>
            </a:r>
            <a:r>
              <a:rPr kumimoji="0" lang="ko-KR" altLang="en-US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연계</a:t>
            </a:r>
            <a:r>
              <a:rPr kumimoji="0" lang="en-US" altLang="ko-KR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USR </a:t>
            </a:r>
            <a:r>
              <a:rPr kumimoji="0" lang="ko-KR" altLang="en-US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권한</a:t>
            </a:r>
            <a:endParaRPr kumimoji="0" lang="ko-KR" altLang="en-US" sz="900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직사각형 23"/>
          <p:cNvSpPr/>
          <p:nvPr/>
        </p:nvSpPr>
        <p:spPr>
          <a:xfrm>
            <a:off x="1875175" y="3609288"/>
            <a:ext cx="972000" cy="72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0" rIns="0" bIns="0" anchor="ctr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1.</a:t>
            </a:r>
            <a:r>
              <a:rPr kumimoji="0" lang="ko-KR" altLang="en-US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아키텍처 확인</a:t>
            </a:r>
            <a:endParaRPr kumimoji="0" lang="en-US" altLang="ko-KR" sz="90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2.</a:t>
            </a:r>
            <a:r>
              <a:rPr kumimoji="0" lang="ko-KR" altLang="en-US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업무요건 검토</a:t>
            </a:r>
            <a:endParaRPr kumimoji="0" lang="en-US" altLang="ko-KR" sz="9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3.</a:t>
            </a:r>
            <a:r>
              <a:rPr kumimoji="0" lang="ko-KR" altLang="en-US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문서 전달</a:t>
            </a:r>
            <a:endParaRPr kumimoji="0" lang="ko-KR" altLang="en-US" sz="900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25" name="직선 연결선 24"/>
          <p:cNvCxnSpPr>
            <a:stCxn id="24" idx="0"/>
            <a:endCxn id="23" idx="2"/>
          </p:cNvCxnSpPr>
          <p:nvPr/>
        </p:nvCxnSpPr>
        <p:spPr>
          <a:xfrm flipV="1">
            <a:off x="2361175" y="2817288"/>
            <a:ext cx="0" cy="79200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직선 연결선 25"/>
          <p:cNvCxnSpPr>
            <a:stCxn id="21" idx="3"/>
            <a:endCxn id="37" idx="2"/>
          </p:cNvCxnSpPr>
          <p:nvPr/>
        </p:nvCxnSpPr>
        <p:spPr>
          <a:xfrm flipV="1">
            <a:off x="4125212" y="4329288"/>
            <a:ext cx="792037" cy="115200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직선 연결선 26"/>
          <p:cNvCxnSpPr>
            <a:stCxn id="20" idx="0"/>
            <a:endCxn id="19" idx="2"/>
          </p:cNvCxnSpPr>
          <p:nvPr/>
        </p:nvCxnSpPr>
        <p:spPr>
          <a:xfrm flipV="1">
            <a:off x="6195286" y="2817288"/>
            <a:ext cx="0" cy="79200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직선 연결선 27"/>
          <p:cNvCxnSpPr>
            <a:stCxn id="22" idx="3"/>
            <a:endCxn id="50" idx="2"/>
          </p:cNvCxnSpPr>
          <p:nvPr/>
        </p:nvCxnSpPr>
        <p:spPr>
          <a:xfrm flipV="1">
            <a:off x="7959323" y="4329288"/>
            <a:ext cx="792037" cy="115200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모서리가 둥근 직사각형 36"/>
          <p:cNvSpPr>
            <a:spLocks noChangeArrowheads="1"/>
          </p:cNvSpPr>
          <p:nvPr/>
        </p:nvSpPr>
        <p:spPr bwMode="auto">
          <a:xfrm>
            <a:off x="2435927" y="2944723"/>
            <a:ext cx="1374018" cy="28803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10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검토 및 개발 요청</a:t>
            </a:r>
            <a:endParaRPr lang="ko-KR" altLang="en-US" sz="10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0" name="타원 29"/>
          <p:cNvSpPr/>
          <p:nvPr/>
        </p:nvSpPr>
        <p:spPr>
          <a:xfrm>
            <a:off x="2284491" y="3010751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1" name="모서리가 둥근 직사각형 36"/>
          <p:cNvSpPr>
            <a:spLocks noChangeArrowheads="1"/>
          </p:cNvSpPr>
          <p:nvPr/>
        </p:nvSpPr>
        <p:spPr bwMode="auto">
          <a:xfrm>
            <a:off x="6269305" y="2944723"/>
            <a:ext cx="1374018" cy="28803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10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변경 요청</a:t>
            </a:r>
            <a:endParaRPr lang="ko-KR" altLang="en-US" sz="10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2" name="타원 31"/>
          <p:cNvSpPr/>
          <p:nvPr/>
        </p:nvSpPr>
        <p:spPr>
          <a:xfrm>
            <a:off x="6117869" y="3010751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6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33" name="직선 연결선 32"/>
          <p:cNvCxnSpPr>
            <a:stCxn id="24" idx="2"/>
            <a:endCxn id="21" idx="1"/>
          </p:cNvCxnSpPr>
          <p:nvPr/>
        </p:nvCxnSpPr>
        <p:spPr>
          <a:xfrm>
            <a:off x="2361175" y="4329288"/>
            <a:ext cx="792037" cy="115200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모서리가 둥근 직사각형 36"/>
          <p:cNvSpPr>
            <a:spLocks noChangeArrowheads="1"/>
          </p:cNvSpPr>
          <p:nvPr/>
        </p:nvSpPr>
        <p:spPr bwMode="auto">
          <a:xfrm>
            <a:off x="2595947" y="4455272"/>
            <a:ext cx="1374018" cy="28803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10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개발 요청</a:t>
            </a:r>
            <a:endParaRPr lang="ko-KR" altLang="en-US" sz="10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타원 34"/>
          <p:cNvSpPr/>
          <p:nvPr/>
        </p:nvSpPr>
        <p:spPr>
          <a:xfrm>
            <a:off x="2444511" y="4521300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kern="0">
                <a:solidFill>
                  <a:srgbClr val="002776">
                    <a:lumMod val="75000"/>
                  </a:srgbClr>
                </a:solidFill>
                <a:latin typeface="맑은 고딕"/>
                <a:ea typeface="맑은 고딕"/>
              </a:rPr>
              <a:t>2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4431249" y="2097288"/>
            <a:ext cx="972000" cy="72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업무 테스트</a:t>
            </a:r>
            <a:endParaRPr kumimoji="0" lang="ko-KR" altLang="en-US" sz="900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4431249" y="3609288"/>
            <a:ext cx="972000" cy="72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0" rIns="0" bIns="0" anchor="ctr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1.</a:t>
            </a:r>
            <a:r>
              <a:rPr kumimoji="0" lang="ko-KR" altLang="en-US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연계개발 확인</a:t>
            </a:r>
            <a:endParaRPr kumimoji="0" lang="en-US" altLang="ko-KR" sz="90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2.</a:t>
            </a:r>
            <a:r>
              <a:rPr kumimoji="0" lang="ko-KR" altLang="en-US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단위테스트</a:t>
            </a:r>
            <a:endParaRPr kumimoji="0" lang="en-US" altLang="ko-KR" sz="9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3.</a:t>
            </a:r>
            <a:r>
              <a:rPr kumimoji="0" lang="ko-KR" altLang="en-US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진척관리</a:t>
            </a:r>
            <a:endParaRPr kumimoji="0" lang="ko-KR" altLang="en-US" sz="900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38" name="직선 연결선 37"/>
          <p:cNvCxnSpPr>
            <a:stCxn id="37" idx="0"/>
            <a:endCxn id="36" idx="2"/>
          </p:cNvCxnSpPr>
          <p:nvPr/>
        </p:nvCxnSpPr>
        <p:spPr>
          <a:xfrm flipV="1">
            <a:off x="4917249" y="2817288"/>
            <a:ext cx="0" cy="79200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모서리가 둥근 직사각형 36"/>
          <p:cNvSpPr>
            <a:spLocks noChangeArrowheads="1"/>
          </p:cNvSpPr>
          <p:nvPr/>
        </p:nvSpPr>
        <p:spPr bwMode="auto">
          <a:xfrm>
            <a:off x="4821268" y="4455272"/>
            <a:ext cx="1374018" cy="28803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10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개발 완료</a:t>
            </a:r>
            <a:endParaRPr lang="ko-KR" altLang="en-US" sz="10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0" name="타원 39"/>
          <p:cNvSpPr/>
          <p:nvPr/>
        </p:nvSpPr>
        <p:spPr>
          <a:xfrm>
            <a:off x="4669832" y="4521300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1" name="모서리가 둥근 직사각형 36"/>
          <p:cNvSpPr>
            <a:spLocks noChangeArrowheads="1"/>
          </p:cNvSpPr>
          <p:nvPr/>
        </p:nvSpPr>
        <p:spPr bwMode="auto">
          <a:xfrm>
            <a:off x="4988715" y="2944723"/>
            <a:ext cx="1587842" cy="28803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10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개발 완료</a:t>
            </a:r>
            <a:endParaRPr lang="ko-KR" altLang="en-US" sz="10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2" name="타원 41"/>
          <p:cNvSpPr/>
          <p:nvPr/>
        </p:nvSpPr>
        <p:spPr>
          <a:xfrm>
            <a:off x="4837279" y="3010751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4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cxnSp>
        <p:nvCxnSpPr>
          <p:cNvPr id="43" name="직선 연결선 42"/>
          <p:cNvCxnSpPr>
            <a:stCxn id="19" idx="1"/>
            <a:endCxn id="36" idx="3"/>
          </p:cNvCxnSpPr>
          <p:nvPr/>
        </p:nvCxnSpPr>
        <p:spPr>
          <a:xfrm flipH="1">
            <a:off x="5403249" y="2457288"/>
            <a:ext cx="306037" cy="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타원 43"/>
          <p:cNvSpPr/>
          <p:nvPr/>
        </p:nvSpPr>
        <p:spPr>
          <a:xfrm>
            <a:off x="5463809" y="2379300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5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5" name="모서리가 둥근 직사각형 36"/>
          <p:cNvSpPr>
            <a:spLocks noChangeArrowheads="1"/>
          </p:cNvSpPr>
          <p:nvPr/>
        </p:nvSpPr>
        <p:spPr bwMode="auto">
          <a:xfrm>
            <a:off x="4887450" y="2568553"/>
            <a:ext cx="1374018" cy="28803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 sz="10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변경</a:t>
            </a:r>
            <a:endParaRPr lang="en-US" altLang="ko-KR" sz="100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1" hangingPunct="1"/>
            <a:r>
              <a:rPr lang="ko-KR" altLang="en-US" sz="10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발</a:t>
            </a:r>
            <a:r>
              <a:rPr lang="ko-KR" altLang="en-US" sz="10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생</a:t>
            </a:r>
          </a:p>
        </p:txBody>
      </p:sp>
      <p:cxnSp>
        <p:nvCxnSpPr>
          <p:cNvPr id="46" name="직선 연결선 45"/>
          <p:cNvCxnSpPr>
            <a:stCxn id="20" idx="2"/>
            <a:endCxn id="22" idx="1"/>
          </p:cNvCxnSpPr>
          <p:nvPr/>
        </p:nvCxnSpPr>
        <p:spPr>
          <a:xfrm>
            <a:off x="6195286" y="4329288"/>
            <a:ext cx="792037" cy="115200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모서리가 둥근 직사각형 36"/>
          <p:cNvSpPr>
            <a:spLocks noChangeArrowheads="1"/>
          </p:cNvSpPr>
          <p:nvPr/>
        </p:nvSpPr>
        <p:spPr bwMode="auto">
          <a:xfrm>
            <a:off x="6454297" y="4455272"/>
            <a:ext cx="1374018" cy="28803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10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변</a:t>
            </a:r>
            <a:r>
              <a:rPr lang="ko-KR" altLang="en-US" sz="10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경</a:t>
            </a:r>
            <a:r>
              <a:rPr lang="ko-KR" altLang="en-US" sz="10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요청</a:t>
            </a:r>
            <a:endParaRPr lang="ko-KR" altLang="en-US" sz="10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8" name="타원 47"/>
          <p:cNvSpPr/>
          <p:nvPr/>
        </p:nvSpPr>
        <p:spPr>
          <a:xfrm>
            <a:off x="6302861" y="4521300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7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49" name="직사각형 48"/>
          <p:cNvSpPr/>
          <p:nvPr/>
        </p:nvSpPr>
        <p:spPr>
          <a:xfrm>
            <a:off x="8265360" y="2097288"/>
            <a:ext cx="972000" cy="72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업무 테스트</a:t>
            </a:r>
            <a:endParaRPr kumimoji="0" lang="ko-KR" altLang="en-US" sz="900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8265360" y="3609288"/>
            <a:ext cx="972000" cy="72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0" rIns="0" bIns="0" anchor="ctr"/>
          <a:lstStyle/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1.</a:t>
            </a:r>
            <a:r>
              <a:rPr kumimoji="0" lang="ko-KR" altLang="en-US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연계개발 확인</a:t>
            </a:r>
            <a:endParaRPr kumimoji="0" lang="en-US" altLang="ko-KR" sz="90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2.</a:t>
            </a:r>
            <a:r>
              <a:rPr kumimoji="0" lang="ko-KR" altLang="en-US" sz="900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단위테스트</a:t>
            </a:r>
            <a:endParaRPr kumimoji="0" lang="en-US" altLang="ko-KR" sz="900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3.</a:t>
            </a:r>
            <a:r>
              <a:rPr kumimoji="0" lang="ko-KR" altLang="en-US" sz="9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진척관리</a:t>
            </a:r>
            <a:endParaRPr kumimoji="0" lang="ko-KR" altLang="en-US" sz="900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51" name="직선 연결선 50"/>
          <p:cNvCxnSpPr>
            <a:stCxn id="50" idx="0"/>
            <a:endCxn id="49" idx="2"/>
          </p:cNvCxnSpPr>
          <p:nvPr/>
        </p:nvCxnSpPr>
        <p:spPr>
          <a:xfrm flipV="1">
            <a:off x="8751360" y="2817288"/>
            <a:ext cx="0" cy="792000"/>
          </a:xfrm>
          <a:prstGeom prst="line">
            <a:avLst/>
          </a:prstGeom>
          <a:ln w="1905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모서리가 둥근 직사각형 36"/>
          <p:cNvSpPr>
            <a:spLocks noChangeArrowheads="1"/>
          </p:cNvSpPr>
          <p:nvPr/>
        </p:nvSpPr>
        <p:spPr bwMode="auto">
          <a:xfrm>
            <a:off x="8625408" y="4455272"/>
            <a:ext cx="827592" cy="28803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10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수정 완료</a:t>
            </a:r>
            <a:endParaRPr lang="ko-KR" altLang="en-US" sz="10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3" name="타원 52"/>
          <p:cNvSpPr/>
          <p:nvPr/>
        </p:nvSpPr>
        <p:spPr>
          <a:xfrm>
            <a:off x="8473972" y="4521300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8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54" name="모서리가 둥근 직사각형 36"/>
          <p:cNvSpPr>
            <a:spLocks noChangeArrowheads="1"/>
          </p:cNvSpPr>
          <p:nvPr/>
        </p:nvSpPr>
        <p:spPr bwMode="auto">
          <a:xfrm>
            <a:off x="8831984" y="2944723"/>
            <a:ext cx="621016" cy="28803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10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수정 완료</a:t>
            </a:r>
            <a:endParaRPr lang="ko-KR" altLang="en-US" sz="10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5" name="타원 54"/>
          <p:cNvSpPr/>
          <p:nvPr/>
        </p:nvSpPr>
        <p:spPr>
          <a:xfrm>
            <a:off x="8680548" y="3010751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000" b="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/>
                <a:ea typeface="맑은 고딕"/>
                <a:cs typeface="+mn-cs"/>
              </a:rPr>
              <a:t>9</a:t>
            </a:r>
            <a:endParaRPr kumimoji="0" lang="ko-KR" altLang="en-US" sz="1000" b="0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52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4138613" y="1405731"/>
            <a:ext cx="1600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4" tIns="45711" rIns="91424" bIns="45711">
            <a:spAutoFit/>
          </a:bodyPr>
          <a:lstStyle>
            <a:lvl1pPr eaLnBrk="0" hangingPunct="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1pPr>
            <a:lvl2pPr marL="742950" indent="-285750" eaLnBrk="0" hangingPunct="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2pPr>
            <a:lvl3pPr marL="1143000" indent="-228600" eaLnBrk="0" hangingPunct="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3pPr>
            <a:lvl4pPr marL="1600200" indent="-228600" eaLnBrk="0" hangingPunct="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4pPr>
            <a:lvl5pPr marL="2057400" indent="-228600" eaLnBrk="0" hangingPunct="0"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1000">
                <a:solidFill>
                  <a:schemeClr val="tx1"/>
                </a:solidFill>
                <a:latin typeface="Arial" panose="020B0604020202020204" pitchFamily="34" charset="0"/>
                <a:ea typeface="굴림" panose="020B0600000101010101" pitchFamily="50" charset="-127"/>
              </a:defRPr>
            </a:lvl9pPr>
          </a:lstStyle>
          <a:p>
            <a:pPr latinLnBrk="0"/>
            <a:r>
              <a:rPr kumimoji="0" lang="ko-KR" altLang="en-US" sz="1800" b="1" u="sng">
                <a:latin typeface="맑은 고딕" panose="020B0503020000020004" pitchFamily="50" charset="-127"/>
                <a:ea typeface="맑은 고딕" panose="020B0503020000020004" pitchFamily="50" charset="-127"/>
              </a:rPr>
              <a:t>목 차</a:t>
            </a:r>
          </a:p>
        </p:txBody>
      </p:sp>
      <p:sp>
        <p:nvSpPr>
          <p:cNvPr id="4" name="Text Box 3"/>
          <p:cNvSpPr txBox="1">
            <a:spLocks noChangeArrowheads="1"/>
          </p:cNvSpPr>
          <p:nvPr/>
        </p:nvSpPr>
        <p:spPr bwMode="auto">
          <a:xfrm>
            <a:off x="956557" y="1905794"/>
            <a:ext cx="7992887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57200" indent="-457200" algn="dist">
              <a:lnSpc>
                <a:spcPct val="200000"/>
              </a:lnSpc>
              <a:spcBef>
                <a:spcPts val="0"/>
              </a:spcBef>
              <a:defRPr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구성도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 · · · · · · · · ·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·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 · · · · · · · · · · · · · · · · · · · · · · · · · · · · · · · · · · · · · · · · · ·  4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 algn="dist">
              <a:lnSpc>
                <a:spcPct val="200000"/>
              </a:lnSpc>
              <a:spcBef>
                <a:spcPts val="0"/>
              </a:spcBef>
              <a:tabLst>
                <a:tab pos="1044575" algn="l"/>
              </a:tabLst>
              <a:defRPr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2. 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·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 ·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·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 · · ·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·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 · · · · · · · · · · · · · · · · · · · · · · · · · · · · · · · · ·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·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 · ·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5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 algn="dist">
              <a:lnSpc>
                <a:spcPct val="200000"/>
              </a:lnSpc>
              <a:spcBef>
                <a:spcPts val="0"/>
              </a:spcBef>
              <a:tabLst>
                <a:tab pos="1044575" algn="l"/>
              </a:tabLst>
              <a:defRPr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3. </a:t>
            </a:r>
            <a:r>
              <a:rPr lang="ko-KR" altLang="en-US" sz="14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표준 대내 연계 </a:t>
            </a:r>
            <a:r>
              <a:rPr lang="ko-KR" altLang="en-US" sz="1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유형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·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 · · · · · · · · · · · · · · · ·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·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·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·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·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·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 · · · · ·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17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 algn="dist">
              <a:lnSpc>
                <a:spcPct val="200000"/>
              </a:lnSpc>
              <a:spcBef>
                <a:spcPts val="0"/>
              </a:spcBef>
              <a:tabLst>
                <a:tab pos="1044575" algn="l"/>
              </a:tabLst>
              <a:defRPr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4. </a:t>
            </a:r>
            <a:r>
              <a:rPr lang="ko-KR" altLang="en-US" sz="14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표준 대외 연계 </a:t>
            </a:r>
            <a:r>
              <a:rPr lang="ko-KR" altLang="en-US" sz="1400" b="1" dirty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유형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 · · · · · · · · · · · · · · · · · · · · · · · · · · · · · · · 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22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 algn="dist">
              <a:lnSpc>
                <a:spcPct val="200000"/>
              </a:lnSpc>
              <a:spcBef>
                <a:spcPts val="0"/>
              </a:spcBef>
              <a:tabLst>
                <a:tab pos="1044575" algn="l"/>
              </a:tabLst>
              <a:defRPr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5.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설계 전략</a:t>
            </a:r>
            <a:r>
              <a:rPr lang="ko-KR" altLang="en-US" sz="14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 · · · · · · · · · · · · · · · · · · · · · · · · · · · · · · · 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25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57200" indent="-457200" algn="dist">
              <a:lnSpc>
                <a:spcPct val="200000"/>
              </a:lnSpc>
              <a:spcBef>
                <a:spcPts val="0"/>
              </a:spcBef>
              <a:tabLst>
                <a:tab pos="1044575" algn="l"/>
              </a:tabLst>
              <a:defRPr/>
            </a:pP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6.</a:t>
            </a:r>
            <a:r>
              <a:rPr lang="ko-KR" altLang="en-US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요청사항</a:t>
            </a:r>
            <a:r>
              <a:rPr lang="ko-KR" altLang="en-US" sz="1400" b="1" dirty="0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400" b="1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· · · · · · · · · · · · · · · · · · · · · · · · · · · · · · · ·  </a:t>
            </a:r>
            <a:r>
              <a:rPr lang="en-US" altLang="ko-KR" sz="1400" b="1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32</a:t>
            </a:r>
            <a:r>
              <a:rPr lang="ko-KR" altLang="en-US" sz="1400" b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endParaRPr lang="en-US" altLang="ko-KR" sz="1400" b="1" dirty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022281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직사각형 18"/>
          <p:cNvSpPr/>
          <p:nvPr/>
        </p:nvSpPr>
        <p:spPr>
          <a:xfrm>
            <a:off x="879700" y="3460114"/>
            <a:ext cx="8159503" cy="1228417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72000" rIns="0" bIns="0" anchor="t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endParaRPr kumimoji="0" lang="ko-KR" altLang="en-US" sz="14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10" name="개체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537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0" name="개체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제목 34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5.3.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테이블 계정 관리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5366796" y="2056567"/>
            <a:ext cx="3672408" cy="1228417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72000" rIns="0" bIns="0" anchor="t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14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연계 </a:t>
            </a:r>
            <a:r>
              <a:rPr kumimoji="0" lang="en-US" altLang="ko-KR" sz="14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endParaRPr kumimoji="0" lang="ko-KR" altLang="en-US" sz="1400" b="1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직사각형 5"/>
          <p:cNvSpPr/>
          <p:nvPr/>
        </p:nvSpPr>
        <p:spPr>
          <a:xfrm>
            <a:off x="866796" y="2056567"/>
            <a:ext cx="3672408" cy="1228417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36000" tIns="7200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업무 영역</a:t>
            </a:r>
            <a:r>
              <a:rPr kumimoji="0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프로그램</a:t>
            </a:r>
            <a:r>
              <a:rPr kumimoji="0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14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제목 34"/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527570" y="888940"/>
            <a:ext cx="90983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dirty="0" err="1">
                <a:latin typeface="맑은 고딕" panose="020B0503020000020004" pitchFamily="50" charset="-127"/>
              </a:rPr>
              <a:t>연계테이블</a:t>
            </a:r>
            <a:r>
              <a:rPr lang="ko-KR" altLang="en-US" sz="1200" b="0" kern="0" dirty="0">
                <a:latin typeface="맑은 고딕" panose="020B0503020000020004" pitchFamily="50" charset="-127"/>
              </a:rPr>
              <a:t> 관련된 </a:t>
            </a:r>
            <a:r>
              <a:rPr lang="en-US" altLang="ko-KR" sz="1200" b="0" kern="0" dirty="0">
                <a:latin typeface="맑은 고딕" panose="020B0503020000020004" pitchFamily="50" charset="-127"/>
              </a:rPr>
              <a:t>DB </a:t>
            </a:r>
            <a:r>
              <a:rPr lang="ko-KR" altLang="en-US" sz="1200" b="0" kern="0" dirty="0">
                <a:latin typeface="맑은 고딕" panose="020B0503020000020004" pitchFamily="50" charset="-127"/>
              </a:rPr>
              <a:t>계정은 보안</a:t>
            </a:r>
            <a:r>
              <a:rPr lang="en-US" altLang="ko-KR" sz="1200" b="0" kern="0" dirty="0">
                <a:latin typeface="맑은 고딕" panose="020B0503020000020004" pitchFamily="50" charset="-127"/>
              </a:rPr>
              <a:t>, </a:t>
            </a:r>
            <a:r>
              <a:rPr lang="ko-KR" altLang="en-US" sz="1200" b="0" kern="0" dirty="0">
                <a:latin typeface="맑은 고딕" panose="020B0503020000020004" pitchFamily="50" charset="-127"/>
              </a:rPr>
              <a:t>업무 </a:t>
            </a:r>
            <a:r>
              <a:rPr lang="en-US" altLang="ko-KR" sz="1200" b="0" kern="0" dirty="0">
                <a:latin typeface="맑은 고딕" panose="020B0503020000020004" pitchFamily="50" charset="-127"/>
              </a:rPr>
              <a:t>DB </a:t>
            </a:r>
            <a:r>
              <a:rPr lang="ko-KR" altLang="en-US" sz="1200" b="0" kern="0" dirty="0">
                <a:latin typeface="맑은 고딕" panose="020B0503020000020004" pitchFamily="50" charset="-127"/>
              </a:rPr>
              <a:t>접근 방지 등의 사유로 업무 계정과 분리하여 관리합니다</a:t>
            </a:r>
            <a:r>
              <a:rPr lang="en-US" altLang="ko-KR" sz="1200" b="0" kern="0" dirty="0">
                <a:latin typeface="맑은 고딕" panose="020B0503020000020004" pitchFamily="50" charset="-127"/>
              </a:rPr>
              <a:t>.</a:t>
            </a:r>
          </a:p>
          <a:p>
            <a:r>
              <a:rPr lang="ko-KR" altLang="en-US" sz="1200" b="0" kern="0" dirty="0">
                <a:latin typeface="맑은 고딕" panose="020B0503020000020004" pitchFamily="50" charset="-127"/>
              </a:rPr>
              <a:t>업무에서 연계테이블로 데이터를 넣어주고 연계 계정은 연계테이블만 읽어서 연계를 수행합니다</a:t>
            </a:r>
            <a:r>
              <a:rPr lang="en-US" altLang="ko-KR" sz="1200" b="0" kern="0" dirty="0">
                <a:latin typeface="맑은 고딕" panose="020B0503020000020004" pitchFamily="50" charset="-127"/>
              </a:rPr>
              <a:t>.</a:t>
            </a:r>
          </a:p>
          <a:p>
            <a:r>
              <a:rPr lang="ko-KR" altLang="en-US" sz="1200" b="0" kern="0" dirty="0">
                <a:latin typeface="맑은 고딕" panose="020B0503020000020004" pitchFamily="50" charset="-127"/>
              </a:rPr>
              <a:t>연계 테이블은 업무 계정으로 생성하고 연계 계정에 </a:t>
            </a:r>
            <a:r>
              <a:rPr lang="ko-KR" altLang="en-US" sz="1200" b="0" kern="0" dirty="0" err="1" smtClean="0">
                <a:latin typeface="맑은 고딕" panose="020B0503020000020004" pitchFamily="50" charset="-127"/>
              </a:rPr>
              <a:t>시노님생성하여</a:t>
            </a:r>
            <a:r>
              <a:rPr lang="ko-KR" altLang="en-US" sz="1200" b="0" kern="0" dirty="0" smtClean="0">
                <a:latin typeface="맑은 고딕" panose="020B0503020000020004" pitchFamily="50" charset="-127"/>
              </a:rPr>
              <a:t> 연계테이블에 </a:t>
            </a:r>
            <a:r>
              <a:rPr lang="en-US" altLang="ko-KR" sz="1200" b="0" kern="0" dirty="0" smtClean="0">
                <a:latin typeface="맑은 고딕" panose="020B0503020000020004" pitchFamily="50" charset="-127"/>
              </a:rPr>
              <a:t>CRUD</a:t>
            </a:r>
            <a:r>
              <a:rPr lang="ko-KR" altLang="en-US" sz="1200" b="0" kern="0" dirty="0">
                <a:latin typeface="맑은 고딕" panose="020B0503020000020004" pitchFamily="50" charset="-127"/>
              </a:rPr>
              <a:t>권한만 부여합니다</a:t>
            </a:r>
            <a:r>
              <a:rPr lang="en-US" altLang="ko-KR" sz="1200" b="0" kern="0" dirty="0">
                <a:latin typeface="맑은 고딕" panose="020B0503020000020004" pitchFamily="50" charset="-127"/>
              </a:rPr>
              <a:t>.</a:t>
            </a:r>
          </a:p>
        </p:txBody>
      </p:sp>
      <p:sp>
        <p:nvSpPr>
          <p:cNvPr id="8" name="직사각형 7"/>
          <p:cNvSpPr/>
          <p:nvPr/>
        </p:nvSpPr>
        <p:spPr>
          <a:xfrm>
            <a:off x="453000" y="1701288"/>
            <a:ext cx="9000000" cy="4680040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" name="원통 8"/>
          <p:cNvSpPr/>
          <p:nvPr/>
        </p:nvSpPr>
        <p:spPr>
          <a:xfrm>
            <a:off x="3008784" y="3609629"/>
            <a:ext cx="1305838" cy="743248"/>
          </a:xfrm>
          <a:prstGeom prst="can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endParaRPr kumimoji="0" lang="en-US" altLang="ko-KR" sz="11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11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연계테이</a:t>
            </a:r>
            <a:r>
              <a:rPr kumimoji="0" lang="ko-KR" altLang="en-US" sz="1100" ker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블</a:t>
            </a:r>
          </a:p>
        </p:txBody>
      </p:sp>
      <p:sp>
        <p:nvSpPr>
          <p:cNvPr id="12" name="직사각형 11"/>
          <p:cNvSpPr/>
          <p:nvPr/>
        </p:nvSpPr>
        <p:spPr>
          <a:xfrm>
            <a:off x="1803000" y="2446962"/>
            <a:ext cx="1800000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업무 계정</a:t>
            </a:r>
            <a:endParaRPr kumimoji="0" lang="ko-KR" altLang="en-US" b="1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직사각형 12"/>
          <p:cNvSpPr/>
          <p:nvPr/>
        </p:nvSpPr>
        <p:spPr>
          <a:xfrm>
            <a:off x="6303000" y="2446962"/>
            <a:ext cx="1800000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연계 계정</a:t>
            </a:r>
            <a:endParaRPr kumimoji="0" lang="ko-KR" altLang="en-US" b="1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" name="원통 14"/>
          <p:cNvSpPr/>
          <p:nvPr/>
        </p:nvSpPr>
        <p:spPr>
          <a:xfrm>
            <a:off x="1349977" y="3609628"/>
            <a:ext cx="1305838" cy="743248"/>
          </a:xfrm>
          <a:prstGeom prst="can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endParaRPr kumimoji="0" lang="en-US" altLang="ko-KR" sz="11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11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업무테이블</a:t>
            </a:r>
            <a:endParaRPr kumimoji="0" lang="ko-KR" altLang="en-US" sz="1100" ker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7" name="꺾인 연결선 16"/>
          <p:cNvCxnSpPr>
            <a:stCxn id="13" idx="2"/>
            <a:endCxn id="9" idx="4"/>
          </p:cNvCxnSpPr>
          <p:nvPr/>
        </p:nvCxnSpPr>
        <p:spPr>
          <a:xfrm rot="5400000">
            <a:off x="5261666" y="2039918"/>
            <a:ext cx="994291" cy="2888378"/>
          </a:xfrm>
          <a:prstGeom prst="bentConnector2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꺾인 연결선 25"/>
          <p:cNvCxnSpPr>
            <a:stCxn id="12" idx="2"/>
            <a:endCxn id="9" idx="1"/>
          </p:cNvCxnSpPr>
          <p:nvPr/>
        </p:nvCxnSpPr>
        <p:spPr>
          <a:xfrm rot="16200000" flipH="1">
            <a:off x="2871018" y="2818943"/>
            <a:ext cx="622667" cy="958703"/>
          </a:xfrm>
          <a:prstGeom prst="bentConnector3">
            <a:avLst>
              <a:gd name="adj1" fmla="val 50000"/>
            </a:avLst>
          </a:prstGeom>
          <a:ln w="22225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꺾인 연결선 30"/>
          <p:cNvCxnSpPr>
            <a:stCxn id="12" idx="2"/>
            <a:endCxn id="15" idx="1"/>
          </p:cNvCxnSpPr>
          <p:nvPr/>
        </p:nvCxnSpPr>
        <p:spPr>
          <a:xfrm rot="5400000">
            <a:off x="2041615" y="2948243"/>
            <a:ext cx="622666" cy="700104"/>
          </a:xfrm>
          <a:prstGeom prst="bentConnector3">
            <a:avLst>
              <a:gd name="adj1" fmla="val 50000"/>
            </a:avLst>
          </a:prstGeom>
          <a:ln w="22225">
            <a:solidFill>
              <a:schemeClr val="tx1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직사각형 33"/>
          <p:cNvSpPr/>
          <p:nvPr/>
        </p:nvSpPr>
        <p:spPr>
          <a:xfrm>
            <a:off x="866795" y="4895301"/>
            <a:ext cx="8172407" cy="660162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171450" marR="0" lvl="0" indent="-171450" algn="l" defTabSz="914400" eaLnBrk="0" fontAlgn="auto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-"/>
              <a:tabLst/>
              <a:defRPr/>
            </a:pPr>
            <a:r>
              <a:rPr kumimoji="0" lang="ko-KR" altLang="en-US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 </a:t>
            </a:r>
            <a:r>
              <a:rPr kumimoji="0" lang="en-US" altLang="ko-KR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DB </a:t>
            </a:r>
            <a:r>
              <a:rPr kumimoji="0" lang="ko-KR" altLang="en-US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계정 </a:t>
            </a:r>
            <a:r>
              <a:rPr kumimoji="0" lang="en-US" altLang="ko-KR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100" b="1" kern="0" dirty="0" err="1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</a:t>
            </a:r>
            <a:r>
              <a:rPr kumimoji="0" lang="ko-KR" altLang="en-US" sz="1100" b="1" kern="0" dirty="0" err="1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용</a:t>
            </a:r>
            <a:r>
              <a:rPr kumimoji="0" lang="ko-KR" altLang="en-US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테이블만 </a:t>
            </a:r>
            <a:r>
              <a:rPr kumimoji="0" lang="ko-KR" altLang="en-US" sz="1100" b="1" kern="0" dirty="0" err="1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시노님</a:t>
            </a:r>
            <a:r>
              <a:rPr kumimoji="0" lang="ko-KR" altLang="en-US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생성해서 접근 가능</a:t>
            </a:r>
            <a:r>
              <a:rPr kumimoji="0" lang="en-US" altLang="ko-KR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(CRUD) / </a:t>
            </a:r>
            <a:r>
              <a:rPr lang="ko-KR" altLang="en-US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계정 생성 </a:t>
            </a:r>
            <a:r>
              <a:rPr lang="en-US" altLang="ko-KR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업무시스템약자</a:t>
            </a:r>
            <a:r>
              <a:rPr lang="en-US" altLang="ko-KR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(3</a:t>
            </a:r>
            <a:r>
              <a:rPr lang="ko-KR" altLang="en-US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자리</a:t>
            </a:r>
            <a:r>
              <a:rPr lang="en-US" altLang="ko-KR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)_IF (</a:t>
            </a:r>
            <a:r>
              <a:rPr lang="ko-KR" altLang="en-US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예</a:t>
            </a:r>
            <a:r>
              <a:rPr lang="en-US" altLang="ko-KR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 XXX_IF</a:t>
            </a:r>
            <a:endParaRPr kumimoji="0" lang="en-US" altLang="ko-KR" sz="1100" b="1" kern="0" dirty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171450" marR="0" lvl="0" indent="-171450" algn="l" defTabSz="914400" eaLnBrk="0" fontAlgn="auto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buFontTx/>
              <a:buChar char="-"/>
              <a:tabLst/>
              <a:defRPr/>
            </a:pPr>
            <a:r>
              <a:rPr kumimoji="0" lang="ko-KR" altLang="en-US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업무 </a:t>
            </a:r>
            <a:r>
              <a:rPr kumimoji="0" lang="en-US" altLang="ko-KR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DB </a:t>
            </a:r>
            <a:r>
              <a:rPr kumimoji="0" lang="ko-KR" altLang="en-US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계정 </a:t>
            </a:r>
            <a:r>
              <a:rPr kumimoji="0" lang="en-US" altLang="ko-KR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</a:t>
            </a:r>
            <a:r>
              <a:rPr kumimoji="0" lang="ko-KR" altLang="en-US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 테이블</a:t>
            </a:r>
            <a:r>
              <a:rPr kumimoji="0" lang="en-US" altLang="ko-KR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업무 테이블 모두 접근 가능</a:t>
            </a:r>
            <a:r>
              <a:rPr kumimoji="0" lang="en-US" altLang="ko-KR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(CRU) </a:t>
            </a:r>
          </a:p>
          <a:p>
            <a:pPr marR="0" lvl="0" algn="l" defTabSz="914400" eaLnBrk="0" fontAlgn="auto" latinLnBrk="0" hangingPunct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100000"/>
              <a:tabLst/>
              <a:defRPr/>
            </a:pPr>
            <a:r>
              <a:rPr kumimoji="0" lang="en-US" altLang="ko-KR" sz="1000" b="1" kern="0" dirty="0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** </a:t>
            </a:r>
            <a:r>
              <a:rPr kumimoji="0" lang="ko-KR" altLang="en-US" sz="1000" b="1" kern="0" dirty="0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연계 </a:t>
            </a:r>
            <a:r>
              <a:rPr kumimoji="0" lang="en-US" altLang="ko-KR" sz="1000" b="1" kern="0" dirty="0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DB </a:t>
            </a:r>
            <a:r>
              <a:rPr kumimoji="0" lang="ko-KR" altLang="en-US" sz="1000" b="1" kern="0" dirty="0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계정은 </a:t>
            </a:r>
            <a:r>
              <a:rPr kumimoji="0" lang="ko-KR" altLang="en-US" sz="1000" b="1" kern="0" dirty="0" err="1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업무팀에서</a:t>
            </a:r>
            <a:r>
              <a:rPr kumimoji="0" lang="ko-KR" altLang="en-US" sz="1000" b="1" kern="0" dirty="0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생성하고 패스워드를 </a:t>
            </a:r>
            <a:r>
              <a:rPr kumimoji="0" lang="ko-KR" altLang="en-US" sz="1000" b="1" kern="0" dirty="0" err="1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연계파트에</a:t>
            </a:r>
            <a:r>
              <a:rPr kumimoji="0" lang="ko-KR" altLang="en-US" sz="1000" b="1" kern="0" dirty="0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공유</a:t>
            </a:r>
            <a:r>
              <a:rPr kumimoji="0" lang="en-US" altLang="ko-KR" sz="1000" b="1" kern="0" dirty="0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0" lang="ko-KR" altLang="en-US" b="1" kern="0" dirty="0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연계 계정에 </a:t>
            </a:r>
            <a:r>
              <a:rPr kumimoji="0" lang="ko-KR" altLang="en-US" b="1" kern="0" dirty="0" err="1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시노님</a:t>
            </a:r>
            <a:r>
              <a:rPr kumimoji="0" lang="ko-KR" altLang="en-US" b="1" kern="0" dirty="0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생성</a:t>
            </a:r>
            <a:endParaRPr kumimoji="0" lang="en-US" altLang="ko-KR" sz="1100" b="1" kern="0" dirty="0" smtClean="0">
              <a:solidFill>
                <a:schemeClr val="accent1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866380" y="5683217"/>
            <a:ext cx="8172822" cy="498456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171450" indent="-171450" algn="l" eaLnBrk="0" latinLnBrk="0" hangingPunct="0">
              <a:spcBef>
                <a:spcPts val="300"/>
              </a:spcBef>
              <a:buSzPct val="100000"/>
              <a:buFontTx/>
              <a:buChar char="-"/>
              <a:defRPr/>
            </a:pPr>
            <a:r>
              <a:rPr lang="ko-KR" altLang="en-US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데이터 보관주기 </a:t>
            </a:r>
            <a:r>
              <a:rPr lang="en-US" altLang="ko-KR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: 3</a:t>
            </a:r>
            <a:r>
              <a:rPr lang="ko-KR" altLang="en-US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개월 보관</a:t>
            </a:r>
            <a:r>
              <a:rPr lang="en-US" altLang="ko-KR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1100" b="1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AP</a:t>
            </a:r>
            <a:r>
              <a:rPr lang="en-US" altLang="ko-KR" sz="1100" b="1" dirty="0" smtClean="0">
                <a:latin typeface="맑은 고딕" pitchFamily="50" charset="-127"/>
              </a:rPr>
              <a:t>_CREAT_DT (</a:t>
            </a:r>
            <a:r>
              <a:rPr lang="ko-KR" altLang="en-US" sz="1100" b="1" dirty="0" err="1" smtClean="0">
                <a:latin typeface="맑은 고딕" pitchFamily="50" charset="-127"/>
              </a:rPr>
              <a:t>내부연계</a:t>
            </a:r>
            <a:r>
              <a:rPr lang="ko-KR" altLang="en-US" sz="1100" b="1" dirty="0" smtClean="0">
                <a:latin typeface="맑은 고딕" pitchFamily="50" charset="-127"/>
              </a:rPr>
              <a:t> </a:t>
            </a:r>
            <a:r>
              <a:rPr lang="ko-KR" altLang="en-US" sz="1100" b="1" dirty="0" err="1" smtClean="0">
                <a:latin typeface="맑은 고딕" pitchFamily="50" charset="-127"/>
              </a:rPr>
              <a:t>생성일시</a:t>
            </a:r>
            <a:r>
              <a:rPr lang="en-US" altLang="ko-KR" sz="1100" b="1" dirty="0" smtClean="0">
                <a:latin typeface="맑은 고딕" pitchFamily="50" charset="-127"/>
              </a:rPr>
              <a:t>) </a:t>
            </a:r>
            <a:r>
              <a:rPr lang="ko-KR" altLang="en-US" sz="1100" b="1" dirty="0" smtClean="0">
                <a:latin typeface="맑은 고딕" pitchFamily="50" charset="-127"/>
              </a:rPr>
              <a:t>기준으로 데이터 삭제 </a:t>
            </a:r>
            <a:endParaRPr lang="en-US" altLang="ko-KR" sz="1100" b="1" dirty="0">
              <a:latin typeface="맑은 고딕" pitchFamily="50" charset="-127"/>
            </a:endParaRPr>
          </a:p>
          <a:p>
            <a:pPr algn="l" eaLnBrk="0" latinLnBrk="0" hangingPunct="0">
              <a:spcBef>
                <a:spcPts val="300"/>
              </a:spcBef>
              <a:buSzPct val="100000"/>
              <a:defRPr/>
            </a:pPr>
            <a:r>
              <a:rPr lang="en-US" altLang="ko-KR" sz="1000" b="1" kern="0" dirty="0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** </a:t>
            </a:r>
            <a:r>
              <a:rPr lang="ko-KR" altLang="en-US" sz="1000" b="1" kern="0" dirty="0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데이터에 대한 삭제는 업무 영역에서 수행하고 인터페이스 데이터 </a:t>
            </a:r>
            <a:r>
              <a:rPr lang="ko-KR" altLang="en-US" sz="1000" b="1" kern="0" dirty="0" err="1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누적량이</a:t>
            </a:r>
            <a:r>
              <a:rPr lang="ko-KR" altLang="en-US" sz="1000" b="1" kern="0" dirty="0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 많은 경우 </a:t>
            </a:r>
            <a:r>
              <a:rPr lang="en-US" altLang="ko-KR" sz="1000" b="1" kern="0" dirty="0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1000" b="1" kern="0" dirty="0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개월 보관 </a:t>
            </a:r>
            <a:endParaRPr kumimoji="0" lang="en-US" altLang="ko-KR" sz="1000" b="1" kern="0" dirty="0" smtClean="0">
              <a:solidFill>
                <a:schemeClr val="accent1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6320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개체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565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0" name="개체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제목 34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5.4.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테이블 연계 컬럼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(1/2)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5" name="제목 34"/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527570" y="888940"/>
            <a:ext cx="90983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en-US" altLang="ko-KR" sz="1200" b="0" kern="0" dirty="0">
                <a:latin typeface="맑은 고딕" panose="020B0503020000020004" pitchFamily="50" charset="-127"/>
              </a:rPr>
              <a:t>DB to DB </a:t>
            </a:r>
            <a:r>
              <a:rPr lang="ko-KR" altLang="en-US" sz="1200" b="0" kern="0" dirty="0">
                <a:latin typeface="맑은 고딕" panose="020B0503020000020004" pitchFamily="50" charset="-127"/>
              </a:rPr>
              <a:t>연계 유형은 </a:t>
            </a:r>
            <a:r>
              <a:rPr lang="ko-KR" altLang="en-US" sz="1200" b="0" kern="0" dirty="0" err="1">
                <a:latin typeface="맑은 고딕" panose="020B0503020000020004" pitchFamily="50" charset="-127"/>
              </a:rPr>
              <a:t>연계테이블</a:t>
            </a:r>
            <a:r>
              <a:rPr lang="en-US" altLang="ko-KR" sz="1200" b="0" kern="0" dirty="0">
                <a:latin typeface="맑은 고딕" panose="020B0503020000020004" pitchFamily="50" charset="-127"/>
              </a:rPr>
              <a:t>(</a:t>
            </a:r>
            <a:r>
              <a:rPr lang="ko-KR" altLang="en-US" sz="1200" b="0" kern="0" dirty="0">
                <a:latin typeface="맑은 고딕" panose="020B0503020000020004" pitchFamily="50" charset="-127"/>
              </a:rPr>
              <a:t>인터페이스테이블</a:t>
            </a:r>
            <a:r>
              <a:rPr lang="en-US" altLang="ko-KR" sz="1200" b="0" kern="0" dirty="0">
                <a:latin typeface="맑은 고딕" panose="020B0503020000020004" pitchFamily="50" charset="-127"/>
              </a:rPr>
              <a:t>)</a:t>
            </a:r>
            <a:r>
              <a:rPr lang="ko-KR" altLang="en-US" sz="1200" b="0" kern="0" dirty="0">
                <a:latin typeface="맑은 고딕" panose="020B0503020000020004" pitchFamily="50" charset="-127"/>
              </a:rPr>
              <a:t>을 사용합니다</a:t>
            </a:r>
            <a:r>
              <a:rPr lang="en-US" altLang="ko-KR" sz="1200" b="0" kern="0" dirty="0">
                <a:latin typeface="맑은 고딕" panose="020B0503020000020004" pitchFamily="50" charset="-127"/>
              </a:rPr>
              <a:t>.</a:t>
            </a:r>
          </a:p>
          <a:p>
            <a:r>
              <a:rPr lang="ko-KR" altLang="en-US" sz="1200" b="0" kern="0" dirty="0">
                <a:latin typeface="맑은 고딕" panose="020B0503020000020004" pitchFamily="50" charset="-127"/>
              </a:rPr>
              <a:t>연계 솔루션에서 </a:t>
            </a:r>
            <a:r>
              <a:rPr lang="en-US" altLang="ko-KR" sz="1200" b="0" kern="0" dirty="0">
                <a:latin typeface="맑은 고딕" panose="020B0503020000020004" pitchFamily="50" charset="-127"/>
              </a:rPr>
              <a:t>DB to DB </a:t>
            </a:r>
            <a:r>
              <a:rPr lang="ko-KR" altLang="en-US" sz="1200" b="0" kern="0" dirty="0">
                <a:latin typeface="맑은 고딕" panose="020B0503020000020004" pitchFamily="50" charset="-127"/>
              </a:rPr>
              <a:t>송수신 연계를 수행하기 위해 업무 데이터 이외의 부가적인 데이터가 필요합니다</a:t>
            </a:r>
            <a:r>
              <a:rPr lang="en-US" altLang="ko-KR" sz="1200" b="0" kern="0" dirty="0">
                <a:latin typeface="맑은 고딕" panose="020B0503020000020004" pitchFamily="50" charset="-127"/>
              </a:rPr>
              <a:t>.</a:t>
            </a:r>
          </a:p>
          <a:p>
            <a:r>
              <a:rPr lang="ko-KR" altLang="en-US" sz="1200" b="0" kern="0" dirty="0">
                <a:latin typeface="맑은 고딕" panose="020B0503020000020004" pitchFamily="50" charset="-127"/>
              </a:rPr>
              <a:t>이러한 부가적인 데이터는 연계 컬럼을 통해 관리하며</a:t>
            </a:r>
            <a:r>
              <a:rPr lang="en-US" altLang="ko-KR" sz="1200" b="0" kern="0" dirty="0">
                <a:latin typeface="맑은 고딕" panose="020B0503020000020004" pitchFamily="50" charset="-127"/>
              </a:rPr>
              <a:t>, </a:t>
            </a:r>
            <a:r>
              <a:rPr lang="ko-KR" altLang="en-US" sz="1200" b="0" kern="0" dirty="0">
                <a:latin typeface="맑은 고딕" panose="020B0503020000020004" pitchFamily="50" charset="-127"/>
              </a:rPr>
              <a:t>모든 연계테이블은 연계 컬럼을 필수적으로 포함해야 합니다</a:t>
            </a:r>
            <a:r>
              <a:rPr lang="en-US" altLang="ko-KR" sz="1200" b="0" kern="0" dirty="0">
                <a:latin typeface="맑은 고딕" panose="020B0503020000020004" pitchFamily="50" charset="-127"/>
              </a:rPr>
              <a:t>.</a:t>
            </a:r>
          </a:p>
        </p:txBody>
      </p:sp>
      <p:sp>
        <p:nvSpPr>
          <p:cNvPr id="6" name="TextBox 6"/>
          <p:cNvSpPr txBox="1">
            <a:spLocks noChangeArrowheads="1"/>
          </p:cNvSpPr>
          <p:nvPr/>
        </p:nvSpPr>
        <p:spPr bwMode="auto">
          <a:xfrm>
            <a:off x="8923775" y="3858196"/>
            <a:ext cx="9906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110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연계테이블</a:t>
            </a:r>
            <a:r>
              <a:rPr lang="ko-KR" altLang="en-US" sz="11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10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필수컬럼</a:t>
            </a:r>
            <a:endParaRPr lang="ko-KR" altLang="en-US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7" name="오른쪽 중괄호 7"/>
          <p:cNvSpPr>
            <a:spLocks/>
          </p:cNvSpPr>
          <p:nvPr/>
        </p:nvSpPr>
        <p:spPr bwMode="auto">
          <a:xfrm>
            <a:off x="8855350" y="1938962"/>
            <a:ext cx="268709" cy="472678"/>
          </a:xfrm>
          <a:prstGeom prst="rightBrace">
            <a:avLst>
              <a:gd name="adj1" fmla="val 8336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endParaRPr lang="ko-KR" altLang="en-US" sz="11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8" name="TextBox 8"/>
          <p:cNvSpPr txBox="1">
            <a:spLocks noChangeArrowheads="1"/>
          </p:cNvSpPr>
          <p:nvPr/>
        </p:nvSpPr>
        <p:spPr bwMode="auto">
          <a:xfrm>
            <a:off x="8802676" y="1958402"/>
            <a:ext cx="99060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1100">
                <a:latin typeface="맑은 고딕" panose="020B0503020000020004" pitchFamily="50" charset="-127"/>
                <a:ea typeface="맑은 고딕" panose="020B0503020000020004" pitchFamily="50" charset="-127"/>
              </a:rPr>
              <a:t>업무 </a:t>
            </a:r>
            <a:endParaRPr lang="en-US" altLang="ko-KR" sz="110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eaLnBrk="1" hangingPunct="1"/>
            <a:r>
              <a:rPr lang="ko-KR" altLang="en-US" sz="11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컬럼</a:t>
            </a:r>
            <a:endParaRPr lang="ko-KR" altLang="en-US" sz="11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9" name="표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072200"/>
              </p:ext>
            </p:extLst>
          </p:nvPr>
        </p:nvGraphicFramePr>
        <p:xfrm>
          <a:off x="595003" y="1520536"/>
          <a:ext cx="8174421" cy="404793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516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66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720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125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4973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527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8345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75418663"/>
                    </a:ext>
                  </a:extLst>
                </a:gridCol>
                <a:gridCol w="266429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60047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1" i="0" u="none" strike="noStrike" kern="120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컬럼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1" i="0" u="none" strike="noStrike" kern="120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설명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000" b="1" i="0" u="none" strike="noStrike" kern="120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PK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NOT</a:t>
                      </a:r>
                    </a:p>
                    <a:p>
                      <a:pPr marL="0" algn="ctr" defTabSz="914400" rtl="0" eaLnBrk="1" fontAlgn="ctr" latinLnBrk="1" hangingPunct="1"/>
                      <a:r>
                        <a:rPr lang="en-US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NULL</a:t>
                      </a:r>
                      <a:endParaRPr lang="en-US" sz="1000" b="1" i="0" u="none" strike="noStrike" kern="1200"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000" b="1" i="0" u="none" strike="noStrike" kern="120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TYPE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en-US" sz="1000" b="1" i="0" u="none" strike="noStrike" kern="120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Length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필수</a:t>
                      </a:r>
                      <a:endParaRPr lang="en-US" altLang="ko-KR" sz="1000" b="1" i="0" u="none" strike="noStrike" kern="1200" smtClean="0"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  <a:p>
                      <a:pPr marL="0" algn="ctr" defTabSz="914400" rtl="0" eaLnBrk="1" fontAlgn="ctr" latinLnBrk="1" hangingPunct="1"/>
                      <a:r>
                        <a:rPr lang="ko-KR" altLang="en-US" sz="1000" b="1" i="0" u="none" strike="noStrike" kern="1200" smtClean="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여부</a:t>
                      </a:r>
                      <a:endParaRPr lang="en-US" sz="1000" b="1" i="0" u="none" strike="noStrike" kern="1200"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기본값</a:t>
                      </a:r>
                      <a:endParaRPr lang="en-US" sz="1000" b="1" i="0" u="none" strike="noStrike" kern="1200" dirty="0"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/>
                      <a:r>
                        <a:rPr lang="ko-KR" altLang="en-US" sz="1000" b="1" i="0" u="none" strike="noStrike" kern="1200" dirty="0" smtClean="0">
                          <a:solidFill>
                            <a:schemeClr val="bg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설명</a:t>
                      </a:r>
                      <a:endParaRPr lang="en-US" sz="1000" b="1" i="0" u="none" strike="noStrike" kern="1200" dirty="0">
                        <a:solidFill>
                          <a:schemeClr val="bg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5520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r>
                        <a:rPr lang="en-US" sz="8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AAA</a:t>
                      </a:r>
                      <a:endParaRPr lang="en-US" sz="800" b="1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r>
                        <a:rPr lang="ko-KR" altLang="en-US" sz="8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업무 컬럼</a:t>
                      </a:r>
                      <a:endParaRPr lang="en-US" sz="800" b="0" i="0" u="none" strike="noStrike" kern="120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endParaRPr lang="en-US" sz="800" b="0" i="0" u="none" strike="noStrike" kern="120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endParaRPr lang="en-US" sz="800" b="0" i="0" u="none" strike="noStrike" kern="120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endParaRPr lang="en-US" sz="800" b="0" i="0" u="none" strike="noStrike" kern="120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endParaRPr lang="en-US" altLang="ko-KR" sz="800" b="0" i="0" u="none" strike="noStrike" kern="120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endParaRPr lang="en-US" altLang="ko-KR" sz="800" b="0" i="0" u="none" strike="noStrike" kern="120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>
                        <a:spcBef>
                          <a:spcPts val="300"/>
                        </a:spcBef>
                      </a:pPr>
                      <a:endParaRPr lang="en-US" altLang="ko-KR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>
                        <a:spcBef>
                          <a:spcPts val="300"/>
                        </a:spcBef>
                      </a:pPr>
                      <a:r>
                        <a:rPr lang="en-US" altLang="ko-KR" sz="8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8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업무 컬럼</a:t>
                      </a:r>
                      <a:endParaRPr lang="en-US" altLang="ko-KR" sz="800" b="0" i="0" u="none" strike="noStrike" kern="120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1880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r>
                        <a:rPr lang="en-US" sz="800" b="1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BBB</a:t>
                      </a:r>
                      <a:endParaRPr lang="en-US" sz="800" b="1" i="0" u="none" strike="noStrike" kern="120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r>
                        <a:rPr lang="ko-KR" altLang="en-US" sz="8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업무 컬럼</a:t>
                      </a:r>
                      <a:endParaRPr lang="en-US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endParaRPr lang="en-US" sz="800" b="0" i="0" u="none" strike="noStrike" kern="120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endParaRPr lang="en-US" sz="800" b="0" i="0" u="none" strike="noStrike" kern="1200" dirty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endParaRPr lang="en-US" sz="800" b="0" i="0" u="none" strike="noStrike" kern="120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endParaRPr lang="en-US" altLang="ko-KR" sz="800" b="0" i="0" u="none" strike="noStrike" kern="120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endParaRPr lang="en-US" altLang="ko-KR" sz="800" b="0" i="0" u="none" strike="noStrike" kern="120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>
                        <a:spcBef>
                          <a:spcPts val="300"/>
                        </a:spcBef>
                      </a:pPr>
                      <a:endParaRPr lang="en-US" altLang="ko-KR" sz="800" b="0" i="0" u="none" strike="noStrike" kern="120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1" hangingPunct="1">
                        <a:spcBef>
                          <a:spcPts val="300"/>
                        </a:spcBef>
                      </a:pPr>
                      <a:r>
                        <a:rPr lang="en-US" altLang="ko-KR" sz="8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- </a:t>
                      </a:r>
                      <a:r>
                        <a:rPr lang="ko-KR" altLang="en-US" sz="800" b="0" i="0" u="none" strike="noStrike" kern="120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+mn-cs"/>
                        </a:rPr>
                        <a:t>업무 컬럼</a:t>
                      </a:r>
                      <a:endParaRPr lang="en-US" altLang="ko-KR" sz="800" b="0" i="0" u="none" strike="noStrike" kern="120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8342466"/>
                  </a:ext>
                </a:extLst>
              </a:tr>
              <a:tr h="28217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IF_ID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</a:t>
                      </a:r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Not Null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VARCHAR2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17</a:t>
                      </a:r>
                      <a:endParaRPr lang="en-US" altLang="ko-KR" sz="8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인터페이스</a:t>
                      </a:r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ID(</a:t>
                      </a:r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솔루션에서 할당한 연계</a:t>
                      </a:r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ID)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2576906"/>
                  </a:ext>
                </a:extLst>
              </a:tr>
              <a:tr h="2364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IF_ID_SN</a:t>
                      </a:r>
                      <a:endParaRPr lang="en-US" sz="8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발생 일련번호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Not Null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VARCHAR2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데이터 발생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일련번호</a:t>
                      </a:r>
                      <a:endParaRPr lang="en-US" altLang="ko-KR" sz="800" b="0" i="0" u="none" strike="noStrike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rtl="0" fontAlgn="ctr"/>
                      <a:r>
                        <a:rPr lang="ko-KR" altLang="en-US" sz="8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시스템코드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(3)+</a:t>
                      </a:r>
                      <a:r>
                        <a:rPr lang="en-US" altLang="ko-KR" sz="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YYYYMMDDHHMISSsss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(17)+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시퀀스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(5)   (ex :  ‘XXX2019030214213612300456’)</a:t>
                      </a:r>
                    </a:p>
                  </a:txBody>
                  <a:tcPr marL="14287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11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AP_CREAT_DT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데이터 생성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Not Null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sysdate</a:t>
                      </a:r>
                      <a:endParaRPr 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데이터 발생 일시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508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AP_OPR_CD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업무처리 </a:t>
                      </a:r>
                      <a:r>
                        <a:rPr 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CUD 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VARCHAR2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수신업무에서 업무 테이블 반영하는 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구분 값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(C : insert, U : update, D : delete)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5040990"/>
                  </a:ext>
                </a:extLst>
              </a:tr>
              <a:tr h="15083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AP_PRCS_CD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업무처리 상태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Not Null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VARCHAR2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업무처리 상태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(N :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신규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S :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성공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F :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실패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8428285"/>
                  </a:ext>
                </a:extLst>
              </a:tr>
              <a:tr h="22279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AP_PRCS_DT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업무처리 시간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DATE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연계데이터를 업무에서 처리한 시간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8791549"/>
                  </a:ext>
                </a:extLst>
              </a:tr>
              <a:tr h="22890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IF_PRCS_DT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일시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처리 일시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680503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IF_TRSC_ID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트랜잭션 </a:t>
                      </a:r>
                      <a:r>
                        <a:rPr 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VARCHAR2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수행 후 트랜잭션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ID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기록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1565267"/>
                  </a:ext>
                </a:extLst>
              </a:tr>
              <a:tr h="23535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IF_PRCS_CD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송수신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상태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Not Null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VARCHAR2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상태</a:t>
                      </a:r>
                      <a:b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</a:b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  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(N :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신규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S :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성공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F :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실패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8862138"/>
                  </a:ext>
                </a:extLst>
              </a:tr>
              <a:tr h="241469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IF_PRCS_CO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</a:t>
                      </a:r>
                      <a:r>
                        <a:rPr lang="ko-KR" altLang="en-US" sz="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재처리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횟수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Not Null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NUMBER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Y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처리시도 횟수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에러 시 횟수 증가</a:t>
                      </a:r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+1)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64407642"/>
                  </a:ext>
                </a:extLst>
              </a:tr>
              <a:tr h="19986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1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IF_ERR_CN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장애 메시지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ko-KR" alt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VARCHAR2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8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4000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8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맑은 고딕" panose="020B0503020000020004" pitchFamily="50" charset="-127"/>
                        </a:rPr>
                        <a:t>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ko-KR" sz="900" b="0" i="0" u="none" strike="noStrike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altLang="ko-KR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- </a:t>
                      </a:r>
                      <a:r>
                        <a:rPr lang="ko-KR" altLang="en-US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에러 메시지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1" name="오른쪽 중괄호 7"/>
          <p:cNvSpPr>
            <a:spLocks/>
          </p:cNvSpPr>
          <p:nvPr/>
        </p:nvSpPr>
        <p:spPr bwMode="auto">
          <a:xfrm>
            <a:off x="8841432" y="2564904"/>
            <a:ext cx="268709" cy="3017472"/>
          </a:xfrm>
          <a:prstGeom prst="rightBrace">
            <a:avLst>
              <a:gd name="adj1" fmla="val 8336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endParaRPr lang="ko-KR" altLang="en-US" sz="11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" name="직사각형 11"/>
          <p:cNvSpPr/>
          <p:nvPr/>
        </p:nvSpPr>
        <p:spPr>
          <a:xfrm>
            <a:off x="575016" y="5661248"/>
            <a:ext cx="8190838" cy="67711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lvl="0" algn="l" eaLnBrk="0" latinLnBrk="0" hangingPunct="0">
              <a:spcBef>
                <a:spcPts val="300"/>
              </a:spcBef>
              <a:buSzPct val="100000"/>
              <a:defRPr/>
            </a:pPr>
            <a:r>
              <a:rPr lang="ko-KR" altLang="en-US" sz="1100" b="1" kern="0" dirty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</a:rPr>
              <a:t>연계테이블 결합</a:t>
            </a:r>
            <a:r>
              <a:rPr lang="en-US" altLang="ko-KR" sz="1100" b="1" kern="0" dirty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</a:rPr>
              <a:t>Index </a:t>
            </a:r>
            <a:r>
              <a:rPr lang="ko-KR" altLang="en-US" sz="1100" b="1" kern="0" dirty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</a:rPr>
              <a:t>생성 </a:t>
            </a:r>
            <a:r>
              <a:rPr lang="en-US" altLang="ko-KR" sz="1100" b="1" kern="0" dirty="0">
                <a:solidFill>
                  <a:srgbClr val="FF0000"/>
                </a:solidFill>
                <a:latin typeface="맑은 고딕" pitchFamily="50" charset="-127"/>
              </a:rPr>
              <a:t>: </a:t>
            </a:r>
            <a:r>
              <a:rPr lang="en-US" altLang="ko-KR" sz="1100" b="1" kern="0" dirty="0" smtClean="0">
                <a:solidFill>
                  <a:srgbClr val="FF0000"/>
                </a:solidFill>
                <a:latin typeface="맑은 고딕" pitchFamily="50" charset="-127"/>
              </a:rPr>
              <a:t>IF</a:t>
            </a:r>
            <a:r>
              <a:rPr lang="en-US" altLang="ko-KR" sz="1100" b="1" dirty="0" smtClean="0">
                <a:solidFill>
                  <a:srgbClr val="FF0000"/>
                </a:solidFill>
                <a:latin typeface="맑은 고딕" pitchFamily="50" charset="-127"/>
              </a:rPr>
              <a:t>_PRCS_CD</a:t>
            </a:r>
            <a:r>
              <a:rPr lang="en-US" altLang="ko-KR" sz="1100" kern="0" dirty="0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</a:rPr>
              <a:t>+</a:t>
            </a:r>
            <a:r>
              <a:rPr lang="en-US" altLang="ko-KR" sz="1100" b="1" dirty="0" smtClean="0">
                <a:solidFill>
                  <a:srgbClr val="FF0000"/>
                </a:solidFill>
                <a:latin typeface="맑은 고딕" pitchFamily="50" charset="-127"/>
              </a:rPr>
              <a:t>IF_TRSC_ID</a:t>
            </a:r>
            <a:r>
              <a:rPr lang="en-US" altLang="ko-KR" sz="1100" kern="0" dirty="0" smtClean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</a:rPr>
              <a:t>+</a:t>
            </a:r>
            <a:r>
              <a:rPr lang="en-US" altLang="ko-KR" sz="1100" b="1" dirty="0" smtClean="0">
                <a:solidFill>
                  <a:srgbClr val="FF0000"/>
                </a:solidFill>
                <a:latin typeface="맑은 고딕" pitchFamily="50" charset="-127"/>
              </a:rPr>
              <a:t>IF_PRCS_CO</a:t>
            </a:r>
            <a:endParaRPr lang="en-US" altLang="ko-KR" sz="1100" b="1" dirty="0">
              <a:solidFill>
                <a:srgbClr val="FF0000"/>
              </a:solidFill>
              <a:latin typeface="맑은 고딕" pitchFamily="50" charset="-127"/>
            </a:endParaRPr>
          </a:p>
          <a:p>
            <a:pPr algn="l" eaLnBrk="0" latinLnBrk="0" hangingPunct="0">
              <a:spcBef>
                <a:spcPts val="300"/>
              </a:spcBef>
              <a:buSzPct val="100000"/>
              <a:defRPr/>
            </a:pPr>
            <a:r>
              <a:rPr lang="ko-KR" altLang="en-US" sz="1100" b="1" kern="0" dirty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</a:rPr>
              <a:t>연계테이블 </a:t>
            </a:r>
            <a:r>
              <a:rPr lang="en-US" altLang="ko-KR" sz="1100" b="1" kern="0" dirty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</a:rPr>
              <a:t>Index </a:t>
            </a:r>
            <a:r>
              <a:rPr lang="ko-KR" altLang="en-US" sz="1100" b="1" kern="0" dirty="0">
                <a:solidFill>
                  <a:schemeClr val="accent1">
                    <a:lumMod val="75000"/>
                  </a:schemeClr>
                </a:solidFill>
                <a:latin typeface="맑은 고딕" pitchFamily="50" charset="-127"/>
              </a:rPr>
              <a:t>생성 </a:t>
            </a:r>
            <a:r>
              <a:rPr lang="en-US" altLang="ko-KR" sz="1100" b="1" kern="0" dirty="0">
                <a:solidFill>
                  <a:srgbClr val="FF0000"/>
                </a:solidFill>
                <a:latin typeface="맑은 고딕" pitchFamily="50" charset="-127"/>
              </a:rPr>
              <a:t>: </a:t>
            </a:r>
            <a:r>
              <a:rPr lang="en-US" altLang="ko-KR" sz="1100" b="1" dirty="0" smtClean="0">
                <a:solidFill>
                  <a:srgbClr val="FF0000"/>
                </a:solidFill>
                <a:latin typeface="맑은 고딕" pitchFamily="50" charset="-127"/>
              </a:rPr>
              <a:t>IF_TRSC_ID (</a:t>
            </a:r>
            <a:r>
              <a:rPr lang="ko-KR" altLang="en-US" sz="1100" b="1" dirty="0" smtClean="0">
                <a:solidFill>
                  <a:srgbClr val="FF0000"/>
                </a:solidFill>
                <a:latin typeface="맑은 고딕" pitchFamily="50" charset="-127"/>
              </a:rPr>
              <a:t>트랜잭션</a:t>
            </a:r>
            <a:r>
              <a:rPr lang="en-US" altLang="ko-KR" sz="1100" b="1" dirty="0" smtClean="0">
                <a:solidFill>
                  <a:srgbClr val="FF0000"/>
                </a:solidFill>
                <a:latin typeface="맑은 고딕" pitchFamily="50" charset="-127"/>
              </a:rPr>
              <a:t>ID)</a:t>
            </a:r>
          </a:p>
          <a:p>
            <a:pPr algn="l" eaLnBrk="0" latinLnBrk="0" hangingPunct="0">
              <a:spcBef>
                <a:spcPts val="300"/>
              </a:spcBef>
              <a:buSzPct val="100000"/>
              <a:defRPr/>
            </a:pPr>
            <a:r>
              <a:rPr lang="ko-KR" altLang="en-US" sz="1100" b="1" dirty="0" smtClean="0">
                <a:solidFill>
                  <a:srgbClr val="FF0000"/>
                </a:solidFill>
                <a:latin typeface="맑은 고딕" pitchFamily="50" charset="-127"/>
              </a:rPr>
              <a:t>업무테이블에서 관리하는 </a:t>
            </a:r>
            <a:r>
              <a:rPr lang="en-US" altLang="ko-KR" sz="1100" b="1" dirty="0" smtClean="0">
                <a:solidFill>
                  <a:srgbClr val="FF0000"/>
                </a:solidFill>
                <a:latin typeface="맑은 고딕" pitchFamily="50" charset="-127"/>
              </a:rPr>
              <a:t>PK</a:t>
            </a:r>
            <a:r>
              <a:rPr lang="ko-KR" altLang="en-US" sz="1100" b="1" dirty="0" smtClean="0">
                <a:solidFill>
                  <a:srgbClr val="FF0000"/>
                </a:solidFill>
                <a:latin typeface="맑은 고딕" pitchFamily="50" charset="-127"/>
              </a:rPr>
              <a:t>는 사용하지 않으며</a:t>
            </a:r>
            <a:r>
              <a:rPr lang="en-US" altLang="ko-KR" sz="1100" b="1" dirty="0" smtClean="0">
                <a:solidFill>
                  <a:srgbClr val="FF0000"/>
                </a:solidFill>
                <a:latin typeface="맑은 고딕" pitchFamily="50" charset="-127"/>
              </a:rPr>
              <a:t>, </a:t>
            </a:r>
            <a:r>
              <a:rPr lang="ko-KR" altLang="en-US" sz="1100" b="1" dirty="0" smtClean="0">
                <a:solidFill>
                  <a:srgbClr val="FF0000"/>
                </a:solidFill>
                <a:latin typeface="맑은 고딕" pitchFamily="50" charset="-127"/>
              </a:rPr>
              <a:t>연계테이블에 </a:t>
            </a:r>
            <a:r>
              <a:rPr lang="en-US" altLang="ko-KR" sz="1100" b="1" dirty="0" smtClean="0">
                <a:solidFill>
                  <a:srgbClr val="FF0000"/>
                </a:solidFill>
                <a:latin typeface="맑은 고딕" pitchFamily="50" charset="-127"/>
              </a:rPr>
              <a:t>IF_ID_SN</a:t>
            </a:r>
            <a:r>
              <a:rPr lang="ko-KR" altLang="en-US" sz="1100" b="1" dirty="0" smtClean="0">
                <a:solidFill>
                  <a:srgbClr val="FF0000"/>
                </a:solidFill>
                <a:latin typeface="맑은 고딕" pitchFamily="50" charset="-127"/>
              </a:rPr>
              <a:t>에 중복되는 데이터가 발생하지 않게 </a:t>
            </a:r>
            <a:r>
              <a:rPr lang="en-US" altLang="ko-KR" sz="1100" b="1" dirty="0" smtClean="0">
                <a:solidFill>
                  <a:srgbClr val="FF0000"/>
                </a:solidFill>
                <a:latin typeface="맑은 고딕" pitchFamily="50" charset="-127"/>
              </a:rPr>
              <a:t>PK</a:t>
            </a:r>
            <a:r>
              <a:rPr lang="ko-KR" altLang="en-US" sz="1100" b="1" dirty="0" smtClean="0">
                <a:solidFill>
                  <a:srgbClr val="FF0000"/>
                </a:solidFill>
                <a:latin typeface="맑은 고딕" pitchFamily="50" charset="-127"/>
              </a:rPr>
              <a:t>설정</a:t>
            </a:r>
            <a:endParaRPr lang="en-US" altLang="ko-KR" sz="1100" b="1" dirty="0">
              <a:solidFill>
                <a:srgbClr val="FF0000"/>
              </a:solidFill>
              <a:latin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795212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개체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88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0" name="개체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제목 34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5.4.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테이블 연계 컬럼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(2/2)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95" name="직사각형 94"/>
          <p:cNvSpPr/>
          <p:nvPr/>
        </p:nvSpPr>
        <p:spPr>
          <a:xfrm>
            <a:off x="4241654" y="5485753"/>
            <a:ext cx="946657" cy="424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업무데이터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6" name="직사각형 95"/>
          <p:cNvSpPr/>
          <p:nvPr/>
        </p:nvSpPr>
        <p:spPr>
          <a:xfrm>
            <a:off x="4241654" y="1595019"/>
            <a:ext cx="961672" cy="371651"/>
          </a:xfrm>
          <a:prstGeom prst="rect">
            <a:avLst/>
          </a:prstGeom>
          <a:solidFill>
            <a:srgbClr val="92D050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연계 </a:t>
            </a:r>
            <a:r>
              <a:rPr kumimoji="0" lang="ko-KR" altLang="en-US" sz="11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시작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7" name="직사각형 96"/>
          <p:cNvSpPr/>
          <p:nvPr/>
        </p:nvSpPr>
        <p:spPr>
          <a:xfrm>
            <a:off x="5462964" y="5485753"/>
            <a:ext cx="928479" cy="42499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업무데이터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5462964" y="1606670"/>
            <a:ext cx="947693" cy="360000"/>
          </a:xfrm>
          <a:prstGeom prst="rect">
            <a:avLst/>
          </a:prstGeom>
          <a:solidFill>
            <a:srgbClr val="92D050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연계 전송 성공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9" name="직사각형 98"/>
          <p:cNvSpPr/>
          <p:nvPr/>
        </p:nvSpPr>
        <p:spPr>
          <a:xfrm>
            <a:off x="623515" y="1615023"/>
            <a:ext cx="1260000" cy="360000"/>
          </a:xfrm>
          <a:prstGeom prst="rect">
            <a:avLst/>
          </a:prstGeom>
          <a:solidFill>
            <a:srgbClr val="92D050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송신 연계 테이블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0" name="오른쪽 화살표 99"/>
          <p:cNvSpPr/>
          <p:nvPr/>
        </p:nvSpPr>
        <p:spPr>
          <a:xfrm>
            <a:off x="3996786" y="2855247"/>
            <a:ext cx="181649" cy="540000"/>
          </a:xfrm>
          <a:prstGeom prst="rightArrow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endParaRPr kumimoji="0" lang="ko-KR" altLang="en-US" sz="900" b="1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1" name="오른쪽 화살표 100"/>
          <p:cNvSpPr/>
          <p:nvPr/>
        </p:nvSpPr>
        <p:spPr>
          <a:xfrm>
            <a:off x="5242233" y="2855247"/>
            <a:ext cx="166146" cy="540000"/>
          </a:xfrm>
          <a:prstGeom prst="rightArrow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endParaRPr kumimoji="0" lang="ko-KR" altLang="en-US" sz="900" b="1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3" name="직사각형 102"/>
          <p:cNvSpPr/>
          <p:nvPr/>
        </p:nvSpPr>
        <p:spPr>
          <a:xfrm>
            <a:off x="8049344" y="1611727"/>
            <a:ext cx="942031" cy="366591"/>
          </a:xfrm>
          <a:prstGeom prst="rect">
            <a:avLst/>
          </a:prstGeom>
          <a:solidFill>
            <a:srgbClr val="92D050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lvl="0" eaLnBrk="0" fontAlgn="auto" hangingPunct="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kumimoji="0" lang="ko-KR" altLang="en-US" sz="1100" b="1" kern="0" dirty="0" err="1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업무테이블</a:t>
            </a:r>
            <a:endParaRPr kumimoji="0" lang="en-US" altLang="ko-KR" sz="1100" b="1" kern="0" dirty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0" eaLnBrk="0" fontAlgn="auto" hangingPunct="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kumimoji="0" lang="ko-KR" altLang="en-US" sz="11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반영 후</a:t>
            </a:r>
            <a:endParaRPr kumimoji="0" lang="ko-KR" altLang="en-US" sz="11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4" name="직사각형 103"/>
          <p:cNvSpPr/>
          <p:nvPr/>
        </p:nvSpPr>
        <p:spPr>
          <a:xfrm>
            <a:off x="8049344" y="5483223"/>
            <a:ext cx="957090" cy="4171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업무데이터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5" name="오른쪽 화살표 104"/>
          <p:cNvSpPr/>
          <p:nvPr/>
        </p:nvSpPr>
        <p:spPr>
          <a:xfrm>
            <a:off x="7825400" y="2848289"/>
            <a:ext cx="208094" cy="540000"/>
          </a:xfrm>
          <a:prstGeom prst="rightArrow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endParaRPr kumimoji="0" lang="ko-KR" altLang="en-US" sz="900" b="1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2" name="제목 34"/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351200" y="889473"/>
            <a:ext cx="9098334" cy="6001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en-US" altLang="ko-KR" sz="11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DB to DB </a:t>
            </a:r>
            <a:r>
              <a:rPr lang="ko-KR" altLang="en-US" sz="11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유형은 연계테이블</a:t>
            </a:r>
            <a:r>
              <a:rPr lang="en-US" altLang="ko-KR" sz="11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1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인터페이스테이블</a:t>
            </a:r>
            <a:r>
              <a:rPr lang="en-US" altLang="ko-KR" sz="11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r>
              <a:rPr lang="ko-KR" altLang="en-US" sz="11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을 사용합니다</a:t>
            </a:r>
            <a:r>
              <a:rPr lang="en-US" altLang="ko-KR" sz="11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ko-KR" altLang="en-US" sz="11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솔루션에서 </a:t>
            </a:r>
            <a:r>
              <a:rPr lang="en-US" altLang="ko-KR" sz="11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DB to DB </a:t>
            </a:r>
            <a:r>
              <a:rPr lang="ko-KR" altLang="en-US" sz="11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송수신 연계를 수행하기 위해 업무 데이터 이외의 부가적인 데이터가 필요합니다</a:t>
            </a:r>
            <a:r>
              <a:rPr lang="en-US" altLang="ko-KR" sz="11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ko-KR" altLang="en-US" sz="11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이러한 부가적인 데이터는 연계 컬럼을 통해 관리하며</a:t>
            </a:r>
            <a:r>
              <a:rPr lang="en-US" altLang="ko-KR" sz="11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1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모든 연계테이블은 </a:t>
            </a:r>
            <a:r>
              <a:rPr lang="ko-KR" altLang="en-US" sz="11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</a:t>
            </a:r>
            <a:r>
              <a:rPr lang="ko-KR" altLang="en-US" sz="11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컬럼을 필수적으로 포함해야 합니다</a:t>
            </a:r>
            <a:r>
              <a:rPr lang="en-US" altLang="ko-KR" sz="11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113" name="직사각형 112"/>
          <p:cNvSpPr/>
          <p:nvPr/>
        </p:nvSpPr>
        <p:spPr>
          <a:xfrm>
            <a:off x="2963735" y="5484718"/>
            <a:ext cx="946657" cy="42231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업무데이터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4" name="직사각형 113"/>
          <p:cNvSpPr/>
          <p:nvPr/>
        </p:nvSpPr>
        <p:spPr>
          <a:xfrm>
            <a:off x="2963735" y="1601920"/>
            <a:ext cx="944149" cy="360000"/>
          </a:xfrm>
          <a:prstGeom prst="rect">
            <a:avLst/>
          </a:prstGeom>
          <a:solidFill>
            <a:srgbClr val="92D050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연계 </a:t>
            </a:r>
            <a:r>
              <a:rPr lang="ko-KR" altLang="en-US" sz="1100" b="1" kern="0" noProof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데이터생성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5" name="오른쪽 중괄호 7"/>
          <p:cNvSpPr>
            <a:spLocks/>
          </p:cNvSpPr>
          <p:nvPr/>
        </p:nvSpPr>
        <p:spPr bwMode="auto">
          <a:xfrm rot="5400000">
            <a:off x="3408468" y="3100044"/>
            <a:ext cx="268709" cy="5946629"/>
          </a:xfrm>
          <a:prstGeom prst="rightBrace">
            <a:avLst>
              <a:gd name="adj1" fmla="val 8336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endParaRPr lang="ko-KR" altLang="en-US" sz="11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6" name="TextBox 6"/>
          <p:cNvSpPr txBox="1">
            <a:spLocks noChangeArrowheads="1"/>
          </p:cNvSpPr>
          <p:nvPr/>
        </p:nvSpPr>
        <p:spPr bwMode="auto">
          <a:xfrm>
            <a:off x="2419739" y="6241894"/>
            <a:ext cx="224616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11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송신 영역</a:t>
            </a:r>
            <a:endParaRPr lang="ko-KR" altLang="en-US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7" name="직사각형 116"/>
          <p:cNvSpPr/>
          <p:nvPr/>
        </p:nvSpPr>
        <p:spPr>
          <a:xfrm>
            <a:off x="6825208" y="5495575"/>
            <a:ext cx="953679" cy="41448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업무데이터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8" name="직사각형 117"/>
          <p:cNvSpPr/>
          <p:nvPr/>
        </p:nvSpPr>
        <p:spPr>
          <a:xfrm>
            <a:off x="6832230" y="1601920"/>
            <a:ext cx="946657" cy="360000"/>
          </a:xfrm>
          <a:prstGeom prst="rect">
            <a:avLst/>
          </a:prstGeom>
          <a:solidFill>
            <a:srgbClr val="92D050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수신 연계 테이블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9" name="오른쪽 화살표 118"/>
          <p:cNvSpPr/>
          <p:nvPr/>
        </p:nvSpPr>
        <p:spPr>
          <a:xfrm>
            <a:off x="6538947" y="2840099"/>
            <a:ext cx="166146" cy="540000"/>
          </a:xfrm>
          <a:prstGeom prst="rightArrow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endParaRPr kumimoji="0" lang="ko-KR" altLang="en-US" sz="900" b="1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0" name="직사각형 119"/>
          <p:cNvSpPr/>
          <p:nvPr/>
        </p:nvSpPr>
        <p:spPr>
          <a:xfrm>
            <a:off x="623515" y="2047031"/>
            <a:ext cx="1260000" cy="287992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lvl="0" fontAlgn="ctr">
              <a:spcBef>
                <a:spcPts val="300"/>
              </a:spcBef>
            </a:pPr>
            <a:r>
              <a:rPr lang="en-US" altLang="ko-KR" sz="11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IF_ID</a:t>
            </a:r>
            <a:endParaRPr lang="en-US" altLang="ko-KR" sz="11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21" name="직사각형 120"/>
          <p:cNvSpPr/>
          <p:nvPr/>
        </p:nvSpPr>
        <p:spPr>
          <a:xfrm>
            <a:off x="623515" y="5483223"/>
            <a:ext cx="1260000" cy="418441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업무데이터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2" name="직사각형 121"/>
          <p:cNvSpPr/>
          <p:nvPr/>
        </p:nvSpPr>
        <p:spPr>
          <a:xfrm>
            <a:off x="2905743" y="1538737"/>
            <a:ext cx="3608627" cy="443351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3" name="오른쪽 중괄호 7"/>
          <p:cNvSpPr>
            <a:spLocks/>
          </p:cNvSpPr>
          <p:nvPr/>
        </p:nvSpPr>
        <p:spPr bwMode="auto">
          <a:xfrm rot="5400000">
            <a:off x="7836772" y="4877626"/>
            <a:ext cx="267934" cy="2460601"/>
          </a:xfrm>
          <a:prstGeom prst="rightBrace">
            <a:avLst>
              <a:gd name="adj1" fmla="val 8336"/>
              <a:gd name="adj2" fmla="val 50000"/>
            </a:avLst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endParaRPr lang="ko-KR" altLang="en-US" sz="11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4" name="TextBox 6"/>
          <p:cNvSpPr txBox="1">
            <a:spLocks noChangeArrowheads="1"/>
          </p:cNvSpPr>
          <p:nvPr/>
        </p:nvSpPr>
        <p:spPr bwMode="auto">
          <a:xfrm>
            <a:off x="6848960" y="6225797"/>
            <a:ext cx="2246166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11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수</a:t>
            </a:r>
            <a:r>
              <a:rPr lang="ko-KR" altLang="en-US" sz="110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신 영역</a:t>
            </a:r>
            <a:endParaRPr lang="ko-KR" altLang="en-US" sz="11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25" name="타원 124"/>
          <p:cNvSpPr/>
          <p:nvPr/>
        </p:nvSpPr>
        <p:spPr>
          <a:xfrm>
            <a:off x="469105" y="2045796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1</a:t>
            </a:r>
            <a:endParaRPr kumimoji="0" lang="ko-KR" altLang="en-US" sz="7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26" name="직사각형 125"/>
          <p:cNvSpPr/>
          <p:nvPr/>
        </p:nvSpPr>
        <p:spPr>
          <a:xfrm>
            <a:off x="623515" y="2354838"/>
            <a:ext cx="1260000" cy="287992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0" hangingPunct="0">
              <a:buSzPct val="100000"/>
              <a:defRPr/>
            </a:pPr>
            <a:r>
              <a:rPr lang="en-US" altLang="ko-KR" sz="11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IF_ID_SN</a:t>
            </a:r>
            <a:endParaRPr lang="en-US" altLang="ko-KR" sz="11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27" name="직사각형 126"/>
          <p:cNvSpPr/>
          <p:nvPr/>
        </p:nvSpPr>
        <p:spPr>
          <a:xfrm>
            <a:off x="623515" y="2659096"/>
            <a:ext cx="1260000" cy="287992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lvl="0" algn="ctr" eaLnBrk="0" latinLnBrk="0" hangingPunct="0">
              <a:buSzPct val="100000"/>
              <a:defRPr/>
            </a:pPr>
            <a:r>
              <a:rPr lang="en-US" altLang="ko-KR" sz="11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AP_CREAT_DT</a:t>
            </a:r>
            <a:endParaRPr lang="ko-KR" altLang="en-US" sz="11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28" name="직사각형 127"/>
          <p:cNvSpPr/>
          <p:nvPr/>
        </p:nvSpPr>
        <p:spPr>
          <a:xfrm>
            <a:off x="623515" y="2974293"/>
            <a:ext cx="1260000" cy="287992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lvl="0" algn="ctr" eaLnBrk="0" latinLnBrk="0" hangingPunct="0">
              <a:buSzPct val="100000"/>
              <a:defRPr/>
            </a:pPr>
            <a:r>
              <a:rPr lang="en-US" altLang="ko-KR" sz="11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AP_OPR_CD</a:t>
            </a:r>
            <a:endParaRPr lang="ko-KR" altLang="en-US" sz="11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29" name="직사각형 128"/>
          <p:cNvSpPr/>
          <p:nvPr/>
        </p:nvSpPr>
        <p:spPr>
          <a:xfrm>
            <a:off x="623515" y="3287455"/>
            <a:ext cx="1260000" cy="287992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eaLnBrk="0" hangingPunct="0">
              <a:buSzPct val="100000"/>
              <a:defRPr/>
            </a:pPr>
            <a:r>
              <a:rPr lang="en-US" altLang="ko-KR" sz="11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AP_PRCS_CD</a:t>
            </a:r>
            <a:endParaRPr lang="ko-KR" altLang="en-US" sz="11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30" name="직사각형 129"/>
          <p:cNvSpPr/>
          <p:nvPr/>
        </p:nvSpPr>
        <p:spPr>
          <a:xfrm>
            <a:off x="622249" y="3599881"/>
            <a:ext cx="1260000" cy="287992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r>
              <a:rPr lang="en-US" altLang="ko-KR" sz="11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AP_PRCS_DT</a:t>
            </a:r>
            <a:endParaRPr lang="ko-KR" altLang="en-US" sz="11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31" name="직사각형 130"/>
          <p:cNvSpPr/>
          <p:nvPr/>
        </p:nvSpPr>
        <p:spPr>
          <a:xfrm>
            <a:off x="622249" y="3913351"/>
            <a:ext cx="1260000" cy="287992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r>
              <a:rPr lang="en-US" altLang="ko-KR" sz="11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IF_PRCS_CD</a:t>
            </a:r>
            <a:endParaRPr lang="en-US" altLang="ko-KR" sz="11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32" name="직사각형 131"/>
          <p:cNvSpPr/>
          <p:nvPr/>
        </p:nvSpPr>
        <p:spPr>
          <a:xfrm>
            <a:off x="622249" y="4225469"/>
            <a:ext cx="1260000" cy="287992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11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IF_PRCS_DT</a:t>
            </a:r>
            <a:endParaRPr lang="en-US" altLang="ko-KR" sz="11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33" name="직사각형 132"/>
          <p:cNvSpPr/>
          <p:nvPr/>
        </p:nvSpPr>
        <p:spPr>
          <a:xfrm>
            <a:off x="622249" y="4538883"/>
            <a:ext cx="1260000" cy="287992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11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IF_TRSC_ID</a:t>
            </a:r>
            <a:endParaRPr lang="en-US" altLang="ko-KR" sz="11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34" name="직사각형 133"/>
          <p:cNvSpPr/>
          <p:nvPr/>
        </p:nvSpPr>
        <p:spPr>
          <a:xfrm>
            <a:off x="622249" y="4849904"/>
            <a:ext cx="1260000" cy="287992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11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IF_PRCS_CO</a:t>
            </a:r>
            <a:endParaRPr lang="en-US" altLang="ko-KR" sz="11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35" name="직사각형 134"/>
          <p:cNvSpPr/>
          <p:nvPr/>
        </p:nvSpPr>
        <p:spPr>
          <a:xfrm>
            <a:off x="622249" y="5163340"/>
            <a:ext cx="1260000" cy="287992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11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IF_ERR_CN</a:t>
            </a:r>
            <a:endParaRPr lang="en-US" altLang="ko-KR" sz="11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36" name="타원 135"/>
          <p:cNvSpPr/>
          <p:nvPr/>
        </p:nvSpPr>
        <p:spPr>
          <a:xfrm>
            <a:off x="473080" y="2353425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kern="0" dirty="0">
                <a:latin typeface="맑은 고딕"/>
                <a:ea typeface="맑은 고딕"/>
              </a:rPr>
              <a:t>2</a:t>
            </a:r>
            <a:endParaRPr kumimoji="0" lang="ko-KR" altLang="en-US" sz="7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37" name="타원 136"/>
          <p:cNvSpPr/>
          <p:nvPr/>
        </p:nvSpPr>
        <p:spPr>
          <a:xfrm>
            <a:off x="469105" y="2655806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3</a:t>
            </a:r>
            <a:endParaRPr kumimoji="0" lang="ko-KR" altLang="en-US" sz="7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38" name="타원 137"/>
          <p:cNvSpPr/>
          <p:nvPr/>
        </p:nvSpPr>
        <p:spPr>
          <a:xfrm>
            <a:off x="469105" y="2977822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700" kern="0" dirty="0">
                <a:latin typeface="맑은 고딕"/>
                <a:ea typeface="맑은 고딕"/>
              </a:rPr>
              <a:t>4</a:t>
            </a:r>
            <a:endParaRPr kumimoji="0" lang="ko-KR" altLang="en-US" sz="7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39" name="타원 138"/>
          <p:cNvSpPr/>
          <p:nvPr/>
        </p:nvSpPr>
        <p:spPr>
          <a:xfrm>
            <a:off x="465666" y="3299178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700" kern="0" noProof="0" dirty="0" smtClean="0">
                <a:latin typeface="맑은 고딕"/>
                <a:ea typeface="맑은 고딕"/>
              </a:rPr>
              <a:t>5</a:t>
            </a:r>
            <a:endParaRPr kumimoji="0" lang="ko-KR" altLang="en-US" sz="7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0" name="타원 139"/>
          <p:cNvSpPr/>
          <p:nvPr/>
        </p:nvSpPr>
        <p:spPr>
          <a:xfrm>
            <a:off x="473080" y="3604234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7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6</a:t>
            </a:r>
            <a:endParaRPr kumimoji="0" lang="ko-KR" altLang="en-US" sz="7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1" name="타원 140"/>
          <p:cNvSpPr/>
          <p:nvPr/>
        </p:nvSpPr>
        <p:spPr>
          <a:xfrm>
            <a:off x="473080" y="3917670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kern="0" dirty="0">
                <a:latin typeface="맑은 고딕"/>
                <a:ea typeface="맑은 고딕"/>
              </a:rPr>
              <a:t>7</a:t>
            </a:r>
            <a:endParaRPr kumimoji="0" lang="ko-KR" altLang="en-US" sz="7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2" name="타원 141"/>
          <p:cNvSpPr/>
          <p:nvPr/>
        </p:nvSpPr>
        <p:spPr>
          <a:xfrm>
            <a:off x="465665" y="4220620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kern="0" dirty="0">
                <a:latin typeface="맑은 고딕"/>
                <a:ea typeface="맑은 고딕"/>
              </a:rPr>
              <a:t>8</a:t>
            </a:r>
            <a:endParaRPr kumimoji="0" lang="ko-KR" altLang="en-US" sz="7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3" name="타원 142"/>
          <p:cNvSpPr/>
          <p:nvPr/>
        </p:nvSpPr>
        <p:spPr>
          <a:xfrm>
            <a:off x="473080" y="4544165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kern="0" dirty="0">
                <a:latin typeface="맑은 고딕"/>
                <a:ea typeface="맑은 고딕"/>
              </a:rPr>
              <a:t>9</a:t>
            </a:r>
            <a:endParaRPr kumimoji="0" lang="ko-KR" altLang="en-US" sz="7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4" name="타원 143"/>
          <p:cNvSpPr/>
          <p:nvPr/>
        </p:nvSpPr>
        <p:spPr>
          <a:xfrm>
            <a:off x="465031" y="4847032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10</a:t>
            </a:r>
            <a:endParaRPr kumimoji="0" lang="ko-KR" altLang="en-US" sz="7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5" name="타원 144"/>
          <p:cNvSpPr/>
          <p:nvPr/>
        </p:nvSpPr>
        <p:spPr>
          <a:xfrm>
            <a:off x="473080" y="5168388"/>
            <a:ext cx="155975" cy="155975"/>
          </a:xfrm>
          <a:prstGeom prst="ellipse">
            <a:avLst/>
          </a:prstGeom>
          <a:solidFill>
            <a:sysClr val="window" lastClr="FFFFFF"/>
          </a:solidFill>
          <a:ln w="635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wrap="none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9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맑은 고딕"/>
                <a:ea typeface="맑은 고딕"/>
                <a:cs typeface="+mn-cs"/>
              </a:rPr>
              <a:t>11</a:t>
            </a:r>
            <a:endParaRPr kumimoji="0" lang="ko-KR" altLang="en-US" sz="7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맑은 고딕"/>
              <a:ea typeface="맑은 고딕"/>
              <a:cs typeface="+mn-cs"/>
            </a:endParaRPr>
          </a:p>
        </p:txBody>
      </p:sp>
      <p:sp>
        <p:nvSpPr>
          <p:cNvPr id="146" name="직사각형 145"/>
          <p:cNvSpPr/>
          <p:nvPr/>
        </p:nvSpPr>
        <p:spPr>
          <a:xfrm>
            <a:off x="2965001" y="2038841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r>
              <a:rPr lang="en-US" altLang="ko-KR" sz="9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IF-XXX-RRR-DD-0001</a:t>
            </a: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47" name="직사각형 146"/>
          <p:cNvSpPr/>
          <p:nvPr/>
        </p:nvSpPr>
        <p:spPr>
          <a:xfrm>
            <a:off x="2965001" y="2346648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lvl="0" fontAlgn="ctr">
              <a:spcBef>
                <a:spcPts val="300"/>
              </a:spcBef>
            </a:pPr>
            <a:r>
              <a:rPr lang="en-US" altLang="ko-KR" sz="900" b="1" kern="0" dirty="0" smtClean="0">
                <a:solidFill>
                  <a:prstClr val="black"/>
                </a:solidFill>
                <a:latin typeface="맑은 고딕" pitchFamily="50" charset="-127"/>
              </a:rPr>
              <a:t>XXX20190302142136123</a:t>
            </a:r>
            <a:r>
              <a:rPr lang="en-US" altLang="ko-KR" sz="900" b="1" kern="0" dirty="0" smtClean="0">
                <a:solidFill>
                  <a:schemeClr val="accent6"/>
                </a:solidFill>
                <a:latin typeface="맑은 고딕" pitchFamily="50" charset="-127"/>
              </a:rPr>
              <a:t>00001</a:t>
            </a:r>
            <a:endParaRPr lang="ko-KR" altLang="en-US" sz="900" b="1" kern="0" dirty="0">
              <a:solidFill>
                <a:schemeClr val="accent6"/>
              </a:solidFill>
              <a:latin typeface="맑은 고딕" pitchFamily="50" charset="-127"/>
            </a:endParaRPr>
          </a:p>
        </p:txBody>
      </p:sp>
      <p:sp>
        <p:nvSpPr>
          <p:cNvPr id="148" name="직사각형 147"/>
          <p:cNvSpPr/>
          <p:nvPr/>
        </p:nvSpPr>
        <p:spPr>
          <a:xfrm>
            <a:off x="2965001" y="2650906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2019-03-02 14:21:36</a:t>
            </a: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49" name="직사각형 148"/>
          <p:cNvSpPr/>
          <p:nvPr/>
        </p:nvSpPr>
        <p:spPr>
          <a:xfrm>
            <a:off x="2965001" y="2966103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C</a:t>
            </a:r>
          </a:p>
        </p:txBody>
      </p:sp>
      <p:sp>
        <p:nvSpPr>
          <p:cNvPr id="150" name="직사각형 149"/>
          <p:cNvSpPr/>
          <p:nvPr/>
        </p:nvSpPr>
        <p:spPr>
          <a:xfrm>
            <a:off x="2965001" y="3279265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N</a:t>
            </a:r>
          </a:p>
        </p:txBody>
      </p:sp>
      <p:sp>
        <p:nvSpPr>
          <p:cNvPr id="151" name="직사각형 150"/>
          <p:cNvSpPr/>
          <p:nvPr/>
        </p:nvSpPr>
        <p:spPr>
          <a:xfrm>
            <a:off x="2963735" y="3591691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52" name="직사각형 151"/>
          <p:cNvSpPr/>
          <p:nvPr/>
        </p:nvSpPr>
        <p:spPr>
          <a:xfrm>
            <a:off x="2963735" y="3905161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N</a:t>
            </a:r>
          </a:p>
        </p:txBody>
      </p:sp>
      <p:sp>
        <p:nvSpPr>
          <p:cNvPr id="153" name="직사각형 152"/>
          <p:cNvSpPr/>
          <p:nvPr/>
        </p:nvSpPr>
        <p:spPr>
          <a:xfrm>
            <a:off x="2963735" y="4217279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54" name="직사각형 153"/>
          <p:cNvSpPr/>
          <p:nvPr/>
        </p:nvSpPr>
        <p:spPr>
          <a:xfrm>
            <a:off x="2963735" y="4530693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55" name="직사각형 154"/>
          <p:cNvSpPr/>
          <p:nvPr/>
        </p:nvSpPr>
        <p:spPr>
          <a:xfrm>
            <a:off x="2963735" y="4841714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0</a:t>
            </a:r>
          </a:p>
        </p:txBody>
      </p:sp>
      <p:sp>
        <p:nvSpPr>
          <p:cNvPr id="156" name="직사각형 155"/>
          <p:cNvSpPr/>
          <p:nvPr/>
        </p:nvSpPr>
        <p:spPr>
          <a:xfrm>
            <a:off x="2963735" y="5155150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57" name="직사각형 156"/>
          <p:cNvSpPr/>
          <p:nvPr/>
        </p:nvSpPr>
        <p:spPr>
          <a:xfrm>
            <a:off x="4242921" y="2030853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IF-XXX-RRR-DD-0001</a:t>
            </a:r>
          </a:p>
        </p:txBody>
      </p:sp>
      <p:sp>
        <p:nvSpPr>
          <p:cNvPr id="158" name="직사각형 157"/>
          <p:cNvSpPr/>
          <p:nvPr/>
        </p:nvSpPr>
        <p:spPr>
          <a:xfrm>
            <a:off x="4242921" y="2338660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lvl="0"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prstClr val="black"/>
                </a:solidFill>
                <a:latin typeface="맑은 고딕" pitchFamily="50" charset="-127"/>
              </a:rPr>
              <a:t>XXX20190302142136123</a:t>
            </a:r>
            <a:r>
              <a:rPr lang="en-US" altLang="ko-KR" sz="900" b="1" kern="0" dirty="0">
                <a:solidFill>
                  <a:schemeClr val="accent6"/>
                </a:solidFill>
                <a:latin typeface="맑은 고딕" pitchFamily="50" charset="-127"/>
              </a:rPr>
              <a:t>00001</a:t>
            </a:r>
            <a:endParaRPr lang="ko-KR" altLang="en-US" sz="900" b="1" kern="0" dirty="0">
              <a:solidFill>
                <a:schemeClr val="accent6"/>
              </a:solidFill>
              <a:latin typeface="맑은 고딕" pitchFamily="50" charset="-127"/>
            </a:endParaRPr>
          </a:p>
        </p:txBody>
      </p:sp>
      <p:sp>
        <p:nvSpPr>
          <p:cNvPr id="159" name="직사각형 158"/>
          <p:cNvSpPr/>
          <p:nvPr/>
        </p:nvSpPr>
        <p:spPr>
          <a:xfrm>
            <a:off x="4242921" y="2642918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2019-03-02 14:21:36</a:t>
            </a: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60" name="직사각형 159"/>
          <p:cNvSpPr/>
          <p:nvPr/>
        </p:nvSpPr>
        <p:spPr>
          <a:xfrm>
            <a:off x="4242921" y="2958115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C</a:t>
            </a:r>
          </a:p>
        </p:txBody>
      </p:sp>
      <p:sp>
        <p:nvSpPr>
          <p:cNvPr id="161" name="직사각형 160"/>
          <p:cNvSpPr/>
          <p:nvPr/>
        </p:nvSpPr>
        <p:spPr>
          <a:xfrm>
            <a:off x="4242921" y="3271277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N</a:t>
            </a:r>
          </a:p>
        </p:txBody>
      </p:sp>
      <p:sp>
        <p:nvSpPr>
          <p:cNvPr id="162" name="직사각형 161"/>
          <p:cNvSpPr/>
          <p:nvPr/>
        </p:nvSpPr>
        <p:spPr>
          <a:xfrm>
            <a:off x="4241655" y="3583703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63" name="직사각형 162"/>
          <p:cNvSpPr/>
          <p:nvPr/>
        </p:nvSpPr>
        <p:spPr>
          <a:xfrm>
            <a:off x="4241655" y="3897173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r>
              <a:rPr lang="en-US" altLang="ko-KR" sz="900" b="1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N</a:t>
            </a: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64" name="직사각형 163"/>
          <p:cNvSpPr/>
          <p:nvPr/>
        </p:nvSpPr>
        <p:spPr>
          <a:xfrm>
            <a:off x="4241655" y="4209291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65" name="직사각형 164"/>
          <p:cNvSpPr/>
          <p:nvPr/>
        </p:nvSpPr>
        <p:spPr>
          <a:xfrm>
            <a:off x="4241655" y="4522705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TRN0123456789101112131415</a:t>
            </a: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66" name="직사각형 165"/>
          <p:cNvSpPr/>
          <p:nvPr/>
        </p:nvSpPr>
        <p:spPr>
          <a:xfrm>
            <a:off x="4241655" y="4833726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0</a:t>
            </a: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67" name="직사각형 166"/>
          <p:cNvSpPr/>
          <p:nvPr/>
        </p:nvSpPr>
        <p:spPr>
          <a:xfrm>
            <a:off x="4241655" y="5147162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68" name="직사각형 167"/>
          <p:cNvSpPr/>
          <p:nvPr/>
        </p:nvSpPr>
        <p:spPr>
          <a:xfrm>
            <a:off x="5465266" y="2021360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IF-XXX-RRR-DD-0001</a:t>
            </a:r>
          </a:p>
        </p:txBody>
      </p:sp>
      <p:sp>
        <p:nvSpPr>
          <p:cNvPr id="169" name="직사각형 168"/>
          <p:cNvSpPr/>
          <p:nvPr/>
        </p:nvSpPr>
        <p:spPr>
          <a:xfrm>
            <a:off x="5465266" y="2329167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lvl="0"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prstClr val="black"/>
                </a:solidFill>
                <a:latin typeface="맑은 고딕" pitchFamily="50" charset="-127"/>
              </a:rPr>
              <a:t>XXX20190302142136123</a:t>
            </a:r>
            <a:r>
              <a:rPr lang="en-US" altLang="ko-KR" sz="900" b="1" kern="0" dirty="0">
                <a:solidFill>
                  <a:schemeClr val="accent6"/>
                </a:solidFill>
                <a:latin typeface="맑은 고딕" pitchFamily="50" charset="-127"/>
              </a:rPr>
              <a:t>00001</a:t>
            </a:r>
            <a:endParaRPr lang="ko-KR" altLang="en-US" sz="900" b="1" kern="0" dirty="0">
              <a:solidFill>
                <a:schemeClr val="accent6"/>
              </a:solidFill>
              <a:latin typeface="맑은 고딕" pitchFamily="50" charset="-127"/>
            </a:endParaRPr>
          </a:p>
        </p:txBody>
      </p:sp>
      <p:sp>
        <p:nvSpPr>
          <p:cNvPr id="170" name="직사각형 169"/>
          <p:cNvSpPr/>
          <p:nvPr/>
        </p:nvSpPr>
        <p:spPr>
          <a:xfrm>
            <a:off x="5465266" y="2633425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2019-03-02 14:21:36</a:t>
            </a:r>
          </a:p>
        </p:txBody>
      </p:sp>
      <p:sp>
        <p:nvSpPr>
          <p:cNvPr id="171" name="직사각형 170"/>
          <p:cNvSpPr/>
          <p:nvPr/>
        </p:nvSpPr>
        <p:spPr>
          <a:xfrm>
            <a:off x="5465266" y="2948622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C</a:t>
            </a: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72" name="직사각형 171"/>
          <p:cNvSpPr/>
          <p:nvPr/>
        </p:nvSpPr>
        <p:spPr>
          <a:xfrm>
            <a:off x="5465266" y="3261784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r>
              <a:rPr lang="en-US" altLang="ko-KR" sz="9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N</a:t>
            </a: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73" name="직사각형 172"/>
          <p:cNvSpPr/>
          <p:nvPr/>
        </p:nvSpPr>
        <p:spPr>
          <a:xfrm>
            <a:off x="5464000" y="3574210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74" name="직사각형 173"/>
          <p:cNvSpPr/>
          <p:nvPr/>
        </p:nvSpPr>
        <p:spPr>
          <a:xfrm>
            <a:off x="5464000" y="3887680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S</a:t>
            </a:r>
          </a:p>
        </p:txBody>
      </p:sp>
      <p:sp>
        <p:nvSpPr>
          <p:cNvPr id="175" name="직사각형 174"/>
          <p:cNvSpPr/>
          <p:nvPr/>
        </p:nvSpPr>
        <p:spPr>
          <a:xfrm>
            <a:off x="5464000" y="4199798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2019-03-02 </a:t>
            </a:r>
            <a:r>
              <a:rPr lang="en-US" altLang="ko-KR" sz="9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14:22:10</a:t>
            </a: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76" name="직사각형 175"/>
          <p:cNvSpPr/>
          <p:nvPr/>
        </p:nvSpPr>
        <p:spPr>
          <a:xfrm>
            <a:off x="5464000" y="4513212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TRN0123456789101112131415</a:t>
            </a: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77" name="직사각형 176"/>
          <p:cNvSpPr/>
          <p:nvPr/>
        </p:nvSpPr>
        <p:spPr>
          <a:xfrm>
            <a:off x="5464000" y="4824233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0</a:t>
            </a: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78" name="직사각형 177"/>
          <p:cNvSpPr/>
          <p:nvPr/>
        </p:nvSpPr>
        <p:spPr>
          <a:xfrm>
            <a:off x="5464000" y="5137669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79" name="직사각형 178"/>
          <p:cNvSpPr/>
          <p:nvPr/>
        </p:nvSpPr>
        <p:spPr>
          <a:xfrm>
            <a:off x="6833496" y="2029076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IF-XXX-RRR-DD-0001</a:t>
            </a:r>
          </a:p>
        </p:txBody>
      </p:sp>
      <p:sp>
        <p:nvSpPr>
          <p:cNvPr id="180" name="직사각형 179"/>
          <p:cNvSpPr/>
          <p:nvPr/>
        </p:nvSpPr>
        <p:spPr>
          <a:xfrm>
            <a:off x="6833496" y="2336883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lvl="0"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prstClr val="black"/>
                </a:solidFill>
                <a:latin typeface="맑은 고딕" pitchFamily="50" charset="-127"/>
              </a:rPr>
              <a:t>XXX20190302142136123</a:t>
            </a:r>
            <a:r>
              <a:rPr lang="en-US" altLang="ko-KR" sz="900" b="1" kern="0" dirty="0">
                <a:solidFill>
                  <a:schemeClr val="accent6"/>
                </a:solidFill>
                <a:latin typeface="맑은 고딕" pitchFamily="50" charset="-127"/>
              </a:rPr>
              <a:t>00001</a:t>
            </a:r>
            <a:endParaRPr lang="ko-KR" altLang="en-US" sz="900" b="1" kern="0" dirty="0">
              <a:solidFill>
                <a:schemeClr val="accent6"/>
              </a:solidFill>
              <a:latin typeface="맑은 고딕" pitchFamily="50" charset="-127"/>
            </a:endParaRPr>
          </a:p>
        </p:txBody>
      </p:sp>
      <p:sp>
        <p:nvSpPr>
          <p:cNvPr id="181" name="직사각형 180"/>
          <p:cNvSpPr/>
          <p:nvPr/>
        </p:nvSpPr>
        <p:spPr>
          <a:xfrm>
            <a:off x="6833496" y="2641141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2019-03-02 14:21:36</a:t>
            </a:r>
          </a:p>
        </p:txBody>
      </p:sp>
      <p:sp>
        <p:nvSpPr>
          <p:cNvPr id="182" name="직사각형 181"/>
          <p:cNvSpPr/>
          <p:nvPr/>
        </p:nvSpPr>
        <p:spPr>
          <a:xfrm>
            <a:off x="6833496" y="2956338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C</a:t>
            </a:r>
          </a:p>
        </p:txBody>
      </p:sp>
      <p:sp>
        <p:nvSpPr>
          <p:cNvPr id="183" name="직사각형 182"/>
          <p:cNvSpPr/>
          <p:nvPr/>
        </p:nvSpPr>
        <p:spPr>
          <a:xfrm>
            <a:off x="6833496" y="3269500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N</a:t>
            </a: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84" name="직사각형 183"/>
          <p:cNvSpPr/>
          <p:nvPr/>
        </p:nvSpPr>
        <p:spPr>
          <a:xfrm>
            <a:off x="6832230" y="3581926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85" name="직사각형 184"/>
          <p:cNvSpPr/>
          <p:nvPr/>
        </p:nvSpPr>
        <p:spPr>
          <a:xfrm>
            <a:off x="6832230" y="3895396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N</a:t>
            </a:r>
          </a:p>
        </p:txBody>
      </p:sp>
      <p:sp>
        <p:nvSpPr>
          <p:cNvPr id="186" name="직사각형 185"/>
          <p:cNvSpPr/>
          <p:nvPr/>
        </p:nvSpPr>
        <p:spPr>
          <a:xfrm>
            <a:off x="6832230" y="4207514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2019-03-02 </a:t>
            </a:r>
            <a:r>
              <a:rPr lang="en-US" altLang="ko-KR" sz="9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14:22:10</a:t>
            </a: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87" name="직사각형 186"/>
          <p:cNvSpPr/>
          <p:nvPr/>
        </p:nvSpPr>
        <p:spPr>
          <a:xfrm>
            <a:off x="6832230" y="4520928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TRN0123456789101112131415</a:t>
            </a: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88" name="직사각형 187"/>
          <p:cNvSpPr/>
          <p:nvPr/>
        </p:nvSpPr>
        <p:spPr>
          <a:xfrm>
            <a:off x="6832230" y="4831949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0</a:t>
            </a: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89" name="직사각형 188"/>
          <p:cNvSpPr/>
          <p:nvPr/>
        </p:nvSpPr>
        <p:spPr>
          <a:xfrm>
            <a:off x="6832230" y="5145385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graphicFrame>
        <p:nvGraphicFramePr>
          <p:cNvPr id="190" name="표 18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3919605"/>
              </p:ext>
            </p:extLst>
          </p:nvPr>
        </p:nvGraphicFramePr>
        <p:xfrm>
          <a:off x="1734127" y="1990809"/>
          <a:ext cx="1303866" cy="350072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38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30658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연계인터페이스</a:t>
                      </a:r>
                      <a:r>
                        <a:rPr lang="en-US" altLang="ko-KR" sz="700" b="0" i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ID</a:t>
                      </a:r>
                      <a:endParaRPr lang="ko-KR" altLang="en-US" sz="700" b="0" i="0" u="none" strike="noStrike" kern="1200" dirty="0" smtClean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003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연계발생일련번호</a:t>
                      </a:r>
                      <a:endParaRPr lang="en-US" altLang="ko-KR" sz="700" b="0" i="0" u="none" strike="noStrike" kern="1200" dirty="0" smtClean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3003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r>
                        <a:rPr lang="ko-KR" altLang="en-US" sz="700" b="0" i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연계데이터생성일시</a:t>
                      </a:r>
                      <a:endParaRPr lang="ko-KR" altLang="en-US" sz="700" b="0" i="0" u="none" strike="noStrike" kern="120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3003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kern="1200" dirty="0" err="1" smtClean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연계데이터업무작업코드</a:t>
                      </a:r>
                      <a:endParaRPr lang="ko-KR" altLang="en-US" sz="700" b="0" i="0" u="none" strike="noStrike" kern="1200" dirty="0" smtClean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3003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r>
                        <a:rPr lang="ko-KR" altLang="en-US" sz="700" b="0" i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연계데이터업무처리코드</a:t>
                      </a:r>
                      <a:endParaRPr lang="ko-KR" altLang="en-US" sz="700" b="0" i="0" u="none" strike="noStrike" kern="120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3521"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700" b="0" i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연계데이터업무처리일시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1733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r>
                        <a:rPr lang="ko-KR" altLang="en-US" sz="700" b="0" i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연계상태코드</a:t>
                      </a:r>
                      <a:endParaRPr lang="ko-KR" altLang="en-US" sz="700" b="0" i="0" u="none" strike="noStrike" kern="120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6334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r>
                        <a:rPr lang="ko-KR" altLang="en-US" sz="700" b="0" i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연계작업일시</a:t>
                      </a:r>
                      <a:endParaRPr lang="ko-KR" altLang="en-US" sz="700" b="0" i="0" u="none" strike="noStrike" kern="120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3003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r>
                        <a:rPr lang="ko-KR" altLang="en-US" sz="700" b="0" i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연계트랜잭션</a:t>
                      </a:r>
                      <a:r>
                        <a:rPr lang="en-US" altLang="ko-KR" sz="700" b="0" i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ID</a:t>
                      </a:r>
                      <a:endParaRPr lang="ko-KR" altLang="en-US" sz="700" b="0" i="0" u="none" strike="noStrike" kern="120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463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r>
                        <a:rPr lang="ko-KR" altLang="en-US" sz="700" b="0" i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연계재처리수</a:t>
                      </a:r>
                      <a:endParaRPr lang="ko-KR" altLang="en-US" sz="700" b="0" i="0" u="none" strike="noStrike" kern="120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93003">
                <a:tc>
                  <a:txBody>
                    <a:bodyPr/>
                    <a:lstStyle/>
                    <a:p>
                      <a:pPr marL="0" algn="ctr" defTabSz="914400" rtl="0" eaLnBrk="1" fontAlgn="ctr" latinLnBrk="1" hangingPunct="1">
                        <a:spcBef>
                          <a:spcPts val="300"/>
                        </a:spcBef>
                      </a:pPr>
                      <a:r>
                        <a:rPr lang="ko-KR" altLang="en-US" sz="700" b="0" i="0" u="none" strike="noStrike" kern="1200" dirty="0" smtClean="0">
                          <a:solidFill>
                            <a:schemeClr val="tx2"/>
                          </a:solidFill>
                          <a:effectLst/>
                          <a:latin typeface="+mn-ea"/>
                          <a:ea typeface="+mn-ea"/>
                          <a:cs typeface="+mn-cs"/>
                        </a:rPr>
                        <a:t>연계오류내용</a:t>
                      </a:r>
                      <a:endParaRPr lang="ko-KR" altLang="en-US" sz="700" b="0" i="0" u="none" strike="noStrike" kern="1200" dirty="0">
                        <a:solidFill>
                          <a:schemeClr val="tx2"/>
                        </a:solidFill>
                        <a:effectLst/>
                        <a:latin typeface="+mn-ea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grpSp>
        <p:nvGrpSpPr>
          <p:cNvPr id="2" name="그룹 1"/>
          <p:cNvGrpSpPr/>
          <p:nvPr/>
        </p:nvGrpSpPr>
        <p:grpSpPr>
          <a:xfrm>
            <a:off x="8155024" y="634680"/>
            <a:ext cx="1111072" cy="776441"/>
            <a:chOff x="8306424" y="584543"/>
            <a:chExt cx="1111072" cy="776441"/>
          </a:xfrm>
        </p:grpSpPr>
        <p:sp>
          <p:nvSpPr>
            <p:cNvPr id="106" name="Rectangle 22"/>
            <p:cNvSpPr>
              <a:spLocks noChangeArrowheads="1"/>
            </p:cNvSpPr>
            <p:nvPr/>
          </p:nvSpPr>
          <p:spPr bwMode="gray">
            <a:xfrm>
              <a:off x="8306425" y="656820"/>
              <a:ext cx="1111071" cy="704164"/>
            </a:xfrm>
            <a:prstGeom prst="rect">
              <a:avLst/>
            </a:prstGeom>
            <a:solidFill>
              <a:schemeClr val="bg1"/>
            </a:solidFill>
            <a:ln w="19050" algn="ctr">
              <a:solidFill>
                <a:schemeClr val="bg2"/>
              </a:solidFill>
              <a:miter lim="800000"/>
              <a:headEnd/>
              <a:tailEnd/>
            </a:ln>
          </p:spPr>
          <p:txBody>
            <a:bodyPr wrap="none" lIns="18000" tIns="10800" rIns="18000" bIns="10800" anchor="ctr"/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endParaRPr lang="ko-KR" altLang="en-US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7" name="Text Box 94"/>
            <p:cNvSpPr txBox="1">
              <a:spLocks noChangeArrowheads="1"/>
            </p:cNvSpPr>
            <p:nvPr/>
          </p:nvSpPr>
          <p:spPr bwMode="gray">
            <a:xfrm>
              <a:off x="8306424" y="584543"/>
              <a:ext cx="962143" cy="14455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18000" tIns="10800" rIns="18000" bIns="10800"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spcBef>
                  <a:spcPct val="50000"/>
                </a:spcBef>
                <a:buFont typeface="Wingdings 2" pitchFamily="18" charset="2"/>
                <a:buNone/>
              </a:pPr>
              <a:r>
                <a:rPr lang="ko-KR" altLang="en-US" sz="800" dirty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범례</a:t>
              </a:r>
              <a:endParaRPr lang="en-US" altLang="ko-KR" sz="80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8" name="Text Box 23"/>
            <p:cNvSpPr txBox="1">
              <a:spLocks noChangeArrowheads="1"/>
            </p:cNvSpPr>
            <p:nvPr/>
          </p:nvSpPr>
          <p:spPr bwMode="gray">
            <a:xfrm>
              <a:off x="8676198" y="739176"/>
              <a:ext cx="676241" cy="1449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8000" tIns="10800" rIns="18000" bIns="10800"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spcBef>
                  <a:spcPct val="50000"/>
                </a:spcBef>
                <a:buFont typeface="Wingdings 2" pitchFamily="18" charset="2"/>
                <a:buNone/>
              </a:pPr>
              <a:r>
                <a:rPr lang="ko-KR" altLang="en-US" sz="800" b="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송신업무영역 </a:t>
              </a:r>
              <a:endPara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09" name="Text Box 23"/>
            <p:cNvSpPr txBox="1">
              <a:spLocks noChangeArrowheads="1"/>
            </p:cNvSpPr>
            <p:nvPr/>
          </p:nvSpPr>
          <p:spPr bwMode="gray">
            <a:xfrm>
              <a:off x="8639576" y="937706"/>
              <a:ext cx="741297" cy="1449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8000" tIns="10800" rIns="18000" bIns="10800"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spcBef>
                  <a:spcPct val="50000"/>
                </a:spcBef>
                <a:buFont typeface="Wingdings 2" pitchFamily="18" charset="2"/>
                <a:buNone/>
              </a:pPr>
              <a:r>
                <a:rPr lang="ko-KR" altLang="en-US" sz="800" b="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수신업무영역</a:t>
              </a:r>
              <a:endPara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110" name="직사각형 109"/>
            <p:cNvSpPr/>
            <p:nvPr/>
          </p:nvSpPr>
          <p:spPr>
            <a:xfrm>
              <a:off x="8426376" y="739680"/>
              <a:ext cx="144000" cy="144000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952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 dirty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1" name="직사각형 110"/>
            <p:cNvSpPr/>
            <p:nvPr/>
          </p:nvSpPr>
          <p:spPr>
            <a:xfrm>
              <a:off x="8426376" y="921826"/>
              <a:ext cx="144000" cy="144000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952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/>
            <a:lstStyle/>
            <a:p>
              <a:pPr algn="ctr" eaLnBrk="0" fontAlgn="auto" latinLnBrk="0" hangingPunct="0">
                <a:spcBef>
                  <a:spcPts val="0"/>
                </a:spcBef>
                <a:spcAft>
                  <a:spcPts val="0"/>
                </a:spcAft>
                <a:buSzPct val="100000"/>
              </a:pPr>
              <a:endParaRPr kumimoji="0" lang="ko-KR" altLang="en-US" sz="11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91" name="직사각형 190"/>
            <p:cNvSpPr/>
            <p:nvPr/>
          </p:nvSpPr>
          <p:spPr>
            <a:xfrm>
              <a:off x="8426376" y="1108793"/>
              <a:ext cx="144000" cy="1440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 w="952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0" tIns="0" rIns="0" bIns="0" anchor="ctr"/>
            <a:lstStyle/>
            <a:p>
              <a:pPr algn="ctr" eaLnBrk="0" fontAlgn="auto" latinLnBrk="0" hangingPunct="0">
                <a:spcBef>
                  <a:spcPts val="0"/>
                </a:spcBef>
                <a:spcAft>
                  <a:spcPts val="0"/>
                </a:spcAft>
                <a:buSzPct val="100000"/>
              </a:pPr>
              <a:endParaRPr kumimoji="0" lang="ko-KR" altLang="en-US" sz="11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92" name="Text Box 23"/>
            <p:cNvSpPr txBox="1">
              <a:spLocks noChangeArrowheads="1"/>
            </p:cNvSpPr>
            <p:nvPr/>
          </p:nvSpPr>
          <p:spPr bwMode="gray">
            <a:xfrm>
              <a:off x="8676199" y="1132729"/>
              <a:ext cx="626506" cy="145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8000" tIns="10800" rIns="18000" bIns="10800"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spcBef>
                  <a:spcPct val="50000"/>
                </a:spcBef>
                <a:buFont typeface="Wingdings 2" pitchFamily="18" charset="2"/>
                <a:buNone/>
              </a:pPr>
              <a:r>
                <a:rPr lang="ko-KR" altLang="en-US" sz="800" b="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연계영역</a:t>
              </a:r>
              <a:endPara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sp>
        <p:nvSpPr>
          <p:cNvPr id="193" name="직사각형 192"/>
          <p:cNvSpPr/>
          <p:nvPr/>
        </p:nvSpPr>
        <p:spPr>
          <a:xfrm>
            <a:off x="8049344" y="3282484"/>
            <a:ext cx="944934" cy="2879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S</a:t>
            </a:r>
          </a:p>
        </p:txBody>
      </p:sp>
      <p:sp>
        <p:nvSpPr>
          <p:cNvPr id="194" name="직사각형 193"/>
          <p:cNvSpPr/>
          <p:nvPr/>
        </p:nvSpPr>
        <p:spPr>
          <a:xfrm>
            <a:off x="8056817" y="3602590"/>
            <a:ext cx="946657" cy="28799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2019-03-02 </a:t>
            </a:r>
            <a:r>
              <a:rPr lang="en-US" altLang="ko-KR" sz="9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14:25:50</a:t>
            </a: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95" name="직사각형 194"/>
          <p:cNvSpPr/>
          <p:nvPr/>
        </p:nvSpPr>
        <p:spPr>
          <a:xfrm>
            <a:off x="6735435" y="1532612"/>
            <a:ext cx="2415870" cy="4433517"/>
          </a:xfrm>
          <a:prstGeom prst="rect">
            <a:avLst/>
          </a:prstGeom>
          <a:noFill/>
          <a:ln w="28575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96" name="직사각형 195"/>
          <p:cNvSpPr/>
          <p:nvPr/>
        </p:nvSpPr>
        <p:spPr>
          <a:xfrm>
            <a:off x="8059289" y="3917172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N</a:t>
            </a:r>
          </a:p>
        </p:txBody>
      </p:sp>
      <p:sp>
        <p:nvSpPr>
          <p:cNvPr id="197" name="직사각형 196"/>
          <p:cNvSpPr/>
          <p:nvPr/>
        </p:nvSpPr>
        <p:spPr>
          <a:xfrm>
            <a:off x="8059289" y="4229290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2019-03-02 </a:t>
            </a:r>
            <a:r>
              <a:rPr lang="en-US" altLang="ko-KR" sz="9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14:22:10</a:t>
            </a: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98" name="직사각형 197"/>
          <p:cNvSpPr/>
          <p:nvPr/>
        </p:nvSpPr>
        <p:spPr>
          <a:xfrm>
            <a:off x="8059289" y="4542704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TRN0123456789101112131415</a:t>
            </a: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199" name="직사각형 198"/>
          <p:cNvSpPr/>
          <p:nvPr/>
        </p:nvSpPr>
        <p:spPr>
          <a:xfrm>
            <a:off x="8059289" y="4853725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0</a:t>
            </a: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200" name="직사각형 199"/>
          <p:cNvSpPr/>
          <p:nvPr/>
        </p:nvSpPr>
        <p:spPr>
          <a:xfrm>
            <a:off x="8059289" y="5167161"/>
            <a:ext cx="946657" cy="28799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endParaRPr lang="en-US" altLang="ko-KR" sz="900" b="1" kern="0" dirty="0">
              <a:solidFill>
                <a:srgbClr val="002776">
                  <a:lumMod val="75000"/>
                </a:srgbClr>
              </a:solidFill>
              <a:latin typeface="맑은 고딕" pitchFamily="50" charset="-127"/>
            </a:endParaRPr>
          </a:p>
        </p:txBody>
      </p:sp>
      <p:sp>
        <p:nvSpPr>
          <p:cNvPr id="201" name="직사각형 200"/>
          <p:cNvSpPr/>
          <p:nvPr/>
        </p:nvSpPr>
        <p:spPr>
          <a:xfrm>
            <a:off x="8063146" y="2034524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IF-XXX-RRR-DD-0001</a:t>
            </a:r>
          </a:p>
        </p:txBody>
      </p:sp>
      <p:sp>
        <p:nvSpPr>
          <p:cNvPr id="202" name="직사각형 201"/>
          <p:cNvSpPr/>
          <p:nvPr/>
        </p:nvSpPr>
        <p:spPr>
          <a:xfrm>
            <a:off x="8063146" y="2342331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lvl="0"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prstClr val="black"/>
                </a:solidFill>
                <a:latin typeface="맑은 고딕" pitchFamily="50" charset="-127"/>
              </a:rPr>
              <a:t>XXX20190302142136123</a:t>
            </a:r>
            <a:r>
              <a:rPr lang="en-US" altLang="ko-KR" sz="900" b="1" kern="0" dirty="0">
                <a:solidFill>
                  <a:schemeClr val="accent6"/>
                </a:solidFill>
                <a:latin typeface="맑은 고딕" pitchFamily="50" charset="-127"/>
              </a:rPr>
              <a:t>00001</a:t>
            </a:r>
            <a:endParaRPr lang="ko-KR" altLang="en-US" sz="900" b="1" kern="0" dirty="0">
              <a:solidFill>
                <a:schemeClr val="accent6"/>
              </a:solidFill>
              <a:latin typeface="맑은 고딕" pitchFamily="50" charset="-127"/>
            </a:endParaRPr>
          </a:p>
        </p:txBody>
      </p:sp>
      <p:sp>
        <p:nvSpPr>
          <p:cNvPr id="203" name="직사각형 202"/>
          <p:cNvSpPr/>
          <p:nvPr/>
        </p:nvSpPr>
        <p:spPr>
          <a:xfrm>
            <a:off x="8063146" y="2646589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2019-03-02 14:21:36</a:t>
            </a:r>
          </a:p>
        </p:txBody>
      </p:sp>
      <p:sp>
        <p:nvSpPr>
          <p:cNvPr id="204" name="직사각형 203"/>
          <p:cNvSpPr/>
          <p:nvPr/>
        </p:nvSpPr>
        <p:spPr>
          <a:xfrm>
            <a:off x="8063146" y="2961786"/>
            <a:ext cx="946657" cy="287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fontAlgn="ctr">
              <a:spcBef>
                <a:spcPts val="300"/>
              </a:spcBef>
            </a:pPr>
            <a:r>
              <a:rPr lang="en-US" altLang="ko-KR" sz="900" b="1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C</a:t>
            </a:r>
          </a:p>
        </p:txBody>
      </p:sp>
      <p:sp>
        <p:nvSpPr>
          <p:cNvPr id="102" name="직사각형 101"/>
          <p:cNvSpPr/>
          <p:nvPr/>
        </p:nvSpPr>
        <p:spPr>
          <a:xfrm>
            <a:off x="8488611" y="2421791"/>
            <a:ext cx="1238505" cy="861059"/>
          </a:xfrm>
          <a:prstGeom prst="rect">
            <a:avLst/>
          </a:prstGeom>
          <a:solidFill>
            <a:sysClr val="window" lastClr="FFFFFF"/>
          </a:solidFill>
          <a:ln w="19050" algn="ctr">
            <a:solidFill>
              <a:schemeClr val="accent1"/>
            </a:solidFill>
            <a:prstDash val="sysDash"/>
            <a:miter lim="800000"/>
            <a:headEnd/>
            <a:tailEnd/>
          </a:ln>
          <a:effectLst/>
        </p:spPr>
        <p:txBody>
          <a:bodyPr lIns="0" tIns="0" rIns="0" bIns="0" anchor="ctr"/>
          <a:lstStyle/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800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1.</a:t>
            </a:r>
            <a:r>
              <a:rPr kumimoji="0" lang="ko-KR" altLang="en-US" sz="800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수신 업무 프로세스가 </a:t>
            </a:r>
            <a:endParaRPr kumimoji="0" lang="en-US" altLang="ko-KR" sz="800" kern="0" dirty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800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 </a:t>
            </a:r>
            <a:r>
              <a:rPr kumimoji="0" lang="ko-KR" altLang="en-US" sz="800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업무 테이블에 반영</a:t>
            </a:r>
            <a:endParaRPr kumimoji="0" lang="en-US" altLang="ko-KR" sz="800" kern="0" dirty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ko-KR" sz="800" kern="0" dirty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lvl="0" algn="l" eaLnBrk="0" latinLnBrk="0" hangingPunct="0">
              <a:buSzPct val="100000"/>
              <a:defRPr/>
            </a:pPr>
            <a:r>
              <a:rPr kumimoji="0" lang="en-US" altLang="ko-KR" sz="800" i="0" u="none" strike="noStrike" kern="0" cap="none" spc="0" normalizeH="0" baseline="0" noProof="0" dirty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2.</a:t>
            </a:r>
            <a:r>
              <a:rPr lang="en-US" altLang="ko-KR" sz="800" kern="0" dirty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 </a:t>
            </a:r>
            <a:r>
              <a:rPr lang="en-US" altLang="ko-KR" sz="800" kern="0" dirty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</a:rPr>
              <a:t>AP_PRCS_CD</a:t>
            </a:r>
            <a:r>
              <a:rPr kumimoji="0" lang="en-US" altLang="ko-KR" sz="800" i="0" u="none" strike="noStrike" kern="0" cap="none" spc="0" normalizeH="0" noProof="0" dirty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0" lang="ko-KR" altLang="en-US" sz="800" i="0" u="none" strike="noStrike" kern="0" cap="none" spc="0" normalizeH="0" noProof="0" dirty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를 </a:t>
            </a:r>
            <a:r>
              <a:rPr kumimoji="0" lang="en-US" altLang="ko-KR" sz="800" i="0" u="none" strike="noStrike" kern="0" cap="none" spc="0" normalizeH="0" noProof="0" dirty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‘S’</a:t>
            </a:r>
            <a:r>
              <a:rPr kumimoji="0" lang="ko-KR" altLang="en-US" sz="800" i="0" u="none" strike="noStrike" kern="0" cap="none" spc="0" normalizeH="0" noProof="0" dirty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로</a:t>
            </a:r>
            <a:endParaRPr kumimoji="0" lang="en-US" altLang="ko-KR" sz="800" i="0" u="none" strike="noStrike" kern="0" cap="none" spc="0" normalizeH="0" noProof="0" dirty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lvl="0" algn="l" eaLnBrk="0" latinLnBrk="0" hangingPunct="0">
              <a:buSzPct val="100000"/>
              <a:defRPr/>
            </a:pPr>
            <a:r>
              <a:rPr kumimoji="0" lang="ko-KR" altLang="en-US" sz="800" i="0" u="none" strike="noStrike" kern="0" cap="none" spc="0" normalizeH="0" noProof="0" dirty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 업데이트</a:t>
            </a:r>
            <a:r>
              <a:rPr kumimoji="0" lang="en-US" altLang="ko-KR" sz="800" i="0" u="none" strike="noStrike" kern="0" cap="none" spc="0" normalizeH="0" noProof="0" dirty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ko-KR" altLang="en-US" sz="800" i="0" u="none" strike="noStrike" kern="0" cap="none" spc="0" normalizeH="0" noProof="0" dirty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업무처리 성공</a:t>
            </a:r>
            <a:r>
              <a:rPr kumimoji="0" lang="en-US" altLang="ko-KR" sz="800" i="0" u="none" strike="noStrike" kern="0" cap="none" spc="0" normalizeH="0" noProof="0" dirty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800" i="0" u="none" strike="noStrike" kern="0" cap="none" spc="0" normalizeH="0" baseline="0" noProof="0" dirty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98700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개체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607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0" name="개체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제목 34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5.5.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표준 인터페이스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ID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61" name="제목 34"/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527570" y="888940"/>
            <a:ext cx="90983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인터페이스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ID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는 연계의 기본 단위이며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직관적이며 유일한 값을 사용해야 합니다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인터페이스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ID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는 </a:t>
            </a:r>
            <a:r>
              <a:rPr lang="ko-KR" altLang="en-US" sz="1200" b="0" kern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송신업무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시스템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), 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수신업무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시스템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),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연계유형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유일한 값으로 구성되며 구분자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(_)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 구분됩니다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ko-KR" altLang="en-US" sz="1200" b="0" kern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연계유형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DB 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유형은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‘D’, File 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유형은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‘F’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 사용하며 연계유형 추가 시 신규로 부여하여 사용합니다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64" name="직사각형 63"/>
          <p:cNvSpPr/>
          <p:nvPr/>
        </p:nvSpPr>
        <p:spPr>
          <a:xfrm>
            <a:off x="1921342" y="2106638"/>
            <a:ext cx="1620000" cy="360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송신 업무분류 코드</a:t>
            </a: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(3)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5" name="직사각형 64"/>
          <p:cNvSpPr/>
          <p:nvPr/>
        </p:nvSpPr>
        <p:spPr>
          <a:xfrm>
            <a:off x="4240058" y="2106638"/>
            <a:ext cx="1620000" cy="360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수</a:t>
            </a:r>
            <a:r>
              <a:rPr kumimoji="0" lang="ko-KR" altLang="en-US" sz="1100" b="1" ker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신</a:t>
            </a: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업무분류 코드</a:t>
            </a: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(3)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6" name="직사각형 65"/>
          <p:cNvSpPr/>
          <p:nvPr/>
        </p:nvSpPr>
        <p:spPr>
          <a:xfrm>
            <a:off x="6558774" y="2106638"/>
            <a:ext cx="540000" cy="360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연계</a:t>
            </a:r>
            <a:endParaRPr kumimoji="0" lang="en-US" altLang="ko-KR" sz="1100" b="1" i="0" u="none" strike="noStrike" kern="0" cap="none" spc="0" normalizeH="0" baseline="0" noProof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유형</a:t>
            </a:r>
            <a:r>
              <a:rPr kumimoji="0" lang="en-US" altLang="ko-KR" sz="11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(2)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7" name="직사각형 66"/>
          <p:cNvSpPr/>
          <p:nvPr/>
        </p:nvSpPr>
        <p:spPr>
          <a:xfrm>
            <a:off x="7797496" y="2106638"/>
            <a:ext cx="1620000" cy="360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Sequence </a:t>
            </a: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(3)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3674700" y="2106638"/>
            <a:ext cx="432000" cy="360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noProof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구분자</a:t>
            </a:r>
            <a:endParaRPr kumimoji="0" lang="en-US" altLang="ko-KR" sz="1100" b="1" kern="0" noProof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(1)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5993416" y="2106638"/>
            <a:ext cx="432000" cy="360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noProof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구분자</a:t>
            </a:r>
            <a:endParaRPr kumimoji="0" lang="en-US" altLang="ko-KR" sz="1100" b="1" kern="0" noProof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(1)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7232132" y="2106638"/>
            <a:ext cx="432000" cy="360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noProof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구분자</a:t>
            </a:r>
            <a:endParaRPr kumimoji="0" lang="en-US" altLang="ko-KR" sz="1100" b="1" kern="0" noProof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(1)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3572021" y="2209694"/>
            <a:ext cx="7200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0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+</a:t>
            </a:r>
            <a:endParaRPr kumimoji="0" lang="ko-KR" altLang="en-US" sz="10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5" name="직사각형 74"/>
          <p:cNvSpPr/>
          <p:nvPr/>
        </p:nvSpPr>
        <p:spPr>
          <a:xfrm>
            <a:off x="4137379" y="2209694"/>
            <a:ext cx="7200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0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+</a:t>
            </a:r>
            <a:endParaRPr kumimoji="0" lang="ko-KR" altLang="en-US" sz="10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5890737" y="2209694"/>
            <a:ext cx="7200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0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+</a:t>
            </a:r>
            <a:endParaRPr kumimoji="0" lang="ko-KR" altLang="en-US" sz="10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6456095" y="2209694"/>
            <a:ext cx="7200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0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+</a:t>
            </a:r>
            <a:endParaRPr kumimoji="0" lang="ko-KR" altLang="en-US" sz="10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8" name="직사각형 77"/>
          <p:cNvSpPr/>
          <p:nvPr/>
        </p:nvSpPr>
        <p:spPr>
          <a:xfrm>
            <a:off x="7129453" y="2209694"/>
            <a:ext cx="7200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0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+</a:t>
            </a:r>
            <a:endParaRPr kumimoji="0" lang="ko-KR" altLang="en-US" sz="10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9" name="직사각형 78"/>
          <p:cNvSpPr/>
          <p:nvPr/>
        </p:nvSpPr>
        <p:spPr>
          <a:xfrm>
            <a:off x="7694811" y="2209694"/>
            <a:ext cx="7200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0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+</a:t>
            </a:r>
            <a:endParaRPr kumimoji="0" lang="ko-KR" altLang="en-US" sz="10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1921342" y="2572779"/>
            <a:ext cx="1620000" cy="360000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lvl="0" eaLnBrk="0" fontAlgn="auto" hangingPunct="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kumimoji="0" lang="en-US" altLang="ko-KR" sz="1100" b="1" ker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CSA(</a:t>
            </a:r>
            <a:r>
              <a:rPr kumimoji="0" lang="ko-KR" altLang="en-US" sz="11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예시</a:t>
            </a:r>
            <a:r>
              <a:rPr kumimoji="0" lang="en-US" altLang="ko-KR" sz="11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2" name="직사각형 81"/>
          <p:cNvSpPr/>
          <p:nvPr/>
        </p:nvSpPr>
        <p:spPr>
          <a:xfrm>
            <a:off x="4240058" y="2572779"/>
            <a:ext cx="1620000" cy="360000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lvl="0" eaLnBrk="0" fontAlgn="auto" hangingPunct="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kumimoji="0" lang="en-US" altLang="ko-KR" sz="1100" b="1" ker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CSB(</a:t>
            </a:r>
            <a:r>
              <a:rPr kumimoji="0" lang="ko-KR" altLang="en-US" sz="11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예시</a:t>
            </a:r>
            <a:r>
              <a:rPr kumimoji="0" lang="en-US" altLang="ko-KR" sz="11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3" name="직사각형 82"/>
          <p:cNvSpPr/>
          <p:nvPr/>
        </p:nvSpPr>
        <p:spPr>
          <a:xfrm>
            <a:off x="6558774" y="2572779"/>
            <a:ext cx="540000" cy="360000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D</a:t>
            </a:r>
            <a:r>
              <a:rPr kumimoji="0" lang="en-US" altLang="ko-KR" sz="1100" b="1" ker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D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4" name="직사각형 83"/>
          <p:cNvSpPr/>
          <p:nvPr/>
        </p:nvSpPr>
        <p:spPr>
          <a:xfrm>
            <a:off x="7797496" y="2572779"/>
            <a:ext cx="1620000" cy="360000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kern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001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6" name="직사각형 85"/>
          <p:cNvSpPr/>
          <p:nvPr/>
        </p:nvSpPr>
        <p:spPr>
          <a:xfrm>
            <a:off x="3674700" y="2572779"/>
            <a:ext cx="432000" cy="360000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kern="0" noProof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_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7" name="직사각형 86"/>
          <p:cNvSpPr/>
          <p:nvPr/>
        </p:nvSpPr>
        <p:spPr>
          <a:xfrm>
            <a:off x="5993416" y="2572779"/>
            <a:ext cx="432000" cy="360000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kern="0" noProof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_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8" name="직사각형 87"/>
          <p:cNvSpPr/>
          <p:nvPr/>
        </p:nvSpPr>
        <p:spPr>
          <a:xfrm>
            <a:off x="7232132" y="2572779"/>
            <a:ext cx="432000" cy="360000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kern="0" noProof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_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9" name="TextBox 1"/>
          <p:cNvSpPr txBox="1">
            <a:spLocks noChangeArrowheads="1"/>
          </p:cNvSpPr>
          <p:nvPr/>
        </p:nvSpPr>
        <p:spPr bwMode="auto">
          <a:xfrm>
            <a:off x="417237" y="1772816"/>
            <a:ext cx="2375523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eaLnBrk="1" fontAlgn="auto" latinLnBrk="0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kumimoji="1" lang="en-US" altLang="ko-KR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 인터페이스</a:t>
            </a:r>
            <a:r>
              <a:rPr lang="en-US" altLang="ko-KR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ID </a:t>
            </a:r>
            <a:r>
              <a:rPr lang="ko-KR" altLang="en-US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규칙</a:t>
            </a:r>
            <a:r>
              <a:rPr lang="en-US" altLang="ko-KR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en-US" altLang="ko-KR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17</a:t>
            </a:r>
            <a:r>
              <a:rPr lang="ko-KR" altLang="en-US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자리</a:t>
            </a:r>
            <a:r>
              <a:rPr lang="en-US" altLang="ko-KR" kern="0" dirty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</a:t>
            </a:r>
          </a:p>
        </p:txBody>
      </p:sp>
      <p:sp>
        <p:nvSpPr>
          <p:cNvPr id="90" name="TextBox 1"/>
          <p:cNvSpPr txBox="1">
            <a:spLocks noChangeArrowheads="1"/>
          </p:cNvSpPr>
          <p:nvPr/>
        </p:nvSpPr>
        <p:spPr bwMode="auto">
          <a:xfrm>
            <a:off x="488504" y="3367383"/>
            <a:ext cx="4391747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eaLnBrk="1" fontAlgn="auto" latinLnBrk="0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kumimoji="1" lang="en-US" altLang="ko-KR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 인터페이스</a:t>
            </a:r>
            <a:r>
              <a:rPr lang="en-US" altLang="ko-KR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ID </a:t>
            </a:r>
            <a:r>
              <a:rPr lang="ko-KR" altLang="en-US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예제</a:t>
            </a:r>
            <a:r>
              <a:rPr lang="en-US" altLang="ko-KR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공증업무에서 사법공조로</a:t>
            </a:r>
            <a:r>
              <a:rPr lang="en-US" altLang="ko-KR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DB to DB </a:t>
            </a:r>
            <a:r>
              <a:rPr lang="ko-KR" altLang="en-US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</a:t>
            </a:r>
            <a:r>
              <a:rPr lang="en-US" altLang="ko-KR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1" name="직사각형 90"/>
          <p:cNvSpPr/>
          <p:nvPr/>
        </p:nvSpPr>
        <p:spPr>
          <a:xfrm>
            <a:off x="695688" y="3942325"/>
            <a:ext cx="1440000" cy="2078963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2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공증 업무 </a:t>
            </a:r>
            <a:r>
              <a:rPr kumimoji="0" lang="ko-KR" altLang="en-US" sz="12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시스템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2" name="직사각형 91"/>
          <p:cNvSpPr/>
          <p:nvPr/>
        </p:nvSpPr>
        <p:spPr>
          <a:xfrm>
            <a:off x="724263" y="4292931"/>
            <a:ext cx="648000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공증 업무</a:t>
            </a:r>
            <a:endParaRPr kumimoji="0" lang="en-US" altLang="ko-KR" sz="1100" b="1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kern="0" noProof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CSA</a:t>
            </a:r>
            <a:r>
              <a:rPr kumimoji="0" lang="en-US" altLang="ko-KR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3" name="직사각형 92"/>
          <p:cNvSpPr/>
          <p:nvPr/>
        </p:nvSpPr>
        <p:spPr>
          <a:xfrm>
            <a:off x="1459113" y="4293955"/>
            <a:ext cx="648000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연계</a:t>
            </a:r>
            <a:endParaRPr kumimoji="0" lang="en-US" altLang="ko-KR" sz="11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Agent</a:t>
            </a:r>
            <a:endParaRPr kumimoji="0" lang="ko-KR" altLang="en-US" sz="1100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4" name="직사각형 93"/>
          <p:cNvSpPr/>
          <p:nvPr/>
        </p:nvSpPr>
        <p:spPr>
          <a:xfrm>
            <a:off x="2425125" y="3942325"/>
            <a:ext cx="540000" cy="2078963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b="1" kern="0" noProof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연</a:t>
            </a:r>
            <a:r>
              <a:rPr kumimoji="0" lang="ko-KR" altLang="en-US" b="1" kern="0" noProof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계</a:t>
            </a:r>
            <a:endParaRPr kumimoji="0" lang="en-US" altLang="ko-KR" sz="1200" b="1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서버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5" name="모서리가 둥근 직사각형 36"/>
          <p:cNvSpPr>
            <a:spLocks noChangeArrowheads="1"/>
          </p:cNvSpPr>
          <p:nvPr/>
        </p:nvSpPr>
        <p:spPr bwMode="auto">
          <a:xfrm>
            <a:off x="2389125" y="4418915"/>
            <a:ext cx="612000" cy="288032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9525" algn="ctr">
            <a:solidFill>
              <a:srgbClr val="4F81BD"/>
            </a:solidFill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라우</a:t>
            </a:r>
            <a:r>
              <a:rPr kumimoji="1" lang="ko-KR" altLang="en-US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팅</a:t>
            </a:r>
          </a:p>
        </p:txBody>
      </p:sp>
      <p:cxnSp>
        <p:nvCxnSpPr>
          <p:cNvPr id="96" name="직선 연결선 95"/>
          <p:cNvCxnSpPr>
            <a:stCxn id="92" idx="2"/>
            <a:endCxn id="98" idx="1"/>
          </p:cNvCxnSpPr>
          <p:nvPr/>
        </p:nvCxnSpPr>
        <p:spPr>
          <a:xfrm>
            <a:off x="1048263" y="4832931"/>
            <a:ext cx="367425" cy="369394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직선 연결선 96"/>
          <p:cNvCxnSpPr>
            <a:stCxn id="95" idx="1"/>
            <a:endCxn id="93" idx="3"/>
          </p:cNvCxnSpPr>
          <p:nvPr/>
        </p:nvCxnSpPr>
        <p:spPr>
          <a:xfrm flipH="1">
            <a:off x="2107113" y="4562931"/>
            <a:ext cx="282012" cy="1024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원통 97"/>
          <p:cNvSpPr/>
          <p:nvPr/>
        </p:nvSpPr>
        <p:spPr>
          <a:xfrm>
            <a:off x="1019688" y="5202325"/>
            <a:ext cx="792000" cy="648000"/>
          </a:xfrm>
          <a:prstGeom prst="can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1000" ker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연계 송신 </a:t>
            </a:r>
            <a:r>
              <a:rPr kumimoji="0" lang="ko-KR" altLang="en-US" sz="10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테이블</a:t>
            </a:r>
            <a:endParaRPr kumimoji="0" lang="en-US" altLang="ko-KR" sz="10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9" name="직사각형 98"/>
          <p:cNvSpPr/>
          <p:nvPr/>
        </p:nvSpPr>
        <p:spPr>
          <a:xfrm>
            <a:off x="3254562" y="3942325"/>
            <a:ext cx="1440000" cy="2078963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2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사</a:t>
            </a:r>
            <a:r>
              <a:rPr kumimoji="0" lang="ko-KR" altLang="en-US" sz="1200" b="1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법</a:t>
            </a:r>
            <a:r>
              <a:rPr kumimoji="0" lang="ko-KR" altLang="en-US" sz="12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공</a:t>
            </a:r>
            <a:r>
              <a:rPr kumimoji="0" lang="ko-KR" altLang="en-US" sz="1200" b="1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조</a:t>
            </a:r>
            <a:r>
              <a:rPr kumimoji="0" lang="ko-KR" altLang="en-US" sz="12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시스템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0" name="직사각형 99"/>
          <p:cNvSpPr/>
          <p:nvPr/>
        </p:nvSpPr>
        <p:spPr>
          <a:xfrm>
            <a:off x="3283137" y="4292931"/>
            <a:ext cx="648000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연계</a:t>
            </a:r>
            <a:endParaRPr kumimoji="0" lang="en-US" altLang="ko-KR" sz="11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endParaRPr kumimoji="0" lang="ko-KR" altLang="en-US" sz="11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1" name="직사각형 100"/>
          <p:cNvSpPr/>
          <p:nvPr/>
        </p:nvSpPr>
        <p:spPr>
          <a:xfrm>
            <a:off x="4017987" y="4293955"/>
            <a:ext cx="648000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사법 공조</a:t>
            </a:r>
            <a:endParaRPr kumimoji="0" lang="en-US" altLang="ko-KR" sz="1100" b="1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(CSB)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02" name="직선 연결선 101"/>
          <p:cNvCxnSpPr>
            <a:stCxn id="103" idx="1"/>
            <a:endCxn id="101" idx="2"/>
          </p:cNvCxnSpPr>
          <p:nvPr/>
        </p:nvCxnSpPr>
        <p:spPr>
          <a:xfrm flipV="1">
            <a:off x="3974562" y="4833955"/>
            <a:ext cx="367425" cy="36837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원통 102"/>
          <p:cNvSpPr/>
          <p:nvPr/>
        </p:nvSpPr>
        <p:spPr>
          <a:xfrm>
            <a:off x="3578562" y="5202325"/>
            <a:ext cx="792000" cy="648000"/>
          </a:xfrm>
          <a:prstGeom prst="can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1000" ker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연계 수</a:t>
            </a:r>
            <a:r>
              <a:rPr kumimoji="0" lang="ko-KR" altLang="en-US" sz="10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신 테이블</a:t>
            </a:r>
            <a:endParaRPr kumimoji="0" lang="en-US" altLang="ko-KR" sz="10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4" name="TextBox 1"/>
          <p:cNvSpPr txBox="1">
            <a:spLocks noChangeArrowheads="1"/>
          </p:cNvSpPr>
          <p:nvPr/>
        </p:nvSpPr>
        <p:spPr bwMode="auto">
          <a:xfrm>
            <a:off x="540533" y="3627906"/>
            <a:ext cx="3066604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0" lvl="0" indent="0" eaLnBrk="1" fontAlgn="auto" latinLnBrk="0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b="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 인터페이스</a:t>
            </a:r>
            <a:r>
              <a:rPr lang="en-US" altLang="ko-KR" sz="1100" b="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ID : </a:t>
            </a:r>
            <a:r>
              <a:rPr lang="en-US" altLang="ko-KR" sz="11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IF_CSA_CSB_DD_001</a:t>
            </a:r>
          </a:p>
        </p:txBody>
      </p:sp>
      <p:cxnSp>
        <p:nvCxnSpPr>
          <p:cNvPr id="105" name="직선 연결선 104"/>
          <p:cNvCxnSpPr>
            <a:stCxn id="100" idx="1"/>
            <a:endCxn id="95" idx="3"/>
          </p:cNvCxnSpPr>
          <p:nvPr/>
        </p:nvCxnSpPr>
        <p:spPr>
          <a:xfrm flipH="1">
            <a:off x="3001125" y="4562931"/>
            <a:ext cx="282012" cy="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직선 연결선 105"/>
          <p:cNvCxnSpPr>
            <a:stCxn id="93" idx="2"/>
            <a:endCxn id="98" idx="1"/>
          </p:cNvCxnSpPr>
          <p:nvPr/>
        </p:nvCxnSpPr>
        <p:spPr>
          <a:xfrm flipH="1">
            <a:off x="1415688" y="4833955"/>
            <a:ext cx="367425" cy="36837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직선 연결선 106"/>
          <p:cNvCxnSpPr>
            <a:stCxn id="103" idx="1"/>
            <a:endCxn id="100" idx="2"/>
          </p:cNvCxnSpPr>
          <p:nvPr/>
        </p:nvCxnSpPr>
        <p:spPr>
          <a:xfrm flipH="1" flipV="1">
            <a:off x="3607137" y="4832931"/>
            <a:ext cx="367425" cy="369394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TextBox 1"/>
          <p:cNvSpPr txBox="1">
            <a:spLocks noChangeArrowheads="1"/>
          </p:cNvSpPr>
          <p:nvPr/>
        </p:nvSpPr>
        <p:spPr bwMode="auto">
          <a:xfrm>
            <a:off x="5185650" y="3367383"/>
            <a:ext cx="4575281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eaLnBrk="1" fontAlgn="auto" latinLnBrk="0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kumimoji="1" lang="en-US" altLang="ko-KR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 인터페이스</a:t>
            </a:r>
            <a:r>
              <a:rPr lang="en-US" altLang="ko-KR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ID </a:t>
            </a:r>
            <a:r>
              <a:rPr lang="ko-KR" altLang="en-US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예제</a:t>
            </a:r>
            <a:r>
              <a:rPr lang="en-US" altLang="ko-KR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공증업무에서 사법공조로</a:t>
            </a:r>
            <a:r>
              <a:rPr lang="en-US" altLang="ko-KR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FILE to FILE </a:t>
            </a:r>
            <a:r>
              <a:rPr lang="ko-KR" altLang="en-US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</a:t>
            </a:r>
            <a:r>
              <a:rPr lang="en-US" altLang="ko-KR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lang="en-US" altLang="ko-KR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6" name="TextBox 1"/>
          <p:cNvSpPr txBox="1">
            <a:spLocks noChangeArrowheads="1"/>
          </p:cNvSpPr>
          <p:nvPr/>
        </p:nvSpPr>
        <p:spPr bwMode="auto">
          <a:xfrm>
            <a:off x="5146894" y="3627906"/>
            <a:ext cx="3111009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0" lvl="0" indent="0" eaLnBrk="1" fontAlgn="auto" latinLnBrk="0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100" b="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 인터페이스</a:t>
            </a:r>
            <a:r>
              <a:rPr lang="en-US" altLang="ko-KR" sz="1100" b="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ID : </a:t>
            </a:r>
            <a:r>
              <a:rPr lang="en-US" altLang="ko-KR" sz="1100" kern="0" dirty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IF_CSA_CSB_FF_001</a:t>
            </a:r>
          </a:p>
        </p:txBody>
      </p:sp>
      <p:sp>
        <p:nvSpPr>
          <p:cNvPr id="123" name="직사각형 122"/>
          <p:cNvSpPr/>
          <p:nvPr/>
        </p:nvSpPr>
        <p:spPr>
          <a:xfrm>
            <a:off x="5346454" y="3942325"/>
            <a:ext cx="1440000" cy="2078963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2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공증 업무 </a:t>
            </a:r>
            <a:r>
              <a:rPr kumimoji="0" lang="ko-KR" altLang="en-US" sz="12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시스템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4" name="직사각형 123"/>
          <p:cNvSpPr/>
          <p:nvPr/>
        </p:nvSpPr>
        <p:spPr>
          <a:xfrm>
            <a:off x="5375029" y="4292931"/>
            <a:ext cx="648000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공증 업무</a:t>
            </a:r>
            <a:endParaRPr kumimoji="0" lang="en-US" altLang="ko-KR" sz="1100" b="1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0" lang="en-US" altLang="ko-KR" sz="1100" b="1" kern="0" noProof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CSA</a:t>
            </a:r>
            <a:r>
              <a:rPr kumimoji="0" lang="en-US" altLang="ko-KR" sz="11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5" name="직사각형 124"/>
          <p:cNvSpPr/>
          <p:nvPr/>
        </p:nvSpPr>
        <p:spPr>
          <a:xfrm>
            <a:off x="6109879" y="4293955"/>
            <a:ext cx="648000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연계</a:t>
            </a:r>
            <a:endParaRPr kumimoji="0" lang="en-US" altLang="ko-KR" sz="11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Agent</a:t>
            </a:r>
            <a:endParaRPr kumimoji="0" lang="ko-KR" altLang="en-US" sz="1100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6" name="직사각형 125"/>
          <p:cNvSpPr/>
          <p:nvPr/>
        </p:nvSpPr>
        <p:spPr>
          <a:xfrm>
            <a:off x="7075891" y="3942325"/>
            <a:ext cx="540000" cy="2078963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b="1" kern="0" noProof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연</a:t>
            </a:r>
            <a:r>
              <a:rPr kumimoji="0" lang="ko-KR" altLang="en-US" b="1" kern="0" noProof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계</a:t>
            </a:r>
            <a:endParaRPr kumimoji="0" lang="en-US" altLang="ko-KR" sz="1200" b="1" i="0" u="none" strike="noStrike" kern="0" cap="none" spc="0" normalizeH="0" baseline="0" noProof="0" smtClean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서버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7" name="모서리가 둥근 직사각형 36"/>
          <p:cNvSpPr>
            <a:spLocks noChangeArrowheads="1"/>
          </p:cNvSpPr>
          <p:nvPr/>
        </p:nvSpPr>
        <p:spPr bwMode="auto">
          <a:xfrm>
            <a:off x="7039891" y="4418915"/>
            <a:ext cx="612000" cy="288032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9525" algn="ctr">
            <a:solidFill>
              <a:srgbClr val="4F81BD"/>
            </a:solidFill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10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라우</a:t>
            </a:r>
            <a:r>
              <a:rPr kumimoji="1" lang="ko-KR" altLang="en-US" sz="10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팅</a:t>
            </a:r>
          </a:p>
        </p:txBody>
      </p:sp>
      <p:cxnSp>
        <p:nvCxnSpPr>
          <p:cNvPr id="128" name="직선 연결선 127"/>
          <p:cNvCxnSpPr>
            <a:stCxn id="124" idx="2"/>
            <a:endCxn id="130" idx="1"/>
          </p:cNvCxnSpPr>
          <p:nvPr/>
        </p:nvCxnSpPr>
        <p:spPr>
          <a:xfrm>
            <a:off x="5699029" y="4832931"/>
            <a:ext cx="367425" cy="369394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직선 연결선 128"/>
          <p:cNvCxnSpPr>
            <a:stCxn id="127" idx="1"/>
            <a:endCxn id="125" idx="3"/>
          </p:cNvCxnSpPr>
          <p:nvPr/>
        </p:nvCxnSpPr>
        <p:spPr>
          <a:xfrm flipH="1">
            <a:off x="6757879" y="4562931"/>
            <a:ext cx="282012" cy="1024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원통 129"/>
          <p:cNvSpPr/>
          <p:nvPr/>
        </p:nvSpPr>
        <p:spPr>
          <a:xfrm>
            <a:off x="5670454" y="5202325"/>
            <a:ext cx="792000" cy="648000"/>
          </a:xfrm>
          <a:prstGeom prst="can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endParaRPr kumimoji="0" lang="en-US" altLang="ko-KR" sz="10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1" name="직사각형 130"/>
          <p:cNvSpPr/>
          <p:nvPr/>
        </p:nvSpPr>
        <p:spPr>
          <a:xfrm>
            <a:off x="7905328" y="3942325"/>
            <a:ext cx="1440000" cy="2078963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2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사</a:t>
            </a:r>
            <a:r>
              <a:rPr kumimoji="0" lang="ko-KR" altLang="en-US" sz="1200" b="1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법</a:t>
            </a:r>
            <a:r>
              <a:rPr kumimoji="0" lang="ko-KR" altLang="en-US" sz="1200" b="1" kern="0" smtClea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 공조 시스템</a:t>
            </a:r>
            <a:endParaRPr kumimoji="0" lang="ko-KR" altLang="en-US" sz="12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2" name="직사각형 131"/>
          <p:cNvSpPr/>
          <p:nvPr/>
        </p:nvSpPr>
        <p:spPr>
          <a:xfrm>
            <a:off x="7933903" y="4292931"/>
            <a:ext cx="648000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연계</a:t>
            </a:r>
            <a:endParaRPr kumimoji="0" lang="en-US" altLang="ko-KR" sz="11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kern="0">
                <a:solidFill>
                  <a:srgbClr val="002776">
                    <a:lumMod val="75000"/>
                  </a:srgbClr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endParaRPr kumimoji="0" lang="ko-KR" altLang="en-US" sz="1100" ker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3" name="직사각형 132"/>
          <p:cNvSpPr/>
          <p:nvPr/>
        </p:nvSpPr>
        <p:spPr>
          <a:xfrm>
            <a:off x="8668753" y="4293955"/>
            <a:ext cx="648000" cy="540000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사법 공조</a:t>
            </a:r>
            <a:endParaRPr kumimoji="0" lang="en-US" altLang="ko-KR" sz="1100" b="1" kern="0" smtClean="0">
              <a:solidFill>
                <a:srgbClr val="002776">
                  <a:lumMod val="75000"/>
                </a:srgbClr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(CSB)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34" name="직선 연결선 133"/>
          <p:cNvCxnSpPr>
            <a:stCxn id="135" idx="1"/>
            <a:endCxn id="133" idx="2"/>
          </p:cNvCxnSpPr>
          <p:nvPr/>
        </p:nvCxnSpPr>
        <p:spPr>
          <a:xfrm flipV="1">
            <a:off x="8625328" y="4833955"/>
            <a:ext cx="367425" cy="368370"/>
          </a:xfrm>
          <a:prstGeom prst="line">
            <a:avLst/>
          </a:prstGeom>
          <a:ln w="19050">
            <a:solidFill>
              <a:schemeClr val="tx2">
                <a:lumMod val="75000"/>
              </a:schemeClr>
            </a:solidFill>
            <a:prstDash val="sysDash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원통 134"/>
          <p:cNvSpPr/>
          <p:nvPr/>
        </p:nvSpPr>
        <p:spPr>
          <a:xfrm>
            <a:off x="8229328" y="5202325"/>
            <a:ext cx="792000" cy="648000"/>
          </a:xfrm>
          <a:prstGeom prst="can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algn="ctr" eaLnBrk="0" fontAlgn="auto" latinLnBrk="0" hangingPunct="0">
              <a:spcBef>
                <a:spcPts val="0"/>
              </a:spcBef>
              <a:spcAft>
                <a:spcPts val="0"/>
              </a:spcAft>
              <a:buSzPct val="100000"/>
            </a:pPr>
            <a:r>
              <a:rPr kumimoji="0" lang="ko-KR" altLang="en-US" sz="1000" kern="0" smtClean="0">
                <a:solidFill>
                  <a:schemeClr val="tx2">
                    <a:lumMod val="75000"/>
                  </a:schemeClr>
                </a:solidFill>
                <a:latin typeface="맑은 고딕" pitchFamily="50" charset="-127"/>
                <a:ea typeface="맑은 고딕" pitchFamily="50" charset="-127"/>
              </a:rPr>
              <a:t>파일</a:t>
            </a:r>
            <a:endParaRPr kumimoji="0" lang="en-US" altLang="ko-KR" sz="1000" kern="0" smtClean="0">
              <a:solidFill>
                <a:schemeClr val="tx2">
                  <a:lumMod val="75000"/>
                </a:schemeClr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36" name="직선 연결선 135"/>
          <p:cNvCxnSpPr>
            <a:stCxn id="132" idx="1"/>
            <a:endCxn id="127" idx="3"/>
          </p:cNvCxnSpPr>
          <p:nvPr/>
        </p:nvCxnSpPr>
        <p:spPr>
          <a:xfrm flipH="1">
            <a:off x="7651891" y="4562931"/>
            <a:ext cx="282012" cy="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직선 연결선 136"/>
          <p:cNvCxnSpPr>
            <a:stCxn id="125" idx="2"/>
            <a:endCxn id="130" idx="1"/>
          </p:cNvCxnSpPr>
          <p:nvPr/>
        </p:nvCxnSpPr>
        <p:spPr>
          <a:xfrm flipH="1">
            <a:off x="6066454" y="4833955"/>
            <a:ext cx="367425" cy="368370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직선 연결선 137"/>
          <p:cNvCxnSpPr>
            <a:stCxn id="135" idx="1"/>
            <a:endCxn id="132" idx="2"/>
          </p:cNvCxnSpPr>
          <p:nvPr/>
        </p:nvCxnSpPr>
        <p:spPr>
          <a:xfrm flipH="1" flipV="1">
            <a:off x="8257903" y="4832931"/>
            <a:ext cx="367425" cy="369394"/>
          </a:xfrm>
          <a:prstGeom prst="line">
            <a:avLst/>
          </a:prstGeom>
          <a:ln w="19050">
            <a:solidFill>
              <a:schemeClr val="tx1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직사각형 61"/>
          <p:cNvSpPr/>
          <p:nvPr/>
        </p:nvSpPr>
        <p:spPr>
          <a:xfrm>
            <a:off x="553937" y="2109719"/>
            <a:ext cx="684134" cy="360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연계업무코드</a:t>
            </a:r>
            <a:r>
              <a:rPr kumimoji="0" lang="en-US" altLang="ko-KR" sz="11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(2)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3" name="직사각형 62"/>
          <p:cNvSpPr/>
          <p:nvPr/>
        </p:nvSpPr>
        <p:spPr>
          <a:xfrm>
            <a:off x="1371429" y="2109719"/>
            <a:ext cx="432000" cy="3600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kern="0" noProof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구분자</a:t>
            </a:r>
            <a:endParaRPr kumimoji="0" lang="en-US" altLang="ko-KR" sz="1100" b="1" kern="0" noProof="0" smtClean="0">
              <a:solidFill>
                <a:sysClr val="windowText" lastClr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(1)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1268750" y="2212775"/>
            <a:ext cx="7200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0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+</a:t>
            </a:r>
            <a:endParaRPr kumimoji="0" lang="ko-KR" altLang="en-US" sz="10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1834108" y="2212775"/>
            <a:ext cx="72000" cy="1538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 lIns="0" tIns="0" rIns="0" bIns="0" anchor="ctr">
            <a:spAutoFit/>
          </a:bodyPr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0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+</a:t>
            </a:r>
            <a:endParaRPr kumimoji="0" lang="ko-KR" altLang="en-US" sz="10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553937" y="2575860"/>
            <a:ext cx="684134" cy="360000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lvl="0" eaLnBrk="0" fontAlgn="auto" hangingPunct="0">
              <a:spcBef>
                <a:spcPts val="0"/>
              </a:spcBef>
              <a:spcAft>
                <a:spcPts val="0"/>
              </a:spcAft>
              <a:buSzPct val="100000"/>
              <a:defRPr/>
            </a:pPr>
            <a:r>
              <a:rPr kumimoji="0" lang="en-US" altLang="ko-KR" sz="1100" b="1" kern="0" noProof="0" dirty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IF</a:t>
            </a:r>
            <a:endParaRPr kumimoji="0" lang="ko-KR" altLang="en-US" sz="11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1371429" y="2575860"/>
            <a:ext cx="432000" cy="360000"/>
          </a:xfrm>
          <a:prstGeom prst="rect">
            <a:avLst/>
          </a:prstGeom>
          <a:solidFill>
            <a:schemeClr val="bg1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0" tIns="0" rIns="0" bIns="0" anchor="ctr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kern="0" noProof="0" smtClean="0">
                <a:solidFill>
                  <a:sysClr val="windowText" lastClr="000000"/>
                </a:solidFill>
                <a:latin typeface="맑은 고딕" pitchFamily="50" charset="-127"/>
                <a:ea typeface="맑은 고딕" pitchFamily="50" charset="-127"/>
              </a:rPr>
              <a:t>_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641898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개체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18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0" name="개체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" name="그룹 9"/>
          <p:cNvGrpSpPr/>
          <p:nvPr>
            <p:custDataLst>
              <p:tags r:id="rId3"/>
            </p:custDataLst>
          </p:nvPr>
        </p:nvGrpSpPr>
        <p:grpSpPr>
          <a:xfrm>
            <a:off x="2750001" y="1189038"/>
            <a:ext cx="4380572" cy="304800"/>
            <a:chOff x="3263923" y="1525588"/>
            <a:chExt cx="3351213" cy="304800"/>
          </a:xfrm>
        </p:grpSpPr>
        <p:sp>
          <p:nvSpPr>
            <p:cNvPr id="39" name="Line 3"/>
            <p:cNvSpPr>
              <a:spLocks noChangeShapeType="1"/>
            </p:cNvSpPr>
            <p:nvPr/>
          </p:nvSpPr>
          <p:spPr bwMode="gray">
            <a:xfrm>
              <a:off x="3263923" y="1677988"/>
              <a:ext cx="3351213" cy="0"/>
            </a:xfrm>
            <a:prstGeom prst="line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ko-KR" altLang="en-US" sz="1700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46" name="Text Box 4"/>
            <p:cNvSpPr txBox="1">
              <a:spLocks noChangeArrowheads="1"/>
            </p:cNvSpPr>
            <p:nvPr/>
          </p:nvSpPr>
          <p:spPr bwMode="gray">
            <a:xfrm>
              <a:off x="4411685" y="1525588"/>
              <a:ext cx="1055688" cy="30480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</p:spPr>
          <p:txBody>
            <a:bodyPr lIns="91433" tIns="45717" rIns="91433" bIns="45717">
              <a:spAutoFit/>
            </a:bodyPr>
            <a:lstStyle/>
            <a:p>
              <a:pPr marL="142875" indent="-142875" algn="ctr">
                <a:spcBef>
                  <a:spcPct val="30000"/>
                </a:spcBef>
              </a:pPr>
              <a:r>
                <a:rPr lang="en-US" altLang="ko-KR" sz="1400" b="1" smtClean="0">
                  <a:solidFill>
                    <a:srgbClr val="000000"/>
                  </a:solidFill>
                  <a:latin typeface="맑은 고딕"/>
                  <a:ea typeface="맑은 고딕"/>
                </a:rPr>
                <a:t>Contents</a:t>
              </a:r>
              <a:endParaRPr lang="ko-KR" altLang="en-US" sz="1400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  <p:sp>
        <p:nvSpPr>
          <p:cNvPr id="52" name="Text Box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2750002" y="1700808"/>
            <a:ext cx="6523478" cy="198515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33" tIns="45717" rIns="91433" bIns="45717">
            <a:spAutoFit/>
          </a:bodyPr>
          <a:lstStyle/>
          <a:p>
            <a:pPr lvl="0" algn="l" eaLnBrk="0" hangingPunct="0">
              <a:spcBef>
                <a:spcPct val="20000"/>
              </a:spcBef>
            </a:pPr>
            <a:r>
              <a:rPr lang="en-US" altLang="ko-KR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6  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요청 사항</a:t>
            </a:r>
            <a:endParaRPr lang="ko-KR" altLang="en-US" sz="1500" b="1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ct val="20000"/>
              </a:spcBef>
            </a:pPr>
            <a:endParaRPr lang="en-US" altLang="ko-KR" sz="1500" b="1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6.1.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연계시스템 사용 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Port</a:t>
            </a:r>
            <a:endParaRPr lang="en-US" altLang="ko-KR" sz="1500" b="1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6.2.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Agent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설치 </a:t>
            </a:r>
            <a:r>
              <a:rPr lang="ko-KR" altLang="en-US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사양</a:t>
            </a:r>
            <a:endParaRPr lang="en-US" altLang="ko-KR" sz="1500" b="1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6.3.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Agent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 서버 계정</a:t>
            </a:r>
            <a:endParaRPr lang="en-US" altLang="ko-KR" sz="1500" b="1" smtClean="0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6.4. </a:t>
            </a:r>
            <a:r>
              <a:rPr lang="ko-KR" altLang="en-US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데이터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테이블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파일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사용 서버 </a:t>
            </a:r>
            <a:r>
              <a:rPr lang="ko-KR" altLang="en-US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정보</a:t>
            </a:r>
            <a:endParaRPr lang="en-US" altLang="ko-KR" sz="1500" b="1">
              <a:solidFill>
                <a:prstClr val="black"/>
              </a:solidFill>
              <a:latin typeface="맑은 고딕"/>
              <a:ea typeface="맑은 고딕"/>
            </a:endParaRPr>
          </a:p>
        </p:txBody>
      </p:sp>
    </p:spTree>
    <p:extLst>
      <p:ext uri="{BB962C8B-B14F-4D97-AF65-F5344CB8AC3E}">
        <p14:creationId xmlns:p14="http://schemas.microsoft.com/office/powerpoint/2010/main" val="390250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개체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654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0" name="개체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제목 34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6.1.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연계시스템 사용 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Port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cxnSp>
        <p:nvCxnSpPr>
          <p:cNvPr id="66" name="직선 연결선 65"/>
          <p:cNvCxnSpPr>
            <a:stCxn id="74" idx="3"/>
            <a:endCxn id="85" idx="1"/>
          </p:cNvCxnSpPr>
          <p:nvPr/>
        </p:nvCxnSpPr>
        <p:spPr>
          <a:xfrm>
            <a:off x="3028673" y="2512271"/>
            <a:ext cx="1080240" cy="0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headEnd type="triangle" w="med" len="med"/>
            <a:tailEnd type="triangle" w="med" len="med"/>
          </a:ln>
          <a:effectLst/>
        </p:spPr>
      </p:cxnSp>
      <p:cxnSp>
        <p:nvCxnSpPr>
          <p:cNvPr id="67" name="직선 화살표 연결선 66"/>
          <p:cNvCxnSpPr>
            <a:stCxn id="91" idx="1"/>
            <a:endCxn id="70" idx="3"/>
          </p:cNvCxnSpPr>
          <p:nvPr/>
        </p:nvCxnSpPr>
        <p:spPr bwMode="auto">
          <a:xfrm flipH="1">
            <a:off x="3028673" y="3319439"/>
            <a:ext cx="1080240" cy="0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  <a:headEnd type="triangle" w="med" len="med"/>
            <a:tailEnd type="triangle" w="med" len="med"/>
          </a:ln>
          <a:effectLst/>
        </p:spPr>
      </p:cxnSp>
      <p:sp>
        <p:nvSpPr>
          <p:cNvPr id="68" name="직사각형 67"/>
          <p:cNvSpPr/>
          <p:nvPr/>
        </p:nvSpPr>
        <p:spPr>
          <a:xfrm>
            <a:off x="1948673" y="2015754"/>
            <a:ext cx="1080000" cy="1936434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시스템 </a:t>
            </a: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A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2242628" y="2274479"/>
            <a:ext cx="786045" cy="1188976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Agent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2956673" y="3283439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1" name="직사각형 70"/>
          <p:cNvSpPr/>
          <p:nvPr/>
        </p:nvSpPr>
        <p:spPr>
          <a:xfrm>
            <a:off x="2956673" y="3081647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2" name="직사각형 71"/>
          <p:cNvSpPr/>
          <p:nvPr/>
        </p:nvSpPr>
        <p:spPr>
          <a:xfrm>
            <a:off x="2956673" y="2879855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3" name="직사각형 72"/>
          <p:cNvSpPr/>
          <p:nvPr/>
        </p:nvSpPr>
        <p:spPr>
          <a:xfrm>
            <a:off x="2956673" y="2678063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4" name="직사각형 73"/>
          <p:cNvSpPr/>
          <p:nvPr/>
        </p:nvSpPr>
        <p:spPr>
          <a:xfrm>
            <a:off x="2956673" y="247627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5" name="직사각형 74"/>
          <p:cNvSpPr/>
          <p:nvPr/>
        </p:nvSpPr>
        <p:spPr>
          <a:xfrm>
            <a:off x="6269153" y="2015754"/>
            <a:ext cx="1080000" cy="1936434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시스템 </a:t>
            </a: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B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6" name="직사각형 75"/>
          <p:cNvSpPr/>
          <p:nvPr/>
        </p:nvSpPr>
        <p:spPr>
          <a:xfrm>
            <a:off x="6269153" y="2274479"/>
            <a:ext cx="786045" cy="1188976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Agent</a:t>
            </a: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srgbClr val="002776">
                  <a:lumMod val="75000"/>
                </a:srgbClr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7" name="직사각형 76"/>
          <p:cNvSpPr/>
          <p:nvPr/>
        </p:nvSpPr>
        <p:spPr>
          <a:xfrm>
            <a:off x="6269153" y="3283439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8" name="직사각형 77"/>
          <p:cNvSpPr/>
          <p:nvPr/>
        </p:nvSpPr>
        <p:spPr>
          <a:xfrm>
            <a:off x="6269153" y="3081647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9" name="직사각형 78"/>
          <p:cNvSpPr/>
          <p:nvPr/>
        </p:nvSpPr>
        <p:spPr>
          <a:xfrm>
            <a:off x="6269153" y="2879855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6269153" y="2678063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6269153" y="247627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82" name="직선 연결선 81"/>
          <p:cNvCxnSpPr>
            <a:stCxn id="86" idx="3"/>
            <a:endCxn id="81" idx="1"/>
          </p:cNvCxnSpPr>
          <p:nvPr/>
        </p:nvCxnSpPr>
        <p:spPr>
          <a:xfrm>
            <a:off x="5188913" y="2512271"/>
            <a:ext cx="1080240" cy="0"/>
          </a:xfrm>
          <a:prstGeom prst="line">
            <a:avLst/>
          </a:prstGeom>
          <a:noFill/>
          <a:ln w="19050" cap="flat" cmpd="sng" algn="ctr">
            <a:solidFill>
              <a:sysClr val="windowText" lastClr="000000"/>
            </a:solidFill>
            <a:prstDash val="solid"/>
            <a:headEnd type="triangle" w="med" len="med"/>
            <a:tailEnd type="triangle" w="med" len="med"/>
          </a:ln>
          <a:effectLst/>
        </p:spPr>
      </p:cxnSp>
      <p:sp>
        <p:nvSpPr>
          <p:cNvPr id="83" name="직사각형 82"/>
          <p:cNvSpPr/>
          <p:nvPr/>
        </p:nvSpPr>
        <p:spPr>
          <a:xfrm>
            <a:off x="4108913" y="2015754"/>
            <a:ext cx="1080000" cy="1936434"/>
          </a:xfrm>
          <a:prstGeom prst="rect">
            <a:avLst/>
          </a:prstGeom>
          <a:solidFill>
            <a:sysClr val="window" lastClr="FFFFFF"/>
          </a:solidFill>
          <a:ln w="9525" algn="ctr">
            <a:solidFill>
              <a:srgbClr val="4F81BD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sz="1100" b="1" i="0" u="none" strike="noStrike" kern="0" cap="none" spc="0" normalizeH="0" baseline="0" noProof="0" smtClean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연계서</a:t>
            </a:r>
            <a:r>
              <a: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버</a:t>
            </a:r>
          </a:p>
        </p:txBody>
      </p:sp>
      <p:sp>
        <p:nvSpPr>
          <p:cNvPr id="84" name="모서리가 둥근 직사각형 36"/>
          <p:cNvSpPr>
            <a:spLocks noChangeArrowheads="1"/>
          </p:cNvSpPr>
          <p:nvPr/>
        </p:nvSpPr>
        <p:spPr bwMode="auto">
          <a:xfrm>
            <a:off x="4108913" y="2368255"/>
            <a:ext cx="1080000" cy="288032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9525" algn="ctr">
            <a:solidFill>
              <a:srgbClr val="4F81BD"/>
            </a:solidFill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000" kern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데이터 연</a:t>
            </a:r>
            <a:r>
              <a:rPr lang="ko-KR" altLang="en-US" sz="1000" ker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계</a:t>
            </a:r>
            <a:endParaRPr kumimoji="1" lang="ko-KR" altLang="en-US" sz="10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5" name="직사각형 84"/>
          <p:cNvSpPr/>
          <p:nvPr/>
        </p:nvSpPr>
        <p:spPr>
          <a:xfrm>
            <a:off x="4108913" y="247627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6" name="직사각형 85"/>
          <p:cNvSpPr/>
          <p:nvPr/>
        </p:nvSpPr>
        <p:spPr>
          <a:xfrm>
            <a:off x="5116913" y="2476271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7" name="모서리가 둥근 직사각형 36"/>
          <p:cNvSpPr>
            <a:spLocks noChangeArrowheads="1"/>
          </p:cNvSpPr>
          <p:nvPr/>
        </p:nvSpPr>
        <p:spPr bwMode="auto">
          <a:xfrm>
            <a:off x="4108913" y="2771838"/>
            <a:ext cx="1080000" cy="288032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9525" algn="ctr">
            <a:solidFill>
              <a:srgbClr val="4F81BD"/>
            </a:solidFill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fontAlgn="auto" latinLnBrk="0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로그수집</a:t>
            </a:r>
            <a:endParaRPr lang="en-US" altLang="ko-KR" sz="1000" ker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8" name="직사각형 87"/>
          <p:cNvSpPr/>
          <p:nvPr/>
        </p:nvSpPr>
        <p:spPr>
          <a:xfrm>
            <a:off x="4108913" y="2879854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9" name="직사각형 88"/>
          <p:cNvSpPr/>
          <p:nvPr/>
        </p:nvSpPr>
        <p:spPr>
          <a:xfrm>
            <a:off x="5116913" y="2879854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0" name="모서리가 둥근 직사각형 36"/>
          <p:cNvSpPr>
            <a:spLocks noChangeArrowheads="1"/>
          </p:cNvSpPr>
          <p:nvPr/>
        </p:nvSpPr>
        <p:spPr bwMode="auto">
          <a:xfrm>
            <a:off x="4108913" y="3175423"/>
            <a:ext cx="1080000" cy="288032"/>
          </a:xfrm>
          <a:prstGeom prst="roundRect">
            <a:avLst>
              <a:gd name="adj" fmla="val 16667"/>
            </a:avLst>
          </a:prstGeom>
          <a:solidFill>
            <a:sysClr val="window" lastClr="FFFFFF"/>
          </a:solidFill>
          <a:ln w="9525" algn="ctr">
            <a:solidFill>
              <a:srgbClr val="4F81BD"/>
            </a:solidFill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fontAlgn="auto" latinLnBrk="0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000" kern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연계</a:t>
            </a:r>
            <a:r>
              <a:rPr lang="en-US" altLang="ko-KR" sz="1000" kern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000" kern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관리</a:t>
            </a:r>
            <a:endParaRPr lang="ko-KR" altLang="en-US" sz="1000" ker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1" name="직사각형 90"/>
          <p:cNvSpPr/>
          <p:nvPr/>
        </p:nvSpPr>
        <p:spPr>
          <a:xfrm>
            <a:off x="4108913" y="3283439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2" name="직사각형 91"/>
          <p:cNvSpPr/>
          <p:nvPr/>
        </p:nvSpPr>
        <p:spPr>
          <a:xfrm>
            <a:off x="5116913" y="3283439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93" name="직선 화살표 연결선 92"/>
          <p:cNvCxnSpPr>
            <a:stCxn id="77" idx="1"/>
            <a:endCxn id="92" idx="3"/>
          </p:cNvCxnSpPr>
          <p:nvPr/>
        </p:nvCxnSpPr>
        <p:spPr bwMode="auto">
          <a:xfrm flipH="1">
            <a:off x="5188913" y="3319439"/>
            <a:ext cx="1080240" cy="0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  <a:headEnd type="triangle" w="med" len="med"/>
            <a:tailEnd type="triangle" w="med" len="med"/>
          </a:ln>
          <a:effectLst/>
        </p:spPr>
      </p:cxnSp>
      <p:cxnSp>
        <p:nvCxnSpPr>
          <p:cNvPr id="94" name="직선 화살표 연결선 93"/>
          <p:cNvCxnSpPr>
            <a:stCxn id="79" idx="1"/>
            <a:endCxn id="89" idx="3"/>
          </p:cNvCxnSpPr>
          <p:nvPr/>
        </p:nvCxnSpPr>
        <p:spPr bwMode="auto">
          <a:xfrm flipH="1" flipV="1">
            <a:off x="5188913" y="2915854"/>
            <a:ext cx="1080240" cy="1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  <a:headEnd type="triangle" w="med" len="med"/>
            <a:tailEnd type="triangle" w="med" len="med"/>
          </a:ln>
          <a:effectLst/>
        </p:spPr>
      </p:cxnSp>
      <p:cxnSp>
        <p:nvCxnSpPr>
          <p:cNvPr id="95" name="직선 화살표 연결선 94"/>
          <p:cNvCxnSpPr>
            <a:stCxn id="88" idx="1"/>
            <a:endCxn id="72" idx="3"/>
          </p:cNvCxnSpPr>
          <p:nvPr/>
        </p:nvCxnSpPr>
        <p:spPr bwMode="auto">
          <a:xfrm flipH="1">
            <a:off x="3028673" y="2915854"/>
            <a:ext cx="1080240" cy="1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  <a:headEnd type="triangle" w="med" len="med"/>
            <a:tailEnd type="triangle" w="med" len="med"/>
          </a:ln>
          <a:effectLst/>
        </p:spPr>
      </p:cxnSp>
      <p:sp>
        <p:nvSpPr>
          <p:cNvPr id="96" name="모서리가 둥근 직사각형 36"/>
          <p:cNvSpPr>
            <a:spLocks noChangeArrowheads="1"/>
          </p:cNvSpPr>
          <p:nvPr/>
        </p:nvSpPr>
        <p:spPr bwMode="auto">
          <a:xfrm>
            <a:off x="3028673" y="2627823"/>
            <a:ext cx="1080000" cy="28803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endParaRPr lang="en-US" altLang="ko-KR" sz="90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1" hangingPunct="1"/>
            <a:r>
              <a:rPr lang="en-US" altLang="ko-KR" sz="9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Log Port : 57110</a:t>
            </a:r>
            <a:endParaRPr lang="ko-KR" altLang="en-US" sz="9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7" name="모서리가 둥근 직사각형 36"/>
          <p:cNvSpPr>
            <a:spLocks noChangeArrowheads="1"/>
          </p:cNvSpPr>
          <p:nvPr/>
        </p:nvSpPr>
        <p:spPr bwMode="auto">
          <a:xfrm>
            <a:off x="5188913" y="2627823"/>
            <a:ext cx="1080000" cy="28803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r" eaLnBrk="1" hangingPunct="1"/>
            <a:endParaRPr lang="en-US" altLang="ko-KR" sz="90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eaLnBrk="1" hangingPunct="1"/>
            <a:r>
              <a:rPr lang="en-US" altLang="ko-KR" sz="9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Log Port : 57110</a:t>
            </a:r>
            <a:endParaRPr lang="ko-KR" altLang="en-US" sz="9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8" name="모서리가 둥근 직사각형 36"/>
          <p:cNvSpPr>
            <a:spLocks noChangeArrowheads="1"/>
          </p:cNvSpPr>
          <p:nvPr/>
        </p:nvSpPr>
        <p:spPr bwMode="auto">
          <a:xfrm>
            <a:off x="3028673" y="2224239"/>
            <a:ext cx="1080000" cy="28803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en-US" altLang="ko-KR" sz="9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Data Port : </a:t>
            </a:r>
            <a:r>
              <a:rPr lang="en-US" altLang="ko-KR" sz="9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57100</a:t>
            </a:r>
            <a:endParaRPr lang="ko-KR" altLang="en-US" sz="9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9" name="모서리가 둥근 직사각형 36"/>
          <p:cNvSpPr>
            <a:spLocks noChangeArrowheads="1"/>
          </p:cNvSpPr>
          <p:nvPr/>
        </p:nvSpPr>
        <p:spPr bwMode="auto">
          <a:xfrm>
            <a:off x="5188855" y="2224239"/>
            <a:ext cx="1080000" cy="28803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en-US" altLang="ko-KR" sz="9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Data Port : 57100</a:t>
            </a:r>
            <a:endParaRPr lang="ko-KR" altLang="en-US" sz="9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0" name="모서리가 둥근 직사각형 36"/>
          <p:cNvSpPr>
            <a:spLocks noChangeArrowheads="1"/>
          </p:cNvSpPr>
          <p:nvPr/>
        </p:nvSpPr>
        <p:spPr bwMode="auto">
          <a:xfrm>
            <a:off x="4108673" y="3530701"/>
            <a:ext cx="1080000" cy="28803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endParaRPr lang="en-US" altLang="ko-KR" sz="90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1" hangingPunct="1"/>
            <a:r>
              <a:rPr lang="en-US" altLang="ko-KR" sz="9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VIP IP : 10.10.10.10</a:t>
            </a:r>
          </a:p>
          <a:p>
            <a:pPr algn="ctr" eaLnBrk="1" hangingPunct="1"/>
            <a:r>
              <a:rPr lang="ko-KR" altLang="en-US" sz="9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연계</a:t>
            </a:r>
            <a:r>
              <a:rPr lang="en-US" altLang="ko-KR" sz="9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#1 : 10.10.10.11</a:t>
            </a:r>
          </a:p>
          <a:p>
            <a:pPr algn="ctr" eaLnBrk="1" hangingPunct="1"/>
            <a:r>
              <a:rPr lang="ko-KR" altLang="en-US" sz="9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연계</a:t>
            </a:r>
            <a:r>
              <a:rPr lang="en-US" altLang="ko-KR" sz="9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#2 : 10.10.10.12</a:t>
            </a:r>
            <a:endParaRPr lang="ko-KR" altLang="en-US" sz="9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1" name="모서리가 둥근 직사각형 36"/>
          <p:cNvSpPr>
            <a:spLocks noChangeArrowheads="1"/>
          </p:cNvSpPr>
          <p:nvPr/>
        </p:nvSpPr>
        <p:spPr bwMode="auto">
          <a:xfrm>
            <a:off x="5188855" y="3031407"/>
            <a:ext cx="1080000" cy="28803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9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관리 </a:t>
            </a:r>
            <a:r>
              <a:rPr lang="en-US" altLang="ko-KR" sz="9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Port : 57120</a:t>
            </a:r>
          </a:p>
          <a:p>
            <a:pPr eaLnBrk="1" hangingPunct="1"/>
            <a:r>
              <a:rPr lang="en-US" altLang="ko-KR" sz="9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JMX Port : 57130</a:t>
            </a:r>
            <a:endParaRPr lang="ko-KR" altLang="en-US" sz="9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2" name="모서리가 둥근 직사각형 36"/>
          <p:cNvSpPr>
            <a:spLocks noChangeArrowheads="1"/>
          </p:cNvSpPr>
          <p:nvPr/>
        </p:nvSpPr>
        <p:spPr bwMode="auto">
          <a:xfrm>
            <a:off x="3028673" y="3031407"/>
            <a:ext cx="1080000" cy="28803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r>
              <a:rPr lang="ko-KR" altLang="en-US" sz="9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관리 </a:t>
            </a:r>
            <a:r>
              <a:rPr lang="en-US" altLang="ko-KR" sz="9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Port : </a:t>
            </a:r>
            <a:r>
              <a:rPr lang="en-US" altLang="ko-KR" sz="9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57120</a:t>
            </a:r>
            <a:endParaRPr lang="en-US" altLang="ko-KR" sz="9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1" hangingPunct="1"/>
            <a:r>
              <a:rPr lang="en-US" altLang="ko-KR" sz="9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JMX </a:t>
            </a:r>
            <a:r>
              <a:rPr lang="en-US" altLang="ko-KR" sz="9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Port : </a:t>
            </a:r>
            <a:r>
              <a:rPr lang="en-US" altLang="ko-KR" sz="9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57130</a:t>
            </a:r>
            <a:endParaRPr lang="ko-KR" altLang="en-US" sz="9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3" name="모서리가 둥근 직사각형 36"/>
          <p:cNvSpPr>
            <a:spLocks noChangeArrowheads="1"/>
          </p:cNvSpPr>
          <p:nvPr/>
        </p:nvSpPr>
        <p:spPr bwMode="auto">
          <a:xfrm>
            <a:off x="6268855" y="3530701"/>
            <a:ext cx="1080000" cy="28803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endParaRPr lang="en-US" altLang="ko-KR" sz="90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1" hangingPunct="1"/>
            <a:r>
              <a:rPr lang="en-US" altLang="ko-KR" sz="9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IP : 30.30.30.30</a:t>
            </a:r>
            <a:endParaRPr lang="ko-KR" altLang="en-US" sz="9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4" name="모서리가 둥근 직사각형 36"/>
          <p:cNvSpPr>
            <a:spLocks noChangeArrowheads="1"/>
          </p:cNvSpPr>
          <p:nvPr/>
        </p:nvSpPr>
        <p:spPr bwMode="auto">
          <a:xfrm>
            <a:off x="1948673" y="3530701"/>
            <a:ext cx="1080000" cy="28803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algn="ctr" eaLnBrk="1" hangingPunct="1"/>
            <a:endParaRPr lang="en-US" altLang="ko-KR" sz="90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 eaLnBrk="1" hangingPunct="1"/>
            <a:r>
              <a:rPr lang="en-US" altLang="ko-KR" sz="9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IP : 20.20.20.20</a:t>
            </a:r>
            <a:endParaRPr lang="ko-KR" altLang="en-US" sz="9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105" name="그룹 104"/>
          <p:cNvGrpSpPr/>
          <p:nvPr/>
        </p:nvGrpSpPr>
        <p:grpSpPr>
          <a:xfrm>
            <a:off x="1948673" y="4330028"/>
            <a:ext cx="3240240" cy="1800201"/>
            <a:chOff x="848544" y="4365104"/>
            <a:chExt cx="3240240" cy="1800201"/>
          </a:xfrm>
        </p:grpSpPr>
        <p:sp>
          <p:nvSpPr>
            <p:cNvPr id="106" name="직사각형 105"/>
            <p:cNvSpPr/>
            <p:nvPr/>
          </p:nvSpPr>
          <p:spPr>
            <a:xfrm>
              <a:off x="848544" y="4365104"/>
              <a:ext cx="1080000" cy="1800200"/>
            </a:xfrm>
            <a:prstGeom prst="rect">
              <a:avLst/>
            </a:prstGeom>
            <a:solidFill>
              <a:sysClr val="window" lastClr="FFFFFF"/>
            </a:solidFill>
            <a:ln w="9525" algn="ctr">
              <a:solidFill>
                <a:srgbClr val="4F81BD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1100" b="1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시스템 </a:t>
              </a:r>
              <a:r>
                <a:rPr kumimoji="0" lang="en-US" altLang="ko-KR" sz="1100" b="1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A</a:t>
              </a: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7" name="직사각형 106"/>
            <p:cNvSpPr/>
            <p:nvPr/>
          </p:nvSpPr>
          <p:spPr>
            <a:xfrm>
              <a:off x="1142499" y="4623829"/>
              <a:ext cx="786045" cy="1282750"/>
            </a:xfrm>
            <a:prstGeom prst="rect">
              <a:avLst/>
            </a:prstGeom>
            <a:solidFill>
              <a:sysClr val="window" lastClr="FFFFFF"/>
            </a:solidFill>
            <a:ln w="9525" algn="ctr">
              <a:solidFill>
                <a:srgbClr val="4F81BD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en-US" altLang="ko-KR" sz="1100" b="1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Hub</a:t>
              </a: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8" name="직사각형 107"/>
            <p:cNvSpPr/>
            <p:nvPr/>
          </p:nvSpPr>
          <p:spPr>
            <a:xfrm>
              <a:off x="1856544" y="5632789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9" name="직사각형 108"/>
            <p:cNvSpPr/>
            <p:nvPr/>
          </p:nvSpPr>
          <p:spPr>
            <a:xfrm>
              <a:off x="1856544" y="5430997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0" name="직사각형 109"/>
            <p:cNvSpPr/>
            <p:nvPr/>
          </p:nvSpPr>
          <p:spPr>
            <a:xfrm>
              <a:off x="1856544" y="5229205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1" name="직사각형 110"/>
            <p:cNvSpPr/>
            <p:nvPr/>
          </p:nvSpPr>
          <p:spPr>
            <a:xfrm>
              <a:off x="1856544" y="5027413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2" name="직사각형 111"/>
            <p:cNvSpPr/>
            <p:nvPr/>
          </p:nvSpPr>
          <p:spPr>
            <a:xfrm>
              <a:off x="1856544" y="4825621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3" name="직사각형 112"/>
            <p:cNvSpPr/>
            <p:nvPr/>
          </p:nvSpPr>
          <p:spPr>
            <a:xfrm>
              <a:off x="3008784" y="4365105"/>
              <a:ext cx="1080000" cy="1800200"/>
            </a:xfrm>
            <a:prstGeom prst="rect">
              <a:avLst/>
            </a:prstGeom>
            <a:solidFill>
              <a:sysClr val="window" lastClr="FFFFFF"/>
            </a:solidFill>
            <a:ln w="9525" algn="ctr">
              <a:solidFill>
                <a:srgbClr val="4F81BD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r>
                <a:rPr kumimoji="0" lang="ko-KR" altLang="en-US" sz="1100" b="1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시스템 </a:t>
              </a:r>
              <a:r>
                <a:rPr kumimoji="0" lang="en-US" altLang="ko-KR" sz="1100" b="1" i="0" u="none" strike="noStrike" kern="0" cap="none" spc="0" normalizeH="0" baseline="0" noProof="0" smtClean="0">
                  <a:ln>
                    <a:noFill/>
                  </a:ln>
                  <a:solidFill>
                    <a:srgbClr val="002776">
                      <a:lumMod val="75000"/>
                    </a:srgbClr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B</a:t>
              </a: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4" name="직사각형 113"/>
            <p:cNvSpPr/>
            <p:nvPr/>
          </p:nvSpPr>
          <p:spPr>
            <a:xfrm>
              <a:off x="3008784" y="4623830"/>
              <a:ext cx="786045" cy="1282750"/>
            </a:xfrm>
            <a:prstGeom prst="rect">
              <a:avLst/>
            </a:prstGeom>
            <a:solidFill>
              <a:sysClr val="window" lastClr="FFFFFF"/>
            </a:solidFill>
            <a:ln w="9525" algn="ctr">
              <a:solidFill>
                <a:srgbClr val="4F81BD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lvl="0" eaLnBrk="0" fontAlgn="auto" hangingPunct="0">
                <a:spcBef>
                  <a:spcPts val="600"/>
                </a:spcBef>
                <a:spcAft>
                  <a:spcPts val="0"/>
                </a:spcAft>
                <a:buSzPct val="100000"/>
                <a:defRPr/>
              </a:pPr>
              <a:r>
                <a:rPr kumimoji="0" lang="en-US" altLang="ko-KR" sz="1100" b="1" kern="0">
                  <a:solidFill>
                    <a:srgbClr val="002776">
                      <a:lumMod val="75000"/>
                    </a:srgbClr>
                  </a:solidFill>
                  <a:latin typeface="맑은 고딕" pitchFamily="50" charset="-127"/>
                  <a:ea typeface="맑은 고딕" pitchFamily="50" charset="-127"/>
                </a:rPr>
                <a:t>Hub</a:t>
              </a: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srgbClr val="002776">
                    <a:lumMod val="75000"/>
                  </a:srgbClr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5" name="직사각형 114"/>
            <p:cNvSpPr/>
            <p:nvPr/>
          </p:nvSpPr>
          <p:spPr>
            <a:xfrm>
              <a:off x="3008784" y="5632790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6" name="직사각형 115"/>
            <p:cNvSpPr/>
            <p:nvPr/>
          </p:nvSpPr>
          <p:spPr>
            <a:xfrm>
              <a:off x="3008784" y="5430998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7" name="직사각형 116"/>
            <p:cNvSpPr/>
            <p:nvPr/>
          </p:nvSpPr>
          <p:spPr>
            <a:xfrm>
              <a:off x="3008784" y="5229206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8" name="직사각형 117"/>
            <p:cNvSpPr/>
            <p:nvPr/>
          </p:nvSpPr>
          <p:spPr>
            <a:xfrm>
              <a:off x="3008784" y="5027414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9" name="직사각형 118"/>
            <p:cNvSpPr/>
            <p:nvPr/>
          </p:nvSpPr>
          <p:spPr>
            <a:xfrm>
              <a:off x="3008784" y="4825622"/>
              <a:ext cx="72000" cy="72000"/>
            </a:xfrm>
            <a:prstGeom prst="rect">
              <a:avLst/>
            </a:prstGeom>
            <a:noFill/>
            <a:ln w="3175" algn="ctr">
              <a:noFill/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lIns="72000" rIns="72000" anchor="t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Pct val="100000"/>
                <a:buFontTx/>
                <a:buNone/>
                <a:tabLst/>
                <a:defRPr/>
              </a:pPr>
              <a:endParaRPr kumimoji="0" lang="ko-KR" altLang="en-US" sz="11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120" name="직선 연결선 119"/>
            <p:cNvCxnSpPr>
              <a:stCxn id="112" idx="3"/>
              <a:endCxn id="119" idx="1"/>
            </p:cNvCxnSpPr>
            <p:nvPr/>
          </p:nvCxnSpPr>
          <p:spPr>
            <a:xfrm>
              <a:off x="1928544" y="4861621"/>
              <a:ext cx="1080240" cy="1"/>
            </a:xfrm>
            <a:prstGeom prst="line">
              <a:avLst/>
            </a:prstGeom>
            <a:noFill/>
            <a:ln w="19050" cap="flat" cmpd="sng" algn="ctr">
              <a:solidFill>
                <a:sysClr val="windowText" lastClr="000000"/>
              </a:solidFill>
              <a:prstDash val="solid"/>
              <a:headEnd type="triangle" w="med" len="med"/>
              <a:tailEnd type="triangle" w="med" len="med"/>
            </a:ln>
            <a:effectLst/>
          </p:spPr>
        </p:cxnSp>
        <p:sp>
          <p:nvSpPr>
            <p:cNvPr id="121" name="모서리가 둥근 직사각형 36"/>
            <p:cNvSpPr>
              <a:spLocks noChangeArrowheads="1"/>
            </p:cNvSpPr>
            <p:nvPr/>
          </p:nvSpPr>
          <p:spPr bwMode="auto">
            <a:xfrm>
              <a:off x="1928784" y="4573590"/>
              <a:ext cx="1080000" cy="288032"/>
            </a:xfrm>
            <a:prstGeom prst="roundRect">
              <a:avLst>
                <a:gd name="adj" fmla="val 16667"/>
              </a:avLst>
            </a:prstGeom>
            <a:noFill/>
            <a:ln w="9525" algn="ctr">
              <a:noFill/>
              <a:round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hangingPunct="1"/>
              <a:r>
                <a:rPr lang="en-US" altLang="ko-KR" sz="90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Data Port : 57100</a:t>
              </a:r>
              <a:endParaRPr lang="ko-KR" altLang="en-US" sz="9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22" name="모서리가 둥근 직사각형 36"/>
            <p:cNvSpPr>
              <a:spLocks noChangeArrowheads="1"/>
            </p:cNvSpPr>
            <p:nvPr/>
          </p:nvSpPr>
          <p:spPr bwMode="auto">
            <a:xfrm>
              <a:off x="848544" y="5870075"/>
              <a:ext cx="1080000" cy="288032"/>
            </a:xfrm>
            <a:prstGeom prst="roundRect">
              <a:avLst>
                <a:gd name="adj" fmla="val 16667"/>
              </a:avLst>
            </a:prstGeom>
            <a:noFill/>
            <a:ln w="9525" algn="ctr">
              <a:noFill/>
              <a:round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endParaRPr lang="en-US" altLang="ko-KR" sz="9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eaLnBrk="1" hangingPunct="1"/>
              <a:r>
                <a:rPr lang="en-US" altLang="ko-KR" sz="90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IP : 10.10.10.13</a:t>
              </a:r>
              <a:endParaRPr lang="en-US" altLang="ko-KR" sz="9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85" name="모서리가 둥근 직사각형 36"/>
            <p:cNvSpPr>
              <a:spLocks noChangeArrowheads="1"/>
            </p:cNvSpPr>
            <p:nvPr/>
          </p:nvSpPr>
          <p:spPr bwMode="auto">
            <a:xfrm>
              <a:off x="3008784" y="5870075"/>
              <a:ext cx="1080000" cy="288032"/>
            </a:xfrm>
            <a:prstGeom prst="roundRect">
              <a:avLst>
                <a:gd name="adj" fmla="val 16667"/>
              </a:avLst>
            </a:prstGeom>
            <a:noFill/>
            <a:ln w="9525" algn="ctr">
              <a:noFill/>
              <a:round/>
              <a:headEnd/>
              <a:tailEnd/>
            </a:ln>
          </p:spPr>
          <p:txBody>
            <a:bodyPr lIns="0" tIns="0" rIns="0" bIns="0" anchor="ctr"/>
            <a:lstStyle>
              <a:lvl1pPr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algn="ctr" eaLnBrk="1" hangingPunct="1"/>
              <a:endParaRPr lang="en-US" altLang="ko-KR" sz="90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algn="ctr" eaLnBrk="1" hangingPunct="1"/>
              <a:r>
                <a:rPr lang="en-US" altLang="ko-KR" sz="900" smtClean="0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IP : 30.30.30.30</a:t>
              </a:r>
              <a:endParaRPr lang="ko-KR" altLang="en-US" sz="9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aphicFrame>
        <p:nvGraphicFramePr>
          <p:cNvPr id="186" name="표 18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3612336"/>
              </p:ext>
            </p:extLst>
          </p:nvPr>
        </p:nvGraphicFramePr>
        <p:xfrm>
          <a:off x="5745088" y="4538514"/>
          <a:ext cx="3522345" cy="1398270"/>
        </p:xfrm>
        <a:graphic>
          <a:graphicData uri="http://schemas.openxmlformats.org/drawingml/2006/table">
            <a:tbl>
              <a:tblPr/>
              <a:tblGrid>
                <a:gridCol w="15328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757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137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구분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설명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Port</a:t>
                      </a:r>
                      <a:endParaRPr 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2B2B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Data Port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데이터 전송포트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57100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Remote </a:t>
                      </a:r>
                      <a:r>
                        <a:rPr lang="en-US" sz="1000" kern="0" spc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Propagate </a:t>
                      </a: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Port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모니터링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로깅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57110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IMMP </a:t>
                      </a: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Port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Agent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관리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배포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제어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57120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JMX </a:t>
                      </a:r>
                      <a:r>
                        <a:rPr 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Port</a:t>
                      </a: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JMX(</a:t>
                      </a:r>
                      <a:r>
                        <a:rPr lang="ko-KR" altLang="en-US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디버그</a:t>
                      </a:r>
                      <a:r>
                        <a:rPr lang="en-US" altLang="ko-KR" sz="1000" kern="0" spc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000" kern="0" spc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57130</a:t>
                      </a:r>
                      <a:endParaRPr lang="en-US" sz="10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64770" marR="64770" marT="17907" marB="17907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87" name="제목 34"/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527570" y="888940"/>
            <a:ext cx="909833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연계를 위해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Open 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해야 할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Port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입니다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기본적으로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개의 연계서버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IP(VIP,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서버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#1, 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서버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#2) 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 대해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4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개의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Port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Open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해야 하며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Hub-Hub 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연계를 사용할 </a:t>
            </a:r>
            <a:endParaRPr lang="en-US" altLang="ko-KR" sz="1200" b="0" kern="0" smtClea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경우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는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Port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양방향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Open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해야 합니다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예를 들어 외교망의 연계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Hub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와 행망의 연계 </a:t>
            </a:r>
            <a:r>
              <a:rPr lang="en-US" altLang="ko-KR" sz="1200" b="0" kern="0">
                <a:latin typeface="맑은 고딕" panose="020B0503020000020004" pitchFamily="50" charset="-127"/>
              </a:rPr>
              <a:t>Hub 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시 각 시스템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IP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에 대해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3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개의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Port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양방향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Open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해야 합니다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sp>
        <p:nvSpPr>
          <p:cNvPr id="188" name="직사각형 187"/>
          <p:cNvSpPr/>
          <p:nvPr/>
        </p:nvSpPr>
        <p:spPr>
          <a:xfrm>
            <a:off x="631824" y="2015754"/>
            <a:ext cx="1152823" cy="1936434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Agent-</a:t>
            </a:r>
            <a:r>
              <a:rPr kumimoji="0" lang="en-US" altLang="ko-KR" b="1" kern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Hub</a:t>
            </a: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ko-KR" b="1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b="1" kern="0" noProof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기본 </a:t>
            </a:r>
            <a:r>
              <a:rPr kumimoji="0" lang="en-US" altLang="ko-KR" b="1" kern="0" noProof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Open</a:t>
            </a: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ko-KR" b="1" kern="0" noProof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b="1" kern="0" noProof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Port</a:t>
            </a: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ko-KR" b="1" i="0" u="none" strike="noStrike" kern="0" cap="none" spc="0" normalizeH="0" baseline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9" name="직사각형 188"/>
          <p:cNvSpPr/>
          <p:nvPr/>
        </p:nvSpPr>
        <p:spPr>
          <a:xfrm>
            <a:off x="631824" y="4330028"/>
            <a:ext cx="1152823" cy="1800200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b="1" i="0" u="none" strike="noStrike" kern="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Hub-</a:t>
            </a:r>
            <a:r>
              <a:rPr kumimoji="0" lang="en-US" altLang="ko-KR" b="1" kern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Hub</a:t>
            </a: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ko-KR" b="1" i="0" u="none" strike="noStrike" kern="0" cap="none" spc="0" normalizeH="0" baseline="0" noProof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ko-KR" altLang="en-US" b="1" kern="0" noProof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추가 </a:t>
            </a:r>
            <a:r>
              <a:rPr kumimoji="0" lang="en-US" altLang="ko-KR" b="1" kern="0" noProof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Open</a:t>
            </a: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ko-KR" b="1" kern="0" noProof="0" smtClean="0">
              <a:solidFill>
                <a:schemeClr val="bg1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r>
              <a:rPr kumimoji="0" lang="en-US" altLang="ko-KR" b="1" kern="0" noProof="0" smtClean="0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Port</a:t>
            </a:r>
          </a:p>
          <a:p>
            <a:pPr marL="0" marR="0" lvl="0" indent="0" algn="ctr" defTabSz="914400" eaLnBrk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en-US" altLang="ko-KR" b="1" i="0" u="none" strike="noStrike" kern="0" cap="none" spc="0" normalizeH="0" baseline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90" name="직사각형 189"/>
          <p:cNvSpPr/>
          <p:nvPr/>
        </p:nvSpPr>
        <p:spPr>
          <a:xfrm>
            <a:off x="6712339" y="4149080"/>
            <a:ext cx="1587842" cy="294642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 algn="ctr">
            <a:solidFill>
              <a:schemeClr val="bg1">
                <a:lumMod val="50000"/>
              </a:schemeClr>
            </a:solidFill>
            <a:miter lim="800000"/>
            <a:headEnd/>
            <a:tailEnd/>
          </a:ln>
          <a:effectLst/>
        </p:spPr>
        <p:txBody>
          <a:bodyPr lIns="18000" tIns="36000" rIns="18000" bIns="36000" anchor="ctr"/>
          <a:lstStyle/>
          <a:p>
            <a:pPr algn="ctr" eaLnBrk="1" hangingPunct="1"/>
            <a:r>
              <a:rPr lang="en-US" altLang="ko-KR" b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Port </a:t>
            </a:r>
            <a:r>
              <a:rPr lang="ko-KR" altLang="en-US" b="1">
                <a:solidFill>
                  <a:schemeClr val="bg1"/>
                </a:solidFill>
                <a:latin typeface="맑은 고딕" pitchFamily="50" charset="-127"/>
                <a:ea typeface="맑은 고딕" pitchFamily="50" charset="-127"/>
              </a:rPr>
              <a:t>설명</a:t>
            </a:r>
          </a:p>
        </p:txBody>
      </p:sp>
      <p:cxnSp>
        <p:nvCxnSpPr>
          <p:cNvPr id="123" name="직선 화살표 연결선 122"/>
          <p:cNvCxnSpPr>
            <a:stCxn id="129" idx="1"/>
            <a:endCxn id="124" idx="3"/>
          </p:cNvCxnSpPr>
          <p:nvPr/>
        </p:nvCxnSpPr>
        <p:spPr bwMode="auto">
          <a:xfrm flipH="1">
            <a:off x="3039039" y="5624252"/>
            <a:ext cx="1080240" cy="0"/>
          </a:xfrm>
          <a:prstGeom prst="straightConnector1">
            <a:avLst/>
          </a:prstGeom>
          <a:noFill/>
          <a:ln w="6350" cap="flat" cmpd="sng" algn="ctr">
            <a:solidFill>
              <a:sysClr val="window" lastClr="FFFFFF">
                <a:lumMod val="50000"/>
              </a:sysClr>
            </a:solidFill>
            <a:prstDash val="solid"/>
            <a:headEnd type="triangle" w="med" len="med"/>
            <a:tailEnd type="triangle" w="med" len="med"/>
          </a:ln>
          <a:effectLst/>
        </p:spPr>
      </p:cxnSp>
      <p:sp>
        <p:nvSpPr>
          <p:cNvPr id="124" name="직사각형 123"/>
          <p:cNvSpPr/>
          <p:nvPr/>
        </p:nvSpPr>
        <p:spPr>
          <a:xfrm>
            <a:off x="2967039" y="558825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5" name="직사각형 124"/>
          <p:cNvSpPr/>
          <p:nvPr/>
        </p:nvSpPr>
        <p:spPr>
          <a:xfrm>
            <a:off x="2967039" y="5386460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6" name="직사각형 125"/>
          <p:cNvSpPr/>
          <p:nvPr/>
        </p:nvSpPr>
        <p:spPr>
          <a:xfrm>
            <a:off x="2967039" y="5184668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7" name="직사각형 126"/>
          <p:cNvSpPr/>
          <p:nvPr/>
        </p:nvSpPr>
        <p:spPr>
          <a:xfrm>
            <a:off x="2967039" y="4982876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8" name="직사각형 127"/>
          <p:cNvSpPr/>
          <p:nvPr/>
        </p:nvSpPr>
        <p:spPr>
          <a:xfrm>
            <a:off x="4119279" y="5184667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9" name="직사각형 128"/>
          <p:cNvSpPr/>
          <p:nvPr/>
        </p:nvSpPr>
        <p:spPr>
          <a:xfrm>
            <a:off x="4119279" y="5588252"/>
            <a:ext cx="72000" cy="72000"/>
          </a:xfrm>
          <a:prstGeom prst="rect">
            <a:avLst/>
          </a:prstGeom>
          <a:noFill/>
          <a:ln w="3175" algn="ctr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72000" rIns="72000" anchor="t"/>
          <a:lstStyle/>
          <a:p>
            <a:pPr marL="0" marR="0" lvl="0" indent="0" algn="ctr" defTabSz="914400" eaLnBrk="0" fontAlgn="auto" latinLnBrk="0" hangingPunc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Pct val="100000"/>
              <a:buFontTx/>
              <a:buNone/>
              <a:tabLst/>
              <a:defRPr/>
            </a:pPr>
            <a:endParaRPr kumimoji="0" lang="ko-KR" altLang="en-US" sz="11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2" name="모서리가 둥근 직사각형 36"/>
          <p:cNvSpPr>
            <a:spLocks noChangeArrowheads="1"/>
          </p:cNvSpPr>
          <p:nvPr/>
        </p:nvSpPr>
        <p:spPr bwMode="auto">
          <a:xfrm>
            <a:off x="3039039" y="5336220"/>
            <a:ext cx="1080000" cy="288032"/>
          </a:xfrm>
          <a:prstGeom prst="roundRect">
            <a:avLst>
              <a:gd name="adj" fmla="val 16667"/>
            </a:avLst>
          </a:prstGeom>
          <a:noFill/>
          <a:ln w="9525" algn="ctr">
            <a:noFill/>
            <a:round/>
            <a:headEnd/>
            <a:tailEnd/>
          </a:ln>
        </p:spPr>
        <p:txBody>
          <a:bodyPr lIns="0" tIns="0" rIns="0" bIns="0" anchor="ctr"/>
          <a:lstStyle>
            <a:lvl1pPr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r>
              <a:rPr lang="ko-KR" altLang="en-US" sz="9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관리 </a:t>
            </a:r>
            <a:r>
              <a:rPr lang="en-US" altLang="ko-KR" sz="9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Port : 57120</a:t>
            </a:r>
          </a:p>
          <a:p>
            <a:pPr eaLnBrk="1" hangingPunct="1"/>
            <a:r>
              <a:rPr lang="en-US" altLang="ko-KR" sz="90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JMX Port : 57130</a:t>
            </a:r>
            <a:endParaRPr lang="ko-KR" altLang="en-US" sz="90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0713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개체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702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10" name="개체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제목 34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6.2.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설치 사양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제목 34"/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527570" y="888940"/>
            <a:ext cx="90983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Agent(Megaware7) 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설치를 위한 권장 사양입니다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권장 사양과 다를 경우 협의가 필요합니다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4266413784"/>
              </p:ext>
            </p:extLst>
          </p:nvPr>
        </p:nvGraphicFramePr>
        <p:xfrm>
          <a:off x="962240" y="1772816"/>
          <a:ext cx="7981520" cy="34088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88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83264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39">
                <a:tc>
                  <a:txBody>
                    <a:bodyPr/>
                    <a:lstStyle/>
                    <a:p>
                      <a:pPr algn="ctr" latinLnBrk="0">
                        <a:lnSpc>
                          <a:spcPct val="110000"/>
                        </a:lnSpc>
                        <a:spcBef>
                          <a:spcPts val="320"/>
                        </a:spcBef>
                      </a:pPr>
                      <a:r>
                        <a:rPr lang="ko-KR" altLang="en-US" sz="1200" b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항목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0000"/>
                        </a:lnSpc>
                        <a:spcBef>
                          <a:spcPts val="320"/>
                        </a:spcBef>
                      </a:pPr>
                      <a:r>
                        <a:rPr lang="ko-KR" altLang="en-US" sz="1200" b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권장사양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813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2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</a:t>
                      </a:r>
                      <a:endParaRPr lang="ko-KR" altLang="en-US" sz="1200" b="0" u="none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ko-KR" altLang="en-US" sz="12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펜티엄</a:t>
                      </a:r>
                      <a:r>
                        <a:rPr lang="en-US" altLang="ko-KR" sz="12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4 </a:t>
                      </a:r>
                      <a:r>
                        <a:rPr lang="ko-KR" altLang="en-US" sz="12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이상</a:t>
                      </a:r>
                      <a:r>
                        <a:rPr lang="en-US" altLang="ko-KR" sz="12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2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인텔 기준</a:t>
                      </a:r>
                      <a:r>
                        <a:rPr lang="en-US" altLang="ko-KR" sz="12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0" u="none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135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2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Memory</a:t>
                      </a:r>
                      <a:endParaRPr lang="ko-KR" altLang="en-US" sz="1200" b="0" u="none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2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2GB</a:t>
                      </a:r>
                      <a:r>
                        <a:rPr lang="ko-KR" altLang="en-US" sz="12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이상 </a:t>
                      </a:r>
                      <a:r>
                        <a:rPr lang="en-US" altLang="ko-KR" sz="12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(Megaware7</a:t>
                      </a:r>
                      <a:r>
                        <a:rPr lang="en-US" altLang="ko-KR" sz="1200" b="0" u="none" baseline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b="0" u="none" baseline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 가능 메모리 </a:t>
                      </a:r>
                      <a:r>
                        <a:rPr lang="en-US" altLang="ko-KR" sz="1200" b="0" u="none" baseline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512M </a:t>
                      </a:r>
                      <a:r>
                        <a:rPr lang="ko-KR" altLang="en-US" sz="1200" b="0" u="none" baseline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이상</a:t>
                      </a:r>
                      <a:r>
                        <a:rPr lang="en-US" altLang="ko-KR" sz="1200" b="0" u="none" baseline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ko-KR" altLang="en-US" sz="1200" b="0" u="none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13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하드디스크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10GB </a:t>
                      </a:r>
                      <a:r>
                        <a:rPr lang="ko-KR" altLang="en-US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이상 </a:t>
                      </a:r>
                      <a:r>
                        <a:rPr lang="en-US" altLang="ko-KR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– </a:t>
                      </a:r>
                      <a:r>
                        <a:rPr lang="ko-KR" altLang="en-US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로그 정책 및 대용량 연계에 따라 변동</a:t>
                      </a:r>
                      <a:r>
                        <a:rPr lang="ko-KR" altLang="en-US" sz="12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될 수 있음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813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지원 </a:t>
                      </a:r>
                      <a:r>
                        <a:rPr lang="en-US" altLang="ko-KR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Windows</a:t>
                      </a:r>
                      <a:r>
                        <a:rPr lang="en-US" altLang="ko-KR" sz="12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2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계열</a:t>
                      </a:r>
                      <a:r>
                        <a:rPr lang="en-US" altLang="ko-KR" sz="12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UNIX </a:t>
                      </a:r>
                      <a:r>
                        <a:rPr lang="ko-KR" altLang="en-US" sz="12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계열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135"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altLang="ko-KR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Java</a:t>
                      </a:r>
                      <a:r>
                        <a:rPr lang="en-US" altLang="ko-KR" sz="12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Version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2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JDK 1.6 </a:t>
                      </a:r>
                      <a:r>
                        <a:rPr lang="ko-KR" altLang="en-US" sz="12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이상</a:t>
                      </a:r>
                      <a:endParaRPr lang="ko-KR" altLang="en-US" sz="12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135"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r>
                        <a:rPr lang="ko-KR" altLang="en-US" sz="12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지원 </a:t>
                      </a:r>
                      <a:r>
                        <a:rPr lang="en-US" altLang="ko-KR" sz="12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Database</a:t>
                      </a:r>
                      <a:endParaRPr lang="ko-KR" altLang="en-US" sz="1200" b="0" u="none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JDBC </a:t>
                      </a:r>
                      <a:r>
                        <a:rPr lang="ko-KR" altLang="en-US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드라이버를 지원하는 모든 </a:t>
                      </a:r>
                      <a:r>
                        <a:rPr lang="en-US" altLang="ko-KR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Database (</a:t>
                      </a:r>
                      <a:r>
                        <a:rPr lang="ko-KR" altLang="en-US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벤더에서 제공</a:t>
                      </a:r>
                      <a:r>
                        <a:rPr lang="en-US" altLang="ko-KR" sz="12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592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개체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26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10" name="개체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제목 34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6.3.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사용 서버 계정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제목 34"/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527570" y="888940"/>
            <a:ext cx="909833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서버에 연계 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Hub 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및 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 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설치하기 위해 계정 및 물리적 공간이 필요합니다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개발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운영 각각 필요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계정 명은 </a:t>
            </a:r>
            <a:r>
              <a:rPr lang="en-US" altLang="ko-KR" sz="1200" b="0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megaware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로 권장하며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설치 및 라이선스 발급을 위해 필요한 항목은 아래와 같습니다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1789690535"/>
              </p:ext>
            </p:extLst>
          </p:nvPr>
        </p:nvGraphicFramePr>
        <p:xfrm>
          <a:off x="427864" y="1556793"/>
          <a:ext cx="9050274" cy="48437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53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34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303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622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4481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5116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ko-KR" altLang="en-US" sz="12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0000"/>
                        </a:lnSpc>
                        <a:spcBef>
                          <a:spcPts val="320"/>
                        </a:spcBef>
                      </a:pPr>
                      <a:r>
                        <a:rPr lang="ko-KR" altLang="en-US" sz="1200" b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항목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0000"/>
                        </a:lnSpc>
                        <a:spcBef>
                          <a:spcPts val="320"/>
                        </a:spcBef>
                      </a:pPr>
                      <a:r>
                        <a:rPr lang="ko-KR" altLang="en-US" sz="1200" b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설명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0000"/>
                        </a:lnSpc>
                        <a:spcBef>
                          <a:spcPts val="320"/>
                        </a:spcBef>
                      </a:pPr>
                      <a:r>
                        <a:rPr lang="ko-KR" altLang="en-US" sz="1200" b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작성 예제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0000"/>
                        </a:lnSpc>
                        <a:spcBef>
                          <a:spcPts val="320"/>
                        </a:spcBef>
                      </a:pPr>
                      <a:r>
                        <a:rPr lang="ko-KR" altLang="en-US" sz="1200" b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작성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9557">
                <a:tc rowSpan="15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</a:t>
                      </a:r>
                      <a:r>
                        <a:rPr lang="en-US" altLang="ko-KR" sz="12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Agent</a:t>
                      </a:r>
                    </a:p>
                    <a:p>
                      <a:pPr algn="ctr" fontAlgn="ctr"/>
                      <a:r>
                        <a:rPr lang="ko-KR" altLang="en-US" sz="12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설치 서버</a:t>
                      </a:r>
                      <a:endParaRPr lang="ko-KR" altLang="en-US" sz="12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 </a:t>
                      </a:r>
                      <a:r>
                        <a:rPr lang="en-US" altLang="ko-KR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 구분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</a:t>
                      </a:r>
                      <a:r>
                        <a:rPr lang="en-US" altLang="ko-KR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Agent</a:t>
                      </a: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는</a:t>
                      </a:r>
                      <a:r>
                        <a:rPr lang="ko-KR" altLang="en-US" sz="1000" b="0" u="none" baseline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개발</a:t>
                      </a:r>
                      <a:r>
                        <a:rPr lang="en-US" altLang="ko-KR" sz="1000" b="0" u="none" baseline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u="none" baseline="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 모두 설치</a:t>
                      </a:r>
                      <a:endParaRPr lang="ko-KR" altLang="en-US" sz="1000" b="0" u="none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endParaRPr lang="ko-KR" altLang="en-US" sz="1000" b="1" u="none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9557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 </a:t>
                      </a: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종류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 </a:t>
                      </a:r>
                      <a:r>
                        <a:rPr lang="en-US" altLang="ko-KR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 </a:t>
                      </a: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벤더 및 버전 정보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AIX 5.3</a:t>
                      </a:r>
                      <a:endParaRPr lang="ko-KR" altLang="en-US" sz="1000" b="0" u="none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endParaRPr lang="ko-KR" altLang="en-US" sz="1000" b="1" u="none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9557">
                <a:tc vMerge="1">
                  <a:txBody>
                    <a:bodyPr/>
                    <a:lstStyle/>
                    <a:p>
                      <a:pPr algn="ctr" fontAlgn="ctr"/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IP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 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IP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정보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10.10.10.10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ko-KR" altLang="en-US" sz="10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69557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 Name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서버가 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Windows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일 경우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en-US" altLang="ko-KR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dnerpap01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ko-KR" altLang="en-US" sz="10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9557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Host</a:t>
                      </a:r>
                      <a:r>
                        <a:rPr lang="en-US" altLang="ko-KR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ID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서버가 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Windows</a:t>
                      </a:r>
                      <a:r>
                        <a:rPr lang="ko-KR" altLang="en-US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 아닐 경우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0xa6306c9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ko-KR" altLang="en-US" sz="10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2562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CPU</a:t>
                      </a:r>
                      <a:r>
                        <a:rPr lang="en-US" altLang="ko-KR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논리 코어 수</a:t>
                      </a:r>
                      <a:endParaRPr lang="en-US" altLang="ko-KR" sz="1000" b="0" i="0" u="none" strike="noStrike" baseline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논리 코어 수</a:t>
                      </a:r>
                      <a:endParaRPr lang="en-US" altLang="ko-KR" sz="1000" b="0" i="0" u="none" strike="noStrike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8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en-US" altLang="ko-KR" sz="10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69557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 계정 정보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OS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의 사용자 및 패스워드 정보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en-US" altLang="ko-KR" sz="1000" b="0" i="0" u="none" strike="noStrike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megaware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/ </a:t>
                      </a:r>
                      <a:r>
                        <a:rPr lang="en-US" altLang="ko-KR" sz="1000" b="0" i="0" u="none" strike="noStrike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megaware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altLang="ko-KR" sz="1000" b="1" i="0" u="none" strike="noStrike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megaware</a:t>
                      </a:r>
                      <a:r>
                        <a:rPr lang="en-US" altLang="ko-KR" sz="1000" b="1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/</a:t>
                      </a:r>
                      <a:endParaRPr lang="en-US" altLang="ko-KR" sz="10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69557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설치 위치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솔루션 설치 경로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(Hub/Agent)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/home/</a:t>
                      </a:r>
                      <a:r>
                        <a:rPr lang="en-US" altLang="ko-KR" sz="1000" b="0" i="0" u="none" strike="noStrike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ssw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altLang="ko-KR" sz="1000" b="0" i="0" u="none" strike="noStrike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megaware</a:t>
                      </a:r>
                      <a:endParaRPr lang="en-US" altLang="ko-KR" sz="1000" b="0" i="0" u="none" strike="noStrike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C:\megaware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en-US" altLang="ko-KR" sz="10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6955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계정 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Disk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용량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설치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로그파일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대용량 임시파일을 위한 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Disk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제한 없음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en-US" altLang="ko-KR" sz="10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62562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Java Version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Megaware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솔루션은 </a:t>
                      </a:r>
                      <a:r>
                        <a:rPr lang="en-US" altLang="ko-KR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Java 1.6 Version </a:t>
                      </a:r>
                      <a:r>
                        <a:rPr lang="ko-KR" altLang="en-US" sz="10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이상에서 동작</a:t>
                      </a:r>
                      <a:endParaRPr lang="en-US" altLang="ko-KR" sz="10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en-US" altLang="ko-KR" sz="1000" b="0" i="0" u="none" strike="noStrike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jdk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1.6.0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en-US" altLang="ko-KR" sz="10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69557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JVM</a:t>
                      </a:r>
                      <a:r>
                        <a:rPr lang="en-US" altLang="ko-KR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위치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설치된 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JVM(Java)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절대경로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/</a:t>
                      </a:r>
                      <a:r>
                        <a:rPr lang="en-US" altLang="ko-KR" sz="1000" b="0" i="0" u="none" strike="noStrike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usr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/java6_64/bin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en-US" altLang="ko-KR" sz="10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62562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Telnet(SSH</a:t>
                      </a:r>
                      <a:r>
                        <a:rPr lang="en-US" altLang="ko-KR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권한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Telnet(SSH)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권한 부여 가능 여부</a:t>
                      </a:r>
                      <a:endParaRPr lang="en-US" altLang="ko-KR" sz="1000" b="0" i="0" u="none" strike="noStrike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Agent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설치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테스트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장애대응을 위해 필요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가능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en-US" altLang="ko-KR" sz="10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6955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Telnet(SSH</a:t>
                      </a:r>
                      <a:r>
                        <a:rPr lang="en-US" altLang="ko-KR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Port</a:t>
                      </a:r>
                      <a:endParaRPr lang="en-US" altLang="ko-KR" sz="1000" b="0" i="0" u="none" strike="noStrike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Telnet(SSH)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권한 부여가 가능할 경우 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</a:t>
                      </a:r>
                      <a:r>
                        <a:rPr lang="en-US" altLang="ko-KR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정보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22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en-US" altLang="ko-KR" sz="10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2562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FTP(SFTP)</a:t>
                      </a:r>
                      <a:r>
                        <a:rPr lang="en-US" altLang="ko-KR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권한</a:t>
                      </a:r>
                      <a:endParaRPr lang="ko-KR" altLang="en-US" sz="1000" b="1" u="none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FTP(SFTP)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권한 부여 가능 여부</a:t>
                      </a:r>
                      <a:endParaRPr lang="en-US" altLang="ko-KR" sz="1000" b="0" i="0" u="none" strike="noStrike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Agent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설치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,</a:t>
                      </a:r>
                      <a:r>
                        <a:rPr lang="en-US" altLang="ko-KR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패치를 위해 필요</a:t>
                      </a:r>
                      <a:r>
                        <a:rPr lang="en-US" altLang="ko-KR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endParaRPr lang="en-US" altLang="ko-KR" sz="1000" b="0" i="0" u="none" strike="noStrike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가능</a:t>
                      </a:r>
                      <a:endParaRPr lang="en-US" altLang="ko-KR" sz="1000" b="0" i="0" u="none" strike="noStrike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en-US" altLang="ko-KR" sz="10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69557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FTP(SFTP)</a:t>
                      </a:r>
                      <a:r>
                        <a:rPr lang="en-US" altLang="ko-KR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Port</a:t>
                      </a:r>
                      <a:endParaRPr lang="ko-KR" altLang="en-US" sz="1000" b="1" u="none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FTP(SFTP)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권한 부여가 가능할 여부 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정보</a:t>
                      </a:r>
                      <a:endParaRPr lang="en-US" altLang="ko-KR" sz="1000" b="0" i="0" u="none" strike="noStrike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22</a:t>
                      </a:r>
                      <a:endParaRPr lang="ko-KR" altLang="en-US" sz="1000" b="0" u="none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endParaRPr lang="ko-KR" altLang="en-US" sz="1000" b="1" u="none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7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개체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50" name="think-cell Slide" r:id="rId8" imgW="270" imgH="270" progId="TCLayout.ActiveDocument.1">
                  <p:embed/>
                </p:oleObj>
              </mc:Choice>
              <mc:Fallback>
                <p:oleObj name="think-cell Slide" r:id="rId8" imgW="270" imgH="270" progId="TCLayout.ActiveDocument.1">
                  <p:embed/>
                  <p:pic>
                    <p:nvPicPr>
                      <p:cNvPr id="10" name="개체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제목 34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6.4.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데이터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테이블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파일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사용 서버 정보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" name="제목 34"/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527570" y="947476"/>
            <a:ext cx="909833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연계서버에서 사용할 연계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DB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정보 및 연계 관련 디렉토리 정보가 필요합니다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2857341730"/>
              </p:ext>
            </p:extLst>
          </p:nvPr>
        </p:nvGraphicFramePr>
        <p:xfrm>
          <a:off x="427864" y="1556792"/>
          <a:ext cx="9050273" cy="240406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53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34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0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716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78883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56839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ko-KR" altLang="en-US" sz="12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0000"/>
                        </a:lnSpc>
                        <a:spcBef>
                          <a:spcPts val="320"/>
                        </a:spcBef>
                      </a:pPr>
                      <a:r>
                        <a:rPr lang="ko-KR" altLang="en-US" sz="1200" b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항목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0000"/>
                        </a:lnSpc>
                        <a:spcBef>
                          <a:spcPts val="320"/>
                        </a:spcBef>
                      </a:pPr>
                      <a:r>
                        <a:rPr lang="ko-KR" altLang="en-US" sz="1200" b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설명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0000"/>
                        </a:lnSpc>
                        <a:spcBef>
                          <a:spcPts val="320"/>
                        </a:spcBef>
                      </a:pPr>
                      <a:r>
                        <a:rPr lang="ko-KR" altLang="en-US" sz="1200" b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작성 예제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0000"/>
                        </a:lnSpc>
                        <a:spcBef>
                          <a:spcPts val="320"/>
                        </a:spcBef>
                      </a:pPr>
                      <a:r>
                        <a:rPr lang="ko-KR" altLang="en-US" sz="1200" b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작성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844">
                <a:tc rowSpan="7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관련</a:t>
                      </a:r>
                      <a:endParaRPr lang="en-US" altLang="ko-KR" sz="1200" b="1" i="0" u="none" strike="noStrike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en-US" altLang="ko-KR" sz="12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</a:t>
                      </a:r>
                      <a:r>
                        <a:rPr lang="ko-KR" altLang="en-US" sz="12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정보</a:t>
                      </a:r>
                      <a:endParaRPr lang="ko-KR" altLang="en-US" sz="12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 </a:t>
                      </a:r>
                      <a:r>
                        <a:rPr lang="en-US" altLang="ko-KR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 구분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  <a:r>
                        <a:rPr lang="en-US" altLang="ko-KR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endParaRPr lang="ko-KR" altLang="en-US" sz="1000" b="1" u="none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844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en-US" altLang="ko-KR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</a:t>
                      </a: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종류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en-US" altLang="ko-KR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</a:t>
                      </a: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벤더 및 버전 정보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AIX 5.3</a:t>
                      </a:r>
                      <a:endParaRPr lang="ko-KR" altLang="en-US" sz="1000" b="0" u="none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endParaRPr lang="ko-KR" altLang="en-US" sz="1000" b="1" u="none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6737">
                <a:tc vMerge="1">
                  <a:txBody>
                    <a:bodyPr/>
                    <a:lstStyle/>
                    <a:p>
                      <a:pPr algn="ctr" fontAlgn="ctr"/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IP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IP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정보 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: 2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중화인 경우 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VIP, Real</a:t>
                      </a:r>
                      <a:r>
                        <a:rPr lang="en-US" altLang="ko-KR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IP1,2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10.10.10.10/11,12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ko-KR" altLang="en-US" sz="10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7479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Port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Port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정보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</a:t>
                      </a:r>
                      <a:r>
                        <a:rPr lang="en-US" altLang="ko-KR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1521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ko-KR" altLang="en-US" sz="10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66737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SID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 SID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정보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DEAI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ko-KR" altLang="en-US" sz="10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6673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Service Name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</a:t>
                      </a:r>
                      <a:r>
                        <a:rPr lang="en-US" altLang="ko-KR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구성이 </a:t>
                      </a:r>
                      <a:r>
                        <a:rPr lang="en-US" altLang="ko-KR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RAC </a:t>
                      </a:r>
                      <a:r>
                        <a:rPr lang="ko-KR" altLang="en-US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구성인 경우 필요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G4KDBSN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ko-KR" altLang="en-US" sz="10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79093"/>
                  </a:ext>
                </a:extLst>
              </a:tr>
              <a:tr h="289844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사용자 계정 정보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DB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의 사용자 및 패스워드 정보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</a:t>
                      </a:r>
                      <a:r>
                        <a:rPr lang="en-US" altLang="ko-KR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 </a:t>
                      </a:r>
                      <a:r>
                        <a:rPr lang="ko-KR" altLang="en-US" sz="1000" b="0" i="0" u="none" strike="noStrike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계정 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ID / </a:t>
                      </a: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계정 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PW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endParaRPr lang="ko-KR" altLang="en-US" sz="1000" b="1" u="none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6" name="표 5"/>
          <p:cNvGraphicFramePr>
            <a:graphicFrameLocks noGrp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924740898"/>
              </p:ext>
            </p:extLst>
          </p:nvPr>
        </p:nvGraphicFramePr>
        <p:xfrm>
          <a:off x="427864" y="4451867"/>
          <a:ext cx="9050273" cy="16831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537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34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309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802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9802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00201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ko-KR" altLang="en-US" sz="12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0000"/>
                        </a:lnSpc>
                        <a:spcBef>
                          <a:spcPts val="320"/>
                        </a:spcBef>
                      </a:pPr>
                      <a:r>
                        <a:rPr lang="ko-KR" altLang="en-US" sz="1200" b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항목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0000"/>
                        </a:lnSpc>
                        <a:spcBef>
                          <a:spcPts val="320"/>
                        </a:spcBef>
                      </a:pPr>
                      <a:r>
                        <a:rPr lang="ko-KR" altLang="en-US" sz="1200" b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설명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0000"/>
                        </a:lnSpc>
                        <a:spcBef>
                          <a:spcPts val="320"/>
                        </a:spcBef>
                      </a:pPr>
                      <a:r>
                        <a:rPr lang="ko-KR" altLang="en-US" sz="1200" b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작성 예제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0000"/>
                        </a:lnSpc>
                        <a:spcBef>
                          <a:spcPts val="320"/>
                        </a:spcBef>
                      </a:pPr>
                      <a:r>
                        <a:rPr lang="ko-KR" altLang="en-US" sz="1200" b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작성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7565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 관련</a:t>
                      </a:r>
                      <a:endParaRPr lang="en-US" altLang="ko-KR" sz="1200" b="1" i="0" u="none" strike="noStrike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2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파일</a:t>
                      </a:r>
                      <a:endParaRPr lang="en-US" altLang="ko-KR" sz="1200" b="1" i="0" u="none" strike="noStrike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2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디렉터리</a:t>
                      </a:r>
                      <a:endParaRPr lang="en-US" altLang="ko-KR" sz="1200" b="1" i="0" u="none" strike="noStrike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algn="ctr" fontAlgn="ctr"/>
                      <a:r>
                        <a:rPr lang="ko-KR" altLang="en-US" sz="12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정보</a:t>
                      </a:r>
                      <a:endParaRPr lang="ko-KR" altLang="en-US" sz="12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 </a:t>
                      </a:r>
                      <a:r>
                        <a:rPr lang="en-US" altLang="ko-KR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 </a:t>
                      </a: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운영 구분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개발</a:t>
                      </a:r>
                      <a:r>
                        <a:rPr lang="en-US" altLang="ko-KR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/</a:t>
                      </a: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+mn-ea"/>
                        </a:rPr>
                        <a:t>운영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개발</a:t>
                      </a: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endParaRPr lang="ko-KR" altLang="en-US" sz="1000" b="1" u="none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7565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2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buFont typeface="Arial" pitchFamily="34" charset="0"/>
                        <a:buNone/>
                      </a:pP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업무명</a:t>
                      </a: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</a:t>
                      </a:r>
                      <a:r>
                        <a:rPr lang="ko-KR" altLang="en-US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인사</a:t>
                      </a:r>
                      <a:r>
                        <a:rPr lang="en-US" altLang="ko-KR" sz="1000" b="0" u="none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(HRM)</a:t>
                      </a:r>
                      <a:endParaRPr lang="ko-KR" altLang="en-US" sz="1000" b="0" u="none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endParaRPr lang="ko-KR" altLang="en-US" sz="1000" b="1" u="none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5004">
                <a:tc vMerge="1">
                  <a:txBody>
                    <a:bodyPr/>
                    <a:lstStyle/>
                    <a:p>
                      <a:pPr algn="ctr" fontAlgn="ctr"/>
                      <a:endParaRPr lang="en-US" altLang="ko-KR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송신 디렉터리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연계파일 송신을 위한 디렉터리 절대위치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/file/</a:t>
                      </a:r>
                      <a:r>
                        <a:rPr lang="en-US" altLang="ko-KR" sz="1000" b="0" i="0" u="none" strike="noStrike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eai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altLang="ko-KR" sz="1000" b="0" i="0" u="none" strike="noStrike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snd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endParaRPr lang="ko-KR" altLang="en-US" sz="10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777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수신 디렉터리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00000"/>
                        </a:lnSpc>
                        <a:spcBef>
                          <a:spcPts val="0"/>
                        </a:spcBef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연계파일 수신을 위한 디렉터리 절대위치</a:t>
                      </a:r>
                      <a:endParaRPr lang="ko-KR" altLang="en-US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>
                        <a:lnSpc>
                          <a:spcPct val="100000"/>
                        </a:lnSpc>
                      </a:pPr>
                      <a:r>
                        <a:rPr lang="ko-KR" altLang="en-US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예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) /file/</a:t>
                      </a:r>
                      <a:r>
                        <a:rPr lang="en-US" altLang="ko-KR" sz="1000" b="0" i="0" u="none" strike="noStrike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eai</a:t>
                      </a:r>
                      <a:r>
                        <a:rPr lang="en-US" altLang="ko-KR" sz="10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/</a:t>
                      </a:r>
                      <a:r>
                        <a:rPr lang="en-US" altLang="ko-KR" sz="1000" b="0" i="0" u="none" strike="noStrike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rcv</a:t>
                      </a:r>
                      <a:endParaRPr lang="en-US" altLang="ko-KR" sz="1000" b="0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latinLnBrk="0">
                        <a:lnSpc>
                          <a:spcPct val="10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endParaRPr lang="ko-KR" altLang="en-US" sz="1000" b="1" u="none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2000" marR="72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TextBox 1"/>
          <p:cNvSpPr txBox="1">
            <a:spLocks noChangeArrowheads="1"/>
          </p:cNvSpPr>
          <p:nvPr/>
        </p:nvSpPr>
        <p:spPr bwMode="auto">
          <a:xfrm>
            <a:off x="285262" y="1255227"/>
            <a:ext cx="46677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l" eaLnBrk="1" fontAlgn="auto" latinLnBrk="0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kumimoji="1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kern="0" noProof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연계테이블 </a:t>
            </a:r>
            <a:r>
              <a:rPr lang="en-US" altLang="ko-KR" sz="1400" kern="0" noProof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DB </a:t>
            </a:r>
            <a:r>
              <a:rPr lang="ko-KR" altLang="en-US" sz="1400" kern="0" noProof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정보</a:t>
            </a:r>
            <a:endParaRPr kumimoji="1" lang="ko-KR" altLang="en-US" sz="1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285262" y="4149080"/>
            <a:ext cx="466773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1450" indent="-1714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lvl="0" algn="l" eaLnBrk="1" fontAlgn="auto" latinLnBrk="0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u"/>
              <a:defRPr/>
            </a:pPr>
            <a:r>
              <a:rPr kumimoji="1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kern="0" noProof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연계파일 디렉터리</a:t>
            </a:r>
            <a:r>
              <a:rPr lang="en-US" altLang="ko-KR" sz="1400" kern="0" noProof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kern="0" noProof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정보</a:t>
            </a:r>
            <a:endParaRPr kumimoji="1" lang="ko-KR" altLang="en-US" sz="1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357211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개체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70" name="think-cell Slide" r:id="rId7" imgW="270" imgH="270" progId="TCLayout.ActiveDocument.1">
                  <p:embed/>
                </p:oleObj>
              </mc:Choice>
              <mc:Fallback>
                <p:oleObj name="think-cell Slide" r:id="rId7" imgW="270" imgH="270" progId="TCLayout.ActiveDocument.1">
                  <p:embed/>
                  <p:pic>
                    <p:nvPicPr>
                      <p:cNvPr id="10" name="개체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8"/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73050" y="228601"/>
            <a:ext cx="9359900" cy="32675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44450" rIns="0" bIns="44450">
            <a:spAutoFit/>
          </a:bodyPr>
          <a:lstStyle/>
          <a:p>
            <a:pPr latinLnBrk="0">
              <a:lnSpc>
                <a:spcPct val="110000"/>
              </a:lnSpc>
              <a:spcBef>
                <a:spcPts val="330"/>
              </a:spcBef>
              <a:tabLst>
                <a:tab pos="4302125" algn="ctr"/>
                <a:tab pos="9324975" algn="r"/>
              </a:tabLst>
            </a:pPr>
            <a:r>
              <a:rPr lang="en-US" altLang="ko-KR" sz="1400" b="1" smtClean="0">
                <a:latin typeface="맑은 고딕" pitchFamily="50" charset="-127"/>
                <a:ea typeface="맑은 고딕" pitchFamily="50" charset="-127"/>
              </a:rPr>
              <a:t>Ⅰ. </a:t>
            </a:r>
            <a:r>
              <a:rPr lang="ko-KR" altLang="en-US" sz="1400" b="1" smtClean="0">
                <a:latin typeface="맑은 고딕" pitchFamily="50" charset="-127"/>
                <a:ea typeface="맑은 고딕" pitchFamily="50" charset="-127"/>
              </a:rPr>
              <a:t>개요</a:t>
            </a:r>
          </a:p>
        </p:txBody>
      </p:sp>
      <p:sp>
        <p:nvSpPr>
          <p:cNvPr id="9" name="제목 34"/>
          <p:cNvSpPr txBox="1">
            <a:spLocks/>
          </p:cNvSpPr>
          <p:nvPr>
            <p:custDataLst>
              <p:tags r:id="rId4"/>
            </p:custDataLst>
          </p:nvPr>
        </p:nvSpPr>
        <p:spPr bwMode="auto">
          <a:xfrm>
            <a:off x="527570" y="1341438"/>
            <a:ext cx="9098334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「</a:t>
            </a:r>
            <a:r>
              <a:rPr lang="en-US" altLang="ko-KR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PICAS</a:t>
            </a:r>
            <a:r>
              <a:rPr lang="ko-KR" altLang="en-US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고도화 및 범정부 </a:t>
            </a:r>
            <a:r>
              <a:rPr lang="ko-KR" altLang="en-US" sz="1200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여권정보</a:t>
            </a:r>
            <a:r>
              <a:rPr lang="ko-KR" altLang="en-US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연계시스템 구축」 연계 개발 시 필요한 </a:t>
            </a:r>
            <a:r>
              <a:rPr lang="ko-KR" altLang="en-US" sz="1200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연계구성</a:t>
            </a:r>
            <a:r>
              <a:rPr lang="en-US" altLang="ko-KR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</a:t>
            </a:r>
            <a:r>
              <a:rPr lang="ko-KR" altLang="en-US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연계유형</a:t>
            </a:r>
            <a:r>
              <a:rPr lang="en-US" altLang="ko-KR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연계설계전략</a:t>
            </a:r>
            <a:r>
              <a:rPr lang="en-US" altLang="ko-KR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등의 연계 아키텍처 구성요소와 관계</a:t>
            </a:r>
            <a:r>
              <a:rPr lang="en-US" altLang="ko-KR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메커니즘</a:t>
            </a:r>
            <a:r>
              <a:rPr lang="en-US" altLang="ko-KR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설계</a:t>
            </a:r>
            <a:r>
              <a:rPr lang="en-US" altLang="ko-KR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개발 원칙을 설명합니다</a:t>
            </a:r>
            <a:r>
              <a:rPr lang="en-US" altLang="ko-KR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「</a:t>
            </a:r>
            <a:r>
              <a:rPr lang="en-US" altLang="ko-KR" sz="1200" kern="0" dirty="0">
                <a:latin typeface="맑은 고딕" panose="020B0503020000020004" pitchFamily="50" charset="-127"/>
              </a:rPr>
              <a:t> PICAS</a:t>
            </a:r>
            <a:r>
              <a:rPr lang="ko-KR" altLang="en-US" sz="1200" kern="0" dirty="0">
                <a:latin typeface="맑은 고딕" panose="020B0503020000020004" pitchFamily="50" charset="-127"/>
              </a:rPr>
              <a:t>고도화 및 범정부 </a:t>
            </a:r>
            <a:r>
              <a:rPr lang="ko-KR" altLang="en-US" sz="1200" kern="0" dirty="0" err="1">
                <a:latin typeface="맑은 고딕" panose="020B0503020000020004" pitchFamily="50" charset="-127"/>
              </a:rPr>
              <a:t>여권정보</a:t>
            </a:r>
            <a:r>
              <a:rPr lang="ko-KR" altLang="en-US" sz="1200" kern="0" dirty="0">
                <a:latin typeface="맑은 고딕" panose="020B0503020000020004" pitchFamily="50" charset="-127"/>
              </a:rPr>
              <a:t> 연계시스템 구축 」 </a:t>
            </a:r>
            <a:r>
              <a:rPr lang="ko-KR" altLang="en-US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아키텍처에 대하여 연계 </a:t>
            </a:r>
            <a:r>
              <a:rPr lang="ko-KR" altLang="en-US" sz="12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아키텍처 이해</a:t>
            </a:r>
            <a:r>
              <a:rPr lang="en-US" altLang="ko-KR" sz="120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u="sng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개발 절차</a:t>
            </a:r>
            <a:r>
              <a:rPr lang="en-US" altLang="ko-KR" sz="1200" u="sng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u="sng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요청 </a:t>
            </a:r>
            <a:r>
              <a:rPr lang="ko-KR" altLang="en-US" sz="1200" u="sng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사항 </a:t>
            </a:r>
            <a:r>
              <a:rPr lang="ko-KR" altLang="en-US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등 다양한 관점으로 설명합니다</a:t>
            </a:r>
            <a:r>
              <a:rPr lang="en-US" altLang="ko-KR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</a:p>
          <a:p>
            <a:pPr marL="171450" indent="-1714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인터페이스 설계</a:t>
            </a:r>
            <a:r>
              <a:rPr lang="en-US" altLang="ko-KR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개발 시 필요한 구성 전략을 설명합니다</a:t>
            </a:r>
            <a:r>
              <a:rPr lang="en-US" altLang="ko-KR" sz="120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1" name="제목 34"/>
          <p:cNvSpPr txBox="1">
            <a:spLocks/>
          </p:cNvSpPr>
          <p:nvPr>
            <p:custDataLst>
              <p:tags r:id="rId5"/>
            </p:custDataLst>
          </p:nvPr>
        </p:nvSpPr>
        <p:spPr>
          <a:xfrm>
            <a:off x="418305" y="718175"/>
            <a:ext cx="9360000" cy="323165"/>
          </a:xfrm>
          <a:prstGeom prst="rect">
            <a:avLst/>
          </a:prstGeom>
        </p:spPr>
        <p:txBody>
          <a:bodyPr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목적 및 범위</a:t>
            </a:r>
            <a:endParaRPr kumimoji="0"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32674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72480" y="260648"/>
            <a:ext cx="9361040" cy="1020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1">
              <a:lnSpc>
                <a:spcPct val="200000"/>
              </a:lnSpc>
              <a:spcBef>
                <a:spcPts val="570"/>
              </a:spcBef>
              <a:spcAft>
                <a:spcPts val="1130"/>
              </a:spcAft>
            </a:pPr>
            <a:r>
              <a:rPr lang="en-US" altLang="ko-KR" sz="13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 </a:t>
            </a:r>
            <a:r>
              <a:rPr lang="ko-KR" altLang="en-US" sz="13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구성도</a:t>
            </a:r>
            <a:endParaRPr lang="en-US" altLang="ko-KR" sz="1300" b="1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algn="just" latinLnBrk="1">
              <a:lnSpc>
                <a:spcPct val="200000"/>
              </a:lnSpc>
              <a:spcBef>
                <a:spcPts val="570"/>
              </a:spcBef>
              <a:spcAft>
                <a:spcPts val="1130"/>
              </a:spcAft>
            </a:pPr>
            <a:r>
              <a:rPr lang="en-US" altLang="ko-KR" sz="12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1.1. PICAS</a:t>
            </a:r>
            <a:r>
              <a:rPr lang="ko-KR" altLang="en-US" sz="12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고도화 및 범정부 </a:t>
            </a:r>
            <a:r>
              <a:rPr lang="ko-KR" altLang="en-US" sz="1200" b="1" kern="0" dirty="0" err="1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여권정보</a:t>
            </a:r>
            <a:r>
              <a:rPr lang="ko-KR" altLang="en-US" sz="12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연계시스템 연계</a:t>
            </a:r>
            <a:r>
              <a:rPr lang="en-US" altLang="ko-KR" sz="12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1" kern="0" dirty="0" smtClean="0">
                <a:solidFill>
                  <a:srgbClr val="000000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구성도</a:t>
            </a:r>
            <a:endParaRPr lang="en-US" altLang="ko-KR" sz="1200" b="1" kern="0" dirty="0" smtClean="0">
              <a:solidFill>
                <a:srgbClr val="000000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1" name="Rectangle 22"/>
          <p:cNvSpPr>
            <a:spLocks noChangeArrowheads="1"/>
          </p:cNvSpPr>
          <p:nvPr/>
        </p:nvSpPr>
        <p:spPr bwMode="gray">
          <a:xfrm>
            <a:off x="6855122" y="649993"/>
            <a:ext cx="2639363" cy="639382"/>
          </a:xfrm>
          <a:prstGeom prst="rect">
            <a:avLst/>
          </a:prstGeom>
          <a:solidFill>
            <a:schemeClr val="bg1"/>
          </a:solidFill>
          <a:ln w="19050" algn="ctr">
            <a:solidFill>
              <a:schemeClr val="bg2">
                <a:lumMod val="75000"/>
              </a:schemeClr>
            </a:solidFill>
            <a:miter lim="800000"/>
            <a:headEnd/>
            <a:tailEnd/>
          </a:ln>
        </p:spPr>
        <p:txBody>
          <a:bodyPr wrap="none" lIns="18000" tIns="10800" rIns="18000" bIns="10800" anchor="ctr"/>
          <a:lstStyle>
            <a:lvl1pPr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hangingPunct="1"/>
            <a:endParaRPr lang="ko-KR" altLang="en-US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412" name="Text Box 94"/>
          <p:cNvSpPr txBox="1">
            <a:spLocks noChangeArrowheads="1"/>
          </p:cNvSpPr>
          <p:nvPr/>
        </p:nvSpPr>
        <p:spPr bwMode="gray">
          <a:xfrm>
            <a:off x="7041399" y="671657"/>
            <a:ext cx="956026" cy="144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8000" tIns="10800" rIns="18000" bIns="10800">
            <a:sp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pPr eaLnBrk="1" latinLnBrk="0" hangingPunct="1">
              <a:spcBef>
                <a:spcPct val="50000"/>
              </a:spcBef>
              <a:buFont typeface="Wingdings 2" pitchFamily="18" charset="2"/>
              <a:buNone/>
            </a:pPr>
            <a:r>
              <a:rPr lang="ko-KR" altLang="en-US" sz="80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범례</a:t>
            </a:r>
            <a:endParaRPr lang="en-US" altLang="ko-KR" sz="80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pSp>
        <p:nvGrpSpPr>
          <p:cNvPr id="413" name="그룹 412"/>
          <p:cNvGrpSpPr/>
          <p:nvPr/>
        </p:nvGrpSpPr>
        <p:grpSpPr>
          <a:xfrm>
            <a:off x="7111930" y="922363"/>
            <a:ext cx="753970" cy="204178"/>
            <a:chOff x="7630808" y="952445"/>
            <a:chExt cx="1080119" cy="268032"/>
          </a:xfrm>
        </p:grpSpPr>
        <p:grpSp>
          <p:nvGrpSpPr>
            <p:cNvPr id="414" name="그룹 413"/>
            <p:cNvGrpSpPr/>
            <p:nvPr/>
          </p:nvGrpSpPr>
          <p:grpSpPr>
            <a:xfrm>
              <a:off x="7630808" y="967840"/>
              <a:ext cx="193675" cy="217488"/>
              <a:chOff x="2893802" y="1700808"/>
              <a:chExt cx="193675" cy="217488"/>
            </a:xfrm>
          </p:grpSpPr>
          <p:sp>
            <p:nvSpPr>
              <p:cNvPr id="416" name="Rectangle 16"/>
              <p:cNvSpPr>
                <a:spLocks noChangeArrowheads="1"/>
              </p:cNvSpPr>
              <p:nvPr/>
            </p:nvSpPr>
            <p:spPr bwMode="auto">
              <a:xfrm rot="16200000">
                <a:off x="2879514" y="1757958"/>
                <a:ext cx="217488" cy="10318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417" name="Freeform 17"/>
              <p:cNvSpPr>
                <a:spLocks/>
              </p:cNvSpPr>
              <p:nvPr/>
            </p:nvSpPr>
            <p:spPr bwMode="auto">
              <a:xfrm rot="16200000">
                <a:off x="2961271" y="1747641"/>
                <a:ext cx="139700" cy="112712"/>
              </a:xfrm>
              <a:custGeom>
                <a:avLst/>
                <a:gdLst>
                  <a:gd name="T0" fmla="*/ 2147483647 w 133"/>
                  <a:gd name="T1" fmla="*/ 0 h 135"/>
                  <a:gd name="T2" fmla="*/ 2147483647 w 133"/>
                  <a:gd name="T3" fmla="*/ 2147483647 h 135"/>
                  <a:gd name="T4" fmla="*/ 0 w 133"/>
                  <a:gd name="T5" fmla="*/ 2147483647 h 135"/>
                  <a:gd name="T6" fmla="*/ 0 w 133"/>
                  <a:gd name="T7" fmla="*/ 2147483647 h 135"/>
                  <a:gd name="T8" fmla="*/ 2147483647 w 133"/>
                  <a:gd name="T9" fmla="*/ 2147483647 h 135"/>
                  <a:gd name="T10" fmla="*/ 2147483647 w 133"/>
                  <a:gd name="T11" fmla="*/ 2147483647 h 135"/>
                  <a:gd name="T12" fmla="*/ 2147483647 w 133"/>
                  <a:gd name="T13" fmla="*/ 2147483647 h 135"/>
                  <a:gd name="T14" fmla="*/ 2147483647 w 133"/>
                  <a:gd name="T15" fmla="*/ 2147483647 h 135"/>
                  <a:gd name="T16" fmla="*/ 2147483647 w 133"/>
                  <a:gd name="T17" fmla="*/ 2147483647 h 135"/>
                  <a:gd name="T18" fmla="*/ 2147483647 w 133"/>
                  <a:gd name="T19" fmla="*/ 2147483647 h 135"/>
                  <a:gd name="T20" fmla="*/ 2147483647 w 133"/>
                  <a:gd name="T21" fmla="*/ 2147483647 h 135"/>
                  <a:gd name="T22" fmla="*/ 2147483647 w 133"/>
                  <a:gd name="T23" fmla="*/ 0 h 135"/>
                  <a:gd name="T24" fmla="*/ 2147483647 w 133"/>
                  <a:gd name="T25" fmla="*/ 0 h 1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33"/>
                  <a:gd name="T40" fmla="*/ 0 h 135"/>
                  <a:gd name="T41" fmla="*/ 133 w 133"/>
                  <a:gd name="T42" fmla="*/ 135 h 13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33" h="135">
                    <a:moveTo>
                      <a:pt x="33" y="0"/>
                    </a:moveTo>
                    <a:lnTo>
                      <a:pt x="33" y="30"/>
                    </a:lnTo>
                    <a:lnTo>
                      <a:pt x="0" y="30"/>
                    </a:lnTo>
                    <a:lnTo>
                      <a:pt x="0" y="105"/>
                    </a:lnTo>
                    <a:lnTo>
                      <a:pt x="33" y="105"/>
                    </a:lnTo>
                    <a:lnTo>
                      <a:pt x="33" y="135"/>
                    </a:lnTo>
                    <a:lnTo>
                      <a:pt x="99" y="135"/>
                    </a:lnTo>
                    <a:lnTo>
                      <a:pt x="99" y="105"/>
                    </a:lnTo>
                    <a:lnTo>
                      <a:pt x="133" y="105"/>
                    </a:lnTo>
                    <a:lnTo>
                      <a:pt x="133" y="30"/>
                    </a:lnTo>
                    <a:lnTo>
                      <a:pt x="99" y="30"/>
                    </a:lnTo>
                    <a:lnTo>
                      <a:pt x="99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418" name="Rectangle 24"/>
              <p:cNvSpPr>
                <a:spLocks noChangeArrowheads="1"/>
              </p:cNvSpPr>
              <p:nvPr/>
            </p:nvSpPr>
            <p:spPr bwMode="auto">
              <a:xfrm rot="16200000">
                <a:off x="2879514" y="1757958"/>
                <a:ext cx="217488" cy="103187"/>
              </a:xfrm>
              <a:prstGeom prst="rect">
                <a:avLst/>
              </a:prstGeom>
              <a:solidFill>
                <a:srgbClr val="FFFFFF"/>
              </a:solidFill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419" name="Freeform 25"/>
              <p:cNvSpPr>
                <a:spLocks/>
              </p:cNvSpPr>
              <p:nvPr/>
            </p:nvSpPr>
            <p:spPr bwMode="auto">
              <a:xfrm rot="16200000">
                <a:off x="2961271" y="1747641"/>
                <a:ext cx="139700" cy="112712"/>
              </a:xfrm>
              <a:custGeom>
                <a:avLst/>
                <a:gdLst>
                  <a:gd name="T0" fmla="*/ 2147483647 w 133"/>
                  <a:gd name="T1" fmla="*/ 0 h 135"/>
                  <a:gd name="T2" fmla="*/ 2147483647 w 133"/>
                  <a:gd name="T3" fmla="*/ 2147483647 h 135"/>
                  <a:gd name="T4" fmla="*/ 0 w 133"/>
                  <a:gd name="T5" fmla="*/ 2147483647 h 135"/>
                  <a:gd name="T6" fmla="*/ 0 w 133"/>
                  <a:gd name="T7" fmla="*/ 2147483647 h 135"/>
                  <a:gd name="T8" fmla="*/ 2147483647 w 133"/>
                  <a:gd name="T9" fmla="*/ 2147483647 h 135"/>
                  <a:gd name="T10" fmla="*/ 2147483647 w 133"/>
                  <a:gd name="T11" fmla="*/ 2147483647 h 135"/>
                  <a:gd name="T12" fmla="*/ 2147483647 w 133"/>
                  <a:gd name="T13" fmla="*/ 2147483647 h 135"/>
                  <a:gd name="T14" fmla="*/ 2147483647 w 133"/>
                  <a:gd name="T15" fmla="*/ 2147483647 h 135"/>
                  <a:gd name="T16" fmla="*/ 2147483647 w 133"/>
                  <a:gd name="T17" fmla="*/ 2147483647 h 135"/>
                  <a:gd name="T18" fmla="*/ 2147483647 w 133"/>
                  <a:gd name="T19" fmla="*/ 2147483647 h 135"/>
                  <a:gd name="T20" fmla="*/ 2147483647 w 133"/>
                  <a:gd name="T21" fmla="*/ 2147483647 h 135"/>
                  <a:gd name="T22" fmla="*/ 2147483647 w 133"/>
                  <a:gd name="T23" fmla="*/ 0 h 135"/>
                  <a:gd name="T24" fmla="*/ 2147483647 w 133"/>
                  <a:gd name="T25" fmla="*/ 0 h 135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33"/>
                  <a:gd name="T40" fmla="*/ 0 h 135"/>
                  <a:gd name="T41" fmla="*/ 133 w 133"/>
                  <a:gd name="T42" fmla="*/ 135 h 135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33" h="135">
                    <a:moveTo>
                      <a:pt x="33" y="0"/>
                    </a:moveTo>
                    <a:lnTo>
                      <a:pt x="33" y="30"/>
                    </a:lnTo>
                    <a:lnTo>
                      <a:pt x="0" y="30"/>
                    </a:lnTo>
                    <a:lnTo>
                      <a:pt x="0" y="105"/>
                    </a:lnTo>
                    <a:lnTo>
                      <a:pt x="33" y="105"/>
                    </a:lnTo>
                    <a:lnTo>
                      <a:pt x="33" y="135"/>
                    </a:lnTo>
                    <a:lnTo>
                      <a:pt x="99" y="135"/>
                    </a:lnTo>
                    <a:lnTo>
                      <a:pt x="99" y="105"/>
                    </a:lnTo>
                    <a:lnTo>
                      <a:pt x="133" y="105"/>
                    </a:lnTo>
                    <a:lnTo>
                      <a:pt x="133" y="30"/>
                    </a:lnTo>
                    <a:lnTo>
                      <a:pt x="99" y="30"/>
                    </a:lnTo>
                    <a:lnTo>
                      <a:pt x="99" y="0"/>
                    </a:lnTo>
                    <a:lnTo>
                      <a:pt x="33" y="0"/>
                    </a:lnTo>
                    <a:close/>
                  </a:path>
                </a:pathLst>
              </a:custGeom>
              <a:solidFill>
                <a:srgbClr val="FFFF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420" name="Rectangle 33"/>
              <p:cNvSpPr>
                <a:spLocks noChangeArrowheads="1"/>
              </p:cNvSpPr>
              <p:nvPr/>
            </p:nvSpPr>
            <p:spPr bwMode="auto">
              <a:xfrm rot="16200000">
                <a:off x="2857290" y="1754783"/>
                <a:ext cx="192087" cy="119063"/>
              </a:xfrm>
              <a:prstGeom prst="rect">
                <a:avLst/>
              </a:prstGeom>
              <a:solidFill>
                <a:srgbClr val="4F81BD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421" name="AutoShape 34"/>
              <p:cNvSpPr>
                <a:spLocks noChangeArrowheads="1"/>
              </p:cNvSpPr>
              <p:nvPr/>
            </p:nvSpPr>
            <p:spPr bwMode="auto">
              <a:xfrm rot="16200000">
                <a:off x="2940634" y="1748433"/>
                <a:ext cx="123825" cy="131762"/>
              </a:xfrm>
              <a:prstGeom prst="plus">
                <a:avLst>
                  <a:gd name="adj" fmla="val 25000"/>
                </a:avLst>
              </a:prstGeom>
              <a:solidFill>
                <a:srgbClr val="4F81BD"/>
              </a:solidFill>
              <a:ln w="9525" algn="ctr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auto" latinLnBrk="0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kumimoji="0" lang="ko-KR" altLang="en-US" kern="0"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422" name="TextBox 303"/>
              <p:cNvSpPr txBox="1">
                <a:spLocks noChangeArrowheads="1"/>
              </p:cNvSpPr>
              <p:nvPr/>
            </p:nvSpPr>
            <p:spPr bwMode="auto">
              <a:xfrm>
                <a:off x="2915680" y="1752759"/>
                <a:ext cx="67326" cy="12311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 anchor="ctr">
                <a:spAutoFit/>
              </a:bodyPr>
              <a:lstStyle>
                <a:lvl1pPr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1pPr>
                <a:lvl2pPr marL="742950" indent="-28575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2pPr>
                <a:lvl3pPr marL="11430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3pPr>
                <a:lvl4pPr marL="16002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4pPr>
                <a:lvl5pPr marL="2057400" indent="-228600" eaLnBrk="0" hangingPunct="0"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>
                    <a:solidFill>
                      <a:schemeClr val="tx1"/>
                    </a:solidFill>
                    <a:latin typeface="굴림" charset="-127"/>
                    <a:ea typeface="굴림" charset="-127"/>
                  </a:defRPr>
                </a:lvl9pPr>
              </a:lstStyle>
              <a:p>
                <a:pPr eaLnBrk="1" hangingPunct="1"/>
                <a:r>
                  <a:rPr lang="en-US" altLang="ko-KR" sz="800" dirty="0">
                    <a:solidFill>
                      <a:schemeClr val="bg1"/>
                    </a:solidFill>
                    <a:latin typeface="맑은 고딕" panose="020B0503020000020004" pitchFamily="50" charset="-127"/>
                    <a:ea typeface="맑은 고딕" panose="020B0503020000020004" pitchFamily="50" charset="-127"/>
                  </a:rPr>
                  <a:t>A</a:t>
                </a:r>
                <a:endParaRPr lang="ko-KR" altLang="en-US" sz="800" dirty="0">
                  <a:solidFill>
                    <a:schemeClr val="bg1"/>
                  </a:solidFill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  <p:sp>
            <p:nvSpPr>
              <p:cNvPr id="423" name="직사각형 422"/>
              <p:cNvSpPr/>
              <p:nvPr/>
            </p:nvSpPr>
            <p:spPr>
              <a:xfrm rot="10800000">
                <a:off x="2897181" y="1773552"/>
                <a:ext cx="72000" cy="72000"/>
              </a:xfrm>
              <a:prstGeom prst="rect">
                <a:avLst/>
              </a:prstGeom>
              <a:noFill/>
              <a:ln w="3175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18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맑은 고딕" panose="020B0503020000020004" pitchFamily="50" charset="-127"/>
                  <a:ea typeface="맑은 고딕" panose="020B0503020000020004" pitchFamily="50" charset="-127"/>
                </a:endParaRPr>
              </a:p>
            </p:txBody>
          </p:sp>
        </p:grpSp>
        <p:sp>
          <p:nvSpPr>
            <p:cNvPr id="415" name="Text Box 23"/>
            <p:cNvSpPr txBox="1">
              <a:spLocks noChangeArrowheads="1"/>
            </p:cNvSpPr>
            <p:nvPr/>
          </p:nvSpPr>
          <p:spPr bwMode="gray">
            <a:xfrm>
              <a:off x="7852908" y="952445"/>
              <a:ext cx="858019" cy="26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8000" tIns="10800" rIns="18000" bIns="10800"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spcBef>
                  <a:spcPct val="50000"/>
                </a:spcBef>
                <a:buFont typeface="Wingdings 2" pitchFamily="18" charset="2"/>
                <a:buNone/>
              </a:pPr>
              <a:r>
                <a:rPr lang="en-US" altLang="ko-KR" sz="800" b="0" dirty="0" err="1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Megaware</a:t>
              </a:r>
              <a:r>
                <a:rPr lang="en-US" altLang="ko-KR" sz="800" b="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ESB Agent</a:t>
              </a:r>
              <a:endPara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</p:grpSp>
      <p:grpSp>
        <p:nvGrpSpPr>
          <p:cNvPr id="424" name="그룹 423"/>
          <p:cNvGrpSpPr/>
          <p:nvPr/>
        </p:nvGrpSpPr>
        <p:grpSpPr>
          <a:xfrm>
            <a:off x="8279072" y="937963"/>
            <a:ext cx="972811" cy="237550"/>
            <a:chOff x="8639003" y="1004080"/>
            <a:chExt cx="923096" cy="268032"/>
          </a:xfrm>
        </p:grpSpPr>
        <p:sp>
          <p:nvSpPr>
            <p:cNvPr id="425" name="Text Box 23"/>
            <p:cNvSpPr txBox="1">
              <a:spLocks noChangeArrowheads="1"/>
            </p:cNvSpPr>
            <p:nvPr/>
          </p:nvSpPr>
          <p:spPr bwMode="gray">
            <a:xfrm>
              <a:off x="8935593" y="1004080"/>
              <a:ext cx="626506" cy="2680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6350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18000" tIns="10800" rIns="18000" bIns="10800"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pitchFamily="50" charset="-127"/>
                  <a:ea typeface="굴림" pitchFamily="50" charset="-127"/>
                </a:defRPr>
              </a:lvl9pPr>
            </a:lstStyle>
            <a:p>
              <a:pPr eaLnBrk="1" latinLnBrk="0" hangingPunct="1">
                <a:spcBef>
                  <a:spcPct val="50000"/>
                </a:spcBef>
                <a:buFont typeface="Wingdings 2" pitchFamily="18" charset="2"/>
                <a:buNone/>
              </a:pPr>
              <a:r>
                <a:rPr lang="en-US" altLang="ko-KR" sz="800" b="0" dirty="0" err="1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Megaware</a:t>
              </a:r>
              <a:r>
                <a:rPr lang="en-US" altLang="ko-KR" sz="800" b="0" dirty="0" smtClean="0">
                  <a:latin typeface="맑은 고딕" panose="020B0503020000020004" pitchFamily="50" charset="-127"/>
                  <a:ea typeface="맑은 고딕" panose="020B0503020000020004" pitchFamily="50" charset="-127"/>
                </a:rPr>
                <a:t> HUB</a:t>
              </a:r>
              <a:endParaRPr lang="ko-KR" altLang="en-US" sz="800" b="0" dirty="0">
                <a:latin typeface="맑은 고딕" panose="020B0503020000020004" pitchFamily="50" charset="-127"/>
                <a:ea typeface="맑은 고딕" panose="020B0503020000020004" pitchFamily="50" charset="-127"/>
              </a:endParaRPr>
            </a:p>
          </p:txBody>
        </p:sp>
        <p:sp>
          <p:nvSpPr>
            <p:cNvPr id="426" name="Freeform 116"/>
            <p:cNvSpPr>
              <a:spLocks/>
            </p:cNvSpPr>
            <p:nvPr/>
          </p:nvSpPr>
          <p:spPr bwMode="gray">
            <a:xfrm>
              <a:off x="8639003" y="1009149"/>
              <a:ext cx="180000" cy="180000"/>
            </a:xfrm>
            <a:custGeom>
              <a:avLst/>
              <a:gdLst>
                <a:gd name="T0" fmla="*/ 0 w 336"/>
                <a:gd name="T1" fmla="*/ 227 h 288"/>
                <a:gd name="T2" fmla="*/ 160 w 336"/>
                <a:gd name="T3" fmla="*/ 227 h 288"/>
                <a:gd name="T4" fmla="*/ 160 w 336"/>
                <a:gd name="T5" fmla="*/ 0 h 288"/>
                <a:gd name="T6" fmla="*/ 400 w 336"/>
                <a:gd name="T7" fmla="*/ 0 h 288"/>
                <a:gd name="T8" fmla="*/ 400 w 336"/>
                <a:gd name="T9" fmla="*/ 227 h 288"/>
                <a:gd name="T10" fmla="*/ 560 w 336"/>
                <a:gd name="T11" fmla="*/ 227 h 288"/>
                <a:gd name="T12" fmla="*/ 560 w 336"/>
                <a:gd name="T13" fmla="*/ 454 h 288"/>
                <a:gd name="T14" fmla="*/ 400 w 336"/>
                <a:gd name="T15" fmla="*/ 454 h 288"/>
                <a:gd name="T16" fmla="*/ 400 w 336"/>
                <a:gd name="T17" fmla="*/ 681 h 288"/>
                <a:gd name="T18" fmla="*/ 160 w 336"/>
                <a:gd name="T19" fmla="*/ 681 h 288"/>
                <a:gd name="T20" fmla="*/ 160 w 336"/>
                <a:gd name="T21" fmla="*/ 454 h 288"/>
                <a:gd name="T22" fmla="*/ 0 w 336"/>
                <a:gd name="T23" fmla="*/ 454 h 288"/>
                <a:gd name="T24" fmla="*/ 0 w 336"/>
                <a:gd name="T25" fmla="*/ 227 h 288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36"/>
                <a:gd name="T40" fmla="*/ 0 h 288"/>
                <a:gd name="T41" fmla="*/ 336 w 336"/>
                <a:gd name="T42" fmla="*/ 288 h 288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36" h="288">
                  <a:moveTo>
                    <a:pt x="0" y="96"/>
                  </a:moveTo>
                  <a:lnTo>
                    <a:pt x="96" y="96"/>
                  </a:lnTo>
                  <a:lnTo>
                    <a:pt x="96" y="0"/>
                  </a:lnTo>
                  <a:lnTo>
                    <a:pt x="240" y="0"/>
                  </a:lnTo>
                  <a:lnTo>
                    <a:pt x="240" y="96"/>
                  </a:lnTo>
                  <a:lnTo>
                    <a:pt x="336" y="96"/>
                  </a:lnTo>
                  <a:lnTo>
                    <a:pt x="336" y="192"/>
                  </a:lnTo>
                  <a:lnTo>
                    <a:pt x="240" y="192"/>
                  </a:lnTo>
                  <a:lnTo>
                    <a:pt x="240" y="288"/>
                  </a:lnTo>
                  <a:lnTo>
                    <a:pt x="96" y="288"/>
                  </a:lnTo>
                  <a:lnTo>
                    <a:pt x="96" y="192"/>
                  </a:lnTo>
                  <a:lnTo>
                    <a:pt x="0" y="192"/>
                  </a:lnTo>
                  <a:lnTo>
                    <a:pt x="0" y="96"/>
                  </a:lnTo>
                  <a:close/>
                </a:path>
              </a:pathLst>
            </a:custGeom>
            <a:gradFill rotWithShape="0">
              <a:gsLst>
                <a:gs pos="0">
                  <a:srgbClr val="FFFFFF"/>
                </a:gs>
                <a:gs pos="100000">
                  <a:srgbClr val="00B0F0"/>
                </a:gs>
              </a:gsLst>
              <a:path path="rect">
                <a:fillToRect l="50000" t="50000" r="50000" b="50000"/>
              </a:path>
            </a:gradFill>
            <a:ln w="9525">
              <a:round/>
              <a:headEnd/>
              <a:tailEnd/>
            </a:ln>
            <a:scene3d>
              <a:camera prst="legacyObliqueTopRight"/>
              <a:lightRig rig="legacyFlat3" dir="b"/>
            </a:scene3d>
            <a:sp3d extrusionH="163500" prstMaterial="legacyMatte">
              <a:bevelT w="13500" h="13500" prst="angle"/>
              <a:bevelB w="13500" h="13500" prst="angle"/>
              <a:extrusionClr>
                <a:srgbClr val="3399FF"/>
              </a:extrusionClr>
            </a:sp3d>
          </p:spPr>
          <p:txBody>
            <a:bodyPr lIns="62865" tIns="31433" rIns="62865" bIns="31433">
              <a:flatTx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7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H</a:t>
              </a:r>
              <a:endParaRPr kumimoji="0" lang="ko-KR" altLang="en-US" sz="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pic>
        <p:nvPicPr>
          <p:cNvPr id="3" name="그림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191" y="1772816"/>
            <a:ext cx="8764443" cy="3915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개체 9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0" name="think-cell Slide" r:id="rId6" imgW="270" imgH="270" progId="TCLayout.ActiveDocument.1">
                  <p:embed/>
                </p:oleObj>
              </mc:Choice>
              <mc:Fallback>
                <p:oleObj name="think-cell Slide" r:id="rId6" imgW="270" imgH="270" progId="TCLayout.ActiveDocument.1">
                  <p:embed/>
                  <p:pic>
                    <p:nvPicPr>
                      <p:cNvPr id="10" name="개체 9" hidden="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3" name="그룹 9"/>
          <p:cNvGrpSpPr/>
          <p:nvPr>
            <p:custDataLst>
              <p:tags r:id="rId3"/>
            </p:custDataLst>
          </p:nvPr>
        </p:nvGrpSpPr>
        <p:grpSpPr>
          <a:xfrm>
            <a:off x="2750001" y="1189038"/>
            <a:ext cx="4380572" cy="304800"/>
            <a:chOff x="3263923" y="1525588"/>
            <a:chExt cx="3351213" cy="304800"/>
          </a:xfrm>
        </p:grpSpPr>
        <p:sp>
          <p:nvSpPr>
            <p:cNvPr id="39" name="Line 3"/>
            <p:cNvSpPr>
              <a:spLocks noChangeShapeType="1"/>
            </p:cNvSpPr>
            <p:nvPr/>
          </p:nvSpPr>
          <p:spPr bwMode="gray">
            <a:xfrm>
              <a:off x="3263923" y="1677988"/>
              <a:ext cx="3351213" cy="0"/>
            </a:xfrm>
            <a:prstGeom prst="line">
              <a:avLst/>
            </a:prstGeom>
            <a:noFill/>
            <a:ln w="12700">
              <a:solidFill>
                <a:schemeClr val="bg1">
                  <a:lumMod val="50000"/>
                </a:schemeClr>
              </a:solidFill>
              <a:round/>
              <a:headEnd/>
              <a:tailEnd/>
            </a:ln>
          </p:spPr>
          <p:txBody>
            <a:bodyPr anchor="ctr"/>
            <a:lstStyle/>
            <a:p>
              <a:endParaRPr lang="ko-KR" altLang="en-US" sz="1700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  <p:sp>
          <p:nvSpPr>
            <p:cNvPr id="46" name="Text Box 4"/>
            <p:cNvSpPr txBox="1">
              <a:spLocks noChangeArrowheads="1"/>
            </p:cNvSpPr>
            <p:nvPr/>
          </p:nvSpPr>
          <p:spPr bwMode="gray">
            <a:xfrm>
              <a:off x="4411685" y="1525588"/>
              <a:ext cx="1055688" cy="304800"/>
            </a:xfrm>
            <a:prstGeom prst="rect">
              <a:avLst/>
            </a:prstGeom>
            <a:solidFill>
              <a:srgbClr val="FFFFFF"/>
            </a:solidFill>
            <a:ln w="12700">
              <a:noFill/>
              <a:miter lim="800000"/>
              <a:headEnd/>
              <a:tailEnd/>
            </a:ln>
          </p:spPr>
          <p:txBody>
            <a:bodyPr lIns="91433" tIns="45717" rIns="91433" bIns="45717">
              <a:spAutoFit/>
            </a:bodyPr>
            <a:lstStyle/>
            <a:p>
              <a:pPr marL="142875" indent="-142875" algn="ctr">
                <a:spcBef>
                  <a:spcPct val="30000"/>
                </a:spcBef>
              </a:pPr>
              <a:r>
                <a:rPr lang="en-US" altLang="ko-KR" sz="1400" b="1" smtClean="0">
                  <a:solidFill>
                    <a:srgbClr val="000000"/>
                  </a:solidFill>
                  <a:latin typeface="맑은 고딕"/>
                  <a:ea typeface="맑은 고딕"/>
                </a:rPr>
                <a:t>Contents</a:t>
              </a:r>
              <a:endParaRPr lang="ko-KR" altLang="en-US" sz="1400" b="1">
                <a:solidFill>
                  <a:srgbClr val="000000"/>
                </a:solidFill>
                <a:latin typeface="맑은 고딕"/>
                <a:ea typeface="맑은 고딕"/>
              </a:endParaRPr>
            </a:p>
          </p:txBody>
        </p:sp>
      </p:grpSp>
      <p:sp>
        <p:nvSpPr>
          <p:cNvPr id="52" name="Text Box 5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gray">
          <a:xfrm>
            <a:off x="2750002" y="1700808"/>
            <a:ext cx="5011310" cy="440889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33" tIns="45717" rIns="91433" bIns="45717">
            <a:spAutoFit/>
          </a:bodyPr>
          <a:lstStyle/>
          <a:p>
            <a:pPr lvl="0" algn="l" eaLnBrk="0" hangingPunct="0">
              <a:spcBef>
                <a:spcPct val="20000"/>
              </a:spcBef>
            </a:pP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</a:t>
            </a:r>
            <a:r>
              <a:rPr lang="en-US" altLang="ko-KR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 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</a:t>
            </a:r>
          </a:p>
          <a:p>
            <a:pPr lvl="0" algn="l" eaLnBrk="0" hangingPunct="0">
              <a:spcBef>
                <a:spcPct val="20000"/>
              </a:spcBef>
            </a:pPr>
            <a:endParaRPr lang="en-US" altLang="ko-KR" sz="1500" b="1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2.1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 개요</a:t>
            </a:r>
            <a:endParaRPr lang="en-US" altLang="ko-KR" sz="1500" b="1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</a:t>
            </a:r>
            <a:r>
              <a:rPr lang="en-US" altLang="ko-KR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2.2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 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en-US" altLang="ko-KR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DB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(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동기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2.3.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 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DB(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비동기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2.4.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 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FILE(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동기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2.5.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 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FILE(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비동기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2.6.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 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DB to FILE(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동기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2.7.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 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DB to FILE(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비동기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 </a:t>
            </a: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2.8.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</a:t>
            </a:r>
            <a:r>
              <a:rPr lang="ko-KR" altLang="en-US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유형 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FILE to DB(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동기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2.9.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</a:t>
            </a:r>
            <a:r>
              <a:rPr lang="ko-KR" altLang="en-US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유형 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FILE to DB(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비동기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    2.10. </a:t>
            </a:r>
            <a:r>
              <a:rPr lang="ko-KR" altLang="en-US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연계 </a:t>
            </a:r>
            <a:r>
              <a:rPr lang="ko-KR" altLang="en-US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유형 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– </a:t>
            </a:r>
            <a:r>
              <a:rPr lang="en-US" altLang="ko-KR" sz="1500" b="1" smtClean="0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OPENAPI</a:t>
            </a:r>
            <a:endParaRPr lang="en-US" altLang="ko-KR" sz="1500" b="1">
              <a:solidFill>
                <a:prstClr val="black"/>
              </a:solidFill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lvl="0" algn="l" eaLnBrk="0" hangingPunct="0">
              <a:spcBef>
                <a:spcPts val="900"/>
              </a:spcBef>
            </a:pPr>
            <a:r>
              <a:rPr lang="en-US" altLang="ko-KR" sz="1500" b="1">
                <a:solidFill>
                  <a:prstClr val="black"/>
                </a:solidFill>
                <a:latin typeface="맑은 고딕"/>
                <a:ea typeface="맑은 고딕"/>
              </a:rPr>
              <a:t>    </a:t>
            </a:r>
            <a:r>
              <a:rPr lang="en-US" altLang="ko-KR" sz="1500" b="1">
                <a:solidFill>
                  <a:prstClr val="black"/>
                </a:solidFill>
                <a:latin typeface="맑은 고딕" panose="020B0503020000020004" pitchFamily="50" charset="-127"/>
                <a:ea typeface="맑은 고딕" panose="020B0503020000020004" pitchFamily="50" charset="-127"/>
              </a:rPr>
              <a:t>2.</a:t>
            </a:r>
            <a:r>
              <a:rPr lang="en-US" altLang="ko-KR" sz="1500" b="1" smtClean="0">
                <a:solidFill>
                  <a:prstClr val="black"/>
                </a:solidFill>
                <a:latin typeface="맑은 고딕"/>
                <a:ea typeface="맑은 고딕"/>
              </a:rPr>
              <a:t>11</a:t>
            </a:r>
            <a:r>
              <a:rPr lang="en-US" altLang="ko-KR" sz="1500" b="1">
                <a:solidFill>
                  <a:prstClr val="black"/>
                </a:solidFill>
                <a:latin typeface="맑은 고딕"/>
                <a:ea typeface="맑은 고딕"/>
              </a:rPr>
              <a:t>. </a:t>
            </a:r>
            <a:r>
              <a:rPr lang="ko-KR" altLang="en-US" sz="1500" b="1">
                <a:solidFill>
                  <a:prstClr val="black"/>
                </a:solidFill>
                <a:latin typeface="맑은 고딕"/>
                <a:ea typeface="맑은 고딕"/>
              </a:rPr>
              <a:t>연계 </a:t>
            </a:r>
            <a:r>
              <a:rPr lang="ko-KR" altLang="en-US" sz="1500" b="1" smtClean="0">
                <a:solidFill>
                  <a:prstClr val="black"/>
                </a:solidFill>
                <a:latin typeface="맑은 고딕"/>
                <a:ea typeface="맑은 고딕"/>
              </a:rPr>
              <a:t>유형 </a:t>
            </a:r>
            <a:r>
              <a:rPr lang="en-US" altLang="ko-KR" sz="1500" b="1">
                <a:solidFill>
                  <a:prstClr val="black"/>
                </a:solidFill>
                <a:latin typeface="맑은 고딕"/>
                <a:ea typeface="맑은 고딕"/>
              </a:rPr>
              <a:t>– WEBSERVICE</a:t>
            </a:r>
          </a:p>
        </p:txBody>
      </p:sp>
    </p:spTree>
    <p:extLst>
      <p:ext uri="{BB962C8B-B14F-4D97-AF65-F5344CB8AC3E}">
        <p14:creationId xmlns:p14="http://schemas.microsoft.com/office/powerpoint/2010/main" val="1635464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제목 3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pPr algn="l"/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2.1.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 개요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graphicFrame>
        <p:nvGraphicFramePr>
          <p:cNvPr id="46" name="표 45"/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7695257"/>
              </p:ext>
            </p:extLst>
          </p:nvPr>
        </p:nvGraphicFramePr>
        <p:xfrm>
          <a:off x="403229" y="1556792"/>
          <a:ext cx="9099543" cy="46805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49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21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3244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54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2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구분</a:t>
                      </a:r>
                      <a:endParaRPr lang="ko-KR" altLang="en-US" sz="12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0000"/>
                        </a:lnSpc>
                        <a:spcBef>
                          <a:spcPts val="320"/>
                        </a:spcBef>
                      </a:pPr>
                      <a:r>
                        <a:rPr lang="ko-KR" altLang="en-US" sz="1200" b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유형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0000"/>
                        </a:lnSpc>
                        <a:spcBef>
                          <a:spcPts val="320"/>
                        </a:spcBef>
                      </a:pPr>
                      <a:r>
                        <a:rPr lang="ko-KR" altLang="en-US" sz="1200" b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연계방식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0000"/>
                        </a:lnSpc>
                        <a:spcBef>
                          <a:spcPts val="320"/>
                        </a:spcBef>
                      </a:pPr>
                      <a:r>
                        <a:rPr lang="ko-KR" altLang="en-US" sz="1200" b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상세설명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0">
                        <a:lnSpc>
                          <a:spcPct val="110000"/>
                        </a:lnSpc>
                        <a:spcBef>
                          <a:spcPts val="320"/>
                        </a:spcBef>
                      </a:pPr>
                      <a:r>
                        <a:rPr lang="ko-KR" altLang="en-US" sz="1200" b="1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비고</a:t>
                      </a:r>
                      <a:endParaRPr lang="ko-KR" altLang="en-US" sz="1200" b="1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7211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en-US" altLang="ko-KR" sz="1200" b="1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ESB</a:t>
                      </a:r>
                      <a:endParaRPr lang="en-US" altLang="ko-KR" sz="1200" b="1" i="0" u="none" strike="noStrike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DB</a:t>
                      </a:r>
                    </a:p>
                  </a:txBody>
                  <a:tcPr marL="36000" marR="36000" marT="0" marB="0" anchor="ctr" horzOverflow="overflow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ctr" fontAlgn="ctr"/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동기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비동기</a:t>
                      </a:r>
                      <a:endParaRPr lang="ko-KR" altLang="en-US" sz="1100" b="0" i="0" u="none" strike="noStrike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fontAlgn="ctr"/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DB Agent</a:t>
                      </a:r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를 </a:t>
                      </a:r>
                      <a:r>
                        <a:rPr lang="ko-KR" altLang="en-US" sz="1100" b="0" i="0" u="none" strike="noStrike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사용하여 </a:t>
                      </a:r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데이터를 전송하는 방식</a:t>
                      </a:r>
                      <a:endParaRPr lang="ko-KR" altLang="en-US" sz="1100" b="0" i="0" u="none" strike="noStrike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marL="0" marR="0" indent="0" algn="ctr" defTabSz="914400" rtl="0" eaLnBrk="1" fontAlgn="ctr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동기</a:t>
                      </a:r>
                      <a:r>
                        <a:rPr lang="en-US" altLang="ko-KR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100" b="0" i="0" u="none" strike="noStrike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방식은 해당 업무 협의 후 추가 개발</a:t>
                      </a: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72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File</a:t>
                      </a:r>
                      <a:endParaRPr kumimoji="1" lang="en-US" altLang="ko-K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36000" marR="36000" marT="0" marB="0" anchor="ctr" horzOverflow="overflow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동기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비동기</a:t>
                      </a:r>
                      <a:endParaRPr lang="ko-KR" altLang="en-US" sz="1100" b="0" i="0" u="none" strike="noStrike" smtClean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0" marB="0" anchor="ctr" horzOverflow="overflow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algn="l" fontAlgn="ctr"/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File Agent</a:t>
                      </a:r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를 사용하여 </a:t>
                      </a: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File</a:t>
                      </a:r>
                      <a:r>
                        <a:rPr lang="ko-KR" altLang="en-US" sz="1100" b="0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을 </a:t>
                      </a:r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전송하는 방식</a:t>
                      </a:r>
                      <a:endParaRPr lang="ko-KR" altLang="en-US" sz="1100" b="0" i="0" u="none" strike="noStrike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0" marB="0" anchor="ctr" horzOverflow="overflow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72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DB to File</a:t>
                      </a:r>
                    </a:p>
                  </a:txBody>
                  <a:tcPr marL="36000" marR="36000" marT="0" marB="0" anchor="ctr" horzOverflow="overflow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동기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비동기</a:t>
                      </a:r>
                      <a:endParaRPr lang="ko-KR" altLang="en-US" sz="1100" b="0" i="0" u="none" strike="noStrike" smtClean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0" marB="0" anchor="ctr" horzOverflow="overflow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Source 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시스템의 </a:t>
                      </a: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DB </a:t>
                      </a: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Agent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와 </a:t>
                      </a: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Target 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시스템의 </a:t>
                      </a: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File </a:t>
                      </a: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Agent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를</a:t>
                      </a: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 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사용하여 </a:t>
                      </a: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DB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에서 </a:t>
                      </a: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File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로 전송하는 방식</a:t>
                      </a: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(Target 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시스템 </a:t>
                      </a: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File 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형태는 </a:t>
                      </a: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text, xml 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변환 지원</a:t>
                      </a: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)</a:t>
                      </a:r>
                    </a:p>
                  </a:txBody>
                  <a:tcPr marL="36000" marR="36000" marT="0" marB="0" anchor="ctr" horzOverflow="overflow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172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File to DB</a:t>
                      </a:r>
                    </a:p>
                  </a:txBody>
                  <a:tcPr marL="36000" marR="36000" marT="0" marB="0" anchor="ctr" horzOverflow="overflow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동기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비동기</a:t>
                      </a:r>
                      <a:endParaRPr lang="ko-KR" altLang="en-US" sz="1100" b="0" i="0" u="none" strike="noStrike" smtClean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0" marB="0" anchor="ctr" horzOverflow="overflow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Source 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시스템의 </a:t>
                      </a: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File </a:t>
                      </a: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Agent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와 </a:t>
                      </a: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Target 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시스템의 </a:t>
                      </a: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DB </a:t>
                      </a: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Agent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를</a:t>
                      </a: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 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사용하여 </a:t>
                      </a: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File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에서 </a:t>
                      </a: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DB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로 전송하는 방식</a:t>
                      </a: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(Source 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시스템 </a:t>
                      </a: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File 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형태는 </a:t>
                      </a: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text, xml 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변환 지원</a:t>
                      </a: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)</a:t>
                      </a:r>
                    </a:p>
                  </a:txBody>
                  <a:tcPr marL="36000" marR="36000" marT="0" marB="0" anchor="ctr" horzOverflow="overflow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en-US" altLang="ko-KR" sz="1200" b="0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172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lang="en-US" altLang="ko-KR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OPENAPI</a:t>
                      </a:r>
                      <a:endParaRPr kumimoji="1" lang="en-US" altLang="ko-K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36000" marR="36000" marT="0" marB="0" anchor="ctr" horzOverflow="overflow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동기</a:t>
                      </a:r>
                      <a:endParaRPr lang="ko-KR" altLang="en-US" sz="1100" b="0" i="0" u="none" strike="noStrike" smtClean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0" marB="0" anchor="ctr" horzOverflow="overflow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en-US" altLang="ko-KR" sz="1100" b="0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Megaware ESB</a:t>
                      </a:r>
                      <a:r>
                        <a:rPr lang="ko-KR" altLang="en-US" sz="1100" b="0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에서 배포한 </a:t>
                      </a:r>
                      <a:r>
                        <a:rPr lang="en-US" altLang="ko-KR" sz="1100" b="0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WEBSERVICE</a:t>
                      </a:r>
                      <a:r>
                        <a:rPr lang="ko-KR" altLang="en-US" sz="1100" b="0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를 업무시스템에서 </a:t>
                      </a:r>
                      <a:r>
                        <a:rPr lang="en-US" altLang="ko-KR" sz="1100" b="0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HTTP,HTTPS</a:t>
                      </a:r>
                      <a:r>
                        <a:rPr lang="ko-KR" altLang="en-US" sz="1100" b="0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형태로 호출하여 데이터전송하고 결과를 수신하는 방식</a:t>
                      </a:r>
                      <a:endParaRPr kumimoji="1" lang="en-US" altLang="ko-KR" sz="1100" b="0" i="0" u="none" strike="noStrike" kern="1200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36000" marR="36000" marT="0" marB="0" anchor="ctr" horzOverflow="overflow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 latinLnBrk="0">
                        <a:lnSpc>
                          <a:spcPct val="11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endParaRPr lang="ko-KR" altLang="en-US" sz="1200" b="0" u="none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7211">
                <a:tc vMerge="1">
                  <a:txBody>
                    <a:bodyPr/>
                    <a:lstStyle/>
                    <a:p>
                      <a:pPr algn="ctr" fontAlgn="ctr"/>
                      <a:endParaRPr lang="ko-KR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WebService</a:t>
                      </a:r>
                    </a:p>
                  </a:txBody>
                  <a:tcPr marL="36000" marR="36000" marT="0" marB="0" anchor="ctr" horzOverflow="overflow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동기</a:t>
                      </a:r>
                      <a:endParaRPr lang="ko-KR" altLang="en-US" sz="1100" b="0" i="0" u="none" strike="noStrike" smtClean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0" marB="0" anchor="ctr" horzOverflow="overflow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1pPr>
                      <a:lvl2pPr marL="457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2pPr>
                      <a:lvl3pPr marL="914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3pPr>
                      <a:lvl4pPr marL="1371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4pPr>
                      <a:lvl5pPr marL="18288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5pPr>
                      <a:lvl6pPr marL="22860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6pPr>
                      <a:lvl7pPr marL="27432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7pPr>
                      <a:lvl8pPr marL="32004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8pPr>
                      <a:lvl9pPr marL="3657600" algn="l" defTabSz="914400" rtl="0" eaLnBrk="1" latinLnBrk="1" hangingPunct="1">
                        <a:defRPr sz="1800" kern="1200">
                          <a:solidFill>
                            <a:schemeClr val="tx1"/>
                          </a:solidFill>
                          <a:latin typeface="굴림"/>
                          <a:ea typeface="굴림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en-US" altLang="ko-KR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Megaware ESB</a:t>
                      </a:r>
                      <a:r>
                        <a:rPr kumimoji="1" lang="ko-KR" altLang="en-US" sz="1100" b="0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에서 배포한 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WEBSERVICE</a:t>
                      </a: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를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 </a:t>
                      </a: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클라이언트에 배포된 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WSDL</a:t>
                      </a: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을 참조하여 업무 시스템이 해당 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WEBSERVICE</a:t>
                      </a: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를 호출하여 그 결과를 전송하는 방식</a:t>
                      </a:r>
                      <a:endParaRPr kumimoji="1" lang="en-US" altLang="ko-KR" sz="1100" b="0" i="0" u="none" strike="noStrike" kern="1200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36000" marR="36000" marT="0" marB="0" anchor="ctr" horzOverflow="overflow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vMerge="1">
                  <a:txBody>
                    <a:bodyPr/>
                    <a:lstStyle/>
                    <a:p>
                      <a:pPr marL="0" indent="0" algn="ctr" latinLnBrk="0">
                        <a:lnSpc>
                          <a:spcPct val="11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endParaRPr lang="ko-KR" altLang="en-US" sz="1200" b="0" u="none" dirty="0" smtClean="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17211">
                <a:tc>
                  <a:txBody>
                    <a:bodyPr/>
                    <a:lstStyle/>
                    <a:p>
                      <a:pPr marL="0" indent="0" algn="ctr" defTabSz="914400" rtl="0" eaLnBrk="1" fontAlgn="ctr" latinLnBrk="0" hangingPunct="1">
                        <a:lnSpc>
                          <a:spcPct val="110000"/>
                        </a:lnSpc>
                        <a:spcBef>
                          <a:spcPts val="320"/>
                        </a:spcBef>
                        <a:buFont typeface="Arial" pitchFamily="34" charset="0"/>
                        <a:buNone/>
                      </a:pPr>
                      <a:r>
                        <a:rPr lang="ko-KR" altLang="en-US" sz="1200" b="1" u="none" kern="1200" smtClean="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  <a:cs typeface="+mn-cs"/>
                        </a:rPr>
                        <a:t>기타</a:t>
                      </a:r>
                      <a:endParaRPr lang="ko-KR" altLang="en-US" sz="1200" b="1" u="none" kern="1200">
                        <a:solidFill>
                          <a:schemeClr val="tx1"/>
                        </a:solidFill>
                        <a:latin typeface="맑은 고딕" panose="020B0503020000020004" pitchFamily="50" charset="-127"/>
                        <a:ea typeface="맑은 고딕" panose="020B0503020000020004" pitchFamily="50" charset="-127"/>
                        <a:cs typeface="+mn-cs"/>
                      </a:endParaRPr>
                    </a:p>
                  </a:txBody>
                  <a:tcPr marL="36000" marR="36000" marT="36000" marB="36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  <a:cs typeface="굴림" pitchFamily="50" charset="-127"/>
                        </a:rPr>
                        <a:t>대외연계</a:t>
                      </a:r>
                      <a:endParaRPr kumimoji="1" lang="en-US" altLang="ko-KR" sz="11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굴림" pitchFamily="50" charset="-127"/>
                      </a:endParaRPr>
                    </a:p>
                  </a:txBody>
                  <a:tcPr marL="36000" marR="36000" marT="0" marB="0" anchor="ctr" horzOverflow="overflow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동기</a:t>
                      </a:r>
                      <a:r>
                        <a:rPr kumimoji="1" lang="en-US" altLang="ko-KR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/</a:t>
                      </a:r>
                      <a:r>
                        <a:rPr kumimoji="1" lang="ko-KR" altLang="en-US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비동기</a:t>
                      </a:r>
                      <a:endParaRPr lang="ko-KR" altLang="en-US" sz="1100" b="0" i="0" u="none" strike="noStrike" smtClean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36000" marR="36000" marT="0" marB="0" anchor="ctr" horzOverflow="overflow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lang="ko-KR" altLang="en-US" sz="1100" b="0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행정정보공동이용센터를 통한 데이터</a:t>
                      </a:r>
                      <a:r>
                        <a:rPr lang="en-US" altLang="ko-KR" sz="1100" b="0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100" b="0" i="0" u="none" strike="noStrike" baseline="0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파일 송수신</a:t>
                      </a:r>
                      <a:endParaRPr lang="ko-KR" altLang="en-US" sz="1100" b="0" i="0" u="none" strike="noStrike" smtClean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0" marB="0" anchor="ctr" horzOverflow="overflow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대외연계</a:t>
                      </a:r>
                      <a:endParaRPr lang="en-US" altLang="ko-KR" sz="1100" b="0" i="0" u="none" strike="noStrike" smtClean="0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algn="ctr" fontAlgn="ctr"/>
                      <a:r>
                        <a:rPr lang="ko-KR" altLang="en-US" sz="1100" b="0" i="0" u="none" strike="noStrike" smtClean="0"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제공모듈</a:t>
                      </a:r>
                      <a:endParaRPr lang="ko-KR" altLang="en-US" sz="1100" b="0" i="0" u="none" strike="noStrike"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36000" marR="36000" marT="0" marB="0" anchor="ctr">
                    <a:lnL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ysDot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8" name="제목 34"/>
          <p:cNvSpPr txBox="1">
            <a:spLocks/>
          </p:cNvSpPr>
          <p:nvPr>
            <p:custDataLst>
              <p:tags r:id="rId3"/>
            </p:custDataLst>
          </p:nvPr>
        </p:nvSpPr>
        <p:spPr bwMode="auto">
          <a:xfrm>
            <a:off x="527570" y="888940"/>
            <a:ext cx="90983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PICAS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고도화 및 범정부 </a:t>
            </a:r>
            <a:r>
              <a:rPr lang="ko-KR" altLang="en-US" sz="1200" b="0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여권정보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 연계시스템에서 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시스템간의 인터페이스는 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실시간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0" kern="0" dirty="0" err="1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준실시간</a:t>
            </a:r>
            <a:r>
              <a:rPr lang="en-US" altLang="ko-KR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/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배치성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데이터를 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ESB 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방식으로 연계합니다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아래는 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ESB </a:t>
            </a:r>
            <a:r>
              <a:rPr lang="ko-KR" altLang="en-US" sz="1200" b="0" kern="0" dirty="0" err="1">
                <a:latin typeface="맑은 고딕" panose="020B0503020000020004" pitchFamily="50" charset="-127"/>
                <a:ea typeface="맑은 고딕" panose="020B0503020000020004" pitchFamily="50" charset="-127"/>
              </a:rPr>
              <a:t>연계유형에</a:t>
            </a:r>
            <a:r>
              <a:rPr lang="ko-KR" altLang="en-US" sz="1200" b="0" kern="0" dirty="0">
                <a:latin typeface="맑은 고딕" panose="020B0503020000020004" pitchFamily="50" charset="-127"/>
                <a:ea typeface="맑은 고딕" panose="020B0503020000020004" pitchFamily="50" charset="-127"/>
              </a:rPr>
              <a:t> 대한 설명을 </a:t>
            </a:r>
            <a:r>
              <a:rPr lang="ko-KR" altLang="en-US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기술합니다</a:t>
            </a:r>
            <a:r>
              <a:rPr lang="en-US" altLang="ko-KR" sz="1200" b="0" kern="0" dirty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b="0" kern="0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386406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제목 3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>
                <a:latin typeface="맑은 고딕" panose="020B0503020000020004" pitchFamily="50" charset="-127"/>
              </a:rPr>
              <a:t>2.2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 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– DB(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동기</a:t>
            </a:r>
            <a:r>
              <a:rPr lang="en-US" altLang="ko-KR" sz="150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7" name="TextBox 1"/>
          <p:cNvSpPr txBox="1">
            <a:spLocks noChangeArrowheads="1"/>
          </p:cNvSpPr>
          <p:nvPr/>
        </p:nvSpPr>
        <p:spPr bwMode="auto">
          <a:xfrm>
            <a:off x="441785" y="1450521"/>
            <a:ext cx="14160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171450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u"/>
              <a:tabLst/>
              <a:defRPr/>
            </a:pPr>
            <a:r>
              <a:rPr kumimoji="1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DB </a:t>
            </a:r>
            <a:r>
              <a:rPr kumimoji="1" lang="en-US" altLang="ko-KR" sz="1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(</a:t>
            </a:r>
            <a:r>
              <a:rPr kumimoji="1" lang="ko-KR" altLang="en-US" sz="1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동기</a:t>
            </a:r>
            <a:r>
              <a:rPr kumimoji="1" lang="en-US" altLang="ko-KR" sz="1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)</a:t>
            </a:r>
            <a:endParaRPr kumimoji="1" lang="ko-KR" altLang="en-US" sz="1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8" name="직사각형 3"/>
          <p:cNvSpPr>
            <a:spLocks noChangeArrowheads="1"/>
          </p:cNvSpPr>
          <p:nvPr/>
        </p:nvSpPr>
        <p:spPr bwMode="auto">
          <a:xfrm>
            <a:off x="428397" y="1724025"/>
            <a:ext cx="9049207" cy="4543425"/>
          </a:xfrm>
          <a:prstGeom prst="rect">
            <a:avLst/>
          </a:prstGeom>
          <a:noFill/>
          <a:ln w="6350" algn="ctr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7" name="TextBox 127"/>
          <p:cNvSpPr txBox="1">
            <a:spLocks noChangeArrowheads="1"/>
          </p:cNvSpPr>
          <p:nvPr/>
        </p:nvSpPr>
        <p:spPr bwMode="auto">
          <a:xfrm>
            <a:off x="631825" y="3841071"/>
            <a:ext cx="8845779" cy="239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처리흐름</a:t>
            </a:r>
            <a:endParaRPr kumimoji="1" lang="en-US" altLang="ko-KR" sz="9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ko-KR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연계를 하기 위해 업무 팀에서 입력해야 하는 테이블은 </a:t>
            </a:r>
            <a:r>
              <a:rPr kumimoji="1" lang="ko-KR" altLang="en-US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인터페이스 </a:t>
            </a:r>
            <a:r>
              <a:rPr kumimoji="1" lang="ko-KR" altLang="ko-KR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테이블이다</a:t>
            </a:r>
            <a:r>
              <a:rPr kumimoji="1" lang="en-US" altLang="ko-KR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. </a:t>
            </a:r>
            <a:endParaRPr kumimoji="1" lang="en-US" altLang="ko-KR" sz="9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0" fontAlgn="auto" latinLnBrk="0" hangingPunct="0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ko-KR" sz="9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입력하는</a:t>
            </a:r>
            <a:r>
              <a:rPr kumimoji="1" lang="en-US" altLang="ko-KR" sz="9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ko-KR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방식은 업무 팀에서 자체적으로 결정하며</a:t>
            </a:r>
            <a:r>
              <a:rPr kumimoji="1" lang="en-US" altLang="ko-KR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, </a:t>
            </a:r>
            <a:r>
              <a:rPr kumimoji="1" lang="ko-KR" altLang="en-US" sz="9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인터페이스</a:t>
            </a:r>
            <a:r>
              <a:rPr kumimoji="1" lang="ko-KR" altLang="ko-KR" sz="9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ko-KR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테이블에 정보가 </a:t>
            </a:r>
            <a:r>
              <a:rPr kumimoji="1" lang="ko-KR" altLang="ko-KR" sz="9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입력된 후</a:t>
            </a:r>
            <a:r>
              <a:rPr kumimoji="1" lang="en-US" altLang="ko-KR" sz="9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ko-KR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연계 팀에서 연계처리를 수행한다</a:t>
            </a:r>
            <a:endParaRPr kumimoji="1" lang="en-US" altLang="ko-KR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① </a:t>
            </a:r>
            <a:r>
              <a:rPr kumimoji="1" lang="en-US" altLang="ko-KR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kumimoji="1" lang="ko-KR" altLang="en-US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은 </a:t>
            </a:r>
            <a:r>
              <a:rPr kumimoji="1" lang="en-US" altLang="ko-KR" sz="900" b="0" i="0" u="none" strike="noStrike" kern="0" cap="none" spc="0" normalizeH="0" baseline="0" noProof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Megaware</a:t>
            </a:r>
            <a:r>
              <a:rPr kumimoji="1" lang="ko-KR" altLang="en-US" sz="9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에서 발행한 </a:t>
            </a:r>
            <a:r>
              <a:rPr kumimoji="1" lang="ko-KR" altLang="en-US" sz="900" b="0" i="0" u="none" strike="noStrike" kern="0" cap="none" spc="0" normalizeH="0" baseline="0" noProof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웹서비스를</a:t>
            </a:r>
            <a:r>
              <a:rPr kumimoji="1" lang="ko-KR" altLang="en-US" sz="9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en-US" altLang="ko-KR" sz="900" b="0" i="0" u="none" strike="noStrike" kern="0" cap="none" spc="0" normalizeH="0" baseline="0" noProof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Megaware</a:t>
            </a:r>
            <a:r>
              <a:rPr kumimoji="1" lang="ko-KR" altLang="en-US" sz="9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에서 통보해준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WSDL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웹서비스클라이언트를 이용하여 호출하거나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/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HTTP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방식 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으로 호출한다</a:t>
            </a:r>
            <a:endParaRPr kumimoji="1" lang="en-US" altLang="ko-KR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② 호출 받은 </a:t>
            </a:r>
            <a:r>
              <a:rPr kumimoji="1" lang="en-US" altLang="ko-KR" sz="900" b="0" i="0" u="none" strike="noStrike" kern="0" cap="none" spc="0" normalizeH="0" baseline="0" noProof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Megaware</a:t>
            </a:r>
            <a:r>
              <a:rPr kumimoji="1" lang="ko-KR" altLang="en-US" sz="9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는 </a:t>
            </a:r>
            <a:r>
              <a:rPr kumimoji="1" lang="en-US" altLang="ko-KR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DB </a:t>
            </a:r>
            <a:r>
              <a:rPr kumimoji="1" lang="en-US" altLang="ko-KR" sz="9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Agent</a:t>
            </a:r>
            <a:r>
              <a:rPr kumimoji="1" lang="ko-KR" altLang="en-US" sz="9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를 </a:t>
            </a:r>
            <a:r>
              <a:rPr kumimoji="1" lang="ko-KR" altLang="en-US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실행하여 인터페이스 테이블을 </a:t>
            </a:r>
            <a:r>
              <a:rPr kumimoji="1" lang="ko-KR" altLang="en-US" sz="9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조회</a:t>
            </a:r>
            <a:endParaRPr kumimoji="1" lang="en-US" altLang="ko-KR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③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해당 데이터를 </a:t>
            </a:r>
            <a:r>
              <a:rPr kumimoji="1" lang="en-US" altLang="ko-KR" sz="9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ESB </a:t>
            </a:r>
            <a:r>
              <a:rPr kumimoji="1" lang="ko-KR" altLang="en-US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서버로 전송</a:t>
            </a:r>
            <a:endParaRPr kumimoji="1" lang="en-US" altLang="ko-KR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④ </a:t>
            </a:r>
            <a:r>
              <a:rPr kumimoji="1" lang="en-US" altLang="ko-KR" sz="9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ESB </a:t>
            </a:r>
            <a:r>
              <a:rPr kumimoji="1" lang="ko-KR" altLang="en-US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서버로 전송된 데이터를 </a:t>
            </a:r>
            <a:r>
              <a:rPr kumimoji="1" lang="en-US" altLang="ko-KR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Target </a:t>
            </a:r>
            <a:r>
              <a:rPr kumimoji="1" lang="en-US" altLang="ko-KR" sz="9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Agent</a:t>
            </a:r>
            <a:r>
              <a:rPr kumimoji="1" lang="ko-KR" altLang="en-US" sz="9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로 바로 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라우팅 하여</a:t>
            </a:r>
            <a:endParaRPr kumimoji="1" lang="en-US" altLang="ko-KR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⑤ </a:t>
            </a:r>
            <a:r>
              <a:rPr kumimoji="1" lang="en-US" altLang="ko-KR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Target </a:t>
            </a:r>
            <a:r>
              <a:rPr kumimoji="1" lang="ko-KR" altLang="en-US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인터페이스 테이블에 적재하고</a:t>
            </a:r>
            <a:endParaRPr kumimoji="1" lang="en-US" altLang="ko-KR" sz="9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ko-KR" altLang="en-US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⑥ 적재된 결과를 </a:t>
            </a:r>
            <a:r>
              <a:rPr kumimoji="1" lang="en-US" altLang="ko-KR" sz="9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ESB </a:t>
            </a:r>
            <a:r>
              <a:rPr kumimoji="1" lang="ko-KR" altLang="en-US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서버를 통하여 </a:t>
            </a:r>
            <a:r>
              <a:rPr kumimoji="1" lang="en-US" altLang="ko-KR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Source DB</a:t>
            </a:r>
            <a:r>
              <a:rPr kumimoji="1" lang="ko-KR" altLang="en-US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1" lang="en-US" altLang="ko-KR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Update </a:t>
            </a:r>
            <a:r>
              <a:rPr kumimoji="1" lang="ko-KR" altLang="en-US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및 호출한 </a:t>
            </a:r>
            <a:r>
              <a:rPr kumimoji="1" lang="en-US" altLang="ko-KR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Application</a:t>
            </a:r>
            <a:r>
              <a:rPr kumimoji="1" lang="ko-KR" altLang="en-US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에게 해당 결과를 리턴 한다</a:t>
            </a:r>
            <a:r>
              <a:rPr kumimoji="1" lang="en-US" altLang="ko-KR" sz="900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※ </a:t>
            </a:r>
            <a:r>
              <a:rPr kumimoji="1" lang="en-US" altLang="ko-KR" sz="9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Target </a:t>
            </a:r>
            <a:r>
              <a:rPr kumimoji="1" lang="ko-KR" altLang="en-US" sz="9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인터페이스 테이블에 적재된 데이터는 업무 팀에서 자체적으로 결정하여 업무 </a:t>
            </a:r>
            <a:r>
              <a:rPr kumimoji="1" lang="en-US" altLang="ko-KR" sz="9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Table</a:t>
            </a:r>
            <a:r>
              <a:rPr kumimoji="1" lang="ko-KR" altLang="en-US" sz="9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에 </a:t>
            </a:r>
            <a:r>
              <a:rPr kumimoji="1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적재</a:t>
            </a:r>
            <a:endParaRPr kumimoji="1" lang="en-US" altLang="ko-KR" sz="900" b="1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ko-KR" sz="9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   </a:t>
            </a:r>
            <a:r>
              <a:rPr kumimoji="1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동기 방식은 </a:t>
            </a:r>
            <a:r>
              <a:rPr kumimoji="1" lang="en-US" altLang="ko-KR" sz="900" b="1" i="0" u="none" strike="noStrike" kern="0" cap="none" spc="0" normalizeH="0" baseline="0" noProof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Megaware</a:t>
            </a:r>
            <a:r>
              <a:rPr kumimoji="1" lang="en-US" altLang="ko-KR" sz="900" b="1" i="0" u="none" strike="noStrike" kern="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</a:t>
            </a:r>
            <a:r>
              <a:rPr kumimoji="1" lang="ko-KR" altLang="en-US" sz="900" b="1" i="0" u="none" strike="noStrike" kern="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에서 발행한 </a:t>
            </a:r>
            <a:r>
              <a:rPr kumimoji="1" lang="ko-KR" altLang="en-US" sz="900" b="1" i="0" u="none" strike="noStrike" kern="0" cap="none" spc="0" normalizeH="0" noProof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웹서비스를</a:t>
            </a:r>
            <a:r>
              <a:rPr kumimoji="1" lang="ko-KR" altLang="en-US" sz="900" b="1" i="0" u="none" strike="noStrike" kern="0" cap="none" spc="0" normalizeH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호출</a:t>
            </a:r>
            <a:r>
              <a:rPr kumimoji="1" lang="ko-KR" altLang="en-US" sz="900" b="1" i="0" u="none" strike="noStrike" kern="0" cap="none" spc="0" normalizeH="0" baseline="0" noProof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하므로 추가 업무 협의 및 개발 필요</a:t>
            </a:r>
            <a:endParaRPr kumimoji="1" lang="ko-KR" altLang="en-US" sz="900" b="1" i="0" u="none" strike="noStrike" kern="0" cap="none" spc="0" normalizeH="0" baseline="0" noProof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631825" y="1845467"/>
            <a:ext cx="5240338" cy="1844675"/>
            <a:chOff x="641579" y="1885950"/>
            <a:chExt cx="5240338" cy="18446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98" name="AutoShape 90"/>
            <p:cNvSpPr>
              <a:spLocks noChangeArrowheads="1"/>
            </p:cNvSpPr>
            <p:nvPr/>
          </p:nvSpPr>
          <p:spPr bwMode="auto">
            <a:xfrm>
              <a:off x="2627542" y="2589213"/>
              <a:ext cx="1244600" cy="695325"/>
            </a:xfrm>
            <a:prstGeom prst="roundRect">
              <a:avLst>
                <a:gd name="adj" fmla="val 4683"/>
              </a:avLst>
            </a:prstGeom>
            <a:solidFill>
              <a:sysClr val="window" lastClr="FFFFFF">
                <a:lumMod val="95000"/>
              </a:sysClr>
            </a:solidFill>
            <a:ln w="6350" algn="ctr">
              <a:solidFill>
                <a:srgbClr val="C0C0C0"/>
              </a:solidFill>
              <a:round/>
              <a:headEnd/>
              <a:tailEnd/>
            </a:ln>
            <a:effectLst/>
            <a:extLst/>
          </p:spPr>
          <p:txBody>
            <a:bodyPr wrap="none"/>
            <a:lstStyle/>
            <a:p>
              <a:pPr marL="0" marR="0" lvl="0" indent="0" algn="ctr" defTabSz="93345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100" b="1" i="1" u="none" strike="noStrike" kern="0" cap="none" spc="0" normalizeH="0" baseline="0" noProof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0" name="AutoShape 257"/>
            <p:cNvSpPr>
              <a:spLocks noChangeArrowheads="1"/>
            </p:cNvSpPr>
            <p:nvPr/>
          </p:nvSpPr>
          <p:spPr bwMode="auto">
            <a:xfrm>
              <a:off x="2719617" y="2528888"/>
              <a:ext cx="1049337" cy="193675"/>
            </a:xfrm>
            <a:prstGeom prst="roundRect">
              <a:avLst>
                <a:gd name="adj" fmla="val 10736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ESB </a:t>
              </a:r>
              <a:r>
                <a:rPr kumimoji="0" lang="ko-KR" altLang="en-US" sz="10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서버</a:t>
              </a:r>
            </a:p>
          </p:txBody>
        </p:sp>
        <p:sp>
          <p:nvSpPr>
            <p:cNvPr id="101" name="Rectangle 5"/>
            <p:cNvSpPr>
              <a:spLocks noChangeArrowheads="1"/>
            </p:cNvSpPr>
            <p:nvPr/>
          </p:nvSpPr>
          <p:spPr bwMode="gray">
            <a:xfrm>
              <a:off x="644754" y="2667000"/>
              <a:ext cx="1511300" cy="841375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algn="ctr" defTabSz="93345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100" b="1" i="1" u="none" strike="noStrike" kern="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2" name="AutoShape 7"/>
            <p:cNvSpPr>
              <a:spLocks noChangeArrowheads="1"/>
            </p:cNvSpPr>
            <p:nvPr/>
          </p:nvSpPr>
          <p:spPr bwMode="auto">
            <a:xfrm>
              <a:off x="646342" y="3508375"/>
              <a:ext cx="1516062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Source</a:t>
              </a:r>
              <a:r>
                <a:rPr kumimoji="0" lang="ko-KR" altLang="en-US" sz="10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kumimoji="0" lang="en-US" altLang="ko-KR" sz="10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DB</a:t>
              </a:r>
              <a:endParaRPr kumimoji="0" lang="ko-KR" altLang="en-US" sz="10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3" name="AutoShape 16"/>
            <p:cNvSpPr>
              <a:spLocks noChangeArrowheads="1"/>
            </p:cNvSpPr>
            <p:nvPr/>
          </p:nvSpPr>
          <p:spPr bwMode="auto">
            <a:xfrm>
              <a:off x="706667" y="2797175"/>
              <a:ext cx="500062" cy="522288"/>
            </a:xfrm>
            <a:prstGeom prst="flowChartMagneticDisk">
              <a:avLst/>
            </a:prstGeom>
            <a:solidFill>
              <a:srgbClr val="E5F0C8"/>
            </a:solidFill>
            <a:ln w="6350" algn="ctr">
              <a:solidFill>
                <a:sysClr val="window" lastClr="FFFFFF">
                  <a:lumMod val="50000"/>
                </a:sysClr>
              </a:solidFill>
              <a:prstDash val="sysDash"/>
              <a:round/>
              <a:headEnd/>
              <a:tailEnd/>
            </a:ln>
            <a:effectLst/>
          </p:spPr>
          <p:txBody>
            <a:bodyPr wrap="none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kumimoji="0" lang="ko-KR" altLang="en-US" sz="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업무</a:t>
              </a:r>
              <a:endParaRPr kumimoji="0" lang="en-US" altLang="ko-KR" sz="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Table</a:t>
              </a:r>
              <a:endParaRPr kumimoji="0" lang="ko-KR" altLang="en-US" sz="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4" name="AutoShape 16"/>
            <p:cNvSpPr>
              <a:spLocks noChangeArrowheads="1"/>
            </p:cNvSpPr>
            <p:nvPr/>
          </p:nvSpPr>
          <p:spPr bwMode="auto">
            <a:xfrm>
              <a:off x="1441679" y="2797175"/>
              <a:ext cx="614363" cy="522288"/>
            </a:xfrm>
            <a:prstGeom prst="flowChartMagneticDisk">
              <a:avLst/>
            </a:prstGeom>
            <a:solidFill>
              <a:srgbClr val="E5F0C8"/>
            </a:solidFill>
            <a:ln w="6350" algn="ctr">
              <a:solidFill>
                <a:sysClr val="window" lastClr="FFFFFF">
                  <a:lumMod val="50000"/>
                </a:sysClr>
              </a:solidFill>
              <a:prstDash val="sysDash"/>
              <a:round/>
              <a:headEnd/>
              <a:tailEnd/>
            </a:ln>
            <a:effectLst/>
          </p:spPr>
          <p:txBody>
            <a:bodyPr wrap="none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인터페이스</a:t>
              </a:r>
              <a:endParaRPr kumimoji="0" lang="en-US" altLang="ko-KR" sz="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Table</a:t>
              </a:r>
              <a:endParaRPr kumimoji="0" lang="ko-KR" altLang="en-US" sz="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105" name="직선 화살표 연결선 120"/>
            <p:cNvCxnSpPr>
              <a:cxnSpLocks noChangeShapeType="1"/>
              <a:stCxn id="103" idx="4"/>
              <a:endCxn id="104" idx="2"/>
            </p:cNvCxnSpPr>
            <p:nvPr/>
          </p:nvCxnSpPr>
          <p:spPr bwMode="auto">
            <a:xfrm flipV="1">
              <a:off x="1206729" y="3057525"/>
              <a:ext cx="234950" cy="0"/>
            </a:xfrm>
            <a:prstGeom prst="straightConnector1">
              <a:avLst/>
            </a:prstGeom>
            <a:noFill/>
            <a:ln w="9525" algn="ctr">
              <a:solidFill>
                <a:sysClr val="windowText" lastClr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06" name="Freeform 8"/>
            <p:cNvSpPr>
              <a:spLocks/>
            </p:cNvSpPr>
            <p:nvPr/>
          </p:nvSpPr>
          <p:spPr bwMode="auto">
            <a:xfrm rot="6266561">
              <a:off x="1717904" y="2460625"/>
              <a:ext cx="234950" cy="273050"/>
            </a:xfrm>
            <a:custGeom>
              <a:avLst/>
              <a:gdLst>
                <a:gd name="T0" fmla="*/ 0 w 2434"/>
                <a:gd name="T1" fmla="*/ 2147483647 h 508"/>
                <a:gd name="T2" fmla="*/ 2147483647 w 2434"/>
                <a:gd name="T3" fmla="*/ 2147483647 h 508"/>
                <a:gd name="T4" fmla="*/ 2147483647 w 2434"/>
                <a:gd name="T5" fmla="*/ 2147483647 h 508"/>
                <a:gd name="T6" fmla="*/ 2147483647 w 2434"/>
                <a:gd name="T7" fmla="*/ 2147483647 h 508"/>
                <a:gd name="T8" fmla="*/ 2147483647 w 2434"/>
                <a:gd name="T9" fmla="*/ 2147483647 h 508"/>
                <a:gd name="T10" fmla="*/ 2147483647 w 2434"/>
                <a:gd name="T11" fmla="*/ 2147483647 h 508"/>
                <a:gd name="T12" fmla="*/ 2147483647 w 2434"/>
                <a:gd name="T13" fmla="*/ 2147483647 h 508"/>
                <a:gd name="T14" fmla="*/ 2147483647 w 2434"/>
                <a:gd name="T15" fmla="*/ 2147483647 h 508"/>
                <a:gd name="T16" fmla="*/ 2147483647 w 2434"/>
                <a:gd name="T17" fmla="*/ 2147483647 h 508"/>
                <a:gd name="T18" fmla="*/ 0 w 2434"/>
                <a:gd name="T19" fmla="*/ 2147483647 h 5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34"/>
                <a:gd name="T31" fmla="*/ 0 h 508"/>
                <a:gd name="T32" fmla="*/ 2434 w 2434"/>
                <a:gd name="T33" fmla="*/ 508 h 5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34" h="508">
                  <a:moveTo>
                    <a:pt x="0" y="162"/>
                  </a:moveTo>
                  <a:cubicBezTo>
                    <a:pt x="216" y="124"/>
                    <a:pt x="432" y="86"/>
                    <a:pt x="675" y="61"/>
                  </a:cubicBezTo>
                  <a:cubicBezTo>
                    <a:pt x="918" y="36"/>
                    <a:pt x="1195" y="0"/>
                    <a:pt x="1455" y="11"/>
                  </a:cubicBezTo>
                  <a:cubicBezTo>
                    <a:pt x="1715" y="22"/>
                    <a:pt x="2071" y="80"/>
                    <a:pt x="2233" y="128"/>
                  </a:cubicBezTo>
                  <a:cubicBezTo>
                    <a:pt x="2395" y="176"/>
                    <a:pt x="2434" y="249"/>
                    <a:pt x="2426" y="296"/>
                  </a:cubicBezTo>
                  <a:cubicBezTo>
                    <a:pt x="2418" y="343"/>
                    <a:pt x="2313" y="380"/>
                    <a:pt x="2184" y="413"/>
                  </a:cubicBezTo>
                  <a:cubicBezTo>
                    <a:pt x="2055" y="446"/>
                    <a:pt x="1827" y="486"/>
                    <a:pt x="1651" y="497"/>
                  </a:cubicBezTo>
                  <a:cubicBezTo>
                    <a:pt x="1475" y="508"/>
                    <a:pt x="1298" y="488"/>
                    <a:pt x="1127" y="480"/>
                  </a:cubicBezTo>
                  <a:cubicBezTo>
                    <a:pt x="956" y="472"/>
                    <a:pt x="812" y="465"/>
                    <a:pt x="624" y="446"/>
                  </a:cubicBezTo>
                  <a:cubicBezTo>
                    <a:pt x="436" y="427"/>
                    <a:pt x="218" y="395"/>
                    <a:pt x="0" y="363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09" name="AutoShape 7"/>
            <p:cNvSpPr>
              <a:spLocks noChangeArrowheads="1"/>
            </p:cNvSpPr>
            <p:nvPr/>
          </p:nvSpPr>
          <p:spPr bwMode="auto">
            <a:xfrm>
              <a:off x="641579" y="1885950"/>
              <a:ext cx="1516063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Source</a:t>
              </a:r>
              <a:r>
                <a:rPr kumimoji="0" lang="ko-KR" altLang="en-US" sz="10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kumimoji="0" lang="en-US" altLang="ko-KR" sz="10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WAS</a:t>
              </a:r>
              <a:endParaRPr kumimoji="0" lang="ko-KR" altLang="en-US" sz="10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0" name="Rectangle 5"/>
            <p:cNvSpPr>
              <a:spLocks noChangeArrowheads="1"/>
            </p:cNvSpPr>
            <p:nvPr/>
          </p:nvSpPr>
          <p:spPr bwMode="gray">
            <a:xfrm>
              <a:off x="644754" y="2093913"/>
              <a:ext cx="1511300" cy="522287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algn="ctr" defTabSz="93345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100" b="1" i="1" u="none" strike="noStrike" kern="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111" name="직선 화살표 연결선 175"/>
            <p:cNvCxnSpPr>
              <a:cxnSpLocks noChangeShapeType="1"/>
              <a:stCxn id="112" idx="2"/>
            </p:cNvCxnSpPr>
            <p:nvPr/>
          </p:nvCxnSpPr>
          <p:spPr bwMode="auto">
            <a:xfrm>
              <a:off x="2238604" y="2316163"/>
              <a:ext cx="388938" cy="528637"/>
            </a:xfrm>
            <a:prstGeom prst="straightConnector1">
              <a:avLst/>
            </a:prstGeom>
            <a:noFill/>
            <a:ln w="9525" algn="ctr">
              <a:solidFill>
                <a:sysClr val="windowText" lastClr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12" name="AutoShape 88"/>
            <p:cNvSpPr>
              <a:spLocks noChangeAspect="1" noChangeArrowheads="1"/>
            </p:cNvSpPr>
            <p:nvPr/>
          </p:nvSpPr>
          <p:spPr bwMode="gray">
            <a:xfrm>
              <a:off x="1586142" y="2232025"/>
              <a:ext cx="652462" cy="166688"/>
            </a:xfrm>
            <a:prstGeom prst="hexagon">
              <a:avLst>
                <a:gd name="adj" fmla="val 28777"/>
                <a:gd name="vf" fmla="val 115470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DB Agent</a:t>
              </a:r>
              <a:endParaRPr kumimoji="0" lang="ko-KR" altLang="en-US" sz="8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3" name="Rectangle 5"/>
            <p:cNvSpPr>
              <a:spLocks noChangeArrowheads="1"/>
            </p:cNvSpPr>
            <p:nvPr/>
          </p:nvSpPr>
          <p:spPr bwMode="gray">
            <a:xfrm>
              <a:off x="4364267" y="2667000"/>
              <a:ext cx="1511300" cy="841375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algn="ctr" defTabSz="93345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100" b="1" i="1" u="none" strike="noStrike" kern="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4" name="AutoShape 7"/>
            <p:cNvSpPr>
              <a:spLocks noChangeArrowheads="1"/>
            </p:cNvSpPr>
            <p:nvPr/>
          </p:nvSpPr>
          <p:spPr bwMode="auto">
            <a:xfrm>
              <a:off x="4365854" y="3508375"/>
              <a:ext cx="1516063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Target DB</a:t>
              </a:r>
              <a:endParaRPr kumimoji="0" lang="ko-KR" altLang="en-US" sz="10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5" name="AutoShape 16"/>
            <p:cNvSpPr>
              <a:spLocks noChangeArrowheads="1"/>
            </p:cNvSpPr>
            <p:nvPr/>
          </p:nvSpPr>
          <p:spPr bwMode="auto">
            <a:xfrm>
              <a:off x="4430942" y="2797175"/>
              <a:ext cx="614362" cy="522288"/>
            </a:xfrm>
            <a:prstGeom prst="flowChartMagneticDisk">
              <a:avLst/>
            </a:prstGeom>
            <a:solidFill>
              <a:srgbClr val="E5F0C8"/>
            </a:solidFill>
            <a:ln w="6350" algn="ctr">
              <a:solidFill>
                <a:sysClr val="window" lastClr="FFFFFF">
                  <a:lumMod val="50000"/>
                </a:sysClr>
              </a:solidFill>
              <a:prstDash val="sysDash"/>
              <a:round/>
              <a:headEnd/>
              <a:tailEnd/>
            </a:ln>
            <a:effectLst/>
          </p:spPr>
          <p:txBody>
            <a:bodyPr wrap="none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ko-KR" altLang="en-US" sz="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인터페이스</a:t>
              </a:r>
              <a:endParaRPr kumimoji="0" lang="en-US" altLang="ko-KR" sz="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Table</a:t>
              </a:r>
              <a:endParaRPr kumimoji="0" lang="ko-KR" altLang="en-US" sz="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6" name="AutoShape 7"/>
            <p:cNvSpPr>
              <a:spLocks noChangeArrowheads="1"/>
            </p:cNvSpPr>
            <p:nvPr/>
          </p:nvSpPr>
          <p:spPr bwMode="auto">
            <a:xfrm>
              <a:off x="4361092" y="1885950"/>
              <a:ext cx="1516062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0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Target WAS</a:t>
              </a:r>
              <a:endParaRPr kumimoji="0" lang="ko-KR" altLang="en-US" sz="10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7" name="Rectangle 5"/>
            <p:cNvSpPr>
              <a:spLocks noChangeArrowheads="1"/>
            </p:cNvSpPr>
            <p:nvPr/>
          </p:nvSpPr>
          <p:spPr bwMode="gray">
            <a:xfrm>
              <a:off x="4364267" y="2093913"/>
              <a:ext cx="1511300" cy="347662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marL="0" marR="0" lvl="0" indent="0" algn="ctr" defTabSz="93345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1100" b="1" i="1" u="none" strike="noStrike" kern="0" cap="none" spc="0" normalizeH="0" baseline="0" noProof="0" smtClean="0">
                <a:ln>
                  <a:noFill/>
                </a:ln>
                <a:solidFill>
                  <a:srgbClr val="003366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8" name="AutoShape 88"/>
            <p:cNvSpPr>
              <a:spLocks noChangeAspect="1" noChangeArrowheads="1"/>
            </p:cNvSpPr>
            <p:nvPr/>
          </p:nvSpPr>
          <p:spPr bwMode="gray">
            <a:xfrm>
              <a:off x="4224567" y="2184400"/>
              <a:ext cx="652462" cy="166688"/>
            </a:xfrm>
            <a:prstGeom prst="hexagon">
              <a:avLst>
                <a:gd name="adj" fmla="val 28777"/>
                <a:gd name="vf" fmla="val 115470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DB Agent</a:t>
              </a:r>
              <a:endParaRPr kumimoji="0" lang="ko-KR" altLang="en-US" sz="800" b="1" i="0" u="none" strike="noStrike" kern="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119" name="직선 화살표 연결선 175"/>
            <p:cNvCxnSpPr>
              <a:cxnSpLocks noChangeShapeType="1"/>
              <a:endCxn id="115" idx="1"/>
            </p:cNvCxnSpPr>
            <p:nvPr/>
          </p:nvCxnSpPr>
          <p:spPr bwMode="auto">
            <a:xfrm>
              <a:off x="4737329" y="2351088"/>
              <a:ext cx="0" cy="446087"/>
            </a:xfrm>
            <a:prstGeom prst="straightConnector1">
              <a:avLst/>
            </a:prstGeom>
            <a:noFill/>
            <a:ln w="9525" algn="ctr">
              <a:solidFill>
                <a:sysClr val="windowText" lastClr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0" name="AutoShape 16"/>
            <p:cNvSpPr>
              <a:spLocks noChangeArrowheads="1"/>
            </p:cNvSpPr>
            <p:nvPr/>
          </p:nvSpPr>
          <p:spPr bwMode="auto">
            <a:xfrm>
              <a:off x="5300892" y="2797175"/>
              <a:ext cx="500062" cy="522288"/>
            </a:xfrm>
            <a:prstGeom prst="flowChartMagneticDisk">
              <a:avLst/>
            </a:prstGeom>
            <a:solidFill>
              <a:srgbClr val="E5F0C8"/>
            </a:solidFill>
            <a:ln w="6350" algn="ctr">
              <a:solidFill>
                <a:sysClr val="window" lastClr="FFFFFF">
                  <a:lumMod val="50000"/>
                </a:sysClr>
              </a:solidFill>
              <a:prstDash val="sysDash"/>
              <a:round/>
              <a:headEnd/>
              <a:tailEnd/>
            </a:ln>
            <a:effectLst/>
          </p:spPr>
          <p:txBody>
            <a:bodyPr wrap="none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kumimoji="0" lang="ko-KR" altLang="en-US" sz="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업무</a:t>
              </a:r>
              <a:endParaRPr kumimoji="0" lang="en-US" altLang="ko-KR" sz="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Table</a:t>
              </a:r>
              <a:endParaRPr kumimoji="0" lang="ko-KR" altLang="en-US" sz="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121" name="직선 화살표 연결선 120"/>
            <p:cNvCxnSpPr>
              <a:cxnSpLocks noChangeShapeType="1"/>
            </p:cNvCxnSpPr>
            <p:nvPr/>
          </p:nvCxnSpPr>
          <p:spPr bwMode="auto">
            <a:xfrm flipV="1">
              <a:off x="5064354" y="3057525"/>
              <a:ext cx="234950" cy="0"/>
            </a:xfrm>
            <a:prstGeom prst="straightConnector1">
              <a:avLst/>
            </a:prstGeom>
            <a:noFill/>
            <a:ln w="9525" algn="ctr">
              <a:solidFill>
                <a:sysClr val="windowText" lastClr="000000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2" name="직선 화살표 연결선 175"/>
            <p:cNvCxnSpPr>
              <a:cxnSpLocks noChangeShapeType="1"/>
              <a:endCxn id="118" idx="2"/>
            </p:cNvCxnSpPr>
            <p:nvPr/>
          </p:nvCxnSpPr>
          <p:spPr bwMode="auto">
            <a:xfrm flipV="1">
              <a:off x="3872142" y="2268538"/>
              <a:ext cx="352425" cy="528637"/>
            </a:xfrm>
            <a:prstGeom prst="straightConnector1">
              <a:avLst/>
            </a:prstGeom>
            <a:noFill/>
            <a:ln w="9525" algn="ctr">
              <a:solidFill>
                <a:sysClr val="windowText" lastClr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3" name="TextBox 127"/>
            <p:cNvSpPr txBox="1">
              <a:spLocks noChangeArrowheads="1"/>
            </p:cNvSpPr>
            <p:nvPr/>
          </p:nvSpPr>
          <p:spPr bwMode="auto">
            <a:xfrm>
              <a:off x="1246417" y="2044700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①</a:t>
              </a:r>
            </a:p>
          </p:txBody>
        </p:sp>
        <p:sp>
          <p:nvSpPr>
            <p:cNvPr id="124" name="TextBox 127"/>
            <p:cNvSpPr txBox="1">
              <a:spLocks noChangeArrowheads="1"/>
            </p:cNvSpPr>
            <p:nvPr/>
          </p:nvSpPr>
          <p:spPr bwMode="auto">
            <a:xfrm>
              <a:off x="1681392" y="2500313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②</a:t>
              </a:r>
            </a:p>
          </p:txBody>
        </p:sp>
        <p:sp>
          <p:nvSpPr>
            <p:cNvPr id="125" name="TextBox 127"/>
            <p:cNvSpPr txBox="1">
              <a:spLocks noChangeArrowheads="1"/>
            </p:cNvSpPr>
            <p:nvPr/>
          </p:nvSpPr>
          <p:spPr bwMode="auto">
            <a:xfrm>
              <a:off x="2279879" y="2316163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③</a:t>
              </a:r>
            </a:p>
          </p:txBody>
        </p:sp>
        <p:sp>
          <p:nvSpPr>
            <p:cNvPr id="126" name="TextBox 127"/>
            <p:cNvSpPr txBox="1">
              <a:spLocks noChangeArrowheads="1"/>
            </p:cNvSpPr>
            <p:nvPr/>
          </p:nvSpPr>
          <p:spPr bwMode="auto">
            <a:xfrm>
              <a:off x="4707167" y="2455863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⑤</a:t>
              </a:r>
            </a:p>
          </p:txBody>
        </p:sp>
        <p:cxnSp>
          <p:nvCxnSpPr>
            <p:cNvPr id="128" name="직선 화살표 연결선 175"/>
            <p:cNvCxnSpPr>
              <a:cxnSpLocks noChangeShapeType="1"/>
            </p:cNvCxnSpPr>
            <p:nvPr/>
          </p:nvCxnSpPr>
          <p:spPr bwMode="auto">
            <a:xfrm flipH="1" flipV="1">
              <a:off x="4551592" y="2351088"/>
              <a:ext cx="0" cy="446087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29" name="직선 화살표 연결선 175"/>
            <p:cNvCxnSpPr>
              <a:cxnSpLocks noChangeShapeType="1"/>
            </p:cNvCxnSpPr>
            <p:nvPr/>
          </p:nvCxnSpPr>
          <p:spPr bwMode="auto">
            <a:xfrm flipH="1">
              <a:off x="3872142" y="2403475"/>
              <a:ext cx="430212" cy="684213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0" name="직선 화살표 연결선 175"/>
            <p:cNvCxnSpPr>
              <a:cxnSpLocks noChangeShapeType="1"/>
            </p:cNvCxnSpPr>
            <p:nvPr/>
          </p:nvCxnSpPr>
          <p:spPr bwMode="auto">
            <a:xfrm flipH="1" flipV="1">
              <a:off x="2156054" y="2403475"/>
              <a:ext cx="471488" cy="684213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1" name="직선 화살표 연결선 175"/>
            <p:cNvCxnSpPr>
              <a:cxnSpLocks noChangeShapeType="1"/>
            </p:cNvCxnSpPr>
            <p:nvPr/>
          </p:nvCxnSpPr>
          <p:spPr bwMode="auto">
            <a:xfrm>
              <a:off x="2054454" y="2351088"/>
              <a:ext cx="0" cy="546100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2" name="TextBox 127"/>
            <p:cNvSpPr txBox="1">
              <a:spLocks noChangeArrowheads="1"/>
            </p:cNvSpPr>
            <p:nvPr/>
          </p:nvSpPr>
          <p:spPr bwMode="auto">
            <a:xfrm>
              <a:off x="3824517" y="2327275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④</a:t>
              </a:r>
            </a:p>
          </p:txBody>
        </p:sp>
        <p:sp>
          <p:nvSpPr>
            <p:cNvPr id="133" name="직사각형 132"/>
            <p:cNvSpPr/>
            <p:nvPr/>
          </p:nvSpPr>
          <p:spPr bwMode="auto">
            <a:xfrm>
              <a:off x="711429" y="2160588"/>
              <a:ext cx="561975" cy="387350"/>
            </a:xfrm>
            <a:prstGeom prst="rect">
              <a:avLst/>
            </a:prstGeom>
            <a:solidFill>
              <a:srgbClr val="FFCCFF"/>
            </a:solidFill>
            <a:ln w="6350" algn="ctr">
              <a:solidFill>
                <a:sysClr val="window" lastClr="FFFFFF">
                  <a:lumMod val="50000"/>
                </a:sysClr>
              </a:solidFill>
              <a:prstDash val="sys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Application</a:t>
              </a:r>
              <a:endParaRPr kumimoji="0" lang="ko-KR" altLang="en-US" sz="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134" name="직선 화살표 연결선 175"/>
            <p:cNvCxnSpPr>
              <a:cxnSpLocks noChangeShapeType="1"/>
            </p:cNvCxnSpPr>
            <p:nvPr/>
          </p:nvCxnSpPr>
          <p:spPr bwMode="auto">
            <a:xfrm>
              <a:off x="1301979" y="2232025"/>
              <a:ext cx="274638" cy="0"/>
            </a:xfrm>
            <a:prstGeom prst="straightConnector1">
              <a:avLst/>
            </a:prstGeom>
            <a:noFill/>
            <a:ln w="9525" algn="ctr">
              <a:solidFill>
                <a:sysClr val="windowText" lastClr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35" name="직선 화살표 연결선 175"/>
            <p:cNvCxnSpPr>
              <a:cxnSpLocks noChangeShapeType="1"/>
            </p:cNvCxnSpPr>
            <p:nvPr/>
          </p:nvCxnSpPr>
          <p:spPr bwMode="auto">
            <a:xfrm flipH="1">
              <a:off x="1262292" y="2398713"/>
              <a:ext cx="342900" cy="0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6" name="TextBox 127"/>
            <p:cNvSpPr txBox="1">
              <a:spLocks noChangeArrowheads="1"/>
            </p:cNvSpPr>
            <p:nvPr/>
          </p:nvSpPr>
          <p:spPr bwMode="auto">
            <a:xfrm>
              <a:off x="2111604" y="2635250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⑥</a:t>
              </a:r>
            </a:p>
          </p:txBody>
        </p:sp>
        <p:sp>
          <p:nvSpPr>
            <p:cNvPr id="137" name="TextBox 127"/>
            <p:cNvSpPr txBox="1">
              <a:spLocks noChangeArrowheads="1"/>
            </p:cNvSpPr>
            <p:nvPr/>
          </p:nvSpPr>
          <p:spPr bwMode="auto">
            <a:xfrm>
              <a:off x="1244829" y="2386013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⑥</a:t>
              </a:r>
            </a:p>
          </p:txBody>
        </p:sp>
        <p:sp>
          <p:nvSpPr>
            <p:cNvPr id="138" name="직사각형 137"/>
            <p:cNvSpPr/>
            <p:nvPr/>
          </p:nvSpPr>
          <p:spPr bwMode="auto">
            <a:xfrm>
              <a:off x="711429" y="2116138"/>
              <a:ext cx="561975" cy="185737"/>
            </a:xfrm>
            <a:prstGeom prst="rect">
              <a:avLst/>
            </a:prstGeom>
            <a:solidFill>
              <a:srgbClr val="7A7AD4"/>
            </a:solidFill>
            <a:ln w="6350" algn="ctr">
              <a:solidFill>
                <a:sysClr val="window" lastClr="FFFFFF">
                  <a:lumMod val="50000"/>
                </a:sysClr>
              </a:solidFill>
              <a:prstDash val="sysDash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marL="0" marR="0" lvl="0" indent="0" algn="ctr" defTabSz="914400" eaLnBrk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800" b="1" kern="0" noProof="0" smtClean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Megaware</a:t>
              </a:r>
              <a:r>
                <a:rPr kumimoji="0" lang="ko-KR" altLang="en-US" sz="800" b="1" kern="0" smtClean="0">
                  <a:solidFill>
                    <a:prstClr val="black"/>
                  </a:solidFill>
                  <a:latin typeface="맑은 고딕" pitchFamily="50" charset="-127"/>
                  <a:ea typeface="맑은 고딕" pitchFamily="50" charset="-127"/>
                </a:rPr>
                <a:t>호출</a:t>
              </a:r>
              <a:endParaRPr kumimoji="0" lang="ko-KR" altLang="en-US" sz="8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39" name="TextBox 127"/>
            <p:cNvSpPr txBox="1">
              <a:spLocks noChangeArrowheads="1"/>
            </p:cNvSpPr>
            <p:nvPr/>
          </p:nvSpPr>
          <p:spPr bwMode="auto">
            <a:xfrm>
              <a:off x="4194404" y="2481263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1" lang="ko-KR" altLang="en-US" sz="90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맑은 고딕" pitchFamily="50" charset="-127"/>
                  <a:ea typeface="맑은 고딕" pitchFamily="50" charset="-127"/>
                </a:rPr>
                <a:t>⑥</a:t>
              </a:r>
            </a:p>
          </p:txBody>
        </p:sp>
      </p:grpSp>
      <p:graphicFrame>
        <p:nvGraphicFramePr>
          <p:cNvPr id="140" name="표 13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9784512"/>
              </p:ext>
            </p:extLst>
          </p:nvPr>
        </p:nvGraphicFramePr>
        <p:xfrm>
          <a:off x="6177136" y="1822447"/>
          <a:ext cx="3153749" cy="1884896"/>
        </p:xfrm>
        <a:graphic>
          <a:graphicData uri="http://schemas.openxmlformats.org/drawingml/2006/table">
            <a:tbl>
              <a:tblPr/>
              <a:tblGrid>
                <a:gridCol w="86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49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4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1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mpd="sng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프로토콜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비고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프로토콜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itchFamily="50" charset="-127"/>
                          <a:ea typeface="+mn-ea"/>
                        </a:rPr>
                        <a:t>SOAP, 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TCP/IP,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HTTP, HTTPS 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등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특징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웹서비스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또는 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HTTP</a:t>
                      </a:r>
                      <a:r>
                        <a:rPr lang="ko-KR" altLang="en-US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호출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인터페이스 테이블</a:t>
                      </a: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연계방식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동기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(Sync)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설치위치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WAS(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권장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7" name="제목 34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527570" y="888940"/>
            <a:ext cx="90983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연계는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아래와 같이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ESB Agent/ESB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서버를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통한 연계 기능을 지원하고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타 시스템과 데이터 송수신은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DB, API, WEBSERVICE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사용하고 파일 송수신은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FILE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사용합니다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b="0" ker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2525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제목 34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65905" y="565775"/>
            <a:ext cx="9360000" cy="323165"/>
          </a:xfrm>
        </p:spPr>
        <p:txBody>
          <a:bodyPr/>
          <a:lstStyle/>
          <a:p>
            <a:r>
              <a:rPr lang="en-US" altLang="ko-KR" sz="1500">
                <a:latin typeface="맑은 고딕" panose="020B0503020000020004" pitchFamily="50" charset="-127"/>
              </a:rPr>
              <a:t>2.3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 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 유형 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– DB(</a:t>
            </a:r>
            <a:r>
              <a:rPr lang="ko-KR" altLang="en-US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비동기</a:t>
            </a:r>
            <a:r>
              <a:rPr lang="en-US" altLang="ko-KR" sz="150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)</a:t>
            </a:r>
            <a:endParaRPr lang="ko-KR" altLang="en-US" sz="150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  <p:sp>
        <p:nvSpPr>
          <p:cNvPr id="107" name="TextBox 1"/>
          <p:cNvSpPr txBox="1">
            <a:spLocks noChangeArrowheads="1"/>
          </p:cNvSpPr>
          <p:nvPr/>
        </p:nvSpPr>
        <p:spPr bwMode="auto">
          <a:xfrm>
            <a:off x="441785" y="1450521"/>
            <a:ext cx="141605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1450" indent="-1714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171450" marR="0" lvl="0" indent="-17145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u"/>
              <a:tabLst/>
              <a:defRPr/>
            </a:pPr>
            <a:r>
              <a:rPr kumimoji="1" lang="en-US" altLang="ko-KR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 DB (</a:t>
            </a:r>
            <a:r>
              <a:rPr kumimoji="1" lang="ko-KR" altLang="en-US" sz="1400" b="1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비동기</a:t>
            </a:r>
            <a:r>
              <a:rPr kumimoji="1" lang="en-US" altLang="ko-KR" sz="1400" b="1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</a:rPr>
              <a:t>)</a:t>
            </a:r>
            <a:endParaRPr kumimoji="1" lang="ko-KR" altLang="en-US" sz="1400" b="1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3" name="그룹 2"/>
          <p:cNvGrpSpPr/>
          <p:nvPr/>
        </p:nvGrpSpPr>
        <p:grpSpPr>
          <a:xfrm>
            <a:off x="631825" y="1844676"/>
            <a:ext cx="5240338" cy="1844675"/>
            <a:chOff x="536575" y="2059214"/>
            <a:chExt cx="5240338" cy="1844675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8" name="AutoShape 90"/>
            <p:cNvSpPr>
              <a:spLocks noChangeArrowheads="1"/>
            </p:cNvSpPr>
            <p:nvPr/>
          </p:nvSpPr>
          <p:spPr bwMode="auto">
            <a:xfrm>
              <a:off x="2522538" y="2762477"/>
              <a:ext cx="1244600" cy="695325"/>
            </a:xfrm>
            <a:prstGeom prst="roundRect">
              <a:avLst>
                <a:gd name="adj" fmla="val 4683"/>
              </a:avLst>
            </a:prstGeom>
            <a:solidFill>
              <a:schemeClr val="bg1">
                <a:lumMod val="95000"/>
              </a:schemeClr>
            </a:solidFill>
            <a:ln w="6350" algn="ctr">
              <a:solidFill>
                <a:srgbClr val="C0C0C0"/>
              </a:solidFill>
              <a:round/>
              <a:headEnd/>
              <a:tailEnd/>
            </a:ln>
            <a:effectLst/>
            <a:extLst/>
          </p:spPr>
          <p:txBody>
            <a:bodyPr wrap="none"/>
            <a:lstStyle/>
            <a:p>
              <a:pPr algn="ctr" defTabSz="933450" latinLnBrk="0">
                <a:defRPr/>
              </a:pPr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1" name="AutoShape 257"/>
            <p:cNvSpPr>
              <a:spLocks noChangeArrowheads="1"/>
            </p:cNvSpPr>
            <p:nvPr/>
          </p:nvSpPr>
          <p:spPr bwMode="auto">
            <a:xfrm>
              <a:off x="2614613" y="2702152"/>
              <a:ext cx="1049337" cy="193675"/>
            </a:xfrm>
            <a:prstGeom prst="roundRect">
              <a:avLst>
                <a:gd name="adj" fmla="val 10736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ESB </a:t>
              </a:r>
              <a:r>
                <a:rPr lang="ko-KR" altLang="en-US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서버</a:t>
              </a:r>
            </a:p>
          </p:txBody>
        </p:sp>
        <p:sp>
          <p:nvSpPr>
            <p:cNvPr id="12" name="Rectangle 5"/>
            <p:cNvSpPr>
              <a:spLocks noChangeArrowheads="1"/>
            </p:cNvSpPr>
            <p:nvPr/>
          </p:nvSpPr>
          <p:spPr bwMode="gray">
            <a:xfrm>
              <a:off x="539750" y="2840264"/>
              <a:ext cx="1511300" cy="841375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algn="ctr" defTabSz="933450" latinLnBrk="0"/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3" name="AutoShape 7"/>
            <p:cNvSpPr>
              <a:spLocks noChangeArrowheads="1"/>
            </p:cNvSpPr>
            <p:nvPr/>
          </p:nvSpPr>
          <p:spPr bwMode="auto">
            <a:xfrm>
              <a:off x="541338" y="3681639"/>
              <a:ext cx="1516062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Source</a:t>
              </a:r>
              <a:r>
                <a:rPr lang="ko-KR" altLang="en-US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DB</a:t>
              </a:r>
              <a:endPara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4" name="AutoShape 16"/>
            <p:cNvSpPr>
              <a:spLocks noChangeArrowheads="1"/>
            </p:cNvSpPr>
            <p:nvPr/>
          </p:nvSpPr>
          <p:spPr bwMode="auto">
            <a:xfrm>
              <a:off x="601663" y="2970439"/>
              <a:ext cx="500062" cy="522288"/>
            </a:xfrm>
            <a:prstGeom prst="flowChartMagneticDisk">
              <a:avLst/>
            </a:prstGeom>
            <a:solidFill>
              <a:srgbClr val="E5F0C8"/>
            </a:solidFill>
            <a:ln w="6350" algn="ctr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/>
            </a:ln>
            <a:effectLst/>
          </p:spPr>
          <p:txBody>
            <a:bodyPr wrap="none"/>
            <a:lstStyle/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800" b="1">
                  <a:latin typeface="맑은 고딕" pitchFamily="50" charset="-127"/>
                  <a:ea typeface="맑은 고딕" pitchFamily="50" charset="-127"/>
                </a:rPr>
                <a:t>업무</a:t>
              </a:r>
              <a:endParaRPr lang="en-US" altLang="ko-KR" sz="800" b="1">
                <a:latin typeface="맑은 고딕" pitchFamily="50" charset="-127"/>
                <a:ea typeface="맑은 고딕" pitchFamily="50" charset="-127"/>
              </a:endParaRPr>
            </a:p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Table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5" name="AutoShape 16"/>
            <p:cNvSpPr>
              <a:spLocks noChangeArrowheads="1"/>
            </p:cNvSpPr>
            <p:nvPr/>
          </p:nvSpPr>
          <p:spPr bwMode="auto">
            <a:xfrm>
              <a:off x="1336675" y="2970439"/>
              <a:ext cx="614363" cy="522288"/>
            </a:xfrm>
            <a:prstGeom prst="flowChartMagneticDisk">
              <a:avLst/>
            </a:prstGeom>
            <a:solidFill>
              <a:srgbClr val="E5F0C8"/>
            </a:solidFill>
            <a:ln w="6350" algn="ctr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/>
            </a:ln>
            <a:effectLst/>
          </p:spPr>
          <p:txBody>
            <a:bodyPr wrap="none"/>
            <a:lstStyle/>
            <a:p>
              <a:pPr algn="ctr" eaLnBrk="0" hangingPunct="0">
                <a:defRPr/>
              </a:pPr>
              <a:r>
                <a:rPr lang="ko-KR" altLang="en-US" sz="800" b="1">
                  <a:latin typeface="맑은 고딕" pitchFamily="50" charset="-127"/>
                  <a:ea typeface="맑은 고딕" pitchFamily="50" charset="-127"/>
                </a:rPr>
                <a:t>인터페이스</a:t>
              </a:r>
              <a:endParaRPr lang="en-US" altLang="ko-KR" sz="800" b="1">
                <a:latin typeface="맑은 고딕" pitchFamily="50" charset="-127"/>
                <a:ea typeface="맑은 고딕" pitchFamily="50" charset="-127"/>
              </a:endParaRPr>
            </a:p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Table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16" name="직선 화살표 연결선 120"/>
            <p:cNvCxnSpPr>
              <a:cxnSpLocks noChangeShapeType="1"/>
              <a:stCxn id="14" idx="4"/>
              <a:endCxn id="15" idx="2"/>
            </p:cNvCxnSpPr>
            <p:nvPr/>
          </p:nvCxnSpPr>
          <p:spPr bwMode="auto">
            <a:xfrm flipV="1">
              <a:off x="1101725" y="3230789"/>
              <a:ext cx="234950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7" name="Freeform 8"/>
            <p:cNvSpPr>
              <a:spLocks/>
            </p:cNvSpPr>
            <p:nvPr/>
          </p:nvSpPr>
          <p:spPr bwMode="auto">
            <a:xfrm rot="6266561">
              <a:off x="1612900" y="2633889"/>
              <a:ext cx="234950" cy="273050"/>
            </a:xfrm>
            <a:custGeom>
              <a:avLst/>
              <a:gdLst>
                <a:gd name="T0" fmla="*/ 0 w 2434"/>
                <a:gd name="T1" fmla="*/ 2147483647 h 508"/>
                <a:gd name="T2" fmla="*/ 2147483647 w 2434"/>
                <a:gd name="T3" fmla="*/ 2147483647 h 508"/>
                <a:gd name="T4" fmla="*/ 2147483647 w 2434"/>
                <a:gd name="T5" fmla="*/ 2147483647 h 508"/>
                <a:gd name="T6" fmla="*/ 2147483647 w 2434"/>
                <a:gd name="T7" fmla="*/ 2147483647 h 508"/>
                <a:gd name="T8" fmla="*/ 2147483647 w 2434"/>
                <a:gd name="T9" fmla="*/ 2147483647 h 508"/>
                <a:gd name="T10" fmla="*/ 2147483647 w 2434"/>
                <a:gd name="T11" fmla="*/ 2147483647 h 508"/>
                <a:gd name="T12" fmla="*/ 2147483647 w 2434"/>
                <a:gd name="T13" fmla="*/ 2147483647 h 508"/>
                <a:gd name="T14" fmla="*/ 2147483647 w 2434"/>
                <a:gd name="T15" fmla="*/ 2147483647 h 508"/>
                <a:gd name="T16" fmla="*/ 2147483647 w 2434"/>
                <a:gd name="T17" fmla="*/ 2147483647 h 508"/>
                <a:gd name="T18" fmla="*/ 0 w 2434"/>
                <a:gd name="T19" fmla="*/ 2147483647 h 508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w 2434"/>
                <a:gd name="T31" fmla="*/ 0 h 508"/>
                <a:gd name="T32" fmla="*/ 2434 w 2434"/>
                <a:gd name="T33" fmla="*/ 508 h 508"/>
              </a:gdLst>
              <a:ahLst/>
              <a:cxnLst>
                <a:cxn ang="T20">
                  <a:pos x="T0" y="T1"/>
                </a:cxn>
                <a:cxn ang="T21">
                  <a:pos x="T2" y="T3"/>
                </a:cxn>
                <a:cxn ang="T22">
                  <a:pos x="T4" y="T5"/>
                </a:cxn>
                <a:cxn ang="T23">
                  <a:pos x="T6" y="T7"/>
                </a:cxn>
                <a:cxn ang="T24">
                  <a:pos x="T8" y="T9"/>
                </a:cxn>
                <a:cxn ang="T25">
                  <a:pos x="T10" y="T11"/>
                </a:cxn>
                <a:cxn ang="T26">
                  <a:pos x="T12" y="T13"/>
                </a:cxn>
                <a:cxn ang="T27">
                  <a:pos x="T14" y="T15"/>
                </a:cxn>
                <a:cxn ang="T28">
                  <a:pos x="T16" y="T17"/>
                </a:cxn>
                <a:cxn ang="T29">
                  <a:pos x="T18" y="T19"/>
                </a:cxn>
              </a:cxnLst>
              <a:rect l="T30" t="T31" r="T32" b="T33"/>
              <a:pathLst>
                <a:path w="2434" h="508">
                  <a:moveTo>
                    <a:pt x="0" y="162"/>
                  </a:moveTo>
                  <a:cubicBezTo>
                    <a:pt x="216" y="124"/>
                    <a:pt x="432" y="86"/>
                    <a:pt x="675" y="61"/>
                  </a:cubicBezTo>
                  <a:cubicBezTo>
                    <a:pt x="918" y="36"/>
                    <a:pt x="1195" y="0"/>
                    <a:pt x="1455" y="11"/>
                  </a:cubicBezTo>
                  <a:cubicBezTo>
                    <a:pt x="1715" y="22"/>
                    <a:pt x="2071" y="80"/>
                    <a:pt x="2233" y="128"/>
                  </a:cubicBezTo>
                  <a:cubicBezTo>
                    <a:pt x="2395" y="176"/>
                    <a:pt x="2434" y="249"/>
                    <a:pt x="2426" y="296"/>
                  </a:cubicBezTo>
                  <a:cubicBezTo>
                    <a:pt x="2418" y="343"/>
                    <a:pt x="2313" y="380"/>
                    <a:pt x="2184" y="413"/>
                  </a:cubicBezTo>
                  <a:cubicBezTo>
                    <a:pt x="2055" y="446"/>
                    <a:pt x="1827" y="486"/>
                    <a:pt x="1651" y="497"/>
                  </a:cubicBezTo>
                  <a:cubicBezTo>
                    <a:pt x="1475" y="508"/>
                    <a:pt x="1298" y="488"/>
                    <a:pt x="1127" y="480"/>
                  </a:cubicBezTo>
                  <a:cubicBezTo>
                    <a:pt x="956" y="472"/>
                    <a:pt x="812" y="465"/>
                    <a:pt x="624" y="446"/>
                  </a:cubicBezTo>
                  <a:cubicBezTo>
                    <a:pt x="436" y="427"/>
                    <a:pt x="218" y="395"/>
                    <a:pt x="0" y="363"/>
                  </a:cubicBezTo>
                </a:path>
              </a:pathLst>
            </a:custGeom>
            <a:noFill/>
            <a:ln w="19050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ko-KR" altLang="en-US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18" name="TextBox 127"/>
            <p:cNvSpPr txBox="1">
              <a:spLocks noChangeArrowheads="1"/>
            </p:cNvSpPr>
            <p:nvPr/>
          </p:nvSpPr>
          <p:spPr bwMode="auto">
            <a:xfrm>
              <a:off x="1103313" y="2600552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폴링</a:t>
              </a:r>
            </a:p>
          </p:txBody>
        </p:sp>
        <p:sp>
          <p:nvSpPr>
            <p:cNvPr id="20" name="AutoShape 7"/>
            <p:cNvSpPr>
              <a:spLocks noChangeArrowheads="1"/>
            </p:cNvSpPr>
            <p:nvPr/>
          </p:nvSpPr>
          <p:spPr bwMode="auto">
            <a:xfrm>
              <a:off x="536575" y="2059214"/>
              <a:ext cx="1516063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Source</a:t>
              </a:r>
              <a:r>
                <a:rPr lang="ko-KR" altLang="en-US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WAS</a:t>
              </a:r>
              <a:endPara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1" name="Rectangle 5"/>
            <p:cNvSpPr>
              <a:spLocks noChangeArrowheads="1"/>
            </p:cNvSpPr>
            <p:nvPr/>
          </p:nvSpPr>
          <p:spPr bwMode="gray">
            <a:xfrm>
              <a:off x="539750" y="2267177"/>
              <a:ext cx="1511300" cy="347662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algn="ctr" defTabSz="933450" latinLnBrk="0"/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22" name="직선 화살표 연결선 175"/>
            <p:cNvCxnSpPr>
              <a:cxnSpLocks noChangeShapeType="1"/>
              <a:stCxn id="23" idx="2"/>
            </p:cNvCxnSpPr>
            <p:nvPr/>
          </p:nvCxnSpPr>
          <p:spPr bwMode="auto">
            <a:xfrm>
              <a:off x="2133600" y="2441802"/>
              <a:ext cx="388938" cy="52863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3" name="AutoShape 88"/>
            <p:cNvSpPr>
              <a:spLocks noChangeAspect="1" noChangeArrowheads="1"/>
            </p:cNvSpPr>
            <p:nvPr/>
          </p:nvSpPr>
          <p:spPr bwMode="gray">
            <a:xfrm>
              <a:off x="1481138" y="2357664"/>
              <a:ext cx="652462" cy="166688"/>
            </a:xfrm>
            <a:prstGeom prst="hexagon">
              <a:avLst>
                <a:gd name="adj" fmla="val 28777"/>
                <a:gd name="vf" fmla="val 115470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8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DB </a:t>
              </a:r>
              <a:r>
                <a:rPr lang="en-US" altLang="ko-KR" sz="8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Agent</a:t>
              </a:r>
              <a:endParaRPr lang="ko-KR" altLang="en-US" sz="8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4" name="Rectangle 5"/>
            <p:cNvSpPr>
              <a:spLocks noChangeArrowheads="1"/>
            </p:cNvSpPr>
            <p:nvPr/>
          </p:nvSpPr>
          <p:spPr bwMode="gray">
            <a:xfrm>
              <a:off x="4259263" y="2840264"/>
              <a:ext cx="1511300" cy="841375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algn="ctr" defTabSz="933450" latinLnBrk="0"/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5" name="AutoShape 7"/>
            <p:cNvSpPr>
              <a:spLocks noChangeArrowheads="1"/>
            </p:cNvSpPr>
            <p:nvPr/>
          </p:nvSpPr>
          <p:spPr bwMode="auto">
            <a:xfrm>
              <a:off x="4260850" y="3681639"/>
              <a:ext cx="1516063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Target DB</a:t>
              </a:r>
              <a:endPara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6" name="AutoShape 16"/>
            <p:cNvSpPr>
              <a:spLocks noChangeArrowheads="1"/>
            </p:cNvSpPr>
            <p:nvPr/>
          </p:nvSpPr>
          <p:spPr bwMode="auto">
            <a:xfrm>
              <a:off x="4325938" y="2970439"/>
              <a:ext cx="614362" cy="522288"/>
            </a:xfrm>
            <a:prstGeom prst="flowChartMagneticDisk">
              <a:avLst/>
            </a:prstGeom>
            <a:solidFill>
              <a:srgbClr val="E5F0C8"/>
            </a:solidFill>
            <a:ln w="6350" algn="ctr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/>
            </a:ln>
            <a:effectLst/>
          </p:spPr>
          <p:txBody>
            <a:bodyPr wrap="none"/>
            <a:lstStyle/>
            <a:p>
              <a:pPr algn="ctr" eaLnBrk="0" hangingPunct="0">
                <a:defRPr/>
              </a:pPr>
              <a:r>
                <a:rPr lang="ko-KR" altLang="en-US" sz="800" b="1">
                  <a:latin typeface="맑은 고딕" pitchFamily="50" charset="-127"/>
                  <a:ea typeface="맑은 고딕" pitchFamily="50" charset="-127"/>
                </a:rPr>
                <a:t>인터페이스</a:t>
              </a:r>
              <a:endParaRPr lang="en-US" altLang="ko-KR" sz="800" b="1">
                <a:latin typeface="맑은 고딕" pitchFamily="50" charset="-127"/>
                <a:ea typeface="맑은 고딕" pitchFamily="50" charset="-127"/>
              </a:endParaRPr>
            </a:p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Table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7" name="AutoShape 7"/>
            <p:cNvSpPr>
              <a:spLocks noChangeArrowheads="1"/>
            </p:cNvSpPr>
            <p:nvPr/>
          </p:nvSpPr>
          <p:spPr bwMode="auto">
            <a:xfrm>
              <a:off x="4256088" y="2059214"/>
              <a:ext cx="1516062" cy="222250"/>
            </a:xfrm>
            <a:prstGeom prst="roundRect">
              <a:avLst>
                <a:gd name="adj" fmla="val 11255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10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Target WAS</a:t>
              </a:r>
              <a:endParaRPr lang="ko-KR" altLang="en-US" sz="10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8" name="Rectangle 5"/>
            <p:cNvSpPr>
              <a:spLocks noChangeArrowheads="1"/>
            </p:cNvSpPr>
            <p:nvPr/>
          </p:nvSpPr>
          <p:spPr bwMode="gray">
            <a:xfrm>
              <a:off x="4259263" y="2267177"/>
              <a:ext cx="1511300" cy="347662"/>
            </a:xfrm>
            <a:prstGeom prst="rect">
              <a:avLst/>
            </a:prstGeom>
            <a:noFill/>
            <a:ln w="6350" algn="ctr">
              <a:solidFill>
                <a:srgbClr val="C0C0C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pPr algn="ctr" defTabSz="933450" latinLnBrk="0"/>
              <a:endParaRPr lang="ko-KR" altLang="en-US" sz="1100" b="1" i="1">
                <a:solidFill>
                  <a:srgbClr val="003366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29" name="AutoShape 88"/>
            <p:cNvSpPr>
              <a:spLocks noChangeAspect="1" noChangeArrowheads="1"/>
            </p:cNvSpPr>
            <p:nvPr/>
          </p:nvSpPr>
          <p:spPr bwMode="gray">
            <a:xfrm>
              <a:off x="4119563" y="2357664"/>
              <a:ext cx="652462" cy="166688"/>
            </a:xfrm>
            <a:prstGeom prst="hexagon">
              <a:avLst>
                <a:gd name="adj" fmla="val 28777"/>
                <a:gd name="vf" fmla="val 115470"/>
              </a:avLst>
            </a:prstGeom>
            <a:solidFill>
              <a:srgbClr val="4D7FB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pPr algn="ctr"/>
              <a:r>
                <a:rPr lang="en-US" altLang="ko-KR" sz="800" b="1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DB </a:t>
              </a:r>
              <a:r>
                <a:rPr lang="en-US" altLang="ko-KR" sz="800" b="1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Agent</a:t>
              </a:r>
              <a:endParaRPr lang="ko-KR" altLang="en-US" sz="800" b="1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30" name="직선 화살표 연결선 175"/>
            <p:cNvCxnSpPr>
              <a:cxnSpLocks noChangeShapeType="1"/>
              <a:endCxn id="26" idx="1"/>
            </p:cNvCxnSpPr>
            <p:nvPr/>
          </p:nvCxnSpPr>
          <p:spPr bwMode="auto">
            <a:xfrm>
              <a:off x="4632325" y="2524352"/>
              <a:ext cx="0" cy="44608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1" name="AutoShape 16"/>
            <p:cNvSpPr>
              <a:spLocks noChangeArrowheads="1"/>
            </p:cNvSpPr>
            <p:nvPr/>
          </p:nvSpPr>
          <p:spPr bwMode="auto">
            <a:xfrm>
              <a:off x="5195888" y="2970439"/>
              <a:ext cx="500062" cy="522288"/>
            </a:xfrm>
            <a:prstGeom prst="flowChartMagneticDisk">
              <a:avLst/>
            </a:prstGeom>
            <a:solidFill>
              <a:srgbClr val="E5F0C8"/>
            </a:solidFill>
            <a:ln w="6350" algn="ctr">
              <a:solidFill>
                <a:schemeClr val="bg1">
                  <a:lumMod val="50000"/>
                </a:schemeClr>
              </a:solidFill>
              <a:prstDash val="sysDash"/>
              <a:round/>
              <a:headEnd/>
              <a:tailEnd/>
            </a:ln>
            <a:effectLst/>
          </p:spPr>
          <p:txBody>
            <a:bodyPr wrap="none"/>
            <a:lstStyle/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 </a:t>
              </a:r>
              <a:r>
                <a:rPr lang="ko-KR" altLang="en-US" sz="800" b="1">
                  <a:latin typeface="맑은 고딕" pitchFamily="50" charset="-127"/>
                  <a:ea typeface="맑은 고딕" pitchFamily="50" charset="-127"/>
                </a:rPr>
                <a:t>업무</a:t>
              </a:r>
              <a:endParaRPr lang="en-US" altLang="ko-KR" sz="800" b="1">
                <a:latin typeface="맑은 고딕" pitchFamily="50" charset="-127"/>
                <a:ea typeface="맑은 고딕" pitchFamily="50" charset="-127"/>
              </a:endParaRPr>
            </a:p>
            <a:p>
              <a:pPr algn="ctr" eaLnBrk="0" hangingPunct="0">
                <a:defRPr/>
              </a:pPr>
              <a:r>
                <a:rPr lang="en-US" altLang="ko-KR" sz="800" b="1">
                  <a:latin typeface="맑은 고딕" pitchFamily="50" charset="-127"/>
                  <a:ea typeface="맑은 고딕" pitchFamily="50" charset="-127"/>
                </a:rPr>
                <a:t>Table</a:t>
              </a:r>
              <a:endParaRPr lang="ko-KR" altLang="en-US" sz="800" b="1">
                <a:latin typeface="맑은 고딕" pitchFamily="50" charset="-127"/>
                <a:ea typeface="맑은 고딕" pitchFamily="50" charset="-127"/>
              </a:endParaRPr>
            </a:p>
          </p:txBody>
        </p:sp>
        <p:cxnSp>
          <p:nvCxnSpPr>
            <p:cNvPr id="33" name="직선 화살표 연결선 120"/>
            <p:cNvCxnSpPr>
              <a:cxnSpLocks noChangeShapeType="1"/>
            </p:cNvCxnSpPr>
            <p:nvPr/>
          </p:nvCxnSpPr>
          <p:spPr bwMode="auto">
            <a:xfrm flipV="1">
              <a:off x="4959350" y="3230789"/>
              <a:ext cx="234950" cy="0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arrow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4" name="직선 화살표 연결선 175"/>
            <p:cNvCxnSpPr>
              <a:cxnSpLocks noChangeShapeType="1"/>
              <a:endCxn id="29" idx="2"/>
            </p:cNvCxnSpPr>
            <p:nvPr/>
          </p:nvCxnSpPr>
          <p:spPr bwMode="auto">
            <a:xfrm flipV="1">
              <a:off x="3767138" y="2441802"/>
              <a:ext cx="352425" cy="528637"/>
            </a:xfrm>
            <a:prstGeom prst="straightConnector1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5" name="TextBox 127"/>
            <p:cNvSpPr txBox="1">
              <a:spLocks noChangeArrowheads="1"/>
            </p:cNvSpPr>
            <p:nvPr/>
          </p:nvSpPr>
          <p:spPr bwMode="auto">
            <a:xfrm>
              <a:off x="2235200" y="2438627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①</a:t>
              </a:r>
            </a:p>
          </p:txBody>
        </p:sp>
        <p:sp>
          <p:nvSpPr>
            <p:cNvPr id="36" name="TextBox 127"/>
            <p:cNvSpPr txBox="1">
              <a:spLocks noChangeArrowheads="1"/>
            </p:cNvSpPr>
            <p:nvPr/>
          </p:nvSpPr>
          <p:spPr bwMode="auto">
            <a:xfrm>
              <a:off x="3713163" y="2460852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②</a:t>
              </a:r>
            </a:p>
          </p:txBody>
        </p:sp>
        <p:sp>
          <p:nvSpPr>
            <p:cNvPr id="37" name="TextBox 127"/>
            <p:cNvSpPr txBox="1">
              <a:spLocks noChangeArrowheads="1"/>
            </p:cNvSpPr>
            <p:nvPr/>
          </p:nvSpPr>
          <p:spPr bwMode="auto">
            <a:xfrm>
              <a:off x="4672013" y="2614839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③</a:t>
              </a:r>
            </a:p>
          </p:txBody>
        </p:sp>
        <p:sp>
          <p:nvSpPr>
            <p:cNvPr id="38" name="TextBox 127"/>
            <p:cNvSpPr txBox="1">
              <a:spLocks noChangeArrowheads="1"/>
            </p:cNvSpPr>
            <p:nvPr/>
          </p:nvSpPr>
          <p:spPr bwMode="auto">
            <a:xfrm>
              <a:off x="3883025" y="2913289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④</a:t>
              </a:r>
            </a:p>
          </p:txBody>
        </p:sp>
        <p:cxnSp>
          <p:nvCxnSpPr>
            <p:cNvPr id="40" name="직선 화살표 연결선 175"/>
            <p:cNvCxnSpPr>
              <a:cxnSpLocks noChangeShapeType="1"/>
            </p:cNvCxnSpPr>
            <p:nvPr/>
          </p:nvCxnSpPr>
          <p:spPr bwMode="auto">
            <a:xfrm flipH="1" flipV="1">
              <a:off x="4446588" y="2524352"/>
              <a:ext cx="0" cy="446087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1" name="직선 화살표 연결선 175"/>
            <p:cNvCxnSpPr>
              <a:cxnSpLocks noChangeShapeType="1"/>
            </p:cNvCxnSpPr>
            <p:nvPr/>
          </p:nvCxnSpPr>
          <p:spPr bwMode="auto">
            <a:xfrm flipH="1">
              <a:off x="3767138" y="2576739"/>
              <a:ext cx="430212" cy="684213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2" name="직선 화살표 연결선 175"/>
            <p:cNvCxnSpPr>
              <a:cxnSpLocks noChangeShapeType="1"/>
            </p:cNvCxnSpPr>
            <p:nvPr/>
          </p:nvCxnSpPr>
          <p:spPr bwMode="auto">
            <a:xfrm flipH="1" flipV="1">
              <a:off x="2051050" y="2576739"/>
              <a:ext cx="471488" cy="684213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직선 화살표 연결선 175"/>
            <p:cNvCxnSpPr>
              <a:cxnSpLocks noChangeShapeType="1"/>
            </p:cNvCxnSpPr>
            <p:nvPr/>
          </p:nvCxnSpPr>
          <p:spPr bwMode="auto">
            <a:xfrm>
              <a:off x="1949450" y="2524352"/>
              <a:ext cx="0" cy="546100"/>
            </a:xfrm>
            <a:prstGeom prst="straightConnector1">
              <a:avLst/>
            </a:prstGeom>
            <a:noFill/>
            <a:ln w="9525" algn="ctr">
              <a:solidFill>
                <a:srgbClr val="00B05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44" name="TextBox 127"/>
            <p:cNvSpPr txBox="1">
              <a:spLocks noChangeArrowheads="1"/>
            </p:cNvSpPr>
            <p:nvPr/>
          </p:nvSpPr>
          <p:spPr bwMode="auto">
            <a:xfrm>
              <a:off x="2046288" y="2930752"/>
              <a:ext cx="473075" cy="231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1pPr>
              <a:lvl2pPr marL="742950" indent="-28575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2pPr>
              <a:lvl3pPr marL="11430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3pPr>
              <a:lvl4pPr marL="16002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4pPr>
              <a:lvl5pPr marL="2057400" indent="-228600" eaLnBrk="0" hangingPunct="0"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b="1">
                  <a:solidFill>
                    <a:schemeClr val="tx1"/>
                  </a:solidFill>
                  <a:latin typeface="굴림" charset="-127"/>
                  <a:ea typeface="굴림" charset="-127"/>
                </a:defRPr>
              </a:lvl9pPr>
            </a:lstStyle>
            <a:p>
              <a:pPr eaLnBrk="1" hangingPunct="1"/>
              <a:r>
                <a:rPr lang="ko-KR" altLang="en-US" sz="900">
                  <a:latin typeface="맑은 고딕" pitchFamily="50" charset="-127"/>
                  <a:ea typeface="맑은 고딕" pitchFamily="50" charset="-127"/>
                </a:rPr>
                <a:t>④</a:t>
              </a:r>
            </a:p>
          </p:txBody>
        </p:sp>
      </p:grpSp>
      <p:sp>
        <p:nvSpPr>
          <p:cNvPr id="45" name="직사각형 3"/>
          <p:cNvSpPr>
            <a:spLocks noChangeArrowheads="1"/>
          </p:cNvSpPr>
          <p:nvPr/>
        </p:nvSpPr>
        <p:spPr bwMode="auto">
          <a:xfrm>
            <a:off x="428397" y="1724025"/>
            <a:ext cx="9049207" cy="4543425"/>
          </a:xfrm>
          <a:prstGeom prst="rect">
            <a:avLst/>
          </a:prstGeom>
          <a:noFill/>
          <a:ln w="6350" algn="ctr">
            <a:solidFill>
              <a:sysClr val="windowText" lastClr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40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49" name="TextBox 127"/>
          <p:cNvSpPr txBox="1">
            <a:spLocks noChangeArrowheads="1"/>
          </p:cNvSpPr>
          <p:nvPr/>
        </p:nvSpPr>
        <p:spPr bwMode="auto">
          <a:xfrm>
            <a:off x="631825" y="3841071"/>
            <a:ext cx="8845779" cy="2396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noAutofit/>
          </a:bodyPr>
          <a:lstStyle>
            <a:lvl1pPr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1pPr>
            <a:lvl2pPr marL="742950" indent="-28575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2pPr>
            <a:lvl3pPr marL="11430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3pPr>
            <a:lvl4pPr marL="16002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4pPr>
            <a:lvl5pPr marL="2057400" indent="-228600" eaLnBrk="0" hangingPunct="0"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b="1">
                <a:solidFill>
                  <a:schemeClr val="tx1"/>
                </a:solidFill>
                <a:latin typeface="굴림" charset="-127"/>
                <a:ea typeface="굴림" charset="-127"/>
              </a:defRPr>
            </a:lvl9pPr>
          </a:lstStyle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처리흐름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연계를 하기 위해 업무 팀에서 입력해야 하는 테이블은 인터페이스 테이블이다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입력하는 방식은 업무 팀에서 자체적으로 결정하며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인터페이스 테이블에 정보가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입력된 후 연계 팀에서 연계처리를 수행한다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①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Source Agent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는 인터페이스 테이블을 주기적으로 조회하여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전송한다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②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서버로 전송된 데이터를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Target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Agent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로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바로 </a:t>
            </a:r>
            <a:r>
              <a:rPr lang="ko-KR" altLang="en-US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라우팅 하여</a:t>
            </a:r>
            <a:endParaRPr lang="ko-KR" altLang="en-US" sz="900" b="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③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Target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인터페이스 테이블에 적재하고</a:t>
            </a: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④ 적재된 결과를 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ESB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서버를 통하여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Source DB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</a:t>
            </a:r>
            <a:r>
              <a:rPr lang="en-US" altLang="ko-KR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Update </a:t>
            </a:r>
            <a:r>
              <a:rPr lang="ko-KR" altLang="en-US" sz="900" b="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한다</a:t>
            </a:r>
            <a:r>
              <a:rPr lang="en-US" altLang="ko-KR" sz="900" b="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.</a:t>
            </a:r>
            <a:endParaRPr lang="en-US" altLang="ko-KR" sz="900" ker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900" kern="0" smtClean="0">
              <a:solidFill>
                <a:prstClr val="black"/>
              </a:solidFill>
              <a:latin typeface="맑은 고딕" pitchFamily="50" charset="-127"/>
              <a:ea typeface="맑은 고딕" pitchFamily="50" charset="-127"/>
            </a:endParaRPr>
          </a:p>
          <a:p>
            <a:pPr marL="0" marR="0" lvl="0" indent="0" algn="l" defTabSz="914400" eaLnBrk="1" fontAlgn="auto" latinLnBrk="0" hangingPunct="1"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900" kern="0" smtClea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※ </a:t>
            </a:r>
            <a:r>
              <a:rPr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Target </a:t>
            </a: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인터페이스 테이블에 적재된 데이터는 업무 팀에서 자체적으로 결정하여 업무 </a:t>
            </a:r>
            <a:r>
              <a:rPr lang="en-US" altLang="ko-KR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Table</a:t>
            </a:r>
            <a:r>
              <a:rPr lang="ko-KR" altLang="en-US" sz="900" kern="0">
                <a:solidFill>
                  <a:prstClr val="black"/>
                </a:solidFill>
                <a:latin typeface="맑은 고딕" pitchFamily="50" charset="-127"/>
                <a:ea typeface="맑은 고딕" pitchFamily="50" charset="-127"/>
              </a:rPr>
              <a:t>에 적재</a:t>
            </a:r>
          </a:p>
        </p:txBody>
      </p:sp>
      <p:graphicFrame>
        <p:nvGraphicFramePr>
          <p:cNvPr id="51" name="표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0627652"/>
              </p:ext>
            </p:extLst>
          </p:nvPr>
        </p:nvGraphicFramePr>
        <p:xfrm>
          <a:off x="6177136" y="1822447"/>
          <a:ext cx="3153749" cy="1884896"/>
        </p:xfrm>
        <a:graphic>
          <a:graphicData uri="http://schemas.openxmlformats.org/drawingml/2006/table">
            <a:tbl>
              <a:tblPr/>
              <a:tblGrid>
                <a:gridCol w="8642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49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8459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11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mpd="sng">
                      <a:solidFill>
                        <a:schemeClr val="tx1"/>
                      </a:solidFill>
                      <a:prstDash val="soli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mpd="sng">
                      <a:solidFill>
                        <a:schemeClr val="tx1"/>
                      </a:solidFill>
                      <a:prstDash val="soli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프로토콜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000" b="1" smtClean="0">
                          <a:solidFill>
                            <a:schemeClr val="tx1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비고</a:t>
                      </a:r>
                      <a:endParaRPr lang="ko-KR" altLang="en-US" sz="1000" b="1">
                        <a:solidFill>
                          <a:schemeClr val="tx1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프로토콜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TCP/IP 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등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특징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스케줄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,</a:t>
                      </a:r>
                    </a:p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인터페이스 테이블</a:t>
                      </a: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연계방식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비동기</a:t>
                      </a:r>
                      <a:r>
                        <a:rPr lang="en-US" altLang="ko-KR" sz="900" baseline="0" smtClean="0">
                          <a:latin typeface="맑은 고딕" pitchFamily="50" charset="-127"/>
                          <a:ea typeface="맑은 고딕" pitchFamily="50" charset="-127"/>
                        </a:rPr>
                        <a:t>(ASync)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19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900" b="1" smtClean="0">
                          <a:latin typeface="맑은 고딕" pitchFamily="50" charset="-127"/>
                          <a:ea typeface="맑은 고딕" pitchFamily="50" charset="-127"/>
                        </a:rPr>
                        <a:t>설치위치</a:t>
                      </a:r>
                      <a:endParaRPr lang="ko-KR" altLang="en-US" sz="9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WAS(</a:t>
                      </a:r>
                      <a:r>
                        <a:rPr lang="ko-KR" altLang="en-US" sz="900" smtClean="0">
                          <a:latin typeface="맑은 고딕" pitchFamily="50" charset="-127"/>
                          <a:ea typeface="맑은 고딕" pitchFamily="50" charset="-127"/>
                        </a:rPr>
                        <a:t>권장</a:t>
                      </a:r>
                      <a:r>
                        <a:rPr lang="en-US" altLang="ko-KR" sz="90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90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T="53938" marB="53938" anchor="ctr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6" name="제목 34"/>
          <p:cNvSpPr txBox="1">
            <a:spLocks/>
          </p:cNvSpPr>
          <p:nvPr>
            <p:custDataLst>
              <p:tags r:id="rId2"/>
            </p:custDataLst>
          </p:nvPr>
        </p:nvSpPr>
        <p:spPr bwMode="auto">
          <a:xfrm>
            <a:off x="527570" y="888940"/>
            <a:ext cx="909833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  <a:spAutoFit/>
          </a:bodyPr>
          <a:lstStyle>
            <a:lvl1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5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2pPr>
            <a:lvl3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3pPr>
            <a:lvl4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4pPr>
            <a:lvl5pPr algn="l" rtl="0" eaLnBrk="0" fontAlgn="base" latinLnBrk="1" hangingPunct="0">
              <a:spcBef>
                <a:spcPct val="0"/>
              </a:spcBef>
              <a:spcAft>
                <a:spcPct val="0"/>
              </a:spcAft>
              <a:defRPr kumimoji="1" sz="1600" b="1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defRPr>
            </a:lvl5pPr>
            <a:lvl6pPr marL="4572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6pPr>
            <a:lvl7pPr marL="9144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7pPr>
            <a:lvl8pPr marL="13716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8pPr>
            <a:lvl9pPr marL="1828800" algn="ctr" rtl="0" fontAlgn="base" latinLnBrk="1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tx2"/>
                </a:solidFill>
                <a:latin typeface="굴림" pitchFamily="50" charset="-127"/>
                <a:ea typeface="굴림" pitchFamily="50" charset="-127"/>
              </a:defRPr>
            </a:lvl9pPr>
          </a:lstStyle>
          <a:p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연계는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아래와 같이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ESB Agent/ESB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서버를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통한 연계 기능을 지원하고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,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타 시스템과 데이터 송수신은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DB, API, WEBSERVICE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</a:t>
            </a:r>
            <a:r>
              <a:rPr lang="ko-KR" altLang="en-US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사용하고 파일 송수신은 </a:t>
            </a:r>
            <a:r>
              <a:rPr lang="en-US" altLang="ko-KR" sz="1200" b="0" kern="0">
                <a:latin typeface="맑은 고딕" panose="020B0503020000020004" pitchFamily="50" charset="-127"/>
                <a:ea typeface="맑은 고딕" panose="020B0503020000020004" pitchFamily="50" charset="-127"/>
              </a:rPr>
              <a:t>FILE 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Agent</a:t>
            </a:r>
            <a:r>
              <a:rPr lang="ko-KR" altLang="en-US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를 사용합니다</a:t>
            </a:r>
            <a:r>
              <a:rPr lang="en-US" altLang="ko-KR" sz="1200" b="0" kern="0" smtClean="0">
                <a:latin typeface="맑은 고딕" panose="020B0503020000020004" pitchFamily="50" charset="-127"/>
                <a:ea typeface="맑은 고딕" panose="020B0503020000020004" pitchFamily="50" charset="-127"/>
              </a:rPr>
              <a:t>.</a:t>
            </a:r>
            <a:endParaRPr lang="ko-KR" altLang="en-US" sz="1200" b="0" kern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81730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dYOvmSP502.Z_pWxBqXe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LQMb27EsUC98YCiLRCx5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vQumQOzSUCvGNJhrPlmoQ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LQMb27EsUC98YCiLRCx5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vQumQOzSUCvGNJhrPlmoQ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LQMb27EsUC98YCiLRCx5Q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vQumQOzSUCvGNJhrPlmoQ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LQMb27EsUC98YCiLRCx5Q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vQumQOzSUCvGNJhrPlmoQ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LQMb27EsUC98YCiLRCx5Q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hvQumQOzSUCvGNJhrPlmoQ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fNw3kr_0eLiBTcpO_5qA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fNw3kr_0eLiBTcpO_5qA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V5JQwSQ8k6dVq752IRIxA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fNw3kr_0eLiBTcpO_5qA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fNw3kr_0eLiBTcpO_5qA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aefNw3kr_0eLiBTcpO_5qA"/>
</p:tagLst>
</file>

<file path=ppt/theme/theme1.xml><?xml version="1.0" encoding="utf-8"?>
<a:theme xmlns:a="http://schemas.openxmlformats.org/drawingml/2006/main" name="디자인 사용자 지정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3038</TotalTime>
  <Words>5907</Words>
  <Application>Microsoft Office PowerPoint</Application>
  <PresentationFormat>A4 용지(210x297mm)</PresentationFormat>
  <Paragraphs>1463</Paragraphs>
  <Slides>38</Slides>
  <Notes>22</Notes>
  <HiddenSlides>0</HiddenSlides>
  <MMClips>0</MMClips>
  <ScaleCrop>false</ScaleCrop>
  <HeadingPairs>
    <vt:vector size="8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49" baseType="lpstr">
      <vt:lpstr>굴림</vt:lpstr>
      <vt:lpstr>돋움</vt:lpstr>
      <vt:lpstr>맑은 고딕</vt:lpstr>
      <vt:lpstr>바탕</vt:lpstr>
      <vt:lpstr>바탕체</vt:lpstr>
      <vt:lpstr>Arial</vt:lpstr>
      <vt:lpstr>Times New Roman</vt:lpstr>
      <vt:lpstr>Wingdings</vt:lpstr>
      <vt:lpstr>Wingdings 2</vt:lpstr>
      <vt:lpstr>디자인 사용자 지정</vt:lpstr>
      <vt:lpstr>think-cell Slide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2.1. 연계 유형 개요</vt:lpstr>
      <vt:lpstr>2.2. 연계 유형 – DB(동기)</vt:lpstr>
      <vt:lpstr>2.3. 연계 유형 – DB(비동기)</vt:lpstr>
      <vt:lpstr>2.4. 연계 유형 – FILE(동기)</vt:lpstr>
      <vt:lpstr>2.5. 연계 유형 – FILE(비동기)</vt:lpstr>
      <vt:lpstr>2.6. 연계 유형 – DB to FILE(동기)</vt:lpstr>
      <vt:lpstr>2.7. 연계 유형 – DB to FILE(비동기) </vt:lpstr>
      <vt:lpstr>2.8. 연계 유형 – FILE to DB(동기)</vt:lpstr>
      <vt:lpstr>2.9. 연계 유형 – FILE to DB(비동기)</vt:lpstr>
      <vt:lpstr>2.10. 연계 유형 – OPENAPI</vt:lpstr>
      <vt:lpstr>2.11. 연계 유형 – WEBSERVICE</vt:lpstr>
      <vt:lpstr>PowerPoint 프레젠테이션</vt:lpstr>
      <vt:lpstr>3.1 DB to DB 연계 흐름 [일반]</vt:lpstr>
      <vt:lpstr>3.2. DB to DB 연계 흐름 [대용량]</vt:lpstr>
      <vt:lpstr>3.3. 웹서비스 연계흐름</vt:lpstr>
      <vt:lpstr>3.3. FILE to FILE 연계 흐름</vt:lpstr>
      <vt:lpstr>3.4. 첨부파일 연계 흐름</vt:lpstr>
      <vt:lpstr>PowerPoint 프레젠테이션</vt:lpstr>
      <vt:lpstr>4.1. 행정정보공동이용센터(대량정보유통) 대외연계</vt:lpstr>
      <vt:lpstr>4.2. 행정정보공동이용센터(실시간 정보유통) 대외연계</vt:lpstr>
      <vt:lpstr>PowerPoint 프레젠테이션</vt:lpstr>
      <vt:lpstr>5.1. 연계 개발 업무별 절차</vt:lpstr>
      <vt:lpstr>5.2. 연계 개발 R&amp;R</vt:lpstr>
      <vt:lpstr>5.3. 연계 테이블 계정 관리</vt:lpstr>
      <vt:lpstr>5.4. 연계 테이블 연계 컬럼(1/2)</vt:lpstr>
      <vt:lpstr>5.4. 연계 테이블 연계 컬럼(2/2)</vt:lpstr>
      <vt:lpstr>5.5. 연계 표준 인터페이스ID</vt:lpstr>
      <vt:lpstr>PowerPoint 프레젠테이션</vt:lpstr>
      <vt:lpstr>6.1. 연계시스템 사용 Port</vt:lpstr>
      <vt:lpstr>6.2. 연계 Agent 설치 사양</vt:lpstr>
      <vt:lpstr>6.3. 연계 Agent 사용 서버 계정</vt:lpstr>
      <vt:lpstr>6.4. 연계 데이터(연계 테이블, 연계 파일) 사용 서버 정보</vt:lpstr>
    </vt:vector>
  </TitlesOfParts>
  <Company>LG CNS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문서 제목을 입력하세요.</dc:title>
  <dc:subject>문서ID 307055 [1.0]</dc:subject>
  <dc:creator>생성자 김유진 (G4K_0063/아이티센컨소시엄)</dc:creator>
  <cp:keywords>문서경로 [HOME:G4K_0063]\00.megaware\00.문서\09.G4K-SIF-인터페이스 개발가이드\재외국민을 위한 통합전자행정시스템(G4K) 구축_연계SW_연계개발가이드_1.3.pptx</cp:keywords>
  <dc:description>부모문서경로 [COMPANY:1]\08.팀별작업공간\03.내외부연계팀\01.작업산출물\09.G4K-SIF-인터페이스 개발가이드\재외국민을 위한 통합전자행정시스템(G4K) 구축_연계SW_연계개발가이드_1.3.pptx</dc:description>
  <cp:lastModifiedBy>IMBANGHEE</cp:lastModifiedBy>
  <cp:revision>499</cp:revision>
  <cp:lastPrinted>2014-11-14T07:40:10Z</cp:lastPrinted>
  <dcterms:created xsi:type="dcterms:W3CDTF">2003-12-28T11:53:32Z</dcterms:created>
  <dcterms:modified xsi:type="dcterms:W3CDTF">2019-08-28T00:13:45Z</dcterms:modified>
  <cp:category>부모문서ID 34781 [4.0]</cp:category>
</cp:coreProperties>
</file>

<file path=profile/profile.xml><?xml version="1.0" encoding="utf-8"?>
<VWORMHOLE version="1.0">
  <UPLEX>17a1b466a2779c57b7b78e42a64abaaf9adb2a30975c1863ca74c4043c3bc583b4595f792e3125267b8213217d2ea71072db0630ed49ec9875b89f68e54532ad5fae58b74dcbd813cfb938c43380cdd866bb4daed635e0c1b25e248ba6f0bb03d26a15be8dc4f2755aa2952612ffff98b9e8de60e678b2364b410a07be614a7f52738891f4d22527aaec1d09d1fcaaba7e1ed667d43f52a7d4511f17421c9d231605996eca40487b139041898358fdc1b1e93c84a45fe078e45c5fb42566f724b298c021771333e974bb25f95b767c2cf4dbde40e809a6c08b15e2e51db47efddc0dca90e2821cb9be0b6a7c95c66d908cd6188887e34a45aef15ad0f0f3ca080547f5f265cdab3bca45f7e82fd7f4b2b017f6b31fcf8df00ff4b6d247d231f06d41d0bfd2aaeb67e521d82ca1f4f5d5575abbb7c6278aebdc976c3e042cd746bc0644f455682eea9b449f89edcc966dc36f00f754e38510f05906bc7649a109a95e4cfa982a7e8900d3bef61e55d88267edc0426c9841bd507e85324ea50a66ec586a5050bd289fa4f507107bde9b3e2c3961c50fa456658b6ab8d48b66e1c385644086351aab84bf9c0481218c0b2f512bdb968a74f1f52c03bc18bd796ed5d351f3a977452ea48c78866dbdb3894ae715e9a110a724ab772819930886c754368556e45583a3484d51165f6e6c7c2cb2b57fd3819032b26104b99f0dfd0e360cae7e5df3ff8c3ed6a4b009bc78ac9b5654cf732e9ef239b7cfcefc2e451ac8c8e8e5cd27645ead3b8bdf9996e0d4df078cd6089a823a36b7b8a03e527824aed91bef14cd6987ae0b3f67e5e8773b95c5b734a43fa46b41ed4b66168c06f52e41d05436874162d0923478675af229d1577c2a0ed8cebb5d0fadef2f7e530c4f8cf209d3f683e3693f3bd7572da427fbcea42b632800d966b11009535fd8f29b038d16e9917f15b0745cfade3204ca244a00738fa7e8f02a4c50dcf5734707c3e</UPLEX>
</VWORMHOLE>
</file>