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05" r:id="rId2"/>
    <p:sldId id="306" r:id="rId3"/>
    <p:sldId id="307" r:id="rId4"/>
    <p:sldId id="308" r:id="rId5"/>
  </p:sldIdLst>
  <p:sldSz cx="7777163" cy="109093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0">
          <p15:clr>
            <a:srgbClr val="A4A3A4"/>
          </p15:clr>
        </p15:guide>
        <p15:guide id="2" orient="horz" pos="6452">
          <p15:clr>
            <a:srgbClr val="A4A3A4"/>
          </p15:clr>
        </p15:guide>
        <p15:guide id="3" orient="horz" pos="5908">
          <p15:clr>
            <a:srgbClr val="A4A3A4"/>
          </p15:clr>
        </p15:guide>
        <p15:guide id="4" orient="horz" pos="1758">
          <p15:clr>
            <a:srgbClr val="A4A3A4"/>
          </p15:clr>
        </p15:guide>
        <p15:guide id="5" orient="horz" pos="6861">
          <p15:clr>
            <a:srgbClr val="A4A3A4"/>
          </p15:clr>
        </p15:guide>
        <p15:guide id="6" pos="385">
          <p15:clr>
            <a:srgbClr val="A4A3A4"/>
          </p15:clr>
        </p15:guide>
        <p15:guide id="7" pos="4513">
          <p15:clr>
            <a:srgbClr val="A4A3A4"/>
          </p15:clr>
        </p15:guide>
        <p15:guide id="8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3905"/>
    <a:srgbClr val="CC0066"/>
    <a:srgbClr val="F79443"/>
    <a:srgbClr val="F68222"/>
    <a:srgbClr val="425222"/>
    <a:srgbClr val="009999"/>
    <a:srgbClr val="666699"/>
    <a:srgbClr val="C9FFFF"/>
    <a:srgbClr val="E1E1EB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09" autoAdjust="0"/>
    <p:restoredTop sz="98692" autoAdjust="0"/>
  </p:normalViewPr>
  <p:slideViewPr>
    <p:cSldViewPr snapToGrid="0" showGuides="1">
      <p:cViewPr varScale="1">
        <p:scale>
          <a:sx n="77" d="100"/>
          <a:sy n="77" d="100"/>
        </p:scale>
        <p:origin x="1434" y="96"/>
      </p:cViewPr>
      <p:guideLst>
        <p:guide orient="horz" pos="1100"/>
        <p:guide orient="horz" pos="6452"/>
        <p:guide orient="horz" pos="5908"/>
        <p:guide orient="horz" pos="1758"/>
        <p:guide orient="horz" pos="6861"/>
        <p:guide pos="385"/>
        <p:guide pos="4513"/>
        <p:guide pos="2449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1C694-955C-4E7E-BD16-206EC7C1EF73}" type="datetimeFigureOut">
              <a:rPr lang="ko-KR" altLang="en-US" smtClean="0"/>
              <a:pPr/>
              <a:t>2016-03-01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71688" y="744538"/>
            <a:ext cx="2654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33085-B78D-4CC4-80AE-93F2FAC9672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567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 userDrawn="1"/>
        </p:nvSpPr>
        <p:spPr>
          <a:xfrm>
            <a:off x="0" y="9522186"/>
            <a:ext cx="7777163" cy="1387113"/>
          </a:xfrm>
          <a:prstGeom prst="rect">
            <a:avLst/>
          </a:prstGeom>
          <a:solidFill>
            <a:srgbClr val="37609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9522187"/>
            <a:ext cx="7777163" cy="81124"/>
          </a:xfrm>
          <a:prstGeom prst="rect">
            <a:avLst/>
          </a:prstGeom>
          <a:gradFill>
            <a:gsLst>
              <a:gs pos="100000">
                <a:srgbClr val="376092"/>
              </a:gs>
              <a:gs pos="0">
                <a:srgbClr val="254061"/>
              </a:gs>
            </a:gsLst>
            <a:lin ang="5400000" scaled="0"/>
          </a:gra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5" name="Picture 3" descr="C:\Users\hoya\Desktop\Rectangle 71.png"/>
          <p:cNvPicPr>
            <a:picLocks noChangeAspect="1" noChangeArrowheads="1"/>
          </p:cNvPicPr>
          <p:nvPr userDrawn="1"/>
        </p:nvPicPr>
        <p:blipFill>
          <a:blip r:embed="rId3" cstate="print">
            <a:lum bright="100000"/>
          </a:blip>
          <a:srcRect t="96365"/>
          <a:stretch>
            <a:fillRect/>
          </a:stretch>
        </p:blipFill>
        <p:spPr bwMode="auto">
          <a:xfrm>
            <a:off x="0" y="10401300"/>
            <a:ext cx="7775575" cy="148115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rgbClr val="6B95C7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algn="ctr" defTabSz="914400" rtl="0" eaLnBrk="1" fontAlgn="base" latinLnBrk="1" hangingPunct="1">
              <a:spcBef>
                <a:spcPct val="0"/>
              </a:spcBef>
              <a:spcAft>
                <a:spcPct val="0"/>
              </a:spcAft>
            </a:pPr>
            <a:endParaRPr kumimoji="1" lang="ko-KR" altLang="en-US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750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75575" cy="1090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 userDrawn="1"/>
        </p:nvSpPr>
        <p:spPr>
          <a:xfrm>
            <a:off x="3687835" y="10410449"/>
            <a:ext cx="401493" cy="17582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88858" y="436878"/>
            <a:ext cx="6999447" cy="1818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88858" y="2545504"/>
            <a:ext cx="6999447" cy="7199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88858" y="10111306"/>
            <a:ext cx="1814671" cy="58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A4068-55DC-49F0-9A8B-610C5A17201D}" type="datetimeFigureOut">
              <a:rPr lang="ko-KR" altLang="en-US" smtClean="0"/>
              <a:pPr/>
              <a:t>2016-03-01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657198" y="10111306"/>
            <a:ext cx="2462768" cy="58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573634" y="10111306"/>
            <a:ext cx="1814671" cy="58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FF1EB-F7A2-4020-91D7-D4605754C342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-7978144" y="0"/>
            <a:ext cx="7777163" cy="10909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그룹 435"/>
          <p:cNvGrpSpPr/>
          <p:nvPr/>
        </p:nvGrpSpPr>
        <p:grpSpPr>
          <a:xfrm>
            <a:off x="596823" y="6958021"/>
            <a:ext cx="4731918" cy="90011"/>
            <a:chOff x="-6616776" y="7117678"/>
            <a:chExt cx="4270410" cy="90011"/>
          </a:xfrm>
        </p:grpSpPr>
        <p:sp>
          <p:nvSpPr>
            <p:cNvPr id="379" name="Rectangle 34"/>
            <p:cNvSpPr>
              <a:spLocks noChangeArrowheads="1"/>
            </p:cNvSpPr>
            <p:nvPr/>
          </p:nvSpPr>
          <p:spPr bwMode="auto">
            <a:xfrm flipH="1">
              <a:off x="-6616776" y="7117678"/>
              <a:ext cx="64909" cy="90011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vert="eaVert" wrap="none" lIns="68387" tIns="0" rIns="68387" bIns="0" anchor="ctr"/>
            <a:lstStyle/>
            <a:p>
              <a:pPr algn="ctr" defTabSz="68415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ko-KR" sz="105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80" name="AutoShape 32"/>
            <p:cNvSpPr>
              <a:spLocks noChangeArrowheads="1"/>
            </p:cNvSpPr>
            <p:nvPr/>
          </p:nvSpPr>
          <p:spPr bwMode="auto">
            <a:xfrm>
              <a:off x="-6555958" y="7134864"/>
              <a:ext cx="4150327" cy="5563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vert="eaVert" wrap="none" lIns="68387" tIns="0" rIns="68387" bIns="0" anchor="ctr"/>
            <a:lstStyle/>
            <a:p>
              <a:pPr algn="ctr" defTabSz="68415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ko-KR" sz="105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93" name="Rectangle 34"/>
            <p:cNvSpPr>
              <a:spLocks noChangeArrowheads="1"/>
            </p:cNvSpPr>
            <p:nvPr/>
          </p:nvSpPr>
          <p:spPr bwMode="auto">
            <a:xfrm flipH="1">
              <a:off x="-2411275" y="7117678"/>
              <a:ext cx="64909" cy="90011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vert="eaVert" wrap="none" lIns="68387" tIns="0" rIns="68387" bIns="0" anchor="ctr"/>
            <a:lstStyle/>
            <a:p>
              <a:pPr algn="ctr" defTabSz="684159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ko-KR" sz="1050" b="1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337" name="직사각형 336"/>
          <p:cNvSpPr/>
          <p:nvPr/>
        </p:nvSpPr>
        <p:spPr>
          <a:xfrm>
            <a:off x="0" y="7864508"/>
            <a:ext cx="7777163" cy="741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3" name="그룹 382"/>
          <p:cNvGrpSpPr/>
          <p:nvPr/>
        </p:nvGrpSpPr>
        <p:grpSpPr>
          <a:xfrm>
            <a:off x="2532920" y="8091524"/>
            <a:ext cx="2709736" cy="318369"/>
            <a:chOff x="2566338" y="8205789"/>
            <a:chExt cx="2709736" cy="318369"/>
          </a:xfrm>
        </p:grpSpPr>
        <p:sp>
          <p:nvSpPr>
            <p:cNvPr id="377" name="오른쪽 화살표 376"/>
            <p:cNvSpPr/>
            <p:nvPr/>
          </p:nvSpPr>
          <p:spPr bwMode="auto">
            <a:xfrm rot="10800000" flipV="1">
              <a:off x="3089430" y="8205789"/>
              <a:ext cx="2186644" cy="148545"/>
            </a:xfrm>
            <a:prstGeom prst="rightArrow">
              <a:avLst>
                <a:gd name="adj1" fmla="val 50000"/>
                <a:gd name="adj2" fmla="val 82061"/>
              </a:avLst>
            </a:prstGeom>
            <a:gradFill>
              <a:gsLst>
                <a:gs pos="23000">
                  <a:schemeClr val="bg1">
                    <a:lumMod val="75000"/>
                  </a:schemeClr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  <a:latin typeface="-윤고딕320" pitchFamily="18" charset="-127"/>
                <a:ea typeface="-윤고딕320" pitchFamily="18" charset="-127"/>
              </a:endParaRPr>
            </a:p>
          </p:txBody>
        </p:sp>
        <p:sp>
          <p:nvSpPr>
            <p:cNvPr id="382" name="오른쪽 화살표 381"/>
            <p:cNvSpPr/>
            <p:nvPr/>
          </p:nvSpPr>
          <p:spPr bwMode="auto">
            <a:xfrm flipV="1">
              <a:off x="2566338" y="8375613"/>
              <a:ext cx="2186644" cy="148545"/>
            </a:xfrm>
            <a:prstGeom prst="rightArrow">
              <a:avLst>
                <a:gd name="adj1" fmla="val 50000"/>
                <a:gd name="adj2" fmla="val 82061"/>
              </a:avLst>
            </a:prstGeom>
            <a:gradFill>
              <a:gsLst>
                <a:gs pos="23000">
                  <a:schemeClr val="bg1">
                    <a:lumMod val="75000"/>
                  </a:schemeClr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3969" tIns="41985" rIns="83969" bIns="41985" anchor="ctr"/>
            <a:lstStyle/>
            <a:p>
              <a:pPr>
                <a:defRPr/>
              </a:pPr>
              <a:endParaRPr lang="ko-KR" altLang="en-US" dirty="0">
                <a:solidFill>
                  <a:prstClr val="white"/>
                </a:solidFill>
                <a:latin typeface="-윤고딕320" pitchFamily="18" charset="-127"/>
                <a:ea typeface="-윤고딕320" pitchFamily="18" charset="-127"/>
              </a:endParaRPr>
            </a:p>
          </p:txBody>
        </p:sp>
      </p:grpSp>
      <p:sp>
        <p:nvSpPr>
          <p:cNvPr id="175" name="직사각형 174"/>
          <p:cNvSpPr/>
          <p:nvPr/>
        </p:nvSpPr>
        <p:spPr>
          <a:xfrm>
            <a:off x="0" y="3641763"/>
            <a:ext cx="7777163" cy="15700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2" name="그룹 231"/>
          <p:cNvGrpSpPr/>
          <p:nvPr/>
        </p:nvGrpSpPr>
        <p:grpSpPr>
          <a:xfrm>
            <a:off x="200768" y="3706498"/>
            <a:ext cx="1383904" cy="1505324"/>
            <a:chOff x="11588635" y="1965600"/>
            <a:chExt cx="3495733" cy="3802441"/>
          </a:xfrm>
        </p:grpSpPr>
        <p:pic>
          <p:nvPicPr>
            <p:cNvPr id="233" name="Picture 4" descr="C:\Users\hoya\Desktop\Shape 24 copy 11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64000" contrast="-86000"/>
            </a:blip>
            <a:srcRect/>
            <a:stretch>
              <a:fillRect/>
            </a:stretch>
          </p:blipFill>
          <p:spPr bwMode="auto">
            <a:xfrm rot="989333">
              <a:off x="12432490" y="1965600"/>
              <a:ext cx="2651878" cy="2997004"/>
            </a:xfrm>
            <a:prstGeom prst="rect">
              <a:avLst/>
            </a:prstGeom>
            <a:noFill/>
          </p:spPr>
        </p:pic>
        <p:pic>
          <p:nvPicPr>
            <p:cNvPr id="234" name="Picture 4" descr="C:\Users\hoya\Desktop\Shape 24 copy 11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lum bright="64000" contrast="-86000"/>
            </a:blip>
            <a:srcRect l="10638" t="10732" r="64502" b="77377"/>
            <a:stretch>
              <a:fillRect/>
            </a:stretch>
          </p:blipFill>
          <p:spPr bwMode="auto">
            <a:xfrm>
              <a:off x="11588635" y="4625340"/>
              <a:ext cx="2113918" cy="1142701"/>
            </a:xfrm>
            <a:prstGeom prst="rect">
              <a:avLst/>
            </a:prstGeom>
            <a:noFill/>
          </p:spPr>
        </p:pic>
      </p:grpSp>
      <p:sp>
        <p:nvSpPr>
          <p:cNvPr id="163" name="TextBox 162"/>
          <p:cNvSpPr txBox="1"/>
          <p:nvPr/>
        </p:nvSpPr>
        <p:spPr>
          <a:xfrm>
            <a:off x="593843" y="1746250"/>
            <a:ext cx="657054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1.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성능요구사항</a:t>
            </a:r>
            <a:endParaRPr lang="en-US" altLang="ko-KR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제시된 요구사항에 대한 철저한 분석으로 최적의 성능을 제공할 수 있도록 합의를 통한 성능 목표 수립 및 아키텍처를 설계하고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시험운영 기간 동안 체계적이고 효율적인 성능 측정 및 개선을 통해 요구사항에 대한 완벽한 충족을 보장합니다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64" name="그룹 206"/>
          <p:cNvGrpSpPr/>
          <p:nvPr/>
        </p:nvGrpSpPr>
        <p:grpSpPr>
          <a:xfrm>
            <a:off x="592074" y="2856207"/>
            <a:ext cx="6571501" cy="292388"/>
            <a:chOff x="614934" y="2930014"/>
            <a:chExt cx="6571501" cy="292388"/>
          </a:xfrm>
        </p:grpSpPr>
        <p:pic>
          <p:nvPicPr>
            <p:cNvPr id="165" name="그림 164" descr="타이틀바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66" name="TextBox 165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 최적화 구현방안</a:t>
              </a:r>
              <a:endPara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169" name="그룹 51"/>
          <p:cNvGrpSpPr/>
          <p:nvPr/>
        </p:nvGrpSpPr>
        <p:grpSpPr>
          <a:xfrm>
            <a:off x="697490" y="3292956"/>
            <a:ext cx="3047075" cy="184666"/>
            <a:chOff x="333420" y="2673366"/>
            <a:chExt cx="3047075" cy="184666"/>
          </a:xfrm>
        </p:grpSpPr>
        <p:sp>
          <p:nvSpPr>
            <p:cNvPr id="170" name="TextBox 169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요구사항 분석 결과 및 충족방안 </a:t>
              </a:r>
            </a:p>
          </p:txBody>
        </p:sp>
        <p:grpSp>
          <p:nvGrpSpPr>
            <p:cNvPr id="17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72" name="타원 171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3" name="갈매기형 수장 172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21" name="직사각형 220"/>
          <p:cNvSpPr/>
          <p:nvPr/>
        </p:nvSpPr>
        <p:spPr>
          <a:xfrm>
            <a:off x="5847584" y="3729878"/>
            <a:ext cx="1889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WAS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튜닝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 </a:t>
            </a:r>
          </a:p>
          <a:p>
            <a:pPr latinLnBrk="0"/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Query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튜닝 및 검증</a:t>
            </a:r>
          </a:p>
        </p:txBody>
      </p:sp>
      <p:sp>
        <p:nvSpPr>
          <p:cNvPr id="222" name="직사각형 221"/>
          <p:cNvSpPr/>
          <p:nvPr/>
        </p:nvSpPr>
        <p:spPr>
          <a:xfrm>
            <a:off x="5847584" y="4106139"/>
            <a:ext cx="1889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논리모델 개념 교육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b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</a:b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SQL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작성가이드</a:t>
            </a:r>
          </a:p>
        </p:txBody>
      </p:sp>
      <p:sp>
        <p:nvSpPr>
          <p:cNvPr id="223" name="직사각형 222"/>
          <p:cNvSpPr/>
          <p:nvPr/>
        </p:nvSpPr>
        <p:spPr>
          <a:xfrm>
            <a:off x="5847584" y="4520500"/>
            <a:ext cx="188912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0" indent="-101600" latinLnBrk="0"/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응답시간의 검증 및 개선</a:t>
            </a:r>
          </a:p>
        </p:txBody>
      </p:sp>
      <p:sp>
        <p:nvSpPr>
          <p:cNvPr id="224" name="직사각형 223"/>
          <p:cNvSpPr/>
          <p:nvPr/>
        </p:nvSpPr>
        <p:spPr>
          <a:xfrm>
            <a:off x="5847584" y="4830086"/>
            <a:ext cx="1889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/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응답시간 지연 시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/>
            </a:r>
            <a:b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</a:b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작업상황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display</a:t>
            </a:r>
          </a:p>
        </p:txBody>
      </p:sp>
      <p:sp>
        <p:nvSpPr>
          <p:cNvPr id="227" name="모서리가 둥근 직사각형 226"/>
          <p:cNvSpPr/>
          <p:nvPr/>
        </p:nvSpPr>
        <p:spPr>
          <a:xfrm>
            <a:off x="2019288" y="4131715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임계치</a:t>
            </a:r>
            <a:endParaRPr lang="ko-KR" altLang="en-US" sz="10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28" name="모서리가 둥근 직사각형 227"/>
          <p:cNvSpPr/>
          <p:nvPr/>
        </p:nvSpPr>
        <p:spPr>
          <a:xfrm>
            <a:off x="2019288" y="4488378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부하량</a:t>
            </a:r>
            <a:endParaRPr lang="ko-KR" altLang="en-US" sz="10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30" name="직사각형 229"/>
          <p:cNvSpPr/>
          <p:nvPr/>
        </p:nvSpPr>
        <p:spPr>
          <a:xfrm>
            <a:off x="10265" y="4068039"/>
            <a:ext cx="1889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/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서버자원 </a:t>
            </a: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임계치</a:t>
            </a:r>
            <a:endParaRPr lang="en-US" altLang="ko-KR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algn="r" latinLnBrk="0"/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초과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안되도록 함</a:t>
            </a:r>
          </a:p>
        </p:txBody>
      </p:sp>
      <p:sp>
        <p:nvSpPr>
          <p:cNvPr id="231" name="직사각형 230"/>
          <p:cNvSpPr/>
          <p:nvPr/>
        </p:nvSpPr>
        <p:spPr>
          <a:xfrm>
            <a:off x="10265" y="4482400"/>
            <a:ext cx="18891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0" indent="-101600" algn="r" latinLnBrk="0"/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트래픽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분석을 통한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/>
            </a:r>
            <a:b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</a:br>
            <a:r>
              <a:rPr lang="ko-KR" altLang="en-US" sz="9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부하량</a:t>
            </a: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분석</a:t>
            </a:r>
          </a:p>
        </p:txBody>
      </p:sp>
      <p:sp>
        <p:nvSpPr>
          <p:cNvPr id="213" name="모서리가 둥근 직사각형 212"/>
          <p:cNvSpPr/>
          <p:nvPr/>
        </p:nvSpPr>
        <p:spPr>
          <a:xfrm>
            <a:off x="4787574" y="3775052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튜닝</a:t>
            </a:r>
            <a:endParaRPr lang="ko-KR" altLang="en-US" sz="1000" spc="-7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14" name="모서리가 둥근 직사각형 213"/>
          <p:cNvSpPr/>
          <p:nvPr/>
        </p:nvSpPr>
        <p:spPr>
          <a:xfrm>
            <a:off x="4787574" y="4131715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개발자  사전교육</a:t>
            </a:r>
          </a:p>
        </p:txBody>
      </p:sp>
      <p:sp>
        <p:nvSpPr>
          <p:cNvPr id="215" name="모서리가 둥근 직사각형 214"/>
          <p:cNvSpPr/>
          <p:nvPr/>
        </p:nvSpPr>
        <p:spPr>
          <a:xfrm>
            <a:off x="4787574" y="4488378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스트레스 테스트</a:t>
            </a:r>
          </a:p>
        </p:txBody>
      </p:sp>
      <p:sp>
        <p:nvSpPr>
          <p:cNvPr id="216" name="모서리가 둥근 직사각형 215"/>
          <p:cNvSpPr/>
          <p:nvPr/>
        </p:nvSpPr>
        <p:spPr>
          <a:xfrm>
            <a:off x="4787574" y="4845042"/>
            <a:ext cx="950470" cy="21907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0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효율성</a:t>
            </a:r>
          </a:p>
        </p:txBody>
      </p:sp>
      <p:grpSp>
        <p:nvGrpSpPr>
          <p:cNvPr id="235" name="그룹 51"/>
          <p:cNvGrpSpPr/>
          <p:nvPr/>
        </p:nvGrpSpPr>
        <p:grpSpPr>
          <a:xfrm>
            <a:off x="697490" y="5439326"/>
            <a:ext cx="3047075" cy="184666"/>
            <a:chOff x="333420" y="2673366"/>
            <a:chExt cx="3047075" cy="184666"/>
          </a:xfrm>
        </p:grpSpPr>
        <p:sp>
          <p:nvSpPr>
            <p:cNvPr id="236" name="TextBox 235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성능시험 측정 및 수행방안</a:t>
              </a:r>
            </a:p>
          </p:txBody>
        </p:sp>
        <p:grpSp>
          <p:nvGrpSpPr>
            <p:cNvPr id="237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238" name="타원 237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39" name="갈매기형 수장 238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63" name="그룹 262"/>
          <p:cNvGrpSpPr/>
          <p:nvPr/>
        </p:nvGrpSpPr>
        <p:grpSpPr>
          <a:xfrm>
            <a:off x="5699760" y="5742682"/>
            <a:ext cx="1464628" cy="1584393"/>
            <a:chOff x="5505450" y="5737700"/>
            <a:chExt cx="1658938" cy="1720375"/>
          </a:xfrm>
        </p:grpSpPr>
        <p:sp>
          <p:nvSpPr>
            <p:cNvPr id="243" name="AutoShape 307"/>
            <p:cNvSpPr>
              <a:spLocks noChangeArrowheads="1"/>
            </p:cNvSpPr>
            <p:nvPr/>
          </p:nvSpPr>
          <p:spPr bwMode="auto">
            <a:xfrm>
              <a:off x="5505450" y="5851320"/>
              <a:ext cx="1658938" cy="160675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pPr algn="ctr" latinLnBrk="0"/>
              <a:endParaRPr lang="ko-KR" altLang="ko-KR" sz="1400" dirty="0">
                <a:latin typeface="돋움체" pitchFamily="49" charset="-127"/>
                <a:ea typeface="돋움체" pitchFamily="49" charset="-127"/>
              </a:endParaRPr>
            </a:p>
          </p:txBody>
        </p:sp>
        <p:sp>
          <p:nvSpPr>
            <p:cNvPr id="245" name="AutoShape 250" descr="o1"/>
            <p:cNvSpPr>
              <a:spLocks noChangeArrowheads="1"/>
            </p:cNvSpPr>
            <p:nvPr/>
          </p:nvSpPr>
          <p:spPr bwMode="auto">
            <a:xfrm>
              <a:off x="5505451" y="5737700"/>
              <a:ext cx="1658935" cy="2318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/>
          </p:spPr>
          <p:txBody>
            <a:bodyPr wrap="square" lIns="0" tIns="0" rIns="0" bIns="0" anchor="ctr">
              <a:noAutofit/>
            </a:bodyPr>
            <a:lstStyle>
              <a:lvl1pPr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latinLnBrk="0"/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산돌고딕 M" pitchFamily="50" charset="-127"/>
                </a:rPr>
                <a:t>성능시험 수행</a:t>
              </a:r>
              <a:endParaRPr lang="ko-KR" altLang="en-US" sz="10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46" name="직사각형 245"/>
            <p:cNvSpPr/>
            <p:nvPr/>
          </p:nvSpPr>
          <p:spPr bwMode="auto">
            <a:xfrm flipH="1">
              <a:off x="5615671" y="7205288"/>
              <a:ext cx="1438496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900" kern="0" dirty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원인분석 </a:t>
              </a:r>
              <a:r>
                <a:rPr lang="ko-KR" altLang="en-US" sz="9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및 결과조치</a:t>
              </a:r>
              <a:endParaRPr lang="ko-KR" altLang="en-US" sz="900" kern="0" dirty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47" name="직사각형 246"/>
            <p:cNvSpPr/>
            <p:nvPr/>
          </p:nvSpPr>
          <p:spPr bwMode="auto">
            <a:xfrm flipH="1">
              <a:off x="5615671" y="6027435"/>
              <a:ext cx="1438496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900" kern="0" dirty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측정조건</a:t>
              </a:r>
            </a:p>
          </p:txBody>
        </p:sp>
        <p:sp>
          <p:nvSpPr>
            <p:cNvPr id="248" name="직사각형 247"/>
            <p:cNvSpPr/>
            <p:nvPr/>
          </p:nvSpPr>
          <p:spPr bwMode="auto">
            <a:xfrm flipH="1">
              <a:off x="5615671" y="6616363"/>
              <a:ext cx="1438496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900" kern="0" dirty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측정결과</a:t>
              </a:r>
            </a:p>
          </p:txBody>
        </p:sp>
        <p:sp>
          <p:nvSpPr>
            <p:cNvPr id="249" name="모서리가 둥근 직사각형 210" descr="박스"/>
            <p:cNvSpPr>
              <a:spLocks noChangeArrowheads="1"/>
            </p:cNvSpPr>
            <p:nvPr/>
          </p:nvSpPr>
          <p:spPr bwMode="auto">
            <a:xfrm>
              <a:off x="5615671" y="6321899"/>
              <a:ext cx="1438496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900" kern="0" dirty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성능테스트실시</a:t>
              </a:r>
              <a:r>
                <a:rPr lang="en-US" altLang="ko-KR" sz="9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/ </a:t>
              </a:r>
              <a:r>
                <a:rPr lang="ko-KR" altLang="en-US" sz="9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sym typeface="Monotype Sorts"/>
                </a:rPr>
                <a:t>모니터링</a:t>
              </a:r>
              <a:endParaRPr lang="ko-KR" altLang="en-US" sz="900" kern="0" dirty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  <a:sym typeface="Monotype Sorts"/>
              </a:endParaRPr>
            </a:p>
          </p:txBody>
        </p:sp>
        <p:sp>
          <p:nvSpPr>
            <p:cNvPr id="250" name="직사각형 249"/>
            <p:cNvSpPr/>
            <p:nvPr/>
          </p:nvSpPr>
          <p:spPr bwMode="auto">
            <a:xfrm flipH="1">
              <a:off x="5615671" y="6910827"/>
              <a:ext cx="1438496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9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측정결과 분석</a:t>
              </a:r>
            </a:p>
          </p:txBody>
        </p:sp>
        <p:sp>
          <p:nvSpPr>
            <p:cNvPr id="259" name="갈매기형 수장 258"/>
            <p:cNvSpPr/>
            <p:nvPr/>
          </p:nvSpPr>
          <p:spPr>
            <a:xfrm rot="5400000">
              <a:off x="6305550" y="6235298"/>
              <a:ext cx="58738" cy="5873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60" name="갈매기형 수장 259"/>
            <p:cNvSpPr/>
            <p:nvPr/>
          </p:nvSpPr>
          <p:spPr>
            <a:xfrm rot="5400000">
              <a:off x="6305550" y="6529762"/>
              <a:ext cx="58738" cy="5873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61" name="갈매기형 수장 260"/>
            <p:cNvSpPr/>
            <p:nvPr/>
          </p:nvSpPr>
          <p:spPr>
            <a:xfrm rot="5400000">
              <a:off x="6305550" y="6824226"/>
              <a:ext cx="58738" cy="5873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62" name="갈매기형 수장 261"/>
            <p:cNvSpPr/>
            <p:nvPr/>
          </p:nvSpPr>
          <p:spPr>
            <a:xfrm rot="5400000">
              <a:off x="6305550" y="7118690"/>
              <a:ext cx="58738" cy="5873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</p:grpSp>
      <p:sp>
        <p:nvSpPr>
          <p:cNvPr id="266" name="타원 265"/>
          <p:cNvSpPr/>
          <p:nvPr/>
        </p:nvSpPr>
        <p:spPr>
          <a:xfrm>
            <a:off x="2321616" y="6939736"/>
            <a:ext cx="135020" cy="1350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algn="ctr" latinLnBrk="0"/>
            <a:endParaRPr kumimoji="1" lang="ko-KR" altLang="en-US" sz="10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cs typeface="산돌고딕 M" pitchFamily="50" charset="-127"/>
            </a:endParaRPr>
          </a:p>
        </p:txBody>
      </p:sp>
      <p:grpSp>
        <p:nvGrpSpPr>
          <p:cNvPr id="271" name="그룹 270"/>
          <p:cNvGrpSpPr/>
          <p:nvPr/>
        </p:nvGrpSpPr>
        <p:grpSpPr>
          <a:xfrm>
            <a:off x="630979" y="6680216"/>
            <a:ext cx="931918" cy="376912"/>
            <a:chOff x="2533168" y="2039228"/>
            <a:chExt cx="1907497" cy="771482"/>
          </a:xfrm>
        </p:grpSpPr>
        <p:pic>
          <p:nvPicPr>
            <p:cNvPr id="268" name="Picture 82" descr="C:\Documents and Settings\Administrator\바탕 화면\4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78725" y="2041550"/>
              <a:ext cx="650745" cy="767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9" name="Picture 83" descr="C:\Documents and Settings\Administrator\바탕 화면\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89920" y="2039228"/>
              <a:ext cx="650745" cy="76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0" name="Picture 85" descr="C:\Documents and Settings\Administrator\바탕 화면\6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533168" y="2043602"/>
              <a:ext cx="650745" cy="76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2" name="TextBox 271"/>
          <p:cNvSpPr txBox="1"/>
          <p:nvPr/>
        </p:nvSpPr>
        <p:spPr bwMode="auto">
          <a:xfrm>
            <a:off x="719128" y="7096125"/>
            <a:ext cx="7556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가상 사용자</a:t>
            </a:r>
          </a:p>
        </p:txBody>
      </p:sp>
      <p:pic>
        <p:nvPicPr>
          <p:cNvPr id="273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1198" y="6658302"/>
            <a:ext cx="212113" cy="36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39198" y="6658302"/>
            <a:ext cx="212113" cy="36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Picture 12" descr="C:\Users\wslee\Desktop\2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7198" y="6658302"/>
            <a:ext cx="212113" cy="362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4" name="Picture 8" descr="analytics, database, firewall, server, storage ico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95168" y="6804985"/>
            <a:ext cx="212644" cy="212644"/>
          </a:xfrm>
          <a:prstGeom prst="rect">
            <a:avLst/>
          </a:prstGeom>
          <a:noFill/>
        </p:spPr>
      </p:pic>
      <p:sp>
        <p:nvSpPr>
          <p:cNvPr id="279" name="Rectangle 20"/>
          <p:cNvSpPr>
            <a:spLocks noChangeArrowheads="1"/>
          </p:cNvSpPr>
          <p:nvPr/>
        </p:nvSpPr>
        <p:spPr bwMode="gray">
          <a:xfrm>
            <a:off x="4099724" y="6487091"/>
            <a:ext cx="353228" cy="18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/>
          <a:p>
            <a:pPr algn="ctr" defTabSz="968375" fontAlgn="ctr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ct val="80000"/>
            </a:pPr>
            <a:r>
              <a:rPr lang="en-US" altLang="ko-KR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Web</a:t>
            </a:r>
            <a:r>
              <a:rPr lang="ko-KR" altLang="en-US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서버</a:t>
            </a:r>
          </a:p>
        </p:txBody>
      </p:sp>
      <p:sp>
        <p:nvSpPr>
          <p:cNvPr id="280" name="Rectangle 20"/>
          <p:cNvSpPr>
            <a:spLocks noChangeArrowheads="1"/>
          </p:cNvSpPr>
          <p:nvPr/>
        </p:nvSpPr>
        <p:spPr bwMode="gray">
          <a:xfrm>
            <a:off x="4501529" y="6487091"/>
            <a:ext cx="367656" cy="18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/>
          <a:p>
            <a:pPr algn="ctr" defTabSz="968375" fontAlgn="ctr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ct val="80000"/>
            </a:pPr>
            <a:r>
              <a:rPr lang="en-US" altLang="ko-KR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WAS</a:t>
            </a:r>
            <a:r>
              <a:rPr lang="ko-KR" altLang="en-US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서버</a:t>
            </a:r>
          </a:p>
        </p:txBody>
      </p:sp>
      <p:sp>
        <p:nvSpPr>
          <p:cNvPr id="281" name="Rectangle 20"/>
          <p:cNvSpPr>
            <a:spLocks noChangeArrowheads="1"/>
          </p:cNvSpPr>
          <p:nvPr/>
        </p:nvSpPr>
        <p:spPr bwMode="gray">
          <a:xfrm>
            <a:off x="4917762" y="6487091"/>
            <a:ext cx="301932" cy="18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/>
          <a:p>
            <a:pPr algn="ctr" defTabSz="968375" fontAlgn="ctr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ct val="80000"/>
            </a:pPr>
            <a:r>
              <a:rPr lang="en-US" altLang="ko-KR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DB</a:t>
            </a:r>
            <a:r>
              <a:rPr lang="ko-KR" altLang="en-US" sz="700" spc="-100" dirty="0" smtClean="0">
                <a:ln>
                  <a:solidFill>
                    <a:schemeClr val="bg1">
                      <a:alpha val="4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서버</a:t>
            </a:r>
          </a:p>
        </p:txBody>
      </p:sp>
      <p:sp>
        <p:nvSpPr>
          <p:cNvPr id="282" name="TextBox 281"/>
          <p:cNvSpPr txBox="1"/>
          <p:nvPr/>
        </p:nvSpPr>
        <p:spPr bwMode="auto">
          <a:xfrm>
            <a:off x="4189436" y="7096125"/>
            <a:ext cx="9921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테스트 대상 시스템</a:t>
            </a:r>
          </a:p>
        </p:txBody>
      </p:sp>
      <p:cxnSp>
        <p:nvCxnSpPr>
          <p:cNvPr id="285" name="직선 연결선 284"/>
          <p:cNvCxnSpPr>
            <a:endCxn id="286" idx="2"/>
          </p:cNvCxnSpPr>
          <p:nvPr/>
        </p:nvCxnSpPr>
        <p:spPr>
          <a:xfrm rot="16200000" flipV="1">
            <a:off x="2169559" y="6739073"/>
            <a:ext cx="440870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3" name="Picture 78" descr="8"/>
          <p:cNvPicPr preferRelativeResize="0"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19572" y="5862991"/>
            <a:ext cx="568110" cy="556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" name="TextBox 285"/>
          <p:cNvSpPr txBox="1"/>
          <p:nvPr/>
        </p:nvSpPr>
        <p:spPr bwMode="auto">
          <a:xfrm>
            <a:off x="2012183" y="6380140"/>
            <a:ext cx="75562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Controller</a:t>
            </a:r>
          </a:p>
        </p:txBody>
      </p:sp>
      <p:grpSp>
        <p:nvGrpSpPr>
          <p:cNvPr id="290" name="그룹 289"/>
          <p:cNvGrpSpPr/>
          <p:nvPr/>
        </p:nvGrpSpPr>
        <p:grpSpPr>
          <a:xfrm>
            <a:off x="3012662" y="3996567"/>
            <a:ext cx="1751838" cy="860451"/>
            <a:chOff x="2057403" y="7896227"/>
            <a:chExt cx="1751838" cy="860451"/>
          </a:xfrm>
        </p:grpSpPr>
        <p:sp>
          <p:nvSpPr>
            <p:cNvPr id="288" name="양쪽 모서리가 둥근 사각형 287"/>
            <p:cNvSpPr/>
            <p:nvPr/>
          </p:nvSpPr>
          <p:spPr>
            <a:xfrm rot="16200000">
              <a:off x="2064931" y="7888699"/>
              <a:ext cx="860451" cy="8755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5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12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289" name="양쪽 모서리가 둥근 사각형 288"/>
            <p:cNvSpPr/>
            <p:nvPr/>
          </p:nvSpPr>
          <p:spPr>
            <a:xfrm rot="5400000" flipH="1">
              <a:off x="2941262" y="7888699"/>
              <a:ext cx="860451" cy="8755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12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sp>
          <p:nvSpPr>
            <p:cNvPr id="201" name="TextBox 200"/>
            <p:cNvSpPr txBox="1"/>
            <p:nvPr/>
          </p:nvSpPr>
          <p:spPr bwMode="auto">
            <a:xfrm>
              <a:off x="2988451" y="8381647"/>
              <a:ext cx="76607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defRPr/>
              </a:pPr>
              <a:r>
                <a:rPr lang="ko-KR" altLang="en-US" sz="12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응답 시간</a:t>
              </a:r>
            </a:p>
          </p:txBody>
        </p:sp>
        <p:sp>
          <p:nvSpPr>
            <p:cNvPr id="210" name="TextBox 209"/>
            <p:cNvSpPr txBox="1"/>
            <p:nvPr/>
          </p:nvSpPr>
          <p:spPr bwMode="auto">
            <a:xfrm>
              <a:off x="2112119" y="8381647"/>
              <a:ext cx="76607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defRPr/>
              </a:pPr>
              <a:r>
                <a:rPr lang="ko-KR" altLang="en-US" sz="12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안전성</a:t>
              </a:r>
            </a:p>
          </p:txBody>
        </p:sp>
        <p:pic>
          <p:nvPicPr>
            <p:cNvPr id="4100" name="Picture 4" descr="https://d30y9cdsu7xlg0.cloudfront.net/png/147748-200.png"/>
            <p:cNvPicPr>
              <a:picLocks noChangeAspect="1" noChangeArrowheads="1"/>
            </p:cNvPicPr>
            <p:nvPr/>
          </p:nvPicPr>
          <p:blipFill>
            <a:blip r:embed="rId11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/>
            </a:blip>
            <a:srcRect/>
            <a:stretch>
              <a:fillRect/>
            </a:stretch>
          </p:blipFill>
          <p:spPr bwMode="auto">
            <a:xfrm>
              <a:off x="3246844" y="8076226"/>
              <a:ext cx="249288" cy="249288"/>
            </a:xfrm>
            <a:prstGeom prst="rect">
              <a:avLst/>
            </a:prstGeom>
            <a:noFill/>
          </p:spPr>
        </p:pic>
        <p:pic>
          <p:nvPicPr>
            <p:cNvPr id="4102" name="Picture 6" descr="https://d30y9cdsu7xlg0.cloudfront.net/png/48186-200.png"/>
            <p:cNvPicPr>
              <a:picLocks noChangeAspect="1" noChangeArrowheads="1"/>
            </p:cNvPicPr>
            <p:nvPr/>
          </p:nvPicPr>
          <p:blipFill>
            <a:blip r:embed="rId1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lum bright="40000"/>
            </a:blip>
            <a:srcRect/>
            <a:stretch>
              <a:fillRect/>
            </a:stretch>
          </p:blipFill>
          <p:spPr bwMode="auto">
            <a:xfrm>
              <a:off x="2377069" y="8082997"/>
              <a:ext cx="236174" cy="236172"/>
            </a:xfrm>
            <a:prstGeom prst="rect">
              <a:avLst/>
            </a:prstGeom>
            <a:noFill/>
          </p:spPr>
        </p:pic>
      </p:grpSp>
      <p:cxnSp>
        <p:nvCxnSpPr>
          <p:cNvPr id="292" name="직선 연결선 291"/>
          <p:cNvCxnSpPr/>
          <p:nvPr/>
        </p:nvCxnSpPr>
        <p:spPr>
          <a:xfrm rot="16200000" flipH="1" flipV="1">
            <a:off x="3222581" y="4426395"/>
            <a:ext cx="1332000" cy="794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  <a:prstDash val="sysDash"/>
            <a:headEnd w="sm" len="sm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0" name="그룹 299"/>
          <p:cNvGrpSpPr/>
          <p:nvPr/>
        </p:nvGrpSpPr>
        <p:grpSpPr>
          <a:xfrm>
            <a:off x="1576648" y="6073438"/>
            <a:ext cx="514890" cy="80968"/>
            <a:chOff x="2055034" y="8858256"/>
            <a:chExt cx="2328292" cy="366130"/>
          </a:xfrm>
        </p:grpSpPr>
        <p:sp>
          <p:nvSpPr>
            <p:cNvPr id="295" name="갈매기형 수장 294"/>
            <p:cNvSpPr/>
            <p:nvPr/>
          </p:nvSpPr>
          <p:spPr>
            <a:xfrm rot="10800000">
              <a:off x="2055034" y="8858256"/>
              <a:ext cx="381924" cy="36613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96" name="갈매기형 수장 295"/>
            <p:cNvSpPr/>
            <p:nvPr/>
          </p:nvSpPr>
          <p:spPr>
            <a:xfrm rot="10800000">
              <a:off x="2541626" y="8858256"/>
              <a:ext cx="381924" cy="36613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97" name="갈매기형 수장 296"/>
            <p:cNvSpPr/>
            <p:nvPr/>
          </p:nvSpPr>
          <p:spPr>
            <a:xfrm rot="10800000">
              <a:off x="3028218" y="8858256"/>
              <a:ext cx="381924" cy="36613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98" name="갈매기형 수장 297"/>
            <p:cNvSpPr/>
            <p:nvPr/>
          </p:nvSpPr>
          <p:spPr>
            <a:xfrm rot="10800000">
              <a:off x="3514810" y="8858256"/>
              <a:ext cx="381924" cy="36613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299" name="갈매기형 수장 298"/>
            <p:cNvSpPr/>
            <p:nvPr/>
          </p:nvSpPr>
          <p:spPr>
            <a:xfrm rot="10800000">
              <a:off x="4001402" y="8858256"/>
              <a:ext cx="381924" cy="366130"/>
            </a:xfrm>
            <a:prstGeom prst="chevron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</p:grpSp>
      <p:sp>
        <p:nvSpPr>
          <p:cNvPr id="301" name="타원 300"/>
          <p:cNvSpPr/>
          <p:nvPr/>
        </p:nvSpPr>
        <p:spPr>
          <a:xfrm>
            <a:off x="896683" y="5857875"/>
            <a:ext cx="516974" cy="51697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02" name="Rectangle 20"/>
          <p:cNvSpPr>
            <a:spLocks noChangeArrowheads="1"/>
          </p:cNvSpPr>
          <p:nvPr/>
        </p:nvSpPr>
        <p:spPr bwMode="gray">
          <a:xfrm>
            <a:off x="952430" y="6132462"/>
            <a:ext cx="396510" cy="21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600"/>
              </a:spcAft>
              <a:buClr>
                <a:srgbClr val="969696"/>
              </a:buClr>
              <a:buSzPct val="80000"/>
              <a:defRPr/>
            </a:pPr>
            <a:r>
              <a:rPr lang="en-US" altLang="ko-KR" sz="900" spc="-100" dirty="0" smtClean="0">
                <a:solidFill>
                  <a:schemeClr val="accent1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Analysis</a:t>
            </a:r>
            <a:endParaRPr lang="en-US" altLang="ko-KR" sz="900" spc="-100" dirty="0">
              <a:solidFill>
                <a:schemeClr val="accent1">
                  <a:lumMod val="7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pic>
        <p:nvPicPr>
          <p:cNvPr id="4112" name="Picture 16" descr="analysis, chart, graph icon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2541" y="5774717"/>
            <a:ext cx="431246" cy="431246"/>
          </a:xfrm>
          <a:prstGeom prst="rect">
            <a:avLst/>
          </a:prstGeom>
          <a:noFill/>
        </p:spPr>
      </p:pic>
      <p:sp>
        <p:nvSpPr>
          <p:cNvPr id="306" name="TextBox 305"/>
          <p:cNvSpPr txBox="1"/>
          <p:nvPr/>
        </p:nvSpPr>
        <p:spPr bwMode="auto">
          <a:xfrm>
            <a:off x="2429488" y="7096125"/>
            <a:ext cx="1154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Virtual User Generator</a:t>
            </a:r>
          </a:p>
        </p:txBody>
      </p:sp>
      <p:pic>
        <p:nvPicPr>
          <p:cNvPr id="307" name="Picture 6" descr="C:\Users\woo\Desktop\1354436422_mycomputer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48054" y="6721433"/>
            <a:ext cx="317172" cy="323820"/>
          </a:xfrm>
          <a:prstGeom prst="rect">
            <a:avLst/>
          </a:prstGeom>
          <a:noFill/>
        </p:spPr>
      </p:pic>
      <p:grpSp>
        <p:nvGrpSpPr>
          <p:cNvPr id="326" name="그룹 325"/>
          <p:cNvGrpSpPr/>
          <p:nvPr/>
        </p:nvGrpSpPr>
        <p:grpSpPr>
          <a:xfrm>
            <a:off x="2774141" y="5905500"/>
            <a:ext cx="2824263" cy="419268"/>
            <a:chOff x="2774141" y="5876930"/>
            <a:chExt cx="2824263" cy="476408"/>
          </a:xfrm>
        </p:grpSpPr>
        <p:sp>
          <p:nvSpPr>
            <p:cNvPr id="321" name="직사각형 320"/>
            <p:cNvSpPr/>
            <p:nvPr/>
          </p:nvSpPr>
          <p:spPr bwMode="auto">
            <a:xfrm flipH="1">
              <a:off x="3233359" y="5876930"/>
              <a:ext cx="929146" cy="4764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108000" tIns="0" rIns="0" bIns="0" rtlCol="0" anchor="ctr" anchorCtr="0"/>
            <a:lstStyle/>
            <a:p>
              <a:pPr indent="-180975" fontAlgn="base" latinLnBrk="0"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en-US" altLang="ko-KR" sz="800" kern="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Loadrunner</a:t>
              </a:r>
              <a:endParaRPr lang="en-US" altLang="ko-KR" sz="8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20" name="직사각형 319"/>
            <p:cNvSpPr/>
            <p:nvPr/>
          </p:nvSpPr>
          <p:spPr bwMode="auto">
            <a:xfrm flipH="1">
              <a:off x="2774141" y="5876930"/>
              <a:ext cx="476408" cy="4764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lnSpc>
                  <a:spcPts val="9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</a:t>
              </a:r>
              <a:r>
                <a:rPr lang="en-US" altLang="ko-KR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테스트</a:t>
              </a:r>
              <a:r>
                <a:rPr lang="en-US" altLang="ko-KR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/>
              </a:r>
              <a:br>
                <a:rPr lang="en-US" altLang="ko-KR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</a:br>
              <a:r>
                <a:rPr lang="ko-KR" altLang="en-US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도구</a:t>
              </a:r>
            </a:p>
          </p:txBody>
        </p:sp>
        <p:sp>
          <p:nvSpPr>
            <p:cNvPr id="324" name="직사각형 323"/>
            <p:cNvSpPr/>
            <p:nvPr/>
          </p:nvSpPr>
          <p:spPr bwMode="auto">
            <a:xfrm flipH="1">
              <a:off x="4669258" y="5876930"/>
              <a:ext cx="929146" cy="4764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108000" tIns="0" rIns="0" bIns="0" rtlCol="0" anchor="ctr" anchorCtr="0"/>
            <a:lstStyle/>
            <a:p>
              <a:pPr indent="-180975" fontAlgn="base" latinLnBrk="0">
                <a:lnSpc>
                  <a:spcPts val="9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en-US" altLang="ko-KR" sz="800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Load Testing</a:t>
              </a:r>
            </a:p>
            <a:p>
              <a:pPr indent="-180975" fontAlgn="base" latinLnBrk="0">
                <a:lnSpc>
                  <a:spcPts val="9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en-US" altLang="ko-KR" sz="800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Stress Testing</a:t>
              </a:r>
            </a:p>
            <a:p>
              <a:pPr indent="-180975" fontAlgn="base" latinLnBrk="0">
                <a:lnSpc>
                  <a:spcPts val="9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en-US" altLang="ko-KR" sz="800" kern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Capacity Testing</a:t>
              </a:r>
            </a:p>
          </p:txBody>
        </p:sp>
        <p:sp>
          <p:nvSpPr>
            <p:cNvPr id="325" name="직사각형 324"/>
            <p:cNvSpPr/>
            <p:nvPr/>
          </p:nvSpPr>
          <p:spPr bwMode="auto">
            <a:xfrm flipH="1">
              <a:off x="4210040" y="5876930"/>
              <a:ext cx="476408" cy="4764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800" kern="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 측정유형</a:t>
              </a:r>
            </a:p>
          </p:txBody>
        </p:sp>
      </p:grpSp>
      <p:grpSp>
        <p:nvGrpSpPr>
          <p:cNvPr id="329" name="그룹 51"/>
          <p:cNvGrpSpPr/>
          <p:nvPr/>
        </p:nvGrpSpPr>
        <p:grpSpPr>
          <a:xfrm>
            <a:off x="697490" y="7468792"/>
            <a:ext cx="3047075" cy="184666"/>
            <a:chOff x="333420" y="2673366"/>
            <a:chExt cx="3047075" cy="184666"/>
          </a:xfrm>
        </p:grpSpPr>
        <p:sp>
          <p:nvSpPr>
            <p:cNvPr id="330" name="TextBox 329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시험성능 조직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31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332" name="타원 331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3" name="갈매기형 수장 332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38" name="그룹 3022"/>
          <p:cNvGrpSpPr/>
          <p:nvPr/>
        </p:nvGrpSpPr>
        <p:grpSpPr>
          <a:xfrm>
            <a:off x="611189" y="7778781"/>
            <a:ext cx="1913782" cy="291472"/>
            <a:chOff x="2263798" y="7941544"/>
            <a:chExt cx="762561" cy="491412"/>
          </a:xfrm>
        </p:grpSpPr>
        <p:sp>
          <p:nvSpPr>
            <p:cNvPr id="339" name="한쪽 모서리가 잘린 사각형 338"/>
            <p:cNvSpPr/>
            <p:nvPr/>
          </p:nvSpPr>
          <p:spPr>
            <a:xfrm>
              <a:off x="2263798" y="7999882"/>
              <a:ext cx="384591" cy="376567"/>
            </a:xfrm>
            <a:prstGeom prst="snip1Rect">
              <a:avLst>
                <a:gd name="adj" fmla="val 2530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ko-KR" altLang="en-US" sz="1100" spc="-50" dirty="0" smtClean="0">
                <a:solidFill>
                  <a:srgbClr val="75592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grpSp>
          <p:nvGrpSpPr>
            <p:cNvPr id="340" name="그룹 71"/>
            <p:cNvGrpSpPr/>
            <p:nvPr/>
          </p:nvGrpSpPr>
          <p:grpSpPr>
            <a:xfrm>
              <a:off x="2263798" y="7941544"/>
              <a:ext cx="128858" cy="491412"/>
              <a:chOff x="466725" y="3155920"/>
              <a:chExt cx="128858" cy="491412"/>
            </a:xfrm>
          </p:grpSpPr>
          <p:pic>
            <p:nvPicPr>
              <p:cNvPr id="342" name="Picture 285" descr="악세사리"/>
              <p:cNvPicPr preferRelativeResize="0">
                <a:picLocks noChangeArrowheads="1"/>
              </p:cNvPicPr>
              <p:nvPr/>
            </p:nvPicPr>
            <p:blipFill>
              <a:blip r:embed="rId15" cstate="print">
                <a:grayscl/>
              </a:blip>
              <a:srcRect/>
              <a:stretch>
                <a:fillRect/>
              </a:stretch>
            </p:blipFill>
            <p:spPr bwMode="auto">
              <a:xfrm rot="5400000" flipH="1" flipV="1">
                <a:off x="285448" y="3337197"/>
                <a:ext cx="491412" cy="12885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3" name="Picture 285" descr="악세사리"/>
              <p:cNvPicPr preferRelativeResize="0">
                <a:picLocks noChangeArrowheads="1"/>
              </p:cNvPicPr>
              <p:nvPr/>
            </p:nvPicPr>
            <p:blipFill>
              <a:blip r:embed="rId15" cstate="print">
                <a:grayscl/>
              </a:blip>
              <a:srcRect/>
              <a:stretch>
                <a:fillRect/>
              </a:stretch>
            </p:blipFill>
            <p:spPr bwMode="auto">
              <a:xfrm rot="5400000" flipH="1" flipV="1">
                <a:off x="285448" y="3337197"/>
                <a:ext cx="491412" cy="12885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341" name="직사각형 340"/>
            <p:cNvSpPr/>
            <p:nvPr/>
          </p:nvSpPr>
          <p:spPr>
            <a:xfrm flipH="1">
              <a:off x="2311107" y="8041840"/>
              <a:ext cx="715252" cy="2594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0" eaLnBrk="0" latinLnBrk="0" hangingPunct="0">
                <a:spcAft>
                  <a:spcPts val="300"/>
                </a:spcAft>
                <a:buSzPct val="90000"/>
                <a:defRPr/>
              </a:pPr>
              <a:r>
                <a:rPr lang="ko-KR" altLang="en-US" sz="1000" spc="-8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한국도로공사</a:t>
              </a:r>
            </a:p>
          </p:txBody>
        </p:sp>
      </p:grpSp>
      <p:grpSp>
        <p:nvGrpSpPr>
          <p:cNvPr id="344" name="그룹 3022"/>
          <p:cNvGrpSpPr/>
          <p:nvPr/>
        </p:nvGrpSpPr>
        <p:grpSpPr>
          <a:xfrm flipH="1">
            <a:off x="5244190" y="7778780"/>
            <a:ext cx="1920199" cy="291472"/>
            <a:chOff x="2263798" y="7941544"/>
            <a:chExt cx="765118" cy="491412"/>
          </a:xfrm>
        </p:grpSpPr>
        <p:sp>
          <p:nvSpPr>
            <p:cNvPr id="345" name="한쪽 모서리가 잘린 사각형 344"/>
            <p:cNvSpPr/>
            <p:nvPr/>
          </p:nvSpPr>
          <p:spPr>
            <a:xfrm>
              <a:off x="2263798" y="7999882"/>
              <a:ext cx="384591" cy="376567"/>
            </a:xfrm>
            <a:prstGeom prst="snip1Rect">
              <a:avLst>
                <a:gd name="adj" fmla="val 25304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kumimoji="1" lang="ko-KR" altLang="en-US" sz="1100" spc="-50" dirty="0" smtClean="0">
                <a:solidFill>
                  <a:srgbClr val="75592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endParaRPr>
            </a:p>
          </p:txBody>
        </p:sp>
        <p:grpSp>
          <p:nvGrpSpPr>
            <p:cNvPr id="346" name="그룹 71"/>
            <p:cNvGrpSpPr/>
            <p:nvPr/>
          </p:nvGrpSpPr>
          <p:grpSpPr>
            <a:xfrm>
              <a:off x="2263798" y="7941544"/>
              <a:ext cx="128858" cy="491412"/>
              <a:chOff x="466725" y="3155920"/>
              <a:chExt cx="128858" cy="491412"/>
            </a:xfrm>
          </p:grpSpPr>
          <p:pic>
            <p:nvPicPr>
              <p:cNvPr id="348" name="Picture 285" descr="악세사리"/>
              <p:cNvPicPr preferRelativeResize="0">
                <a:picLocks noChangeArrowheads="1"/>
              </p:cNvPicPr>
              <p:nvPr/>
            </p:nvPicPr>
            <p:blipFill>
              <a:blip r:embed="rId15" cstate="print">
                <a:grayscl/>
              </a:blip>
              <a:srcRect/>
              <a:stretch>
                <a:fillRect/>
              </a:stretch>
            </p:blipFill>
            <p:spPr bwMode="auto">
              <a:xfrm rot="5400000" flipH="1" flipV="1">
                <a:off x="285448" y="3337197"/>
                <a:ext cx="491412" cy="12885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49" name="Picture 285" descr="악세사리"/>
              <p:cNvPicPr preferRelativeResize="0">
                <a:picLocks noChangeArrowheads="1"/>
              </p:cNvPicPr>
              <p:nvPr/>
            </p:nvPicPr>
            <p:blipFill>
              <a:blip r:embed="rId15" cstate="print">
                <a:grayscl/>
              </a:blip>
              <a:srcRect/>
              <a:stretch>
                <a:fillRect/>
              </a:stretch>
            </p:blipFill>
            <p:spPr bwMode="auto">
              <a:xfrm rot="5400000" flipH="1" flipV="1">
                <a:off x="285448" y="3337197"/>
                <a:ext cx="491412" cy="12885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347" name="직사각형 346"/>
            <p:cNvSpPr/>
            <p:nvPr/>
          </p:nvSpPr>
          <p:spPr>
            <a:xfrm flipH="1">
              <a:off x="2313664" y="8041842"/>
              <a:ext cx="715252" cy="2594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lvl="2" indent="0" algn="r" eaLnBrk="0" latinLnBrk="0" hangingPunct="0">
                <a:spcAft>
                  <a:spcPts val="300"/>
                </a:spcAft>
                <a:buSzPct val="90000"/>
                <a:defRPr/>
              </a:pPr>
              <a:r>
                <a:rPr lang="ko-KR" altLang="en-US" sz="1000" spc="-80" dirty="0" err="1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제안사</a:t>
              </a:r>
              <a:endParaRPr lang="ko-KR" altLang="en-US" sz="1000" spc="-8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350" name="모서리가 둥근 직사각형 349"/>
          <p:cNvSpPr/>
          <p:nvPr/>
        </p:nvSpPr>
        <p:spPr>
          <a:xfrm>
            <a:off x="611188" y="8115300"/>
            <a:ext cx="1639137" cy="4095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2" name="그룹 351"/>
          <p:cNvGrpSpPr/>
          <p:nvPr/>
        </p:nvGrpSpPr>
        <p:grpSpPr>
          <a:xfrm>
            <a:off x="657503" y="8210550"/>
            <a:ext cx="376564" cy="219074"/>
            <a:chOff x="4042262" y="4739583"/>
            <a:chExt cx="615465" cy="347856"/>
          </a:xfrm>
        </p:grpSpPr>
        <p:sp>
          <p:nvSpPr>
            <p:cNvPr id="353" name="Freeform 18"/>
            <p:cNvSpPr>
              <a:spLocks noEditPoints="1"/>
            </p:cNvSpPr>
            <p:nvPr/>
          </p:nvSpPr>
          <p:spPr bwMode="auto">
            <a:xfrm>
              <a:off x="4169315" y="4739583"/>
              <a:ext cx="314333" cy="347856"/>
            </a:xfrm>
            <a:custGeom>
              <a:avLst/>
              <a:gdLst>
                <a:gd name="T0" fmla="*/ 175 w 229"/>
                <a:gd name="T1" fmla="*/ 68 h 261"/>
                <a:gd name="T2" fmla="*/ 115 w 229"/>
                <a:gd name="T3" fmla="*/ 0 h 261"/>
                <a:gd name="T4" fmla="*/ 55 w 229"/>
                <a:gd name="T5" fmla="*/ 68 h 261"/>
                <a:gd name="T6" fmla="*/ 58 w 229"/>
                <a:gd name="T7" fmla="*/ 97 h 261"/>
                <a:gd name="T8" fmla="*/ 115 w 229"/>
                <a:gd name="T9" fmla="*/ 149 h 261"/>
                <a:gd name="T10" fmla="*/ 172 w 229"/>
                <a:gd name="T11" fmla="*/ 98 h 261"/>
                <a:gd name="T12" fmla="*/ 175 w 229"/>
                <a:gd name="T13" fmla="*/ 68 h 261"/>
                <a:gd name="T14" fmla="*/ 74 w 229"/>
                <a:gd name="T15" fmla="*/ 48 h 261"/>
                <a:gd name="T16" fmla="*/ 91 w 229"/>
                <a:gd name="T17" fmla="*/ 69 h 261"/>
                <a:gd name="T18" fmla="*/ 134 w 229"/>
                <a:gd name="T19" fmla="*/ 55 h 261"/>
                <a:gd name="T20" fmla="*/ 160 w 229"/>
                <a:gd name="T21" fmla="*/ 65 h 261"/>
                <a:gd name="T22" fmla="*/ 114 w 229"/>
                <a:gd name="T23" fmla="*/ 143 h 261"/>
                <a:gd name="T24" fmla="*/ 74 w 229"/>
                <a:gd name="T25" fmla="*/ 48 h 261"/>
                <a:gd name="T26" fmla="*/ 0 w 229"/>
                <a:gd name="T27" fmla="*/ 261 h 261"/>
                <a:gd name="T28" fmla="*/ 64 w 229"/>
                <a:gd name="T29" fmla="*/ 142 h 261"/>
                <a:gd name="T30" fmla="*/ 170 w 229"/>
                <a:gd name="T31" fmla="*/ 141 h 261"/>
                <a:gd name="T32" fmla="*/ 229 w 229"/>
                <a:gd name="T33" fmla="*/ 261 h 261"/>
                <a:gd name="T34" fmla="*/ 0 w 229"/>
                <a:gd name="T35" fmla="*/ 261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9" h="261">
                  <a:moveTo>
                    <a:pt x="175" y="68"/>
                  </a:moveTo>
                  <a:cubicBezTo>
                    <a:pt x="172" y="30"/>
                    <a:pt x="146" y="0"/>
                    <a:pt x="115" y="0"/>
                  </a:cubicBezTo>
                  <a:cubicBezTo>
                    <a:pt x="84" y="0"/>
                    <a:pt x="58" y="30"/>
                    <a:pt x="55" y="68"/>
                  </a:cubicBezTo>
                  <a:cubicBezTo>
                    <a:pt x="40" y="63"/>
                    <a:pt x="44" y="111"/>
                    <a:pt x="58" y="97"/>
                  </a:cubicBezTo>
                  <a:cubicBezTo>
                    <a:pt x="66" y="127"/>
                    <a:pt x="88" y="149"/>
                    <a:pt x="115" y="149"/>
                  </a:cubicBezTo>
                  <a:cubicBezTo>
                    <a:pt x="142" y="149"/>
                    <a:pt x="164" y="128"/>
                    <a:pt x="172" y="98"/>
                  </a:cubicBezTo>
                  <a:cubicBezTo>
                    <a:pt x="185" y="106"/>
                    <a:pt x="188" y="68"/>
                    <a:pt x="175" y="68"/>
                  </a:cubicBezTo>
                  <a:close/>
                  <a:moveTo>
                    <a:pt x="74" y="48"/>
                  </a:moveTo>
                  <a:cubicBezTo>
                    <a:pt x="80" y="59"/>
                    <a:pt x="86" y="65"/>
                    <a:pt x="91" y="69"/>
                  </a:cubicBezTo>
                  <a:cubicBezTo>
                    <a:pt x="112" y="82"/>
                    <a:pt x="120" y="60"/>
                    <a:pt x="134" y="55"/>
                  </a:cubicBezTo>
                  <a:cubicBezTo>
                    <a:pt x="140" y="53"/>
                    <a:pt x="148" y="54"/>
                    <a:pt x="160" y="65"/>
                  </a:cubicBezTo>
                  <a:cubicBezTo>
                    <a:pt x="166" y="96"/>
                    <a:pt x="151" y="143"/>
                    <a:pt x="114" y="143"/>
                  </a:cubicBezTo>
                  <a:cubicBezTo>
                    <a:pt x="72" y="143"/>
                    <a:pt x="58" y="82"/>
                    <a:pt x="74" y="48"/>
                  </a:cubicBezTo>
                  <a:close/>
                  <a:moveTo>
                    <a:pt x="0" y="261"/>
                  </a:moveTo>
                  <a:cubicBezTo>
                    <a:pt x="2" y="212"/>
                    <a:pt x="25" y="166"/>
                    <a:pt x="64" y="142"/>
                  </a:cubicBezTo>
                  <a:cubicBezTo>
                    <a:pt x="95" y="172"/>
                    <a:pt x="138" y="171"/>
                    <a:pt x="170" y="141"/>
                  </a:cubicBezTo>
                  <a:cubicBezTo>
                    <a:pt x="210" y="174"/>
                    <a:pt x="227" y="214"/>
                    <a:pt x="229" y="261"/>
                  </a:cubicBezTo>
                  <a:cubicBezTo>
                    <a:pt x="0" y="261"/>
                    <a:pt x="0" y="261"/>
                    <a:pt x="0" y="26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52" tIns="40326" rIns="80652" bIns="4032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354" name="Freeform 19"/>
            <p:cNvSpPr>
              <a:spLocks noEditPoints="1"/>
            </p:cNvSpPr>
            <p:nvPr/>
          </p:nvSpPr>
          <p:spPr bwMode="auto">
            <a:xfrm>
              <a:off x="4042262" y="4810116"/>
              <a:ext cx="615465" cy="277323"/>
            </a:xfrm>
            <a:custGeom>
              <a:avLst/>
              <a:gdLst>
                <a:gd name="T0" fmla="*/ 0 w 449"/>
                <a:gd name="T1" fmla="*/ 208 h 208"/>
                <a:gd name="T2" fmla="*/ 39 w 449"/>
                <a:gd name="T3" fmla="*/ 137 h 208"/>
                <a:gd name="T4" fmla="*/ 101 w 449"/>
                <a:gd name="T5" fmla="*/ 137 h 208"/>
                <a:gd name="T6" fmla="*/ 81 w 449"/>
                <a:gd name="T7" fmla="*/ 208 h 208"/>
                <a:gd name="T8" fmla="*/ 0 w 449"/>
                <a:gd name="T9" fmla="*/ 208 h 208"/>
                <a:gd name="T10" fmla="*/ 306 w 449"/>
                <a:gd name="T11" fmla="*/ 121 h 208"/>
                <a:gd name="T12" fmla="*/ 317 w 449"/>
                <a:gd name="T13" fmla="*/ 113 h 208"/>
                <a:gd name="T14" fmla="*/ 402 w 449"/>
                <a:gd name="T15" fmla="*/ 112 h 208"/>
                <a:gd name="T16" fmla="*/ 449 w 449"/>
                <a:gd name="T17" fmla="*/ 208 h 208"/>
                <a:gd name="T18" fmla="*/ 334 w 449"/>
                <a:gd name="T19" fmla="*/ 208 h 208"/>
                <a:gd name="T20" fmla="*/ 306 w 449"/>
                <a:gd name="T21" fmla="*/ 121 h 208"/>
                <a:gd name="T22" fmla="*/ 325 w 449"/>
                <a:gd name="T23" fmla="*/ 38 h 208"/>
                <a:gd name="T24" fmla="*/ 339 w 449"/>
                <a:gd name="T25" fmla="*/ 54 h 208"/>
                <a:gd name="T26" fmla="*/ 373 w 449"/>
                <a:gd name="T27" fmla="*/ 44 h 208"/>
                <a:gd name="T28" fmla="*/ 394 w 449"/>
                <a:gd name="T29" fmla="*/ 51 h 208"/>
                <a:gd name="T30" fmla="*/ 357 w 449"/>
                <a:gd name="T31" fmla="*/ 113 h 208"/>
                <a:gd name="T32" fmla="*/ 325 w 449"/>
                <a:gd name="T33" fmla="*/ 38 h 208"/>
                <a:gd name="T34" fmla="*/ 406 w 449"/>
                <a:gd name="T35" fmla="*/ 54 h 208"/>
                <a:gd name="T36" fmla="*/ 358 w 449"/>
                <a:gd name="T37" fmla="*/ 0 h 208"/>
                <a:gd name="T38" fmla="*/ 310 w 449"/>
                <a:gd name="T39" fmla="*/ 54 h 208"/>
                <a:gd name="T40" fmla="*/ 312 w 449"/>
                <a:gd name="T41" fmla="*/ 77 h 208"/>
                <a:gd name="T42" fmla="*/ 358 w 449"/>
                <a:gd name="T43" fmla="*/ 119 h 208"/>
                <a:gd name="T44" fmla="*/ 403 w 449"/>
                <a:gd name="T45" fmla="*/ 78 h 208"/>
                <a:gd name="T46" fmla="*/ 406 w 449"/>
                <a:gd name="T47" fmla="*/ 54 h 208"/>
                <a:gd name="T48" fmla="*/ 45 w 449"/>
                <a:gd name="T49" fmla="*/ 81 h 208"/>
                <a:gd name="T50" fmla="*/ 55 w 449"/>
                <a:gd name="T51" fmla="*/ 93 h 208"/>
                <a:gd name="T52" fmla="*/ 80 w 449"/>
                <a:gd name="T53" fmla="*/ 85 h 208"/>
                <a:gd name="T54" fmla="*/ 96 w 449"/>
                <a:gd name="T55" fmla="*/ 91 h 208"/>
                <a:gd name="T56" fmla="*/ 69 w 449"/>
                <a:gd name="T57" fmla="*/ 137 h 208"/>
                <a:gd name="T58" fmla="*/ 45 w 449"/>
                <a:gd name="T59" fmla="*/ 81 h 208"/>
                <a:gd name="T60" fmla="*/ 105 w 449"/>
                <a:gd name="T61" fmla="*/ 93 h 208"/>
                <a:gd name="T62" fmla="*/ 69 w 449"/>
                <a:gd name="T63" fmla="*/ 53 h 208"/>
                <a:gd name="T64" fmla="*/ 34 w 449"/>
                <a:gd name="T65" fmla="*/ 93 h 208"/>
                <a:gd name="T66" fmla="*/ 35 w 449"/>
                <a:gd name="T67" fmla="*/ 110 h 208"/>
                <a:gd name="T68" fmla="*/ 69 w 449"/>
                <a:gd name="T69" fmla="*/ 141 h 208"/>
                <a:gd name="T70" fmla="*/ 103 w 449"/>
                <a:gd name="T71" fmla="*/ 111 h 208"/>
                <a:gd name="T72" fmla="*/ 105 w 449"/>
                <a:gd name="T73" fmla="*/ 93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49" h="208">
                  <a:moveTo>
                    <a:pt x="0" y="208"/>
                  </a:moveTo>
                  <a:cubicBezTo>
                    <a:pt x="2" y="179"/>
                    <a:pt x="15" y="151"/>
                    <a:pt x="39" y="137"/>
                  </a:cubicBezTo>
                  <a:cubicBezTo>
                    <a:pt x="57" y="155"/>
                    <a:pt x="82" y="154"/>
                    <a:pt x="101" y="137"/>
                  </a:cubicBezTo>
                  <a:cubicBezTo>
                    <a:pt x="89" y="158"/>
                    <a:pt x="83" y="183"/>
                    <a:pt x="81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  <a:moveTo>
                    <a:pt x="306" y="121"/>
                  </a:moveTo>
                  <a:cubicBezTo>
                    <a:pt x="310" y="118"/>
                    <a:pt x="313" y="116"/>
                    <a:pt x="317" y="113"/>
                  </a:cubicBezTo>
                  <a:cubicBezTo>
                    <a:pt x="342" y="137"/>
                    <a:pt x="376" y="136"/>
                    <a:pt x="402" y="112"/>
                  </a:cubicBezTo>
                  <a:cubicBezTo>
                    <a:pt x="434" y="138"/>
                    <a:pt x="447" y="170"/>
                    <a:pt x="449" y="208"/>
                  </a:cubicBezTo>
                  <a:cubicBezTo>
                    <a:pt x="334" y="208"/>
                    <a:pt x="334" y="208"/>
                    <a:pt x="334" y="208"/>
                  </a:cubicBezTo>
                  <a:cubicBezTo>
                    <a:pt x="333" y="176"/>
                    <a:pt x="324" y="147"/>
                    <a:pt x="306" y="121"/>
                  </a:cubicBezTo>
                  <a:close/>
                  <a:moveTo>
                    <a:pt x="325" y="38"/>
                  </a:moveTo>
                  <a:cubicBezTo>
                    <a:pt x="330" y="47"/>
                    <a:pt x="335" y="52"/>
                    <a:pt x="339" y="54"/>
                  </a:cubicBezTo>
                  <a:cubicBezTo>
                    <a:pt x="356" y="65"/>
                    <a:pt x="362" y="47"/>
                    <a:pt x="373" y="44"/>
                  </a:cubicBezTo>
                  <a:cubicBezTo>
                    <a:pt x="378" y="42"/>
                    <a:pt x="384" y="43"/>
                    <a:pt x="394" y="51"/>
                  </a:cubicBezTo>
                  <a:cubicBezTo>
                    <a:pt x="398" y="76"/>
                    <a:pt x="387" y="113"/>
                    <a:pt x="357" y="113"/>
                  </a:cubicBezTo>
                  <a:cubicBezTo>
                    <a:pt x="323" y="113"/>
                    <a:pt x="313" y="65"/>
                    <a:pt x="325" y="38"/>
                  </a:cubicBezTo>
                  <a:close/>
                  <a:moveTo>
                    <a:pt x="406" y="54"/>
                  </a:moveTo>
                  <a:cubicBezTo>
                    <a:pt x="403" y="24"/>
                    <a:pt x="383" y="0"/>
                    <a:pt x="358" y="0"/>
                  </a:cubicBezTo>
                  <a:cubicBezTo>
                    <a:pt x="333" y="0"/>
                    <a:pt x="312" y="24"/>
                    <a:pt x="310" y="54"/>
                  </a:cubicBezTo>
                  <a:cubicBezTo>
                    <a:pt x="298" y="50"/>
                    <a:pt x="301" y="89"/>
                    <a:pt x="312" y="77"/>
                  </a:cubicBezTo>
                  <a:cubicBezTo>
                    <a:pt x="318" y="101"/>
                    <a:pt x="337" y="119"/>
                    <a:pt x="358" y="119"/>
                  </a:cubicBezTo>
                  <a:cubicBezTo>
                    <a:pt x="379" y="119"/>
                    <a:pt x="397" y="102"/>
                    <a:pt x="403" y="78"/>
                  </a:cubicBezTo>
                  <a:cubicBezTo>
                    <a:pt x="413" y="84"/>
                    <a:pt x="416" y="54"/>
                    <a:pt x="406" y="54"/>
                  </a:cubicBezTo>
                  <a:close/>
                  <a:moveTo>
                    <a:pt x="45" y="81"/>
                  </a:moveTo>
                  <a:cubicBezTo>
                    <a:pt x="48" y="88"/>
                    <a:pt x="52" y="91"/>
                    <a:pt x="55" y="93"/>
                  </a:cubicBezTo>
                  <a:cubicBezTo>
                    <a:pt x="67" y="101"/>
                    <a:pt x="72" y="88"/>
                    <a:pt x="80" y="85"/>
                  </a:cubicBezTo>
                  <a:cubicBezTo>
                    <a:pt x="84" y="84"/>
                    <a:pt x="89" y="85"/>
                    <a:pt x="96" y="91"/>
                  </a:cubicBezTo>
                  <a:cubicBezTo>
                    <a:pt x="99" y="109"/>
                    <a:pt x="91" y="137"/>
                    <a:pt x="69" y="137"/>
                  </a:cubicBezTo>
                  <a:cubicBezTo>
                    <a:pt x="43" y="137"/>
                    <a:pt x="35" y="101"/>
                    <a:pt x="45" y="81"/>
                  </a:cubicBezTo>
                  <a:close/>
                  <a:moveTo>
                    <a:pt x="105" y="93"/>
                  </a:moveTo>
                  <a:cubicBezTo>
                    <a:pt x="103" y="70"/>
                    <a:pt x="88" y="53"/>
                    <a:pt x="69" y="53"/>
                  </a:cubicBezTo>
                  <a:cubicBezTo>
                    <a:pt x="50" y="53"/>
                    <a:pt x="35" y="70"/>
                    <a:pt x="34" y="93"/>
                  </a:cubicBezTo>
                  <a:cubicBezTo>
                    <a:pt x="24" y="90"/>
                    <a:pt x="27" y="119"/>
                    <a:pt x="35" y="110"/>
                  </a:cubicBezTo>
                  <a:cubicBezTo>
                    <a:pt x="40" y="128"/>
                    <a:pt x="53" y="141"/>
                    <a:pt x="69" y="141"/>
                  </a:cubicBezTo>
                  <a:cubicBezTo>
                    <a:pt x="85" y="141"/>
                    <a:pt x="98" y="129"/>
                    <a:pt x="103" y="111"/>
                  </a:cubicBezTo>
                  <a:cubicBezTo>
                    <a:pt x="111" y="116"/>
                    <a:pt x="113" y="93"/>
                    <a:pt x="105" y="9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0652" tIns="40326" rIns="80652" bIns="4032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355" name="직사각형 354"/>
          <p:cNvSpPr/>
          <p:nvPr/>
        </p:nvSpPr>
        <p:spPr>
          <a:xfrm>
            <a:off x="1125669" y="8181588"/>
            <a:ext cx="11454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0" indent="-101600" latinLnBrk="0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경영정보팀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 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정보개발팀 </a:t>
            </a:r>
          </a:p>
          <a:p>
            <a:pPr marL="101600" indent="-101600" latinLnBrk="0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 </a:t>
            </a:r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도로정보팀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cxnSp>
        <p:nvCxnSpPr>
          <p:cNvPr id="358" name="직선 연결선 357"/>
          <p:cNvCxnSpPr>
            <a:stCxn id="355" idx="3"/>
            <a:endCxn id="356" idx="1"/>
          </p:cNvCxnSpPr>
          <p:nvPr/>
        </p:nvCxnSpPr>
        <p:spPr>
          <a:xfrm>
            <a:off x="2271087" y="8320088"/>
            <a:ext cx="197255" cy="1588"/>
          </a:xfrm>
          <a:prstGeom prst="line">
            <a:avLst/>
          </a:prstGeom>
          <a:ln w="6350" cap="rnd">
            <a:solidFill>
              <a:schemeClr val="bg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모서리가 둥근 직사각형 359"/>
          <p:cNvSpPr/>
          <p:nvPr/>
        </p:nvSpPr>
        <p:spPr>
          <a:xfrm>
            <a:off x="5495925" y="8115300"/>
            <a:ext cx="1668464" cy="4095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2" name="그룹 371"/>
          <p:cNvGrpSpPr/>
          <p:nvPr/>
        </p:nvGrpSpPr>
        <p:grpSpPr>
          <a:xfrm>
            <a:off x="2468342" y="7924616"/>
            <a:ext cx="2838892" cy="600259"/>
            <a:chOff x="2520606" y="7924616"/>
            <a:chExt cx="2838892" cy="600259"/>
          </a:xfrm>
        </p:grpSpPr>
        <p:sp>
          <p:nvSpPr>
            <p:cNvPr id="370" name="모서리가 둥근 직사각형 369"/>
            <p:cNvSpPr/>
            <p:nvPr/>
          </p:nvSpPr>
          <p:spPr>
            <a:xfrm>
              <a:off x="4848298" y="8115300"/>
              <a:ext cx="511200" cy="4095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56" name="모서리가 둥근 직사각형 355"/>
            <p:cNvSpPr/>
            <p:nvPr/>
          </p:nvSpPr>
          <p:spPr>
            <a:xfrm>
              <a:off x="2520606" y="8115300"/>
              <a:ext cx="512154" cy="40957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현업 실</a:t>
              </a:r>
              <a:r>
                <a:rPr lang="en-US" altLang="ko-KR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·</a:t>
              </a:r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처</a:t>
              </a:r>
            </a:p>
          </p:txBody>
        </p:sp>
        <p:pic>
          <p:nvPicPr>
            <p:cNvPr id="366" name="Picture 63" descr="1"/>
            <p:cNvPicPr preferRelativeResize="0"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926683" y="7924616"/>
              <a:ext cx="354430" cy="347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7" name="TextBox 366"/>
            <p:cNvSpPr txBox="1"/>
            <p:nvPr/>
          </p:nvSpPr>
          <p:spPr bwMode="auto">
            <a:xfrm>
              <a:off x="4855451" y="8269142"/>
              <a:ext cx="496894" cy="233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algn="ctr">
                <a:lnSpc>
                  <a:spcPts val="900"/>
                </a:lnSpc>
                <a:defRPr/>
              </a:pPr>
              <a:r>
                <a:rPr lang="ko-KR" alt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프로젝트</a:t>
              </a:r>
            </a:p>
            <a:p>
              <a:pPr algn="ctr">
                <a:lnSpc>
                  <a:spcPts val="900"/>
                </a:lnSpc>
                <a:defRPr/>
              </a:pPr>
              <a:r>
                <a:rPr lang="ko-KR" alt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관리자</a:t>
              </a:r>
            </a:p>
          </p:txBody>
        </p:sp>
      </p:grpSp>
      <p:grpSp>
        <p:nvGrpSpPr>
          <p:cNvPr id="376" name="그룹 375"/>
          <p:cNvGrpSpPr/>
          <p:nvPr/>
        </p:nvGrpSpPr>
        <p:grpSpPr>
          <a:xfrm>
            <a:off x="5733483" y="8162926"/>
            <a:ext cx="1193348" cy="303598"/>
            <a:chOff x="5768207" y="8162926"/>
            <a:chExt cx="1193348" cy="303598"/>
          </a:xfrm>
        </p:grpSpPr>
        <p:sp>
          <p:nvSpPr>
            <p:cNvPr id="364" name="직사각형 363"/>
            <p:cNvSpPr/>
            <p:nvPr/>
          </p:nvSpPr>
          <p:spPr>
            <a:xfrm>
              <a:off x="5855051" y="8167299"/>
              <a:ext cx="556276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01600" indent="-101600" latinLnBrk="0"/>
              <a:r>
                <a:rPr lang="ko-KR" altLang="en-US" sz="9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테스트그룹</a:t>
              </a:r>
            </a:p>
          </p:txBody>
        </p:sp>
        <p:sp>
          <p:nvSpPr>
            <p:cNvPr id="365" name="직사각형 364"/>
            <p:cNvSpPr/>
            <p:nvPr/>
          </p:nvSpPr>
          <p:spPr bwMode="auto">
            <a:xfrm flipH="1">
              <a:off x="5768207" y="8329599"/>
              <a:ext cx="729965" cy="1333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noFill/>
              <a:prstDash val="solid"/>
            </a:ln>
            <a:effectLst/>
            <a:extLst/>
          </p:spPr>
          <p:txBody>
            <a:bodyPr lIns="0" tIns="0" rIns="0" bIns="0" rtlCol="0" anchor="ctr" anchorCtr="0"/>
            <a:lstStyle/>
            <a:p>
              <a:pPr indent="-180975" algn="ctr" fontAlgn="base" latinLnBrk="0">
                <a:spcAft>
                  <a:spcPts val="240"/>
                </a:spcAft>
                <a:buClr>
                  <a:schemeClr val="bg1">
                    <a:lumMod val="65000"/>
                  </a:schemeClr>
                </a:buClr>
                <a:buSzPct val="80000"/>
                <a:tabLst>
                  <a:tab pos="2378466" algn="l"/>
                  <a:tab pos="4989730" algn="l"/>
                </a:tabLst>
                <a:defRPr/>
              </a:pPr>
              <a:r>
                <a:rPr lang="ko-KR" altLang="en-US" sz="800" kern="0" dirty="0" smtClean="0">
                  <a:solidFill>
                    <a:schemeClr val="accent6">
                      <a:lumMod val="7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성능시험지원</a:t>
              </a:r>
            </a:p>
          </p:txBody>
        </p:sp>
        <p:grpSp>
          <p:nvGrpSpPr>
            <p:cNvPr id="373" name="그룹 372"/>
            <p:cNvGrpSpPr/>
            <p:nvPr/>
          </p:nvGrpSpPr>
          <p:grpSpPr>
            <a:xfrm>
              <a:off x="6631259" y="8162926"/>
              <a:ext cx="330296" cy="303598"/>
              <a:chOff x="2145543" y="3986164"/>
              <a:chExt cx="520588" cy="464876"/>
            </a:xfrm>
          </p:grpSpPr>
          <p:sp>
            <p:nvSpPr>
              <p:cNvPr id="374" name="Freeform 30"/>
              <p:cNvSpPr>
                <a:spLocks noEditPoints="1"/>
              </p:cNvSpPr>
              <p:nvPr/>
            </p:nvSpPr>
            <p:spPr bwMode="auto">
              <a:xfrm>
                <a:off x="2268470" y="3986164"/>
                <a:ext cx="273906" cy="464876"/>
              </a:xfrm>
              <a:custGeom>
                <a:avLst/>
                <a:gdLst>
                  <a:gd name="T0" fmla="*/ 87 w 200"/>
                  <a:gd name="T1" fmla="*/ 36 h 349"/>
                  <a:gd name="T2" fmla="*/ 84 w 200"/>
                  <a:gd name="T3" fmla="*/ 27 h 349"/>
                  <a:gd name="T4" fmla="*/ 86 w 200"/>
                  <a:gd name="T5" fmla="*/ 27 h 349"/>
                  <a:gd name="T6" fmla="*/ 85 w 200"/>
                  <a:gd name="T7" fmla="*/ 10 h 349"/>
                  <a:gd name="T8" fmla="*/ 100 w 200"/>
                  <a:gd name="T9" fmla="*/ 0 h 349"/>
                  <a:gd name="T10" fmla="*/ 115 w 200"/>
                  <a:gd name="T11" fmla="*/ 9 h 349"/>
                  <a:gd name="T12" fmla="*/ 115 w 200"/>
                  <a:gd name="T13" fmla="*/ 27 h 349"/>
                  <a:gd name="T14" fmla="*/ 117 w 200"/>
                  <a:gd name="T15" fmla="*/ 27 h 349"/>
                  <a:gd name="T16" fmla="*/ 114 w 200"/>
                  <a:gd name="T17" fmla="*/ 36 h 349"/>
                  <a:gd name="T18" fmla="*/ 87 w 200"/>
                  <a:gd name="T19" fmla="*/ 36 h 349"/>
                  <a:gd name="T20" fmla="*/ 100 w 200"/>
                  <a:gd name="T21" fmla="*/ 349 h 349"/>
                  <a:gd name="T22" fmla="*/ 11 w 200"/>
                  <a:gd name="T23" fmla="*/ 261 h 349"/>
                  <a:gd name="T24" fmla="*/ 12 w 200"/>
                  <a:gd name="T25" fmla="*/ 258 h 349"/>
                  <a:gd name="T26" fmla="*/ 42 w 200"/>
                  <a:gd name="T27" fmla="*/ 216 h 349"/>
                  <a:gd name="T28" fmla="*/ 58 w 200"/>
                  <a:gd name="T29" fmla="*/ 207 h 349"/>
                  <a:gd name="T30" fmla="*/ 58 w 200"/>
                  <a:gd name="T31" fmla="*/ 223 h 349"/>
                  <a:gd name="T32" fmla="*/ 33 w 200"/>
                  <a:gd name="T33" fmla="*/ 261 h 349"/>
                  <a:gd name="T34" fmla="*/ 100 w 200"/>
                  <a:gd name="T35" fmla="*/ 324 h 349"/>
                  <a:gd name="T36" fmla="*/ 167 w 200"/>
                  <a:gd name="T37" fmla="*/ 260 h 349"/>
                  <a:gd name="T38" fmla="*/ 142 w 200"/>
                  <a:gd name="T39" fmla="*/ 224 h 349"/>
                  <a:gd name="T40" fmla="*/ 142 w 200"/>
                  <a:gd name="T41" fmla="*/ 207 h 349"/>
                  <a:gd name="T42" fmla="*/ 158 w 200"/>
                  <a:gd name="T43" fmla="*/ 216 h 349"/>
                  <a:gd name="T44" fmla="*/ 188 w 200"/>
                  <a:gd name="T45" fmla="*/ 258 h 349"/>
                  <a:gd name="T46" fmla="*/ 188 w 200"/>
                  <a:gd name="T47" fmla="*/ 260 h 349"/>
                  <a:gd name="T48" fmla="*/ 100 w 200"/>
                  <a:gd name="T49" fmla="*/ 349 h 349"/>
                  <a:gd name="T50" fmla="*/ 45 w 200"/>
                  <a:gd name="T51" fmla="*/ 162 h 349"/>
                  <a:gd name="T52" fmla="*/ 60 w 200"/>
                  <a:gd name="T53" fmla="*/ 162 h 349"/>
                  <a:gd name="T54" fmla="*/ 68 w 200"/>
                  <a:gd name="T55" fmla="*/ 92 h 349"/>
                  <a:gd name="T56" fmla="*/ 67 w 200"/>
                  <a:gd name="T57" fmla="*/ 251 h 349"/>
                  <a:gd name="T58" fmla="*/ 100 w 200"/>
                  <a:gd name="T59" fmla="*/ 260 h 349"/>
                  <a:gd name="T60" fmla="*/ 132 w 200"/>
                  <a:gd name="T61" fmla="*/ 252 h 349"/>
                  <a:gd name="T62" fmla="*/ 132 w 200"/>
                  <a:gd name="T63" fmla="*/ 92 h 349"/>
                  <a:gd name="T64" fmla="*/ 140 w 200"/>
                  <a:gd name="T65" fmla="*/ 162 h 349"/>
                  <a:gd name="T66" fmla="*/ 155 w 200"/>
                  <a:gd name="T67" fmla="*/ 162 h 349"/>
                  <a:gd name="T68" fmla="*/ 149 w 200"/>
                  <a:gd name="T69" fmla="*/ 80 h 349"/>
                  <a:gd name="T70" fmla="*/ 122 w 200"/>
                  <a:gd name="T71" fmla="*/ 55 h 349"/>
                  <a:gd name="T72" fmla="*/ 104 w 200"/>
                  <a:gd name="T73" fmla="*/ 79 h 349"/>
                  <a:gd name="T74" fmla="*/ 102 w 200"/>
                  <a:gd name="T75" fmla="*/ 63 h 349"/>
                  <a:gd name="T76" fmla="*/ 97 w 200"/>
                  <a:gd name="T77" fmla="*/ 63 h 349"/>
                  <a:gd name="T78" fmla="*/ 95 w 200"/>
                  <a:gd name="T79" fmla="*/ 80 h 349"/>
                  <a:gd name="T80" fmla="*/ 75 w 200"/>
                  <a:gd name="T81" fmla="*/ 55 h 349"/>
                  <a:gd name="T82" fmla="*/ 49 w 200"/>
                  <a:gd name="T83" fmla="*/ 81 h 349"/>
                  <a:gd name="T84" fmla="*/ 45 w 200"/>
                  <a:gd name="T85" fmla="*/ 162 h 349"/>
                  <a:gd name="T86" fmla="*/ 102 w 200"/>
                  <a:gd name="T87" fmla="*/ 62 h 349"/>
                  <a:gd name="T88" fmla="*/ 105 w 200"/>
                  <a:gd name="T89" fmla="*/ 56 h 349"/>
                  <a:gd name="T90" fmla="*/ 103 w 200"/>
                  <a:gd name="T91" fmla="*/ 54 h 349"/>
                  <a:gd name="T92" fmla="*/ 97 w 200"/>
                  <a:gd name="T93" fmla="*/ 54 h 349"/>
                  <a:gd name="T94" fmla="*/ 95 w 200"/>
                  <a:gd name="T95" fmla="*/ 56 h 349"/>
                  <a:gd name="T96" fmla="*/ 97 w 200"/>
                  <a:gd name="T97" fmla="*/ 62 h 349"/>
                  <a:gd name="T98" fmla="*/ 102 w 200"/>
                  <a:gd name="T99" fmla="*/ 62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0" h="349">
                    <a:moveTo>
                      <a:pt x="87" y="36"/>
                    </a:moveTo>
                    <a:cubicBezTo>
                      <a:pt x="84" y="34"/>
                      <a:pt x="83" y="31"/>
                      <a:pt x="84" y="27"/>
                    </a:cubicBezTo>
                    <a:cubicBezTo>
                      <a:pt x="85" y="27"/>
                      <a:pt x="85" y="27"/>
                      <a:pt x="86" y="27"/>
                    </a:cubicBezTo>
                    <a:cubicBezTo>
                      <a:pt x="85" y="22"/>
                      <a:pt x="85" y="14"/>
                      <a:pt x="85" y="10"/>
                    </a:cubicBezTo>
                    <a:cubicBezTo>
                      <a:pt x="87" y="3"/>
                      <a:pt x="93" y="0"/>
                      <a:pt x="100" y="0"/>
                    </a:cubicBezTo>
                    <a:cubicBezTo>
                      <a:pt x="108" y="1"/>
                      <a:pt x="114" y="1"/>
                      <a:pt x="115" y="9"/>
                    </a:cubicBezTo>
                    <a:cubicBezTo>
                      <a:pt x="116" y="15"/>
                      <a:pt x="116" y="22"/>
                      <a:pt x="115" y="27"/>
                    </a:cubicBezTo>
                    <a:cubicBezTo>
                      <a:pt x="115" y="27"/>
                      <a:pt x="116" y="27"/>
                      <a:pt x="117" y="27"/>
                    </a:cubicBezTo>
                    <a:cubicBezTo>
                      <a:pt x="117" y="31"/>
                      <a:pt x="117" y="34"/>
                      <a:pt x="114" y="36"/>
                    </a:cubicBezTo>
                    <a:cubicBezTo>
                      <a:pt x="110" y="56"/>
                      <a:pt x="90" y="57"/>
                      <a:pt x="87" y="36"/>
                    </a:cubicBezTo>
                    <a:close/>
                    <a:moveTo>
                      <a:pt x="100" y="349"/>
                    </a:moveTo>
                    <a:cubicBezTo>
                      <a:pt x="52" y="349"/>
                      <a:pt x="0" y="313"/>
                      <a:pt x="11" y="261"/>
                    </a:cubicBezTo>
                    <a:cubicBezTo>
                      <a:pt x="12" y="260"/>
                      <a:pt x="12" y="259"/>
                      <a:pt x="12" y="258"/>
                    </a:cubicBezTo>
                    <a:cubicBezTo>
                      <a:pt x="29" y="250"/>
                      <a:pt x="42" y="235"/>
                      <a:pt x="42" y="216"/>
                    </a:cubicBezTo>
                    <a:cubicBezTo>
                      <a:pt x="47" y="213"/>
                      <a:pt x="53" y="210"/>
                      <a:pt x="58" y="207"/>
                    </a:cubicBezTo>
                    <a:cubicBezTo>
                      <a:pt x="58" y="223"/>
                      <a:pt x="58" y="223"/>
                      <a:pt x="58" y="223"/>
                    </a:cubicBezTo>
                    <a:cubicBezTo>
                      <a:pt x="45" y="232"/>
                      <a:pt x="35" y="244"/>
                      <a:pt x="33" y="261"/>
                    </a:cubicBezTo>
                    <a:cubicBezTo>
                      <a:pt x="26" y="299"/>
                      <a:pt x="65" y="324"/>
                      <a:pt x="100" y="324"/>
                    </a:cubicBezTo>
                    <a:cubicBezTo>
                      <a:pt x="135" y="324"/>
                      <a:pt x="173" y="298"/>
                      <a:pt x="167" y="260"/>
                    </a:cubicBezTo>
                    <a:cubicBezTo>
                      <a:pt x="164" y="244"/>
                      <a:pt x="154" y="232"/>
                      <a:pt x="142" y="224"/>
                    </a:cubicBezTo>
                    <a:cubicBezTo>
                      <a:pt x="142" y="207"/>
                      <a:pt x="142" y="207"/>
                      <a:pt x="142" y="207"/>
                    </a:cubicBezTo>
                    <a:cubicBezTo>
                      <a:pt x="147" y="209"/>
                      <a:pt x="153" y="212"/>
                      <a:pt x="158" y="216"/>
                    </a:cubicBezTo>
                    <a:cubicBezTo>
                      <a:pt x="158" y="235"/>
                      <a:pt x="171" y="250"/>
                      <a:pt x="188" y="258"/>
                    </a:cubicBezTo>
                    <a:cubicBezTo>
                      <a:pt x="188" y="259"/>
                      <a:pt x="188" y="259"/>
                      <a:pt x="188" y="260"/>
                    </a:cubicBezTo>
                    <a:cubicBezTo>
                      <a:pt x="200" y="312"/>
                      <a:pt x="148" y="349"/>
                      <a:pt x="100" y="349"/>
                    </a:cubicBezTo>
                    <a:close/>
                    <a:moveTo>
                      <a:pt x="45" y="162"/>
                    </a:moveTo>
                    <a:cubicBezTo>
                      <a:pt x="49" y="162"/>
                      <a:pt x="56" y="162"/>
                      <a:pt x="60" y="162"/>
                    </a:cubicBezTo>
                    <a:cubicBezTo>
                      <a:pt x="60" y="152"/>
                      <a:pt x="62" y="91"/>
                      <a:pt x="68" y="92"/>
                    </a:cubicBezTo>
                    <a:cubicBezTo>
                      <a:pt x="67" y="251"/>
                      <a:pt x="67" y="251"/>
                      <a:pt x="67" y="251"/>
                    </a:cubicBezTo>
                    <a:cubicBezTo>
                      <a:pt x="67" y="268"/>
                      <a:pt x="89" y="271"/>
                      <a:pt x="100" y="260"/>
                    </a:cubicBezTo>
                    <a:cubicBezTo>
                      <a:pt x="109" y="270"/>
                      <a:pt x="132" y="269"/>
                      <a:pt x="132" y="252"/>
                    </a:cubicBezTo>
                    <a:cubicBezTo>
                      <a:pt x="131" y="187"/>
                      <a:pt x="132" y="166"/>
                      <a:pt x="132" y="92"/>
                    </a:cubicBezTo>
                    <a:cubicBezTo>
                      <a:pt x="137" y="90"/>
                      <a:pt x="139" y="152"/>
                      <a:pt x="140" y="162"/>
                    </a:cubicBezTo>
                    <a:cubicBezTo>
                      <a:pt x="144" y="162"/>
                      <a:pt x="151" y="162"/>
                      <a:pt x="155" y="162"/>
                    </a:cubicBezTo>
                    <a:cubicBezTo>
                      <a:pt x="155" y="135"/>
                      <a:pt x="157" y="107"/>
                      <a:pt x="149" y="80"/>
                    </a:cubicBezTo>
                    <a:cubicBezTo>
                      <a:pt x="143" y="59"/>
                      <a:pt x="130" y="63"/>
                      <a:pt x="122" y="55"/>
                    </a:cubicBezTo>
                    <a:cubicBezTo>
                      <a:pt x="120" y="67"/>
                      <a:pt x="110" y="76"/>
                      <a:pt x="104" y="79"/>
                    </a:cubicBezTo>
                    <a:cubicBezTo>
                      <a:pt x="103" y="74"/>
                      <a:pt x="103" y="69"/>
                      <a:pt x="102" y="63"/>
                    </a:cubicBezTo>
                    <a:cubicBezTo>
                      <a:pt x="97" y="63"/>
                      <a:pt x="97" y="63"/>
                      <a:pt x="97" y="63"/>
                    </a:cubicBezTo>
                    <a:cubicBezTo>
                      <a:pt x="96" y="69"/>
                      <a:pt x="96" y="74"/>
                      <a:pt x="95" y="80"/>
                    </a:cubicBezTo>
                    <a:cubicBezTo>
                      <a:pt x="90" y="77"/>
                      <a:pt x="78" y="69"/>
                      <a:pt x="75" y="55"/>
                    </a:cubicBezTo>
                    <a:cubicBezTo>
                      <a:pt x="66" y="63"/>
                      <a:pt x="55" y="58"/>
                      <a:pt x="49" y="81"/>
                    </a:cubicBezTo>
                    <a:cubicBezTo>
                      <a:pt x="43" y="105"/>
                      <a:pt x="45" y="138"/>
                      <a:pt x="45" y="162"/>
                    </a:cubicBezTo>
                    <a:close/>
                    <a:moveTo>
                      <a:pt x="102" y="62"/>
                    </a:moveTo>
                    <a:cubicBezTo>
                      <a:pt x="103" y="60"/>
                      <a:pt x="104" y="58"/>
                      <a:pt x="105" y="56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1" y="54"/>
                      <a:pt x="99" y="54"/>
                      <a:pt x="97" y="54"/>
                    </a:cubicBezTo>
                    <a:cubicBezTo>
                      <a:pt x="95" y="56"/>
                      <a:pt x="95" y="56"/>
                      <a:pt x="95" y="56"/>
                    </a:cubicBezTo>
                    <a:cubicBezTo>
                      <a:pt x="96" y="58"/>
                      <a:pt x="96" y="60"/>
                      <a:pt x="97" y="62"/>
                    </a:cubicBezTo>
                    <a:cubicBezTo>
                      <a:pt x="102" y="62"/>
                      <a:pt x="102" y="62"/>
                      <a:pt x="102" y="62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52" tIns="40326" rIns="80652" bIns="4032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375" name="Freeform 31"/>
              <p:cNvSpPr>
                <a:spLocks noEditPoints="1"/>
              </p:cNvSpPr>
              <p:nvPr/>
            </p:nvSpPr>
            <p:spPr bwMode="auto">
              <a:xfrm>
                <a:off x="2145543" y="4024636"/>
                <a:ext cx="520588" cy="309383"/>
              </a:xfrm>
              <a:custGeom>
                <a:avLst/>
                <a:gdLst>
                  <a:gd name="T0" fmla="*/ 254 w 380"/>
                  <a:gd name="T1" fmla="*/ 173 h 232"/>
                  <a:gd name="T2" fmla="*/ 286 w 380"/>
                  <a:gd name="T3" fmla="*/ 149 h 232"/>
                  <a:gd name="T4" fmla="*/ 313 w 380"/>
                  <a:gd name="T5" fmla="*/ 216 h 232"/>
                  <a:gd name="T6" fmla="*/ 341 w 380"/>
                  <a:gd name="T7" fmla="*/ 149 h 232"/>
                  <a:gd name="T8" fmla="*/ 372 w 380"/>
                  <a:gd name="T9" fmla="*/ 173 h 232"/>
                  <a:gd name="T10" fmla="*/ 304 w 380"/>
                  <a:gd name="T11" fmla="*/ 24 h 232"/>
                  <a:gd name="T12" fmla="*/ 304 w 380"/>
                  <a:gd name="T13" fmla="*/ 18 h 232"/>
                  <a:gd name="T14" fmla="*/ 314 w 380"/>
                  <a:gd name="T15" fmla="*/ 0 h 232"/>
                  <a:gd name="T16" fmla="*/ 323 w 380"/>
                  <a:gd name="T17" fmla="*/ 18 h 232"/>
                  <a:gd name="T18" fmla="*/ 323 w 380"/>
                  <a:gd name="T19" fmla="*/ 24 h 232"/>
                  <a:gd name="T20" fmla="*/ 277 w 380"/>
                  <a:gd name="T21" fmla="*/ 108 h 232"/>
                  <a:gd name="T22" fmla="*/ 292 w 380"/>
                  <a:gd name="T23" fmla="*/ 61 h 232"/>
                  <a:gd name="T24" fmla="*/ 313 w 380"/>
                  <a:gd name="T25" fmla="*/ 173 h 232"/>
                  <a:gd name="T26" fmla="*/ 334 w 380"/>
                  <a:gd name="T27" fmla="*/ 61 h 232"/>
                  <a:gd name="T28" fmla="*/ 350 w 380"/>
                  <a:gd name="T29" fmla="*/ 108 h 232"/>
                  <a:gd name="T30" fmla="*/ 328 w 380"/>
                  <a:gd name="T31" fmla="*/ 37 h 232"/>
                  <a:gd name="T32" fmla="*/ 315 w 380"/>
                  <a:gd name="T33" fmla="*/ 42 h 232"/>
                  <a:gd name="T34" fmla="*/ 310 w 380"/>
                  <a:gd name="T35" fmla="*/ 53 h 232"/>
                  <a:gd name="T36" fmla="*/ 279 w 380"/>
                  <a:gd name="T37" fmla="*/ 54 h 232"/>
                  <a:gd name="T38" fmla="*/ 315 w 380"/>
                  <a:gd name="T39" fmla="*/ 41 h 232"/>
                  <a:gd name="T40" fmla="*/ 316 w 380"/>
                  <a:gd name="T41" fmla="*/ 36 h 232"/>
                  <a:gd name="T42" fmla="*/ 310 w 380"/>
                  <a:gd name="T43" fmla="*/ 37 h 232"/>
                  <a:gd name="T44" fmla="*/ 315 w 380"/>
                  <a:gd name="T45" fmla="*/ 41 h 232"/>
                  <a:gd name="T46" fmla="*/ 56 w 380"/>
                  <a:gd name="T47" fmla="*/ 18 h 232"/>
                  <a:gd name="T48" fmla="*/ 57 w 380"/>
                  <a:gd name="T49" fmla="*/ 7 h 232"/>
                  <a:gd name="T50" fmla="*/ 77 w 380"/>
                  <a:gd name="T51" fmla="*/ 6 h 232"/>
                  <a:gd name="T52" fmla="*/ 78 w 380"/>
                  <a:gd name="T53" fmla="*/ 18 h 232"/>
                  <a:gd name="T54" fmla="*/ 58 w 380"/>
                  <a:gd name="T55" fmla="*/ 24 h 232"/>
                  <a:gd name="T56" fmla="*/ 40 w 380"/>
                  <a:gd name="T57" fmla="*/ 108 h 232"/>
                  <a:gd name="T58" fmla="*/ 45 w 380"/>
                  <a:gd name="T59" fmla="*/ 167 h 232"/>
                  <a:gd name="T60" fmla="*/ 88 w 380"/>
                  <a:gd name="T61" fmla="*/ 168 h 232"/>
                  <a:gd name="T62" fmla="*/ 93 w 380"/>
                  <a:gd name="T63" fmla="*/ 108 h 232"/>
                  <a:gd name="T64" fmla="*/ 100 w 380"/>
                  <a:gd name="T65" fmla="*/ 53 h 232"/>
                  <a:gd name="T66" fmla="*/ 69 w 380"/>
                  <a:gd name="T67" fmla="*/ 53 h 232"/>
                  <a:gd name="T68" fmla="*/ 65 w 380"/>
                  <a:gd name="T69" fmla="*/ 42 h 232"/>
                  <a:gd name="T70" fmla="*/ 50 w 380"/>
                  <a:gd name="T71" fmla="*/ 36 h 232"/>
                  <a:gd name="T72" fmla="*/ 30 w 380"/>
                  <a:gd name="T73" fmla="*/ 108 h 232"/>
                  <a:gd name="T74" fmla="*/ 70 w 380"/>
                  <a:gd name="T75" fmla="*/ 37 h 232"/>
                  <a:gd name="T76" fmla="*/ 64 w 380"/>
                  <a:gd name="T77" fmla="*/ 36 h 232"/>
                  <a:gd name="T78" fmla="*/ 65 w 380"/>
                  <a:gd name="T79" fmla="*/ 41 h 232"/>
                  <a:gd name="T80" fmla="*/ 67 w 380"/>
                  <a:gd name="T81" fmla="*/ 232 h 232"/>
                  <a:gd name="T82" fmla="*/ 39 w 380"/>
                  <a:gd name="T83" fmla="*/ 138 h 232"/>
                  <a:gd name="T84" fmla="*/ 22 w 380"/>
                  <a:gd name="T85" fmla="*/ 173 h 232"/>
                  <a:gd name="T86" fmla="*/ 111 w 380"/>
                  <a:gd name="T87" fmla="*/ 173 h 232"/>
                  <a:gd name="T88" fmla="*/ 94 w 380"/>
                  <a:gd name="T89" fmla="*/ 138 h 232"/>
                  <a:gd name="T90" fmla="*/ 67 w 380"/>
                  <a:gd name="T91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80" h="232">
                    <a:moveTo>
                      <a:pt x="313" y="232"/>
                    </a:moveTo>
                    <a:cubicBezTo>
                      <a:pt x="281" y="232"/>
                      <a:pt x="247" y="208"/>
                      <a:pt x="254" y="173"/>
                    </a:cubicBezTo>
                    <a:cubicBezTo>
                      <a:pt x="258" y="157"/>
                      <a:pt x="270" y="144"/>
                      <a:pt x="286" y="138"/>
                    </a:cubicBezTo>
                    <a:cubicBezTo>
                      <a:pt x="286" y="149"/>
                      <a:pt x="286" y="149"/>
                      <a:pt x="286" y="149"/>
                    </a:cubicBezTo>
                    <a:cubicBezTo>
                      <a:pt x="277" y="154"/>
                      <a:pt x="270" y="163"/>
                      <a:pt x="268" y="173"/>
                    </a:cubicBezTo>
                    <a:cubicBezTo>
                      <a:pt x="264" y="199"/>
                      <a:pt x="290" y="216"/>
                      <a:pt x="313" y="216"/>
                    </a:cubicBezTo>
                    <a:cubicBezTo>
                      <a:pt x="336" y="216"/>
                      <a:pt x="362" y="199"/>
                      <a:pt x="358" y="173"/>
                    </a:cubicBezTo>
                    <a:cubicBezTo>
                      <a:pt x="356" y="162"/>
                      <a:pt x="349" y="154"/>
                      <a:pt x="341" y="149"/>
                    </a:cubicBezTo>
                    <a:cubicBezTo>
                      <a:pt x="341" y="138"/>
                      <a:pt x="341" y="138"/>
                      <a:pt x="341" y="138"/>
                    </a:cubicBezTo>
                    <a:cubicBezTo>
                      <a:pt x="356" y="144"/>
                      <a:pt x="368" y="156"/>
                      <a:pt x="372" y="173"/>
                    </a:cubicBezTo>
                    <a:cubicBezTo>
                      <a:pt x="380" y="208"/>
                      <a:pt x="345" y="232"/>
                      <a:pt x="313" y="232"/>
                    </a:cubicBezTo>
                    <a:close/>
                    <a:moveTo>
                      <a:pt x="304" y="24"/>
                    </a:moveTo>
                    <a:cubicBezTo>
                      <a:pt x="302" y="23"/>
                      <a:pt x="302" y="21"/>
                      <a:pt x="302" y="18"/>
                    </a:cubicBezTo>
                    <a:cubicBezTo>
                      <a:pt x="303" y="18"/>
                      <a:pt x="303" y="18"/>
                      <a:pt x="304" y="18"/>
                    </a:cubicBezTo>
                    <a:cubicBezTo>
                      <a:pt x="303" y="14"/>
                      <a:pt x="303" y="10"/>
                      <a:pt x="303" y="7"/>
                    </a:cubicBezTo>
                    <a:cubicBezTo>
                      <a:pt x="304" y="2"/>
                      <a:pt x="309" y="0"/>
                      <a:pt x="314" y="0"/>
                    </a:cubicBezTo>
                    <a:cubicBezTo>
                      <a:pt x="318" y="0"/>
                      <a:pt x="322" y="1"/>
                      <a:pt x="323" y="6"/>
                    </a:cubicBezTo>
                    <a:cubicBezTo>
                      <a:pt x="324" y="10"/>
                      <a:pt x="324" y="15"/>
                      <a:pt x="323" y="18"/>
                    </a:cubicBezTo>
                    <a:cubicBezTo>
                      <a:pt x="323" y="18"/>
                      <a:pt x="324" y="18"/>
                      <a:pt x="324" y="18"/>
                    </a:cubicBezTo>
                    <a:cubicBezTo>
                      <a:pt x="325" y="21"/>
                      <a:pt x="325" y="22"/>
                      <a:pt x="323" y="24"/>
                    </a:cubicBezTo>
                    <a:cubicBezTo>
                      <a:pt x="320" y="37"/>
                      <a:pt x="306" y="38"/>
                      <a:pt x="304" y="24"/>
                    </a:cubicBezTo>
                    <a:close/>
                    <a:moveTo>
                      <a:pt x="277" y="108"/>
                    </a:moveTo>
                    <a:cubicBezTo>
                      <a:pt x="280" y="108"/>
                      <a:pt x="284" y="108"/>
                      <a:pt x="287" y="108"/>
                    </a:cubicBezTo>
                    <a:cubicBezTo>
                      <a:pt x="287" y="101"/>
                      <a:pt x="288" y="61"/>
                      <a:pt x="292" y="61"/>
                    </a:cubicBezTo>
                    <a:cubicBezTo>
                      <a:pt x="292" y="167"/>
                      <a:pt x="292" y="167"/>
                      <a:pt x="292" y="167"/>
                    </a:cubicBezTo>
                    <a:cubicBezTo>
                      <a:pt x="292" y="178"/>
                      <a:pt x="306" y="180"/>
                      <a:pt x="313" y="173"/>
                    </a:cubicBezTo>
                    <a:cubicBezTo>
                      <a:pt x="319" y="180"/>
                      <a:pt x="335" y="179"/>
                      <a:pt x="335" y="168"/>
                    </a:cubicBezTo>
                    <a:cubicBezTo>
                      <a:pt x="334" y="124"/>
                      <a:pt x="335" y="110"/>
                      <a:pt x="334" y="61"/>
                    </a:cubicBezTo>
                    <a:cubicBezTo>
                      <a:pt x="338" y="60"/>
                      <a:pt x="339" y="101"/>
                      <a:pt x="340" y="108"/>
                    </a:cubicBezTo>
                    <a:cubicBezTo>
                      <a:pt x="342" y="108"/>
                      <a:pt x="347" y="108"/>
                      <a:pt x="350" y="108"/>
                    </a:cubicBezTo>
                    <a:cubicBezTo>
                      <a:pt x="350" y="90"/>
                      <a:pt x="351" y="71"/>
                      <a:pt x="346" y="53"/>
                    </a:cubicBezTo>
                    <a:cubicBezTo>
                      <a:pt x="342" y="39"/>
                      <a:pt x="333" y="42"/>
                      <a:pt x="328" y="37"/>
                    </a:cubicBezTo>
                    <a:cubicBezTo>
                      <a:pt x="326" y="45"/>
                      <a:pt x="320" y="51"/>
                      <a:pt x="316" y="53"/>
                    </a:cubicBezTo>
                    <a:cubicBezTo>
                      <a:pt x="315" y="49"/>
                      <a:pt x="315" y="46"/>
                      <a:pt x="315" y="42"/>
                    </a:cubicBezTo>
                    <a:cubicBezTo>
                      <a:pt x="311" y="42"/>
                      <a:pt x="311" y="42"/>
                      <a:pt x="311" y="42"/>
                    </a:cubicBezTo>
                    <a:cubicBezTo>
                      <a:pt x="311" y="46"/>
                      <a:pt x="310" y="49"/>
                      <a:pt x="310" y="53"/>
                    </a:cubicBezTo>
                    <a:cubicBezTo>
                      <a:pt x="307" y="51"/>
                      <a:pt x="299" y="46"/>
                      <a:pt x="297" y="36"/>
                    </a:cubicBezTo>
                    <a:cubicBezTo>
                      <a:pt x="291" y="42"/>
                      <a:pt x="283" y="39"/>
                      <a:pt x="279" y="54"/>
                    </a:cubicBezTo>
                    <a:cubicBezTo>
                      <a:pt x="276" y="70"/>
                      <a:pt x="277" y="92"/>
                      <a:pt x="277" y="108"/>
                    </a:cubicBezTo>
                    <a:close/>
                    <a:moveTo>
                      <a:pt x="315" y="41"/>
                    </a:moveTo>
                    <a:cubicBezTo>
                      <a:pt x="315" y="40"/>
                      <a:pt x="316" y="38"/>
                      <a:pt x="316" y="37"/>
                    </a:cubicBezTo>
                    <a:cubicBezTo>
                      <a:pt x="316" y="36"/>
                      <a:pt x="316" y="36"/>
                      <a:pt x="316" y="36"/>
                    </a:cubicBezTo>
                    <a:cubicBezTo>
                      <a:pt x="314" y="36"/>
                      <a:pt x="312" y="36"/>
                      <a:pt x="311" y="36"/>
                    </a:cubicBezTo>
                    <a:cubicBezTo>
                      <a:pt x="310" y="37"/>
                      <a:pt x="310" y="37"/>
                      <a:pt x="310" y="37"/>
                    </a:cubicBezTo>
                    <a:cubicBezTo>
                      <a:pt x="311" y="38"/>
                      <a:pt x="311" y="40"/>
                      <a:pt x="311" y="41"/>
                    </a:cubicBezTo>
                    <a:cubicBezTo>
                      <a:pt x="315" y="41"/>
                      <a:pt x="315" y="41"/>
                      <a:pt x="315" y="41"/>
                    </a:cubicBezTo>
                    <a:close/>
                    <a:moveTo>
                      <a:pt x="58" y="24"/>
                    </a:moveTo>
                    <a:cubicBezTo>
                      <a:pt x="56" y="23"/>
                      <a:pt x="56" y="21"/>
                      <a:pt x="56" y="18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7" y="14"/>
                      <a:pt x="56" y="10"/>
                      <a:pt x="57" y="7"/>
                    </a:cubicBezTo>
                    <a:cubicBezTo>
                      <a:pt x="58" y="2"/>
                      <a:pt x="62" y="0"/>
                      <a:pt x="67" y="0"/>
                    </a:cubicBezTo>
                    <a:cubicBezTo>
                      <a:pt x="72" y="0"/>
                      <a:pt x="76" y="1"/>
                      <a:pt x="77" y="6"/>
                    </a:cubicBezTo>
                    <a:cubicBezTo>
                      <a:pt x="78" y="10"/>
                      <a:pt x="77" y="15"/>
                      <a:pt x="76" y="18"/>
                    </a:cubicBezTo>
                    <a:cubicBezTo>
                      <a:pt x="77" y="18"/>
                      <a:pt x="77" y="18"/>
                      <a:pt x="78" y="18"/>
                    </a:cubicBezTo>
                    <a:cubicBezTo>
                      <a:pt x="78" y="21"/>
                      <a:pt x="78" y="22"/>
                      <a:pt x="76" y="24"/>
                    </a:cubicBezTo>
                    <a:cubicBezTo>
                      <a:pt x="73" y="37"/>
                      <a:pt x="60" y="38"/>
                      <a:pt x="58" y="24"/>
                    </a:cubicBezTo>
                    <a:close/>
                    <a:moveTo>
                      <a:pt x="30" y="108"/>
                    </a:moveTo>
                    <a:cubicBezTo>
                      <a:pt x="33" y="108"/>
                      <a:pt x="37" y="108"/>
                      <a:pt x="40" y="108"/>
                    </a:cubicBezTo>
                    <a:cubicBezTo>
                      <a:pt x="40" y="101"/>
                      <a:pt x="41" y="61"/>
                      <a:pt x="46" y="61"/>
                    </a:cubicBezTo>
                    <a:cubicBezTo>
                      <a:pt x="45" y="167"/>
                      <a:pt x="45" y="167"/>
                      <a:pt x="45" y="167"/>
                    </a:cubicBezTo>
                    <a:cubicBezTo>
                      <a:pt x="45" y="178"/>
                      <a:pt x="60" y="180"/>
                      <a:pt x="66" y="173"/>
                    </a:cubicBezTo>
                    <a:cubicBezTo>
                      <a:pt x="73" y="180"/>
                      <a:pt x="88" y="179"/>
                      <a:pt x="88" y="168"/>
                    </a:cubicBezTo>
                    <a:cubicBezTo>
                      <a:pt x="88" y="124"/>
                      <a:pt x="88" y="110"/>
                      <a:pt x="88" y="61"/>
                    </a:cubicBezTo>
                    <a:cubicBezTo>
                      <a:pt x="92" y="60"/>
                      <a:pt x="93" y="101"/>
                      <a:pt x="93" y="108"/>
                    </a:cubicBezTo>
                    <a:cubicBezTo>
                      <a:pt x="96" y="108"/>
                      <a:pt x="100" y="108"/>
                      <a:pt x="103" y="108"/>
                    </a:cubicBezTo>
                    <a:cubicBezTo>
                      <a:pt x="103" y="90"/>
                      <a:pt x="105" y="71"/>
                      <a:pt x="100" y="53"/>
                    </a:cubicBezTo>
                    <a:cubicBezTo>
                      <a:pt x="95" y="39"/>
                      <a:pt x="86" y="42"/>
                      <a:pt x="81" y="37"/>
                    </a:cubicBezTo>
                    <a:cubicBezTo>
                      <a:pt x="80" y="45"/>
                      <a:pt x="73" y="51"/>
                      <a:pt x="69" y="53"/>
                    </a:cubicBezTo>
                    <a:cubicBezTo>
                      <a:pt x="69" y="49"/>
                      <a:pt x="68" y="46"/>
                      <a:pt x="68" y="42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64" y="46"/>
                      <a:pt x="64" y="49"/>
                      <a:pt x="63" y="53"/>
                    </a:cubicBezTo>
                    <a:cubicBezTo>
                      <a:pt x="60" y="51"/>
                      <a:pt x="52" y="46"/>
                      <a:pt x="50" y="36"/>
                    </a:cubicBezTo>
                    <a:cubicBezTo>
                      <a:pt x="44" y="42"/>
                      <a:pt x="37" y="39"/>
                      <a:pt x="33" y="54"/>
                    </a:cubicBezTo>
                    <a:cubicBezTo>
                      <a:pt x="29" y="70"/>
                      <a:pt x="30" y="92"/>
                      <a:pt x="30" y="108"/>
                    </a:cubicBezTo>
                    <a:close/>
                    <a:moveTo>
                      <a:pt x="68" y="41"/>
                    </a:moveTo>
                    <a:cubicBezTo>
                      <a:pt x="69" y="40"/>
                      <a:pt x="69" y="38"/>
                      <a:pt x="70" y="37"/>
                    </a:cubicBezTo>
                    <a:cubicBezTo>
                      <a:pt x="69" y="36"/>
                      <a:pt x="69" y="36"/>
                      <a:pt x="69" y="36"/>
                    </a:cubicBezTo>
                    <a:cubicBezTo>
                      <a:pt x="67" y="36"/>
                      <a:pt x="66" y="36"/>
                      <a:pt x="64" y="3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4" y="38"/>
                      <a:pt x="64" y="40"/>
                      <a:pt x="65" y="41"/>
                    </a:cubicBezTo>
                    <a:cubicBezTo>
                      <a:pt x="68" y="41"/>
                      <a:pt x="68" y="41"/>
                      <a:pt x="68" y="41"/>
                    </a:cubicBezTo>
                    <a:close/>
                    <a:moveTo>
                      <a:pt x="67" y="232"/>
                    </a:moveTo>
                    <a:cubicBezTo>
                      <a:pt x="35" y="232"/>
                      <a:pt x="0" y="208"/>
                      <a:pt x="8" y="173"/>
                    </a:cubicBezTo>
                    <a:cubicBezTo>
                      <a:pt x="11" y="157"/>
                      <a:pt x="24" y="144"/>
                      <a:pt x="39" y="138"/>
                    </a:cubicBezTo>
                    <a:cubicBezTo>
                      <a:pt x="39" y="149"/>
                      <a:pt x="39" y="149"/>
                      <a:pt x="39" y="149"/>
                    </a:cubicBezTo>
                    <a:cubicBezTo>
                      <a:pt x="30" y="154"/>
                      <a:pt x="24" y="163"/>
                      <a:pt x="22" y="173"/>
                    </a:cubicBezTo>
                    <a:cubicBezTo>
                      <a:pt x="18" y="199"/>
                      <a:pt x="43" y="216"/>
                      <a:pt x="66" y="216"/>
                    </a:cubicBezTo>
                    <a:cubicBezTo>
                      <a:pt x="90" y="216"/>
                      <a:pt x="115" y="199"/>
                      <a:pt x="111" y="173"/>
                    </a:cubicBezTo>
                    <a:cubicBezTo>
                      <a:pt x="109" y="162"/>
                      <a:pt x="103" y="154"/>
                      <a:pt x="94" y="149"/>
                    </a:cubicBezTo>
                    <a:cubicBezTo>
                      <a:pt x="94" y="138"/>
                      <a:pt x="94" y="138"/>
                      <a:pt x="94" y="138"/>
                    </a:cubicBezTo>
                    <a:cubicBezTo>
                      <a:pt x="109" y="144"/>
                      <a:pt x="122" y="156"/>
                      <a:pt x="125" y="173"/>
                    </a:cubicBezTo>
                    <a:cubicBezTo>
                      <a:pt x="133" y="208"/>
                      <a:pt x="99" y="232"/>
                      <a:pt x="67" y="23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652" tIns="40326" rIns="80652" bIns="4032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</p:grpSp>
      <p:sp>
        <p:nvSpPr>
          <p:cNvPr id="381" name="타원 380"/>
          <p:cNvSpPr/>
          <p:nvPr/>
        </p:nvSpPr>
        <p:spPr>
          <a:xfrm>
            <a:off x="3603626" y="7951326"/>
            <a:ext cx="568324" cy="56832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4" tIns="35994" rIns="35994" bIns="35994" rtlCol="0" anchor="ctr"/>
          <a:lstStyle/>
          <a:p>
            <a:pPr algn="ctr"/>
            <a:endParaRPr lang="ko-KR" altLang="en-US" sz="1400" dirty="0" smtClean="0">
              <a:solidFill>
                <a:schemeClr val="tx1"/>
              </a:solidFill>
            </a:endParaRPr>
          </a:p>
        </p:txBody>
      </p:sp>
      <p:pic>
        <p:nvPicPr>
          <p:cNvPr id="384" name="그림 383" descr="noun_139556_cc.png"/>
          <p:cNvPicPr>
            <a:picLocks noChangeAspect="1"/>
          </p:cNvPicPr>
          <p:nvPr/>
        </p:nvPicPr>
        <p:blipFill>
          <a:blip r:embed="rId17" cstate="print">
            <a:lum bright="40000"/>
          </a:blip>
          <a:srcRect t="18565" b="32568"/>
          <a:stretch>
            <a:fillRect/>
          </a:stretch>
        </p:blipFill>
        <p:spPr>
          <a:xfrm>
            <a:off x="3730462" y="8064500"/>
            <a:ext cx="314652" cy="153762"/>
          </a:xfrm>
          <a:prstGeom prst="rect">
            <a:avLst/>
          </a:prstGeom>
        </p:spPr>
      </p:pic>
      <p:sp>
        <p:nvSpPr>
          <p:cNvPr id="385" name="직사각형 384"/>
          <p:cNvSpPr/>
          <p:nvPr/>
        </p:nvSpPr>
        <p:spPr>
          <a:xfrm>
            <a:off x="3609650" y="8264564"/>
            <a:ext cx="55627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0" indent="-101600" algn="ctr" latinLnBrk="0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상호협력</a:t>
            </a:r>
          </a:p>
        </p:txBody>
      </p:sp>
      <p:grpSp>
        <p:nvGrpSpPr>
          <p:cNvPr id="386" name="그룹 51"/>
          <p:cNvGrpSpPr/>
          <p:nvPr/>
        </p:nvGrpSpPr>
        <p:grpSpPr>
          <a:xfrm>
            <a:off x="697490" y="8858366"/>
            <a:ext cx="3047075" cy="184666"/>
            <a:chOff x="333420" y="2673366"/>
            <a:chExt cx="3047075" cy="184666"/>
          </a:xfrm>
        </p:grpSpPr>
        <p:sp>
          <p:nvSpPr>
            <p:cNvPr id="387" name="TextBox 386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시험성능 일정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88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389" name="타원 388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90" name="갈매기형 수장 389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394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807190"/>
              </p:ext>
            </p:extLst>
          </p:nvPr>
        </p:nvGraphicFramePr>
        <p:xfrm>
          <a:off x="611189" y="9506005"/>
          <a:ext cx="6553199" cy="736545"/>
        </p:xfrm>
        <a:graphic>
          <a:graphicData uri="http://schemas.openxmlformats.org/drawingml/2006/table">
            <a:tbl>
              <a:tblPr/>
              <a:tblGrid>
                <a:gridCol w="873734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  <a:gridCol w="516315"/>
              </a:tblGrid>
              <a:tr h="231374">
                <a:tc rowSpan="2"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0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2016</a:t>
                      </a:r>
                      <a:endParaRPr kumimoji="1" lang="en-US" altLang="ko-KR" sz="1000" b="0" kern="120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2017</a:t>
                      </a:r>
                      <a:endParaRPr kumimoji="1" lang="en-US" altLang="ko-KR" sz="1000" b="0" kern="120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179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10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11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12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1</a:t>
                      </a:r>
                      <a:endParaRPr kumimoji="1" lang="en-US" altLang="ko-KR" sz="1000" b="0" kern="120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 smtClean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2</a:t>
                      </a:r>
                      <a:endParaRPr kumimoji="1" lang="en-US" altLang="ko-KR" sz="1000" b="0" kern="120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3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4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5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6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7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809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kern="120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  <a:cs typeface="+mn-cs"/>
                        </a:rPr>
                        <a:t>8</a:t>
                      </a:r>
                    </a:p>
                  </a:txBody>
                  <a:tcPr marL="0" marR="0" marT="36727" marB="3672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</a:tr>
              <a:tr h="2793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kern="1200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성능시험</a:t>
                      </a: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1000" kern="1200" dirty="0" smtClean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-윤고딕320" pitchFamily="18" charset="-127"/>
                        <a:ea typeface="-윤고딕320" pitchFamily="18" charset="-127"/>
                        <a:cs typeface="+mn-cs"/>
                      </a:endParaRPr>
                    </a:p>
                  </a:txBody>
                  <a:tcPr marL="74056" marR="74056" marT="36727" marB="36727" anchor="ctr" horzOverflow="overflow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cxnSp>
        <p:nvCxnSpPr>
          <p:cNvPr id="395" name="직선 화살표 연결선 394"/>
          <p:cNvCxnSpPr/>
          <p:nvPr/>
        </p:nvCxnSpPr>
        <p:spPr>
          <a:xfrm>
            <a:off x="6507480" y="10110662"/>
            <a:ext cx="140970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6" name="타원 395"/>
          <p:cNvSpPr/>
          <p:nvPr/>
        </p:nvSpPr>
        <p:spPr>
          <a:xfrm>
            <a:off x="1443546" y="10074305"/>
            <a:ext cx="72000" cy="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7" name="타원 396"/>
          <p:cNvSpPr/>
          <p:nvPr/>
        </p:nvSpPr>
        <p:spPr>
          <a:xfrm>
            <a:off x="4034408" y="10074305"/>
            <a:ext cx="72000" cy="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8" name="타원 397"/>
          <p:cNvSpPr/>
          <p:nvPr/>
        </p:nvSpPr>
        <p:spPr>
          <a:xfrm>
            <a:off x="5065492" y="10074305"/>
            <a:ext cx="72000" cy="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9" name="직선 화살표 연결선 398"/>
          <p:cNvCxnSpPr/>
          <p:nvPr/>
        </p:nvCxnSpPr>
        <p:spPr>
          <a:xfrm>
            <a:off x="4845050" y="10110662"/>
            <a:ext cx="481330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0" name="직선 화살표 연결선 399"/>
          <p:cNvCxnSpPr/>
          <p:nvPr/>
        </p:nvCxnSpPr>
        <p:spPr>
          <a:xfrm>
            <a:off x="1453915" y="10110662"/>
            <a:ext cx="870185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1" name="모서리가 둥근 직사각형 400"/>
          <p:cNvSpPr/>
          <p:nvPr/>
        </p:nvSpPr>
        <p:spPr>
          <a:xfrm>
            <a:off x="2075094" y="9968389"/>
            <a:ext cx="1400481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개발 및 단위시험</a:t>
            </a:r>
          </a:p>
        </p:txBody>
      </p:sp>
      <p:cxnSp>
        <p:nvCxnSpPr>
          <p:cNvPr id="402" name="직선 화살표 연결선 401"/>
          <p:cNvCxnSpPr/>
          <p:nvPr/>
        </p:nvCxnSpPr>
        <p:spPr>
          <a:xfrm>
            <a:off x="3196680" y="10110662"/>
            <a:ext cx="1159420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3" name="모서리가 둥근 직사각형 402"/>
          <p:cNvSpPr/>
          <p:nvPr/>
        </p:nvSpPr>
        <p:spPr>
          <a:xfrm>
            <a:off x="4253780" y="9968389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rgbClr val="CC0000"/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통합시험</a:t>
            </a:r>
          </a:p>
        </p:txBody>
      </p:sp>
      <p:sp>
        <p:nvSpPr>
          <p:cNvPr id="404" name="타원 403"/>
          <p:cNvSpPr/>
          <p:nvPr/>
        </p:nvSpPr>
        <p:spPr>
          <a:xfrm>
            <a:off x="6094495" y="10074305"/>
            <a:ext cx="72000" cy="7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5" name="모서리가 둥근 직사각형 404"/>
          <p:cNvSpPr/>
          <p:nvPr/>
        </p:nvSpPr>
        <p:spPr>
          <a:xfrm>
            <a:off x="5271973" y="9968389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시험운영</a:t>
            </a:r>
          </a:p>
        </p:txBody>
      </p:sp>
      <p:cxnSp>
        <p:nvCxnSpPr>
          <p:cNvPr id="406" name="직선 화살표 연결선 405"/>
          <p:cNvCxnSpPr/>
          <p:nvPr/>
        </p:nvCxnSpPr>
        <p:spPr>
          <a:xfrm>
            <a:off x="5859577" y="10110662"/>
            <a:ext cx="350723" cy="0"/>
          </a:xfrm>
          <a:prstGeom prst="straightConnector1">
            <a:avLst/>
          </a:prstGeom>
          <a:ln w="1587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7" name="모서리가 둥근 직사각형 406"/>
          <p:cNvSpPr/>
          <p:nvPr/>
        </p:nvSpPr>
        <p:spPr>
          <a:xfrm>
            <a:off x="6024219" y="9968389"/>
            <a:ext cx="680294" cy="276318"/>
          </a:xfrm>
          <a:prstGeom prst="roundRect">
            <a:avLst>
              <a:gd name="adj" fmla="val 27010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인수</a:t>
            </a:r>
            <a:r>
              <a:rPr kumimoji="1"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/</a:t>
            </a:r>
            <a:br>
              <a:rPr kumimoji="1" lang="en-US" altLang="ko-KR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</a:br>
            <a:r>
              <a:rPr kumimoji="1" lang="ko-KR" altLang="en-US" sz="90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  <a:cs typeface="Arial Unicode MS" pitchFamily="50" charset="-127"/>
              </a:rPr>
              <a:t>전환</a:t>
            </a:r>
          </a:p>
        </p:txBody>
      </p:sp>
      <p:grpSp>
        <p:nvGrpSpPr>
          <p:cNvPr id="422" name="그룹 421"/>
          <p:cNvGrpSpPr/>
          <p:nvPr/>
        </p:nvGrpSpPr>
        <p:grpSpPr>
          <a:xfrm>
            <a:off x="4418521" y="9923922"/>
            <a:ext cx="176575" cy="147247"/>
            <a:chOff x="3066154" y="3704853"/>
            <a:chExt cx="424966" cy="354381"/>
          </a:xfrm>
          <a:solidFill>
            <a:srgbClr val="CC0000"/>
          </a:solidFill>
        </p:grpSpPr>
        <p:sp>
          <p:nvSpPr>
            <p:cNvPr id="423" name="Freeform 46"/>
            <p:cNvSpPr>
              <a:spLocks/>
            </p:cNvSpPr>
            <p:nvPr/>
          </p:nvSpPr>
          <p:spPr bwMode="auto">
            <a:xfrm>
              <a:off x="3066154" y="3704853"/>
              <a:ext cx="261237" cy="336189"/>
            </a:xfrm>
            <a:custGeom>
              <a:avLst/>
              <a:gdLst>
                <a:gd name="T0" fmla="*/ 211 w 216"/>
                <a:gd name="T1" fmla="*/ 203 h 278"/>
                <a:gd name="T2" fmla="*/ 213 w 216"/>
                <a:gd name="T3" fmla="*/ 278 h 278"/>
                <a:gd name="T4" fmla="*/ 6 w 216"/>
                <a:gd name="T5" fmla="*/ 278 h 278"/>
                <a:gd name="T6" fmla="*/ 72 w 216"/>
                <a:gd name="T7" fmla="*/ 130 h 278"/>
                <a:gd name="T8" fmla="*/ 114 w 216"/>
                <a:gd name="T9" fmla="*/ 0 h 278"/>
                <a:gd name="T10" fmla="*/ 168 w 216"/>
                <a:gd name="T11" fmla="*/ 29 h 278"/>
                <a:gd name="T12" fmla="*/ 211 w 216"/>
                <a:gd name="T13" fmla="*/ 203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6" h="278">
                  <a:moveTo>
                    <a:pt x="211" y="203"/>
                  </a:moveTo>
                  <a:cubicBezTo>
                    <a:pt x="216" y="226"/>
                    <a:pt x="216" y="254"/>
                    <a:pt x="213" y="278"/>
                  </a:cubicBezTo>
                  <a:cubicBezTo>
                    <a:pt x="6" y="278"/>
                    <a:pt x="6" y="278"/>
                    <a:pt x="6" y="278"/>
                  </a:cubicBezTo>
                  <a:cubicBezTo>
                    <a:pt x="0" y="219"/>
                    <a:pt x="10" y="154"/>
                    <a:pt x="72" y="130"/>
                  </a:cubicBezTo>
                  <a:cubicBezTo>
                    <a:pt x="10" y="92"/>
                    <a:pt x="38" y="1"/>
                    <a:pt x="114" y="0"/>
                  </a:cubicBezTo>
                  <a:cubicBezTo>
                    <a:pt x="138" y="0"/>
                    <a:pt x="159" y="11"/>
                    <a:pt x="168" y="29"/>
                  </a:cubicBezTo>
                  <a:cubicBezTo>
                    <a:pt x="90" y="71"/>
                    <a:pt x="114" y="203"/>
                    <a:pt x="211" y="2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2353" tIns="36176" rIns="72353" bIns="3617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srgbClr val="CC0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424" name="Freeform 47"/>
            <p:cNvSpPr>
              <a:spLocks noEditPoints="1"/>
            </p:cNvSpPr>
            <p:nvPr/>
          </p:nvSpPr>
          <p:spPr bwMode="auto">
            <a:xfrm>
              <a:off x="3225517" y="3733961"/>
              <a:ext cx="265603" cy="325273"/>
            </a:xfrm>
            <a:custGeom>
              <a:avLst/>
              <a:gdLst>
                <a:gd name="T0" fmla="*/ 152 w 220"/>
                <a:gd name="T1" fmla="*/ 145 h 269"/>
                <a:gd name="T2" fmla="*/ 203 w 220"/>
                <a:gd name="T3" fmla="*/ 218 h 269"/>
                <a:gd name="T4" fmla="*/ 164 w 220"/>
                <a:gd name="T5" fmla="*/ 244 h 269"/>
                <a:gd name="T6" fmla="*/ 115 w 220"/>
                <a:gd name="T7" fmla="*/ 170 h 269"/>
                <a:gd name="T8" fmla="*/ 152 w 220"/>
                <a:gd name="T9" fmla="*/ 145 h 269"/>
                <a:gd name="T10" fmla="*/ 25 w 220"/>
                <a:gd name="T11" fmla="*/ 74 h 269"/>
                <a:gd name="T12" fmla="*/ 96 w 220"/>
                <a:gd name="T13" fmla="*/ 26 h 269"/>
                <a:gd name="T14" fmla="*/ 143 w 220"/>
                <a:gd name="T15" fmla="*/ 97 h 269"/>
                <a:gd name="T16" fmla="*/ 73 w 220"/>
                <a:gd name="T17" fmla="*/ 146 h 269"/>
                <a:gd name="T18" fmla="*/ 25 w 220"/>
                <a:gd name="T19" fmla="*/ 74 h 269"/>
                <a:gd name="T20" fmla="*/ 8 w 220"/>
                <a:gd name="T21" fmla="*/ 71 h 269"/>
                <a:gd name="T22" fmla="*/ 99 w 220"/>
                <a:gd name="T23" fmla="*/ 9 h 269"/>
                <a:gd name="T24" fmla="*/ 160 w 220"/>
                <a:gd name="T25" fmla="*/ 101 h 269"/>
                <a:gd name="T26" fmla="*/ 69 w 220"/>
                <a:gd name="T27" fmla="*/ 163 h 269"/>
                <a:gd name="T28" fmla="*/ 8 w 220"/>
                <a:gd name="T29" fmla="*/ 71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0" h="269">
                  <a:moveTo>
                    <a:pt x="152" y="145"/>
                  </a:moveTo>
                  <a:cubicBezTo>
                    <a:pt x="163" y="162"/>
                    <a:pt x="197" y="209"/>
                    <a:pt x="203" y="218"/>
                  </a:cubicBezTo>
                  <a:cubicBezTo>
                    <a:pt x="220" y="243"/>
                    <a:pt x="182" y="269"/>
                    <a:pt x="164" y="244"/>
                  </a:cubicBezTo>
                  <a:cubicBezTo>
                    <a:pt x="158" y="235"/>
                    <a:pt x="128" y="191"/>
                    <a:pt x="115" y="170"/>
                  </a:cubicBezTo>
                  <a:cubicBezTo>
                    <a:pt x="128" y="165"/>
                    <a:pt x="142" y="156"/>
                    <a:pt x="152" y="145"/>
                  </a:cubicBezTo>
                  <a:close/>
                  <a:moveTo>
                    <a:pt x="25" y="74"/>
                  </a:moveTo>
                  <a:cubicBezTo>
                    <a:pt x="32" y="41"/>
                    <a:pt x="63" y="20"/>
                    <a:pt x="96" y="26"/>
                  </a:cubicBezTo>
                  <a:cubicBezTo>
                    <a:pt x="128" y="32"/>
                    <a:pt x="149" y="64"/>
                    <a:pt x="143" y="97"/>
                  </a:cubicBezTo>
                  <a:cubicBezTo>
                    <a:pt x="137" y="130"/>
                    <a:pt x="105" y="152"/>
                    <a:pt x="73" y="146"/>
                  </a:cubicBezTo>
                  <a:cubicBezTo>
                    <a:pt x="40" y="139"/>
                    <a:pt x="19" y="107"/>
                    <a:pt x="25" y="74"/>
                  </a:cubicBezTo>
                  <a:close/>
                  <a:moveTo>
                    <a:pt x="8" y="71"/>
                  </a:moveTo>
                  <a:cubicBezTo>
                    <a:pt x="16" y="28"/>
                    <a:pt x="57" y="0"/>
                    <a:pt x="99" y="9"/>
                  </a:cubicBezTo>
                  <a:cubicBezTo>
                    <a:pt x="141" y="17"/>
                    <a:pt x="168" y="58"/>
                    <a:pt x="160" y="101"/>
                  </a:cubicBezTo>
                  <a:cubicBezTo>
                    <a:pt x="152" y="143"/>
                    <a:pt x="111" y="171"/>
                    <a:pt x="69" y="163"/>
                  </a:cubicBezTo>
                  <a:cubicBezTo>
                    <a:pt x="27" y="155"/>
                    <a:pt x="0" y="114"/>
                    <a:pt x="8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2353" tIns="36176" rIns="72353" bIns="36176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srgbClr val="CC0000"/>
                </a:solidFill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351" name="양쪽 모서리가 둥근 사각형 350"/>
          <p:cNvSpPr/>
          <p:nvPr/>
        </p:nvSpPr>
        <p:spPr>
          <a:xfrm rot="5400000">
            <a:off x="3073963" y="-1761105"/>
            <a:ext cx="258131" cy="64060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 smtClean="0"/>
          </a:p>
        </p:txBody>
      </p:sp>
      <p:grpSp>
        <p:nvGrpSpPr>
          <p:cNvPr id="357" name="그룹 356"/>
          <p:cNvGrpSpPr/>
          <p:nvPr/>
        </p:nvGrpSpPr>
        <p:grpSpPr>
          <a:xfrm>
            <a:off x="530252" y="1332334"/>
            <a:ext cx="785350" cy="226286"/>
            <a:chOff x="530252" y="1332334"/>
            <a:chExt cx="785350" cy="226286"/>
          </a:xfrm>
        </p:grpSpPr>
        <p:pic>
          <p:nvPicPr>
            <p:cNvPr id="359" name="Picture 3" descr="C:\Users\hoya\Desktop\Vector Smart Objec234t4.pn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30252" y="1332334"/>
              <a:ext cx="785350" cy="226286"/>
            </a:xfrm>
            <a:prstGeom prst="rect">
              <a:avLst/>
            </a:prstGeom>
            <a:noFill/>
          </p:spPr>
        </p:pic>
        <p:sp>
          <p:nvSpPr>
            <p:cNvPr id="361" name="TextBox 360"/>
            <p:cNvSpPr txBox="1"/>
            <p:nvPr/>
          </p:nvSpPr>
          <p:spPr>
            <a:xfrm>
              <a:off x="773365" y="1367654"/>
              <a:ext cx="52441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평가항목</a:t>
              </a:r>
            </a:p>
          </p:txBody>
        </p:sp>
      </p:grpSp>
      <p:grpSp>
        <p:nvGrpSpPr>
          <p:cNvPr id="362" name="그룹 361"/>
          <p:cNvGrpSpPr/>
          <p:nvPr/>
        </p:nvGrpSpPr>
        <p:grpSpPr>
          <a:xfrm>
            <a:off x="3813103" y="1332334"/>
            <a:ext cx="1298709" cy="226800"/>
            <a:chOff x="3237944" y="1332334"/>
            <a:chExt cx="1298709" cy="226800"/>
          </a:xfrm>
        </p:grpSpPr>
        <p:pic>
          <p:nvPicPr>
            <p:cNvPr id="363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19" cstate="print"/>
            <a:stretch>
              <a:fillRect/>
            </a:stretch>
          </p:blipFill>
          <p:spPr bwMode="auto">
            <a:xfrm>
              <a:off x="3237944" y="1332334"/>
              <a:ext cx="1215653" cy="226800"/>
            </a:xfrm>
            <a:prstGeom prst="rect">
              <a:avLst/>
            </a:prstGeom>
            <a:noFill/>
          </p:spPr>
        </p:pic>
        <p:pic>
          <p:nvPicPr>
            <p:cNvPr id="368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19" cstate="print"/>
            <a:srcRect l="24602"/>
            <a:stretch>
              <a:fillRect/>
            </a:stretch>
          </p:blipFill>
          <p:spPr bwMode="auto">
            <a:xfrm>
              <a:off x="3620080" y="1332334"/>
              <a:ext cx="916573" cy="226800"/>
            </a:xfrm>
            <a:prstGeom prst="rect">
              <a:avLst/>
            </a:prstGeom>
            <a:noFill/>
          </p:spPr>
        </p:pic>
        <p:sp>
          <p:nvSpPr>
            <p:cNvPr id="369" name="TextBox 368"/>
            <p:cNvSpPr txBox="1"/>
            <p:nvPr/>
          </p:nvSpPr>
          <p:spPr>
            <a:xfrm>
              <a:off x="3472806" y="1361304"/>
              <a:ext cx="94630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제안서 해당페이지</a:t>
              </a:r>
            </a:p>
          </p:txBody>
        </p:sp>
      </p:grpSp>
      <p:sp>
        <p:nvSpPr>
          <p:cNvPr id="371" name="TextBox 370"/>
          <p:cNvSpPr txBox="1"/>
          <p:nvPr/>
        </p:nvSpPr>
        <p:spPr>
          <a:xfrm>
            <a:off x="1382513" y="1356544"/>
            <a:ext cx="18369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100" dirty="0" smtClean="0">
                <a:solidFill>
                  <a:srgbClr val="ED1B2F"/>
                </a:solidFill>
                <a:latin typeface="KoPub돋움체 Bold" pitchFamily="18" charset="-127"/>
                <a:ea typeface="KoPub돋움체 Bold" pitchFamily="18" charset="-127"/>
              </a:rPr>
              <a:t>성능 요구 사항</a:t>
            </a:r>
            <a:endParaRPr lang="en-US" altLang="ko-KR" sz="1100" dirty="0" smtClean="0">
              <a:solidFill>
                <a:srgbClr val="ED1B2F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78" name="TextBox 377"/>
          <p:cNvSpPr txBox="1"/>
          <p:nvPr/>
        </p:nvSpPr>
        <p:spPr>
          <a:xfrm>
            <a:off x="5145377" y="1366315"/>
            <a:ext cx="109394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Ⅳ-1 ~ 4</a:t>
            </a:r>
          </a:p>
        </p:txBody>
      </p:sp>
      <p:grpSp>
        <p:nvGrpSpPr>
          <p:cNvPr id="334" name="그룹 333"/>
          <p:cNvGrpSpPr/>
          <p:nvPr/>
        </p:nvGrpSpPr>
        <p:grpSpPr>
          <a:xfrm>
            <a:off x="5404808" y="9163949"/>
            <a:ext cx="1749102" cy="284640"/>
            <a:chOff x="5305748" y="9957699"/>
            <a:chExt cx="1749102" cy="284640"/>
          </a:xfrm>
        </p:grpSpPr>
        <p:grpSp>
          <p:nvGrpSpPr>
            <p:cNvPr id="428" name="그룹 427"/>
            <p:cNvGrpSpPr/>
            <p:nvPr/>
          </p:nvGrpSpPr>
          <p:grpSpPr>
            <a:xfrm>
              <a:off x="5305748" y="9957699"/>
              <a:ext cx="1749102" cy="284640"/>
              <a:chOff x="6024563" y="3245164"/>
              <a:chExt cx="1144587" cy="589306"/>
            </a:xfrm>
          </p:grpSpPr>
          <p:sp>
            <p:nvSpPr>
              <p:cNvPr id="429" name="직사각형 428"/>
              <p:cNvSpPr/>
              <p:nvPr/>
            </p:nvSpPr>
            <p:spPr>
              <a:xfrm flipV="1">
                <a:off x="6161845" y="3245166"/>
                <a:ext cx="999492" cy="5886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430" name="직선 연결선 429"/>
              <p:cNvCxnSpPr/>
              <p:nvPr/>
            </p:nvCxnSpPr>
            <p:spPr>
              <a:xfrm>
                <a:off x="6024563" y="3834470"/>
                <a:ext cx="1144587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1" name="직사각형 430"/>
              <p:cNvSpPr/>
              <p:nvPr/>
            </p:nvSpPr>
            <p:spPr>
              <a:xfrm flipV="1">
                <a:off x="6024563" y="3245164"/>
                <a:ext cx="195090" cy="58863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2" name="TextBox 431"/>
              <p:cNvSpPr txBox="1"/>
              <p:nvPr/>
            </p:nvSpPr>
            <p:spPr bwMode="auto">
              <a:xfrm>
                <a:off x="6052075" y="3396112"/>
                <a:ext cx="242634" cy="286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>
                  <a:spcAft>
                    <a:spcPts val="600"/>
                  </a:spcAft>
                  <a:defRPr/>
                </a:pPr>
                <a:r>
                  <a:rPr lang="ko-KR" altLang="en-US" sz="900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rPr>
                  <a:t>범례</a:t>
                </a:r>
              </a:p>
            </p:txBody>
          </p:sp>
        </p:grpSp>
        <p:grpSp>
          <p:nvGrpSpPr>
            <p:cNvPr id="433" name="그룹 432"/>
            <p:cNvGrpSpPr/>
            <p:nvPr/>
          </p:nvGrpSpPr>
          <p:grpSpPr>
            <a:xfrm>
              <a:off x="5679468" y="10015348"/>
              <a:ext cx="176575" cy="147247"/>
              <a:chOff x="3066154" y="3704853"/>
              <a:chExt cx="424966" cy="354381"/>
            </a:xfrm>
            <a:solidFill>
              <a:srgbClr val="CC0000"/>
            </a:solidFill>
          </p:grpSpPr>
          <p:sp>
            <p:nvSpPr>
              <p:cNvPr id="434" name="Freeform 46"/>
              <p:cNvSpPr>
                <a:spLocks/>
              </p:cNvSpPr>
              <p:nvPr/>
            </p:nvSpPr>
            <p:spPr bwMode="auto">
              <a:xfrm>
                <a:off x="3066154" y="3704853"/>
                <a:ext cx="261237" cy="336189"/>
              </a:xfrm>
              <a:custGeom>
                <a:avLst/>
                <a:gdLst>
                  <a:gd name="T0" fmla="*/ 211 w 216"/>
                  <a:gd name="T1" fmla="*/ 203 h 278"/>
                  <a:gd name="T2" fmla="*/ 213 w 216"/>
                  <a:gd name="T3" fmla="*/ 278 h 278"/>
                  <a:gd name="T4" fmla="*/ 6 w 216"/>
                  <a:gd name="T5" fmla="*/ 278 h 278"/>
                  <a:gd name="T6" fmla="*/ 72 w 216"/>
                  <a:gd name="T7" fmla="*/ 130 h 278"/>
                  <a:gd name="T8" fmla="*/ 114 w 216"/>
                  <a:gd name="T9" fmla="*/ 0 h 278"/>
                  <a:gd name="T10" fmla="*/ 168 w 216"/>
                  <a:gd name="T11" fmla="*/ 29 h 278"/>
                  <a:gd name="T12" fmla="*/ 211 w 216"/>
                  <a:gd name="T13" fmla="*/ 203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6" h="278">
                    <a:moveTo>
                      <a:pt x="211" y="203"/>
                    </a:moveTo>
                    <a:cubicBezTo>
                      <a:pt x="216" y="226"/>
                      <a:pt x="216" y="254"/>
                      <a:pt x="213" y="278"/>
                    </a:cubicBezTo>
                    <a:cubicBezTo>
                      <a:pt x="6" y="278"/>
                      <a:pt x="6" y="278"/>
                      <a:pt x="6" y="278"/>
                    </a:cubicBezTo>
                    <a:cubicBezTo>
                      <a:pt x="0" y="219"/>
                      <a:pt x="10" y="154"/>
                      <a:pt x="72" y="130"/>
                    </a:cubicBezTo>
                    <a:cubicBezTo>
                      <a:pt x="10" y="92"/>
                      <a:pt x="38" y="1"/>
                      <a:pt x="114" y="0"/>
                    </a:cubicBezTo>
                    <a:cubicBezTo>
                      <a:pt x="138" y="0"/>
                      <a:pt x="159" y="11"/>
                      <a:pt x="168" y="29"/>
                    </a:cubicBezTo>
                    <a:cubicBezTo>
                      <a:pt x="90" y="71"/>
                      <a:pt x="114" y="203"/>
                      <a:pt x="211" y="2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2353" tIns="36176" rIns="72353" bIns="3617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  <p:sp>
            <p:nvSpPr>
              <p:cNvPr id="435" name="Freeform 47"/>
              <p:cNvSpPr>
                <a:spLocks noEditPoints="1"/>
              </p:cNvSpPr>
              <p:nvPr/>
            </p:nvSpPr>
            <p:spPr bwMode="auto">
              <a:xfrm>
                <a:off x="3225517" y="3733961"/>
                <a:ext cx="265603" cy="325273"/>
              </a:xfrm>
              <a:custGeom>
                <a:avLst/>
                <a:gdLst>
                  <a:gd name="T0" fmla="*/ 152 w 220"/>
                  <a:gd name="T1" fmla="*/ 145 h 269"/>
                  <a:gd name="T2" fmla="*/ 203 w 220"/>
                  <a:gd name="T3" fmla="*/ 218 h 269"/>
                  <a:gd name="T4" fmla="*/ 164 w 220"/>
                  <a:gd name="T5" fmla="*/ 244 h 269"/>
                  <a:gd name="T6" fmla="*/ 115 w 220"/>
                  <a:gd name="T7" fmla="*/ 170 h 269"/>
                  <a:gd name="T8" fmla="*/ 152 w 220"/>
                  <a:gd name="T9" fmla="*/ 145 h 269"/>
                  <a:gd name="T10" fmla="*/ 25 w 220"/>
                  <a:gd name="T11" fmla="*/ 74 h 269"/>
                  <a:gd name="T12" fmla="*/ 96 w 220"/>
                  <a:gd name="T13" fmla="*/ 26 h 269"/>
                  <a:gd name="T14" fmla="*/ 143 w 220"/>
                  <a:gd name="T15" fmla="*/ 97 h 269"/>
                  <a:gd name="T16" fmla="*/ 73 w 220"/>
                  <a:gd name="T17" fmla="*/ 146 h 269"/>
                  <a:gd name="T18" fmla="*/ 25 w 220"/>
                  <a:gd name="T19" fmla="*/ 74 h 269"/>
                  <a:gd name="T20" fmla="*/ 8 w 220"/>
                  <a:gd name="T21" fmla="*/ 71 h 269"/>
                  <a:gd name="T22" fmla="*/ 99 w 220"/>
                  <a:gd name="T23" fmla="*/ 9 h 269"/>
                  <a:gd name="T24" fmla="*/ 160 w 220"/>
                  <a:gd name="T25" fmla="*/ 101 h 269"/>
                  <a:gd name="T26" fmla="*/ 69 w 220"/>
                  <a:gd name="T27" fmla="*/ 163 h 269"/>
                  <a:gd name="T28" fmla="*/ 8 w 220"/>
                  <a:gd name="T29" fmla="*/ 71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0" h="269">
                    <a:moveTo>
                      <a:pt x="152" y="145"/>
                    </a:moveTo>
                    <a:cubicBezTo>
                      <a:pt x="163" y="162"/>
                      <a:pt x="197" y="209"/>
                      <a:pt x="203" y="218"/>
                    </a:cubicBezTo>
                    <a:cubicBezTo>
                      <a:pt x="220" y="243"/>
                      <a:pt x="182" y="269"/>
                      <a:pt x="164" y="244"/>
                    </a:cubicBezTo>
                    <a:cubicBezTo>
                      <a:pt x="158" y="235"/>
                      <a:pt x="128" y="191"/>
                      <a:pt x="115" y="170"/>
                    </a:cubicBezTo>
                    <a:cubicBezTo>
                      <a:pt x="128" y="165"/>
                      <a:pt x="142" y="156"/>
                      <a:pt x="152" y="145"/>
                    </a:cubicBezTo>
                    <a:close/>
                    <a:moveTo>
                      <a:pt x="25" y="74"/>
                    </a:moveTo>
                    <a:cubicBezTo>
                      <a:pt x="32" y="41"/>
                      <a:pt x="63" y="20"/>
                      <a:pt x="96" y="26"/>
                    </a:cubicBezTo>
                    <a:cubicBezTo>
                      <a:pt x="128" y="32"/>
                      <a:pt x="149" y="64"/>
                      <a:pt x="143" y="97"/>
                    </a:cubicBezTo>
                    <a:cubicBezTo>
                      <a:pt x="137" y="130"/>
                      <a:pt x="105" y="152"/>
                      <a:pt x="73" y="146"/>
                    </a:cubicBezTo>
                    <a:cubicBezTo>
                      <a:pt x="40" y="139"/>
                      <a:pt x="19" y="107"/>
                      <a:pt x="25" y="74"/>
                    </a:cubicBezTo>
                    <a:close/>
                    <a:moveTo>
                      <a:pt x="8" y="71"/>
                    </a:moveTo>
                    <a:cubicBezTo>
                      <a:pt x="16" y="28"/>
                      <a:pt x="57" y="0"/>
                      <a:pt x="99" y="9"/>
                    </a:cubicBezTo>
                    <a:cubicBezTo>
                      <a:pt x="141" y="17"/>
                      <a:pt x="168" y="58"/>
                      <a:pt x="160" y="101"/>
                    </a:cubicBezTo>
                    <a:cubicBezTo>
                      <a:pt x="152" y="143"/>
                      <a:pt x="111" y="171"/>
                      <a:pt x="69" y="163"/>
                    </a:cubicBezTo>
                    <a:cubicBezTo>
                      <a:pt x="27" y="155"/>
                      <a:pt x="0" y="114"/>
                      <a:pt x="8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72353" tIns="36176" rIns="72353" bIns="3617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dirty="0">
                  <a:latin typeface="Rix모던고딕 B" panose="02020603020101020101" pitchFamily="18" charset="-127"/>
                  <a:ea typeface="Rix모던고딕 B" panose="02020603020101020101" pitchFamily="18" charset="-127"/>
                </a:endParaRPr>
              </a:p>
            </p:txBody>
          </p:sp>
        </p:grpSp>
        <p:sp>
          <p:nvSpPr>
            <p:cNvPr id="438" name="TextBox 437"/>
            <p:cNvSpPr txBox="1"/>
            <p:nvPr/>
          </p:nvSpPr>
          <p:spPr bwMode="auto">
            <a:xfrm>
              <a:off x="5930184" y="9983628"/>
              <a:ext cx="1050487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 latinLnBrk="0">
                <a:spcAft>
                  <a:spcPts val="600"/>
                </a:spcAft>
                <a:defRPr/>
              </a:pPr>
              <a:r>
                <a:rPr lang="ko-KR" altLang="en-US" sz="7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성능진단전문업체를 통한 성능진단 및 개선</a:t>
              </a:r>
            </a:p>
          </p:txBody>
        </p:sp>
      </p:grpSp>
      <p:sp>
        <p:nvSpPr>
          <p:cNvPr id="48" name="직사각형 47"/>
          <p:cNvSpPr/>
          <p:nvPr/>
        </p:nvSpPr>
        <p:spPr>
          <a:xfrm>
            <a:off x="8244057" y="8606661"/>
            <a:ext cx="5134959" cy="1544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디자인 </a:t>
            </a:r>
            <a:r>
              <a:rPr lang="ko-KR" altLang="en-US" smtClean="0"/>
              <a:t>재요청</a:t>
            </a:r>
            <a:endParaRPr lang="en-US" altLang="ko-KR" smtClean="0"/>
          </a:p>
          <a:p>
            <a:pPr algn="ctr"/>
            <a:r>
              <a:rPr lang="ko-KR" altLang="en-US" dirty="0" smtClean="0"/>
              <a:t>폰트 및 여백 조정 요청</a:t>
            </a:r>
            <a:endParaRPr lang="ko-KR" altLang="en-US" dirty="0"/>
          </a:p>
        </p:txBody>
      </p:sp>
      <p:sp>
        <p:nvSpPr>
          <p:cNvPr id="335" name="슬라이드 번호 개체 틀 5"/>
          <p:cNvSpPr txBox="1">
            <a:spLocks/>
          </p:cNvSpPr>
          <p:nvPr/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noProof="0" dirty="0" smtClean="0"/>
              <a:t>Ⅳ</a:t>
            </a: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-1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Box 320"/>
          <p:cNvSpPr txBox="1"/>
          <p:nvPr/>
        </p:nvSpPr>
        <p:spPr>
          <a:xfrm>
            <a:off x="593843" y="1746250"/>
            <a:ext cx="657054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2.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품질요구사항</a:t>
            </a:r>
            <a:endParaRPr lang="en-US" altLang="ko-KR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요구된 품질 요구사항은 요구사항 변경 및 평가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결함 발생률 최소화 등 총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4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개 품질측정 항목으로 파악되며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각각의 대응방안을 다음과 같이 마련하여 사업을 수행합니다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단계별 품질보증방안을 통해 품질관리를 수행하며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감리 수검 시 적극적인 지원을 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327" name="그룹 206"/>
          <p:cNvGrpSpPr/>
          <p:nvPr/>
        </p:nvGrpSpPr>
        <p:grpSpPr>
          <a:xfrm>
            <a:off x="592074" y="2856207"/>
            <a:ext cx="6571501" cy="292388"/>
            <a:chOff x="614934" y="2930014"/>
            <a:chExt cx="6571501" cy="292388"/>
          </a:xfrm>
        </p:grpSpPr>
        <p:pic>
          <p:nvPicPr>
            <p:cNvPr id="328" name="그림 327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329" name="TextBox 328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 보증 구현방안</a:t>
              </a:r>
              <a:endPara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332" name="그룹 51"/>
          <p:cNvGrpSpPr/>
          <p:nvPr/>
        </p:nvGrpSpPr>
        <p:grpSpPr>
          <a:xfrm>
            <a:off x="697490" y="3292956"/>
            <a:ext cx="3047075" cy="184666"/>
            <a:chOff x="333420" y="2673366"/>
            <a:chExt cx="3047075" cy="184666"/>
          </a:xfrm>
        </p:grpSpPr>
        <p:sp>
          <p:nvSpPr>
            <p:cNvPr id="333" name="TextBox 332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 요구사항 별 충족 방안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34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335" name="타원 334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6" name="갈매기형 수장 335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40" name="AutoShape 307"/>
          <p:cNvSpPr>
            <a:spLocks noChangeArrowheads="1"/>
          </p:cNvSpPr>
          <p:nvPr/>
        </p:nvSpPr>
        <p:spPr bwMode="auto">
          <a:xfrm>
            <a:off x="611188" y="3701243"/>
            <a:ext cx="3194098" cy="114133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algn="ctr" latinLnBrk="0"/>
            <a:endParaRPr lang="ko-KR" altLang="ko-KR" sz="1400" dirty="0"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341" name="AutoShape 250" descr="o1"/>
          <p:cNvSpPr>
            <a:spLocks noChangeArrowheads="1"/>
          </p:cNvSpPr>
          <p:nvPr/>
        </p:nvSpPr>
        <p:spPr bwMode="auto">
          <a:xfrm>
            <a:off x="611190" y="3647732"/>
            <a:ext cx="3194091" cy="216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1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품질관리 조직 및 보증방안</a:t>
            </a:r>
          </a:p>
        </p:txBody>
      </p:sp>
      <p:sp>
        <p:nvSpPr>
          <p:cNvPr id="359" name="모서리가 둥근 직사각형 358"/>
          <p:cNvSpPr/>
          <p:nvPr/>
        </p:nvSpPr>
        <p:spPr>
          <a:xfrm>
            <a:off x="688468" y="4063639"/>
            <a:ext cx="686099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신뢰성</a:t>
            </a:r>
          </a:p>
        </p:txBody>
      </p:sp>
      <p:sp>
        <p:nvSpPr>
          <p:cNvPr id="360" name="모서리가 둥근 직사각형 359"/>
          <p:cNvSpPr/>
          <p:nvPr/>
        </p:nvSpPr>
        <p:spPr>
          <a:xfrm>
            <a:off x="1424641" y="4063639"/>
            <a:ext cx="686099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사용성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61" name="모서리가 둥근 직사각형 360"/>
          <p:cNvSpPr/>
          <p:nvPr/>
        </p:nvSpPr>
        <p:spPr>
          <a:xfrm>
            <a:off x="688468" y="4326119"/>
            <a:ext cx="686099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이식성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62" name="모서리가 둥근 직사각형 361"/>
          <p:cNvSpPr/>
          <p:nvPr/>
        </p:nvSpPr>
        <p:spPr>
          <a:xfrm>
            <a:off x="1424641" y="4326119"/>
            <a:ext cx="686099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보안성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63" name="모서리가 둥근 직사각형 362"/>
          <p:cNvSpPr/>
          <p:nvPr/>
        </p:nvSpPr>
        <p:spPr>
          <a:xfrm>
            <a:off x="688468" y="4590554"/>
            <a:ext cx="1421221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유지관리성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373" name="Rectangle 20"/>
          <p:cNvSpPr>
            <a:spLocks noChangeArrowheads="1"/>
          </p:cNvSpPr>
          <p:nvPr/>
        </p:nvSpPr>
        <p:spPr bwMode="gray">
          <a:xfrm>
            <a:off x="684659" y="3857774"/>
            <a:ext cx="1429892" cy="2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 fontAlgn="ctr">
              <a:spcBef>
                <a:spcPts val="0"/>
              </a:spcBef>
              <a:spcAft>
                <a:spcPts val="600"/>
              </a:spcAft>
              <a:buClr>
                <a:srgbClr val="969696"/>
              </a:buClr>
              <a:buSzPct val="80000"/>
              <a:defRPr/>
            </a:pPr>
            <a:r>
              <a:rPr lang="ko-KR" altLang="en-US" sz="1000" spc="-100" dirty="0" smtClean="0">
                <a:solidFill>
                  <a:schemeClr val="accent5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품질요구사항</a:t>
            </a:r>
          </a:p>
        </p:txBody>
      </p:sp>
      <p:sp>
        <p:nvSpPr>
          <p:cNvPr id="383" name="AutoShape 307"/>
          <p:cNvSpPr>
            <a:spLocks noChangeArrowheads="1"/>
          </p:cNvSpPr>
          <p:nvPr/>
        </p:nvSpPr>
        <p:spPr bwMode="auto">
          <a:xfrm>
            <a:off x="3970290" y="3701243"/>
            <a:ext cx="3194098" cy="1141339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pPr algn="ctr" latinLnBrk="0"/>
            <a:endParaRPr lang="ko-KR" altLang="ko-KR" sz="1400" dirty="0"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384" name="AutoShape 250" descr="o1"/>
          <p:cNvSpPr>
            <a:spLocks noChangeArrowheads="1"/>
          </p:cNvSpPr>
          <p:nvPr/>
        </p:nvSpPr>
        <p:spPr bwMode="auto">
          <a:xfrm>
            <a:off x="3970292" y="3647732"/>
            <a:ext cx="3194091" cy="216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6350">
            <a:solidFill>
              <a:schemeClr val="accent5">
                <a:lumMod val="75000"/>
              </a:schemeClr>
            </a:solidFill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1100" spc="-5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기능구현의 정확성</a:t>
            </a:r>
          </a:p>
        </p:txBody>
      </p:sp>
      <p:grpSp>
        <p:nvGrpSpPr>
          <p:cNvPr id="408" name="그룹 407"/>
          <p:cNvGrpSpPr/>
          <p:nvPr/>
        </p:nvGrpSpPr>
        <p:grpSpPr>
          <a:xfrm>
            <a:off x="2207444" y="3925243"/>
            <a:ext cx="3360690" cy="845331"/>
            <a:chOff x="2207444" y="3925243"/>
            <a:chExt cx="3360690" cy="985851"/>
          </a:xfrm>
        </p:grpSpPr>
        <p:cxnSp>
          <p:nvCxnSpPr>
            <p:cNvPr id="358" name="직선 연결선 357"/>
            <p:cNvCxnSpPr/>
            <p:nvPr/>
          </p:nvCxnSpPr>
          <p:spPr>
            <a:xfrm rot="5400000">
              <a:off x="1715312" y="4417375"/>
              <a:ext cx="985851" cy="1588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5" name="직선 연결선 384"/>
            <p:cNvCxnSpPr/>
            <p:nvPr/>
          </p:nvCxnSpPr>
          <p:spPr>
            <a:xfrm rot="5400000">
              <a:off x="5074414" y="4417375"/>
              <a:ext cx="985851" cy="1588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ash"/>
              <a:headEnd w="sm" len="sm"/>
              <a:tailEnd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1" name="모서리가 둥근 직사각형 390"/>
          <p:cNvSpPr/>
          <p:nvPr/>
        </p:nvSpPr>
        <p:spPr>
          <a:xfrm>
            <a:off x="4047570" y="4063640"/>
            <a:ext cx="1422000" cy="306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요구사항 변경 관리 및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/>
            </a:r>
            <a:b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</a:b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Baseline 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설정</a:t>
            </a:r>
          </a:p>
        </p:txBody>
      </p:sp>
      <p:sp>
        <p:nvSpPr>
          <p:cNvPr id="390" name="모서리가 둥근 직사각형 389"/>
          <p:cNvSpPr/>
          <p:nvPr/>
        </p:nvSpPr>
        <p:spPr>
          <a:xfrm>
            <a:off x="4047570" y="4390097"/>
            <a:ext cx="1421221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요구사항 충족방안</a:t>
            </a:r>
          </a:p>
        </p:txBody>
      </p:sp>
      <p:sp>
        <p:nvSpPr>
          <p:cNvPr id="410" name="모서리가 둥근 직사각형 409"/>
          <p:cNvSpPr/>
          <p:nvPr/>
        </p:nvSpPr>
        <p:spPr>
          <a:xfrm>
            <a:off x="4047570" y="4590554"/>
            <a:ext cx="1421221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테스트를 통한 평가</a:t>
            </a:r>
          </a:p>
        </p:txBody>
      </p:sp>
      <p:sp>
        <p:nvSpPr>
          <p:cNvPr id="393" name="Rectangle 20"/>
          <p:cNvSpPr>
            <a:spLocks noChangeArrowheads="1"/>
          </p:cNvSpPr>
          <p:nvPr/>
        </p:nvSpPr>
        <p:spPr bwMode="gray">
          <a:xfrm>
            <a:off x="4043761" y="3857774"/>
            <a:ext cx="1429892" cy="2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 fontAlgn="ctr">
              <a:spcAft>
                <a:spcPts val="600"/>
              </a:spcAft>
              <a:buClr>
                <a:srgbClr val="969696"/>
              </a:buClr>
              <a:buSzPct val="80000"/>
              <a:defRPr/>
            </a:pPr>
            <a:r>
              <a:rPr lang="ko-KR" altLang="en-US" sz="1000" spc="-100" dirty="0" smtClean="0">
                <a:solidFill>
                  <a:schemeClr val="accent3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요구사항 변경 및 평가</a:t>
            </a:r>
          </a:p>
        </p:txBody>
      </p:sp>
      <p:sp>
        <p:nvSpPr>
          <p:cNvPr id="399" name="모서리가 둥근 직사각형 398"/>
          <p:cNvSpPr/>
          <p:nvPr/>
        </p:nvSpPr>
        <p:spPr>
          <a:xfrm>
            <a:off x="2291120" y="4063639"/>
            <a:ext cx="1422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품질관련인증</a:t>
            </a:r>
          </a:p>
        </p:txBody>
      </p:sp>
      <p:sp>
        <p:nvSpPr>
          <p:cNvPr id="396" name="모서리가 둥근 직사각형 395"/>
          <p:cNvSpPr/>
          <p:nvPr/>
        </p:nvSpPr>
        <p:spPr>
          <a:xfrm>
            <a:off x="2291120" y="4327097"/>
            <a:ext cx="1422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품질보증방안</a:t>
            </a:r>
          </a:p>
        </p:txBody>
      </p:sp>
      <p:sp>
        <p:nvSpPr>
          <p:cNvPr id="398" name="모서리가 둥근 직사각형 397"/>
          <p:cNvSpPr/>
          <p:nvPr/>
        </p:nvSpPr>
        <p:spPr>
          <a:xfrm>
            <a:off x="2291121" y="4590554"/>
            <a:ext cx="1421221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품질조직</a:t>
            </a:r>
          </a:p>
        </p:txBody>
      </p:sp>
      <p:sp>
        <p:nvSpPr>
          <p:cNvPr id="401" name="Rectangle 20"/>
          <p:cNvSpPr>
            <a:spLocks noChangeArrowheads="1"/>
          </p:cNvSpPr>
          <p:nvPr/>
        </p:nvSpPr>
        <p:spPr bwMode="gray">
          <a:xfrm>
            <a:off x="2287312" y="3857774"/>
            <a:ext cx="1429892" cy="2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 fontAlgn="ctr">
              <a:spcAft>
                <a:spcPts val="600"/>
              </a:spcAft>
              <a:buClr>
                <a:srgbClr val="969696"/>
              </a:buClr>
              <a:buSzPct val="80000"/>
              <a:defRPr/>
            </a:pPr>
            <a:r>
              <a:rPr lang="ko-KR" altLang="en-US" sz="1000" spc="-100" dirty="0" smtClean="0">
                <a:solidFill>
                  <a:schemeClr val="accent5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품질보증활동</a:t>
            </a:r>
          </a:p>
        </p:txBody>
      </p:sp>
      <p:sp>
        <p:nvSpPr>
          <p:cNvPr id="407" name="모서리가 둥근 직사각형 406"/>
          <p:cNvSpPr/>
          <p:nvPr/>
        </p:nvSpPr>
        <p:spPr>
          <a:xfrm>
            <a:off x="5650222" y="4063641"/>
            <a:ext cx="1422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결함 </a:t>
            </a:r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허용성</a:t>
            </a:r>
            <a:endParaRPr lang="ko-KR" altLang="en-US" sz="900" spc="-7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04" name="모서리가 둥근 직사각형 403"/>
          <p:cNvSpPr/>
          <p:nvPr/>
        </p:nvSpPr>
        <p:spPr>
          <a:xfrm>
            <a:off x="5650222" y="4266518"/>
            <a:ext cx="1422000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임계치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모니터링</a:t>
            </a:r>
          </a:p>
        </p:txBody>
      </p:sp>
      <p:sp>
        <p:nvSpPr>
          <p:cNvPr id="409" name="Rectangle 20"/>
          <p:cNvSpPr>
            <a:spLocks noChangeArrowheads="1"/>
          </p:cNvSpPr>
          <p:nvPr/>
        </p:nvSpPr>
        <p:spPr bwMode="gray">
          <a:xfrm>
            <a:off x="5646414" y="3857774"/>
            <a:ext cx="1429892" cy="22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/>
          <a:p>
            <a:pPr algn="ctr" fontAlgn="ctr">
              <a:spcAft>
                <a:spcPts val="600"/>
              </a:spcAft>
              <a:buClr>
                <a:srgbClr val="969696"/>
              </a:buClr>
              <a:buSzPct val="80000"/>
              <a:defRPr/>
            </a:pPr>
            <a:r>
              <a:rPr lang="ko-KR" altLang="en-US" sz="1000" spc="-100" dirty="0" smtClean="0">
                <a:solidFill>
                  <a:schemeClr val="accent3">
                    <a:lumMod val="7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결함 발생률 최소화 </a:t>
            </a:r>
          </a:p>
        </p:txBody>
      </p:sp>
      <p:grpSp>
        <p:nvGrpSpPr>
          <p:cNvPr id="411" name="그룹 51"/>
          <p:cNvGrpSpPr/>
          <p:nvPr/>
        </p:nvGrpSpPr>
        <p:grpSpPr>
          <a:xfrm>
            <a:off x="697490" y="5084143"/>
            <a:ext cx="3047075" cy="184666"/>
            <a:chOff x="333420" y="2673366"/>
            <a:chExt cx="3047075" cy="184666"/>
          </a:xfrm>
        </p:grpSpPr>
        <p:sp>
          <p:nvSpPr>
            <p:cNvPr id="412" name="TextBox 411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단계별 품질보증 방안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413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414" name="타원 413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15" name="갈매기형 수장 414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18" name="직사각형 417"/>
          <p:cNvSpPr/>
          <p:nvPr/>
        </p:nvSpPr>
        <p:spPr>
          <a:xfrm>
            <a:off x="0" y="5436923"/>
            <a:ext cx="7777163" cy="13138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5" name="그룹 344"/>
          <p:cNvGrpSpPr/>
          <p:nvPr/>
        </p:nvGrpSpPr>
        <p:grpSpPr>
          <a:xfrm>
            <a:off x="550527" y="5905360"/>
            <a:ext cx="1626409" cy="862197"/>
            <a:chOff x="550527" y="6248637"/>
            <a:chExt cx="1626409" cy="977612"/>
          </a:xfrm>
        </p:grpSpPr>
        <p:sp>
          <p:nvSpPr>
            <p:cNvPr id="420" name="직사각형 419"/>
            <p:cNvSpPr/>
            <p:nvPr/>
          </p:nvSpPr>
          <p:spPr>
            <a:xfrm>
              <a:off x="550527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1" name="이등변 삼각형 420"/>
            <p:cNvSpPr/>
            <p:nvPr/>
          </p:nvSpPr>
          <p:spPr>
            <a:xfrm rot="10800000">
              <a:off x="2127420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6" name="그룹 345"/>
          <p:cNvGrpSpPr/>
          <p:nvPr/>
        </p:nvGrpSpPr>
        <p:grpSpPr>
          <a:xfrm>
            <a:off x="2243489" y="5905360"/>
            <a:ext cx="1626409" cy="862197"/>
            <a:chOff x="2243489" y="6248637"/>
            <a:chExt cx="1626409" cy="977612"/>
          </a:xfrm>
        </p:grpSpPr>
        <p:sp>
          <p:nvSpPr>
            <p:cNvPr id="426" name="직사각형 425"/>
            <p:cNvSpPr/>
            <p:nvPr/>
          </p:nvSpPr>
          <p:spPr>
            <a:xfrm>
              <a:off x="2243489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7" name="이등변 삼각형 426"/>
            <p:cNvSpPr/>
            <p:nvPr/>
          </p:nvSpPr>
          <p:spPr>
            <a:xfrm rot="10800000">
              <a:off x="3820382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7" name="그룹 346"/>
          <p:cNvGrpSpPr/>
          <p:nvPr/>
        </p:nvGrpSpPr>
        <p:grpSpPr>
          <a:xfrm>
            <a:off x="3936452" y="5905360"/>
            <a:ext cx="1626409" cy="862197"/>
            <a:chOff x="3936452" y="6248637"/>
            <a:chExt cx="1626409" cy="977612"/>
          </a:xfrm>
        </p:grpSpPr>
        <p:sp>
          <p:nvSpPr>
            <p:cNvPr id="429" name="직사각형 428"/>
            <p:cNvSpPr/>
            <p:nvPr/>
          </p:nvSpPr>
          <p:spPr>
            <a:xfrm>
              <a:off x="3936452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0" name="이등변 삼각형 429"/>
            <p:cNvSpPr/>
            <p:nvPr/>
          </p:nvSpPr>
          <p:spPr>
            <a:xfrm rot="10800000">
              <a:off x="5513345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8" name="그룹 347"/>
          <p:cNvGrpSpPr/>
          <p:nvPr/>
        </p:nvGrpSpPr>
        <p:grpSpPr>
          <a:xfrm>
            <a:off x="5629414" y="5905360"/>
            <a:ext cx="1626409" cy="862197"/>
            <a:chOff x="5629414" y="6248637"/>
            <a:chExt cx="1626409" cy="977612"/>
          </a:xfrm>
        </p:grpSpPr>
        <p:sp>
          <p:nvSpPr>
            <p:cNvPr id="432" name="직사각형 431"/>
            <p:cNvSpPr/>
            <p:nvPr/>
          </p:nvSpPr>
          <p:spPr>
            <a:xfrm>
              <a:off x="5629414" y="6248637"/>
              <a:ext cx="1574968" cy="9776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3" name="이등변 삼각형 432"/>
            <p:cNvSpPr/>
            <p:nvPr/>
          </p:nvSpPr>
          <p:spPr>
            <a:xfrm rot="10800000">
              <a:off x="7206307" y="6275292"/>
              <a:ext cx="49516" cy="950955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7" name="직사각형 436"/>
          <p:cNvSpPr/>
          <p:nvPr/>
        </p:nvSpPr>
        <p:spPr>
          <a:xfrm>
            <a:off x="566522" y="5519038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분석 및 설계</a:t>
            </a:r>
            <a:r>
              <a:rPr lang="en-US" altLang="ko-KR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개발 단계 </a:t>
            </a:r>
            <a:endParaRPr lang="en-US" altLang="ko-KR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</a:p>
        </p:txBody>
      </p:sp>
      <p:sp>
        <p:nvSpPr>
          <p:cNvPr id="438" name="직사각형 437"/>
          <p:cNvSpPr/>
          <p:nvPr/>
        </p:nvSpPr>
        <p:spPr>
          <a:xfrm>
            <a:off x="2257883" y="5519038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통합테스트 </a:t>
            </a:r>
            <a:endParaRPr lang="en-US" altLang="ko-KR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  <a:endParaRPr lang="ko-KR" altLang="en-US" sz="1000" dirty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39" name="직사각형 438"/>
          <p:cNvSpPr/>
          <p:nvPr/>
        </p:nvSpPr>
        <p:spPr>
          <a:xfrm>
            <a:off x="3949244" y="5519038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시스템테스트</a:t>
            </a:r>
            <a:endParaRPr lang="en-US" altLang="ko-KR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</a:p>
        </p:txBody>
      </p:sp>
      <p:sp>
        <p:nvSpPr>
          <p:cNvPr id="440" name="직사각형 439"/>
          <p:cNvSpPr/>
          <p:nvPr/>
        </p:nvSpPr>
        <p:spPr>
          <a:xfrm>
            <a:off x="5640606" y="5519038"/>
            <a:ext cx="1552950" cy="3800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dirty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인수 테스트 </a:t>
            </a:r>
            <a:endParaRPr lang="en-US" altLang="ko-KR" sz="1000" dirty="0" smtClean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품질활동 </a:t>
            </a:r>
            <a:r>
              <a:rPr lang="ko-KR" altLang="en-US" sz="1000" dirty="0" smtClean="0">
                <a:solidFill>
                  <a:schemeClr val="accent1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수행방안</a:t>
            </a:r>
            <a:endParaRPr lang="ko-KR" altLang="en-US" sz="1000" dirty="0">
              <a:solidFill>
                <a:schemeClr val="accent1">
                  <a:lumMod val="7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442" name="직선 연결선 441"/>
          <p:cNvCxnSpPr/>
          <p:nvPr/>
        </p:nvCxnSpPr>
        <p:spPr>
          <a:xfrm>
            <a:off x="618011" y="5895841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3" name="직선 연결선 442"/>
          <p:cNvCxnSpPr/>
          <p:nvPr/>
        </p:nvCxnSpPr>
        <p:spPr>
          <a:xfrm>
            <a:off x="2310973" y="5895841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4" name="직선 연결선 443"/>
          <p:cNvCxnSpPr/>
          <p:nvPr/>
        </p:nvCxnSpPr>
        <p:spPr>
          <a:xfrm>
            <a:off x="4003936" y="5895841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직선 연결선 444"/>
          <p:cNvCxnSpPr/>
          <p:nvPr/>
        </p:nvCxnSpPr>
        <p:spPr>
          <a:xfrm>
            <a:off x="5696898" y="5895841"/>
            <a:ext cx="1440000" cy="1588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모서리가 둥근 직사각형 447"/>
          <p:cNvSpPr/>
          <p:nvPr/>
        </p:nvSpPr>
        <p:spPr>
          <a:xfrm>
            <a:off x="636011" y="5947085"/>
            <a:ext cx="564875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계획수립</a:t>
            </a:r>
            <a:endParaRPr lang="ko-KR" altLang="en-US" sz="900" spc="-7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49" name="모서리가 둥근 직사각형 448"/>
          <p:cNvSpPr/>
          <p:nvPr/>
        </p:nvSpPr>
        <p:spPr>
          <a:xfrm>
            <a:off x="1234791" y="5947085"/>
            <a:ext cx="80522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표준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절차수립</a:t>
            </a:r>
            <a:endParaRPr lang="ko-KR" altLang="en-US" sz="900" spc="-7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50" name="모서리가 둥근 직사각형 449"/>
          <p:cNvSpPr/>
          <p:nvPr/>
        </p:nvSpPr>
        <p:spPr>
          <a:xfrm>
            <a:off x="636011" y="6231906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품질관리활동</a:t>
            </a:r>
          </a:p>
        </p:txBody>
      </p:sp>
      <p:sp>
        <p:nvSpPr>
          <p:cNvPr id="451" name="모서리가 둥근 직사각형 450"/>
          <p:cNvSpPr/>
          <p:nvPr/>
        </p:nvSpPr>
        <p:spPr>
          <a:xfrm>
            <a:off x="636011" y="6516727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단위테스트</a:t>
            </a:r>
            <a:endParaRPr lang="ko-KR" altLang="en-US" sz="900" spc="-70" dirty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454" name="모서리가 둥근 직사각형 453"/>
          <p:cNvSpPr/>
          <p:nvPr/>
        </p:nvSpPr>
        <p:spPr>
          <a:xfrm>
            <a:off x="2328973" y="6231906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결과리뷰</a:t>
            </a:r>
          </a:p>
        </p:txBody>
      </p:sp>
      <p:sp>
        <p:nvSpPr>
          <p:cNvPr id="455" name="모서리가 둥근 직사각형 454"/>
          <p:cNvSpPr/>
          <p:nvPr/>
        </p:nvSpPr>
        <p:spPr>
          <a:xfrm>
            <a:off x="2328973" y="6516727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3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시정조치</a:t>
            </a:r>
          </a:p>
        </p:txBody>
      </p:sp>
      <p:sp>
        <p:nvSpPr>
          <p:cNvPr id="456" name="모서리가 둥근 직사각형 455"/>
          <p:cNvSpPr/>
          <p:nvPr/>
        </p:nvSpPr>
        <p:spPr>
          <a:xfrm>
            <a:off x="2328973" y="5947085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1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단계 </a:t>
            </a:r>
            <a:r>
              <a:rPr lang="en-US" altLang="ko-KR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Inspection </a:t>
            </a:r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실시</a:t>
            </a:r>
          </a:p>
        </p:txBody>
      </p:sp>
      <p:sp>
        <p:nvSpPr>
          <p:cNvPr id="457" name="모서리가 둥근 직사각형 456"/>
          <p:cNvSpPr/>
          <p:nvPr/>
        </p:nvSpPr>
        <p:spPr>
          <a:xfrm>
            <a:off x="4021936" y="6231906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성능튜닝</a:t>
            </a:r>
          </a:p>
        </p:txBody>
      </p:sp>
      <p:sp>
        <p:nvSpPr>
          <p:cNvPr id="458" name="모서리가 둥근 직사각형 457"/>
          <p:cNvSpPr/>
          <p:nvPr/>
        </p:nvSpPr>
        <p:spPr>
          <a:xfrm>
            <a:off x="4021936" y="6516727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테스트 결과 보고서</a:t>
            </a:r>
          </a:p>
        </p:txBody>
      </p:sp>
      <p:sp>
        <p:nvSpPr>
          <p:cNvPr id="459" name="모서리가 둥근 직사각형 458"/>
          <p:cNvSpPr/>
          <p:nvPr/>
        </p:nvSpPr>
        <p:spPr>
          <a:xfrm>
            <a:off x="4021936" y="5947085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성능테스트</a:t>
            </a:r>
          </a:p>
        </p:txBody>
      </p:sp>
      <p:sp>
        <p:nvSpPr>
          <p:cNvPr id="460" name="모서리가 둥근 직사각형 459"/>
          <p:cNvSpPr/>
          <p:nvPr/>
        </p:nvSpPr>
        <p:spPr>
          <a:xfrm>
            <a:off x="5714898" y="6231906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전환</a:t>
            </a:r>
          </a:p>
        </p:txBody>
      </p:sp>
      <p:sp>
        <p:nvSpPr>
          <p:cNvPr id="461" name="모서리가 둥근 직사각형 460"/>
          <p:cNvSpPr/>
          <p:nvPr/>
        </p:nvSpPr>
        <p:spPr>
          <a:xfrm>
            <a:off x="5714898" y="6516727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문제시 부적합보고서</a:t>
            </a:r>
          </a:p>
        </p:txBody>
      </p:sp>
      <p:sp>
        <p:nvSpPr>
          <p:cNvPr id="462" name="모서리가 둥근 직사각형 461"/>
          <p:cNvSpPr/>
          <p:nvPr/>
        </p:nvSpPr>
        <p:spPr>
          <a:xfrm>
            <a:off x="5714898" y="5947085"/>
            <a:ext cx="1404000" cy="18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900" spc="-7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인수테스트</a:t>
            </a:r>
          </a:p>
        </p:txBody>
      </p:sp>
      <p:sp>
        <p:nvSpPr>
          <p:cNvPr id="464" name="모서리가 둥근 직사각형 463"/>
          <p:cNvSpPr/>
          <p:nvPr/>
        </p:nvSpPr>
        <p:spPr>
          <a:xfrm>
            <a:off x="1137734" y="5375022"/>
            <a:ext cx="400554" cy="133648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1</a:t>
            </a: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466" name="모서리가 둥근 직사각형 465"/>
          <p:cNvSpPr/>
          <p:nvPr/>
        </p:nvSpPr>
        <p:spPr>
          <a:xfrm>
            <a:off x="2830696" y="5375022"/>
            <a:ext cx="400554" cy="133648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2</a:t>
            </a: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467" name="모서리가 둥근 직사각형 466"/>
          <p:cNvSpPr/>
          <p:nvPr/>
        </p:nvSpPr>
        <p:spPr>
          <a:xfrm>
            <a:off x="4523659" y="5375022"/>
            <a:ext cx="400554" cy="133648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3</a:t>
            </a: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sp>
        <p:nvSpPr>
          <p:cNvPr id="468" name="모서리가 둥근 직사각형 467"/>
          <p:cNvSpPr/>
          <p:nvPr/>
        </p:nvSpPr>
        <p:spPr>
          <a:xfrm>
            <a:off x="6216621" y="5375022"/>
            <a:ext cx="400554" cy="133648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en-US" altLang="ko-KR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4</a:t>
            </a: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단계</a:t>
            </a:r>
          </a:p>
        </p:txBody>
      </p:sp>
      <p:grpSp>
        <p:nvGrpSpPr>
          <p:cNvPr id="471" name="그룹 470"/>
          <p:cNvGrpSpPr/>
          <p:nvPr/>
        </p:nvGrpSpPr>
        <p:grpSpPr>
          <a:xfrm>
            <a:off x="3005045" y="6152448"/>
            <a:ext cx="51858" cy="338915"/>
            <a:chOff x="3005045" y="6743963"/>
            <a:chExt cx="51858" cy="338915"/>
          </a:xfrm>
        </p:grpSpPr>
        <p:sp>
          <p:nvSpPr>
            <p:cNvPr id="469" name="갈매기형 수장 468"/>
            <p:cNvSpPr/>
            <p:nvPr/>
          </p:nvSpPr>
          <p:spPr>
            <a:xfrm rot="5400000">
              <a:off x="3003926" y="674508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470" name="갈매기형 수장 469"/>
            <p:cNvSpPr/>
            <p:nvPr/>
          </p:nvSpPr>
          <p:spPr>
            <a:xfrm rot="5400000">
              <a:off x="3003926" y="702990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</p:grpSp>
      <p:grpSp>
        <p:nvGrpSpPr>
          <p:cNvPr id="472" name="그룹 471"/>
          <p:cNvGrpSpPr/>
          <p:nvPr/>
        </p:nvGrpSpPr>
        <p:grpSpPr>
          <a:xfrm>
            <a:off x="4698007" y="6152448"/>
            <a:ext cx="51858" cy="338915"/>
            <a:chOff x="3005045" y="6743963"/>
            <a:chExt cx="51858" cy="338915"/>
          </a:xfrm>
        </p:grpSpPr>
        <p:sp>
          <p:nvSpPr>
            <p:cNvPr id="473" name="갈매기형 수장 472"/>
            <p:cNvSpPr/>
            <p:nvPr/>
          </p:nvSpPr>
          <p:spPr>
            <a:xfrm rot="5400000">
              <a:off x="3003926" y="674508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474" name="갈매기형 수장 473"/>
            <p:cNvSpPr/>
            <p:nvPr/>
          </p:nvSpPr>
          <p:spPr>
            <a:xfrm rot="5400000">
              <a:off x="3003926" y="702990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</p:grpSp>
      <p:grpSp>
        <p:nvGrpSpPr>
          <p:cNvPr id="475" name="그룹 474"/>
          <p:cNvGrpSpPr/>
          <p:nvPr/>
        </p:nvGrpSpPr>
        <p:grpSpPr>
          <a:xfrm>
            <a:off x="6390969" y="6152448"/>
            <a:ext cx="51858" cy="338915"/>
            <a:chOff x="3005045" y="6743963"/>
            <a:chExt cx="51858" cy="338915"/>
          </a:xfrm>
        </p:grpSpPr>
        <p:sp>
          <p:nvSpPr>
            <p:cNvPr id="476" name="갈매기형 수장 475"/>
            <p:cNvSpPr/>
            <p:nvPr/>
          </p:nvSpPr>
          <p:spPr>
            <a:xfrm rot="5400000">
              <a:off x="3003926" y="674508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  <p:sp>
          <p:nvSpPr>
            <p:cNvPr id="477" name="갈매기형 수장 476"/>
            <p:cNvSpPr/>
            <p:nvPr/>
          </p:nvSpPr>
          <p:spPr>
            <a:xfrm rot="5400000">
              <a:off x="3003926" y="7029902"/>
              <a:ext cx="54095" cy="51858"/>
            </a:xfrm>
            <a:prstGeom prst="chevron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wrap="square" lIns="0" tIns="0" rIns="0" bIns="0" anchor="ctr">
              <a:noAutofit/>
            </a:bodyPr>
            <a:lstStyle/>
            <a:p>
              <a:pPr algn="ctr" latinLnBrk="0"/>
              <a:endParaRPr kumimoji="1" lang="ko-KR" altLang="en-US" sz="10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산돌고딕 M" pitchFamily="50" charset="-127"/>
              </a:endParaRPr>
            </a:p>
          </p:txBody>
        </p:sp>
      </p:grpSp>
      <p:grpSp>
        <p:nvGrpSpPr>
          <p:cNvPr id="478" name="그룹 51"/>
          <p:cNvGrpSpPr/>
          <p:nvPr/>
        </p:nvGrpSpPr>
        <p:grpSpPr>
          <a:xfrm>
            <a:off x="697490" y="6993625"/>
            <a:ext cx="3047075" cy="184666"/>
            <a:chOff x="333420" y="2673366"/>
            <a:chExt cx="3047075" cy="184666"/>
          </a:xfrm>
        </p:grpSpPr>
        <p:sp>
          <p:nvSpPr>
            <p:cNvPr id="479" name="TextBox 47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품질보증일정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48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481" name="타원 48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82" name="갈매기형 수장 48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485" name="Group 6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625787"/>
              </p:ext>
            </p:extLst>
          </p:nvPr>
        </p:nvGraphicFramePr>
        <p:xfrm>
          <a:off x="611188" y="7353341"/>
          <a:ext cx="6553203" cy="972562"/>
        </p:xfrm>
        <a:graphic>
          <a:graphicData uri="http://schemas.openxmlformats.org/drawingml/2006/table">
            <a:tbl>
              <a:tblPr/>
              <a:tblGrid>
                <a:gridCol w="43307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  <a:gridCol w="340007"/>
              </a:tblGrid>
              <a:tr h="180000">
                <a:tc rowSpan="2">
                  <a:txBody>
                    <a:bodyPr/>
                    <a:lstStyle/>
                    <a:p>
                      <a:pPr marL="0" marR="0" lvl="0" indent="-180975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buFontTx/>
                        <a:buNone/>
                        <a:tabLst/>
                        <a:defRPr/>
                      </a:pPr>
                      <a:r>
                        <a:rPr lang="ko-KR" altLang="en-US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업무</a:t>
                      </a: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2016</a:t>
                      </a:r>
                      <a:endParaRPr lang="en-US" altLang="ko-KR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2017</a:t>
                      </a:r>
                      <a:endParaRPr lang="en-US" altLang="ko-KR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endParaRPr kumimoji="1" lang="en-US" altLang="ko-KR" sz="1100" b="0" kern="1200" dirty="0">
                        <a:ln>
                          <a:solidFill>
                            <a:schemeClr val="bg1">
                              <a:alpha val="400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-윤고딕340" pitchFamily="18" charset="-127"/>
                        <a:ea typeface="-윤고딕340" pitchFamily="18" charset="-127"/>
                        <a:cs typeface="+mn-cs"/>
                      </a:endParaRPr>
                    </a:p>
                  </a:txBody>
                  <a:tcPr marL="0" marR="0" marT="36000" marB="3600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18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12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1</a:t>
                      </a:r>
                      <a:endParaRPr lang="en-US" altLang="ko-KR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2</a:t>
                      </a:r>
                      <a:endParaRPr lang="en-US" altLang="ko-KR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itchFamily="18" charset="-127"/>
                        <a:ea typeface="KoPub돋움체 Bold" pitchFamily="18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180975" algn="ctr" defTabSz="914400" rtl="0" eaLnBrk="1" fontAlgn="base" latinLnBrk="1" hangingPunct="1"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>
                            <a:lumMod val="65000"/>
                          </a:schemeClr>
                        </a:buClr>
                        <a:buSzPct val="80000"/>
                        <a:defRPr/>
                      </a:pPr>
                      <a:r>
                        <a:rPr lang="en-US" altLang="ko-KR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Bold" pitchFamily="18" charset="-127"/>
                          <a:ea typeface="KoPub돋움체 Bold" pitchFamily="18" charset="-127"/>
                          <a:cs typeface="+mn-cs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84722">
                <a:tc>
                  <a:txBody>
                    <a:bodyPr/>
                    <a:lstStyle/>
                    <a:p>
                      <a:pPr marL="0" marR="0" lvl="0" indent="-84138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품질</a:t>
                      </a:r>
                      <a:endParaRPr lang="en-US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-84138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보증 </a:t>
                      </a:r>
                      <a:endParaRPr lang="en-US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  <a:p>
                      <a:pPr marL="0" marR="0" lvl="0" indent="-84138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69696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KoPub돋움체 Medium" pitchFamily="18" charset="-127"/>
                          <a:ea typeface="KoPub돋움체 Medium" pitchFamily="18" charset="-127"/>
                          <a:cs typeface="+mn-cs"/>
                        </a:rPr>
                        <a:t>수행</a:t>
                      </a: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478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ko-KR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Medium" pitchFamily="18" charset="-127"/>
                        <a:ea typeface="KoPub돋움체 Medium" pitchFamily="18" charset="-127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2" name="양쪽 모서리가 둥근 사각형 321"/>
          <p:cNvSpPr/>
          <p:nvPr/>
        </p:nvSpPr>
        <p:spPr>
          <a:xfrm rot="5400000">
            <a:off x="3073963" y="-1761105"/>
            <a:ext cx="258131" cy="64060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 smtClean="0"/>
          </a:p>
        </p:txBody>
      </p:sp>
      <p:grpSp>
        <p:nvGrpSpPr>
          <p:cNvPr id="323" name="그룹 322"/>
          <p:cNvGrpSpPr/>
          <p:nvPr/>
        </p:nvGrpSpPr>
        <p:grpSpPr>
          <a:xfrm>
            <a:off x="530252" y="1332334"/>
            <a:ext cx="785350" cy="226286"/>
            <a:chOff x="530252" y="1332334"/>
            <a:chExt cx="785350" cy="226286"/>
          </a:xfrm>
        </p:grpSpPr>
        <p:pic>
          <p:nvPicPr>
            <p:cNvPr id="324" name="Picture 3" descr="C:\Users\hoya\Desktop\Vector Smart Objec234t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0252" y="1332334"/>
              <a:ext cx="785350" cy="226286"/>
            </a:xfrm>
            <a:prstGeom prst="rect">
              <a:avLst/>
            </a:prstGeom>
            <a:noFill/>
          </p:spPr>
        </p:pic>
        <p:sp>
          <p:nvSpPr>
            <p:cNvPr id="325" name="TextBox 324"/>
            <p:cNvSpPr txBox="1"/>
            <p:nvPr/>
          </p:nvSpPr>
          <p:spPr>
            <a:xfrm>
              <a:off x="773365" y="1367654"/>
              <a:ext cx="52441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평가항목</a:t>
              </a:r>
            </a:p>
          </p:txBody>
        </p:sp>
      </p:grpSp>
      <p:grpSp>
        <p:nvGrpSpPr>
          <p:cNvPr id="326" name="그룹 325"/>
          <p:cNvGrpSpPr/>
          <p:nvPr/>
        </p:nvGrpSpPr>
        <p:grpSpPr>
          <a:xfrm>
            <a:off x="3813103" y="1332334"/>
            <a:ext cx="1298709" cy="226800"/>
            <a:chOff x="3237944" y="1332334"/>
            <a:chExt cx="1298709" cy="226800"/>
          </a:xfrm>
        </p:grpSpPr>
        <p:pic>
          <p:nvPicPr>
            <p:cNvPr id="338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237944" y="1332334"/>
              <a:ext cx="1215653" cy="226800"/>
            </a:xfrm>
            <a:prstGeom prst="rect">
              <a:avLst/>
            </a:prstGeom>
            <a:noFill/>
          </p:spPr>
        </p:pic>
        <p:pic>
          <p:nvPicPr>
            <p:cNvPr id="339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rcRect l="24602"/>
            <a:stretch>
              <a:fillRect/>
            </a:stretch>
          </p:blipFill>
          <p:spPr bwMode="auto">
            <a:xfrm>
              <a:off x="3620080" y="1332334"/>
              <a:ext cx="916573" cy="226800"/>
            </a:xfrm>
            <a:prstGeom prst="rect">
              <a:avLst/>
            </a:prstGeom>
            <a:noFill/>
          </p:spPr>
        </p:pic>
        <p:sp>
          <p:nvSpPr>
            <p:cNvPr id="342" name="TextBox 341"/>
            <p:cNvSpPr txBox="1"/>
            <p:nvPr/>
          </p:nvSpPr>
          <p:spPr>
            <a:xfrm>
              <a:off x="3472806" y="1361304"/>
              <a:ext cx="94630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제안서 해당페이지</a:t>
              </a:r>
            </a:p>
          </p:txBody>
        </p:sp>
      </p:grpSp>
      <p:sp>
        <p:nvSpPr>
          <p:cNvPr id="343" name="TextBox 342"/>
          <p:cNvSpPr txBox="1"/>
          <p:nvPr/>
        </p:nvSpPr>
        <p:spPr>
          <a:xfrm>
            <a:off x="1382513" y="1356544"/>
            <a:ext cx="18369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100" dirty="0" smtClean="0">
                <a:solidFill>
                  <a:srgbClr val="ED1B2F"/>
                </a:solidFill>
                <a:latin typeface="KoPub돋움체 Bold" pitchFamily="18" charset="-127"/>
                <a:ea typeface="KoPub돋움체 Bold" pitchFamily="18" charset="-127"/>
              </a:rPr>
              <a:t>품질 요구 사항</a:t>
            </a:r>
            <a:endParaRPr lang="en-US" altLang="ko-KR" sz="1100" dirty="0" smtClean="0">
              <a:solidFill>
                <a:srgbClr val="ED1B2F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44" name="TextBox 343"/>
          <p:cNvSpPr txBox="1"/>
          <p:nvPr/>
        </p:nvSpPr>
        <p:spPr>
          <a:xfrm>
            <a:off x="5145377" y="1366315"/>
            <a:ext cx="109394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Ⅳ-5 </a:t>
            </a:r>
            <a:r>
              <a:rPr lang="en-US" altLang="ko-KR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~ </a:t>
            </a: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8</a:t>
            </a:r>
          </a:p>
        </p:txBody>
      </p:sp>
      <p:sp>
        <p:nvSpPr>
          <p:cNvPr id="353" name="AutoShape 50"/>
          <p:cNvSpPr>
            <a:spLocks noChangeArrowheads="1"/>
          </p:cNvSpPr>
          <p:nvPr/>
        </p:nvSpPr>
        <p:spPr bwMode="auto">
          <a:xfrm>
            <a:off x="1252669" y="7764779"/>
            <a:ext cx="607978" cy="282597"/>
          </a:xfrm>
          <a:prstGeom prst="homePlate">
            <a:avLst>
              <a:gd name="adj" fmla="val 21963"/>
            </a:avLst>
          </a:prstGeom>
          <a:solidFill>
            <a:schemeClr val="accent6">
              <a:lumMod val="20000"/>
              <a:lumOff val="80000"/>
            </a:schemeClr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54" name="AutoShape 56"/>
          <p:cNvSpPr>
            <a:spLocks noChangeArrowheads="1"/>
          </p:cNvSpPr>
          <p:nvPr/>
        </p:nvSpPr>
        <p:spPr bwMode="auto">
          <a:xfrm>
            <a:off x="1448888" y="7865496"/>
            <a:ext cx="179536" cy="9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분석</a:t>
            </a:r>
            <a:endParaRPr lang="ko-KR" altLang="en-US" sz="800" dirty="0"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</p:txBody>
      </p:sp>
      <p:sp>
        <p:nvSpPr>
          <p:cNvPr id="356" name="AutoShape 50"/>
          <p:cNvSpPr>
            <a:spLocks noChangeArrowheads="1"/>
          </p:cNvSpPr>
          <p:nvPr/>
        </p:nvSpPr>
        <p:spPr bwMode="auto">
          <a:xfrm>
            <a:off x="1836738" y="7764780"/>
            <a:ext cx="935720" cy="282598"/>
          </a:xfrm>
          <a:prstGeom prst="chevron">
            <a:avLst>
              <a:gd name="adj" fmla="val 22871"/>
            </a:avLst>
          </a:prstGeom>
          <a:solidFill>
            <a:schemeClr val="accent6">
              <a:lumMod val="40000"/>
              <a:lumOff val="60000"/>
            </a:schemeClr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57" name="AutoShape 56"/>
          <p:cNvSpPr>
            <a:spLocks noChangeArrowheads="1"/>
          </p:cNvSpPr>
          <p:nvPr/>
        </p:nvSpPr>
        <p:spPr bwMode="auto">
          <a:xfrm>
            <a:off x="2217299" y="7865389"/>
            <a:ext cx="179536" cy="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설계</a:t>
            </a:r>
          </a:p>
        </p:txBody>
      </p:sp>
      <p:sp>
        <p:nvSpPr>
          <p:cNvPr id="367" name="AutoShape 50"/>
          <p:cNvSpPr>
            <a:spLocks noChangeArrowheads="1"/>
          </p:cNvSpPr>
          <p:nvPr/>
        </p:nvSpPr>
        <p:spPr bwMode="auto">
          <a:xfrm>
            <a:off x="2753408" y="7764778"/>
            <a:ext cx="1543019" cy="282600"/>
          </a:xfrm>
          <a:prstGeom prst="chevron">
            <a:avLst>
              <a:gd name="adj" fmla="val 22871"/>
            </a:avLst>
          </a:prstGeom>
          <a:solidFill>
            <a:schemeClr val="accent6">
              <a:lumMod val="60000"/>
              <a:lumOff val="40000"/>
            </a:schemeClr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68" name="AutoShape 56"/>
          <p:cNvSpPr>
            <a:spLocks noChangeArrowheads="1"/>
          </p:cNvSpPr>
          <p:nvPr/>
        </p:nvSpPr>
        <p:spPr bwMode="auto">
          <a:xfrm>
            <a:off x="3457093" y="7865389"/>
            <a:ext cx="179536" cy="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구축</a:t>
            </a:r>
          </a:p>
        </p:txBody>
      </p:sp>
      <p:sp>
        <p:nvSpPr>
          <p:cNvPr id="370" name="AutoShape 50"/>
          <p:cNvSpPr>
            <a:spLocks noChangeArrowheads="1"/>
          </p:cNvSpPr>
          <p:nvPr/>
        </p:nvSpPr>
        <p:spPr bwMode="auto">
          <a:xfrm>
            <a:off x="4264511" y="7764781"/>
            <a:ext cx="764245" cy="282598"/>
          </a:xfrm>
          <a:prstGeom prst="chevron">
            <a:avLst>
              <a:gd name="adj" fmla="val 22871"/>
            </a:avLst>
          </a:prstGeom>
          <a:solidFill>
            <a:srgbClr val="F79443"/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71" name="AutoShape 56"/>
          <p:cNvSpPr>
            <a:spLocks noChangeArrowheads="1"/>
          </p:cNvSpPr>
          <p:nvPr/>
        </p:nvSpPr>
        <p:spPr bwMode="auto">
          <a:xfrm>
            <a:off x="4523752" y="7881351"/>
            <a:ext cx="269304" cy="6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테스트</a:t>
            </a:r>
            <a:endParaRPr lang="ko-KR" altLang="en-US" sz="800" dirty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</p:txBody>
      </p:sp>
      <p:sp>
        <p:nvSpPr>
          <p:cNvPr id="374" name="AutoShape 50"/>
          <p:cNvSpPr>
            <a:spLocks noChangeArrowheads="1"/>
          </p:cNvSpPr>
          <p:nvPr/>
        </p:nvSpPr>
        <p:spPr bwMode="auto">
          <a:xfrm>
            <a:off x="4987982" y="7764780"/>
            <a:ext cx="348375" cy="282595"/>
          </a:xfrm>
          <a:prstGeom prst="chevron">
            <a:avLst>
              <a:gd name="adj" fmla="val 22871"/>
            </a:avLst>
          </a:prstGeom>
          <a:solidFill>
            <a:schemeClr val="accent6">
              <a:lumMod val="75000"/>
            </a:schemeClr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75" name="AutoShape 56"/>
          <p:cNvSpPr>
            <a:spLocks noChangeArrowheads="1"/>
          </p:cNvSpPr>
          <p:nvPr/>
        </p:nvSpPr>
        <p:spPr bwMode="auto">
          <a:xfrm>
            <a:off x="5085344" y="7800860"/>
            <a:ext cx="179536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시험</a:t>
            </a:r>
            <a:endParaRPr lang="en-US" altLang="ko-KR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운영</a:t>
            </a:r>
          </a:p>
        </p:txBody>
      </p:sp>
      <p:sp>
        <p:nvSpPr>
          <p:cNvPr id="377" name="AutoShape 50"/>
          <p:cNvSpPr>
            <a:spLocks noChangeArrowheads="1"/>
          </p:cNvSpPr>
          <p:nvPr/>
        </p:nvSpPr>
        <p:spPr bwMode="auto">
          <a:xfrm>
            <a:off x="5294391" y="7764778"/>
            <a:ext cx="311706" cy="282600"/>
          </a:xfrm>
          <a:prstGeom prst="chevron">
            <a:avLst>
              <a:gd name="adj" fmla="val 22871"/>
            </a:avLst>
          </a:prstGeom>
          <a:solidFill>
            <a:schemeClr val="accent6">
              <a:lumMod val="50000"/>
            </a:schemeClr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378" name="AutoShape 56"/>
          <p:cNvSpPr>
            <a:spLocks noChangeArrowheads="1"/>
          </p:cNvSpPr>
          <p:nvPr/>
        </p:nvSpPr>
        <p:spPr bwMode="auto">
          <a:xfrm>
            <a:off x="5356559" y="7801788"/>
            <a:ext cx="226023" cy="221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인수</a:t>
            </a:r>
            <a:r>
              <a:rPr lang="en-US" altLang="ko-KR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/</a:t>
            </a:r>
          </a:p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전</a:t>
            </a:r>
            <a:r>
              <a:rPr lang="ko-KR" altLang="en-US" sz="800" dirty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환</a:t>
            </a:r>
            <a:endParaRPr lang="ko-KR" altLang="en-US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</p:txBody>
      </p:sp>
      <p:grpSp>
        <p:nvGrpSpPr>
          <p:cNvPr id="388" name="그룹 387"/>
          <p:cNvGrpSpPr/>
          <p:nvPr/>
        </p:nvGrpSpPr>
        <p:grpSpPr>
          <a:xfrm>
            <a:off x="3683605" y="8016458"/>
            <a:ext cx="1183622" cy="278486"/>
            <a:chOff x="4546178" y="8409393"/>
            <a:chExt cx="1183622" cy="278486"/>
          </a:xfrm>
        </p:grpSpPr>
        <p:sp>
          <p:nvSpPr>
            <p:cNvPr id="387" name="이등변 삼각형 386"/>
            <p:cNvSpPr/>
            <p:nvPr/>
          </p:nvSpPr>
          <p:spPr>
            <a:xfrm>
              <a:off x="5091254" y="8409393"/>
              <a:ext cx="93472" cy="9346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1" name="모서리가 둥근 직사각형 380"/>
            <p:cNvSpPr/>
            <p:nvPr/>
          </p:nvSpPr>
          <p:spPr>
            <a:xfrm>
              <a:off x="4546178" y="8482223"/>
              <a:ext cx="1183622" cy="20565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2" indent="-180975" algn="ctr" fontAlgn="base">
                <a:spcBef>
                  <a:spcPct val="0"/>
                </a:spcBef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구축 후 </a:t>
              </a:r>
              <a:r>
                <a:rPr lang="en-US" altLang="ko-KR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2</a:t>
              </a:r>
              <a:r>
                <a:rPr lang="ko-KR" altLang="en-US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차 품질보증활동</a:t>
              </a:r>
            </a:p>
          </p:txBody>
        </p:sp>
      </p:grpSp>
      <p:grpSp>
        <p:nvGrpSpPr>
          <p:cNvPr id="389" name="그룹 51"/>
          <p:cNvGrpSpPr/>
          <p:nvPr/>
        </p:nvGrpSpPr>
        <p:grpSpPr>
          <a:xfrm>
            <a:off x="697490" y="8592659"/>
            <a:ext cx="3047075" cy="184666"/>
            <a:chOff x="333420" y="2673366"/>
            <a:chExt cx="3047075" cy="184666"/>
          </a:xfrm>
        </p:grpSpPr>
        <p:sp>
          <p:nvSpPr>
            <p:cNvPr id="392" name="TextBox 391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감리 수검 지원사항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95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397" name="타원 396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00" name="갈매기형 수장 399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19" name="Rectangle 28" descr="강-2단"/>
          <p:cNvSpPr>
            <a:spLocks noChangeArrowheads="1"/>
          </p:cNvSpPr>
          <p:nvPr/>
        </p:nvSpPr>
        <p:spPr bwMode="auto">
          <a:xfrm>
            <a:off x="3036355" y="8956563"/>
            <a:ext cx="18253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 의뢰</a:t>
            </a:r>
          </a:p>
        </p:txBody>
      </p:sp>
      <p:sp>
        <p:nvSpPr>
          <p:cNvPr id="422" name="Rectangle 29" descr="강-2단"/>
          <p:cNvSpPr>
            <a:spLocks noChangeArrowheads="1"/>
          </p:cNvSpPr>
          <p:nvPr/>
        </p:nvSpPr>
        <p:spPr bwMode="auto">
          <a:xfrm>
            <a:off x="612216" y="8956563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접수</a:t>
            </a:r>
          </a:p>
        </p:txBody>
      </p:sp>
      <p:sp>
        <p:nvSpPr>
          <p:cNvPr id="423" name="Rectangle 30" descr="강-2단"/>
          <p:cNvSpPr>
            <a:spLocks noChangeArrowheads="1"/>
          </p:cNvSpPr>
          <p:nvPr/>
        </p:nvSpPr>
        <p:spPr bwMode="auto">
          <a:xfrm>
            <a:off x="612216" y="9181739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감리계획 수립</a:t>
            </a:r>
          </a:p>
        </p:txBody>
      </p:sp>
      <p:sp>
        <p:nvSpPr>
          <p:cNvPr id="424" name="Rectangle 31" descr="강-2단"/>
          <p:cNvSpPr>
            <a:spLocks noChangeArrowheads="1"/>
          </p:cNvSpPr>
          <p:nvPr/>
        </p:nvSpPr>
        <p:spPr bwMode="auto">
          <a:xfrm>
            <a:off x="3036355" y="9181739"/>
            <a:ext cx="18253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감리계획 접수 및 통보</a:t>
            </a:r>
          </a:p>
        </p:txBody>
      </p:sp>
      <p:sp>
        <p:nvSpPr>
          <p:cNvPr id="425" name="Rectangle 32" descr="강-2단"/>
          <p:cNvSpPr>
            <a:spLocks noChangeArrowheads="1"/>
          </p:cNvSpPr>
          <p:nvPr/>
        </p:nvSpPr>
        <p:spPr bwMode="auto">
          <a:xfrm>
            <a:off x="5337277" y="9181739"/>
            <a:ext cx="1827110" cy="144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감리수검계획 작성</a:t>
            </a:r>
          </a:p>
        </p:txBody>
      </p:sp>
      <p:sp>
        <p:nvSpPr>
          <p:cNvPr id="428" name="Rectangle 33" descr="강-2단"/>
          <p:cNvSpPr>
            <a:spLocks noChangeArrowheads="1"/>
          </p:cNvSpPr>
          <p:nvPr/>
        </p:nvSpPr>
        <p:spPr bwMode="auto">
          <a:xfrm>
            <a:off x="5337277" y="9407988"/>
            <a:ext cx="1827110" cy="144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감리자료 제출</a:t>
            </a:r>
          </a:p>
        </p:txBody>
      </p:sp>
      <p:sp>
        <p:nvSpPr>
          <p:cNvPr id="431" name="Rectangle 34" descr="강-2단"/>
          <p:cNvSpPr>
            <a:spLocks noChangeArrowheads="1"/>
          </p:cNvSpPr>
          <p:nvPr/>
        </p:nvSpPr>
        <p:spPr bwMode="auto">
          <a:xfrm>
            <a:off x="612216" y="9407988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14400" latinLnBrk="0">
              <a:buSzPct val="80000"/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감리실시</a:t>
            </a:r>
          </a:p>
        </p:txBody>
      </p:sp>
      <p:sp>
        <p:nvSpPr>
          <p:cNvPr id="434" name="Rectangle 35" descr="강-2단"/>
          <p:cNvSpPr>
            <a:spLocks noChangeArrowheads="1"/>
          </p:cNvSpPr>
          <p:nvPr/>
        </p:nvSpPr>
        <p:spPr bwMode="auto">
          <a:xfrm>
            <a:off x="5337277" y="9634237"/>
            <a:ext cx="1827110" cy="144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 </a:t>
            </a:r>
            <a:r>
              <a:rPr kumimoji="1" lang="ko-KR" altLang="en-US" sz="8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지적사항</a:t>
            </a:r>
            <a:r>
              <a:rPr kumimoji="1"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 보완</a:t>
            </a:r>
          </a:p>
        </p:txBody>
      </p:sp>
      <p:sp>
        <p:nvSpPr>
          <p:cNvPr id="435" name="Rectangle 36" descr="강-2단"/>
          <p:cNvSpPr>
            <a:spLocks noChangeArrowheads="1"/>
          </p:cNvSpPr>
          <p:nvPr/>
        </p:nvSpPr>
        <p:spPr bwMode="auto">
          <a:xfrm>
            <a:off x="612216" y="9634237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감리결과 통보</a:t>
            </a:r>
          </a:p>
        </p:txBody>
      </p:sp>
      <p:sp>
        <p:nvSpPr>
          <p:cNvPr id="436" name="Rectangle 37" descr="강-2단"/>
          <p:cNvSpPr>
            <a:spLocks noChangeArrowheads="1"/>
          </p:cNvSpPr>
          <p:nvPr/>
        </p:nvSpPr>
        <p:spPr bwMode="auto">
          <a:xfrm>
            <a:off x="3036355" y="9634237"/>
            <a:ext cx="1825300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감리결과접수 및 시정요구</a:t>
            </a:r>
          </a:p>
        </p:txBody>
      </p:sp>
      <p:sp>
        <p:nvSpPr>
          <p:cNvPr id="441" name="Rectangle 38" descr="강-2단"/>
          <p:cNvSpPr>
            <a:spLocks noChangeArrowheads="1"/>
          </p:cNvSpPr>
          <p:nvPr/>
        </p:nvSpPr>
        <p:spPr bwMode="auto">
          <a:xfrm>
            <a:off x="612216" y="9863692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시정조치 결과 확인</a:t>
            </a:r>
          </a:p>
        </p:txBody>
      </p:sp>
      <p:sp>
        <p:nvSpPr>
          <p:cNvPr id="446" name="Rectangle 39" descr="강-2단"/>
          <p:cNvSpPr>
            <a:spLocks noChangeArrowheads="1"/>
          </p:cNvSpPr>
          <p:nvPr/>
        </p:nvSpPr>
        <p:spPr bwMode="auto">
          <a:xfrm>
            <a:off x="612216" y="10096342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조치내역 확인 보고</a:t>
            </a:r>
          </a:p>
        </p:txBody>
      </p:sp>
      <p:cxnSp>
        <p:nvCxnSpPr>
          <p:cNvPr id="447" name="AutoShape 40"/>
          <p:cNvCxnSpPr>
            <a:cxnSpLocks noChangeShapeType="1"/>
            <a:stCxn id="419" idx="1"/>
            <a:endCxn id="422" idx="3"/>
          </p:cNvCxnSpPr>
          <p:nvPr/>
        </p:nvCxnSpPr>
        <p:spPr bwMode="auto">
          <a:xfrm flipH="1">
            <a:off x="2439327" y="9028563"/>
            <a:ext cx="597028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AutoShape 41"/>
          <p:cNvCxnSpPr>
            <a:cxnSpLocks noChangeShapeType="1"/>
            <a:endCxn id="423" idx="0"/>
          </p:cNvCxnSpPr>
          <p:nvPr/>
        </p:nvCxnSpPr>
        <p:spPr bwMode="auto">
          <a:xfrm>
            <a:off x="1525771" y="9102771"/>
            <a:ext cx="1" cy="78968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3" name="AutoShape 42"/>
          <p:cNvCxnSpPr>
            <a:cxnSpLocks noChangeShapeType="1"/>
            <a:stCxn id="423" idx="3"/>
            <a:endCxn id="424" idx="1"/>
          </p:cNvCxnSpPr>
          <p:nvPr/>
        </p:nvCxnSpPr>
        <p:spPr bwMode="auto">
          <a:xfrm>
            <a:off x="2439327" y="9253739"/>
            <a:ext cx="597028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3" name="AutoShape 43"/>
          <p:cNvCxnSpPr>
            <a:cxnSpLocks noChangeShapeType="1"/>
            <a:stCxn id="424" idx="3"/>
            <a:endCxn id="425" idx="1"/>
          </p:cNvCxnSpPr>
          <p:nvPr/>
        </p:nvCxnSpPr>
        <p:spPr bwMode="auto">
          <a:xfrm>
            <a:off x="4861655" y="9253739"/>
            <a:ext cx="475622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5" name="AutoShape 44"/>
          <p:cNvCxnSpPr>
            <a:cxnSpLocks noChangeShapeType="1"/>
            <a:endCxn id="428" idx="0"/>
          </p:cNvCxnSpPr>
          <p:nvPr/>
        </p:nvCxnSpPr>
        <p:spPr bwMode="auto">
          <a:xfrm>
            <a:off x="6250832" y="9327946"/>
            <a:ext cx="0" cy="80042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6" name="AutoShape 45"/>
          <p:cNvCxnSpPr>
            <a:cxnSpLocks noChangeShapeType="1"/>
            <a:stCxn id="428" idx="1"/>
            <a:endCxn id="431" idx="3"/>
          </p:cNvCxnSpPr>
          <p:nvPr/>
        </p:nvCxnSpPr>
        <p:spPr bwMode="auto">
          <a:xfrm flipH="1">
            <a:off x="2439327" y="9479988"/>
            <a:ext cx="2897950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7" name="AutoShape 46"/>
          <p:cNvCxnSpPr>
            <a:cxnSpLocks noChangeShapeType="1"/>
            <a:endCxn id="435" idx="0"/>
          </p:cNvCxnSpPr>
          <p:nvPr/>
        </p:nvCxnSpPr>
        <p:spPr bwMode="auto">
          <a:xfrm>
            <a:off x="1525771" y="9554197"/>
            <a:ext cx="1" cy="8004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0" name="Rectangle 49" descr="강-2단"/>
          <p:cNvSpPr>
            <a:spLocks noChangeArrowheads="1"/>
          </p:cNvSpPr>
          <p:nvPr/>
        </p:nvSpPr>
        <p:spPr bwMode="auto">
          <a:xfrm>
            <a:off x="5337277" y="9863692"/>
            <a:ext cx="1827110" cy="1440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시정조치 결과보고서</a:t>
            </a:r>
          </a:p>
        </p:txBody>
      </p:sp>
      <p:cxnSp>
        <p:nvCxnSpPr>
          <p:cNvPr id="491" name="AutoShape 50"/>
          <p:cNvCxnSpPr>
            <a:cxnSpLocks noChangeShapeType="1"/>
            <a:stCxn id="434" idx="2"/>
            <a:endCxn id="490" idx="0"/>
          </p:cNvCxnSpPr>
          <p:nvPr/>
        </p:nvCxnSpPr>
        <p:spPr bwMode="auto">
          <a:xfrm>
            <a:off x="6250832" y="9778237"/>
            <a:ext cx="0" cy="85455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AutoShape 51"/>
          <p:cNvCxnSpPr>
            <a:cxnSpLocks noChangeShapeType="1"/>
            <a:stCxn id="490" idx="1"/>
            <a:endCxn id="441" idx="3"/>
          </p:cNvCxnSpPr>
          <p:nvPr/>
        </p:nvCxnSpPr>
        <p:spPr bwMode="auto">
          <a:xfrm flipH="1">
            <a:off x="2439327" y="9935692"/>
            <a:ext cx="2897950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3" name="Rectangle 39" descr="강-2단"/>
          <p:cNvSpPr>
            <a:spLocks noChangeArrowheads="1"/>
          </p:cNvSpPr>
          <p:nvPr/>
        </p:nvSpPr>
        <p:spPr bwMode="auto">
          <a:xfrm>
            <a:off x="3034543" y="10096342"/>
            <a:ext cx="1827111" cy="144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 종료</a:t>
            </a:r>
          </a:p>
        </p:txBody>
      </p:sp>
      <p:cxnSp>
        <p:nvCxnSpPr>
          <p:cNvPr id="494" name="AutoShape 42"/>
          <p:cNvCxnSpPr>
            <a:cxnSpLocks noChangeShapeType="1"/>
            <a:stCxn id="446" idx="3"/>
            <a:endCxn id="493" idx="1"/>
          </p:cNvCxnSpPr>
          <p:nvPr/>
        </p:nvCxnSpPr>
        <p:spPr bwMode="auto">
          <a:xfrm>
            <a:off x="2439327" y="10168342"/>
            <a:ext cx="595216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AutoShape 46"/>
          <p:cNvCxnSpPr>
            <a:cxnSpLocks noChangeShapeType="1"/>
            <a:endCxn id="446" idx="0"/>
          </p:cNvCxnSpPr>
          <p:nvPr/>
        </p:nvCxnSpPr>
        <p:spPr bwMode="auto">
          <a:xfrm>
            <a:off x="1525771" y="10010967"/>
            <a:ext cx="1" cy="85375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AutoShape 42"/>
          <p:cNvCxnSpPr>
            <a:cxnSpLocks noChangeShapeType="1"/>
            <a:stCxn id="435" idx="3"/>
            <a:endCxn id="436" idx="1"/>
          </p:cNvCxnSpPr>
          <p:nvPr/>
        </p:nvCxnSpPr>
        <p:spPr bwMode="auto">
          <a:xfrm>
            <a:off x="2439327" y="9706237"/>
            <a:ext cx="597028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5" name="AutoShape 42"/>
          <p:cNvCxnSpPr>
            <a:cxnSpLocks noChangeShapeType="1"/>
            <a:stCxn id="436" idx="3"/>
            <a:endCxn id="434" idx="1"/>
          </p:cNvCxnSpPr>
          <p:nvPr/>
        </p:nvCxnSpPr>
        <p:spPr bwMode="auto">
          <a:xfrm>
            <a:off x="4861655" y="9706237"/>
            <a:ext cx="475622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그룹 550"/>
          <p:cNvGrpSpPr/>
          <p:nvPr/>
        </p:nvGrpSpPr>
        <p:grpSpPr>
          <a:xfrm>
            <a:off x="5328741" y="8731009"/>
            <a:ext cx="1828584" cy="192324"/>
            <a:chOff x="5328741" y="8731009"/>
            <a:chExt cx="1828584" cy="192324"/>
          </a:xfrm>
        </p:grpSpPr>
        <p:sp>
          <p:nvSpPr>
            <p:cNvPr id="518" name="화이트투명사각판"/>
            <p:cNvSpPr/>
            <p:nvPr/>
          </p:nvSpPr>
          <p:spPr bwMode="auto">
            <a:xfrm>
              <a:off x="5735578" y="8731009"/>
              <a:ext cx="1421747" cy="192324"/>
            </a:xfrm>
            <a:prstGeom prst="roundRect">
              <a:avLst>
                <a:gd name="adj" fmla="val 0"/>
              </a:avLst>
            </a:prstGeom>
            <a:gradFill>
              <a:gsLst>
                <a:gs pos="82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p:spPr>
          <p:txBody>
            <a:bodyPr lIns="90000" tIns="108000" rIns="90000" bIns="0" rtlCol="0" anchor="t" anchorCtr="0"/>
            <a:lstStyle/>
            <a:p>
              <a:pPr eaLnBrk="0" fontAlgn="base" latinLnBrk="0" hangingPunct="0">
                <a:spcAft>
                  <a:spcPts val="220"/>
                </a:spcAft>
                <a:defRPr/>
              </a:pPr>
              <a:endParaRPr lang="ko-KR" altLang="en-US" sz="900" dirty="0">
                <a:solidFill>
                  <a:schemeClr val="bg1">
                    <a:lumMod val="65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19" name="화이트투명사각판"/>
            <p:cNvSpPr/>
            <p:nvPr/>
          </p:nvSpPr>
          <p:spPr bwMode="auto">
            <a:xfrm>
              <a:off x="5328741" y="8731009"/>
              <a:ext cx="420390" cy="192324"/>
            </a:xfrm>
            <a:prstGeom prst="roundRect">
              <a:avLst>
                <a:gd name="adj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lIns="0" tIns="0" rIns="0" bIns="0" rtlCol="0" anchor="ctr" anchorCtr="0"/>
            <a:lstStyle/>
            <a:p>
              <a:pPr indent="-166189" algn="ctr" fontAlgn="base">
                <a:spcAft>
                  <a:spcPts val="220"/>
                </a:spcAft>
                <a:defRPr/>
              </a:pPr>
              <a:r>
                <a:rPr lang="ko-KR" altLang="en-US" sz="8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범례</a:t>
              </a:r>
            </a:p>
          </p:txBody>
        </p:sp>
      </p:grpSp>
      <p:sp>
        <p:nvSpPr>
          <p:cNvPr id="517" name="Text Box 7"/>
          <p:cNvSpPr txBox="1">
            <a:spLocks noChangeArrowheads="1"/>
          </p:cNvSpPr>
          <p:nvPr/>
        </p:nvSpPr>
        <p:spPr bwMode="auto">
          <a:xfrm>
            <a:off x="6155359" y="8740023"/>
            <a:ext cx="743269" cy="183759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36000" tIns="36000" rIns="36000" bIns="360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산돌고딕B" pitchFamily="18" charset="-127"/>
                <a:ea typeface="산돌고딕B" pitchFamily="18" charset="-127"/>
              </a:defRPr>
            </a:lvl9pPr>
          </a:lstStyle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감리 수검 지원사항</a:t>
            </a:r>
          </a:p>
        </p:txBody>
      </p:sp>
      <p:sp>
        <p:nvSpPr>
          <p:cNvPr id="547" name="직사각형 546"/>
          <p:cNvSpPr/>
          <p:nvPr/>
        </p:nvSpPr>
        <p:spPr>
          <a:xfrm>
            <a:off x="5828034" y="8773171"/>
            <a:ext cx="252028" cy="10801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36000" tIns="36000" rIns="36000" bIns="36000" rtlCol="0" anchor="ctr"/>
          <a:lstStyle/>
          <a:p>
            <a:pPr algn="ctr" defTabSz="999354" fontAlgn="base" latinLnBrk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40000"/>
              <a:tabLst>
                <a:tab pos="6295114" algn="l"/>
              </a:tabLst>
              <a:defRPr/>
            </a:pPr>
            <a:endParaRPr kumimoji="1" lang="ko-KR" altLang="en-US" sz="8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  <a:sym typeface="Monotype Sorts"/>
            </a:endParaRPr>
          </a:p>
        </p:txBody>
      </p:sp>
      <p:grpSp>
        <p:nvGrpSpPr>
          <p:cNvPr id="548" name="그룹 547"/>
          <p:cNvGrpSpPr/>
          <p:nvPr/>
        </p:nvGrpSpPr>
        <p:grpSpPr>
          <a:xfrm>
            <a:off x="2077521" y="8016458"/>
            <a:ext cx="1336658" cy="278486"/>
            <a:chOff x="4469660" y="8409393"/>
            <a:chExt cx="1336658" cy="278486"/>
          </a:xfrm>
        </p:grpSpPr>
        <p:sp>
          <p:nvSpPr>
            <p:cNvPr id="549" name="이등변 삼각형 548"/>
            <p:cNvSpPr/>
            <p:nvPr/>
          </p:nvSpPr>
          <p:spPr>
            <a:xfrm>
              <a:off x="5091254" y="8409393"/>
              <a:ext cx="93472" cy="9346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0" name="모서리가 둥근 직사각형 549"/>
            <p:cNvSpPr/>
            <p:nvPr/>
          </p:nvSpPr>
          <p:spPr>
            <a:xfrm>
              <a:off x="4469660" y="8482223"/>
              <a:ext cx="1336658" cy="20565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2" indent="-180975" algn="ctr" fontAlgn="base">
                <a:spcBef>
                  <a:spcPct val="0"/>
                </a:spcBef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분석 설계 후 </a:t>
              </a:r>
              <a:r>
                <a:rPr lang="en-US" altLang="ko-KR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1</a:t>
              </a:r>
              <a:r>
                <a:rPr lang="ko-KR" altLang="en-US" sz="8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차 품질보증활동</a:t>
              </a:r>
            </a:p>
          </p:txBody>
        </p:sp>
      </p:grpSp>
      <p:sp>
        <p:nvSpPr>
          <p:cNvPr id="349" name="슬라이드 번호 개체 틀 5"/>
          <p:cNvSpPr txBox="1">
            <a:spLocks/>
          </p:cNvSpPr>
          <p:nvPr/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noProof="0" dirty="0" smtClean="0"/>
              <a:t>Ⅳ</a:t>
            </a: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-2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  <p:sp>
        <p:nvSpPr>
          <p:cNvPr id="160" name="AutoShape 50"/>
          <p:cNvSpPr>
            <a:spLocks noChangeArrowheads="1"/>
          </p:cNvSpPr>
          <p:nvPr/>
        </p:nvSpPr>
        <p:spPr bwMode="auto">
          <a:xfrm>
            <a:off x="5573988" y="7763667"/>
            <a:ext cx="1498234" cy="282600"/>
          </a:xfrm>
          <a:prstGeom prst="chevron">
            <a:avLst>
              <a:gd name="adj" fmla="val 22871"/>
            </a:avLst>
          </a:prstGeom>
          <a:solidFill>
            <a:srgbClr val="793905"/>
          </a:solidFill>
          <a:ln w="635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latinLnBrk="0"/>
            <a:endParaRPr kumimoji="0" lang="ko-KR" altLang="ko-KR" sz="2800" dirty="0">
              <a:solidFill>
                <a:srgbClr val="4D4D4D"/>
              </a:solidFill>
              <a:latin typeface="돋움체" panose="020B0609000101010101" pitchFamily="49" charset="-127"/>
              <a:ea typeface="돋움체" panose="020B0609000101010101" pitchFamily="49" charset="-127"/>
              <a:sym typeface="Monotype Sorts"/>
            </a:endParaRPr>
          </a:p>
        </p:txBody>
      </p:sp>
      <p:sp>
        <p:nvSpPr>
          <p:cNvPr id="161" name="AutoShape 56"/>
          <p:cNvSpPr>
            <a:spLocks noChangeArrowheads="1"/>
          </p:cNvSpPr>
          <p:nvPr/>
        </p:nvSpPr>
        <p:spPr bwMode="auto">
          <a:xfrm>
            <a:off x="6188453" y="7857059"/>
            <a:ext cx="269304" cy="111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509594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1019188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528782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2038377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547971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3057565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567160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4076754" algn="l" defTabSz="1019188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999354" latinLnBrk="0">
              <a:lnSpc>
                <a:spcPct val="90000"/>
              </a:lnSpc>
              <a:buClr>
                <a:srgbClr val="000000"/>
              </a:buClr>
              <a:buSzPct val="140000"/>
              <a:tabLst>
                <a:tab pos="6295114" algn="l"/>
              </a:tabLst>
            </a:pPr>
            <a:r>
              <a:rPr lang="ko-KR" altLang="en-US" sz="8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sym typeface="Monotype Sorts"/>
              </a:rPr>
              <a:t>안정화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그룹 284"/>
          <p:cNvGrpSpPr/>
          <p:nvPr/>
        </p:nvGrpSpPr>
        <p:grpSpPr>
          <a:xfrm>
            <a:off x="5940809" y="3129630"/>
            <a:ext cx="1223579" cy="5385360"/>
            <a:chOff x="5760788" y="3369486"/>
            <a:chExt cx="1403599" cy="5385360"/>
          </a:xfrm>
        </p:grpSpPr>
        <p:sp>
          <p:nvSpPr>
            <p:cNvPr id="283" name="Rectangle 598"/>
            <p:cNvSpPr>
              <a:spLocks noChangeArrowheads="1"/>
            </p:cNvSpPr>
            <p:nvPr/>
          </p:nvSpPr>
          <p:spPr bwMode="auto">
            <a:xfrm>
              <a:off x="5760788" y="3510434"/>
              <a:ext cx="1403599" cy="524441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defTabSz="935980" latinLnBrk="0">
                <a:defRPr/>
              </a:pPr>
              <a:endParaRPr kumimoji="0"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84" name="Rectangle 599"/>
            <p:cNvSpPr>
              <a:spLocks noChangeArrowheads="1"/>
            </p:cNvSpPr>
            <p:nvPr/>
          </p:nvSpPr>
          <p:spPr bwMode="auto">
            <a:xfrm>
              <a:off x="5760788" y="3369486"/>
              <a:ext cx="1403599" cy="216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marL="0" lvl="2" indent="-180948" algn="ctr" defTabSz="1499578" eaLnBrk="1" hangingPunct="1">
                <a:lnSpc>
                  <a:spcPct val="130000"/>
                </a:lnSpc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lang="ko-KR" altLang="en-US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외부연계</a:t>
              </a:r>
              <a:r>
                <a:rPr lang="en-US" altLang="ko-KR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(4)</a:t>
              </a: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593843" y="1746250"/>
            <a:ext cx="6570545" cy="7540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3. </a:t>
            </a:r>
            <a:r>
              <a:rPr lang="ko-KR" altLang="en-US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</a:t>
            </a:r>
            <a:endParaRPr lang="en-US" altLang="ko-KR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데이터 연계의 신뢰성 과 정확성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성능의 가용성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관리체계의 확장성과 효율성을 제공 및 연계 데이터 </a:t>
            </a:r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보안성을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강화한 표준 연계 체계를 구축합니다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01" name="그룹 206"/>
          <p:cNvGrpSpPr/>
          <p:nvPr/>
        </p:nvGrpSpPr>
        <p:grpSpPr>
          <a:xfrm>
            <a:off x="592074" y="2678495"/>
            <a:ext cx="6571501" cy="292388"/>
            <a:chOff x="614934" y="2930014"/>
            <a:chExt cx="6571501" cy="292388"/>
          </a:xfrm>
        </p:grpSpPr>
        <p:pic>
          <p:nvPicPr>
            <p:cNvPr id="102" name="그림 101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공사 표준 연계 구성도</a:t>
              </a:r>
              <a:endPara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12" name="양쪽 모서리가 둥근 사각형 111"/>
          <p:cNvSpPr/>
          <p:nvPr/>
        </p:nvSpPr>
        <p:spPr>
          <a:xfrm rot="5400000">
            <a:off x="3073963" y="-1761105"/>
            <a:ext cx="258131" cy="64060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 smtClean="0"/>
          </a:p>
        </p:txBody>
      </p:sp>
      <p:grpSp>
        <p:nvGrpSpPr>
          <p:cNvPr id="113" name="그룹 112"/>
          <p:cNvGrpSpPr/>
          <p:nvPr/>
        </p:nvGrpSpPr>
        <p:grpSpPr>
          <a:xfrm>
            <a:off x="530252" y="1332334"/>
            <a:ext cx="785350" cy="226286"/>
            <a:chOff x="530252" y="1332334"/>
            <a:chExt cx="785350" cy="226286"/>
          </a:xfrm>
        </p:grpSpPr>
        <p:pic>
          <p:nvPicPr>
            <p:cNvPr id="114" name="Picture 3" descr="C:\Users\hoya\Desktop\Vector Smart Objec234t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0252" y="1332334"/>
              <a:ext cx="785350" cy="226286"/>
            </a:xfrm>
            <a:prstGeom prst="rect">
              <a:avLst/>
            </a:prstGeom>
            <a:noFill/>
          </p:spPr>
        </p:pic>
        <p:sp>
          <p:nvSpPr>
            <p:cNvPr id="115" name="TextBox 114"/>
            <p:cNvSpPr txBox="1"/>
            <p:nvPr/>
          </p:nvSpPr>
          <p:spPr>
            <a:xfrm>
              <a:off x="773365" y="1367654"/>
              <a:ext cx="52441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평가항목</a:t>
              </a:r>
            </a:p>
          </p:txBody>
        </p:sp>
      </p:grpSp>
      <p:grpSp>
        <p:nvGrpSpPr>
          <p:cNvPr id="116" name="그룹 115"/>
          <p:cNvGrpSpPr/>
          <p:nvPr/>
        </p:nvGrpSpPr>
        <p:grpSpPr>
          <a:xfrm>
            <a:off x="3813103" y="1332334"/>
            <a:ext cx="1298709" cy="226800"/>
            <a:chOff x="3237944" y="1332334"/>
            <a:chExt cx="1298709" cy="226800"/>
          </a:xfrm>
        </p:grpSpPr>
        <p:pic>
          <p:nvPicPr>
            <p:cNvPr id="117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237944" y="1332334"/>
              <a:ext cx="1215653" cy="226800"/>
            </a:xfrm>
            <a:prstGeom prst="rect">
              <a:avLst/>
            </a:prstGeom>
            <a:noFill/>
          </p:spPr>
        </p:pic>
        <p:pic>
          <p:nvPicPr>
            <p:cNvPr id="118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rcRect l="24602"/>
            <a:stretch>
              <a:fillRect/>
            </a:stretch>
          </p:blipFill>
          <p:spPr bwMode="auto">
            <a:xfrm>
              <a:off x="3620080" y="1332334"/>
              <a:ext cx="916573" cy="226800"/>
            </a:xfrm>
            <a:prstGeom prst="rect">
              <a:avLst/>
            </a:prstGeom>
            <a:noFill/>
          </p:spPr>
        </p:pic>
        <p:sp>
          <p:nvSpPr>
            <p:cNvPr id="119" name="TextBox 118"/>
            <p:cNvSpPr txBox="1"/>
            <p:nvPr/>
          </p:nvSpPr>
          <p:spPr>
            <a:xfrm>
              <a:off x="3472806" y="1361304"/>
              <a:ext cx="94630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제안서 해당페이지</a:t>
              </a: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1382513" y="1356544"/>
            <a:ext cx="18369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100" dirty="0" smtClean="0">
                <a:solidFill>
                  <a:srgbClr val="ED1B2F"/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</a:t>
            </a:r>
            <a:endParaRPr lang="en-US" altLang="ko-KR" sz="1100" dirty="0" smtClean="0">
              <a:solidFill>
                <a:srgbClr val="ED1B2F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5145377" y="1366315"/>
            <a:ext cx="109394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Ⅳ-11</a:t>
            </a:r>
          </a:p>
        </p:txBody>
      </p:sp>
      <p:grpSp>
        <p:nvGrpSpPr>
          <p:cNvPr id="163" name="그룹 162"/>
          <p:cNvGrpSpPr/>
          <p:nvPr/>
        </p:nvGrpSpPr>
        <p:grpSpPr>
          <a:xfrm>
            <a:off x="6039958" y="5974673"/>
            <a:ext cx="1025280" cy="812917"/>
            <a:chOff x="743570" y="6519379"/>
            <a:chExt cx="745964" cy="591455"/>
          </a:xfrm>
        </p:grpSpPr>
        <p:grpSp>
          <p:nvGrpSpPr>
            <p:cNvPr id="164" name="그룹 229"/>
            <p:cNvGrpSpPr/>
            <p:nvPr/>
          </p:nvGrpSpPr>
          <p:grpSpPr>
            <a:xfrm>
              <a:off x="813682" y="6519379"/>
              <a:ext cx="605739" cy="419450"/>
              <a:chOff x="8193942" y="6366979"/>
              <a:chExt cx="605739" cy="419450"/>
            </a:xfrm>
          </p:grpSpPr>
          <p:pic>
            <p:nvPicPr>
              <p:cNvPr id="166" name="Picture 67" descr="1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24" t="59679" r="22852" b="9808"/>
              <a:stretch>
                <a:fillRect/>
              </a:stretch>
            </p:blipFill>
            <p:spPr bwMode="auto">
              <a:xfrm>
                <a:off x="8193942" y="6558067"/>
                <a:ext cx="605739" cy="228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7" name="Picture 10" descr="C:\Documents and Settings\SK C&amp;C\바탕 화면\종류별 아이콘 9 - 건축물4\structure_276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15433" y="6366979"/>
                <a:ext cx="354588" cy="306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5" name="Rectangle 11"/>
            <p:cNvSpPr>
              <a:spLocks noChangeArrowheads="1"/>
            </p:cNvSpPr>
            <p:nvPr/>
          </p:nvSpPr>
          <p:spPr bwMode="auto">
            <a:xfrm>
              <a:off x="743570" y="6945477"/>
              <a:ext cx="745964" cy="165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spAutoFit/>
            </a:bodyPr>
            <a:lstStyle/>
            <a:p>
              <a:pPr algn="ctr" latinLnBrk="0"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기상청</a:t>
              </a: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6039959" y="7218841"/>
            <a:ext cx="1025279" cy="892330"/>
            <a:chOff x="743570" y="7590804"/>
            <a:chExt cx="745964" cy="649234"/>
          </a:xfrm>
        </p:grpSpPr>
        <p:grpSp>
          <p:nvGrpSpPr>
            <p:cNvPr id="169" name="그룹 232"/>
            <p:cNvGrpSpPr/>
            <p:nvPr/>
          </p:nvGrpSpPr>
          <p:grpSpPr>
            <a:xfrm>
              <a:off x="813682" y="7590804"/>
              <a:ext cx="605739" cy="384126"/>
              <a:chOff x="8203787" y="7279333"/>
              <a:chExt cx="605739" cy="384126"/>
            </a:xfrm>
          </p:grpSpPr>
          <p:pic>
            <p:nvPicPr>
              <p:cNvPr id="171" name="Picture 67" descr="1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24" t="59679" r="22852" b="9808"/>
              <a:stretch>
                <a:fillRect/>
              </a:stretch>
            </p:blipFill>
            <p:spPr bwMode="auto">
              <a:xfrm>
                <a:off x="8203787" y="7435178"/>
                <a:ext cx="605739" cy="228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2" name="Picture 22" descr="C:\Documents and Settings\SK C&amp;C\바탕 화면\종류별 아이콘 8 - 건축물3\structure_260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6297" y="7279333"/>
                <a:ext cx="257813" cy="287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0" name="Rectangle 11"/>
            <p:cNvSpPr>
              <a:spLocks noChangeArrowheads="1"/>
            </p:cNvSpPr>
            <p:nvPr/>
          </p:nvSpPr>
          <p:spPr bwMode="auto">
            <a:xfrm>
              <a:off x="743570" y="8019194"/>
              <a:ext cx="745964" cy="220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spAutoFit/>
            </a:bodyPr>
            <a:lstStyle/>
            <a:p>
              <a:pPr algn="ctr" latinLnBrk="0"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0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국민안전처</a:t>
              </a:r>
              <a:endParaRPr lang="ko-KR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  <a:p>
              <a:pPr algn="ctr" latinLnBrk="0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ko-KR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(</a:t>
              </a:r>
              <a:r>
                <a:rPr lang="ko-KR" altLang="en-US" sz="10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소방방재청</a:t>
              </a:r>
              <a:r>
                <a:rPr lang="en-US" altLang="ko-KR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)</a:t>
              </a:r>
            </a:p>
          </p:txBody>
        </p:sp>
      </p:grpSp>
      <p:sp>
        <p:nvSpPr>
          <p:cNvPr id="273" name="직사각형 272"/>
          <p:cNvSpPr/>
          <p:nvPr/>
        </p:nvSpPr>
        <p:spPr>
          <a:xfrm>
            <a:off x="0" y="9106208"/>
            <a:ext cx="7777163" cy="11363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4" name="Picture 4" descr="D:\프로젝트\20150903_SKT 대통령 기록관\이미지\17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11188" y="8793217"/>
            <a:ext cx="2485305" cy="315469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TextBox 274"/>
          <p:cNvSpPr txBox="1"/>
          <p:nvPr/>
        </p:nvSpPr>
        <p:spPr>
          <a:xfrm>
            <a:off x="699991" y="8787715"/>
            <a:ext cx="2432506" cy="2918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193" tIns="39193" rIns="39193" bIns="39193" rtlCol="0" anchor="t">
            <a:scene3d>
              <a:camera prst="orthographicFront"/>
              <a:lightRig rig="threePt" dir="t"/>
            </a:scene3d>
            <a:sp3d/>
          </a:bodyPr>
          <a:lstStyle/>
          <a:p>
            <a:pPr marL="0" lvl="2" indent="-180975">
              <a:defRPr/>
            </a:pPr>
            <a:r>
              <a:rPr lang="ko-KR" altLang="en-US" sz="1700" spc="100" dirty="0" smtClean="0">
                <a:solidFill>
                  <a:schemeClr val="bg1"/>
                </a:solidFill>
                <a:latin typeface="나눔손글씨 펜" pitchFamily="66" charset="-127"/>
                <a:ea typeface="나눔손글씨 펜" pitchFamily="66" charset="-127"/>
              </a:rPr>
              <a:t>표준 연계기술 적용방안</a:t>
            </a:r>
          </a:p>
        </p:txBody>
      </p:sp>
      <p:sp>
        <p:nvSpPr>
          <p:cNvPr id="276" name="Freeform 211"/>
          <p:cNvSpPr>
            <a:spLocks noEditPoints="1"/>
          </p:cNvSpPr>
          <p:nvPr/>
        </p:nvSpPr>
        <p:spPr bwMode="auto">
          <a:xfrm>
            <a:off x="2484425" y="8853192"/>
            <a:ext cx="171428" cy="186778"/>
          </a:xfrm>
          <a:custGeom>
            <a:avLst/>
            <a:gdLst>
              <a:gd name="T0" fmla="*/ 0 w 84"/>
              <a:gd name="T1" fmla="*/ 87 h 92"/>
              <a:gd name="T2" fmla="*/ 68 w 84"/>
              <a:gd name="T3" fmla="*/ 87 h 92"/>
              <a:gd name="T4" fmla="*/ 68 w 84"/>
              <a:gd name="T5" fmla="*/ 92 h 92"/>
              <a:gd name="T6" fmla="*/ 0 w 84"/>
              <a:gd name="T7" fmla="*/ 92 h 92"/>
              <a:gd name="T8" fmla="*/ 0 w 84"/>
              <a:gd name="T9" fmla="*/ 87 h 92"/>
              <a:gd name="T10" fmla="*/ 5 w 84"/>
              <a:gd name="T11" fmla="*/ 63 h 92"/>
              <a:gd name="T12" fmla="*/ 2 w 84"/>
              <a:gd name="T13" fmla="*/ 74 h 92"/>
              <a:gd name="T14" fmla="*/ 10 w 84"/>
              <a:gd name="T15" fmla="*/ 81 h 92"/>
              <a:gd name="T16" fmla="*/ 20 w 84"/>
              <a:gd name="T17" fmla="*/ 79 h 92"/>
              <a:gd name="T18" fmla="*/ 20 w 84"/>
              <a:gd name="T19" fmla="*/ 79 h 92"/>
              <a:gd name="T20" fmla="*/ 5 w 84"/>
              <a:gd name="T21" fmla="*/ 63 h 92"/>
              <a:gd name="T22" fmla="*/ 5 w 84"/>
              <a:gd name="T23" fmla="*/ 63 h 92"/>
              <a:gd name="T24" fmla="*/ 22 w 84"/>
              <a:gd name="T25" fmla="*/ 77 h 92"/>
              <a:gd name="T26" fmla="*/ 68 w 84"/>
              <a:gd name="T27" fmla="*/ 31 h 92"/>
              <a:gd name="T28" fmla="*/ 53 w 84"/>
              <a:gd name="T29" fmla="*/ 15 h 92"/>
              <a:gd name="T30" fmla="*/ 6 w 84"/>
              <a:gd name="T31" fmla="*/ 62 h 92"/>
              <a:gd name="T32" fmla="*/ 22 w 84"/>
              <a:gd name="T33" fmla="*/ 77 h 92"/>
              <a:gd name="T34" fmla="*/ 70 w 84"/>
              <a:gd name="T35" fmla="*/ 29 h 92"/>
              <a:gd name="T36" fmla="*/ 73 w 84"/>
              <a:gd name="T37" fmla="*/ 25 h 92"/>
              <a:gd name="T38" fmla="*/ 58 w 84"/>
              <a:gd name="T39" fmla="*/ 10 h 92"/>
              <a:gd name="T40" fmla="*/ 55 w 84"/>
              <a:gd name="T41" fmla="*/ 13 h 92"/>
              <a:gd name="T42" fmla="*/ 70 w 84"/>
              <a:gd name="T43" fmla="*/ 29 h 92"/>
              <a:gd name="T44" fmla="*/ 75 w 84"/>
              <a:gd name="T45" fmla="*/ 24 h 92"/>
              <a:gd name="T46" fmla="*/ 78 w 84"/>
              <a:gd name="T47" fmla="*/ 21 h 92"/>
              <a:gd name="T48" fmla="*/ 63 w 84"/>
              <a:gd name="T49" fmla="*/ 5 h 92"/>
              <a:gd name="T50" fmla="*/ 60 w 84"/>
              <a:gd name="T51" fmla="*/ 8 h 92"/>
              <a:gd name="T52" fmla="*/ 75 w 84"/>
              <a:gd name="T53" fmla="*/ 24 h 92"/>
              <a:gd name="T54" fmla="*/ 1 w 84"/>
              <a:gd name="T55" fmla="*/ 77 h 92"/>
              <a:gd name="T56" fmla="*/ 0 w 84"/>
              <a:gd name="T57" fmla="*/ 84 h 92"/>
              <a:gd name="T58" fmla="*/ 7 w 84"/>
              <a:gd name="T59" fmla="*/ 82 h 92"/>
              <a:gd name="T60" fmla="*/ 1 w 84"/>
              <a:gd name="T61" fmla="*/ 77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4" h="92">
                <a:moveTo>
                  <a:pt x="0" y="87"/>
                </a:moveTo>
                <a:cubicBezTo>
                  <a:pt x="68" y="87"/>
                  <a:pt x="68" y="87"/>
                  <a:pt x="68" y="87"/>
                </a:cubicBezTo>
                <a:cubicBezTo>
                  <a:pt x="68" y="92"/>
                  <a:pt x="68" y="92"/>
                  <a:pt x="68" y="92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87"/>
                  <a:pt x="0" y="87"/>
                  <a:pt x="0" y="87"/>
                </a:cubicBezTo>
                <a:close/>
                <a:moveTo>
                  <a:pt x="5" y="63"/>
                </a:moveTo>
                <a:cubicBezTo>
                  <a:pt x="2" y="74"/>
                  <a:pt x="2" y="74"/>
                  <a:pt x="2" y="74"/>
                </a:cubicBezTo>
                <a:cubicBezTo>
                  <a:pt x="10" y="81"/>
                  <a:pt x="10" y="81"/>
                  <a:pt x="10" y="81"/>
                </a:cubicBezTo>
                <a:cubicBezTo>
                  <a:pt x="20" y="79"/>
                  <a:pt x="20" y="79"/>
                  <a:pt x="20" y="79"/>
                </a:cubicBezTo>
                <a:cubicBezTo>
                  <a:pt x="20" y="79"/>
                  <a:pt x="20" y="79"/>
                  <a:pt x="20" y="79"/>
                </a:cubicBezTo>
                <a:cubicBezTo>
                  <a:pt x="5" y="63"/>
                  <a:pt x="5" y="63"/>
                  <a:pt x="5" y="63"/>
                </a:cubicBezTo>
                <a:cubicBezTo>
                  <a:pt x="5" y="63"/>
                  <a:pt x="5" y="63"/>
                  <a:pt x="5" y="63"/>
                </a:cubicBezTo>
                <a:close/>
                <a:moveTo>
                  <a:pt x="22" y="77"/>
                </a:moveTo>
                <a:cubicBezTo>
                  <a:pt x="68" y="31"/>
                  <a:pt x="68" y="31"/>
                  <a:pt x="68" y="31"/>
                </a:cubicBezTo>
                <a:cubicBezTo>
                  <a:pt x="53" y="15"/>
                  <a:pt x="53" y="15"/>
                  <a:pt x="53" y="15"/>
                </a:cubicBezTo>
                <a:cubicBezTo>
                  <a:pt x="6" y="62"/>
                  <a:pt x="6" y="62"/>
                  <a:pt x="6" y="62"/>
                </a:cubicBezTo>
                <a:cubicBezTo>
                  <a:pt x="22" y="77"/>
                  <a:pt x="22" y="77"/>
                  <a:pt x="22" y="77"/>
                </a:cubicBezTo>
                <a:close/>
                <a:moveTo>
                  <a:pt x="70" y="29"/>
                </a:moveTo>
                <a:cubicBezTo>
                  <a:pt x="73" y="25"/>
                  <a:pt x="73" y="25"/>
                  <a:pt x="73" y="25"/>
                </a:cubicBezTo>
                <a:cubicBezTo>
                  <a:pt x="58" y="10"/>
                  <a:pt x="58" y="10"/>
                  <a:pt x="58" y="10"/>
                </a:cubicBezTo>
                <a:cubicBezTo>
                  <a:pt x="55" y="13"/>
                  <a:pt x="55" y="13"/>
                  <a:pt x="55" y="13"/>
                </a:cubicBezTo>
                <a:cubicBezTo>
                  <a:pt x="70" y="29"/>
                  <a:pt x="70" y="29"/>
                  <a:pt x="70" y="29"/>
                </a:cubicBezTo>
                <a:close/>
                <a:moveTo>
                  <a:pt x="75" y="24"/>
                </a:moveTo>
                <a:cubicBezTo>
                  <a:pt x="78" y="21"/>
                  <a:pt x="78" y="21"/>
                  <a:pt x="78" y="21"/>
                </a:cubicBezTo>
                <a:cubicBezTo>
                  <a:pt x="84" y="15"/>
                  <a:pt x="68" y="0"/>
                  <a:pt x="63" y="5"/>
                </a:cubicBezTo>
                <a:cubicBezTo>
                  <a:pt x="60" y="8"/>
                  <a:pt x="60" y="8"/>
                  <a:pt x="60" y="8"/>
                </a:cubicBezTo>
                <a:cubicBezTo>
                  <a:pt x="75" y="24"/>
                  <a:pt x="75" y="24"/>
                  <a:pt x="75" y="24"/>
                </a:cubicBezTo>
                <a:close/>
                <a:moveTo>
                  <a:pt x="1" y="77"/>
                </a:moveTo>
                <a:cubicBezTo>
                  <a:pt x="0" y="84"/>
                  <a:pt x="0" y="84"/>
                  <a:pt x="0" y="84"/>
                </a:cubicBezTo>
                <a:cubicBezTo>
                  <a:pt x="7" y="82"/>
                  <a:pt x="7" y="82"/>
                  <a:pt x="7" y="82"/>
                </a:cubicBezTo>
                <a:cubicBezTo>
                  <a:pt x="1" y="77"/>
                  <a:pt x="1" y="77"/>
                  <a:pt x="1" y="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80645" tIns="40322" rIns="80645" bIns="40322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latin typeface="Rix모던고딕 B" panose="02020603020101020101" pitchFamily="18" charset="-127"/>
              <a:ea typeface="Rix모던고딕 B" panose="02020603020101020101" pitchFamily="18" charset="-127"/>
            </a:endParaRPr>
          </a:p>
        </p:txBody>
      </p:sp>
      <p:cxnSp>
        <p:nvCxnSpPr>
          <p:cNvPr id="277" name="직선 연결선 276"/>
          <p:cNvCxnSpPr/>
          <p:nvPr/>
        </p:nvCxnSpPr>
        <p:spPr>
          <a:xfrm>
            <a:off x="0" y="9106689"/>
            <a:ext cx="7777163" cy="0"/>
          </a:xfrm>
          <a:prstGeom prst="line">
            <a:avLst/>
          </a:prstGeom>
          <a:ln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직사각형 277"/>
          <p:cNvSpPr/>
          <p:nvPr/>
        </p:nvSpPr>
        <p:spPr>
          <a:xfrm>
            <a:off x="792299" y="9250310"/>
            <a:ext cx="6372089" cy="661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01600" indent="-101600" latinLnBrk="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 연계 대상 별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연계 항목별 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연계 유형의 분석 최적화를 통한 연계 방식 적용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(EAI(ESB), </a:t>
            </a:r>
            <a:r>
              <a:rPr lang="ko-KR" altLang="en-US" sz="11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웹서비스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</a:p>
          <a:p>
            <a:pPr marL="101600" indent="-101600" latinLnBrk="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 검증된 국산 상용 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SW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도입을 통한 연계 정보의 정확성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신뢰성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가용성 확보</a:t>
            </a:r>
          </a:p>
          <a:p>
            <a:pPr marL="101600" indent="-101600" latinLnBrk="0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 연계 방식 통합 및 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2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채널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(EAI(ESB),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연계 웹 서비스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 </a:t>
            </a:r>
            <a:r>
              <a:rPr lang="ko-KR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연계 방식 구성을 통한 유연성 확보</a:t>
            </a:r>
          </a:p>
        </p:txBody>
      </p:sp>
      <p:sp>
        <p:nvSpPr>
          <p:cNvPr id="279" name="타원 278"/>
          <p:cNvSpPr/>
          <p:nvPr/>
        </p:nvSpPr>
        <p:spPr>
          <a:xfrm>
            <a:off x="720229" y="9250310"/>
            <a:ext cx="180020" cy="1800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1</a:t>
            </a: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0" name="타원 279"/>
          <p:cNvSpPr/>
          <p:nvPr/>
        </p:nvSpPr>
        <p:spPr>
          <a:xfrm>
            <a:off x="720229" y="9494718"/>
            <a:ext cx="180020" cy="1800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2</a:t>
            </a: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1" name="타원 280"/>
          <p:cNvSpPr/>
          <p:nvPr/>
        </p:nvSpPr>
        <p:spPr>
          <a:xfrm>
            <a:off x="720229" y="9739126"/>
            <a:ext cx="180020" cy="1800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3</a:t>
            </a: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3" name="그룹 152"/>
          <p:cNvGrpSpPr/>
          <p:nvPr/>
        </p:nvGrpSpPr>
        <p:grpSpPr>
          <a:xfrm>
            <a:off x="6039959" y="3546438"/>
            <a:ext cx="1025279" cy="771609"/>
            <a:chOff x="743570" y="4338526"/>
            <a:chExt cx="745964" cy="561401"/>
          </a:xfrm>
        </p:grpSpPr>
        <p:grpSp>
          <p:nvGrpSpPr>
            <p:cNvPr id="154" name="그룹 222"/>
            <p:cNvGrpSpPr/>
            <p:nvPr/>
          </p:nvGrpSpPr>
          <p:grpSpPr>
            <a:xfrm>
              <a:off x="813682" y="4338526"/>
              <a:ext cx="605739" cy="384126"/>
              <a:chOff x="8292853" y="4626040"/>
              <a:chExt cx="605739" cy="384126"/>
            </a:xfrm>
          </p:grpSpPr>
          <p:pic>
            <p:nvPicPr>
              <p:cNvPr id="156" name="Picture 67" descr="1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24" t="59679" r="22852" b="9808"/>
              <a:stretch>
                <a:fillRect/>
              </a:stretch>
            </p:blipFill>
            <p:spPr bwMode="auto">
              <a:xfrm>
                <a:off x="8292853" y="4781885"/>
                <a:ext cx="605739" cy="2282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7" name="Picture 22" descr="C:\Documents and Settings\SK C&amp;C\바탕 화면\종류별 아이콘 8 - 건축물3\structure_260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75363" y="4626040"/>
                <a:ext cx="257813" cy="2874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5" name="Rectangle 11"/>
            <p:cNvSpPr>
              <a:spLocks noChangeArrowheads="1"/>
            </p:cNvSpPr>
            <p:nvPr/>
          </p:nvSpPr>
          <p:spPr bwMode="auto">
            <a:xfrm>
              <a:off x="743570" y="4734570"/>
              <a:ext cx="745964" cy="165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spAutoFit/>
            </a:bodyPr>
            <a:lstStyle/>
            <a:p>
              <a:pPr algn="ctr" latinLnBrk="0"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국토교통부</a:t>
              </a:r>
            </a:p>
          </p:txBody>
        </p:sp>
      </p:grpSp>
      <p:sp>
        <p:nvSpPr>
          <p:cNvPr id="288" name="Rectangle 599"/>
          <p:cNvSpPr>
            <a:spLocks noChangeArrowheads="1"/>
          </p:cNvSpPr>
          <p:nvPr/>
        </p:nvSpPr>
        <p:spPr bwMode="auto">
          <a:xfrm>
            <a:off x="611189" y="3129630"/>
            <a:ext cx="4753000" cy="216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1">
              <a:lumMod val="75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lvl="2" indent="-180948" algn="ctr" defTabSz="1499578" eaLnBrk="1" hangingPunct="1">
              <a:lnSpc>
                <a:spcPct val="130000"/>
              </a:lnSpc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도로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-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기술 분야 통합 </a:t>
            </a:r>
            <a:r>
              <a:rPr lang="en-US" altLang="ko-KR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DB </a:t>
            </a: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구축</a:t>
            </a:r>
          </a:p>
        </p:txBody>
      </p:sp>
      <p:grpSp>
        <p:nvGrpSpPr>
          <p:cNvPr id="345" name="그룹 344"/>
          <p:cNvGrpSpPr/>
          <p:nvPr/>
        </p:nvGrpSpPr>
        <p:grpSpPr>
          <a:xfrm>
            <a:off x="611189" y="3402422"/>
            <a:ext cx="2053256" cy="5112568"/>
            <a:chOff x="611189" y="3402422"/>
            <a:chExt cx="2269280" cy="5112568"/>
          </a:xfrm>
        </p:grpSpPr>
        <p:grpSp>
          <p:nvGrpSpPr>
            <p:cNvPr id="289" name="그룹 288"/>
            <p:cNvGrpSpPr/>
            <p:nvPr/>
          </p:nvGrpSpPr>
          <p:grpSpPr>
            <a:xfrm>
              <a:off x="611189" y="6729398"/>
              <a:ext cx="2269280" cy="1785592"/>
              <a:chOff x="5760788" y="3369486"/>
              <a:chExt cx="1403599" cy="1785592"/>
            </a:xfrm>
          </p:grpSpPr>
          <p:sp>
            <p:nvSpPr>
              <p:cNvPr id="290" name="Rectangle 598"/>
              <p:cNvSpPr>
                <a:spLocks noChangeArrowheads="1"/>
              </p:cNvSpPr>
              <p:nvPr/>
            </p:nvSpPr>
            <p:spPr bwMode="auto">
              <a:xfrm>
                <a:off x="5760788" y="3510434"/>
                <a:ext cx="1403599" cy="1644644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9pPr>
              </a:lstStyle>
              <a:p>
                <a:pPr defTabSz="935980" latinLnBrk="0">
                  <a:defRPr/>
                </a:pPr>
                <a:endParaRPr kumimoji="0" lang="ko-KR" altLang="en-US" sz="8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291" name="Rectangle 599"/>
              <p:cNvSpPr>
                <a:spLocks noChangeArrowheads="1"/>
              </p:cNvSpPr>
              <p:nvPr/>
            </p:nvSpPr>
            <p:spPr bwMode="auto">
              <a:xfrm>
                <a:off x="5760788" y="3369486"/>
                <a:ext cx="1403599" cy="216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vert="horz" wrap="square" lIns="93598" tIns="46799" rIns="93598" bIns="46799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rgbClr val="000000"/>
                    </a:solidFill>
                    <a:latin typeface="산돌고딕B" pitchFamily="18" charset="-127"/>
                    <a:ea typeface="굴림" panose="020B0600000101010101" pitchFamily="50" charset="-127"/>
                    <a:cs typeface="+mn-cs"/>
                  </a:defRPr>
                </a:lvl9pPr>
              </a:lstStyle>
              <a:p>
                <a:pPr marL="0" lvl="2" indent="-180948" algn="ctr" defTabSz="1499578" eaLnBrk="1" hangingPunct="1">
                  <a:lnSpc>
                    <a:spcPct val="130000"/>
                  </a:lnSpc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697237" algn="l"/>
                  </a:tabLst>
                  <a:defRPr/>
                </a:pPr>
                <a:r>
                  <a:rPr lang="ko-KR" altLang="en-US" dirty="0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대내 </a:t>
                </a:r>
                <a:r>
                  <a:rPr lang="ko-KR" altLang="en-US" dirty="0" err="1" smtClean="0"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  <a:cs typeface="Arial Unicode MS" pitchFamily="50" charset="-127"/>
                    <a:sym typeface="Monotype Sorts"/>
                  </a:rPr>
                  <a:t>기간계</a:t>
                </a:r>
                <a:endParaRPr lang="ko-KR" altLang="en-US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endParaRPr>
              </a:p>
            </p:txBody>
          </p:sp>
        </p:grpSp>
        <p:sp>
          <p:nvSpPr>
            <p:cNvPr id="295" name="Rectangle 598"/>
            <p:cNvSpPr>
              <a:spLocks noChangeArrowheads="1"/>
            </p:cNvSpPr>
            <p:nvPr/>
          </p:nvSpPr>
          <p:spPr bwMode="auto">
            <a:xfrm>
              <a:off x="611189" y="3402422"/>
              <a:ext cx="2269280" cy="3168352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defTabSz="935980" latinLnBrk="0">
                <a:defRPr/>
              </a:pPr>
              <a:endParaRPr kumimoji="0"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grpSp>
          <p:nvGrpSpPr>
            <p:cNvPr id="302" name="그룹 301"/>
            <p:cNvGrpSpPr/>
            <p:nvPr/>
          </p:nvGrpSpPr>
          <p:grpSpPr>
            <a:xfrm>
              <a:off x="755205" y="3456428"/>
              <a:ext cx="1981248" cy="585589"/>
              <a:chOff x="755206" y="4163244"/>
              <a:chExt cx="1981248" cy="585589"/>
            </a:xfrm>
          </p:grpSpPr>
          <p:grpSp>
            <p:nvGrpSpPr>
              <p:cNvPr id="296" name="그룹 295"/>
              <p:cNvGrpSpPr/>
              <p:nvPr/>
            </p:nvGrpSpPr>
            <p:grpSpPr>
              <a:xfrm>
                <a:off x="755206" y="4163244"/>
                <a:ext cx="1981248" cy="573030"/>
                <a:chOff x="653748" y="4094118"/>
                <a:chExt cx="1729221" cy="798095"/>
              </a:xfrm>
            </p:grpSpPr>
            <p:sp>
              <p:nvSpPr>
                <p:cNvPr id="297" name="직사각형 296"/>
                <p:cNvSpPr/>
                <p:nvPr/>
              </p:nvSpPr>
              <p:spPr>
                <a:xfrm>
                  <a:off x="653748" y="4200030"/>
                  <a:ext cx="1729221" cy="69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8" name="모서리가 둥근 직사각형 297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</a:t>
                  </a: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설계 시스템</a:t>
                  </a:r>
                </a:p>
              </p:txBody>
            </p:sp>
          </p:grpSp>
          <p:sp>
            <p:nvSpPr>
              <p:cNvPr id="301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도로공사</a:t>
                </a:r>
                <a:r>
                  <a:rPr kumimoji="1" lang="ko-KR" altLang="en-US" sz="900" kern="0" spc="-50" dirty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의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 특성을 고려한 프레임워크 적용 및 표준화</a:t>
                </a:r>
              </a:p>
            </p:txBody>
          </p:sp>
        </p:grpSp>
        <p:grpSp>
          <p:nvGrpSpPr>
            <p:cNvPr id="308" name="그룹 307"/>
            <p:cNvGrpSpPr/>
            <p:nvPr/>
          </p:nvGrpSpPr>
          <p:grpSpPr>
            <a:xfrm>
              <a:off x="755205" y="4119676"/>
              <a:ext cx="1981248" cy="828092"/>
              <a:chOff x="755206" y="4163244"/>
              <a:chExt cx="1981248" cy="828092"/>
            </a:xfrm>
          </p:grpSpPr>
          <p:grpSp>
            <p:nvGrpSpPr>
              <p:cNvPr id="309" name="그룹 308"/>
              <p:cNvGrpSpPr/>
              <p:nvPr/>
            </p:nvGrpSpPr>
            <p:grpSpPr>
              <a:xfrm>
                <a:off x="755206" y="4163244"/>
                <a:ext cx="1981248" cy="828092"/>
                <a:chOff x="653748" y="4094118"/>
                <a:chExt cx="1729221" cy="1153336"/>
              </a:xfrm>
            </p:grpSpPr>
            <p:sp>
              <p:nvSpPr>
                <p:cNvPr id="311" name="직사각형 310"/>
                <p:cNvSpPr/>
                <p:nvPr/>
              </p:nvSpPr>
              <p:spPr>
                <a:xfrm>
                  <a:off x="653748" y="4200031"/>
                  <a:ext cx="1729221" cy="10474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2" name="모서리가 둥근 직사각형 311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</a:t>
                  </a: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건설 시스템</a:t>
                  </a:r>
                </a:p>
              </p:txBody>
            </p:sp>
          </p:grpSp>
          <p:sp>
            <p:nvSpPr>
              <p:cNvPr id="310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도면연계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계약시스템 연계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전자종합상황도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환경부시스템 연계</a:t>
                </a:r>
              </a:p>
            </p:txBody>
          </p:sp>
        </p:grpSp>
        <p:grpSp>
          <p:nvGrpSpPr>
            <p:cNvPr id="313" name="그룹 312"/>
            <p:cNvGrpSpPr/>
            <p:nvPr/>
          </p:nvGrpSpPr>
          <p:grpSpPr>
            <a:xfrm>
              <a:off x="755205" y="5025427"/>
              <a:ext cx="1981248" cy="828092"/>
              <a:chOff x="755206" y="4163244"/>
              <a:chExt cx="1981248" cy="828092"/>
            </a:xfrm>
          </p:grpSpPr>
          <p:grpSp>
            <p:nvGrpSpPr>
              <p:cNvPr id="314" name="그룹 313"/>
              <p:cNvGrpSpPr/>
              <p:nvPr/>
            </p:nvGrpSpPr>
            <p:grpSpPr>
              <a:xfrm>
                <a:off x="755206" y="4163244"/>
                <a:ext cx="1981248" cy="828092"/>
                <a:chOff x="653748" y="4094118"/>
                <a:chExt cx="1729221" cy="1153336"/>
              </a:xfrm>
            </p:grpSpPr>
            <p:sp>
              <p:nvSpPr>
                <p:cNvPr id="316" name="직사각형 315"/>
                <p:cNvSpPr/>
                <p:nvPr/>
              </p:nvSpPr>
              <p:spPr>
                <a:xfrm>
                  <a:off x="653748" y="4200031"/>
                  <a:ext cx="1729221" cy="104742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7" name="모서리가 둥근 직사각형 316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 </a:t>
                  </a: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유지관리 시스템</a:t>
                  </a:r>
                </a:p>
              </p:txBody>
            </p:sp>
          </p:grpSp>
          <p:sp>
            <p:nvSpPr>
              <p:cNvPr id="315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HI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재무 시스템 연계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보험금</a:t>
                </a: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세금 환수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대외 기관 연계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err="1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국토부</a:t>
                </a: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환경부</a:t>
                </a: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 </a:t>
                </a:r>
                <a:r>
                  <a:rPr kumimoji="1" lang="ko-KR" altLang="en-US" sz="900" kern="0" spc="-50" dirty="0" err="1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소방방재청</a:t>
                </a: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,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기상청</a:t>
                </a:r>
              </a:p>
            </p:txBody>
          </p:sp>
        </p:grpSp>
        <p:grpSp>
          <p:nvGrpSpPr>
            <p:cNvPr id="318" name="그룹 317"/>
            <p:cNvGrpSpPr/>
            <p:nvPr/>
          </p:nvGrpSpPr>
          <p:grpSpPr>
            <a:xfrm>
              <a:off x="755205" y="5931179"/>
              <a:ext cx="1981248" cy="585589"/>
              <a:chOff x="755206" y="4163244"/>
              <a:chExt cx="1981248" cy="585589"/>
            </a:xfrm>
          </p:grpSpPr>
          <p:grpSp>
            <p:nvGrpSpPr>
              <p:cNvPr id="319" name="그룹 318"/>
              <p:cNvGrpSpPr/>
              <p:nvPr/>
            </p:nvGrpSpPr>
            <p:grpSpPr>
              <a:xfrm>
                <a:off x="755206" y="4163244"/>
                <a:ext cx="1981248" cy="573030"/>
                <a:chOff x="653748" y="4094118"/>
                <a:chExt cx="1729221" cy="798095"/>
              </a:xfrm>
            </p:grpSpPr>
            <p:sp>
              <p:nvSpPr>
                <p:cNvPr id="321" name="직사각형 320"/>
                <p:cNvSpPr/>
                <p:nvPr/>
              </p:nvSpPr>
              <p:spPr>
                <a:xfrm>
                  <a:off x="653748" y="4200030"/>
                  <a:ext cx="1729221" cy="6921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2" name="모서리가 둥근 직사각형 321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</a:t>
                  </a: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기술 시스템</a:t>
                  </a:r>
                </a:p>
              </p:txBody>
            </p:sp>
          </p:grpSp>
          <p:sp>
            <p:nvSpPr>
              <p:cNvPr id="320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전자결재 확대 연계</a:t>
                </a:r>
              </a:p>
            </p:txBody>
          </p:sp>
        </p:grpSp>
        <p:grpSp>
          <p:nvGrpSpPr>
            <p:cNvPr id="324" name="그룹 323"/>
            <p:cNvGrpSpPr/>
            <p:nvPr/>
          </p:nvGrpSpPr>
          <p:grpSpPr>
            <a:xfrm>
              <a:off x="755205" y="7051526"/>
              <a:ext cx="1981248" cy="756085"/>
              <a:chOff x="755206" y="4163244"/>
              <a:chExt cx="1981248" cy="756085"/>
            </a:xfrm>
          </p:grpSpPr>
          <p:grpSp>
            <p:nvGrpSpPr>
              <p:cNvPr id="325" name="그룹 324"/>
              <p:cNvGrpSpPr/>
              <p:nvPr/>
            </p:nvGrpSpPr>
            <p:grpSpPr>
              <a:xfrm>
                <a:off x="755206" y="4163244"/>
                <a:ext cx="1981248" cy="756085"/>
                <a:chOff x="653748" y="4094118"/>
                <a:chExt cx="1729221" cy="1053047"/>
              </a:xfrm>
            </p:grpSpPr>
            <p:sp>
              <p:nvSpPr>
                <p:cNvPr id="327" name="직사각형 326"/>
                <p:cNvSpPr/>
                <p:nvPr/>
              </p:nvSpPr>
              <p:spPr>
                <a:xfrm>
                  <a:off x="653748" y="4200032"/>
                  <a:ext cx="1729221" cy="94713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8" name="모서리가 둥근 직사각형 327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5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</a:t>
                  </a:r>
                  <a:r>
                    <a:rPr lang="ko-KR" altLang="en-US" sz="900" dirty="0" smtClean="0">
                      <a:solidFill>
                        <a:schemeClr val="accent5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포탈 시스템</a:t>
                  </a:r>
                </a:p>
              </p:txBody>
            </p:sp>
          </p:grpSp>
          <p:sp>
            <p:nvSpPr>
              <p:cNvPr id="326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HI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재무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전자결재</a:t>
                </a:r>
              </a:p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HI </a:t>
                </a:r>
                <a:r>
                  <a:rPr kumimoji="1" lang="en-US" altLang="ko-KR" sz="900" kern="0" spc="-50" dirty="0" err="1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Moffice</a:t>
                </a:r>
                <a:endParaRPr kumimoji="1" lang="en-US" altLang="ko-KR" sz="900" kern="0" spc="-50" dirty="0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</p:grpSp>
        <p:grpSp>
          <p:nvGrpSpPr>
            <p:cNvPr id="329" name="그룹 328"/>
            <p:cNvGrpSpPr/>
            <p:nvPr/>
          </p:nvGrpSpPr>
          <p:grpSpPr>
            <a:xfrm>
              <a:off x="755205" y="7929399"/>
              <a:ext cx="1981248" cy="585591"/>
              <a:chOff x="755206" y="4163242"/>
              <a:chExt cx="1981248" cy="585591"/>
            </a:xfrm>
          </p:grpSpPr>
          <p:grpSp>
            <p:nvGrpSpPr>
              <p:cNvPr id="330" name="그룹 329"/>
              <p:cNvGrpSpPr/>
              <p:nvPr/>
            </p:nvGrpSpPr>
            <p:grpSpPr>
              <a:xfrm>
                <a:off x="755206" y="4163242"/>
                <a:ext cx="1981248" cy="468052"/>
                <a:chOff x="653748" y="4094118"/>
                <a:chExt cx="1729221" cy="651886"/>
              </a:xfrm>
            </p:grpSpPr>
            <p:sp>
              <p:nvSpPr>
                <p:cNvPr id="332" name="직사각형 331"/>
                <p:cNvSpPr/>
                <p:nvPr/>
              </p:nvSpPr>
              <p:spPr>
                <a:xfrm>
                  <a:off x="653748" y="4200031"/>
                  <a:ext cx="1729221" cy="54597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33" name="모서리가 둥근 직사각형 332"/>
                <p:cNvSpPr/>
                <p:nvPr/>
              </p:nvSpPr>
              <p:spPr>
                <a:xfrm>
                  <a:off x="817401" y="4094118"/>
                  <a:ext cx="1401915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en-US" altLang="ko-KR" sz="900" dirty="0" smtClean="0">
                      <a:solidFill>
                        <a:schemeClr val="accent5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HI </a:t>
                  </a:r>
                  <a:r>
                    <a:rPr lang="ko-KR" altLang="en-US" sz="900" dirty="0" smtClean="0">
                      <a:solidFill>
                        <a:schemeClr val="accent5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재무 시스템</a:t>
                  </a:r>
                </a:p>
              </p:txBody>
            </p:sp>
          </p:grpSp>
          <p:sp>
            <p:nvSpPr>
              <p:cNvPr id="331" name="AutoShape 250" descr="박스"/>
              <p:cNvSpPr>
                <a:spLocks noChangeArrowheads="1"/>
              </p:cNvSpPr>
              <p:nvPr/>
            </p:nvSpPr>
            <p:spPr bwMode="auto">
              <a:xfrm>
                <a:off x="827728" y="4379224"/>
                <a:ext cx="1836204" cy="369609"/>
              </a:xfrm>
              <a:prstGeom prst="roundRect">
                <a:avLst>
                  <a:gd name="adj" fmla="val 0"/>
                </a:avLst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88900" lvl="2" indent="-88900" fontAlgn="base" latinLnBrk="0">
                  <a:spcBef>
                    <a:spcPct val="0"/>
                  </a:spcBef>
                  <a:buSzPct val="100000"/>
                  <a:buFont typeface="Wingdings" pitchFamily="2" charset="2"/>
                  <a:buChar char="§"/>
                  <a:defRPr/>
                </a:pP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HI 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재무 정보 송</a:t>
                </a:r>
                <a:r>
                  <a:rPr kumimoji="1" lang="en-US" altLang="ko-KR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/</a:t>
                </a:r>
                <a:r>
                  <a:rPr kumimoji="1" lang="ko-KR" altLang="en-US" sz="900" kern="0" spc="-50" dirty="0" smtClean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KoPub돋움체 Medium" pitchFamily="18" charset="-127"/>
                    <a:ea typeface="KoPub돋움체 Medium" pitchFamily="18" charset="-127"/>
                  </a:rPr>
                  <a:t>수신</a:t>
                </a:r>
              </a:p>
            </p:txBody>
          </p:sp>
        </p:grpSp>
      </p:grpSp>
      <p:grpSp>
        <p:nvGrpSpPr>
          <p:cNvPr id="364" name="그룹 363"/>
          <p:cNvGrpSpPr/>
          <p:nvPr/>
        </p:nvGrpSpPr>
        <p:grpSpPr>
          <a:xfrm>
            <a:off x="3168501" y="3402422"/>
            <a:ext cx="2192400" cy="2448272"/>
            <a:chOff x="3168501" y="3402422"/>
            <a:chExt cx="2192400" cy="2448272"/>
          </a:xfrm>
        </p:grpSpPr>
        <p:sp>
          <p:nvSpPr>
            <p:cNvPr id="334" name="Rectangle 598"/>
            <p:cNvSpPr>
              <a:spLocks noChangeArrowheads="1"/>
            </p:cNvSpPr>
            <p:nvPr/>
          </p:nvSpPr>
          <p:spPr bwMode="auto">
            <a:xfrm>
              <a:off x="3168501" y="3474430"/>
              <a:ext cx="2190568" cy="2376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xtLst/>
          </p:spPr>
          <p:txBody>
            <a:bodyPr wrap="none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defTabSz="935980" latinLnBrk="0">
                <a:defRPr/>
              </a:pPr>
              <a:endParaRPr kumimoji="0"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335" name="직사각형 334"/>
            <p:cNvSpPr/>
            <p:nvPr/>
          </p:nvSpPr>
          <p:spPr>
            <a:xfrm>
              <a:off x="3168501" y="3402422"/>
              <a:ext cx="2192400" cy="15508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CC006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전문 상용 </a:t>
              </a:r>
              <a:r>
                <a:rPr lang="en-US" altLang="ko-KR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SW </a:t>
              </a:r>
              <a:r>
                <a: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도입</a:t>
              </a:r>
            </a:p>
          </p:txBody>
        </p:sp>
        <p:sp>
          <p:nvSpPr>
            <p:cNvPr id="337" name="직사각형 336"/>
            <p:cNvSpPr/>
            <p:nvPr/>
          </p:nvSpPr>
          <p:spPr>
            <a:xfrm>
              <a:off x="3279864" y="3694491"/>
              <a:ext cx="1967842" cy="204819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8" name="모서리가 둥근 직사각형 337"/>
            <p:cNvSpPr/>
            <p:nvPr/>
          </p:nvSpPr>
          <p:spPr>
            <a:xfrm>
              <a:off x="3466100" y="3618446"/>
              <a:ext cx="1595370" cy="155087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ko-KR" altLang="en-US" sz="90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통합 연계 시스템</a:t>
              </a:r>
              <a:r>
                <a:rPr lang="en-US" altLang="ko-KR" sz="90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(ESB)</a:t>
              </a:r>
            </a:p>
          </p:txBody>
        </p:sp>
        <p:sp>
          <p:nvSpPr>
            <p:cNvPr id="339" name="Rectangle 130"/>
            <p:cNvSpPr>
              <a:spLocks noChangeArrowheads="1"/>
            </p:cNvSpPr>
            <p:nvPr/>
          </p:nvSpPr>
          <p:spPr bwMode="auto">
            <a:xfrm>
              <a:off x="3348521" y="3824944"/>
              <a:ext cx="1830528" cy="18000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marL="88900" indent="-88900" algn="ctr" defTabSz="914265" fontAlgn="t">
                <a:lnSpc>
                  <a:spcPct val="120000"/>
                </a:lnSpc>
                <a:spcAft>
                  <a:spcPts val="240"/>
                </a:spcAft>
                <a:defRPr/>
              </a:pP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통합 개발도구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(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IStudio</a:t>
              </a: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)</a:t>
              </a:r>
            </a:p>
          </p:txBody>
        </p:sp>
        <p:sp>
          <p:nvSpPr>
            <p:cNvPr id="340" name="Rectangle 130"/>
            <p:cNvSpPr>
              <a:spLocks noChangeArrowheads="1"/>
            </p:cNvSpPr>
            <p:nvPr/>
          </p:nvSpPr>
          <p:spPr bwMode="auto">
            <a:xfrm>
              <a:off x="3348521" y="4061351"/>
              <a:ext cx="1830528" cy="18000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marL="88900" indent="-88900" algn="ctr" defTabSz="914265" fontAlgn="t">
                <a:lnSpc>
                  <a:spcPct val="120000"/>
                </a:lnSpc>
                <a:spcAft>
                  <a:spcPts val="240"/>
                </a:spcAft>
                <a:defRPr/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IMC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관리콘솔</a:t>
              </a:r>
            </a:p>
          </p:txBody>
        </p:sp>
        <p:sp>
          <p:nvSpPr>
            <p:cNvPr id="341" name="Rectangle 130"/>
            <p:cNvSpPr>
              <a:spLocks noChangeArrowheads="1"/>
            </p:cNvSpPr>
            <p:nvPr/>
          </p:nvSpPr>
          <p:spPr bwMode="auto">
            <a:xfrm>
              <a:off x="3348521" y="4297758"/>
              <a:ext cx="1830528" cy="18000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marL="88900" indent="-88900" algn="ctr" defTabSz="914265" fontAlgn="t">
                <a:lnSpc>
                  <a:spcPct val="120000"/>
                </a:lnSpc>
                <a:spcAft>
                  <a:spcPts val="240"/>
                </a:spcAft>
                <a:defRPr/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IMC </a:t>
              </a:r>
              <a:r>
                <a:rPr lang="ko-KR" altLang="en-US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모니터링 콘솔</a:t>
              </a:r>
            </a:p>
          </p:txBody>
        </p:sp>
        <p:sp>
          <p:nvSpPr>
            <p:cNvPr id="342" name="Rectangle 130"/>
            <p:cNvSpPr>
              <a:spLocks noChangeArrowheads="1"/>
            </p:cNvSpPr>
            <p:nvPr/>
          </p:nvSpPr>
          <p:spPr bwMode="auto">
            <a:xfrm>
              <a:off x="3348521" y="4534165"/>
              <a:ext cx="1830528" cy="18000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marL="88900" indent="-88900" algn="ctr" defTabSz="914265" fontAlgn="t">
                <a:lnSpc>
                  <a:spcPct val="120000"/>
                </a:lnSpc>
                <a:spcAft>
                  <a:spcPts val="240"/>
                </a:spcAft>
                <a:defRPr/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Enterprise Manager</a:t>
              </a:r>
            </a:p>
          </p:txBody>
        </p:sp>
        <p:sp>
          <p:nvSpPr>
            <p:cNvPr id="343" name="Rectangle 130"/>
            <p:cNvSpPr>
              <a:spLocks noChangeArrowheads="1"/>
            </p:cNvSpPr>
            <p:nvPr/>
          </p:nvSpPr>
          <p:spPr bwMode="auto">
            <a:xfrm>
              <a:off x="3348521" y="4770573"/>
              <a:ext cx="1830528" cy="180000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marL="88900" indent="-88900" algn="ctr" defTabSz="914265" fontAlgn="t">
                <a:lnSpc>
                  <a:spcPct val="120000"/>
                </a:lnSpc>
                <a:spcAft>
                  <a:spcPts val="240"/>
                </a:spcAft>
                <a:defRPr/>
              </a:pPr>
              <a:r>
                <a:rPr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Enterprise Monitor</a:t>
              </a:r>
            </a:p>
          </p:txBody>
        </p:sp>
        <p:grpSp>
          <p:nvGrpSpPr>
            <p:cNvPr id="349" name="그룹 348"/>
            <p:cNvGrpSpPr/>
            <p:nvPr/>
          </p:nvGrpSpPr>
          <p:grpSpPr>
            <a:xfrm>
              <a:off x="3342845" y="5055943"/>
              <a:ext cx="1841880" cy="616318"/>
              <a:chOff x="3304400" y="5109960"/>
              <a:chExt cx="1841880" cy="616318"/>
            </a:xfrm>
          </p:grpSpPr>
          <p:pic>
            <p:nvPicPr>
              <p:cNvPr id="347" name="Picture 6" descr="database icon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988476" y="5109960"/>
                <a:ext cx="473728" cy="432522"/>
              </a:xfrm>
              <a:prstGeom prst="rect">
                <a:avLst/>
              </a:prstGeom>
              <a:noFill/>
            </p:spPr>
          </p:pic>
          <p:sp>
            <p:nvSpPr>
              <p:cNvPr id="348" name="모서리가 둥근 직사각형 347"/>
              <p:cNvSpPr/>
              <p:nvPr/>
            </p:nvSpPr>
            <p:spPr>
              <a:xfrm>
                <a:off x="3304400" y="5546278"/>
                <a:ext cx="184188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ko-KR"/>
                </a:defPPr>
                <a:lvl1pPr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ctr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88900" lvl="2" indent="-88900" defTabSz="914265" fontAlgn="t">
                  <a:lnSpc>
                    <a:spcPct val="120000"/>
                  </a:lnSpc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tabLst>
                    <a:tab pos="6855292" algn="l"/>
                  </a:tabLst>
                  <a:defRPr/>
                </a:pPr>
                <a:r>
                  <a:rPr lang="en-US" altLang="ko-KR" sz="9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itchFamily="18" charset="-127"/>
                    <a:ea typeface="KoPub돋움체 Medium" pitchFamily="18" charset="-127"/>
                    <a:sym typeface="Monotype Sorts"/>
                  </a:rPr>
                  <a:t>Indigo Repository</a:t>
                </a:r>
              </a:p>
            </p:txBody>
          </p:sp>
        </p:grpSp>
      </p:grpSp>
      <p:sp>
        <p:nvSpPr>
          <p:cNvPr id="366" name="Rectangle 598"/>
          <p:cNvSpPr>
            <a:spLocks noChangeArrowheads="1"/>
          </p:cNvSpPr>
          <p:nvPr/>
        </p:nvSpPr>
        <p:spPr bwMode="auto">
          <a:xfrm>
            <a:off x="3168501" y="6138726"/>
            <a:ext cx="2190568" cy="237626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  <a:extLst/>
        </p:spPr>
        <p:txBody>
          <a:bodyPr wrap="none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defTabSz="935980" latinLnBrk="0">
              <a:defRPr/>
            </a:pPr>
            <a:endParaRPr kumimoji="0"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7" name="직사각형 366"/>
          <p:cNvSpPr/>
          <p:nvPr/>
        </p:nvSpPr>
        <p:spPr>
          <a:xfrm>
            <a:off x="3168501" y="6066718"/>
            <a:ext cx="2192400" cy="1550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CC0066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900" dirty="0" err="1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필요시</a:t>
            </a:r>
            <a:r>
              <a: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rPr>
              <a:t> 신규 구축</a:t>
            </a:r>
            <a:endParaRPr lang="en-US" altLang="ko-KR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68" name="직사각형 367"/>
          <p:cNvSpPr/>
          <p:nvPr/>
        </p:nvSpPr>
        <p:spPr>
          <a:xfrm>
            <a:off x="3279864" y="6358787"/>
            <a:ext cx="1967842" cy="2048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9" name="모서리가 둥근 직사각형 368"/>
          <p:cNvSpPr/>
          <p:nvPr/>
        </p:nvSpPr>
        <p:spPr>
          <a:xfrm>
            <a:off x="3466100" y="6282742"/>
            <a:ext cx="1595370" cy="155087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900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 연계 </a:t>
            </a:r>
            <a:r>
              <a:rPr lang="ko-KR" altLang="en-US" sz="900" dirty="0" err="1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웹서비스</a:t>
            </a:r>
            <a:r>
              <a:rPr lang="en-US" altLang="ko-KR" sz="900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900" dirty="0" err="1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웹서비스</a:t>
            </a:r>
            <a:r>
              <a:rPr lang="en-US" altLang="ko-KR" sz="900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</a:p>
        </p:txBody>
      </p:sp>
      <p:sp>
        <p:nvSpPr>
          <p:cNvPr id="370" name="Rectangle 130"/>
          <p:cNvSpPr>
            <a:spLocks noChangeArrowheads="1"/>
          </p:cNvSpPr>
          <p:nvPr/>
        </p:nvSpPr>
        <p:spPr bwMode="auto">
          <a:xfrm>
            <a:off x="3348521" y="6489240"/>
            <a:ext cx="1830528" cy="180000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88900" indent="-88900" algn="ctr" defTabSz="914265" fontAlgn="t">
              <a:lnSpc>
                <a:spcPct val="120000"/>
              </a:lnSpc>
              <a:spcAft>
                <a:spcPts val="24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WS Manager(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서비스 관리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</a:p>
        </p:txBody>
      </p:sp>
      <p:sp>
        <p:nvSpPr>
          <p:cNvPr id="371" name="Rectangle 130"/>
          <p:cNvSpPr>
            <a:spLocks noChangeArrowheads="1"/>
          </p:cNvSpPr>
          <p:nvPr/>
        </p:nvSpPr>
        <p:spPr bwMode="auto">
          <a:xfrm>
            <a:off x="3348521" y="6854043"/>
            <a:ext cx="1830528" cy="180000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88900" indent="-88900" algn="ctr" defTabSz="914265" fontAlgn="t">
              <a:lnSpc>
                <a:spcPct val="120000"/>
              </a:lnSpc>
              <a:spcAft>
                <a:spcPts val="24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WS Monitor(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서비스 모니터링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</a:p>
        </p:txBody>
      </p:sp>
      <p:sp>
        <p:nvSpPr>
          <p:cNvPr id="372" name="Rectangle 130"/>
          <p:cNvSpPr>
            <a:spLocks noChangeArrowheads="1"/>
          </p:cNvSpPr>
          <p:nvPr/>
        </p:nvSpPr>
        <p:spPr bwMode="auto">
          <a:xfrm>
            <a:off x="3348521" y="7218846"/>
            <a:ext cx="1830528" cy="180000"/>
          </a:xfrm>
          <a:prstGeom prst="rect">
            <a:avLst/>
          </a:prstGeom>
          <a:solidFill>
            <a:schemeClr val="bg1"/>
          </a:solidFill>
          <a:ln w="6350" algn="ctr">
            <a:solidFill>
              <a:schemeClr val="bg1">
                <a:lumMod val="85000"/>
              </a:schemeClr>
            </a:solidFill>
            <a:prstDash val="solid"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marL="88900" indent="-88900" algn="ctr" defTabSz="914265" fontAlgn="t">
              <a:lnSpc>
                <a:spcPct val="120000"/>
              </a:lnSpc>
              <a:spcAft>
                <a:spcPts val="240"/>
              </a:spcAft>
              <a:defRPr/>
            </a:pP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WS Statics(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서비스 통계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</a:p>
        </p:txBody>
      </p:sp>
      <p:pic>
        <p:nvPicPr>
          <p:cNvPr id="378" name="Picture 4" descr="E:\이미지소스\png\1319786322_network-workgroup.png"/>
          <p:cNvPicPr>
            <a:picLocks noChangeAspect="1" noChangeArrowheads="1"/>
          </p:cNvPicPr>
          <p:nvPr/>
        </p:nvPicPr>
        <p:blipFill>
          <a:blip r:embed="rId10" cstate="print">
            <a:lum bright="50000" contrast="-60000"/>
          </a:blip>
          <a:srcRect r="11790" b="11790"/>
          <a:stretch>
            <a:fillRect/>
          </a:stretch>
        </p:blipFill>
        <p:spPr bwMode="auto">
          <a:xfrm>
            <a:off x="4445000" y="7604272"/>
            <a:ext cx="802706" cy="802706"/>
          </a:xfrm>
          <a:prstGeom prst="rect">
            <a:avLst/>
          </a:prstGeom>
          <a:noFill/>
        </p:spPr>
      </p:pic>
      <p:sp>
        <p:nvSpPr>
          <p:cNvPr id="379" name="AutoShape 1009"/>
          <p:cNvSpPr>
            <a:spLocks noChangeArrowheads="1"/>
          </p:cNvSpPr>
          <p:nvPr/>
        </p:nvSpPr>
        <p:spPr bwMode="auto">
          <a:xfrm rot="5400000">
            <a:off x="356300" y="5886708"/>
            <a:ext cx="5112569" cy="1440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58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wrap="none" lIns="95787" tIns="47894" rIns="95787" bIns="47894" anchor="ctr"/>
          <a:lstStyle/>
          <a:p>
            <a:pPr algn="ctr" defTabSz="955675">
              <a:lnSpc>
                <a:spcPct val="120000"/>
              </a:lnSpc>
              <a:buFont typeface="Times New Roman" pitchFamily="18" charset="0"/>
              <a:buNone/>
            </a:pPr>
            <a:endParaRPr lang="ko-KR" altLang="ko-KR" sz="1400" dirty="0">
              <a:latin typeface="나눔고딕" pitchFamily="50" charset="-127"/>
              <a:ea typeface="나눔고딕" pitchFamily="50" charset="-127"/>
            </a:endParaRPr>
          </a:p>
        </p:txBody>
      </p:sp>
      <p:grpSp>
        <p:nvGrpSpPr>
          <p:cNvPr id="386" name="그룹 385"/>
          <p:cNvGrpSpPr/>
          <p:nvPr/>
        </p:nvGrpSpPr>
        <p:grpSpPr>
          <a:xfrm>
            <a:off x="2750584" y="4266520"/>
            <a:ext cx="324000" cy="3384376"/>
            <a:chOff x="2750584" y="3906478"/>
            <a:chExt cx="324000" cy="3384376"/>
          </a:xfrm>
        </p:grpSpPr>
        <p:sp>
          <p:nvSpPr>
            <p:cNvPr id="380" name="십자형 379"/>
            <p:cNvSpPr/>
            <p:nvPr/>
          </p:nvSpPr>
          <p:spPr bwMode="auto">
            <a:xfrm>
              <a:off x="2750584" y="3906478"/>
              <a:ext cx="324000" cy="288000"/>
            </a:xfrm>
            <a:prstGeom prst="plu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ESB</a:t>
              </a:r>
              <a:b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Agent</a:t>
              </a:r>
              <a:endParaRPr lang="ko-KR" altLang="en-US" sz="7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81" name="십자형 380"/>
            <p:cNvSpPr/>
            <p:nvPr/>
          </p:nvSpPr>
          <p:spPr bwMode="auto">
            <a:xfrm>
              <a:off x="2750584" y="5173826"/>
              <a:ext cx="324000" cy="288000"/>
            </a:xfrm>
            <a:prstGeom prst="plu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ESB</a:t>
              </a:r>
              <a:b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Agent</a:t>
              </a:r>
              <a:endParaRPr lang="ko-KR" altLang="en-US" sz="7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82" name="십자형 381"/>
            <p:cNvSpPr/>
            <p:nvPr/>
          </p:nvSpPr>
          <p:spPr bwMode="auto">
            <a:xfrm>
              <a:off x="2750584" y="6441174"/>
              <a:ext cx="324000" cy="288000"/>
            </a:xfrm>
            <a:prstGeom prst="plu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ESB</a:t>
              </a:r>
              <a:b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Agent</a:t>
              </a:r>
              <a:endParaRPr lang="ko-KR" altLang="en-US" sz="7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83" name="직사각형 382"/>
            <p:cNvSpPr/>
            <p:nvPr/>
          </p:nvSpPr>
          <p:spPr>
            <a:xfrm>
              <a:off x="2750584" y="4612144"/>
              <a:ext cx="324000" cy="1440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HTTP</a:t>
              </a:r>
            </a:p>
          </p:txBody>
        </p:sp>
        <p:sp>
          <p:nvSpPr>
            <p:cNvPr id="384" name="직사각형 383"/>
            <p:cNvSpPr/>
            <p:nvPr/>
          </p:nvSpPr>
          <p:spPr>
            <a:xfrm>
              <a:off x="2750584" y="5879492"/>
              <a:ext cx="324000" cy="1440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HTTP</a:t>
              </a:r>
            </a:p>
          </p:txBody>
        </p:sp>
        <p:sp>
          <p:nvSpPr>
            <p:cNvPr id="385" name="직사각형 384"/>
            <p:cNvSpPr/>
            <p:nvPr/>
          </p:nvSpPr>
          <p:spPr>
            <a:xfrm>
              <a:off x="2750584" y="7146838"/>
              <a:ext cx="324000" cy="1440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HTTP</a:t>
              </a:r>
            </a:p>
          </p:txBody>
        </p:sp>
      </p:grpSp>
      <p:grpSp>
        <p:nvGrpSpPr>
          <p:cNvPr id="395" name="그룹 394"/>
          <p:cNvGrpSpPr/>
          <p:nvPr/>
        </p:nvGrpSpPr>
        <p:grpSpPr>
          <a:xfrm>
            <a:off x="5490768" y="3402424"/>
            <a:ext cx="324000" cy="5112569"/>
            <a:chOff x="5490768" y="3402424"/>
            <a:chExt cx="324000" cy="5112569"/>
          </a:xfrm>
        </p:grpSpPr>
        <p:sp>
          <p:nvSpPr>
            <p:cNvPr id="387" name="AutoShape 1009"/>
            <p:cNvSpPr>
              <a:spLocks noChangeArrowheads="1"/>
            </p:cNvSpPr>
            <p:nvPr/>
          </p:nvSpPr>
          <p:spPr bwMode="auto">
            <a:xfrm rot="5400000">
              <a:off x="3096484" y="5886709"/>
              <a:ext cx="5112569" cy="14400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0C0C0"/>
                </a:gs>
                <a:gs pos="50000">
                  <a:schemeClr val="bg1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587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lIns="95787" tIns="47894" rIns="95787" bIns="47894" anchor="ctr"/>
            <a:lstStyle/>
            <a:p>
              <a:pPr algn="ctr" defTabSz="955675">
                <a:lnSpc>
                  <a:spcPct val="120000"/>
                </a:lnSpc>
                <a:buFont typeface="Times New Roman" pitchFamily="18" charset="0"/>
                <a:buNone/>
              </a:pPr>
              <a:endParaRPr lang="ko-KR" altLang="ko-KR" sz="14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89" name="십자형 388"/>
            <p:cNvSpPr/>
            <p:nvPr/>
          </p:nvSpPr>
          <p:spPr bwMode="auto">
            <a:xfrm>
              <a:off x="5490768" y="4266521"/>
              <a:ext cx="324000" cy="288000"/>
            </a:xfrm>
            <a:prstGeom prst="plu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ESB</a:t>
              </a:r>
              <a:b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Agent</a:t>
              </a:r>
              <a:endParaRPr lang="ko-KR" altLang="en-US" sz="7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90" name="십자형 389"/>
            <p:cNvSpPr/>
            <p:nvPr/>
          </p:nvSpPr>
          <p:spPr bwMode="auto">
            <a:xfrm>
              <a:off x="5490768" y="5886701"/>
              <a:ext cx="324000" cy="288000"/>
            </a:xfrm>
            <a:prstGeom prst="plus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 cap="flat" cmpd="sng" algn="ctr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ESB</a:t>
              </a:r>
              <a:b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</a:b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Agent</a:t>
              </a:r>
              <a:endParaRPr lang="ko-KR" altLang="en-US" sz="700" spc="-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393" name="직사각형 392"/>
            <p:cNvSpPr/>
            <p:nvPr/>
          </p:nvSpPr>
          <p:spPr>
            <a:xfrm>
              <a:off x="5490768" y="7506880"/>
              <a:ext cx="324000" cy="14401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80000"/>
                </a:lnSpc>
                <a:spcBef>
                  <a:spcPct val="35000"/>
                </a:spcBef>
                <a:buClr>
                  <a:srgbClr val="008400"/>
                </a:buClr>
              </a:pPr>
              <a:r>
                <a:rPr lang="en-US" altLang="ko-KR" sz="700" spc="-1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HTTP</a:t>
              </a:r>
            </a:p>
          </p:txBody>
        </p:sp>
      </p:grpSp>
      <p:grpSp>
        <p:nvGrpSpPr>
          <p:cNvPr id="158" name="그룹 157"/>
          <p:cNvGrpSpPr/>
          <p:nvPr/>
        </p:nvGrpSpPr>
        <p:grpSpPr>
          <a:xfrm>
            <a:off x="6039959" y="4760556"/>
            <a:ext cx="1025279" cy="771609"/>
            <a:chOff x="743570" y="5418646"/>
            <a:chExt cx="745964" cy="561401"/>
          </a:xfrm>
        </p:grpSpPr>
        <p:grpSp>
          <p:nvGrpSpPr>
            <p:cNvPr id="159" name="그룹 235"/>
            <p:cNvGrpSpPr/>
            <p:nvPr/>
          </p:nvGrpSpPr>
          <p:grpSpPr>
            <a:xfrm>
              <a:off x="813682" y="5418646"/>
              <a:ext cx="605739" cy="376768"/>
              <a:chOff x="8187796" y="5426609"/>
              <a:chExt cx="605739" cy="376768"/>
            </a:xfrm>
          </p:grpSpPr>
          <p:pic>
            <p:nvPicPr>
              <p:cNvPr id="161" name="Picture 67" descr="12"/>
              <p:cNvPicPr>
                <a:picLocks noChangeAspect="1" noChangeArrowheads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724" t="59679" r="22852" b="9808"/>
              <a:stretch>
                <a:fillRect/>
              </a:stretch>
            </p:blipFill>
            <p:spPr bwMode="auto">
              <a:xfrm>
                <a:off x="8187796" y="5575766"/>
                <a:ext cx="605739" cy="2276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62" name="Picture 29" descr="C:\Documents and Settings\SK C&amp;C\바탕 화면\종류별 아이콘 7 - 건축물2\structure_091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8293629" y="5426609"/>
                <a:ext cx="345655" cy="2976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0" name="Rectangle 11"/>
            <p:cNvSpPr>
              <a:spLocks noChangeArrowheads="1"/>
            </p:cNvSpPr>
            <p:nvPr/>
          </p:nvSpPr>
          <p:spPr bwMode="auto">
            <a:xfrm>
              <a:off x="743570" y="5814690"/>
              <a:ext cx="745964" cy="165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spAutoFit/>
            </a:bodyPr>
            <a:lstStyle/>
            <a:p>
              <a:pPr algn="ctr" latinLnBrk="0">
                <a:lnSpc>
                  <a:spcPct val="50000"/>
                </a:lnSpc>
                <a:spcBef>
                  <a:spcPct val="50000"/>
                </a:spcBef>
              </a:pPr>
              <a:r>
                <a:rPr lang="ko-KR" altLang="en-US" sz="1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Medium" pitchFamily="18" charset="-127"/>
                  <a:ea typeface="KoPub돋움체 Medium" pitchFamily="18" charset="-127"/>
                </a:rPr>
                <a:t>환경부</a:t>
              </a:r>
            </a:p>
          </p:txBody>
        </p:sp>
      </p:grpSp>
      <p:sp>
        <p:nvSpPr>
          <p:cNvPr id="282" name="TextBox 281"/>
          <p:cNvSpPr txBox="1"/>
          <p:nvPr/>
        </p:nvSpPr>
        <p:spPr>
          <a:xfrm>
            <a:off x="651807" y="8609311"/>
            <a:ext cx="3403176" cy="15452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/>
            <a:r>
              <a:rPr lang="en-US" altLang="ko-KR" sz="900" dirty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※ </a:t>
            </a:r>
            <a:r>
              <a:rPr lang="ko-KR" altLang="en-US" sz="900" dirty="0" smtClean="0">
                <a:solidFill>
                  <a:schemeClr val="bg1">
                    <a:lumMod val="50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표준연계 솔루션은 개발 후 운영에 반영 시 한국도로공사 분리 발주 예정</a:t>
            </a:r>
            <a:endParaRPr lang="ko-KR" altLang="en-US" sz="900" dirty="0">
              <a:solidFill>
                <a:schemeClr val="bg1">
                  <a:lumMod val="50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86" name="슬라이드 번호 개체 틀 5"/>
          <p:cNvSpPr txBox="1">
            <a:spLocks/>
          </p:cNvSpPr>
          <p:nvPr/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noProof="0" dirty="0" smtClean="0"/>
              <a:t>Ⅳ</a:t>
            </a: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-3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양쪽 모서리가 둥근 사각형 296"/>
          <p:cNvSpPr/>
          <p:nvPr/>
        </p:nvSpPr>
        <p:spPr>
          <a:xfrm>
            <a:off x="611187" y="6171693"/>
            <a:ext cx="6553201" cy="324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0" y="7094220"/>
            <a:ext cx="7777163" cy="26022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3" name="자유형 282"/>
          <p:cNvSpPr/>
          <p:nvPr/>
        </p:nvSpPr>
        <p:spPr>
          <a:xfrm>
            <a:off x="4851400" y="7091593"/>
            <a:ext cx="339675" cy="1548172"/>
          </a:xfrm>
          <a:custGeom>
            <a:avLst/>
            <a:gdLst>
              <a:gd name="connsiteX0" fmla="*/ 0 w 576064"/>
              <a:gd name="connsiteY0" fmla="*/ 0 h 1548172"/>
              <a:gd name="connsiteX1" fmla="*/ 576064 w 576064"/>
              <a:gd name="connsiteY1" fmla="*/ 0 h 1548172"/>
              <a:gd name="connsiteX2" fmla="*/ 576064 w 576064"/>
              <a:gd name="connsiteY2" fmla="*/ 1548172 h 1548172"/>
              <a:gd name="connsiteX3" fmla="*/ 0 w 576064"/>
              <a:gd name="connsiteY3" fmla="*/ 1548172 h 1548172"/>
              <a:gd name="connsiteX4" fmla="*/ 0 w 576064"/>
              <a:gd name="connsiteY4" fmla="*/ 0 h 1548172"/>
              <a:gd name="connsiteX0" fmla="*/ 0 w 576064"/>
              <a:gd name="connsiteY0" fmla="*/ 56133 h 1548172"/>
              <a:gd name="connsiteX1" fmla="*/ 576064 w 576064"/>
              <a:gd name="connsiteY1" fmla="*/ 0 h 1548172"/>
              <a:gd name="connsiteX2" fmla="*/ 576064 w 576064"/>
              <a:gd name="connsiteY2" fmla="*/ 1548172 h 1548172"/>
              <a:gd name="connsiteX3" fmla="*/ 0 w 576064"/>
              <a:gd name="connsiteY3" fmla="*/ 1548172 h 1548172"/>
              <a:gd name="connsiteX4" fmla="*/ 0 w 576064"/>
              <a:gd name="connsiteY4" fmla="*/ 56133 h 1548172"/>
              <a:gd name="connsiteX0" fmla="*/ 9525 w 576064"/>
              <a:gd name="connsiteY0" fmla="*/ 75183 h 1548172"/>
              <a:gd name="connsiteX1" fmla="*/ 576064 w 576064"/>
              <a:gd name="connsiteY1" fmla="*/ 0 h 1548172"/>
              <a:gd name="connsiteX2" fmla="*/ 576064 w 576064"/>
              <a:gd name="connsiteY2" fmla="*/ 1548172 h 1548172"/>
              <a:gd name="connsiteX3" fmla="*/ 0 w 576064"/>
              <a:gd name="connsiteY3" fmla="*/ 1548172 h 1548172"/>
              <a:gd name="connsiteX4" fmla="*/ 9525 w 576064"/>
              <a:gd name="connsiteY4" fmla="*/ 75183 h 1548172"/>
              <a:gd name="connsiteX0" fmla="*/ 0 w 566539"/>
              <a:gd name="connsiteY0" fmla="*/ 75183 h 1548172"/>
              <a:gd name="connsiteX1" fmla="*/ 566539 w 566539"/>
              <a:gd name="connsiteY1" fmla="*/ 0 h 1548172"/>
              <a:gd name="connsiteX2" fmla="*/ 566539 w 566539"/>
              <a:gd name="connsiteY2" fmla="*/ 1548172 h 1548172"/>
              <a:gd name="connsiteX3" fmla="*/ 3175 w 566539"/>
              <a:gd name="connsiteY3" fmla="*/ 1494197 h 1548172"/>
              <a:gd name="connsiteX4" fmla="*/ 0 w 566539"/>
              <a:gd name="connsiteY4" fmla="*/ 75183 h 154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539" h="1548172">
                <a:moveTo>
                  <a:pt x="0" y="75183"/>
                </a:moveTo>
                <a:lnTo>
                  <a:pt x="566539" y="0"/>
                </a:lnTo>
                <a:lnTo>
                  <a:pt x="566539" y="1548172"/>
                </a:lnTo>
                <a:lnTo>
                  <a:pt x="3175" y="1494197"/>
                </a:lnTo>
                <a:cubicBezTo>
                  <a:pt x="2117" y="1021192"/>
                  <a:pt x="1058" y="548188"/>
                  <a:pt x="0" y="7518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593843" y="1746250"/>
            <a:ext cx="657054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en-US" altLang="ko-KR" sz="1500" dirty="0" smtClean="0"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3. </a:t>
            </a:r>
            <a:r>
              <a:rPr lang="ko-KR" altLang="en-US" sz="1500" dirty="0" smtClean="0"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</a:t>
            </a:r>
            <a:endParaRPr lang="en-US" altLang="ko-KR" sz="1500" dirty="0" smtClean="0">
              <a:solidFill>
                <a:schemeClr val="bg1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just" latinLnBrk="0">
              <a:spcAft>
                <a:spcPts val="600"/>
              </a:spcAft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공사 표준 연계 체계 구축을 위해 공사 전사 시스템 데이터 인터페이스 현황을 기반으로 표준 연계 체계를 수립하고 최적의 기술 요소를 적용합니다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.</a:t>
            </a:r>
          </a:p>
        </p:txBody>
      </p:sp>
      <p:grpSp>
        <p:nvGrpSpPr>
          <p:cNvPr id="133" name="그룹 206"/>
          <p:cNvGrpSpPr/>
          <p:nvPr/>
        </p:nvGrpSpPr>
        <p:grpSpPr>
          <a:xfrm>
            <a:off x="592074" y="2678495"/>
            <a:ext cx="6571501" cy="292388"/>
            <a:chOff x="614934" y="2930014"/>
            <a:chExt cx="6571501" cy="292388"/>
          </a:xfrm>
        </p:grpSpPr>
        <p:pic>
          <p:nvPicPr>
            <p:cNvPr id="134" name="그림 133" descr="타이틀바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4934" y="3114390"/>
              <a:ext cx="6571501" cy="91440"/>
            </a:xfrm>
            <a:prstGeom prst="rect">
              <a:avLst/>
            </a:prstGeom>
          </p:spPr>
        </p:pic>
        <p:sp>
          <p:nvSpPr>
            <p:cNvPr id="135" name="TextBox 134"/>
            <p:cNvSpPr txBox="1"/>
            <p:nvPr/>
          </p:nvSpPr>
          <p:spPr>
            <a:xfrm>
              <a:off x="897945" y="2930014"/>
              <a:ext cx="3071834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표준 연계 체계 구축 </a:t>
              </a:r>
              <a:endParaRPr lang="ko-KR" altLang="en-US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38" name="양쪽 모서리가 둥근 사각형 137"/>
          <p:cNvSpPr/>
          <p:nvPr/>
        </p:nvSpPr>
        <p:spPr>
          <a:xfrm rot="5400000">
            <a:off x="3073963" y="-1761105"/>
            <a:ext cx="258131" cy="64060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43056"/>
            <a:endParaRPr lang="ko-KR" altLang="en-US" sz="2100" dirty="0" smtClean="0"/>
          </a:p>
        </p:txBody>
      </p:sp>
      <p:grpSp>
        <p:nvGrpSpPr>
          <p:cNvPr id="139" name="그룹 138"/>
          <p:cNvGrpSpPr/>
          <p:nvPr/>
        </p:nvGrpSpPr>
        <p:grpSpPr>
          <a:xfrm>
            <a:off x="530252" y="1332334"/>
            <a:ext cx="785350" cy="226286"/>
            <a:chOff x="530252" y="1332334"/>
            <a:chExt cx="785350" cy="226286"/>
          </a:xfrm>
        </p:grpSpPr>
        <p:pic>
          <p:nvPicPr>
            <p:cNvPr id="140" name="Picture 3" descr="C:\Users\hoya\Desktop\Vector Smart Objec234t4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0252" y="1332334"/>
              <a:ext cx="785350" cy="226286"/>
            </a:xfrm>
            <a:prstGeom prst="rect">
              <a:avLst/>
            </a:prstGeom>
            <a:noFill/>
          </p:spPr>
        </p:pic>
        <p:sp>
          <p:nvSpPr>
            <p:cNvPr id="141" name="TextBox 140"/>
            <p:cNvSpPr txBox="1"/>
            <p:nvPr/>
          </p:nvSpPr>
          <p:spPr>
            <a:xfrm>
              <a:off x="773365" y="1367654"/>
              <a:ext cx="52441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평가항목</a:t>
              </a:r>
            </a:p>
          </p:txBody>
        </p:sp>
      </p:grpSp>
      <p:grpSp>
        <p:nvGrpSpPr>
          <p:cNvPr id="142" name="그룹 141"/>
          <p:cNvGrpSpPr/>
          <p:nvPr/>
        </p:nvGrpSpPr>
        <p:grpSpPr>
          <a:xfrm>
            <a:off x="3813103" y="1332334"/>
            <a:ext cx="1298709" cy="226800"/>
            <a:chOff x="3237944" y="1332334"/>
            <a:chExt cx="1298709" cy="226800"/>
          </a:xfrm>
        </p:grpSpPr>
        <p:pic>
          <p:nvPicPr>
            <p:cNvPr id="143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237944" y="1332334"/>
              <a:ext cx="1215653" cy="226800"/>
            </a:xfrm>
            <a:prstGeom prst="rect">
              <a:avLst/>
            </a:prstGeom>
            <a:noFill/>
          </p:spPr>
        </p:pic>
        <p:pic>
          <p:nvPicPr>
            <p:cNvPr id="144" name="Picture 4" descr="C:\Users\hoya\Desktop\Vector Smart Object5;ㅣ.png"/>
            <p:cNvPicPr>
              <a:picLocks noChangeAspect="1" noChangeArrowheads="1"/>
            </p:cNvPicPr>
            <p:nvPr/>
          </p:nvPicPr>
          <p:blipFill>
            <a:blip r:embed="rId4" cstate="print"/>
            <a:srcRect l="24602"/>
            <a:stretch>
              <a:fillRect/>
            </a:stretch>
          </p:blipFill>
          <p:spPr bwMode="auto">
            <a:xfrm>
              <a:off x="3620080" y="1332334"/>
              <a:ext cx="916573" cy="226800"/>
            </a:xfrm>
            <a:prstGeom prst="rect">
              <a:avLst/>
            </a:prstGeom>
            <a:noFill/>
          </p:spPr>
        </p:pic>
        <p:sp>
          <p:nvSpPr>
            <p:cNvPr id="145" name="TextBox 144"/>
            <p:cNvSpPr txBox="1"/>
            <p:nvPr/>
          </p:nvSpPr>
          <p:spPr>
            <a:xfrm>
              <a:off x="3472806" y="1361304"/>
              <a:ext cx="94630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0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rPr>
                <a:t>제안서 해당페이지</a:t>
              </a:r>
            </a:p>
          </p:txBody>
        </p:sp>
      </p:grpSp>
      <p:sp>
        <p:nvSpPr>
          <p:cNvPr id="146" name="TextBox 145"/>
          <p:cNvSpPr txBox="1"/>
          <p:nvPr/>
        </p:nvSpPr>
        <p:spPr>
          <a:xfrm>
            <a:off x="1382513" y="1356544"/>
            <a:ext cx="183693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spcAft>
                <a:spcPts val="600"/>
              </a:spcAft>
            </a:pPr>
            <a:r>
              <a:rPr lang="ko-KR" altLang="en-US" sz="1100" dirty="0" smtClean="0">
                <a:solidFill>
                  <a:srgbClr val="ED1B2F"/>
                </a:solidFill>
                <a:latin typeface="KoPub돋움체 Bold" pitchFamily="18" charset="-127"/>
                <a:ea typeface="KoPub돋움체 Bold" pitchFamily="18" charset="-127"/>
              </a:rPr>
              <a:t>인터페이스 요구사항</a:t>
            </a:r>
            <a:endParaRPr lang="en-US" altLang="ko-KR" sz="1100" dirty="0" smtClean="0">
              <a:solidFill>
                <a:srgbClr val="ED1B2F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5145377" y="1366315"/>
            <a:ext cx="109394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Ⅳ-10 </a:t>
            </a:r>
            <a:r>
              <a:rPr lang="en-US" altLang="ko-KR" sz="90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/ Ⅳ-12</a:t>
            </a:r>
            <a:endParaRPr lang="en-US" altLang="ko-KR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148" name="그룹 51"/>
          <p:cNvGrpSpPr/>
          <p:nvPr/>
        </p:nvGrpSpPr>
        <p:grpSpPr>
          <a:xfrm>
            <a:off x="697490" y="3114390"/>
            <a:ext cx="3047075" cy="184666"/>
            <a:chOff x="333420" y="2673366"/>
            <a:chExt cx="3047075" cy="184666"/>
          </a:xfrm>
        </p:grpSpPr>
        <p:sp>
          <p:nvSpPr>
            <p:cNvPr id="149" name="TextBox 148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한국도로공사 표준 연계 체계 구성도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150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51" name="타원 150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2" name="갈매기형 수장 151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4" name="그룹 51"/>
          <p:cNvGrpSpPr/>
          <p:nvPr/>
        </p:nvGrpSpPr>
        <p:grpSpPr>
          <a:xfrm>
            <a:off x="697490" y="6740389"/>
            <a:ext cx="3047075" cy="184666"/>
            <a:chOff x="333420" y="2673366"/>
            <a:chExt cx="3047075" cy="184666"/>
          </a:xfrm>
        </p:grpSpPr>
        <p:sp>
          <p:nvSpPr>
            <p:cNvPr id="155" name="TextBox 154"/>
            <p:cNvSpPr txBox="1"/>
            <p:nvPr/>
          </p:nvSpPr>
          <p:spPr bwMode="auto">
            <a:xfrm>
              <a:off x="507914" y="2673366"/>
              <a:ext cx="287258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0">
              <a:spAutoFit/>
            </a:bodyPr>
            <a:lstStyle/>
            <a:p>
              <a:pPr>
                <a:spcAft>
                  <a:spcPts val="600"/>
                </a:spcAft>
                <a:defRPr/>
              </a:pP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</a:t>
              </a:r>
              <a:r>
                <a:rPr lang="en-US" altLang="ko-KR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12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외부기관 연계 방안</a:t>
              </a:r>
            </a:p>
          </p:txBody>
        </p:sp>
        <p:grpSp>
          <p:nvGrpSpPr>
            <p:cNvPr id="156" name="그룹 107"/>
            <p:cNvGrpSpPr/>
            <p:nvPr/>
          </p:nvGrpSpPr>
          <p:grpSpPr>
            <a:xfrm>
              <a:off x="333420" y="2705096"/>
              <a:ext cx="123829" cy="123829"/>
              <a:chOff x="333420" y="2705096"/>
              <a:chExt cx="123829" cy="123829"/>
            </a:xfrm>
          </p:grpSpPr>
          <p:sp>
            <p:nvSpPr>
              <p:cNvPr id="157" name="타원 156"/>
              <p:cNvSpPr/>
              <p:nvPr/>
            </p:nvSpPr>
            <p:spPr>
              <a:xfrm>
                <a:off x="333420" y="2705096"/>
                <a:ext cx="123829" cy="12382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8" name="갈매기형 수장 157"/>
              <p:cNvSpPr/>
              <p:nvPr/>
            </p:nvSpPr>
            <p:spPr>
              <a:xfrm>
                <a:off x="373855" y="2742848"/>
                <a:ext cx="50007" cy="50007"/>
              </a:xfrm>
              <a:prstGeom prst="chevron">
                <a:avLst>
                  <a:gd name="adj" fmla="val 344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1" name="그룹 160"/>
          <p:cNvGrpSpPr/>
          <p:nvPr/>
        </p:nvGrpSpPr>
        <p:grpSpPr>
          <a:xfrm>
            <a:off x="611188" y="3464905"/>
            <a:ext cx="6553200" cy="2565809"/>
            <a:chOff x="5760788" y="3369486"/>
            <a:chExt cx="1403599" cy="2565809"/>
          </a:xfrm>
        </p:grpSpPr>
        <p:sp>
          <p:nvSpPr>
            <p:cNvPr id="162" name="Rectangle 598"/>
            <p:cNvSpPr>
              <a:spLocks noChangeArrowheads="1"/>
            </p:cNvSpPr>
            <p:nvPr/>
          </p:nvSpPr>
          <p:spPr bwMode="auto">
            <a:xfrm>
              <a:off x="5760788" y="3510434"/>
              <a:ext cx="1403599" cy="2424861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90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defTabSz="935980" latinLnBrk="0">
                <a:defRPr/>
              </a:pPr>
              <a:endParaRPr kumimoji="0"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63" name="Rectangle 599"/>
            <p:cNvSpPr>
              <a:spLocks noChangeArrowheads="1"/>
            </p:cNvSpPr>
            <p:nvPr/>
          </p:nvSpPr>
          <p:spPr bwMode="auto">
            <a:xfrm>
              <a:off x="5760788" y="3369486"/>
              <a:ext cx="1403599" cy="2160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7" tIns="45713" rIns="91427" bIns="45713" rtlCol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rgbClr val="000000"/>
                  </a:solidFill>
                  <a:latin typeface="산돌고딕B" pitchFamily="18" charset="-127"/>
                  <a:ea typeface="굴림" panose="020B0600000101010101" pitchFamily="50" charset="-127"/>
                  <a:cs typeface="+mn-cs"/>
                </a:defRPr>
              </a:lvl9pPr>
            </a:lstStyle>
            <a:p>
              <a:pPr marL="0" lvl="2" indent="-180948" algn="ctr" defTabSz="1499578" eaLnBrk="1" hangingPunct="1">
                <a:lnSpc>
                  <a:spcPct val="130000"/>
                </a:lnSpc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lang="ko-KR" altLang="en-US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표준 연계 체계</a:t>
              </a:r>
            </a:p>
          </p:txBody>
        </p:sp>
      </p:grpSp>
      <p:grpSp>
        <p:nvGrpSpPr>
          <p:cNvPr id="191" name="그룹 190"/>
          <p:cNvGrpSpPr/>
          <p:nvPr/>
        </p:nvGrpSpPr>
        <p:grpSpPr>
          <a:xfrm>
            <a:off x="880425" y="3762462"/>
            <a:ext cx="6014727" cy="2052204"/>
            <a:chOff x="863216" y="3762462"/>
            <a:chExt cx="6014727" cy="2052204"/>
          </a:xfrm>
        </p:grpSpPr>
        <p:grpSp>
          <p:nvGrpSpPr>
            <p:cNvPr id="189" name="그룹 188"/>
            <p:cNvGrpSpPr/>
            <p:nvPr/>
          </p:nvGrpSpPr>
          <p:grpSpPr>
            <a:xfrm>
              <a:off x="863216" y="3762462"/>
              <a:ext cx="1549202" cy="2052204"/>
              <a:chOff x="863216" y="3762462"/>
              <a:chExt cx="1549202" cy="2052204"/>
            </a:xfrm>
          </p:grpSpPr>
          <p:sp>
            <p:nvSpPr>
              <p:cNvPr id="164" name="모서리가 둥근 직사각형 163"/>
              <p:cNvSpPr/>
              <p:nvPr/>
            </p:nvSpPr>
            <p:spPr>
              <a:xfrm>
                <a:off x="972257" y="3762462"/>
                <a:ext cx="1331120" cy="21600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9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연계 대상 선정</a:t>
                </a:r>
              </a:p>
            </p:txBody>
          </p:sp>
          <p:grpSp>
            <p:nvGrpSpPr>
              <p:cNvPr id="169" name="그룹 168"/>
              <p:cNvGrpSpPr/>
              <p:nvPr/>
            </p:nvGrpSpPr>
            <p:grpSpPr>
              <a:xfrm>
                <a:off x="863216" y="4212500"/>
                <a:ext cx="1549202" cy="1152128"/>
                <a:chOff x="863216" y="4158506"/>
                <a:chExt cx="1549202" cy="1152128"/>
              </a:xfrm>
            </p:grpSpPr>
            <p:sp>
              <p:nvSpPr>
                <p:cNvPr id="166" name="직사각형 165"/>
                <p:cNvSpPr/>
                <p:nvPr/>
              </p:nvSpPr>
              <p:spPr>
                <a:xfrm>
                  <a:off x="863216" y="4270599"/>
                  <a:ext cx="1549202" cy="10400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7" name="AutoShape 250" descr="박스"/>
                <p:cNvSpPr>
                  <a:spLocks noChangeArrowheads="1"/>
                </p:cNvSpPr>
                <p:nvPr/>
              </p:nvSpPr>
              <p:spPr bwMode="auto">
                <a:xfrm>
                  <a:off x="987134" y="4415379"/>
                  <a:ext cx="1301366" cy="369609"/>
                </a:xfrm>
                <a:prstGeom prst="roundRect">
                  <a:avLst>
                    <a:gd name="adj" fmla="val 0"/>
                  </a:avLst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 대상 시스템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 범위 및 내용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연계방식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송수신데이터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 주기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기타 고려요소</a:t>
                  </a:r>
                </a:p>
              </p:txBody>
            </p:sp>
            <p:sp>
              <p:nvSpPr>
                <p:cNvPr id="165" name="모서리가 둥근 직사각형 164"/>
                <p:cNvSpPr/>
                <p:nvPr/>
              </p:nvSpPr>
              <p:spPr>
                <a:xfrm>
                  <a:off x="972257" y="4158506"/>
                  <a:ext cx="1331120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연계 현황 분석</a:t>
                  </a:r>
                </a:p>
              </p:txBody>
            </p:sp>
          </p:grpSp>
          <p:sp>
            <p:nvSpPr>
              <p:cNvPr id="168" name="모서리가 둥근 직사각형 167"/>
              <p:cNvSpPr/>
              <p:nvPr/>
            </p:nvSpPr>
            <p:spPr>
              <a:xfrm>
                <a:off x="972257" y="5598666"/>
                <a:ext cx="1331120" cy="21600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9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관련자 협의</a:t>
                </a:r>
              </a:p>
            </p:txBody>
          </p:sp>
        </p:grpSp>
        <p:grpSp>
          <p:nvGrpSpPr>
            <p:cNvPr id="188" name="그룹 187"/>
            <p:cNvGrpSpPr/>
            <p:nvPr/>
          </p:nvGrpSpPr>
          <p:grpSpPr>
            <a:xfrm>
              <a:off x="3095978" y="3762462"/>
              <a:ext cx="1549202" cy="2052204"/>
              <a:chOff x="3113980" y="3762462"/>
              <a:chExt cx="1549202" cy="2052204"/>
            </a:xfrm>
          </p:grpSpPr>
          <p:grpSp>
            <p:nvGrpSpPr>
              <p:cNvPr id="171" name="그룹 170"/>
              <p:cNvGrpSpPr/>
              <p:nvPr/>
            </p:nvGrpSpPr>
            <p:grpSpPr>
              <a:xfrm>
                <a:off x="3113980" y="3762462"/>
                <a:ext cx="1549202" cy="900100"/>
                <a:chOff x="863216" y="4158506"/>
                <a:chExt cx="1549202" cy="900100"/>
              </a:xfrm>
            </p:grpSpPr>
            <p:sp>
              <p:nvSpPr>
                <p:cNvPr id="172" name="직사각형 171"/>
                <p:cNvSpPr/>
                <p:nvPr/>
              </p:nvSpPr>
              <p:spPr>
                <a:xfrm>
                  <a:off x="863216" y="4270599"/>
                  <a:ext cx="1549202" cy="78800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3" name="AutoShape 250" descr="박스"/>
                <p:cNvSpPr>
                  <a:spLocks noChangeArrowheads="1"/>
                </p:cNvSpPr>
                <p:nvPr/>
              </p:nvSpPr>
              <p:spPr bwMode="auto">
                <a:xfrm>
                  <a:off x="987134" y="4415379"/>
                  <a:ext cx="1301366" cy="369609"/>
                </a:xfrm>
                <a:prstGeom prst="roundRect">
                  <a:avLst>
                    <a:gd name="adj" fmla="val 0"/>
                  </a:avLst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연계방식</a:t>
                  </a:r>
                  <a: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/>
                  </a:r>
                  <a:b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</a:br>
                  <a: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(</a:t>
                  </a: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웹 서비스</a:t>
                  </a:r>
                  <a: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,EAI, DB </a:t>
                  </a: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</a:t>
                  </a:r>
                  <a: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)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예상 위험 및 장애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성능 및 보안</a:t>
                  </a:r>
                </a:p>
              </p:txBody>
            </p:sp>
            <p:sp>
              <p:nvSpPr>
                <p:cNvPr id="174" name="모서리가 둥근 직사각형 173"/>
                <p:cNvSpPr/>
                <p:nvPr/>
              </p:nvSpPr>
              <p:spPr>
                <a:xfrm>
                  <a:off x="972257" y="4158506"/>
                  <a:ext cx="1331120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기술 및 타당성 검토</a:t>
                  </a:r>
                </a:p>
              </p:txBody>
            </p:sp>
          </p:grpSp>
          <p:grpSp>
            <p:nvGrpSpPr>
              <p:cNvPr id="175" name="그룹 174"/>
              <p:cNvGrpSpPr/>
              <p:nvPr/>
            </p:nvGrpSpPr>
            <p:grpSpPr>
              <a:xfrm>
                <a:off x="3113980" y="4914566"/>
                <a:ext cx="1549202" cy="900100"/>
                <a:chOff x="863216" y="4158506"/>
                <a:chExt cx="1549202" cy="900100"/>
              </a:xfrm>
            </p:grpSpPr>
            <p:sp>
              <p:nvSpPr>
                <p:cNvPr id="176" name="직사각형 175"/>
                <p:cNvSpPr/>
                <p:nvPr/>
              </p:nvSpPr>
              <p:spPr>
                <a:xfrm>
                  <a:off x="863216" y="4270599"/>
                  <a:ext cx="1549202" cy="78800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7" name="AutoShape 250" descr="박스"/>
                <p:cNvSpPr>
                  <a:spLocks noChangeArrowheads="1"/>
                </p:cNvSpPr>
                <p:nvPr/>
              </p:nvSpPr>
              <p:spPr bwMode="auto">
                <a:xfrm>
                  <a:off x="987134" y="4415379"/>
                  <a:ext cx="1301366" cy="369609"/>
                </a:xfrm>
                <a:prstGeom prst="roundRect">
                  <a:avLst>
                    <a:gd name="adj" fmla="val 0"/>
                  </a:avLst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적용 일정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인프라 작업 계획 수립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관련 엔지니어 투입 계획 수립</a:t>
                  </a:r>
                </a:p>
              </p:txBody>
            </p:sp>
            <p:sp>
              <p:nvSpPr>
                <p:cNvPr id="178" name="모서리가 둥근 직사각형 177"/>
                <p:cNvSpPr/>
                <p:nvPr/>
              </p:nvSpPr>
              <p:spPr>
                <a:xfrm>
                  <a:off x="972257" y="4158506"/>
                  <a:ext cx="1331120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연계 적용 계획 수립</a:t>
                  </a:r>
                </a:p>
              </p:txBody>
            </p:sp>
          </p:grpSp>
        </p:grpSp>
        <p:grpSp>
          <p:nvGrpSpPr>
            <p:cNvPr id="190" name="그룹 189"/>
            <p:cNvGrpSpPr/>
            <p:nvPr/>
          </p:nvGrpSpPr>
          <p:grpSpPr>
            <a:xfrm>
              <a:off x="5328741" y="3762462"/>
              <a:ext cx="1549202" cy="2052204"/>
              <a:chOff x="5328741" y="3762462"/>
              <a:chExt cx="1549202" cy="2052204"/>
            </a:xfrm>
          </p:grpSpPr>
          <p:sp>
            <p:nvSpPr>
              <p:cNvPr id="179" name="모서리가 둥근 직사각형 178"/>
              <p:cNvSpPr/>
              <p:nvPr/>
            </p:nvSpPr>
            <p:spPr>
              <a:xfrm>
                <a:off x="5437782" y="3762462"/>
                <a:ext cx="1331120" cy="21600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r>
                  <a:rPr lang="ko-KR" altLang="en-US" sz="900" dirty="0" smtClean="0">
                    <a:solidFill>
                      <a:schemeClr val="accent1">
                        <a:lumMod val="50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연계적용 및 테스트</a:t>
                </a:r>
              </a:p>
            </p:txBody>
          </p:sp>
          <p:grpSp>
            <p:nvGrpSpPr>
              <p:cNvPr id="180" name="그룹 179"/>
              <p:cNvGrpSpPr/>
              <p:nvPr/>
            </p:nvGrpSpPr>
            <p:grpSpPr>
              <a:xfrm>
                <a:off x="5328741" y="4230514"/>
                <a:ext cx="1549202" cy="626482"/>
                <a:chOff x="863216" y="4158506"/>
                <a:chExt cx="1549202" cy="626482"/>
              </a:xfrm>
            </p:grpSpPr>
            <p:sp>
              <p:nvSpPr>
                <p:cNvPr id="181" name="직사각형 180"/>
                <p:cNvSpPr/>
                <p:nvPr/>
              </p:nvSpPr>
              <p:spPr>
                <a:xfrm>
                  <a:off x="863216" y="4270599"/>
                  <a:ext cx="1549202" cy="427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2" name="AutoShape 250" descr="박스"/>
                <p:cNvSpPr>
                  <a:spLocks noChangeArrowheads="1"/>
                </p:cNvSpPr>
                <p:nvPr/>
              </p:nvSpPr>
              <p:spPr bwMode="auto">
                <a:xfrm>
                  <a:off x="987134" y="4415379"/>
                  <a:ext cx="1301366" cy="369609"/>
                </a:xfrm>
                <a:prstGeom prst="roundRect">
                  <a:avLst>
                    <a:gd name="adj" fmla="val 0"/>
                  </a:avLst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단위시스템 적용 및 테스트</a:t>
                  </a:r>
                </a:p>
              </p:txBody>
            </p:sp>
            <p:sp>
              <p:nvSpPr>
                <p:cNvPr id="183" name="모서리가 둥근 직사각형 182"/>
                <p:cNvSpPr/>
                <p:nvPr/>
              </p:nvSpPr>
              <p:spPr>
                <a:xfrm>
                  <a:off x="972257" y="4158506"/>
                  <a:ext cx="1331120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단위시스템 적용</a:t>
                  </a:r>
                </a:p>
              </p:txBody>
            </p:sp>
          </p:grpSp>
          <p:grpSp>
            <p:nvGrpSpPr>
              <p:cNvPr id="184" name="그룹 183"/>
              <p:cNvGrpSpPr/>
              <p:nvPr/>
            </p:nvGrpSpPr>
            <p:grpSpPr>
              <a:xfrm>
                <a:off x="5328741" y="5058558"/>
                <a:ext cx="1549202" cy="756108"/>
                <a:chOff x="863216" y="4158506"/>
                <a:chExt cx="1549202" cy="756108"/>
              </a:xfrm>
            </p:grpSpPr>
            <p:sp>
              <p:nvSpPr>
                <p:cNvPr id="185" name="직사각형 184"/>
                <p:cNvSpPr/>
                <p:nvPr/>
              </p:nvSpPr>
              <p:spPr>
                <a:xfrm>
                  <a:off x="863216" y="4270599"/>
                  <a:ext cx="1549202" cy="64401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6" name="AutoShape 250" descr="박스"/>
                <p:cNvSpPr>
                  <a:spLocks noChangeArrowheads="1"/>
                </p:cNvSpPr>
                <p:nvPr/>
              </p:nvSpPr>
              <p:spPr bwMode="auto">
                <a:xfrm>
                  <a:off x="987134" y="4415379"/>
                  <a:ext cx="1301366" cy="369609"/>
                </a:xfrm>
                <a:prstGeom prst="roundRect">
                  <a:avLst>
                    <a:gd name="adj" fmla="val 0"/>
                  </a:avLst>
                </a:prstGeom>
                <a:noFill/>
                <a:ln w="9525" cap="flat" cmpd="sng" algn="ctr">
                  <a:noFill/>
                  <a:prstDash val="solid"/>
                </a:ln>
                <a:effectLst/>
              </p:spPr>
              <p:txBody>
                <a:bodyPr lIns="0" tIns="0" rIns="0" bIns="0" rtlCol="0" anchor="t"/>
                <a:lstStyle/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 현황 관리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연계 모니터링</a:t>
                  </a:r>
                </a:p>
                <a:p>
                  <a:pPr marL="88900" lvl="2" indent="-88900" fontAlgn="base" latinLnBrk="0">
                    <a:spcBef>
                      <a:spcPct val="0"/>
                    </a:spcBef>
                    <a:buSzPct val="100000"/>
                    <a:buFont typeface="Wingdings" pitchFamily="2" charset="2"/>
                    <a:buChar char="§"/>
                    <a:defRPr/>
                  </a:pP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이력관리</a:t>
                  </a:r>
                  <a:r>
                    <a:rPr kumimoji="1" lang="en-US" altLang="ko-KR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/</a:t>
                  </a:r>
                  <a:r>
                    <a:rPr kumimoji="1" lang="ko-KR" altLang="en-US" sz="900" kern="0" spc="-50" dirty="0" smtClean="0">
                      <a:solidFill>
                        <a:sysClr val="windowText" lastClr="000000">
                          <a:lumMod val="75000"/>
                          <a:lumOff val="25000"/>
                        </a:sysClr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장애관리</a:t>
                  </a:r>
                </a:p>
              </p:txBody>
            </p:sp>
            <p:sp>
              <p:nvSpPr>
                <p:cNvPr id="187" name="모서리가 둥근 직사각형 186"/>
                <p:cNvSpPr/>
                <p:nvPr/>
              </p:nvSpPr>
              <p:spPr>
                <a:xfrm>
                  <a:off x="972257" y="4158506"/>
                  <a:ext cx="1331120" cy="21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lvl="2" indent="-180975" algn="ctr" fontAlgn="base" latinLnBrk="0">
                    <a:spcBef>
                      <a:spcPct val="0"/>
                    </a:spcBef>
                    <a:spcAft>
                      <a:spcPts val="240"/>
                    </a:spcAft>
                    <a:buClr>
                      <a:srgbClr val="FFFFFF">
                        <a:lumMod val="65000"/>
                      </a:srgbClr>
                    </a:buClr>
                    <a:buSzPct val="80000"/>
                    <a:defRPr/>
                  </a:pPr>
                  <a:r>
                    <a:rPr lang="ko-KR" altLang="en-US" sz="900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KoPub돋움체 Bold" pitchFamily="18" charset="-127"/>
                      <a:ea typeface="KoPub돋움체 Bold" pitchFamily="18" charset="-127"/>
                    </a:rPr>
                    <a:t>연계 관리대상 적용</a:t>
                  </a:r>
                </a:p>
              </p:txBody>
            </p:sp>
          </p:grpSp>
        </p:grpSp>
      </p:grpSp>
      <p:cxnSp>
        <p:nvCxnSpPr>
          <p:cNvPr id="193" name="직선 화살표 연결선 192"/>
          <p:cNvCxnSpPr>
            <a:stCxn id="164" idx="2"/>
            <a:endCxn id="165" idx="0"/>
          </p:cNvCxnSpPr>
          <p:nvPr/>
        </p:nvCxnSpPr>
        <p:spPr>
          <a:xfrm>
            <a:off x="1655026" y="3978462"/>
            <a:ext cx="0" cy="234038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직선 화살표 연결선 194"/>
          <p:cNvCxnSpPr>
            <a:stCxn id="166" idx="2"/>
            <a:endCxn id="168" idx="0"/>
          </p:cNvCxnSpPr>
          <p:nvPr/>
        </p:nvCxnSpPr>
        <p:spPr>
          <a:xfrm>
            <a:off x="1655026" y="5364628"/>
            <a:ext cx="0" cy="234038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꺾인 연결선 196"/>
          <p:cNvCxnSpPr>
            <a:stCxn id="168" idx="3"/>
            <a:endCxn id="174" idx="1"/>
          </p:cNvCxnSpPr>
          <p:nvPr/>
        </p:nvCxnSpPr>
        <p:spPr>
          <a:xfrm flipV="1">
            <a:off x="2320586" y="3870462"/>
            <a:ext cx="901642" cy="1836204"/>
          </a:xfrm>
          <a:prstGeom prst="bentConnector3">
            <a:avLst>
              <a:gd name="adj1" fmla="val 50000"/>
            </a:avLst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직선 화살표 연결선 198"/>
          <p:cNvCxnSpPr>
            <a:stCxn id="172" idx="2"/>
            <a:endCxn id="178" idx="0"/>
          </p:cNvCxnSpPr>
          <p:nvPr/>
        </p:nvCxnSpPr>
        <p:spPr>
          <a:xfrm>
            <a:off x="3887788" y="4662562"/>
            <a:ext cx="0" cy="252004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꺾인 연결선 200"/>
          <p:cNvCxnSpPr>
            <a:stCxn id="176" idx="3"/>
            <a:endCxn id="179" idx="1"/>
          </p:cNvCxnSpPr>
          <p:nvPr/>
        </p:nvCxnSpPr>
        <p:spPr>
          <a:xfrm flipV="1">
            <a:off x="4662389" y="3870462"/>
            <a:ext cx="792602" cy="1550201"/>
          </a:xfrm>
          <a:prstGeom prst="bentConnector3">
            <a:avLst>
              <a:gd name="adj1" fmla="val 50000"/>
            </a:avLst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직선 화살표 연결선 202"/>
          <p:cNvCxnSpPr>
            <a:stCxn id="179" idx="2"/>
            <a:endCxn id="183" idx="0"/>
          </p:cNvCxnSpPr>
          <p:nvPr/>
        </p:nvCxnSpPr>
        <p:spPr>
          <a:xfrm>
            <a:off x="6120551" y="3978462"/>
            <a:ext cx="0" cy="252052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화살표 연결선 204"/>
          <p:cNvCxnSpPr>
            <a:stCxn id="181" idx="2"/>
            <a:endCxn id="187" idx="0"/>
          </p:cNvCxnSpPr>
          <p:nvPr/>
        </p:nvCxnSpPr>
        <p:spPr>
          <a:xfrm>
            <a:off x="6120551" y="4770574"/>
            <a:ext cx="0" cy="287984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모서리가 둥근 직사각형 207"/>
          <p:cNvSpPr/>
          <p:nvPr/>
        </p:nvSpPr>
        <p:spPr>
          <a:xfrm>
            <a:off x="1731578" y="4014506"/>
            <a:ext cx="612000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연계정의서</a:t>
            </a:r>
          </a:p>
        </p:txBody>
      </p:sp>
      <p:sp>
        <p:nvSpPr>
          <p:cNvPr id="209" name="모서리가 둥근 직사각형 208"/>
          <p:cNvSpPr/>
          <p:nvPr/>
        </p:nvSpPr>
        <p:spPr>
          <a:xfrm>
            <a:off x="1731578" y="5409121"/>
            <a:ext cx="824856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연계현황분석서</a:t>
            </a:r>
          </a:p>
        </p:txBody>
      </p:sp>
      <p:sp>
        <p:nvSpPr>
          <p:cNvPr id="210" name="모서리가 둥근 직사각형 209"/>
          <p:cNvSpPr/>
          <p:nvPr/>
        </p:nvSpPr>
        <p:spPr>
          <a:xfrm>
            <a:off x="1731578" y="5841185"/>
            <a:ext cx="428811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회의록</a:t>
            </a:r>
          </a:p>
        </p:txBody>
      </p:sp>
      <p:sp>
        <p:nvSpPr>
          <p:cNvPr id="211" name="모서리가 둥근 직사각형 210"/>
          <p:cNvSpPr/>
          <p:nvPr/>
        </p:nvSpPr>
        <p:spPr>
          <a:xfrm>
            <a:off x="3944773" y="4700665"/>
            <a:ext cx="824856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연계작업계획서</a:t>
            </a:r>
          </a:p>
        </p:txBody>
      </p:sp>
      <p:sp>
        <p:nvSpPr>
          <p:cNvPr id="212" name="모서리가 둥근 직사각형 211"/>
          <p:cNvSpPr/>
          <p:nvPr/>
        </p:nvSpPr>
        <p:spPr>
          <a:xfrm>
            <a:off x="4677555" y="5454650"/>
            <a:ext cx="644836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연계작업계획서</a:t>
            </a:r>
          </a:p>
        </p:txBody>
      </p:sp>
      <p:sp>
        <p:nvSpPr>
          <p:cNvPr id="213" name="모서리가 둥근 직사각형 212"/>
          <p:cNvSpPr/>
          <p:nvPr/>
        </p:nvSpPr>
        <p:spPr>
          <a:xfrm>
            <a:off x="6162357" y="4798974"/>
            <a:ext cx="824856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단위테스트케이스</a:t>
            </a:r>
          </a:p>
        </p:txBody>
      </p:sp>
      <p:sp>
        <p:nvSpPr>
          <p:cNvPr id="214" name="모서리가 둥근 직사각형 213"/>
          <p:cNvSpPr/>
          <p:nvPr/>
        </p:nvSpPr>
        <p:spPr>
          <a:xfrm>
            <a:off x="6162357" y="5703374"/>
            <a:ext cx="824856" cy="14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lvl="2" indent="-180975" algn="ctr" fontAlgn="base">
              <a:spcBef>
                <a:spcPct val="0"/>
              </a:spcBef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800" spc="-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</a:rPr>
              <a:t>연계현황관리대장</a:t>
            </a:r>
          </a:p>
        </p:txBody>
      </p:sp>
      <p:sp>
        <p:nvSpPr>
          <p:cNvPr id="226" name="Rectangle 598"/>
          <p:cNvSpPr>
            <a:spLocks noChangeArrowheads="1"/>
          </p:cNvSpPr>
          <p:nvPr/>
        </p:nvSpPr>
        <p:spPr bwMode="auto">
          <a:xfrm>
            <a:off x="611189" y="7309438"/>
            <a:ext cx="1477192" cy="12784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defTabSz="935980" latinLnBrk="0">
              <a:defRPr/>
            </a:pPr>
            <a:endParaRPr kumimoji="0"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27" name="Rectangle 599"/>
          <p:cNvSpPr>
            <a:spLocks noChangeArrowheads="1"/>
          </p:cNvSpPr>
          <p:nvPr/>
        </p:nvSpPr>
        <p:spPr bwMode="auto">
          <a:xfrm>
            <a:off x="611189" y="7168490"/>
            <a:ext cx="1477192" cy="216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vert="horz" wrap="square" lIns="93598" tIns="46799" rIns="93598" bIns="46799" numCol="1" anchor="ctr" anchorCtr="0" compatLnSpc="1">
            <a:prstTxWarp prst="textNoShape">
              <a:avLst/>
            </a:prstTxWarp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lvl="2" indent="-180948" algn="ctr" defTabSz="1499578" eaLnBrk="1" hangingPunct="1">
              <a:lnSpc>
                <a:spcPct val="130000"/>
              </a:lnSpc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송신시스템</a:t>
            </a:r>
          </a:p>
        </p:txBody>
      </p:sp>
      <p:sp>
        <p:nvSpPr>
          <p:cNvPr id="235" name="모서리가 둥근 직사각형 234"/>
          <p:cNvSpPr/>
          <p:nvPr/>
        </p:nvSpPr>
        <p:spPr>
          <a:xfrm>
            <a:off x="791209" y="8027062"/>
            <a:ext cx="1117152" cy="21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900" dirty="0" smtClean="0">
                <a:solidFill>
                  <a:schemeClr val="accent5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연계모듈</a:t>
            </a:r>
          </a:p>
        </p:txBody>
      </p:sp>
      <p:grpSp>
        <p:nvGrpSpPr>
          <p:cNvPr id="237" name="그룹 236"/>
          <p:cNvGrpSpPr/>
          <p:nvPr/>
        </p:nvGrpSpPr>
        <p:grpSpPr>
          <a:xfrm>
            <a:off x="1112921" y="7428138"/>
            <a:ext cx="473728" cy="432522"/>
            <a:chOff x="1112921" y="7499258"/>
            <a:chExt cx="473728" cy="432522"/>
          </a:xfrm>
        </p:grpSpPr>
        <p:pic>
          <p:nvPicPr>
            <p:cNvPr id="234" name="Picture 6" descr="database ic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12921" y="7499258"/>
              <a:ext cx="473728" cy="432522"/>
            </a:xfrm>
            <a:prstGeom prst="rect">
              <a:avLst/>
            </a:prstGeom>
            <a:noFill/>
          </p:spPr>
        </p:pic>
        <p:sp>
          <p:nvSpPr>
            <p:cNvPr id="236" name="직사각형 235"/>
            <p:cNvSpPr/>
            <p:nvPr/>
          </p:nvSpPr>
          <p:spPr>
            <a:xfrm>
              <a:off x="1169487" y="7629856"/>
              <a:ext cx="360596" cy="277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indent="-180948" algn="ctr" defTabSz="1499578" fontAlgn="base">
                <a:lnSpc>
                  <a:spcPct val="130000"/>
                </a:lnSpc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kumimoji="1" lang="en-US" altLang="ko-KR" sz="1000" dirty="0" smtClean="0"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DB</a:t>
              </a:r>
              <a:endParaRPr kumimoji="1" lang="ko-KR" altLang="en-US" sz="1000" dirty="0" err="1" smtClean="0"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cxnSp>
        <p:nvCxnSpPr>
          <p:cNvPr id="240" name="직선 화살표 연결선 239"/>
          <p:cNvCxnSpPr>
            <a:stCxn id="236" idx="2"/>
            <a:endCxn id="235" idx="0"/>
          </p:cNvCxnSpPr>
          <p:nvPr/>
        </p:nvCxnSpPr>
        <p:spPr>
          <a:xfrm>
            <a:off x="1349785" y="7836056"/>
            <a:ext cx="0" cy="191006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그룹 242"/>
          <p:cNvGrpSpPr/>
          <p:nvPr/>
        </p:nvGrpSpPr>
        <p:grpSpPr>
          <a:xfrm>
            <a:off x="1749028" y="8166442"/>
            <a:ext cx="685104" cy="308229"/>
            <a:chOff x="1007233" y="8386757"/>
            <a:chExt cx="685104" cy="308229"/>
          </a:xfrm>
        </p:grpSpPr>
        <p:sp>
          <p:nvSpPr>
            <p:cNvPr id="238" name="모서리가 둥근 직사각형 237"/>
            <p:cNvSpPr/>
            <p:nvPr/>
          </p:nvSpPr>
          <p:spPr>
            <a:xfrm>
              <a:off x="1007233" y="8478986"/>
              <a:ext cx="685104" cy="216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en-US" altLang="ko-KR" sz="9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ESB Agent</a:t>
              </a:r>
            </a:p>
          </p:txBody>
        </p:sp>
        <p:sp>
          <p:nvSpPr>
            <p:cNvPr id="242" name="이등변 삼각형 241"/>
            <p:cNvSpPr/>
            <p:nvPr/>
          </p:nvSpPr>
          <p:spPr>
            <a:xfrm>
              <a:off x="1303049" y="8386757"/>
              <a:ext cx="93472" cy="9346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5" name="Rectangle 598"/>
          <p:cNvSpPr>
            <a:spLocks noChangeArrowheads="1"/>
          </p:cNvSpPr>
          <p:nvPr/>
        </p:nvSpPr>
        <p:spPr bwMode="auto">
          <a:xfrm>
            <a:off x="3377792" y="7309438"/>
            <a:ext cx="1477192" cy="127844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defTabSz="935980" latinLnBrk="0">
              <a:defRPr/>
            </a:pPr>
            <a:endParaRPr kumimoji="0"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6" name="Rectangle 599"/>
          <p:cNvSpPr>
            <a:spLocks noChangeArrowheads="1"/>
          </p:cNvSpPr>
          <p:nvPr/>
        </p:nvSpPr>
        <p:spPr bwMode="auto">
          <a:xfrm>
            <a:off x="3377792" y="7168490"/>
            <a:ext cx="1477192" cy="216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rgbClr val="000000"/>
                </a:solidFill>
                <a:latin typeface="산돌고딕B" pitchFamily="18" charset="-127"/>
                <a:ea typeface="굴림" panose="020B0600000101010101" pitchFamily="50" charset="-127"/>
                <a:cs typeface="+mn-cs"/>
              </a:defRPr>
            </a:lvl9pPr>
          </a:lstStyle>
          <a:p>
            <a:pPr marL="0" lvl="2" indent="-180948" algn="ctr" defTabSz="1499578" eaLnBrk="1" hangingPunct="1">
              <a:lnSpc>
                <a:spcPct val="130000"/>
              </a:lnSpc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lang="ko-KR" altLang="en-US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수신시스템</a:t>
            </a:r>
          </a:p>
        </p:txBody>
      </p:sp>
      <p:sp>
        <p:nvSpPr>
          <p:cNvPr id="247" name="모서리가 둥근 직사각형 246"/>
          <p:cNvSpPr/>
          <p:nvPr/>
        </p:nvSpPr>
        <p:spPr>
          <a:xfrm>
            <a:off x="3557812" y="8027062"/>
            <a:ext cx="1117152" cy="216000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r>
              <a:rPr lang="ko-KR" altLang="en-US" sz="900" dirty="0" smtClean="0">
                <a:solidFill>
                  <a:schemeClr val="accent3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연계모듈</a:t>
            </a:r>
          </a:p>
        </p:txBody>
      </p:sp>
      <p:grpSp>
        <p:nvGrpSpPr>
          <p:cNvPr id="248" name="그룹 247"/>
          <p:cNvGrpSpPr/>
          <p:nvPr/>
        </p:nvGrpSpPr>
        <p:grpSpPr>
          <a:xfrm>
            <a:off x="3879524" y="7428138"/>
            <a:ext cx="473728" cy="432522"/>
            <a:chOff x="1112921" y="7499258"/>
            <a:chExt cx="473728" cy="432522"/>
          </a:xfrm>
        </p:grpSpPr>
        <p:pic>
          <p:nvPicPr>
            <p:cNvPr id="249" name="Picture 6" descr="database ico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12921" y="7499258"/>
              <a:ext cx="473728" cy="432522"/>
            </a:xfrm>
            <a:prstGeom prst="rect">
              <a:avLst/>
            </a:prstGeom>
            <a:noFill/>
          </p:spPr>
        </p:pic>
        <p:sp>
          <p:nvSpPr>
            <p:cNvPr id="250" name="직사각형 249"/>
            <p:cNvSpPr/>
            <p:nvPr/>
          </p:nvSpPr>
          <p:spPr>
            <a:xfrm>
              <a:off x="1169487" y="7629856"/>
              <a:ext cx="360596" cy="277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 indent="-180948" algn="ctr" defTabSz="1499578" fontAlgn="base">
                <a:lnSpc>
                  <a:spcPct val="130000"/>
                </a:lnSpc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tabLst>
                  <a:tab pos="6697237" algn="l"/>
                </a:tabLst>
                <a:defRPr/>
              </a:pPr>
              <a:r>
                <a:rPr kumimoji="1" lang="en-US" altLang="ko-KR" sz="1000" dirty="0" smtClean="0"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  <a:sym typeface="Monotype Sorts"/>
                </a:rPr>
                <a:t>DB</a:t>
              </a:r>
              <a:endParaRPr kumimoji="1" lang="ko-KR" altLang="en-US" sz="1000" dirty="0" err="1" smtClean="0"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endParaRPr>
            </a:p>
          </p:txBody>
        </p:sp>
      </p:grpSp>
      <p:cxnSp>
        <p:nvCxnSpPr>
          <p:cNvPr id="251" name="직선 화살표 연결선 250"/>
          <p:cNvCxnSpPr>
            <a:stCxn id="250" idx="2"/>
            <a:endCxn id="247" idx="0"/>
          </p:cNvCxnSpPr>
          <p:nvPr/>
        </p:nvCxnSpPr>
        <p:spPr>
          <a:xfrm>
            <a:off x="4116388" y="7836056"/>
            <a:ext cx="0" cy="191006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5" name="그룹 254"/>
          <p:cNvGrpSpPr/>
          <p:nvPr/>
        </p:nvGrpSpPr>
        <p:grpSpPr>
          <a:xfrm>
            <a:off x="3037061" y="8166442"/>
            <a:ext cx="685104" cy="308229"/>
            <a:chOff x="1007233" y="8386757"/>
            <a:chExt cx="685104" cy="308229"/>
          </a:xfrm>
        </p:grpSpPr>
        <p:sp>
          <p:nvSpPr>
            <p:cNvPr id="256" name="모서리가 둥근 직사각형 255"/>
            <p:cNvSpPr/>
            <p:nvPr/>
          </p:nvSpPr>
          <p:spPr>
            <a:xfrm>
              <a:off x="1007233" y="8478986"/>
              <a:ext cx="685104" cy="216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lvl="2" indent="-180975" algn="ctr" fontAlgn="base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en-US" altLang="ko-KR" sz="900" spc="-5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KoPub돋움체 Bold" pitchFamily="18" charset="-127"/>
                  <a:ea typeface="KoPub돋움체 Bold" pitchFamily="18" charset="-127"/>
                  <a:cs typeface="Arial Unicode MS" pitchFamily="50" charset="-127"/>
                </a:rPr>
                <a:t>ESB  Agent </a:t>
              </a:r>
            </a:p>
          </p:txBody>
        </p:sp>
        <p:sp>
          <p:nvSpPr>
            <p:cNvPr id="257" name="이등변 삼각형 256"/>
            <p:cNvSpPr/>
            <p:nvPr/>
          </p:nvSpPr>
          <p:spPr>
            <a:xfrm>
              <a:off x="1303049" y="8386757"/>
              <a:ext cx="93472" cy="93468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59" name="직선 화살표 연결선 258"/>
          <p:cNvCxnSpPr>
            <a:stCxn id="235" idx="3"/>
            <a:endCxn id="247" idx="1"/>
          </p:cNvCxnSpPr>
          <p:nvPr/>
        </p:nvCxnSpPr>
        <p:spPr>
          <a:xfrm>
            <a:off x="1908361" y="8135062"/>
            <a:ext cx="1649451" cy="0"/>
          </a:xfrm>
          <a:prstGeom prst="straightConnector1">
            <a:avLst/>
          </a:prstGeom>
          <a:ln w="6350" cap="rnd">
            <a:solidFill>
              <a:schemeClr val="accent1">
                <a:lumMod val="75000"/>
              </a:schemeClr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0" name="Picture 16" descr="C:\Users\most\Desktop\png\1307594713_Lock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3002" y="7706674"/>
            <a:ext cx="377156" cy="377156"/>
          </a:xfrm>
          <a:prstGeom prst="rect">
            <a:avLst/>
          </a:prstGeom>
          <a:noFill/>
        </p:spPr>
      </p:pic>
      <p:sp>
        <p:nvSpPr>
          <p:cNvPr id="261" name="직사각형 260"/>
          <p:cNvSpPr/>
          <p:nvPr/>
        </p:nvSpPr>
        <p:spPr>
          <a:xfrm>
            <a:off x="2240017" y="7886694"/>
            <a:ext cx="269304" cy="1600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kumimoji="1"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암호화</a:t>
            </a:r>
          </a:p>
        </p:txBody>
      </p:sp>
      <p:pic>
        <p:nvPicPr>
          <p:cNvPr id="264" name="Picture 16" descr="C:\Users\most\Desktop\png\1307594713_Lock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1077" y="7706674"/>
            <a:ext cx="377156" cy="377156"/>
          </a:xfrm>
          <a:prstGeom prst="rect">
            <a:avLst/>
          </a:prstGeom>
          <a:noFill/>
        </p:spPr>
      </p:pic>
      <p:sp>
        <p:nvSpPr>
          <p:cNvPr id="265" name="직사각형 264"/>
          <p:cNvSpPr/>
          <p:nvPr/>
        </p:nvSpPr>
        <p:spPr>
          <a:xfrm>
            <a:off x="2965053" y="7886694"/>
            <a:ext cx="269304" cy="1479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lvl="2" indent="-180948" algn="ctr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kumimoji="1"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복호화</a:t>
            </a:r>
            <a:endParaRPr kumimoji="1" lang="ko-KR" altLang="en-US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  <a:cs typeface="Arial Unicode MS" pitchFamily="50" charset="-127"/>
              <a:sym typeface="Monotype Sorts"/>
            </a:endParaRPr>
          </a:p>
        </p:txBody>
      </p:sp>
      <p:sp>
        <p:nvSpPr>
          <p:cNvPr id="269" name="직사각형 268"/>
          <p:cNvSpPr/>
          <p:nvPr/>
        </p:nvSpPr>
        <p:spPr>
          <a:xfrm>
            <a:off x="5187021" y="7095630"/>
            <a:ext cx="1967842" cy="1544135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9" name="AutoShape 250" descr="박스"/>
          <p:cNvSpPr>
            <a:spLocks noChangeArrowheads="1"/>
          </p:cNvSpPr>
          <p:nvPr/>
        </p:nvSpPr>
        <p:spPr bwMode="auto">
          <a:xfrm>
            <a:off x="5286007" y="7307617"/>
            <a:ext cx="1769872" cy="369609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0" rtlCol="0" anchor="t"/>
          <a:lstStyle/>
          <a:p>
            <a:pPr marL="88900" lvl="2" indent="-88900" fontAlgn="base" latinLnBrk="0"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en-US" altLang="ko-KR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SEED, ARIA, SSL </a:t>
            </a: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등 국가 정보원 에서 인증된 암호화 알고리즘 지원</a:t>
            </a:r>
          </a:p>
          <a:p>
            <a:pPr marL="88900" lvl="2" indent="-88900" fontAlgn="base" latinLnBrk="0"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행정전자서명</a:t>
            </a:r>
            <a:r>
              <a:rPr kumimoji="1" lang="en-US" altLang="ko-KR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(GPKI) Plug-in </a:t>
            </a: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기능 제공</a:t>
            </a:r>
          </a:p>
          <a:p>
            <a:pPr marL="88900" lvl="2" indent="-88900" fontAlgn="base" latinLnBrk="0"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en-US" altLang="ko-KR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GPKI </a:t>
            </a: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인프라</a:t>
            </a:r>
            <a:r>
              <a:rPr kumimoji="1" lang="en-US" altLang="ko-KR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(GPKI API </a:t>
            </a: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적용</a:t>
            </a:r>
            <a:r>
              <a:rPr kumimoji="1" lang="en-US" altLang="ko-KR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)</a:t>
            </a:r>
            <a:r>
              <a:rPr kumimoji="1" lang="ko-KR" altLang="en-US" sz="90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를 활용한 전자서명 및 암호화 보안 적용 지원</a:t>
            </a:r>
          </a:p>
        </p:txBody>
      </p:sp>
      <p:grpSp>
        <p:nvGrpSpPr>
          <p:cNvPr id="285" name="그룹 284"/>
          <p:cNvGrpSpPr/>
          <p:nvPr/>
        </p:nvGrpSpPr>
        <p:grpSpPr>
          <a:xfrm>
            <a:off x="5293384" y="6986756"/>
            <a:ext cx="1755116" cy="231875"/>
            <a:chOff x="5373257" y="6918176"/>
            <a:chExt cx="1595370" cy="231875"/>
          </a:xfrm>
        </p:grpSpPr>
        <p:sp>
          <p:nvSpPr>
            <p:cNvPr id="281" name="모서리가 둥근 직사각형 280"/>
            <p:cNvSpPr/>
            <p:nvPr/>
          </p:nvSpPr>
          <p:spPr>
            <a:xfrm>
              <a:off x="5373257" y="6934051"/>
              <a:ext cx="1595370" cy="216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accent6">
                    <a:lumMod val="7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70" name="모서리가 둥근 직사각형 269"/>
            <p:cNvSpPr/>
            <p:nvPr/>
          </p:nvSpPr>
          <p:spPr>
            <a:xfrm>
              <a:off x="5373257" y="6918176"/>
              <a:ext cx="1595370" cy="216000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r>
                <a:rPr lang="en-US" altLang="ko-KR" sz="100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EAI</a:t>
              </a:r>
              <a:r>
                <a:rPr lang="ko-KR" altLang="en-US" sz="100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를 통한 </a:t>
              </a:r>
              <a:r>
                <a:rPr lang="ko-KR" altLang="en-US" sz="1000" dirty="0" err="1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암ㆍ복호화</a:t>
              </a:r>
              <a:r>
                <a:rPr lang="ko-KR" altLang="en-US" sz="1000" dirty="0" smtClean="0">
                  <a:solidFill>
                    <a:schemeClr val="accent6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연동</a:t>
              </a:r>
            </a:p>
          </p:txBody>
        </p:sp>
      </p:grpSp>
      <p:grpSp>
        <p:nvGrpSpPr>
          <p:cNvPr id="287" name="그룹 25"/>
          <p:cNvGrpSpPr/>
          <p:nvPr/>
        </p:nvGrpSpPr>
        <p:grpSpPr>
          <a:xfrm>
            <a:off x="611188" y="8705078"/>
            <a:ext cx="6599238" cy="1019947"/>
            <a:chOff x="-516567" y="9018549"/>
            <a:chExt cx="3213204" cy="1423171"/>
          </a:xfrm>
        </p:grpSpPr>
        <p:sp>
          <p:nvSpPr>
            <p:cNvPr id="288" name="직사각형 287"/>
            <p:cNvSpPr/>
            <p:nvPr/>
          </p:nvSpPr>
          <p:spPr>
            <a:xfrm>
              <a:off x="-516567" y="9018549"/>
              <a:ext cx="3190788" cy="14231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9" name="이등변 삼각형 288"/>
            <p:cNvSpPr/>
            <p:nvPr/>
          </p:nvSpPr>
          <p:spPr>
            <a:xfrm rot="10800000">
              <a:off x="2674221" y="9103799"/>
              <a:ext cx="22416" cy="1298048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0" name="직사각형 289"/>
          <p:cNvSpPr/>
          <p:nvPr/>
        </p:nvSpPr>
        <p:spPr>
          <a:xfrm>
            <a:off x="839759" y="9018336"/>
            <a:ext cx="6149686" cy="4667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88900" lvl="2" indent="-88900" fontAlgn="base" latinLnBrk="0">
              <a:spcBef>
                <a:spcPts val="200"/>
              </a:spcBef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사용자 어플리케이션의 개입 없이 연계모듈 자체적으로 </a:t>
            </a:r>
            <a:r>
              <a:rPr kumimoji="1" lang="ko-KR" altLang="en-US" sz="900" kern="0" spc="-5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암복호화</a:t>
            </a: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 수행</a:t>
            </a:r>
          </a:p>
          <a:p>
            <a:pPr marL="88900" lvl="2" indent="-88900" fontAlgn="base" latinLnBrk="0">
              <a:spcBef>
                <a:spcPts val="200"/>
              </a:spcBef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송수신 채널을 통해 메시지 전송 시 </a:t>
            </a:r>
            <a:r>
              <a:rPr kumimoji="1" lang="en-US" altLang="ko-KR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Encryption/Decryption </a:t>
            </a: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자동 수행</a:t>
            </a:r>
          </a:p>
          <a:p>
            <a:pPr marL="88900" lvl="2" indent="-88900" fontAlgn="base" latinLnBrk="0">
              <a:spcBef>
                <a:spcPts val="200"/>
              </a:spcBef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연계 대상 시스템 간의 연결이 행정망</a:t>
            </a:r>
            <a:r>
              <a:rPr kumimoji="1" lang="en-US" altLang="ko-KR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, </a:t>
            </a:r>
            <a:r>
              <a:rPr kumimoji="1" lang="ko-KR" altLang="en-US" sz="900" kern="0" spc="-5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인터넷망</a:t>
            </a:r>
            <a:r>
              <a:rPr kumimoji="1" lang="ko-KR" altLang="en-US" sz="900" kern="0" spc="-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 관계 없이 다양한 알고리즘의 </a:t>
            </a:r>
            <a:r>
              <a:rPr kumimoji="1" lang="ko-KR" altLang="en-US" sz="900" kern="0" spc="-50" dirty="0" err="1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Medium" pitchFamily="18" charset="-127"/>
                <a:ea typeface="KoPub돋움체 Medium" pitchFamily="18" charset="-127"/>
              </a:rPr>
              <a:t>암복호화</a:t>
            </a:r>
            <a:endParaRPr kumimoji="1" lang="ko-KR" altLang="en-US" sz="900" kern="0" spc="-50" dirty="0" smtClean="0">
              <a:solidFill>
                <a:sysClr val="windowText" lastClr="000000">
                  <a:lumMod val="75000"/>
                  <a:lumOff val="25000"/>
                </a:sys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grpSp>
        <p:nvGrpSpPr>
          <p:cNvPr id="291" name="그룹 290"/>
          <p:cNvGrpSpPr/>
          <p:nvPr/>
        </p:nvGrpSpPr>
        <p:grpSpPr>
          <a:xfrm>
            <a:off x="708153" y="8782435"/>
            <a:ext cx="6330822" cy="187663"/>
            <a:chOff x="541118" y="6058719"/>
            <a:chExt cx="6330822" cy="187663"/>
          </a:xfrm>
        </p:grpSpPr>
        <p:sp>
          <p:nvSpPr>
            <p:cNvPr id="292" name="모서리가 둥근 직사각형 291"/>
            <p:cNvSpPr/>
            <p:nvPr/>
          </p:nvSpPr>
          <p:spPr>
            <a:xfrm>
              <a:off x="541118" y="6064224"/>
              <a:ext cx="45130" cy="18215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lIns="36000" tIns="36000" rIns="36000" bIns="36000" rtlCol="0" anchor="ctr"/>
            <a:lstStyle/>
            <a:p>
              <a:pPr algn="ctr" latinLnBrk="0"/>
              <a:endParaRPr lang="ko-KR" altLang="en-US" sz="1050" dirty="0" smtClean="0">
                <a:solidFill>
                  <a:schemeClr val="bg1"/>
                </a:soli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cxnSp>
          <p:nvCxnSpPr>
            <p:cNvPr id="293" name="직선 연결선 292"/>
            <p:cNvCxnSpPr/>
            <p:nvPr/>
          </p:nvCxnSpPr>
          <p:spPr bwMode="auto">
            <a:xfrm flipH="1">
              <a:off x="902630" y="6217402"/>
              <a:ext cx="5969310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94" name="TextBox 293"/>
            <p:cNvSpPr txBox="1"/>
            <p:nvPr/>
          </p:nvSpPr>
          <p:spPr>
            <a:xfrm>
              <a:off x="662871" y="6058719"/>
              <a:ext cx="628377" cy="184666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t">
              <a:spAutoFit/>
            </a:bodyPr>
            <a:lstStyle/>
            <a:p>
              <a:pPr>
                <a:buSzPct val="80000"/>
              </a:pPr>
              <a:r>
                <a:rPr lang="ko-KR" altLang="en-US" sz="1200" dirty="0" smtClean="0">
                  <a:solidFill>
                    <a:schemeClr val="accent1">
                      <a:lumMod val="7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처리기능  </a:t>
              </a:r>
            </a:p>
          </p:txBody>
        </p:sp>
      </p:grpSp>
      <p:sp>
        <p:nvSpPr>
          <p:cNvPr id="258" name="직사각형 257"/>
          <p:cNvSpPr/>
          <p:nvPr/>
        </p:nvSpPr>
        <p:spPr>
          <a:xfrm>
            <a:off x="839759" y="9550294"/>
            <a:ext cx="5615562" cy="123111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129543" indent="-129543" latinLnBrk="0">
              <a:buClr>
                <a:srgbClr val="787878"/>
              </a:buClr>
              <a:buSzPct val="80000"/>
            </a:pPr>
            <a:r>
              <a:rPr kumimoji="1" lang="en-US" altLang="ko-KR" sz="800" kern="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※ </a:t>
            </a:r>
            <a:r>
              <a:rPr kumimoji="1" lang="ko-KR" altLang="en-US" sz="800" kern="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암호화관련 수신기관의 암호화 모듈은 </a:t>
            </a:r>
            <a:r>
              <a:rPr kumimoji="1" lang="ko-KR" altLang="en-US" sz="800" kern="0" spc="-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공사제공분을</a:t>
            </a:r>
            <a:r>
              <a:rPr kumimoji="1" lang="ko-KR" altLang="en-US" sz="800" kern="0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rPr>
              <a:t> 활용하거나 정보기관 인증 분 사용을 원칙으로 함</a:t>
            </a:r>
            <a:endParaRPr kumimoji="1" lang="ko-KR" altLang="en-US" sz="800" kern="0" spc="-50" dirty="0">
              <a:solidFill>
                <a:schemeClr val="tx1">
                  <a:lumMod val="75000"/>
                  <a:lumOff val="25000"/>
                </a:schemeClr>
              </a:soli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73" name="직사각형 272"/>
          <p:cNvSpPr/>
          <p:nvPr/>
        </p:nvSpPr>
        <p:spPr>
          <a:xfrm>
            <a:off x="0" y="6492844"/>
            <a:ext cx="7776000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219" name="직선 연결선 218"/>
          <p:cNvCxnSpPr/>
          <p:nvPr/>
        </p:nvCxnSpPr>
        <p:spPr>
          <a:xfrm>
            <a:off x="0" y="6495693"/>
            <a:ext cx="7777163" cy="0"/>
          </a:xfrm>
          <a:prstGeom prst="lin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</p:cxnSp>
      <p:sp>
        <p:nvSpPr>
          <p:cNvPr id="223" name="직사각형 222"/>
          <p:cNvSpPr/>
          <p:nvPr/>
        </p:nvSpPr>
        <p:spPr>
          <a:xfrm>
            <a:off x="1219644" y="6185768"/>
            <a:ext cx="5328035" cy="295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-180948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kumimoji="1"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데이터 연계의 신뢰성 과 정확성</a:t>
            </a:r>
            <a:r>
              <a:rPr kumimoji="1" lang="en-US" altLang="ko-KR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, </a:t>
            </a:r>
            <a:r>
              <a:rPr kumimoji="1"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성능의 가용성</a:t>
            </a:r>
            <a:r>
              <a:rPr kumimoji="1" lang="en-US" altLang="ko-KR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, </a:t>
            </a:r>
            <a:r>
              <a:rPr kumimoji="1" lang="ko-KR" altLang="en-US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관리체계의 확장성과 효율성을 제공</a:t>
            </a:r>
          </a:p>
        </p:txBody>
      </p:sp>
      <p:pic>
        <p:nvPicPr>
          <p:cNvPr id="272" name="Picture 78" descr="8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0770" y="5997897"/>
            <a:ext cx="698448" cy="67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" name="직사각형 275"/>
          <p:cNvSpPr/>
          <p:nvPr/>
        </p:nvSpPr>
        <p:spPr>
          <a:xfrm>
            <a:off x="0" y="10198069"/>
            <a:ext cx="7776000" cy="457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7" name="양쪽 모서리가 둥근 사각형 276"/>
          <p:cNvSpPr/>
          <p:nvPr/>
        </p:nvSpPr>
        <p:spPr>
          <a:xfrm>
            <a:off x="611187" y="9876918"/>
            <a:ext cx="6553201" cy="324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2" indent="-180975" algn="ctr" fontAlgn="base" latinLnBrk="0"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defRPr/>
            </a:pPr>
            <a:endParaRPr lang="ko-KR" altLang="en-US" sz="900" dirty="0" smtClean="0">
              <a:solidFill>
                <a:schemeClr val="bg1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278" name="직선 연결선 277"/>
          <p:cNvCxnSpPr/>
          <p:nvPr/>
        </p:nvCxnSpPr>
        <p:spPr>
          <a:xfrm>
            <a:off x="0" y="10200918"/>
            <a:ext cx="7777163" cy="0"/>
          </a:xfrm>
          <a:prstGeom prst="lin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</p:cxnSp>
      <p:sp>
        <p:nvSpPr>
          <p:cNvPr id="280" name="직사각형 279"/>
          <p:cNvSpPr/>
          <p:nvPr/>
        </p:nvSpPr>
        <p:spPr>
          <a:xfrm>
            <a:off x="1219644" y="9882722"/>
            <a:ext cx="5944744" cy="31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-180948" defTabSz="1499578" fontAlgn="base">
              <a:lnSpc>
                <a:spcPct val="130000"/>
              </a:lnSpc>
              <a:spcBef>
                <a:spcPct val="0"/>
              </a:spcBef>
              <a:spcAft>
                <a:spcPts val="240"/>
              </a:spcAft>
              <a:buClr>
                <a:srgbClr val="FFFFFF">
                  <a:lumMod val="65000"/>
                </a:srgbClr>
              </a:buClr>
              <a:buSzPct val="80000"/>
              <a:tabLst>
                <a:tab pos="6697237" algn="l"/>
              </a:tabLst>
              <a:defRPr/>
            </a:pPr>
            <a:r>
              <a:rPr kumimoji="1" lang="ko-KR" alt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 Unicode MS" pitchFamily="50" charset="-127"/>
                <a:sym typeface="Monotype Sorts"/>
              </a:rPr>
              <a:t>외부기관 연계 시 자료 보호를 위해 전용선을 사용하며 국가정보원의 인증을 받은 암호모듈을 적용</a:t>
            </a:r>
          </a:p>
        </p:txBody>
      </p:sp>
      <p:pic>
        <p:nvPicPr>
          <p:cNvPr id="282" name="Picture 78" descr="8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0770" y="9703122"/>
            <a:ext cx="698448" cy="67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8" name="그룹 307"/>
          <p:cNvGrpSpPr/>
          <p:nvPr/>
        </p:nvGrpSpPr>
        <p:grpSpPr>
          <a:xfrm>
            <a:off x="6852444" y="6171693"/>
            <a:ext cx="311944" cy="245269"/>
            <a:chOff x="6852444" y="6207693"/>
            <a:chExt cx="311944" cy="245269"/>
          </a:xfrm>
        </p:grpSpPr>
        <p:sp>
          <p:nvSpPr>
            <p:cNvPr id="295" name="직사각형 294"/>
            <p:cNvSpPr/>
            <p:nvPr/>
          </p:nvSpPr>
          <p:spPr>
            <a:xfrm>
              <a:off x="7078663" y="6207693"/>
              <a:ext cx="85725" cy="8572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96" name="직사각형 295"/>
            <p:cNvSpPr/>
            <p:nvPr/>
          </p:nvSpPr>
          <p:spPr>
            <a:xfrm>
              <a:off x="7014154" y="6295802"/>
              <a:ext cx="64518" cy="6451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99" name="직사각형 298"/>
            <p:cNvSpPr/>
            <p:nvPr/>
          </p:nvSpPr>
          <p:spPr>
            <a:xfrm>
              <a:off x="7081044" y="6362478"/>
              <a:ext cx="45719" cy="457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07" name="그룹 306"/>
            <p:cNvGrpSpPr/>
            <p:nvPr/>
          </p:nvGrpSpPr>
          <p:grpSpPr>
            <a:xfrm>
              <a:off x="6852444" y="6319617"/>
              <a:ext cx="133351" cy="133345"/>
              <a:chOff x="6852444" y="6355335"/>
              <a:chExt cx="133351" cy="133345"/>
            </a:xfrm>
          </p:grpSpPr>
          <p:sp>
            <p:nvSpPr>
              <p:cNvPr id="305" name="직사각형 304"/>
              <p:cNvSpPr/>
              <p:nvPr/>
            </p:nvSpPr>
            <p:spPr>
              <a:xfrm>
                <a:off x="6900070" y="6402955"/>
                <a:ext cx="85725" cy="857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306" name="직사각형 305"/>
              <p:cNvSpPr/>
              <p:nvPr/>
            </p:nvSpPr>
            <p:spPr>
              <a:xfrm>
                <a:off x="6852444" y="6355335"/>
                <a:ext cx="45719" cy="4571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grpSp>
        <p:nvGrpSpPr>
          <p:cNvPr id="309" name="그룹 308"/>
          <p:cNvGrpSpPr/>
          <p:nvPr/>
        </p:nvGrpSpPr>
        <p:grpSpPr>
          <a:xfrm>
            <a:off x="6852444" y="9876918"/>
            <a:ext cx="311944" cy="245269"/>
            <a:chOff x="6852444" y="6207693"/>
            <a:chExt cx="311944" cy="245269"/>
          </a:xfrm>
        </p:grpSpPr>
        <p:sp>
          <p:nvSpPr>
            <p:cNvPr id="310" name="직사각형 309"/>
            <p:cNvSpPr/>
            <p:nvPr/>
          </p:nvSpPr>
          <p:spPr>
            <a:xfrm>
              <a:off x="7078663" y="6207693"/>
              <a:ext cx="85725" cy="8572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11" name="직사각형 310"/>
            <p:cNvSpPr/>
            <p:nvPr/>
          </p:nvSpPr>
          <p:spPr>
            <a:xfrm>
              <a:off x="7014154" y="6295802"/>
              <a:ext cx="64518" cy="6451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12" name="직사각형 311"/>
            <p:cNvSpPr/>
            <p:nvPr/>
          </p:nvSpPr>
          <p:spPr>
            <a:xfrm>
              <a:off x="7081044" y="6362478"/>
              <a:ext cx="45719" cy="4571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9525"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2" indent="-180975" algn="ctr" fontAlgn="base" latinLnBrk="0">
                <a:spcBef>
                  <a:spcPct val="0"/>
                </a:spcBef>
                <a:spcAft>
                  <a:spcPts val="240"/>
                </a:spcAft>
                <a:buClr>
                  <a:srgbClr val="FFFFFF">
                    <a:lumMod val="65000"/>
                  </a:srgbClr>
                </a:buClr>
                <a:buSzPct val="80000"/>
                <a:defRPr/>
              </a:pPr>
              <a:endParaRPr lang="ko-KR" altLang="en-US" sz="900" dirty="0" smtClean="0"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313" name="그룹 312"/>
            <p:cNvGrpSpPr/>
            <p:nvPr/>
          </p:nvGrpSpPr>
          <p:grpSpPr>
            <a:xfrm>
              <a:off x="6852444" y="6319617"/>
              <a:ext cx="133351" cy="133345"/>
              <a:chOff x="6852444" y="6355335"/>
              <a:chExt cx="133351" cy="133345"/>
            </a:xfrm>
          </p:grpSpPr>
          <p:sp>
            <p:nvSpPr>
              <p:cNvPr id="314" name="직사각형 313"/>
              <p:cNvSpPr/>
              <p:nvPr/>
            </p:nvSpPr>
            <p:spPr>
              <a:xfrm>
                <a:off x="6900070" y="6402955"/>
                <a:ext cx="85725" cy="8572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315" name="직사각형 314"/>
              <p:cNvSpPr/>
              <p:nvPr/>
            </p:nvSpPr>
            <p:spPr>
              <a:xfrm>
                <a:off x="6852444" y="6355335"/>
                <a:ext cx="45719" cy="45719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9525">
                <a:noFill/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indent="-180975" algn="ctr" fontAlgn="base" latinLnBrk="0">
                  <a:spcBef>
                    <a:spcPct val="0"/>
                  </a:spcBef>
                  <a:spcAft>
                    <a:spcPts val="240"/>
                  </a:spcAft>
                  <a:buClr>
                    <a:srgbClr val="FFFFFF">
                      <a:lumMod val="65000"/>
                    </a:srgbClr>
                  </a:buClr>
                  <a:buSzPct val="80000"/>
                  <a:defRPr/>
                </a:pPr>
                <a:endParaRPr lang="ko-KR" altLang="en-US" sz="900" dirty="0" smtClean="0"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</p:grpSp>
      <p:sp>
        <p:nvSpPr>
          <p:cNvPr id="268" name="슬라이드 번호 개체 틀 5"/>
          <p:cNvSpPr txBox="1">
            <a:spLocks/>
          </p:cNvSpPr>
          <p:nvPr/>
        </p:nvSpPr>
        <p:spPr>
          <a:xfrm>
            <a:off x="3602037" y="10394754"/>
            <a:ext cx="573088" cy="220662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itchFamily="18" charset="-127"/>
                <a:ea typeface="KoPub돋움체 Medium" pitchFamily="18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noProof="0" dirty="0" smtClean="0"/>
              <a:t>Ⅳ</a:t>
            </a:r>
            <a:r>
              <a:rPr kumimoji="0" lang="en-US" altLang="ko-KR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KoPub돋움체 Medium" pitchFamily="18" charset="-127"/>
                <a:ea typeface="KoPub돋움체 Medium" pitchFamily="18" charset="-127"/>
                <a:cs typeface="+mn-cs"/>
              </a:rPr>
              <a:t>-4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KoPub돋움체 Medium" pitchFamily="18" charset="-127"/>
              <a:ea typeface="KoPub돋움체 Medium" pitchFamily="18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9243</TotalTime>
  <Words>926</Words>
  <Application>Microsoft Office PowerPoint</Application>
  <PresentationFormat>사용자 지정</PresentationFormat>
  <Paragraphs>318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20" baseType="lpstr">
      <vt:lpstr>Arial Unicode MS</vt:lpstr>
      <vt:lpstr>KoPub돋움체 Bold</vt:lpstr>
      <vt:lpstr>KoPub돋움체 Medium</vt:lpstr>
      <vt:lpstr>Monotype Sorts</vt:lpstr>
      <vt:lpstr>Rix모던고딕 B</vt:lpstr>
      <vt:lpstr>나눔고딕</vt:lpstr>
      <vt:lpstr>나눔손글씨 펜</vt:lpstr>
      <vt:lpstr>돋움체</vt:lpstr>
      <vt:lpstr>맑은 고딕</vt:lpstr>
      <vt:lpstr>산돌고딕 M</vt:lpstr>
      <vt:lpstr>-웹윤고딕130</vt:lpstr>
      <vt:lpstr>-윤고딕320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hoya</dc:creator>
  <cp:lastModifiedBy>신현승</cp:lastModifiedBy>
  <cp:revision>1339</cp:revision>
  <cp:lastPrinted>2016-02-26T01:45:11Z</cp:lastPrinted>
  <dcterms:created xsi:type="dcterms:W3CDTF">2016-02-15T07:16:13Z</dcterms:created>
  <dcterms:modified xsi:type="dcterms:W3CDTF">2016-03-01T05:28:06Z</dcterms:modified>
</cp:coreProperties>
</file>