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12"/>
  </p:notesMasterIdLst>
  <p:handoutMasterIdLst>
    <p:handoutMasterId r:id="rId13"/>
  </p:handoutMasterIdLst>
  <p:sldIdLst>
    <p:sldId id="349" r:id="rId2"/>
    <p:sldId id="531" r:id="rId3"/>
    <p:sldId id="532" r:id="rId4"/>
    <p:sldId id="533" r:id="rId5"/>
    <p:sldId id="534" r:id="rId6"/>
    <p:sldId id="535" r:id="rId7"/>
    <p:sldId id="529" r:id="rId8"/>
    <p:sldId id="540" r:id="rId9"/>
    <p:sldId id="539" r:id="rId10"/>
    <p:sldId id="541" r:id="rId11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기본 구역" id="{C3E71684-5FA8-4586-8A34-946DE16F50BD}">
          <p14:sldIdLst>
            <p14:sldId id="349"/>
            <p14:sldId id="531"/>
            <p14:sldId id="532"/>
            <p14:sldId id="533"/>
            <p14:sldId id="534"/>
            <p14:sldId id="535"/>
            <p14:sldId id="529"/>
            <p14:sldId id="540"/>
            <p14:sldId id="539"/>
            <p14:sldId id="541"/>
          </p14:sldIdLst>
        </p14:section>
      </p14:sectionLst>
    </p:ex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17" userDrawn="1">
          <p15:clr>
            <a:srgbClr val="A4A3A4"/>
          </p15:clr>
        </p15:guide>
        <p15:guide id="8" orient="horz" pos="2160">
          <p15:clr>
            <a:srgbClr val="A4A3A4"/>
          </p15:clr>
        </p15:guide>
        <p15:guide id="9" orient="horz" pos="10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000066"/>
    <a:srgbClr val="002776"/>
    <a:srgbClr val="72C7E7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7" autoAdjust="0"/>
  </p:normalViewPr>
  <p:slideViewPr>
    <p:cSldViewPr snapToGrid="0" showGuides="1">
      <p:cViewPr>
        <p:scale>
          <a:sx n="100" d="100"/>
          <a:sy n="100" d="100"/>
        </p:scale>
        <p:origin x="1494" y="804"/>
      </p:cViewPr>
      <p:guideLst>
        <p:guide pos="6023"/>
        <p:guide pos="217"/>
        <p:guide orient="horz" pos="2160"/>
        <p:guide orient="horz" pos="100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12/9/2025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12/9/2025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976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102358" y="2168877"/>
            <a:ext cx="5734050" cy="116837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1950338" y="3411676"/>
            <a:ext cx="5886070" cy="90010"/>
            <a:chOff x="1992255" y="3113965"/>
            <a:chExt cx="5886070" cy="199749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383054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  <a:endParaRPr lang="ko-KR" altLang="en-US" sz="2500" b="1" kern="0" dirty="0">
              <a:solidFill>
                <a:srgbClr val="000000"/>
              </a:solidFill>
              <a:latin typeface="맑은 고딕" panose="020B0503020000020004" pitchFamily="50" charset="-127"/>
              <a:cs typeface="Arial"/>
              <a:sym typeface="Arial"/>
            </a:endParaRPr>
          </a:p>
        </p:txBody>
      </p:sp>
      <p:pic>
        <p:nvPicPr>
          <p:cNvPr id="23" name="_x20452238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48" y="6192456"/>
            <a:ext cx="1968304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pic>
        <p:nvPicPr>
          <p:cNvPr id="9" name="_x204523904" descr="EMB0000108011d6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391" y="6626123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29" r:id="rId3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4294967295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 smtClean="0"/>
              <a:t>2025</a:t>
            </a:r>
            <a:r>
              <a:rPr lang="en-US" altLang="ko-KR" smtClean="0"/>
              <a:t>. 12. </a:t>
            </a:r>
            <a:r>
              <a:rPr lang="en-US" altLang="ko-KR" smtClean="0"/>
              <a:t>09</a:t>
            </a:r>
            <a:endParaRPr lang="en-US" altLang="ko-KR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75" y="2060110"/>
            <a:ext cx="5734050" cy="141689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mtClean="0"/>
              <a:t>배포절차서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  <a:ea typeface="+mn-ea"/>
              </a:rPr>
              <a:t>NGES_</a:t>
            </a:r>
            <a:r>
              <a:rPr lang="en-US" altLang="ko-KR" sz="1400" b="1" dirty="0" smtClean="0">
                <a:latin typeface="+mn-ea"/>
              </a:rPr>
              <a:t>AA_</a:t>
            </a:r>
            <a:r>
              <a:rPr lang="en-US" altLang="ko-KR" sz="1400" b="1" dirty="0" smtClean="0">
                <a:latin typeface="+mn-ea"/>
                <a:ea typeface="+mn-ea"/>
              </a:rPr>
              <a:t>AN11-1</a:t>
            </a:r>
            <a:endParaRPr lang="en-US" altLang="ko-KR" sz="1400" b="1" dirty="0">
              <a:latin typeface="+mn-ea"/>
              <a:ea typeface="+mn-ea"/>
            </a:endParaRP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Ver. </a:t>
            </a:r>
            <a:r>
              <a:rPr lang="en-US" altLang="ko-KR" sz="1400" b="1" dirty="0" smtClean="0">
                <a:latin typeface="+mn-ea"/>
                <a:ea typeface="+mn-ea"/>
              </a:rPr>
              <a:t>0.1</a:t>
            </a:r>
            <a:endParaRPr lang="en-US" altLang="ko-KR" sz="1400" b="1" dirty="0">
              <a:latin typeface="+mn-ea"/>
              <a:ea typeface="+mn-ea"/>
            </a:endParaRPr>
          </a:p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ko-KR" altLang="en-US" sz="1400" b="1" smtClean="0">
                <a:latin typeface="+mn-ea"/>
              </a:rPr>
              <a:t>ㅇㅇ</a:t>
            </a:r>
            <a:r>
              <a:rPr lang="ko-KR" altLang="en-US" sz="1400" b="1" smtClean="0">
                <a:latin typeface="+mn-ea"/>
                <a:ea typeface="+mn-ea"/>
              </a:rPr>
              <a:t> </a:t>
            </a:r>
            <a:r>
              <a:rPr lang="ko-KR" altLang="en-US" sz="1400" b="1" dirty="0">
                <a:latin typeface="+mn-ea"/>
                <a:ea typeface="+mn-ea"/>
              </a:rPr>
              <a:t>단계</a:t>
            </a:r>
          </a:p>
        </p:txBody>
      </p:sp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328386" y="221924"/>
            <a:ext cx="922201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/>
              <a:t>필요 문서 : 배포 절차서</a:t>
            </a:r>
          </a:p>
          <a:p>
            <a:endParaRPr lang="ko-KR" altLang="en-US" sz="1000"/>
          </a:p>
          <a:p>
            <a:r>
              <a:rPr lang="ko-KR" altLang="en-US" sz="1000"/>
              <a:t>목차 :</a:t>
            </a:r>
          </a:p>
          <a:p>
            <a:r>
              <a:rPr lang="ko-KR" altLang="en-US" sz="1000"/>
              <a:t>1. 이슈사항</a:t>
            </a:r>
          </a:p>
          <a:p>
            <a:r>
              <a:rPr lang="ko-KR" altLang="en-US" sz="1000"/>
              <a:t>	- 더존 패키지: 외부 EDS → PC EDS → ERPWAS / 외부 EDS → MOB EDS → MOBERPWAS</a:t>
            </a:r>
          </a:p>
          <a:p>
            <a:r>
              <a:rPr lang="ko-KR" altLang="en-US" sz="1000"/>
              <a:t>	- CBO 소스: 내부 GitLab → PC WAS / 내부 GitLab → MOB EDS → MOB WAS</a:t>
            </a:r>
          </a:p>
          <a:p>
            <a:r>
              <a:rPr lang="ko-KR" altLang="en-US" sz="1000"/>
              <a:t>	- pc/mob 시스템이 다른데 같은 B/D 개발시 다양한 문제 발생 및 배포시 문제 발생 예상	(= PC와 모바일이 같은 백엔드를 써서 버전 차이·성능 문제가 날 수 있음.)</a:t>
            </a:r>
          </a:p>
          <a:p>
            <a:endParaRPr lang="ko-KR" altLang="en-US" sz="1000"/>
          </a:p>
          <a:p>
            <a:r>
              <a:rPr lang="ko-KR" altLang="en-US" sz="1000"/>
              <a:t>2. 대응방안</a:t>
            </a:r>
          </a:p>
          <a:p>
            <a:r>
              <a:rPr lang="ko-KR" altLang="en-US" sz="1000"/>
              <a:t>	2.1. 원칙지정 → 화면(프런트)은 PC/모바일 따로, 백엔드 코드는 공용.</a:t>
            </a:r>
          </a:p>
          <a:p>
            <a:r>
              <a:rPr lang="ko-KR" altLang="en-US" sz="1000"/>
              <a:t>	2.2. 상세원칙 </a:t>
            </a:r>
          </a:p>
          <a:p>
            <a:r>
              <a:rPr lang="ko-KR" altLang="en-US" sz="1000"/>
              <a:t>	 - 패키지(ERP10·CBO 등) 버전을 PC와 동일하게 맞추기</a:t>
            </a:r>
          </a:p>
          <a:p>
            <a:r>
              <a:rPr lang="ko-KR" altLang="en-US" sz="1000"/>
              <a:t>	 - 업데이트 주기 정하기, 변경 내역 리스트 받기</a:t>
            </a:r>
          </a:p>
          <a:p>
            <a:r>
              <a:rPr lang="ko-KR" altLang="en-US" sz="1000"/>
              <a:t>	 - 모바일은 배포 전 전 화면 점검</a:t>
            </a:r>
          </a:p>
          <a:p>
            <a:r>
              <a:rPr lang="ko-KR" altLang="en-US" sz="1000"/>
              <a:t>	 - 배포 책임자 지정, 롤백 절차 포함한 운영 절차서 마련</a:t>
            </a:r>
          </a:p>
          <a:p>
            <a:r>
              <a:rPr lang="ko-KR" altLang="en-US" sz="1000"/>
              <a:t>3. 협의사항</a:t>
            </a:r>
          </a:p>
          <a:p>
            <a:r>
              <a:rPr lang="ko-KR" altLang="en-US" sz="1000"/>
              <a:t>	- 릴리스노트/변경내역 확보(더존 공식 요청)</a:t>
            </a:r>
          </a:p>
          <a:p>
            <a:r>
              <a:rPr lang="ko-KR" altLang="en-US" sz="1000"/>
              <a:t>	- 버전 동기화 정책 확정: PC EDS = MOB EDS, 동일 시점 배포, 누적 패키지만 배포</a:t>
            </a:r>
          </a:p>
          <a:p>
            <a:r>
              <a:rPr lang="ko-KR" altLang="en-US" sz="1000"/>
              <a:t>	- 모바일 전 화면 검증 후 운영 반영(문제 시 롤백 절차 포함)</a:t>
            </a:r>
          </a:p>
          <a:p>
            <a:r>
              <a:rPr lang="ko-KR" altLang="en-US" sz="1000"/>
              <a:t>	- 배포 절차서 확정: 주기(예: 주 1회), 창구/책임자, 체크리스트, 롤백, 기록</a:t>
            </a:r>
          </a:p>
          <a:p>
            <a:r>
              <a:rPr lang="ko-KR" altLang="en-US" sz="1000"/>
              <a:t>	- 성능/대용량 파일 등 공용 B/D 리스크에 대한 사전 테스트와 모니터링</a:t>
            </a:r>
          </a:p>
          <a:p>
            <a:endParaRPr lang="ko-KR" altLang="en-US" sz="1000"/>
          </a:p>
          <a:p>
            <a:r>
              <a:rPr lang="ko-KR" altLang="en-US" sz="1000"/>
              <a:t>4. 고려사항</a:t>
            </a:r>
          </a:p>
          <a:p>
            <a:r>
              <a:rPr lang="ko-KR" altLang="en-US" sz="1000"/>
              <a:t>- 더존 패키지 일일 업데이트, 부분 패치 시 버전 깨짐</a:t>
            </a:r>
          </a:p>
          <a:p>
            <a:r>
              <a:rPr lang="ko-KR" altLang="en-US" sz="1000"/>
              <a:t>- 업데이트가 F/D·B/D·DB 스키마까지 영향</a:t>
            </a:r>
          </a:p>
          <a:p>
            <a:r>
              <a:rPr lang="ko-KR" altLang="en-US" sz="1000"/>
              <a:t>- 패치 변경내역 미제공, 모바일 호환성 미확인</a:t>
            </a:r>
          </a:p>
          <a:p>
            <a:r>
              <a:rPr lang="ko-KR" altLang="en-US" sz="1000"/>
              <a:t>- 배포 주기·배포 책임자 미정</a:t>
            </a:r>
          </a:p>
          <a:p>
            <a:endParaRPr lang="ko-KR" altLang="en-US" sz="1000"/>
          </a:p>
          <a:p>
            <a:r>
              <a:rPr lang="ko-KR" altLang="en-US" sz="1000"/>
              <a:t>5. 요청사항</a:t>
            </a:r>
          </a:p>
          <a:p>
            <a:r>
              <a:rPr lang="ko-KR" altLang="en-US" sz="1000"/>
              <a:t>	[더존 요청사항]</a:t>
            </a:r>
          </a:p>
          <a:p>
            <a:r>
              <a:rPr lang="ko-KR" altLang="en-US" sz="1000"/>
              <a:t>		- 업데이트 상세 내역(릴리스노트) 제공</a:t>
            </a:r>
          </a:p>
          <a:p>
            <a:r>
              <a:rPr lang="ko-KR" altLang="en-US" sz="1000"/>
              <a:t>		- 버전 관리 방안/표준 태깅 제시</a:t>
            </a:r>
          </a:p>
          <a:p>
            <a:r>
              <a:rPr lang="ko-KR" altLang="en-US" sz="1000"/>
              <a:t>		- 모바일 호환성 명시(PC 전용 변경 구분)</a:t>
            </a:r>
          </a:p>
          <a:p>
            <a:endParaRPr lang="ko-KR" altLang="en-US" sz="1000"/>
          </a:p>
          <a:p>
            <a:r>
              <a:rPr lang="ko-KR" altLang="en-US" sz="1000"/>
              <a:t>6. ERP 배포 절차 프로세스</a:t>
            </a:r>
          </a:p>
          <a:p>
            <a:r>
              <a:rPr lang="ko-KR" altLang="en-US" sz="1000"/>
              <a:t>	1) PC ERP</a:t>
            </a:r>
          </a:p>
          <a:p>
            <a:r>
              <a:rPr lang="ko-KR" altLang="en-US" sz="1000"/>
              <a:t>	2) MOB ERP</a:t>
            </a:r>
          </a:p>
          <a:p>
            <a:endParaRPr lang="ko-KR" altLang="en-US" sz="1000"/>
          </a:p>
          <a:p>
            <a:r>
              <a:rPr lang="ko-KR" altLang="en-US" sz="1000"/>
              <a:t>7. 결론</a:t>
            </a:r>
          </a:p>
          <a:p>
            <a:r>
              <a:rPr lang="ko-KR" altLang="en-US" sz="1000"/>
              <a:t>- B/D 공용은 유지하되, 패키지 동기화 + 전수 검증 + 누적 배포를 원칙으로 운영.</a:t>
            </a:r>
          </a:p>
          <a:p>
            <a:r>
              <a:rPr lang="ko-KR" altLang="en-US" sz="1000"/>
              <a:t>- 배포 주기·책임자를 정하고 문서화해 즉시 적용.</a:t>
            </a:r>
          </a:p>
        </p:txBody>
      </p:sp>
    </p:spTree>
    <p:extLst>
      <p:ext uri="{BB962C8B-B14F-4D97-AF65-F5344CB8AC3E}">
        <p14:creationId xmlns:p14="http://schemas.microsoft.com/office/powerpoint/2010/main" val="348774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147218"/>
              </p:ext>
            </p:extLst>
          </p:nvPr>
        </p:nvGraphicFramePr>
        <p:xfrm>
          <a:off x="452501" y="1088740"/>
          <a:ext cx="9046004" cy="4281523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</a:t>
                      </a:r>
                      <a:r>
                        <a:rPr lang="en-US" altLang="ko-KR" sz="1000" kern="100" spc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en-US" sz="1000" kern="100" spc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-12-</a:t>
                      </a:r>
                      <a:r>
                        <a:rPr lang="en-US" altLang="ko-KR" sz="1000" kern="100" spc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09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김두포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358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82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04252" y="745393"/>
            <a:ext cx="8640960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강원랜드 차세대</a:t>
            </a:r>
            <a:r>
              <a:rPr lang="en-US" altLang="ko-KR" sz="1200" dirty="0">
                <a:latin typeface="+mn-ea"/>
              </a:rPr>
              <a:t>ERP </a:t>
            </a:r>
            <a:r>
              <a:rPr lang="ko-KR" altLang="en-US" sz="1200">
                <a:latin typeface="+mn-ea"/>
              </a:rPr>
              <a:t>시스템 </a:t>
            </a:r>
            <a:r>
              <a:rPr lang="en-US" altLang="ko-KR" sz="1200" smtClean="0">
                <a:latin typeface="+mn-ea"/>
              </a:rPr>
              <a:t>CICD </a:t>
            </a:r>
            <a:r>
              <a:rPr lang="ko-KR" altLang="en-US" sz="1200" smtClean="0">
                <a:latin typeface="+mn-ea"/>
              </a:rPr>
              <a:t>상세 절차를 기술</a:t>
            </a:r>
            <a:r>
              <a:rPr lang="en-US" altLang="ko-KR" sz="1200" smtClean="0">
                <a:latin typeface="+mn-ea"/>
              </a:rPr>
              <a:t>.</a:t>
            </a:r>
            <a:endParaRPr lang="en-US" altLang="ko-KR" sz="1200" dirty="0">
              <a:latin typeface="+mn-ea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57532" y="1202772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F98876F-2126-7C18-6E39-C456020EBDB7}"/>
              </a:ext>
            </a:extLst>
          </p:cNvPr>
          <p:cNvSpPr txBox="1"/>
          <p:nvPr/>
        </p:nvSpPr>
        <p:spPr>
          <a:xfrm>
            <a:off x="531468" y="1447450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+mn-ea"/>
              </a:rPr>
              <a:t>ERP/</a:t>
            </a:r>
            <a:r>
              <a:rPr lang="ko-KR" altLang="en-US" sz="1200" b="1" dirty="0" smtClean="0">
                <a:latin typeface="+mn-ea"/>
              </a:rPr>
              <a:t>모바일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65DDBF-159D-7CA7-4F4D-10FE362B5BE7}"/>
              </a:ext>
            </a:extLst>
          </p:cNvPr>
          <p:cNvSpPr txBox="1"/>
          <p:nvPr/>
        </p:nvSpPr>
        <p:spPr>
          <a:xfrm>
            <a:off x="557532" y="1704859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smtClean="0">
                <a:latin typeface="+mn-ea"/>
              </a:rPr>
              <a:t>EDS </a:t>
            </a:r>
            <a:r>
              <a:rPr lang="ko-KR" altLang="en-US" sz="1200" dirty="0" smtClean="0">
                <a:latin typeface="+mn-ea"/>
              </a:rPr>
              <a:t>를 통한 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 smtClean="0">
                <a:latin typeface="+mn-ea"/>
              </a:rPr>
              <a:t>배포</a:t>
            </a:r>
            <a:r>
              <a:rPr lang="en-US" altLang="ko-KR" sz="1200" dirty="0" smtClean="0">
                <a:latin typeface="+mn-ea"/>
              </a:rPr>
              <a:t>/</a:t>
            </a:r>
            <a:r>
              <a:rPr lang="ko-KR" altLang="en-US" sz="1200" dirty="0" smtClean="0">
                <a:latin typeface="+mn-ea"/>
              </a:rPr>
              <a:t>버전 관리를 진행한다</a:t>
            </a:r>
            <a:r>
              <a:rPr lang="en-US" altLang="ko-KR" sz="1200" dirty="0" smtClean="0">
                <a:latin typeface="+mn-ea"/>
              </a:rPr>
              <a:t>. </a:t>
            </a:r>
            <a:endParaRPr lang="en-US" altLang="ko-KR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smtClean="0">
                <a:latin typeface="+mn-ea"/>
              </a:rPr>
              <a:t>ERP </a:t>
            </a:r>
            <a:r>
              <a:rPr lang="ko-KR" altLang="en-US" sz="1200" smtClean="0">
                <a:latin typeface="+mn-ea"/>
              </a:rPr>
              <a:t>모바일 </a:t>
            </a:r>
            <a:r>
              <a:rPr lang="en-US" altLang="ko-KR" sz="1200" smtClean="0">
                <a:latin typeface="+mn-ea"/>
              </a:rPr>
              <a:t>: </a:t>
            </a:r>
            <a:r>
              <a:rPr lang="ko-KR" altLang="en-US" sz="1200" smtClean="0">
                <a:latin typeface="+mn-ea"/>
              </a:rPr>
              <a:t>상동</a:t>
            </a:r>
            <a:r>
              <a:rPr lang="en-US" altLang="ko-KR" sz="1200" smtClean="0">
                <a:latin typeface="+mn-ea"/>
              </a:rPr>
              <a:t>.</a:t>
            </a:r>
            <a:endParaRPr lang="en-US" altLang="ko-KR" sz="1200" dirty="0"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321576-B684-5E49-C857-379793F78AF6}"/>
              </a:ext>
            </a:extLst>
          </p:cNvPr>
          <p:cNvSpPr txBox="1"/>
          <p:nvPr/>
        </p:nvSpPr>
        <p:spPr>
          <a:xfrm>
            <a:off x="504252" y="2671586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latin typeface="+mn-ea"/>
              </a:rPr>
              <a:t>그룹웨어</a:t>
            </a:r>
            <a:r>
              <a:rPr lang="en-US" altLang="ko-KR" sz="1200" b="1" dirty="0" smtClean="0">
                <a:latin typeface="+mn-ea"/>
              </a:rPr>
              <a:t>/</a:t>
            </a:r>
            <a:r>
              <a:rPr lang="ko-KR" altLang="en-US" sz="1200" b="1" dirty="0" smtClean="0">
                <a:latin typeface="+mn-ea"/>
              </a:rPr>
              <a:t>모바일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454E6F-77B7-502F-2CCA-D241A5A18744}"/>
              </a:ext>
            </a:extLst>
          </p:cNvPr>
          <p:cNvSpPr txBox="1"/>
          <p:nvPr/>
        </p:nvSpPr>
        <p:spPr>
          <a:xfrm>
            <a:off x="530316" y="2928995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smtClean="0">
                <a:latin typeface="+mn-ea"/>
              </a:rPr>
              <a:t>그룹웨어 </a:t>
            </a:r>
            <a:r>
              <a:rPr lang="en-US" altLang="ko-KR" sz="1200" smtClean="0">
                <a:latin typeface="+mn-ea"/>
              </a:rPr>
              <a:t>: </a:t>
            </a:r>
            <a:r>
              <a:rPr lang="en-US" altLang="ko-KR" sz="1200" smtClean="0">
                <a:latin typeface="+mn-ea"/>
              </a:rPr>
              <a:t>GitLab </a:t>
            </a:r>
            <a:r>
              <a:rPr lang="en-US" altLang="ko-KR" sz="1200" dirty="0" smtClean="0">
                <a:latin typeface="+mn-ea"/>
              </a:rPr>
              <a:t>Runner </a:t>
            </a:r>
            <a:r>
              <a:rPr lang="ko-KR" altLang="en-US" sz="1200" dirty="0" smtClean="0">
                <a:latin typeface="+mn-ea"/>
              </a:rPr>
              <a:t>를 통한 빌드</a:t>
            </a:r>
            <a:r>
              <a:rPr lang="en-US" altLang="ko-KR" sz="1200" dirty="0" smtClean="0">
                <a:latin typeface="+mn-ea"/>
              </a:rPr>
              <a:t>/</a:t>
            </a:r>
            <a:r>
              <a:rPr lang="ko-KR" altLang="en-US" sz="1200" dirty="0" smtClean="0">
                <a:latin typeface="+mn-ea"/>
              </a:rPr>
              <a:t>배포</a:t>
            </a:r>
            <a:r>
              <a:rPr lang="en-US" altLang="ko-KR" sz="1200" dirty="0" smtClean="0">
                <a:latin typeface="+mn-ea"/>
              </a:rPr>
              <a:t>/</a:t>
            </a:r>
            <a:r>
              <a:rPr lang="ko-KR" altLang="en-US" sz="1200" dirty="0" smtClean="0">
                <a:latin typeface="+mn-ea"/>
              </a:rPr>
              <a:t>버전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관리를 진행한다</a:t>
            </a:r>
            <a:r>
              <a:rPr lang="en-US" altLang="ko-KR" sz="1200" smtClean="0">
                <a:latin typeface="+mn-ea"/>
              </a:rPr>
              <a:t>. </a:t>
            </a:r>
            <a:endParaRPr lang="en-US" altLang="ko-KR" sz="120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200" smtClean="0">
                <a:latin typeface="+mn-ea"/>
              </a:rPr>
              <a:t>그룹웨어 </a:t>
            </a:r>
            <a:r>
              <a:rPr lang="ko-KR" altLang="en-US" sz="1200" smtClean="0">
                <a:latin typeface="+mn-ea"/>
              </a:rPr>
              <a:t>모바일 </a:t>
            </a:r>
            <a:r>
              <a:rPr lang="en-US" altLang="ko-KR" sz="1200" smtClean="0">
                <a:latin typeface="+mn-ea"/>
              </a:rPr>
              <a:t>: </a:t>
            </a:r>
            <a:r>
              <a:rPr lang="ko-KR" altLang="en-US" sz="1200" smtClean="0">
                <a:latin typeface="+mn-ea"/>
              </a:rPr>
              <a:t>상동</a:t>
            </a:r>
            <a:r>
              <a:rPr lang="en-US" altLang="ko-KR" sz="1200" smtClean="0">
                <a:latin typeface="+mn-ea"/>
              </a:rPr>
              <a:t>.</a:t>
            </a:r>
            <a:endParaRPr lang="en-US" altLang="ko-KR" sz="1200" dirty="0" smtClean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F2DE67-4AA9-D244-27B1-3EC107D3CE80}"/>
              </a:ext>
            </a:extLst>
          </p:cNvPr>
          <p:cNvSpPr txBox="1"/>
          <p:nvPr/>
        </p:nvSpPr>
        <p:spPr>
          <a:xfrm>
            <a:off x="504252" y="3638503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latin typeface="+mn-ea"/>
              </a:rPr>
              <a:t>건설</a:t>
            </a:r>
            <a:r>
              <a:rPr lang="en-US" altLang="ko-KR" sz="1200" b="1" dirty="0" smtClean="0">
                <a:latin typeface="+mn-ea"/>
              </a:rPr>
              <a:t>/</a:t>
            </a:r>
            <a:r>
              <a:rPr lang="ko-KR" altLang="en-US" sz="1200" b="1" dirty="0" smtClean="0">
                <a:latin typeface="+mn-ea"/>
              </a:rPr>
              <a:t>시설</a:t>
            </a:r>
            <a:r>
              <a:rPr lang="en-US" altLang="ko-KR" sz="1200" b="1" dirty="0" smtClean="0">
                <a:latin typeface="+mn-ea"/>
              </a:rPr>
              <a:t>/</a:t>
            </a:r>
            <a:r>
              <a:rPr lang="ko-KR" altLang="en-US" sz="1200" b="1" dirty="0" smtClean="0">
                <a:latin typeface="+mn-ea"/>
              </a:rPr>
              <a:t>성과 관리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2C0898-612A-3BB5-636E-569E6E17AF69}"/>
              </a:ext>
            </a:extLst>
          </p:cNvPr>
          <p:cNvSpPr txBox="1"/>
          <p:nvPr/>
        </p:nvSpPr>
        <p:spPr>
          <a:xfrm>
            <a:off x="557532" y="3915502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smtClean="0">
                <a:latin typeface="+mn-ea"/>
              </a:rPr>
              <a:t>건설</a:t>
            </a:r>
            <a:r>
              <a:rPr lang="en-US" altLang="ko-KR" sz="1200" dirty="0" smtClean="0">
                <a:latin typeface="+mn-ea"/>
              </a:rPr>
              <a:t>/</a:t>
            </a:r>
            <a:r>
              <a:rPr lang="ko-KR" altLang="en-US" sz="1200" dirty="0" smtClean="0">
                <a:latin typeface="+mn-ea"/>
              </a:rPr>
              <a:t>시설 관리 </a:t>
            </a:r>
            <a:r>
              <a:rPr lang="en-US" altLang="ko-KR" sz="1200" smtClean="0">
                <a:latin typeface="+mn-ea"/>
              </a:rPr>
              <a:t>: </a:t>
            </a:r>
            <a:r>
              <a:rPr lang="en-US" altLang="ko-KR" sz="1200" smtClean="0">
                <a:latin typeface="+mn-ea"/>
              </a:rPr>
              <a:t>Jenkins </a:t>
            </a:r>
            <a:r>
              <a:rPr lang="ko-KR" altLang="en-US" sz="1200" dirty="0" smtClean="0">
                <a:latin typeface="+mn-ea"/>
              </a:rPr>
              <a:t>를 통한 빌드</a:t>
            </a:r>
            <a:r>
              <a:rPr lang="en-US" altLang="ko-KR" sz="1200" dirty="0" smtClean="0">
                <a:latin typeface="+mn-ea"/>
              </a:rPr>
              <a:t>/</a:t>
            </a:r>
            <a:r>
              <a:rPr lang="ko-KR" altLang="en-US" sz="1200" dirty="0" smtClean="0">
                <a:latin typeface="+mn-ea"/>
              </a:rPr>
              <a:t>배포를 </a:t>
            </a:r>
            <a:r>
              <a:rPr lang="ko-KR" altLang="en-US" sz="1200" smtClean="0">
                <a:latin typeface="+mn-ea"/>
              </a:rPr>
              <a:t>진행한다</a:t>
            </a:r>
            <a:r>
              <a:rPr lang="en-US" altLang="ko-KR" sz="1200" smtClean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2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smtClean="0">
                <a:latin typeface="+mn-ea"/>
              </a:rPr>
              <a:t>※ </a:t>
            </a:r>
            <a:r>
              <a:rPr lang="ko-KR" altLang="en-US" sz="1200" smtClean="0">
                <a:latin typeface="+mn-ea"/>
              </a:rPr>
              <a:t>성과 </a:t>
            </a:r>
            <a:r>
              <a:rPr lang="ko-KR" altLang="en-US" sz="1200" dirty="0" smtClean="0">
                <a:latin typeface="+mn-ea"/>
              </a:rPr>
              <a:t>관리 솔루션은 별도 빌드 솔루션이 존재하며 빌드 된 버전을 </a:t>
            </a:r>
            <a:r>
              <a:rPr lang="en-US" altLang="ko-KR" sz="1200" dirty="0" err="1" smtClean="0">
                <a:latin typeface="+mn-ea"/>
              </a:rPr>
              <a:t>GitLab</a:t>
            </a:r>
            <a:r>
              <a:rPr lang="ko-KR" altLang="en-US" sz="1200" dirty="0" smtClean="0">
                <a:latin typeface="+mn-ea"/>
              </a:rPr>
              <a:t>에서 관리</a:t>
            </a:r>
            <a:r>
              <a:rPr lang="en-US" altLang="ko-KR" sz="1200" dirty="0" smtClean="0">
                <a:latin typeface="+mn-ea"/>
              </a:rPr>
              <a:t>/</a:t>
            </a:r>
            <a:r>
              <a:rPr lang="ko-KR" altLang="en-US" sz="1200" dirty="0" smtClean="0">
                <a:latin typeface="+mn-ea"/>
              </a:rPr>
              <a:t>배포 </a:t>
            </a:r>
            <a:r>
              <a:rPr lang="ko-KR" altLang="en-US" sz="1200" smtClean="0">
                <a:latin typeface="+mn-ea"/>
              </a:rPr>
              <a:t>한다</a:t>
            </a:r>
            <a:r>
              <a:rPr lang="en-US" altLang="ko-KR" sz="1200" smtClean="0">
                <a:latin typeface="+mn-ea"/>
              </a:rPr>
              <a:t>.</a:t>
            </a:r>
            <a:endParaRPr lang="en-US" altLang="ko-KR" sz="1200" dirty="0">
              <a:latin typeface="+mn-ea"/>
            </a:endParaRPr>
          </a:p>
        </p:txBody>
      </p:sp>
      <p:sp>
        <p:nvSpPr>
          <p:cNvPr id="48" name="제목 4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1.</a:t>
            </a:r>
            <a:r>
              <a:rPr lang="ko-KR" altLang="en-US" dirty="0">
                <a:latin typeface="+mj-ea"/>
                <a:ea typeface="+mj-ea"/>
              </a:rPr>
              <a:t>목적</a:t>
            </a:r>
          </a:p>
        </p:txBody>
      </p:sp>
    </p:spTree>
    <p:extLst>
      <p:ext uri="{BB962C8B-B14F-4D97-AF65-F5344CB8AC3E}">
        <p14:creationId xmlns:p14="http://schemas.microsoft.com/office/powerpoint/2010/main" val="428555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</a:t>
            </a:r>
            <a:r>
              <a:rPr lang="en-US" altLang="ko-KR" smtClean="0"/>
              <a:t>. </a:t>
            </a:r>
            <a:r>
              <a:rPr lang="en-US" altLang="ko-KR" smtClean="0"/>
              <a:t>CICD </a:t>
            </a:r>
            <a:r>
              <a:rPr lang="ko-KR" altLang="en-US" smtClean="0"/>
              <a:t>구성</a:t>
            </a:r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529733" y="853745"/>
            <a:ext cx="9223774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sz="1600" dirty="0" smtClean="0"/>
              <a:t>2.1</a:t>
            </a:r>
            <a:r>
              <a:rPr lang="en-US" altLang="ko-KR" sz="1600" smtClean="0"/>
              <a:t>. </a:t>
            </a:r>
            <a:r>
              <a:rPr lang="en-US" altLang="ko-KR" sz="1600"/>
              <a:t>Legacy</a:t>
            </a:r>
            <a:r>
              <a:rPr lang="ko-KR" altLang="en-US" sz="1600"/>
              <a:t> </a:t>
            </a:r>
            <a:r>
              <a:rPr lang="en-US" altLang="ko-KR" sz="1600"/>
              <a:t>CICD</a:t>
            </a:r>
            <a:r>
              <a:rPr lang="ko-KR" altLang="en-US" sz="1600"/>
              <a:t>서버 </a:t>
            </a:r>
            <a:r>
              <a:rPr lang="ko-KR" altLang="en-US" sz="1600" smtClean="0"/>
              <a:t>일반 구조</a:t>
            </a:r>
            <a:endParaRPr lang="ko-KR" altLang="en-US" sz="1600"/>
          </a:p>
        </p:txBody>
      </p:sp>
      <p:pic>
        <p:nvPicPr>
          <p:cNvPr id="57" name="그림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733" y="2358541"/>
            <a:ext cx="8267749" cy="3990552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7565DDBF-159D-7CA7-4F4D-10FE362B5BE7}"/>
              </a:ext>
            </a:extLst>
          </p:cNvPr>
          <p:cNvSpPr txBox="1"/>
          <p:nvPr/>
        </p:nvSpPr>
        <p:spPr>
          <a:xfrm>
            <a:off x="557532" y="1179979"/>
            <a:ext cx="8640960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smtClean="0">
                <a:latin typeface="+mn-ea"/>
              </a:rPr>
              <a:t>ㅇㅇ</a:t>
            </a:r>
            <a:endParaRPr lang="en-US" altLang="ko-KR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9875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2. CICD </a:t>
            </a:r>
            <a:r>
              <a:rPr lang="ko-KR" altLang="en-US"/>
              <a:t>구성</a:t>
            </a:r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529733" y="853745"/>
            <a:ext cx="9223774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sz="1600" smtClean="0"/>
              <a:t>2.2. </a:t>
            </a:r>
            <a:r>
              <a:rPr lang="ko-KR" altLang="en-US" sz="1600"/>
              <a:t>강원랜드 </a:t>
            </a:r>
            <a:r>
              <a:rPr lang="en-US" altLang="ko-KR" sz="1600"/>
              <a:t>CICD</a:t>
            </a:r>
            <a:r>
              <a:rPr lang="ko-KR" altLang="en-US" sz="1600"/>
              <a:t>서버 </a:t>
            </a:r>
            <a:r>
              <a:rPr lang="ko-KR" altLang="en-US" sz="1600"/>
              <a:t>구조 </a:t>
            </a:r>
            <a:r>
              <a:rPr lang="en-US" altLang="ko-KR" sz="1600" smtClean="0"/>
              <a:t>(</a:t>
            </a:r>
            <a:r>
              <a:rPr lang="ko-KR" altLang="en-US" sz="1600" smtClean="0"/>
              <a:t>개념도</a:t>
            </a:r>
            <a:r>
              <a:rPr lang="en-US" altLang="ko-KR" sz="1600" smtClean="0"/>
              <a:t>)</a:t>
            </a:r>
            <a:endParaRPr lang="ko-KR" altLang="en-US" sz="1600"/>
          </a:p>
        </p:txBody>
      </p:sp>
      <p:sp>
        <p:nvSpPr>
          <p:cNvPr id="57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</p:spPr>
        <p:txBody>
          <a:bodyPr/>
          <a:lstStyle/>
          <a:p>
            <a:pPr>
              <a:defRPr/>
            </a:pPr>
            <a:r>
              <a:rPr lang="en-US" dirty="0"/>
              <a:t>6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01" y="1679778"/>
            <a:ext cx="8871153" cy="475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2. CICD </a:t>
            </a:r>
            <a:r>
              <a:rPr lang="ko-KR" altLang="en-US"/>
              <a:t>구성</a:t>
            </a:r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529733" y="853745"/>
            <a:ext cx="9223774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sz="1600" smtClean="0"/>
              <a:t>2.3. </a:t>
            </a:r>
            <a:r>
              <a:rPr lang="ko-KR" altLang="en-US" sz="1600"/>
              <a:t>강원랜드 </a:t>
            </a:r>
            <a:r>
              <a:rPr lang="en-US" altLang="ko-KR" sz="1600"/>
              <a:t>CICD</a:t>
            </a:r>
            <a:r>
              <a:rPr lang="ko-KR" altLang="en-US" sz="1600"/>
              <a:t>서버 </a:t>
            </a:r>
            <a:r>
              <a:rPr lang="ko-KR" altLang="en-US" sz="1600"/>
              <a:t>구조 </a:t>
            </a:r>
            <a:r>
              <a:rPr lang="en-US" altLang="ko-KR" sz="1600" smtClean="0"/>
              <a:t>(</a:t>
            </a:r>
            <a:r>
              <a:rPr lang="ko-KR" altLang="en-US" sz="1600" smtClean="0"/>
              <a:t>실구성</a:t>
            </a:r>
            <a:r>
              <a:rPr lang="en-US" altLang="ko-KR" sz="1600" smtClean="0"/>
              <a:t>)</a:t>
            </a:r>
            <a:endParaRPr lang="ko-KR" altLang="en-US" sz="1600"/>
          </a:p>
        </p:txBody>
      </p:sp>
      <p:pic>
        <p:nvPicPr>
          <p:cNvPr id="41" name="그림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24" y="2037888"/>
            <a:ext cx="8613147" cy="450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15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/>
              <a:t>2. CICD </a:t>
            </a:r>
            <a:r>
              <a:rPr lang="ko-KR" altLang="en-US"/>
              <a:t>구성</a:t>
            </a:r>
            <a:endParaRPr lang="ko-KR" altLang="en-US" dirty="0"/>
          </a:p>
        </p:txBody>
      </p:sp>
      <p:sp>
        <p:nvSpPr>
          <p:cNvPr id="9" name="제목 1"/>
          <p:cNvSpPr txBox="1">
            <a:spLocks/>
          </p:cNvSpPr>
          <p:nvPr/>
        </p:nvSpPr>
        <p:spPr bwMode="auto">
          <a:xfrm>
            <a:off x="529733" y="853745"/>
            <a:ext cx="9223774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sz="1600" smtClean="0"/>
              <a:t>2.3. DACT </a:t>
            </a:r>
            <a:r>
              <a:rPr lang="ko-KR" altLang="en-US" sz="1600" smtClean="0"/>
              <a:t>구성</a:t>
            </a:r>
            <a:endParaRPr lang="ko-KR" altLang="en-US" sz="160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733" y="2362622"/>
            <a:ext cx="8449290" cy="414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52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</a:t>
            </a:r>
            <a:r>
              <a:rPr lang="en-US" altLang="ko-KR" sz="4400" b="1" i="1">
                <a:latin typeface="+mn-lt"/>
              </a:rPr>
              <a:t>of Document</a:t>
            </a:r>
            <a:endParaRPr lang="en-US" altLang="ko-KR" sz="4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636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10222</TotalTime>
  <Words>180</Words>
  <Application>Microsoft Office PowerPoint</Application>
  <PresentationFormat>A4 용지(210x297mm)</PresentationFormat>
  <Paragraphs>84</Paragraphs>
  <Slides>10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5" baseType="lpstr">
      <vt:lpstr>맑은 고딕</vt:lpstr>
      <vt:lpstr>Arial</vt:lpstr>
      <vt:lpstr>Calibri</vt:lpstr>
      <vt:lpstr>Wingdings</vt:lpstr>
      <vt:lpstr>19_Blank</vt:lpstr>
      <vt:lpstr>배포절차서</vt:lpstr>
      <vt:lpstr>개정이력</vt:lpstr>
      <vt:lpstr>목차</vt:lpstr>
      <vt:lpstr>1.목적</vt:lpstr>
      <vt:lpstr>2. CICD 구성</vt:lpstr>
      <vt:lpstr>2. CICD 구성</vt:lpstr>
      <vt:lpstr>2. CICD 구성</vt:lpstr>
      <vt:lpstr>2. CICD 구성</vt:lpstr>
      <vt:lpstr>PowerPoint 프레젠테이션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김두포(대보컨소시엄)</cp:lastModifiedBy>
  <cp:revision>616</cp:revision>
  <cp:lastPrinted>2011-11-25T08:04:21Z</cp:lastPrinted>
  <dcterms:created xsi:type="dcterms:W3CDTF">2010-01-13T15:51:22Z</dcterms:created>
  <dcterms:modified xsi:type="dcterms:W3CDTF">2025-12-09T07:18:29Z</dcterms:modified>
</cp:coreProperties>
</file>