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801600" cy="9601200" type="A3"/>
  <p:notesSz cx="9939338" cy="14368463"/>
  <p:defaultTextStyle>
    <a:defPPr>
      <a:defRPr lang="ko-KR"/>
    </a:defPPr>
    <a:lvl1pPr marL="0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1pPr>
    <a:lvl2pPr marL="537667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2pPr>
    <a:lvl3pPr marL="1075334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3pPr>
    <a:lvl4pPr marL="1613002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4pPr>
    <a:lvl5pPr marL="2150669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5pPr>
    <a:lvl6pPr marL="2688336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6pPr>
    <a:lvl7pPr marL="3226003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7pPr>
    <a:lvl8pPr marL="3763670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8pPr>
    <a:lvl9pPr marL="4301338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073" autoAdjust="0"/>
    <p:restoredTop sz="94660"/>
  </p:normalViewPr>
  <p:slideViewPr>
    <p:cSldViewPr snapToGrid="0">
      <p:cViewPr>
        <p:scale>
          <a:sx n="100" d="100"/>
          <a:sy n="100" d="100"/>
        </p:scale>
        <p:origin x="1044" y="-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8BF03-BA46-423E-83BB-A87D57583D9A}" type="datetimeFigureOut">
              <a:rPr lang="ko-KR" altLang="en-US" smtClean="0"/>
              <a:t>2020-03-06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3BD64-81EE-4450-98D0-6A571A0B516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9977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8BF03-BA46-423E-83BB-A87D57583D9A}" type="datetimeFigureOut">
              <a:rPr lang="ko-KR" altLang="en-US" smtClean="0"/>
              <a:t>2020-03-06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3BD64-81EE-4450-98D0-6A571A0B516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9683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8BF03-BA46-423E-83BB-A87D57583D9A}" type="datetimeFigureOut">
              <a:rPr lang="ko-KR" altLang="en-US" smtClean="0"/>
              <a:t>2020-03-06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3BD64-81EE-4450-98D0-6A571A0B516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2204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8BF03-BA46-423E-83BB-A87D57583D9A}" type="datetimeFigureOut">
              <a:rPr lang="ko-KR" altLang="en-US" smtClean="0"/>
              <a:t>2020-03-06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3BD64-81EE-4450-98D0-6A571A0B516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9865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8BF03-BA46-423E-83BB-A87D57583D9A}" type="datetimeFigureOut">
              <a:rPr lang="ko-KR" altLang="en-US" smtClean="0"/>
              <a:t>2020-03-06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3BD64-81EE-4450-98D0-6A571A0B516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1640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8BF03-BA46-423E-83BB-A87D57583D9A}" type="datetimeFigureOut">
              <a:rPr lang="ko-KR" altLang="en-US" smtClean="0"/>
              <a:t>2020-03-06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3BD64-81EE-4450-98D0-6A571A0B516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0407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8BF03-BA46-423E-83BB-A87D57583D9A}" type="datetimeFigureOut">
              <a:rPr lang="ko-KR" altLang="en-US" smtClean="0"/>
              <a:t>2020-03-06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3BD64-81EE-4450-98D0-6A571A0B516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36010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8BF03-BA46-423E-83BB-A87D57583D9A}" type="datetimeFigureOut">
              <a:rPr lang="ko-KR" altLang="en-US" smtClean="0"/>
              <a:t>2020-03-06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3BD64-81EE-4450-98D0-6A571A0B516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59684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8BF03-BA46-423E-83BB-A87D57583D9A}" type="datetimeFigureOut">
              <a:rPr lang="ko-KR" altLang="en-US" smtClean="0"/>
              <a:t>2020-03-06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3BD64-81EE-4450-98D0-6A571A0B516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90397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8BF03-BA46-423E-83BB-A87D57583D9A}" type="datetimeFigureOut">
              <a:rPr lang="ko-KR" altLang="en-US" smtClean="0"/>
              <a:t>2020-03-06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3BD64-81EE-4450-98D0-6A571A0B516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0657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8BF03-BA46-423E-83BB-A87D57583D9A}" type="datetimeFigureOut">
              <a:rPr lang="ko-KR" altLang="en-US" smtClean="0"/>
              <a:t>2020-03-06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3BD64-81EE-4450-98D0-6A571A0B516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11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68BF03-BA46-423E-83BB-A87D57583D9A}" type="datetimeFigureOut">
              <a:rPr lang="ko-KR" altLang="en-US" smtClean="0"/>
              <a:t>2020-03-06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43BD64-81EE-4450-98D0-6A571A0B516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8231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80160" rtl="0" eaLnBrk="1" latinLnBrk="1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1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" name="그룹 110"/>
          <p:cNvGrpSpPr/>
          <p:nvPr/>
        </p:nvGrpSpPr>
        <p:grpSpPr>
          <a:xfrm>
            <a:off x="251460" y="877819"/>
            <a:ext cx="677098" cy="452680"/>
            <a:chOff x="476250" y="2950709"/>
            <a:chExt cx="677098" cy="452680"/>
          </a:xfrm>
        </p:grpSpPr>
        <p:pic>
          <p:nvPicPr>
            <p:cNvPr id="28" name="그림 2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98691" y="2950709"/>
              <a:ext cx="603639" cy="306193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476250" y="3280278"/>
              <a:ext cx="677098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800" b="1" smtClean="0"/>
                <a:t>법무부</a:t>
              </a:r>
              <a:endParaRPr lang="en-US" altLang="ko-KR" sz="800" b="1"/>
            </a:p>
          </p:txBody>
        </p:sp>
      </p:grpSp>
      <p:grpSp>
        <p:nvGrpSpPr>
          <p:cNvPr id="105" name="그룹 104"/>
          <p:cNvGrpSpPr/>
          <p:nvPr/>
        </p:nvGrpSpPr>
        <p:grpSpPr>
          <a:xfrm>
            <a:off x="2425979" y="1831324"/>
            <a:ext cx="539350" cy="596048"/>
            <a:chOff x="5429903" y="2744596"/>
            <a:chExt cx="539350" cy="596048"/>
          </a:xfrm>
        </p:grpSpPr>
        <p:pic>
          <p:nvPicPr>
            <p:cNvPr id="106" name="그림 105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10195" y="2988162"/>
              <a:ext cx="378767" cy="352482"/>
            </a:xfrm>
            <a:prstGeom prst="rect">
              <a:avLst/>
            </a:prstGeom>
          </p:spPr>
        </p:pic>
        <p:sp>
          <p:nvSpPr>
            <p:cNvPr id="107" name="TextBox 106"/>
            <p:cNvSpPr txBox="1"/>
            <p:nvPr/>
          </p:nvSpPr>
          <p:spPr>
            <a:xfrm>
              <a:off x="5429903" y="2744596"/>
              <a:ext cx="539350" cy="24622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endParaRPr lang="en-US" altLang="ko-KR" sz="800" b="1" smtClean="0"/>
            </a:p>
            <a:p>
              <a:pPr algn="ctr"/>
              <a:r>
                <a:rPr lang="en-US" altLang="ko-KR" sz="800" b="1" smtClean="0"/>
                <a:t>Repository</a:t>
              </a:r>
            </a:p>
          </p:txBody>
        </p:sp>
      </p:grpSp>
      <p:sp>
        <p:nvSpPr>
          <p:cNvPr id="117" name="오른쪽 화살표 116"/>
          <p:cNvSpPr/>
          <p:nvPr/>
        </p:nvSpPr>
        <p:spPr>
          <a:xfrm>
            <a:off x="1013299" y="2180332"/>
            <a:ext cx="1407106" cy="100800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44" name="그룹 143"/>
          <p:cNvGrpSpPr/>
          <p:nvPr/>
        </p:nvGrpSpPr>
        <p:grpSpPr>
          <a:xfrm>
            <a:off x="3530292" y="1198321"/>
            <a:ext cx="5137862" cy="1808684"/>
            <a:chOff x="5904290" y="2195377"/>
            <a:chExt cx="5137862" cy="1808684"/>
          </a:xfrm>
        </p:grpSpPr>
        <p:grpSp>
          <p:nvGrpSpPr>
            <p:cNvPr id="94" name="그룹 93"/>
            <p:cNvGrpSpPr/>
            <p:nvPr/>
          </p:nvGrpSpPr>
          <p:grpSpPr>
            <a:xfrm>
              <a:off x="5904290" y="2195377"/>
              <a:ext cx="5137862" cy="1808684"/>
              <a:chOff x="3208375" y="2071696"/>
              <a:chExt cx="4899983" cy="1808684"/>
            </a:xfrm>
          </p:grpSpPr>
          <p:sp>
            <p:nvSpPr>
              <p:cNvPr id="92" name="모서리가 둥근 직사각형 91"/>
              <p:cNvSpPr/>
              <p:nvPr/>
            </p:nvSpPr>
            <p:spPr>
              <a:xfrm>
                <a:off x="3208391" y="2222078"/>
                <a:ext cx="4899949" cy="1658302"/>
              </a:xfrm>
              <a:prstGeom prst="roundRect">
                <a:avLst>
                  <a:gd name="adj" fmla="val 1038"/>
                </a:avLst>
              </a:prstGeom>
              <a:solidFill>
                <a:schemeClr val="bg1"/>
              </a:solidFill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6000" tIns="48001" rIns="96000" bIns="48001" rtlCol="0" anchor="ctr"/>
              <a:lstStyle/>
              <a:p>
                <a:pPr algn="ctr" defTabSz="960006"/>
                <a:endParaRPr lang="ko-KR" altLang="en-US" sz="420"/>
              </a:p>
            </p:txBody>
          </p:sp>
          <p:sp>
            <p:nvSpPr>
              <p:cNvPr id="93" name="모서리가 둥근 직사각형 92"/>
              <p:cNvSpPr/>
              <p:nvPr/>
            </p:nvSpPr>
            <p:spPr>
              <a:xfrm>
                <a:off x="3208375" y="2071696"/>
                <a:ext cx="4899983" cy="172075"/>
              </a:xfrm>
              <a:prstGeom prst="roundRect">
                <a:avLst>
                  <a:gd name="adj" fmla="val 1038"/>
                </a:avLst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6000" tIns="48001" rIns="96000" bIns="48001" rtlCol="0" anchor="ctr"/>
              <a:lstStyle/>
              <a:p>
                <a:pPr algn="ctr" defTabSz="960006"/>
                <a:r>
                  <a:rPr lang="en-US" altLang="ko-KR" sz="800" b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PICAS</a:t>
                </a:r>
                <a:endParaRPr lang="ko-KR" altLang="en-US" sz="800" b="1">
                  <a:solidFill>
                    <a:schemeClr val="tx1">
                      <a:lumMod val="95000"/>
                      <a:lumOff val="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sp>
          <p:nvSpPr>
            <p:cNvPr id="121" name="모서리가 둥근 직사각형 120"/>
            <p:cNvSpPr/>
            <p:nvPr/>
          </p:nvSpPr>
          <p:spPr>
            <a:xfrm>
              <a:off x="8473221" y="2435554"/>
              <a:ext cx="1441146" cy="999872"/>
            </a:xfrm>
            <a:prstGeom prst="roundRect">
              <a:avLst>
                <a:gd name="adj" fmla="val 1038"/>
              </a:avLst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000" tIns="48001" rIns="96000" bIns="48001" rtlCol="0" anchor="ctr"/>
            <a:lstStyle/>
            <a:p>
              <a:pPr algn="ctr" defTabSz="960006"/>
              <a:endParaRPr lang="ko-KR" altLang="en-US" sz="420"/>
            </a:p>
          </p:txBody>
        </p:sp>
        <p:cxnSp>
          <p:nvCxnSpPr>
            <p:cNvPr id="4" name="직선 연결선 3"/>
            <p:cNvCxnSpPr/>
            <p:nvPr/>
          </p:nvCxnSpPr>
          <p:spPr>
            <a:xfrm>
              <a:off x="6410175" y="3461299"/>
              <a:ext cx="3806945" cy="0"/>
            </a:xfrm>
            <a:prstGeom prst="line">
              <a:avLst/>
            </a:prstGeom>
            <a:ln w="63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직사각형 4"/>
            <p:cNvSpPr/>
            <p:nvPr/>
          </p:nvSpPr>
          <p:spPr>
            <a:xfrm>
              <a:off x="6393659" y="3438724"/>
              <a:ext cx="47876" cy="4844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13" name="직선 연결선 12"/>
            <p:cNvCxnSpPr/>
            <p:nvPr/>
          </p:nvCxnSpPr>
          <p:spPr>
            <a:xfrm flipV="1">
              <a:off x="7052775" y="3278188"/>
              <a:ext cx="0" cy="18000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6659683" y="2683048"/>
              <a:ext cx="796030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 smtClean="0"/>
                <a:t>172.21.12.28</a:t>
              </a:r>
              <a:endParaRPr lang="ko-KR" altLang="en-US" sz="800"/>
            </a:p>
          </p:txBody>
        </p:sp>
        <p:grpSp>
          <p:nvGrpSpPr>
            <p:cNvPr id="104" name="그룹 103"/>
            <p:cNvGrpSpPr/>
            <p:nvPr/>
          </p:nvGrpSpPr>
          <p:grpSpPr>
            <a:xfrm>
              <a:off x="6788023" y="2828380"/>
              <a:ext cx="539350" cy="596048"/>
              <a:chOff x="5429903" y="2744596"/>
              <a:chExt cx="539350" cy="596048"/>
            </a:xfrm>
          </p:grpSpPr>
          <p:pic>
            <p:nvPicPr>
              <p:cNvPr id="14" name="그림 13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510195" y="2988162"/>
                <a:ext cx="378767" cy="352482"/>
              </a:xfrm>
              <a:prstGeom prst="rect">
                <a:avLst/>
              </a:prstGeom>
            </p:spPr>
          </p:pic>
          <p:sp>
            <p:nvSpPr>
              <p:cNvPr id="16" name="TextBox 15"/>
              <p:cNvSpPr txBox="1"/>
              <p:nvPr/>
            </p:nvSpPr>
            <p:spPr>
              <a:xfrm>
                <a:off x="5429903" y="2744596"/>
                <a:ext cx="539350" cy="246221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800" b="1" smtClean="0"/>
                  <a:t>EAI #2</a:t>
                </a:r>
              </a:p>
              <a:p>
                <a:pPr algn="ctr"/>
                <a:r>
                  <a:rPr lang="en-US" altLang="ko-KR" sz="800" b="1" smtClean="0"/>
                  <a:t>paseai02</a:t>
                </a:r>
              </a:p>
            </p:txBody>
          </p:sp>
        </p:grpSp>
        <p:cxnSp>
          <p:nvCxnSpPr>
            <p:cNvPr id="46" name="직선 연결선 45"/>
            <p:cNvCxnSpPr/>
            <p:nvPr/>
          </p:nvCxnSpPr>
          <p:spPr>
            <a:xfrm flipV="1">
              <a:off x="8831850" y="3278188"/>
              <a:ext cx="0" cy="18000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7" name="Picture 20" descr="http://db.cse.ohio-state.edu/images/db.png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91213" y="3071946"/>
              <a:ext cx="284784" cy="3098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48" name="직선 연결선 47"/>
            <p:cNvCxnSpPr/>
            <p:nvPr/>
          </p:nvCxnSpPr>
          <p:spPr>
            <a:xfrm flipV="1">
              <a:off x="9535364" y="3278188"/>
              <a:ext cx="0" cy="18000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9" name="Picture 20" descr="http://db.cse.ohio-state.edu/images/db.png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99287" y="3071946"/>
              <a:ext cx="284784" cy="3098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TextBox 49"/>
            <p:cNvSpPr txBox="1"/>
            <p:nvPr/>
          </p:nvSpPr>
          <p:spPr>
            <a:xfrm>
              <a:off x="8548049" y="2828380"/>
              <a:ext cx="539350" cy="24622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 b="1" smtClean="0"/>
                <a:t>DB#1</a:t>
              </a:r>
            </a:p>
            <a:p>
              <a:pPr algn="ctr"/>
              <a:r>
                <a:rPr lang="en-US" altLang="ko-KR" sz="800" b="1" smtClean="0"/>
                <a:t>pasdb01</a:t>
              </a: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9251563" y="2828380"/>
              <a:ext cx="539350" cy="24622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 b="1" smtClean="0"/>
                <a:t>DB#2</a:t>
              </a:r>
            </a:p>
            <a:p>
              <a:pPr algn="ctr"/>
              <a:r>
                <a:rPr lang="en-US" altLang="ko-KR" sz="800" b="1" smtClean="0"/>
                <a:t>pasdb02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8428516" y="2511869"/>
              <a:ext cx="795600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 smtClean="0"/>
                <a:t>(172.21.11.10)</a:t>
              </a:r>
              <a:endParaRPr lang="ko-KR" altLang="en-US" sz="800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8428516" y="2670837"/>
              <a:ext cx="796030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 smtClean="0"/>
                <a:t>172.21.11.9</a:t>
              </a:r>
              <a:endParaRPr lang="ko-KR" altLang="en-US" sz="800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9132030" y="2670837"/>
              <a:ext cx="796030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 smtClean="0"/>
                <a:t>172.21.11.11</a:t>
              </a:r>
              <a:endParaRPr lang="ko-KR" altLang="en-US" sz="800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9132030" y="2511869"/>
              <a:ext cx="795600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 smtClean="0"/>
                <a:t>(172.21.11.12)</a:t>
              </a:r>
              <a:endParaRPr lang="ko-KR" altLang="en-US" sz="800"/>
            </a:p>
          </p:txBody>
        </p:sp>
        <p:sp>
          <p:nvSpPr>
            <p:cNvPr id="120" name="오른쪽 화살표 119"/>
            <p:cNvSpPr/>
            <p:nvPr/>
          </p:nvSpPr>
          <p:spPr>
            <a:xfrm>
              <a:off x="7254356" y="3177505"/>
              <a:ext cx="1407106" cy="100683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3" name="직사각형 122"/>
            <p:cNvSpPr/>
            <p:nvPr/>
          </p:nvSpPr>
          <p:spPr>
            <a:xfrm>
              <a:off x="10217987" y="3438724"/>
              <a:ext cx="47876" cy="4844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5" name="U자형 화살표 124"/>
            <p:cNvSpPr/>
            <p:nvPr/>
          </p:nvSpPr>
          <p:spPr>
            <a:xfrm>
              <a:off x="9093799" y="3126375"/>
              <a:ext cx="235883" cy="192894"/>
            </a:xfrm>
            <a:prstGeom prst="uturn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6" name="오른쪽 화살표 125"/>
            <p:cNvSpPr/>
            <p:nvPr/>
          </p:nvSpPr>
          <p:spPr>
            <a:xfrm flipH="1">
              <a:off x="7247081" y="3315059"/>
              <a:ext cx="1407106" cy="100683"/>
            </a:xfrm>
            <a:prstGeom prst="right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28" name="오른쪽 화살표 127"/>
          <p:cNvSpPr/>
          <p:nvPr/>
        </p:nvSpPr>
        <p:spPr>
          <a:xfrm flipH="1">
            <a:off x="1013299" y="2318003"/>
            <a:ext cx="1407106" cy="100683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33" name="그룹 132"/>
          <p:cNvGrpSpPr/>
          <p:nvPr/>
        </p:nvGrpSpPr>
        <p:grpSpPr>
          <a:xfrm>
            <a:off x="251460" y="1485502"/>
            <a:ext cx="677098" cy="452680"/>
            <a:chOff x="476250" y="2950709"/>
            <a:chExt cx="677098" cy="452680"/>
          </a:xfrm>
        </p:grpSpPr>
        <p:pic>
          <p:nvPicPr>
            <p:cNvPr id="134" name="그림 13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98691" y="2950709"/>
              <a:ext cx="603639" cy="306193"/>
            </a:xfrm>
            <a:prstGeom prst="rect">
              <a:avLst/>
            </a:prstGeom>
          </p:spPr>
        </p:pic>
        <p:sp>
          <p:nvSpPr>
            <p:cNvPr id="135" name="TextBox 134"/>
            <p:cNvSpPr txBox="1"/>
            <p:nvPr/>
          </p:nvSpPr>
          <p:spPr>
            <a:xfrm>
              <a:off x="476250" y="3280278"/>
              <a:ext cx="677098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800" b="1" smtClean="0"/>
                <a:t>국세청</a:t>
              </a:r>
              <a:endParaRPr lang="en-US" altLang="ko-KR" sz="800" b="1"/>
            </a:p>
          </p:txBody>
        </p:sp>
      </p:grpSp>
      <p:grpSp>
        <p:nvGrpSpPr>
          <p:cNvPr id="136" name="그룹 135"/>
          <p:cNvGrpSpPr/>
          <p:nvPr/>
        </p:nvGrpSpPr>
        <p:grpSpPr>
          <a:xfrm>
            <a:off x="251460" y="2166516"/>
            <a:ext cx="677098" cy="452680"/>
            <a:chOff x="476250" y="2950709"/>
            <a:chExt cx="677098" cy="452680"/>
          </a:xfrm>
        </p:grpSpPr>
        <p:pic>
          <p:nvPicPr>
            <p:cNvPr id="137" name="그림 13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98691" y="2950709"/>
              <a:ext cx="603639" cy="306193"/>
            </a:xfrm>
            <a:prstGeom prst="rect">
              <a:avLst/>
            </a:prstGeom>
          </p:spPr>
        </p:pic>
        <p:sp>
          <p:nvSpPr>
            <p:cNvPr id="138" name="TextBox 137"/>
            <p:cNvSpPr txBox="1"/>
            <p:nvPr/>
          </p:nvSpPr>
          <p:spPr>
            <a:xfrm>
              <a:off x="476250" y="3280278"/>
              <a:ext cx="677098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800" b="1" smtClean="0"/>
                <a:t>장학재단</a:t>
              </a:r>
              <a:endParaRPr lang="en-US" altLang="ko-KR" sz="800" b="1"/>
            </a:p>
          </p:txBody>
        </p:sp>
      </p:grpSp>
      <p:grpSp>
        <p:nvGrpSpPr>
          <p:cNvPr id="139" name="그룹 138"/>
          <p:cNvGrpSpPr/>
          <p:nvPr/>
        </p:nvGrpSpPr>
        <p:grpSpPr>
          <a:xfrm>
            <a:off x="251460" y="2871366"/>
            <a:ext cx="677098" cy="452680"/>
            <a:chOff x="476250" y="2950709"/>
            <a:chExt cx="677098" cy="452680"/>
          </a:xfrm>
        </p:grpSpPr>
        <p:pic>
          <p:nvPicPr>
            <p:cNvPr id="140" name="그림 13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98691" y="2950709"/>
              <a:ext cx="603639" cy="306193"/>
            </a:xfrm>
            <a:prstGeom prst="rect">
              <a:avLst/>
            </a:prstGeom>
          </p:spPr>
        </p:pic>
        <p:sp>
          <p:nvSpPr>
            <p:cNvPr id="141" name="TextBox 140"/>
            <p:cNvSpPr txBox="1"/>
            <p:nvPr/>
          </p:nvSpPr>
          <p:spPr>
            <a:xfrm>
              <a:off x="476250" y="3280278"/>
              <a:ext cx="677098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800" b="1" smtClean="0"/>
                <a:t>질병관리본부</a:t>
              </a:r>
              <a:endParaRPr lang="en-US" altLang="ko-KR" sz="800" b="1"/>
            </a:p>
          </p:txBody>
        </p:sp>
      </p:grpSp>
      <p:sp>
        <p:nvSpPr>
          <p:cNvPr id="142" name="TextBox 141"/>
          <p:cNvSpPr txBox="1"/>
          <p:nvPr/>
        </p:nvSpPr>
        <p:spPr>
          <a:xfrm>
            <a:off x="251460" y="3697742"/>
            <a:ext cx="677098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 smtClean="0"/>
              <a:t>. . .</a:t>
            </a:r>
            <a:endParaRPr lang="en-US" altLang="ko-KR" sz="800" b="1"/>
          </a:p>
        </p:txBody>
      </p:sp>
      <p:sp>
        <p:nvSpPr>
          <p:cNvPr id="143" name="TextBox 142"/>
          <p:cNvSpPr txBox="1"/>
          <p:nvPr/>
        </p:nvSpPr>
        <p:spPr>
          <a:xfrm>
            <a:off x="251460" y="4132993"/>
            <a:ext cx="677098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 smtClean="0"/>
              <a:t>. . .</a:t>
            </a:r>
            <a:endParaRPr lang="en-US" altLang="ko-KR" sz="800" b="1"/>
          </a:p>
        </p:txBody>
      </p:sp>
      <p:grpSp>
        <p:nvGrpSpPr>
          <p:cNvPr id="146" name="그룹 145"/>
          <p:cNvGrpSpPr/>
          <p:nvPr/>
        </p:nvGrpSpPr>
        <p:grpSpPr>
          <a:xfrm>
            <a:off x="3530273" y="3509642"/>
            <a:ext cx="5137862" cy="2165622"/>
            <a:chOff x="3208375" y="2071696"/>
            <a:chExt cx="4899983" cy="2165622"/>
          </a:xfrm>
        </p:grpSpPr>
        <p:sp>
          <p:nvSpPr>
            <p:cNvPr id="169" name="모서리가 둥근 직사각형 168"/>
            <p:cNvSpPr/>
            <p:nvPr/>
          </p:nvSpPr>
          <p:spPr>
            <a:xfrm>
              <a:off x="3208391" y="2222078"/>
              <a:ext cx="4899949" cy="2015240"/>
            </a:xfrm>
            <a:prstGeom prst="roundRect">
              <a:avLst>
                <a:gd name="adj" fmla="val 1038"/>
              </a:avLst>
            </a:prstGeom>
            <a:solidFill>
              <a:schemeClr val="bg1"/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000" tIns="48001" rIns="96000" bIns="48001" rtlCol="0" anchor="ctr"/>
            <a:lstStyle/>
            <a:p>
              <a:pPr algn="ctr" defTabSz="960006"/>
              <a:endParaRPr lang="ko-KR" altLang="en-US" sz="420"/>
            </a:p>
          </p:txBody>
        </p:sp>
        <p:sp>
          <p:nvSpPr>
            <p:cNvPr id="170" name="모서리가 둥근 직사각형 169"/>
            <p:cNvSpPr/>
            <p:nvPr/>
          </p:nvSpPr>
          <p:spPr>
            <a:xfrm>
              <a:off x="3208375" y="2071696"/>
              <a:ext cx="4899983" cy="172075"/>
            </a:xfrm>
            <a:prstGeom prst="roundRect">
              <a:avLst>
                <a:gd name="adj" fmla="val 1038"/>
              </a:avLst>
            </a:prstGeom>
            <a:solidFill>
              <a:schemeClr val="bg1">
                <a:lumMod val="85000"/>
              </a:schemeClr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000" tIns="48001" rIns="96000" bIns="48001" rtlCol="0" anchor="ctr"/>
            <a:lstStyle/>
            <a:p>
              <a:pPr algn="ctr" defTabSz="960006"/>
              <a:r>
                <a:rPr lang="ko-KR" altLang="en-US" sz="800" b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범정부</a:t>
              </a:r>
              <a:endParaRPr lang="ko-KR" altLang="en-US" sz="8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147" name="모서리가 둥근 직사각형 146"/>
          <p:cNvSpPr/>
          <p:nvPr/>
        </p:nvSpPr>
        <p:spPr>
          <a:xfrm>
            <a:off x="6099204" y="3749819"/>
            <a:ext cx="1441146" cy="999872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/>
          </a:p>
        </p:txBody>
      </p:sp>
      <p:cxnSp>
        <p:nvCxnSpPr>
          <p:cNvPr id="148" name="직선 연결선 147"/>
          <p:cNvCxnSpPr/>
          <p:nvPr/>
        </p:nvCxnSpPr>
        <p:spPr>
          <a:xfrm>
            <a:off x="4036158" y="4775564"/>
            <a:ext cx="3806945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9" name="직사각형 148"/>
          <p:cNvSpPr/>
          <p:nvPr/>
        </p:nvSpPr>
        <p:spPr>
          <a:xfrm>
            <a:off x="4019642" y="4752989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50" name="직선 연결선 149"/>
          <p:cNvCxnSpPr/>
          <p:nvPr/>
        </p:nvCxnSpPr>
        <p:spPr>
          <a:xfrm flipV="1">
            <a:off x="4678758" y="4592453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7" name="그림 16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4298" y="4386211"/>
            <a:ext cx="378767" cy="35248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3" name="직선 연결선 152"/>
          <p:cNvCxnSpPr/>
          <p:nvPr/>
        </p:nvCxnSpPr>
        <p:spPr>
          <a:xfrm flipV="1">
            <a:off x="6457833" y="4592453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4" name="Picture 20" descr="http://db.cse.ohio-state.edu/images/db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196" y="4386211"/>
            <a:ext cx="284784" cy="309854"/>
          </a:xfrm>
          <a:prstGeom prst="rect">
            <a:avLst/>
          </a:prstGeom>
          <a:noFill/>
          <a:ln>
            <a:noFill/>
          </a:ln>
          <a:extLst/>
        </p:spPr>
      </p:pic>
      <p:cxnSp>
        <p:nvCxnSpPr>
          <p:cNvPr id="155" name="직선 연결선 154"/>
          <p:cNvCxnSpPr/>
          <p:nvPr/>
        </p:nvCxnSpPr>
        <p:spPr>
          <a:xfrm flipV="1">
            <a:off x="7161347" y="4592453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6" name="Picture 20" descr="http://db.cse.ohio-state.edu/images/db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5270" y="4386211"/>
            <a:ext cx="284784" cy="309854"/>
          </a:xfrm>
          <a:prstGeom prst="rect">
            <a:avLst/>
          </a:prstGeom>
          <a:noFill/>
          <a:ln>
            <a:noFill/>
          </a:ln>
          <a:extLst/>
        </p:spPr>
      </p:pic>
      <p:sp>
        <p:nvSpPr>
          <p:cNvPr id="157" name="TextBox 156"/>
          <p:cNvSpPr txBox="1"/>
          <p:nvPr/>
        </p:nvSpPr>
        <p:spPr>
          <a:xfrm>
            <a:off x="6174032" y="4142645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 smtClean="0"/>
              <a:t>DB#1</a:t>
            </a:r>
          </a:p>
          <a:p>
            <a:pPr algn="ctr"/>
            <a:r>
              <a:rPr lang="en-US" altLang="ko-KR" sz="800" b="1" smtClean="0"/>
              <a:t>plsdb01</a:t>
            </a:r>
          </a:p>
        </p:txBody>
      </p:sp>
      <p:sp>
        <p:nvSpPr>
          <p:cNvPr id="158" name="TextBox 157"/>
          <p:cNvSpPr txBox="1"/>
          <p:nvPr/>
        </p:nvSpPr>
        <p:spPr>
          <a:xfrm>
            <a:off x="6877546" y="4142645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 smtClean="0"/>
              <a:t>DB#2</a:t>
            </a:r>
          </a:p>
          <a:p>
            <a:pPr algn="ctr"/>
            <a:r>
              <a:rPr lang="en-US" altLang="ko-KR" sz="800" b="1" smtClean="0"/>
              <a:t>plsdb02</a:t>
            </a:r>
          </a:p>
        </p:txBody>
      </p:sp>
      <p:sp>
        <p:nvSpPr>
          <p:cNvPr id="159" name="TextBox 158"/>
          <p:cNvSpPr txBox="1"/>
          <p:nvPr/>
        </p:nvSpPr>
        <p:spPr>
          <a:xfrm>
            <a:off x="6054499" y="3826134"/>
            <a:ext cx="79560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(172.21.11.53)</a:t>
            </a:r>
            <a:endParaRPr lang="ko-KR" altLang="en-US" sz="800"/>
          </a:p>
        </p:txBody>
      </p:sp>
      <p:sp>
        <p:nvSpPr>
          <p:cNvPr id="160" name="TextBox 159"/>
          <p:cNvSpPr txBox="1"/>
          <p:nvPr/>
        </p:nvSpPr>
        <p:spPr>
          <a:xfrm>
            <a:off x="6054499" y="3985102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172.21.11.52</a:t>
            </a:r>
            <a:endParaRPr lang="ko-KR" altLang="en-US" sz="800"/>
          </a:p>
        </p:txBody>
      </p:sp>
      <p:sp>
        <p:nvSpPr>
          <p:cNvPr id="161" name="TextBox 160"/>
          <p:cNvSpPr txBox="1"/>
          <p:nvPr/>
        </p:nvSpPr>
        <p:spPr>
          <a:xfrm>
            <a:off x="6758013" y="3985102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172.21.11.54</a:t>
            </a:r>
            <a:endParaRPr lang="ko-KR" altLang="en-US" sz="800"/>
          </a:p>
        </p:txBody>
      </p:sp>
      <p:sp>
        <p:nvSpPr>
          <p:cNvPr id="162" name="TextBox 161"/>
          <p:cNvSpPr txBox="1"/>
          <p:nvPr/>
        </p:nvSpPr>
        <p:spPr>
          <a:xfrm>
            <a:off x="6758013" y="3826134"/>
            <a:ext cx="79560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(172.21.11.55)</a:t>
            </a:r>
            <a:endParaRPr lang="ko-KR" altLang="en-US" sz="800"/>
          </a:p>
        </p:txBody>
      </p:sp>
      <p:sp>
        <p:nvSpPr>
          <p:cNvPr id="163" name="오른쪽 화살표 162"/>
          <p:cNvSpPr/>
          <p:nvPr/>
        </p:nvSpPr>
        <p:spPr>
          <a:xfrm>
            <a:off x="4880339" y="4491770"/>
            <a:ext cx="1407106" cy="100683"/>
          </a:xfrm>
          <a:prstGeom prst="rightArrow">
            <a:avLst/>
          </a:prstGeo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4" name="직사각형 163"/>
          <p:cNvSpPr/>
          <p:nvPr/>
        </p:nvSpPr>
        <p:spPr>
          <a:xfrm>
            <a:off x="7843970" y="4752989"/>
            <a:ext cx="47876" cy="484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5" name="U자형 화살표 164"/>
          <p:cNvSpPr/>
          <p:nvPr/>
        </p:nvSpPr>
        <p:spPr>
          <a:xfrm>
            <a:off x="6719782" y="4440640"/>
            <a:ext cx="235883" cy="192894"/>
          </a:xfrm>
          <a:prstGeom prst="uturnArrow">
            <a:avLst/>
          </a:prstGeo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6" name="오른쪽 화살표 165"/>
          <p:cNvSpPr/>
          <p:nvPr/>
        </p:nvSpPr>
        <p:spPr>
          <a:xfrm flipH="1">
            <a:off x="4873064" y="4629324"/>
            <a:ext cx="1407106" cy="100683"/>
          </a:xfrm>
          <a:prstGeom prst="rightArrow">
            <a:avLst/>
          </a:prstGeom>
          <a:pattFill prst="pct25">
            <a:fgClr>
              <a:schemeClr val="accent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4" name="오른쪽 화살표 173"/>
          <p:cNvSpPr/>
          <p:nvPr/>
        </p:nvSpPr>
        <p:spPr>
          <a:xfrm>
            <a:off x="2736164" y="4506937"/>
            <a:ext cx="1717987" cy="100800"/>
          </a:xfrm>
          <a:prstGeom prst="rightArrow">
            <a:avLst/>
          </a:prstGeo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6" name="직사각형 175"/>
          <p:cNvSpPr/>
          <p:nvPr/>
        </p:nvSpPr>
        <p:spPr>
          <a:xfrm>
            <a:off x="2736164" y="2453697"/>
            <a:ext cx="45719" cy="2119714"/>
          </a:xfrm>
          <a:prstGeom prst="rect">
            <a:avLst/>
          </a:prstGeo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8" name="직사각형 177"/>
          <p:cNvSpPr/>
          <p:nvPr/>
        </p:nvSpPr>
        <p:spPr>
          <a:xfrm rot="5400000">
            <a:off x="3512557" y="3788534"/>
            <a:ext cx="45719" cy="1807738"/>
          </a:xfrm>
          <a:prstGeom prst="rect">
            <a:avLst/>
          </a:prstGeom>
          <a:pattFill prst="pct25">
            <a:fgClr>
              <a:schemeClr val="accent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9" name="오른쪽 화살표 178"/>
          <p:cNvSpPr/>
          <p:nvPr/>
        </p:nvSpPr>
        <p:spPr>
          <a:xfrm rot="-5400000">
            <a:off x="1533077" y="3520488"/>
            <a:ext cx="2250353" cy="100800"/>
          </a:xfrm>
          <a:prstGeom prst="rightArrow">
            <a:avLst/>
          </a:prstGeom>
          <a:pattFill prst="pct25">
            <a:fgClr>
              <a:schemeClr val="accent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0" name="Rectangle 43"/>
          <p:cNvSpPr>
            <a:spLocks noChangeArrowheads="1"/>
          </p:cNvSpPr>
          <p:nvPr/>
        </p:nvSpPr>
        <p:spPr bwMode="auto">
          <a:xfrm>
            <a:off x="3102531" y="434245"/>
            <a:ext cx="5565600" cy="126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>
                <a:solidFill>
                  <a:schemeClr val="accent1">
                    <a:lumMod val="50000"/>
                  </a:schemeClr>
                </a:solidFill>
                <a:latin typeface="+mn-ea"/>
              </a:rPr>
              <a:t>/home/mogaha/bin/BSCL02002.sh CG126068501435 lgcns12345 *UNSEEN *ALL*ALL /home/mogaha/rcv/rcvlist.txt</a:t>
            </a:r>
            <a:endParaRPr lang="ko-KR" altLang="en-US" sz="800">
              <a:solidFill>
                <a:schemeClr val="accent1">
                  <a:lumMod val="50000"/>
                </a:schemeClr>
              </a:solidFill>
              <a:latin typeface="+mn-ea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3102531" y="497245"/>
            <a:ext cx="0" cy="1442381"/>
          </a:xfrm>
          <a:prstGeom prst="line">
            <a:avLst/>
          </a:prstGeom>
          <a:ln w="31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Rectangle 43"/>
          <p:cNvSpPr>
            <a:spLocks noChangeArrowheads="1"/>
          </p:cNvSpPr>
          <p:nvPr/>
        </p:nvSpPr>
        <p:spPr bwMode="auto">
          <a:xfrm>
            <a:off x="3231023" y="728249"/>
            <a:ext cx="5308616" cy="126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>
                <a:solidFill>
                  <a:schemeClr val="accent1">
                    <a:lumMod val="50000"/>
                  </a:schemeClr>
                </a:solidFill>
                <a:latin typeface="+mn-ea"/>
              </a:rPr>
              <a:t>/home/mogaha/bin/BSCL02003.sh CG126068501435 lgcns12345 201910161404ibcW4ESB *ALL*ALL /</a:t>
            </a:r>
            <a:r>
              <a:rPr lang="en-US" altLang="ko-KR" sz="800" smtClean="0">
                <a:solidFill>
                  <a:schemeClr val="accent1">
                    <a:lumMod val="50000"/>
                  </a:schemeClr>
                </a:solidFill>
                <a:latin typeface="+mn-ea"/>
              </a:rPr>
              <a:t>home/m . . .</a:t>
            </a:r>
            <a:endParaRPr lang="ko-KR" altLang="en-US" sz="800">
              <a:solidFill>
                <a:schemeClr val="accent1">
                  <a:lumMod val="50000"/>
                </a:schemeClr>
              </a:solidFill>
              <a:latin typeface="+mn-ea"/>
            </a:endParaRPr>
          </a:p>
        </p:txBody>
      </p:sp>
      <p:cxnSp>
        <p:nvCxnSpPr>
          <p:cNvPr id="97" name="직선 연결선 96"/>
          <p:cNvCxnSpPr/>
          <p:nvPr/>
        </p:nvCxnSpPr>
        <p:spPr>
          <a:xfrm>
            <a:off x="3231023" y="795070"/>
            <a:ext cx="0" cy="1238349"/>
          </a:xfrm>
          <a:prstGeom prst="line">
            <a:avLst/>
          </a:prstGeom>
          <a:ln w="31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43"/>
          <p:cNvSpPr>
            <a:spLocks noChangeArrowheads="1"/>
          </p:cNvSpPr>
          <p:nvPr/>
        </p:nvSpPr>
        <p:spPr bwMode="auto">
          <a:xfrm>
            <a:off x="1234677" y="2521590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 smtClean="0">
                <a:solidFill>
                  <a:srgbClr val="C00000"/>
                </a:solidFill>
                <a:latin typeface="+mn-ea"/>
              </a:rPr>
              <a:t>9. resend </a:t>
            </a:r>
            <a:r>
              <a:rPr lang="en-US" altLang="ko-KR" sz="800" smtClean="0">
                <a:solidFill>
                  <a:srgbClr val="C00000"/>
                </a:solidFill>
                <a:latin typeface="+mn-ea"/>
              </a:rPr>
              <a:t>file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82" name="Rectangle 43"/>
          <p:cNvSpPr>
            <a:spLocks noChangeArrowheads="1"/>
          </p:cNvSpPr>
          <p:nvPr/>
        </p:nvSpPr>
        <p:spPr bwMode="auto">
          <a:xfrm>
            <a:off x="1234848" y="2035897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 smtClean="0">
                <a:solidFill>
                  <a:schemeClr val="accent1">
                    <a:lumMod val="50000"/>
                  </a:schemeClr>
                </a:solidFill>
                <a:latin typeface="+mn-ea"/>
              </a:rPr>
              <a:t>1. send file</a:t>
            </a:r>
            <a:endParaRPr lang="ko-KR" altLang="en-US" sz="800">
              <a:solidFill>
                <a:schemeClr val="accent1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85" name="Rectangle 43"/>
          <p:cNvSpPr>
            <a:spLocks noChangeArrowheads="1"/>
          </p:cNvSpPr>
          <p:nvPr/>
        </p:nvSpPr>
        <p:spPr bwMode="auto">
          <a:xfrm>
            <a:off x="4987349" y="2033419"/>
            <a:ext cx="1179263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 smtClean="0">
                <a:solidFill>
                  <a:schemeClr val="accent1">
                    <a:lumMod val="50000"/>
                  </a:schemeClr>
                </a:solidFill>
                <a:latin typeface="+mn-ea"/>
              </a:rPr>
              <a:t>4. copy file</a:t>
            </a:r>
            <a:endParaRPr lang="ko-KR" altLang="en-US" sz="800">
              <a:solidFill>
                <a:schemeClr val="accent1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88" name="Rectangle 43"/>
          <p:cNvSpPr>
            <a:spLocks noChangeArrowheads="1"/>
          </p:cNvSpPr>
          <p:nvPr/>
        </p:nvSpPr>
        <p:spPr bwMode="auto">
          <a:xfrm>
            <a:off x="3102531" y="2521590"/>
            <a:ext cx="1179263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 smtClean="0">
                <a:solidFill>
                  <a:srgbClr val="C00000"/>
                </a:solidFill>
                <a:latin typeface="+mn-ea"/>
              </a:rPr>
              <a:t>8. resend </a:t>
            </a:r>
            <a:r>
              <a:rPr lang="en-US" altLang="ko-KR" sz="800" smtClean="0">
                <a:solidFill>
                  <a:srgbClr val="C00000"/>
                </a:solidFill>
                <a:latin typeface="+mn-ea"/>
              </a:rPr>
              <a:t>file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cxnSp>
        <p:nvCxnSpPr>
          <p:cNvPr id="102" name="직선 연결선 101"/>
          <p:cNvCxnSpPr/>
          <p:nvPr/>
        </p:nvCxnSpPr>
        <p:spPr>
          <a:xfrm>
            <a:off x="3370993" y="1065638"/>
            <a:ext cx="0" cy="1457240"/>
          </a:xfrm>
          <a:prstGeom prst="line">
            <a:avLst/>
          </a:prstGeom>
          <a:ln w="31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직사각형 2"/>
          <p:cNvSpPr/>
          <p:nvPr/>
        </p:nvSpPr>
        <p:spPr>
          <a:xfrm>
            <a:off x="8957310" y="3509642"/>
            <a:ext cx="3714750" cy="5786758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ko-KR" sz="800" smtClean="0">
                <a:solidFill>
                  <a:schemeClr val="accent1">
                    <a:lumMod val="50000"/>
                  </a:schemeClr>
                </a:solidFill>
              </a:rPr>
              <a:t>1. </a:t>
            </a:r>
            <a:r>
              <a:rPr lang="ko-KR" altLang="en-US" sz="800" smtClean="0">
                <a:solidFill>
                  <a:schemeClr val="accent1">
                    <a:lumMod val="50000"/>
                  </a:schemeClr>
                </a:solidFill>
              </a:rPr>
              <a:t>연계기관에서 중간 레파지토리에 파일 전송</a:t>
            </a:r>
            <a:endParaRPr lang="en-US" altLang="ko-KR" sz="80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en-US" altLang="ko-KR" sz="800" smtClean="0">
              <a:solidFill>
                <a:schemeClr val="tx1"/>
              </a:solidFill>
              <a:latin typeface="+mn-ea"/>
            </a:endParaRPr>
          </a:p>
          <a:p>
            <a:r>
              <a:rPr lang="en-US" altLang="ko-KR" sz="800" smtClean="0">
                <a:solidFill>
                  <a:schemeClr val="tx1"/>
                </a:solidFill>
                <a:latin typeface="+mn-ea"/>
              </a:rPr>
              <a:t>- </a:t>
            </a:r>
            <a:r>
              <a:rPr lang="ko-KR" altLang="en-US" sz="800" smtClean="0">
                <a:solidFill>
                  <a:schemeClr val="tx1"/>
                </a:solidFill>
                <a:latin typeface="+mn-ea"/>
              </a:rPr>
              <a:t>연계기관이 주체</a:t>
            </a:r>
            <a:endParaRPr lang="en-US" altLang="ko-KR" sz="800" smtClean="0">
              <a:solidFill>
                <a:schemeClr val="tx1"/>
              </a:solidFill>
              <a:latin typeface="+mn-ea"/>
            </a:endParaRPr>
          </a:p>
          <a:p>
            <a:endParaRPr lang="en-US" altLang="ko-KR" sz="80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US" altLang="ko-KR" sz="800" smtClean="0">
                <a:solidFill>
                  <a:schemeClr val="accent1">
                    <a:lumMod val="50000"/>
                  </a:schemeClr>
                </a:solidFill>
              </a:rPr>
              <a:t>2. EAI #2</a:t>
            </a:r>
            <a:r>
              <a:rPr lang="ko-KR" altLang="en-US" sz="800" smtClean="0">
                <a:solidFill>
                  <a:schemeClr val="accent1">
                    <a:lumMod val="50000"/>
                  </a:schemeClr>
                </a:solidFill>
              </a:rPr>
              <a:t>서버가 받을 파일이 있는지 먼저 조회</a:t>
            </a:r>
            <a:endParaRPr lang="en-US" altLang="ko-KR" sz="80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en-US" altLang="ko-KR" sz="800">
              <a:solidFill>
                <a:schemeClr val="tx1"/>
              </a:solidFill>
              <a:latin typeface="+mn-ea"/>
            </a:endParaRPr>
          </a:p>
          <a:p>
            <a:r>
              <a:rPr lang="en-US" altLang="ko-KR" sz="800">
                <a:solidFill>
                  <a:schemeClr val="tx1"/>
                </a:solidFill>
                <a:latin typeface="+mn-ea"/>
              </a:rPr>
              <a:t>- </a:t>
            </a:r>
            <a:r>
              <a:rPr lang="en-US" altLang="ko-KR" sz="800" smtClean="0">
                <a:solidFill>
                  <a:schemeClr val="tx1"/>
                </a:solidFill>
                <a:latin typeface="+mn-ea"/>
              </a:rPr>
              <a:t>Repository</a:t>
            </a:r>
            <a:r>
              <a:rPr lang="ko-KR" altLang="en-US" sz="800" smtClean="0">
                <a:solidFill>
                  <a:schemeClr val="tx1"/>
                </a:solidFill>
                <a:latin typeface="+mn-ea"/>
              </a:rPr>
              <a:t>를 대상으로 조회하기때문에</a:t>
            </a:r>
            <a:endParaRPr lang="en-US" altLang="ko-KR" sz="800" smtClean="0">
              <a:solidFill>
                <a:schemeClr val="tx1"/>
              </a:solidFill>
              <a:latin typeface="+mn-ea"/>
            </a:endParaRPr>
          </a:p>
          <a:p>
            <a:r>
              <a:rPr lang="en-US" altLang="ko-KR" sz="80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ko-KR" sz="800" smtClean="0">
                <a:solidFill>
                  <a:schemeClr val="tx1"/>
                </a:solidFill>
                <a:latin typeface="+mn-ea"/>
              </a:rPr>
              <a:t> EAI #2</a:t>
            </a:r>
            <a:r>
              <a:rPr lang="ko-KR" altLang="en-US" sz="800" smtClean="0">
                <a:solidFill>
                  <a:schemeClr val="tx1"/>
                </a:solidFill>
                <a:latin typeface="+mn-ea"/>
              </a:rPr>
              <a:t>의 </a:t>
            </a:r>
            <a:r>
              <a:rPr lang="en-US" altLang="ko-KR" sz="800" smtClean="0">
                <a:solidFill>
                  <a:schemeClr val="tx1"/>
                </a:solidFill>
                <a:latin typeface="+mn-ea"/>
              </a:rPr>
              <a:t>shellscript</a:t>
            </a:r>
            <a:r>
              <a:rPr lang="ko-KR" altLang="en-US" sz="800" smtClean="0">
                <a:solidFill>
                  <a:schemeClr val="tx1"/>
                </a:solidFill>
                <a:latin typeface="+mn-ea"/>
              </a:rPr>
              <a:t>를 범정부</a:t>
            </a:r>
            <a:r>
              <a:rPr lang="en-US" altLang="ko-KR" sz="800" smtClean="0">
                <a:solidFill>
                  <a:schemeClr val="tx1"/>
                </a:solidFill>
                <a:latin typeface="+mn-ea"/>
              </a:rPr>
              <a:t>WAS</a:t>
            </a:r>
            <a:r>
              <a:rPr lang="ko-KR" altLang="en-US" sz="800" smtClean="0">
                <a:solidFill>
                  <a:schemeClr val="tx1"/>
                </a:solidFill>
                <a:latin typeface="+mn-ea"/>
              </a:rPr>
              <a:t>로 옮겨와 그대로 사용</a:t>
            </a:r>
            <a:r>
              <a:rPr lang="en-US" altLang="ko-KR" sz="800" smtClean="0">
                <a:solidFill>
                  <a:schemeClr val="tx1"/>
                </a:solidFill>
                <a:latin typeface="+mn-ea"/>
              </a:rPr>
              <a:t>.</a:t>
            </a:r>
          </a:p>
          <a:p>
            <a:r>
              <a:rPr lang="en-US" altLang="ko-KR" sz="80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ko-KR" sz="800" smtClean="0">
                <a:solidFill>
                  <a:schemeClr val="tx1"/>
                </a:solidFill>
                <a:latin typeface="+mn-ea"/>
              </a:rPr>
              <a:t> shellscript </a:t>
            </a:r>
            <a:r>
              <a:rPr lang="ko-KR" altLang="en-US" sz="800" smtClean="0">
                <a:solidFill>
                  <a:schemeClr val="tx1"/>
                </a:solidFill>
                <a:latin typeface="+mn-ea"/>
              </a:rPr>
              <a:t>변경사항 없음</a:t>
            </a:r>
            <a:r>
              <a:rPr lang="en-US" altLang="ko-KR" sz="800" smtClean="0">
                <a:solidFill>
                  <a:schemeClr val="tx1"/>
                </a:solidFill>
                <a:latin typeface="+mn-ea"/>
              </a:rPr>
              <a:t>.</a:t>
            </a:r>
            <a:endParaRPr lang="en-US" altLang="ko-KR" sz="800">
              <a:solidFill>
                <a:schemeClr val="tx1"/>
              </a:solidFill>
              <a:latin typeface="+mn-ea"/>
            </a:endParaRPr>
          </a:p>
          <a:p>
            <a:endParaRPr lang="en-US" altLang="ko-KR" sz="80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US" altLang="ko-KR" sz="800" smtClean="0">
                <a:solidFill>
                  <a:schemeClr val="accent1">
                    <a:lumMod val="50000"/>
                  </a:schemeClr>
                </a:solidFill>
              </a:rPr>
              <a:t>3. </a:t>
            </a:r>
            <a:r>
              <a:rPr lang="ko-KR" altLang="en-US" sz="800" smtClean="0">
                <a:solidFill>
                  <a:schemeClr val="accent1">
                    <a:lumMod val="50000"/>
                  </a:schemeClr>
                </a:solidFill>
              </a:rPr>
              <a:t>받을 파일이 있으면 파일 수신</a:t>
            </a:r>
            <a:endParaRPr lang="en-US" altLang="ko-KR" sz="80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en-US" altLang="ko-KR" sz="80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US" altLang="ko-KR" sz="800" smtClean="0">
                <a:solidFill>
                  <a:schemeClr val="tx1"/>
                </a:solidFill>
                <a:latin typeface="+mn-ea"/>
              </a:rPr>
              <a:t>- </a:t>
            </a:r>
            <a:r>
              <a:rPr lang="ko-KR" altLang="en-US" sz="800" smtClean="0">
                <a:solidFill>
                  <a:schemeClr val="tx1"/>
                </a:solidFill>
                <a:latin typeface="+mn-ea"/>
              </a:rPr>
              <a:t>지정 </a:t>
            </a:r>
            <a:r>
              <a:rPr lang="en-US" altLang="ko-KR" sz="800" smtClean="0">
                <a:solidFill>
                  <a:schemeClr val="tx1"/>
                </a:solidFill>
                <a:latin typeface="+mn-ea"/>
              </a:rPr>
              <a:t>Repository</a:t>
            </a:r>
            <a:r>
              <a:rPr lang="ko-KR" altLang="en-US" sz="800" smtClean="0">
                <a:solidFill>
                  <a:schemeClr val="tx1"/>
                </a:solidFill>
                <a:latin typeface="+mn-ea"/>
              </a:rPr>
              <a:t>로 부터 내 </a:t>
            </a:r>
            <a:r>
              <a:rPr lang="en-US" altLang="ko-KR" sz="800" smtClean="0">
                <a:solidFill>
                  <a:schemeClr val="tx1"/>
                </a:solidFill>
                <a:latin typeface="+mn-ea"/>
              </a:rPr>
              <a:t>local</a:t>
            </a:r>
            <a:r>
              <a:rPr lang="ko-KR" altLang="en-US" sz="800" smtClean="0">
                <a:solidFill>
                  <a:schemeClr val="tx1"/>
                </a:solidFill>
                <a:latin typeface="+mn-ea"/>
              </a:rPr>
              <a:t>로 파일을 받는거라</a:t>
            </a:r>
            <a:endParaRPr lang="en-US" altLang="ko-KR" sz="800" smtClean="0">
              <a:solidFill>
                <a:schemeClr val="tx1"/>
              </a:solidFill>
              <a:latin typeface="+mn-ea"/>
            </a:endParaRPr>
          </a:p>
          <a:p>
            <a:r>
              <a:rPr lang="en-US" altLang="ko-KR" sz="800" smtClean="0">
                <a:solidFill>
                  <a:schemeClr val="tx1"/>
                </a:solidFill>
                <a:latin typeface="+mn-ea"/>
              </a:rPr>
              <a:t>  EAI #2</a:t>
            </a:r>
            <a:r>
              <a:rPr lang="ko-KR" altLang="en-US" sz="800" smtClean="0">
                <a:solidFill>
                  <a:schemeClr val="tx1"/>
                </a:solidFill>
                <a:latin typeface="+mn-ea"/>
              </a:rPr>
              <a:t>의 </a:t>
            </a:r>
            <a:r>
              <a:rPr lang="en-US" altLang="ko-KR" sz="800" smtClean="0">
                <a:solidFill>
                  <a:schemeClr val="tx1"/>
                </a:solidFill>
                <a:latin typeface="+mn-ea"/>
              </a:rPr>
              <a:t>shell script</a:t>
            </a:r>
            <a:r>
              <a:rPr lang="ko-KR" altLang="en-US" sz="800" smtClean="0">
                <a:solidFill>
                  <a:schemeClr val="tx1"/>
                </a:solidFill>
                <a:latin typeface="+mn-ea"/>
              </a:rPr>
              <a:t>를 범정부</a:t>
            </a:r>
            <a:r>
              <a:rPr lang="en-US" altLang="ko-KR" sz="800" smtClean="0">
                <a:solidFill>
                  <a:schemeClr val="tx1"/>
                </a:solidFill>
                <a:latin typeface="+mn-ea"/>
              </a:rPr>
              <a:t>WAS</a:t>
            </a:r>
            <a:r>
              <a:rPr lang="ko-KR" altLang="en-US" sz="800" smtClean="0">
                <a:solidFill>
                  <a:schemeClr val="tx1"/>
                </a:solidFill>
                <a:latin typeface="+mn-ea"/>
              </a:rPr>
              <a:t>로 옮겨와 그대로 사용</a:t>
            </a:r>
            <a:endParaRPr lang="en-US" altLang="ko-KR" sz="800" smtClean="0">
              <a:solidFill>
                <a:schemeClr val="tx1"/>
              </a:solidFill>
              <a:latin typeface="+mn-ea"/>
            </a:endParaRPr>
          </a:p>
          <a:p>
            <a:r>
              <a:rPr lang="en-US" altLang="ko-KR" sz="80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ko-KR" sz="800" smtClean="0">
                <a:solidFill>
                  <a:schemeClr val="tx1"/>
                </a:solidFill>
                <a:latin typeface="+mn-ea"/>
              </a:rPr>
              <a:t> shellscript </a:t>
            </a:r>
            <a:r>
              <a:rPr lang="ko-KR" altLang="en-US" sz="800" smtClean="0">
                <a:solidFill>
                  <a:schemeClr val="tx1"/>
                </a:solidFill>
                <a:latin typeface="+mn-ea"/>
              </a:rPr>
              <a:t>변경사항 없음</a:t>
            </a:r>
            <a:r>
              <a:rPr lang="en-US" altLang="ko-KR" sz="800" smtClean="0">
                <a:solidFill>
                  <a:schemeClr val="tx1"/>
                </a:solidFill>
                <a:latin typeface="+mn-ea"/>
              </a:rPr>
              <a:t>.</a:t>
            </a:r>
            <a:endParaRPr lang="en-US" altLang="ko-KR" sz="80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en-US" altLang="ko-KR" sz="80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US" altLang="ko-KR" sz="800" smtClean="0">
                <a:solidFill>
                  <a:schemeClr val="accent1">
                    <a:lumMod val="50000"/>
                  </a:schemeClr>
                </a:solidFill>
              </a:rPr>
              <a:t>4. </a:t>
            </a:r>
            <a:r>
              <a:rPr lang="ko-KR" altLang="en-US" sz="800" smtClean="0">
                <a:solidFill>
                  <a:schemeClr val="accent1">
                    <a:lumMod val="50000"/>
                  </a:schemeClr>
                </a:solidFill>
              </a:rPr>
              <a:t>파일을 </a:t>
            </a:r>
            <a:r>
              <a:rPr lang="en-US" altLang="ko-KR" sz="800" smtClean="0">
                <a:solidFill>
                  <a:schemeClr val="accent1">
                    <a:lumMod val="50000"/>
                  </a:schemeClr>
                </a:solidFill>
              </a:rPr>
              <a:t>DB #2 </a:t>
            </a:r>
            <a:r>
              <a:rPr lang="ko-KR" altLang="en-US" sz="800" smtClean="0">
                <a:solidFill>
                  <a:schemeClr val="accent1">
                    <a:lumMod val="50000"/>
                  </a:schemeClr>
                </a:solidFill>
              </a:rPr>
              <a:t>에 복사</a:t>
            </a:r>
            <a:endParaRPr lang="en-US" altLang="ko-KR" sz="80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en-US" altLang="ko-KR" sz="800">
              <a:solidFill>
                <a:schemeClr val="accent1">
                  <a:lumMod val="50000"/>
                </a:schemeClr>
              </a:solidFill>
              <a:latin typeface="+mn-ea"/>
            </a:endParaRPr>
          </a:p>
          <a:p>
            <a:r>
              <a:rPr lang="en-US" altLang="ko-KR" sz="800">
                <a:solidFill>
                  <a:schemeClr val="tx1"/>
                </a:solidFill>
                <a:latin typeface="+mn-ea"/>
              </a:rPr>
              <a:t>- </a:t>
            </a:r>
            <a:r>
              <a:rPr lang="ko-KR" altLang="en-US" sz="800" smtClean="0">
                <a:solidFill>
                  <a:schemeClr val="tx1"/>
                </a:solidFill>
                <a:latin typeface="+mn-ea"/>
              </a:rPr>
              <a:t>내 </a:t>
            </a:r>
            <a:r>
              <a:rPr lang="en-US" altLang="ko-KR" sz="800" smtClean="0">
                <a:solidFill>
                  <a:schemeClr val="tx1"/>
                </a:solidFill>
                <a:latin typeface="+mn-ea"/>
              </a:rPr>
              <a:t>local</a:t>
            </a:r>
            <a:r>
              <a:rPr lang="ko-KR" altLang="en-US" sz="800" smtClean="0">
                <a:solidFill>
                  <a:schemeClr val="tx1"/>
                </a:solidFill>
                <a:latin typeface="+mn-ea"/>
              </a:rPr>
              <a:t>파일을 </a:t>
            </a:r>
            <a:r>
              <a:rPr lang="en-US" altLang="ko-KR" sz="800" smtClean="0">
                <a:solidFill>
                  <a:schemeClr val="tx1"/>
                </a:solidFill>
                <a:latin typeface="+mn-ea"/>
              </a:rPr>
              <a:t>DB</a:t>
            </a:r>
            <a:r>
              <a:rPr lang="ko-KR" altLang="en-US" sz="800" smtClean="0">
                <a:solidFill>
                  <a:schemeClr val="tx1"/>
                </a:solidFill>
                <a:latin typeface="+mn-ea"/>
              </a:rPr>
              <a:t>에 복사</a:t>
            </a:r>
            <a:endParaRPr lang="en-US" altLang="ko-KR" sz="800" smtClean="0">
              <a:solidFill>
                <a:schemeClr val="tx1"/>
              </a:solidFill>
              <a:latin typeface="+mn-ea"/>
            </a:endParaRPr>
          </a:p>
          <a:p>
            <a:r>
              <a:rPr lang="en-US" altLang="ko-KR" sz="800" smtClean="0">
                <a:solidFill>
                  <a:schemeClr val="tx1"/>
                </a:solidFill>
                <a:latin typeface="+mn-ea"/>
              </a:rPr>
              <a:t>- </a:t>
            </a:r>
            <a:r>
              <a:rPr lang="ko-KR" altLang="en-US" sz="800" smtClean="0">
                <a:solidFill>
                  <a:schemeClr val="tx1"/>
                </a:solidFill>
                <a:latin typeface="+mn-ea"/>
              </a:rPr>
              <a:t>어느 </a:t>
            </a:r>
            <a:r>
              <a:rPr lang="en-US" altLang="ko-KR" sz="800" smtClean="0">
                <a:solidFill>
                  <a:schemeClr val="tx1"/>
                </a:solidFill>
                <a:latin typeface="+mn-ea"/>
              </a:rPr>
              <a:t>DB</a:t>
            </a:r>
            <a:r>
              <a:rPr lang="ko-KR" altLang="en-US" sz="800" smtClean="0">
                <a:solidFill>
                  <a:schemeClr val="tx1"/>
                </a:solidFill>
                <a:latin typeface="+mn-ea"/>
              </a:rPr>
              <a:t>에 복사할것인가</a:t>
            </a:r>
            <a:r>
              <a:rPr lang="en-US" altLang="ko-KR" sz="800" smtClean="0">
                <a:solidFill>
                  <a:schemeClr val="tx1"/>
                </a:solidFill>
                <a:latin typeface="+mn-ea"/>
              </a:rPr>
              <a:t>?</a:t>
            </a:r>
          </a:p>
          <a:p>
            <a:r>
              <a:rPr lang="en-US" altLang="ko-KR" sz="80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ko-KR" sz="800" smtClean="0">
                <a:solidFill>
                  <a:schemeClr val="tx1"/>
                </a:solidFill>
                <a:latin typeface="+mn-ea"/>
              </a:rPr>
              <a:t>   case1&gt; </a:t>
            </a:r>
            <a:r>
              <a:rPr lang="ko-KR" altLang="en-US" sz="800" smtClean="0">
                <a:solidFill>
                  <a:schemeClr val="tx1"/>
                </a:solidFill>
                <a:latin typeface="+mn-ea"/>
              </a:rPr>
              <a:t>기존 </a:t>
            </a:r>
            <a:r>
              <a:rPr lang="en-US" altLang="ko-KR" sz="800" smtClean="0">
                <a:solidFill>
                  <a:schemeClr val="tx1"/>
                </a:solidFill>
                <a:latin typeface="+mn-ea"/>
              </a:rPr>
              <a:t>PICAS DB</a:t>
            </a:r>
            <a:r>
              <a:rPr lang="ko-KR" altLang="en-US" sz="80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ko-KR" sz="800" smtClean="0">
                <a:solidFill>
                  <a:schemeClr val="tx1"/>
                </a:solidFill>
                <a:latin typeface="+mn-ea"/>
              </a:rPr>
              <a:t>#2</a:t>
            </a:r>
            <a:r>
              <a:rPr lang="ko-KR" altLang="en-US" sz="800" smtClean="0">
                <a:solidFill>
                  <a:schemeClr val="tx1"/>
                </a:solidFill>
                <a:latin typeface="+mn-ea"/>
              </a:rPr>
              <a:t>에 복사할 경우</a:t>
            </a:r>
            <a:endParaRPr lang="en-US" altLang="ko-KR" sz="800" smtClean="0">
              <a:solidFill>
                <a:schemeClr val="tx1"/>
              </a:solidFill>
              <a:latin typeface="+mn-ea"/>
            </a:endParaRPr>
          </a:p>
          <a:p>
            <a:r>
              <a:rPr lang="en-US" altLang="ko-KR" sz="80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ko-KR" sz="800" smtClean="0">
                <a:solidFill>
                  <a:schemeClr val="tx1"/>
                </a:solidFill>
                <a:latin typeface="+mn-ea"/>
              </a:rPr>
              <a:t>   case2&gt; </a:t>
            </a:r>
            <a:r>
              <a:rPr lang="ko-KR" altLang="en-US" sz="800" smtClean="0">
                <a:solidFill>
                  <a:schemeClr val="tx1"/>
                </a:solidFill>
                <a:latin typeface="+mn-ea"/>
              </a:rPr>
              <a:t>범정부</a:t>
            </a:r>
            <a:r>
              <a:rPr lang="en-US" altLang="ko-KR" sz="800" smtClean="0">
                <a:solidFill>
                  <a:schemeClr val="tx1"/>
                </a:solidFill>
                <a:latin typeface="+mn-ea"/>
              </a:rPr>
              <a:t>DB #2</a:t>
            </a:r>
            <a:r>
              <a:rPr lang="ko-KR" altLang="en-US" sz="800" smtClean="0">
                <a:solidFill>
                  <a:schemeClr val="tx1"/>
                </a:solidFill>
                <a:latin typeface="+mn-ea"/>
              </a:rPr>
              <a:t>에 복사할 경우</a:t>
            </a:r>
            <a:endParaRPr lang="en-US" altLang="ko-KR" sz="800">
              <a:solidFill>
                <a:schemeClr val="tx1"/>
              </a:solidFill>
              <a:latin typeface="+mn-ea"/>
            </a:endParaRPr>
          </a:p>
          <a:p>
            <a:endParaRPr lang="en-US" altLang="ko-KR" sz="80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US" altLang="ko-KR" sz="800" smtClean="0">
                <a:solidFill>
                  <a:schemeClr val="accent1">
                    <a:lumMod val="50000"/>
                  </a:schemeClr>
                </a:solidFill>
              </a:rPr>
              <a:t>5. DB #2</a:t>
            </a:r>
            <a:r>
              <a:rPr lang="ko-KR" altLang="en-US" sz="800" smtClean="0">
                <a:solidFill>
                  <a:schemeClr val="accent1">
                    <a:lumMod val="50000"/>
                  </a:schemeClr>
                </a:solidFill>
              </a:rPr>
              <a:t>에서 파일로</a:t>
            </a:r>
            <a:r>
              <a:rPr lang="en-US" altLang="ko-KR" sz="80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ko-KR" altLang="en-US" sz="800" smtClean="0">
                <a:solidFill>
                  <a:schemeClr val="accent1">
                    <a:lumMod val="50000"/>
                  </a:schemeClr>
                </a:solidFill>
              </a:rPr>
              <a:t>부터 데이타를 읽어 테이블에 적재</a:t>
            </a:r>
            <a:endParaRPr lang="en-US" altLang="ko-KR" sz="80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US" altLang="ko-KR" sz="800" smtClean="0">
                <a:solidFill>
                  <a:schemeClr val="tx1"/>
                </a:solidFill>
                <a:latin typeface="+mn-ea"/>
              </a:rPr>
              <a:t> </a:t>
            </a:r>
          </a:p>
          <a:p>
            <a:r>
              <a:rPr lang="en-US" altLang="ko-KR" sz="800" smtClean="0">
                <a:solidFill>
                  <a:schemeClr val="tx1"/>
                </a:solidFill>
                <a:latin typeface="+mn-ea"/>
              </a:rPr>
              <a:t>case1&gt;</a:t>
            </a:r>
            <a:r>
              <a:rPr lang="ko-KR" altLang="en-US" sz="800" smtClean="0">
                <a:solidFill>
                  <a:schemeClr val="tx1"/>
                </a:solidFill>
                <a:latin typeface="+mn-ea"/>
              </a:rPr>
              <a:t>기존 </a:t>
            </a:r>
            <a:r>
              <a:rPr lang="en-US" altLang="ko-KR" sz="800" smtClean="0">
                <a:solidFill>
                  <a:schemeClr val="tx1"/>
                </a:solidFill>
                <a:latin typeface="+mn-ea"/>
              </a:rPr>
              <a:t>PICAS DB #2</a:t>
            </a:r>
            <a:r>
              <a:rPr lang="ko-KR" altLang="en-US" sz="800" smtClean="0">
                <a:solidFill>
                  <a:schemeClr val="tx1"/>
                </a:solidFill>
                <a:latin typeface="+mn-ea"/>
              </a:rPr>
              <a:t>의 </a:t>
            </a:r>
            <a:r>
              <a:rPr lang="en-US" altLang="ko-KR" sz="800" smtClean="0">
                <a:solidFill>
                  <a:schemeClr val="tx1"/>
                </a:solidFill>
                <a:latin typeface="+mn-ea"/>
              </a:rPr>
              <a:t>shell script</a:t>
            </a:r>
            <a:r>
              <a:rPr lang="ko-KR" altLang="en-US" sz="800" smtClean="0">
                <a:solidFill>
                  <a:schemeClr val="tx1"/>
                </a:solidFill>
                <a:latin typeface="+mn-ea"/>
              </a:rPr>
              <a:t>를 이관해올 필요 없다</a:t>
            </a:r>
            <a:r>
              <a:rPr lang="en-US" altLang="ko-KR" sz="800" smtClean="0">
                <a:solidFill>
                  <a:schemeClr val="tx1"/>
                </a:solidFill>
                <a:latin typeface="+mn-ea"/>
              </a:rPr>
              <a:t>.</a:t>
            </a:r>
          </a:p>
          <a:p>
            <a:endParaRPr lang="en-US" altLang="ko-KR" sz="800" smtClean="0">
              <a:solidFill>
                <a:schemeClr val="tx1"/>
              </a:solidFill>
              <a:latin typeface="+mn-ea"/>
            </a:endParaRPr>
          </a:p>
          <a:p>
            <a:r>
              <a:rPr lang="en-US" altLang="ko-KR" sz="800" smtClean="0">
                <a:solidFill>
                  <a:schemeClr val="tx1"/>
                </a:solidFill>
                <a:latin typeface="+mn-ea"/>
              </a:rPr>
              <a:t>case2&gt;</a:t>
            </a:r>
            <a:r>
              <a:rPr lang="ko-KR" altLang="en-US" sz="800" smtClean="0">
                <a:solidFill>
                  <a:schemeClr val="tx1"/>
                </a:solidFill>
                <a:latin typeface="+mn-ea"/>
              </a:rPr>
              <a:t>기존 </a:t>
            </a:r>
            <a:r>
              <a:rPr lang="en-US" altLang="ko-KR" sz="800" smtClean="0">
                <a:solidFill>
                  <a:schemeClr val="tx1"/>
                </a:solidFill>
                <a:latin typeface="+mn-ea"/>
              </a:rPr>
              <a:t>PICAS DB #2</a:t>
            </a:r>
            <a:r>
              <a:rPr lang="ko-KR" altLang="en-US" sz="800" smtClean="0">
                <a:solidFill>
                  <a:schemeClr val="tx1"/>
                </a:solidFill>
                <a:latin typeface="+mn-ea"/>
              </a:rPr>
              <a:t>의 </a:t>
            </a:r>
            <a:r>
              <a:rPr lang="en-US" altLang="ko-KR" sz="800" smtClean="0">
                <a:solidFill>
                  <a:schemeClr val="tx1"/>
                </a:solidFill>
                <a:latin typeface="+mn-ea"/>
              </a:rPr>
              <a:t>shell script</a:t>
            </a:r>
            <a:r>
              <a:rPr lang="ko-KR" altLang="en-US" sz="800" smtClean="0">
                <a:solidFill>
                  <a:schemeClr val="tx1"/>
                </a:solidFill>
                <a:latin typeface="+mn-ea"/>
              </a:rPr>
              <a:t>를 범정부 </a:t>
            </a:r>
            <a:r>
              <a:rPr lang="en-US" altLang="ko-KR" sz="800" smtClean="0">
                <a:solidFill>
                  <a:schemeClr val="tx1"/>
                </a:solidFill>
                <a:latin typeface="+mn-ea"/>
              </a:rPr>
              <a:t>DB #2</a:t>
            </a:r>
            <a:r>
              <a:rPr lang="ko-KR" altLang="en-US" sz="800" smtClean="0">
                <a:solidFill>
                  <a:schemeClr val="tx1"/>
                </a:solidFill>
                <a:latin typeface="+mn-ea"/>
              </a:rPr>
              <a:t>로 이관해와야 한다</a:t>
            </a:r>
            <a:r>
              <a:rPr lang="en-US" altLang="ko-KR" sz="800" smtClean="0">
                <a:solidFill>
                  <a:schemeClr val="tx1"/>
                </a:solidFill>
                <a:latin typeface="+mn-ea"/>
              </a:rPr>
              <a:t>.</a:t>
            </a:r>
          </a:p>
          <a:p>
            <a:r>
              <a:rPr lang="en-US" altLang="ko-KR" sz="80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ko-KR" sz="800" smtClean="0">
                <a:solidFill>
                  <a:schemeClr val="tx1"/>
                </a:solidFill>
                <a:latin typeface="+mn-ea"/>
              </a:rPr>
              <a:t>        </a:t>
            </a:r>
            <a:r>
              <a:rPr lang="ko-KR" altLang="en-US" sz="800" smtClean="0">
                <a:solidFill>
                  <a:schemeClr val="tx1"/>
                </a:solidFill>
                <a:latin typeface="+mn-ea"/>
              </a:rPr>
              <a:t>로컬파일로 부터 어느 </a:t>
            </a:r>
            <a:r>
              <a:rPr lang="en-US" altLang="ko-KR" sz="800" smtClean="0">
                <a:solidFill>
                  <a:schemeClr val="tx1"/>
                </a:solidFill>
                <a:latin typeface="+mn-ea"/>
              </a:rPr>
              <a:t>DB</a:t>
            </a:r>
            <a:r>
              <a:rPr lang="ko-KR" altLang="en-US" sz="800" smtClean="0">
                <a:solidFill>
                  <a:schemeClr val="tx1"/>
                </a:solidFill>
                <a:latin typeface="+mn-ea"/>
              </a:rPr>
              <a:t>에 넣을지를 </a:t>
            </a:r>
            <a:r>
              <a:rPr lang="ko-KR" altLang="en-US" sz="800" b="1" smtClean="0">
                <a:solidFill>
                  <a:schemeClr val="tx1"/>
                </a:solidFill>
                <a:latin typeface="+mn-ea"/>
              </a:rPr>
              <a:t>변경</a:t>
            </a:r>
            <a:r>
              <a:rPr lang="ko-KR" altLang="en-US" sz="800" smtClean="0">
                <a:solidFill>
                  <a:schemeClr val="tx1"/>
                </a:solidFill>
                <a:latin typeface="+mn-ea"/>
              </a:rPr>
              <a:t>해 줘야 한다</a:t>
            </a:r>
            <a:r>
              <a:rPr lang="en-US" altLang="ko-KR" sz="800" smtClean="0">
                <a:solidFill>
                  <a:schemeClr val="tx1"/>
                </a:solidFill>
                <a:latin typeface="+mn-ea"/>
              </a:rPr>
              <a:t>.</a:t>
            </a:r>
            <a:endParaRPr lang="en-US" altLang="ko-KR" sz="800">
              <a:solidFill>
                <a:schemeClr val="tx1"/>
              </a:solidFill>
              <a:latin typeface="+mn-ea"/>
            </a:endParaRPr>
          </a:p>
          <a:p>
            <a:endParaRPr lang="en-US" altLang="ko-KR" sz="800" smtClean="0">
              <a:solidFill>
                <a:schemeClr val="tx1"/>
              </a:solidFill>
              <a:latin typeface="+mn-ea"/>
            </a:endParaRPr>
          </a:p>
          <a:p>
            <a:r>
              <a:rPr lang="en-US" altLang="ko-KR" sz="800" smtClean="0">
                <a:solidFill>
                  <a:srgbClr val="C00000"/>
                </a:solidFill>
              </a:rPr>
              <a:t>6. DB #1</a:t>
            </a:r>
            <a:r>
              <a:rPr lang="ko-KR" altLang="en-US" sz="800" smtClean="0">
                <a:solidFill>
                  <a:srgbClr val="C00000"/>
                </a:solidFill>
              </a:rPr>
              <a:t>에서 연계기관에 회신할 파일 생성</a:t>
            </a:r>
            <a:endParaRPr lang="en-US" altLang="ko-KR" sz="800" smtClean="0">
              <a:solidFill>
                <a:srgbClr val="C00000"/>
              </a:solidFill>
            </a:endParaRPr>
          </a:p>
          <a:p>
            <a:endParaRPr lang="en-US" altLang="ko-KR" sz="800" smtClean="0">
              <a:solidFill>
                <a:schemeClr val="tx1"/>
              </a:solidFill>
              <a:latin typeface="+mn-ea"/>
            </a:endParaRPr>
          </a:p>
          <a:p>
            <a:r>
              <a:rPr lang="en-US" altLang="ko-KR" sz="800" smtClean="0">
                <a:solidFill>
                  <a:schemeClr val="tx1"/>
                </a:solidFill>
                <a:latin typeface="+mn-ea"/>
              </a:rPr>
              <a:t>- </a:t>
            </a:r>
            <a:r>
              <a:rPr lang="ko-KR" altLang="en-US" sz="800" smtClean="0">
                <a:solidFill>
                  <a:schemeClr val="tx1"/>
                </a:solidFill>
                <a:latin typeface="+mn-ea"/>
              </a:rPr>
              <a:t>내 </a:t>
            </a:r>
            <a:r>
              <a:rPr lang="en-US" altLang="ko-KR" sz="800" smtClean="0">
                <a:solidFill>
                  <a:schemeClr val="tx1"/>
                </a:solidFill>
                <a:latin typeface="+mn-ea"/>
              </a:rPr>
              <a:t>local</a:t>
            </a:r>
            <a:r>
              <a:rPr lang="ko-KR" altLang="en-US" sz="800" smtClean="0">
                <a:solidFill>
                  <a:schemeClr val="tx1"/>
                </a:solidFill>
                <a:latin typeface="+mn-ea"/>
              </a:rPr>
              <a:t>에 파일을 생성하는 거라 </a:t>
            </a:r>
            <a:r>
              <a:rPr lang="en-US" altLang="ko-KR" sz="800" smtClean="0">
                <a:solidFill>
                  <a:schemeClr val="tx1"/>
                </a:solidFill>
                <a:latin typeface="+mn-ea"/>
              </a:rPr>
              <a:t>case1, case2 </a:t>
            </a:r>
            <a:r>
              <a:rPr lang="ko-KR" altLang="en-US" sz="800" smtClean="0">
                <a:solidFill>
                  <a:schemeClr val="tx1"/>
                </a:solidFill>
                <a:latin typeface="+mn-ea"/>
              </a:rPr>
              <a:t>모두 변경사항 없음</a:t>
            </a:r>
            <a:r>
              <a:rPr lang="en-US" altLang="ko-KR" sz="800" smtClean="0">
                <a:solidFill>
                  <a:schemeClr val="tx1"/>
                </a:solidFill>
                <a:latin typeface="+mn-ea"/>
              </a:rPr>
              <a:t>.</a:t>
            </a:r>
            <a:endParaRPr lang="en-US" altLang="ko-KR" sz="800">
              <a:solidFill>
                <a:schemeClr val="tx1"/>
              </a:solidFill>
              <a:latin typeface="+mn-ea"/>
            </a:endParaRPr>
          </a:p>
          <a:p>
            <a:endParaRPr lang="en-US" altLang="ko-KR" sz="800" smtClean="0">
              <a:solidFill>
                <a:srgbClr val="C00000"/>
              </a:solidFill>
            </a:endParaRPr>
          </a:p>
          <a:p>
            <a:r>
              <a:rPr lang="en-US" altLang="ko-KR" sz="800" smtClean="0">
                <a:solidFill>
                  <a:srgbClr val="C00000"/>
                </a:solidFill>
              </a:rPr>
              <a:t>7. </a:t>
            </a:r>
            <a:r>
              <a:rPr lang="ko-KR" altLang="en-US" sz="800" smtClean="0">
                <a:solidFill>
                  <a:srgbClr val="C00000"/>
                </a:solidFill>
              </a:rPr>
              <a:t>파일을 </a:t>
            </a:r>
            <a:r>
              <a:rPr lang="en-US" altLang="ko-KR" sz="800" smtClean="0">
                <a:solidFill>
                  <a:srgbClr val="C00000"/>
                </a:solidFill>
              </a:rPr>
              <a:t>EAI #2</a:t>
            </a:r>
            <a:r>
              <a:rPr lang="ko-KR" altLang="en-US" sz="800" smtClean="0">
                <a:solidFill>
                  <a:srgbClr val="C00000"/>
                </a:solidFill>
              </a:rPr>
              <a:t>로 복사</a:t>
            </a:r>
            <a:endParaRPr lang="en-US" altLang="ko-KR" sz="800" smtClean="0">
              <a:solidFill>
                <a:srgbClr val="C00000"/>
              </a:solidFill>
            </a:endParaRPr>
          </a:p>
          <a:p>
            <a:endParaRPr lang="en-US" altLang="ko-KR" sz="800" smtClean="0">
              <a:solidFill>
                <a:schemeClr val="tx1"/>
              </a:solidFill>
              <a:latin typeface="+mn-ea"/>
            </a:endParaRPr>
          </a:p>
          <a:p>
            <a:r>
              <a:rPr lang="en-US" altLang="ko-KR" sz="800" smtClean="0">
                <a:solidFill>
                  <a:schemeClr val="tx1"/>
                </a:solidFill>
                <a:latin typeface="+mn-ea"/>
              </a:rPr>
              <a:t>- case1, case2 </a:t>
            </a:r>
            <a:r>
              <a:rPr lang="ko-KR" altLang="en-US" sz="800" smtClean="0">
                <a:solidFill>
                  <a:schemeClr val="tx1"/>
                </a:solidFill>
                <a:latin typeface="+mn-ea"/>
              </a:rPr>
              <a:t>모두 대상서버를 범정부 </a:t>
            </a:r>
            <a:r>
              <a:rPr lang="en-US" altLang="ko-KR" sz="800" smtClean="0">
                <a:solidFill>
                  <a:schemeClr val="tx1"/>
                </a:solidFill>
                <a:latin typeface="+mn-ea"/>
              </a:rPr>
              <a:t>WAS #2</a:t>
            </a:r>
            <a:r>
              <a:rPr lang="ko-KR" altLang="en-US" sz="800" smtClean="0">
                <a:solidFill>
                  <a:schemeClr val="tx1"/>
                </a:solidFill>
                <a:latin typeface="+mn-ea"/>
              </a:rPr>
              <a:t>로 </a:t>
            </a:r>
            <a:r>
              <a:rPr lang="ko-KR" altLang="en-US" sz="800" b="1" smtClean="0">
                <a:solidFill>
                  <a:schemeClr val="tx1"/>
                </a:solidFill>
                <a:latin typeface="+mn-ea"/>
              </a:rPr>
              <a:t>변경</a:t>
            </a:r>
            <a:r>
              <a:rPr lang="ko-KR" altLang="en-US" sz="800" smtClean="0">
                <a:solidFill>
                  <a:schemeClr val="tx1"/>
                </a:solidFill>
                <a:latin typeface="+mn-ea"/>
              </a:rPr>
              <a:t>해줘야 함</a:t>
            </a:r>
            <a:r>
              <a:rPr lang="en-US" altLang="ko-KR" sz="800" smtClean="0">
                <a:solidFill>
                  <a:schemeClr val="tx1"/>
                </a:solidFill>
                <a:latin typeface="+mn-ea"/>
              </a:rPr>
              <a:t>.</a:t>
            </a:r>
          </a:p>
          <a:p>
            <a:endParaRPr lang="en-US" altLang="ko-KR" sz="800">
              <a:solidFill>
                <a:schemeClr val="tx1"/>
              </a:solidFill>
              <a:latin typeface="+mn-ea"/>
            </a:endParaRPr>
          </a:p>
          <a:p>
            <a:endParaRPr lang="en-US" altLang="ko-KR" sz="800" smtClean="0">
              <a:solidFill>
                <a:schemeClr val="tx1"/>
              </a:solidFill>
              <a:latin typeface="+mn-ea"/>
            </a:endParaRPr>
          </a:p>
          <a:p>
            <a:r>
              <a:rPr lang="en-US" altLang="ko-KR" sz="800" smtClean="0">
                <a:solidFill>
                  <a:srgbClr val="C00000"/>
                </a:solidFill>
              </a:rPr>
              <a:t>8. </a:t>
            </a:r>
            <a:r>
              <a:rPr lang="ko-KR" altLang="en-US" sz="800" smtClean="0">
                <a:solidFill>
                  <a:srgbClr val="C00000"/>
                </a:solidFill>
              </a:rPr>
              <a:t>레파지토리에 파일 회신</a:t>
            </a:r>
            <a:endParaRPr lang="en-US" altLang="ko-KR" sz="800" smtClean="0">
              <a:solidFill>
                <a:srgbClr val="C00000"/>
              </a:solidFill>
            </a:endParaRPr>
          </a:p>
          <a:p>
            <a:endParaRPr lang="en-US" altLang="ko-KR" sz="800" smtClean="0">
              <a:solidFill>
                <a:srgbClr val="C00000"/>
              </a:solidFill>
              <a:latin typeface="+mn-ea"/>
            </a:endParaRPr>
          </a:p>
          <a:p>
            <a:r>
              <a:rPr lang="en-US" altLang="ko-KR" sz="800" smtClean="0">
                <a:solidFill>
                  <a:schemeClr val="tx1"/>
                </a:solidFill>
                <a:latin typeface="+mn-ea"/>
              </a:rPr>
              <a:t>- Repository</a:t>
            </a:r>
            <a:r>
              <a:rPr lang="ko-KR" altLang="en-US" sz="800" smtClean="0">
                <a:solidFill>
                  <a:schemeClr val="tx1"/>
                </a:solidFill>
                <a:latin typeface="+mn-ea"/>
              </a:rPr>
              <a:t>가 변경되는것이 아니므로 변경사항 없음</a:t>
            </a:r>
            <a:r>
              <a:rPr lang="en-US" altLang="ko-KR" sz="800" smtClean="0">
                <a:solidFill>
                  <a:schemeClr val="tx1"/>
                </a:solidFill>
                <a:latin typeface="+mn-ea"/>
              </a:rPr>
              <a:t>.</a:t>
            </a:r>
            <a:endParaRPr lang="en-US" altLang="ko-KR" sz="800">
              <a:solidFill>
                <a:schemeClr val="tx1"/>
              </a:solidFill>
              <a:latin typeface="+mn-ea"/>
            </a:endParaRPr>
          </a:p>
          <a:p>
            <a:endParaRPr lang="en-US" altLang="ko-KR" sz="800" smtClean="0">
              <a:solidFill>
                <a:srgbClr val="C00000"/>
              </a:solidFill>
            </a:endParaRPr>
          </a:p>
          <a:p>
            <a:r>
              <a:rPr lang="en-US" altLang="ko-KR" sz="800" smtClean="0">
                <a:solidFill>
                  <a:srgbClr val="C00000"/>
                </a:solidFill>
              </a:rPr>
              <a:t>9. </a:t>
            </a:r>
            <a:r>
              <a:rPr lang="ko-KR" altLang="en-US" sz="800" smtClean="0">
                <a:solidFill>
                  <a:srgbClr val="C00000"/>
                </a:solidFill>
              </a:rPr>
              <a:t>파일 회신</a:t>
            </a:r>
            <a:endParaRPr lang="en-US" altLang="ko-KR" sz="800" smtClean="0">
              <a:solidFill>
                <a:srgbClr val="C00000"/>
              </a:solidFill>
            </a:endParaRPr>
          </a:p>
          <a:p>
            <a:endParaRPr lang="en-US" altLang="ko-KR" sz="800" smtClean="0">
              <a:solidFill>
                <a:schemeClr val="tx1"/>
              </a:solidFill>
              <a:latin typeface="+mn-ea"/>
            </a:endParaRPr>
          </a:p>
          <a:p>
            <a:r>
              <a:rPr lang="en-US" altLang="ko-KR" sz="800" smtClean="0">
                <a:solidFill>
                  <a:schemeClr val="tx1"/>
                </a:solidFill>
                <a:latin typeface="+mn-ea"/>
              </a:rPr>
              <a:t>- </a:t>
            </a:r>
            <a:r>
              <a:rPr lang="ko-KR" altLang="en-US" sz="800">
                <a:solidFill>
                  <a:schemeClr val="tx1"/>
                </a:solidFill>
                <a:latin typeface="+mn-ea"/>
              </a:rPr>
              <a:t>연계기관이 주체</a:t>
            </a:r>
            <a:endParaRPr lang="en-US" altLang="ko-KR" sz="800">
              <a:solidFill>
                <a:schemeClr val="tx1"/>
              </a:solidFill>
              <a:latin typeface="+mn-ea"/>
            </a:endParaRPr>
          </a:p>
          <a:p>
            <a:endParaRPr lang="en-US" altLang="ko-KR" sz="800" smtClean="0">
              <a:solidFill>
                <a:srgbClr val="C00000"/>
              </a:solidFill>
            </a:endParaRPr>
          </a:p>
          <a:p>
            <a:endParaRPr lang="en-US" altLang="ko-KR" sz="800">
              <a:solidFill>
                <a:schemeClr val="tx1"/>
              </a:solidFill>
            </a:endParaRPr>
          </a:p>
          <a:p>
            <a:r>
              <a:rPr lang="en-US" altLang="ko-KR" sz="800">
                <a:solidFill>
                  <a:schemeClr val="tx1"/>
                </a:solidFill>
                <a:latin typeface="+mn-ea"/>
              </a:rPr>
              <a:t>※ event-driven</a:t>
            </a:r>
            <a:r>
              <a:rPr lang="ko-KR" altLang="en-US" sz="800">
                <a:solidFill>
                  <a:schemeClr val="tx1"/>
                </a:solidFill>
                <a:latin typeface="+mn-ea"/>
              </a:rPr>
              <a:t>이 아니고</a:t>
            </a:r>
            <a:r>
              <a:rPr lang="en-US" altLang="ko-KR" sz="80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800">
                <a:solidFill>
                  <a:schemeClr val="tx1"/>
                </a:solidFill>
                <a:latin typeface="+mn-ea"/>
              </a:rPr>
              <a:t>이전단계가 완료되어 있을거라 가정하에 </a:t>
            </a:r>
            <a:r>
              <a:rPr lang="en-US" altLang="ko-KR" sz="800">
                <a:solidFill>
                  <a:schemeClr val="tx1"/>
                </a:solidFill>
                <a:latin typeface="+mn-ea"/>
              </a:rPr>
              <a:t>job </a:t>
            </a:r>
            <a:r>
              <a:rPr lang="ko-KR" altLang="en-US" sz="800">
                <a:solidFill>
                  <a:schemeClr val="tx1"/>
                </a:solidFill>
                <a:latin typeface="+mn-ea"/>
              </a:rPr>
              <a:t>수행</a:t>
            </a:r>
          </a:p>
          <a:p>
            <a:endParaRPr lang="ko-KR" altLang="en-US" sz="800">
              <a:solidFill>
                <a:srgbClr val="C00000"/>
              </a:solidFill>
            </a:endParaRPr>
          </a:p>
        </p:txBody>
      </p:sp>
      <p:sp>
        <p:nvSpPr>
          <p:cNvPr id="108" name="Rectangle 43"/>
          <p:cNvSpPr>
            <a:spLocks noChangeArrowheads="1"/>
          </p:cNvSpPr>
          <p:nvPr/>
        </p:nvSpPr>
        <p:spPr bwMode="auto">
          <a:xfrm>
            <a:off x="6260466" y="5046526"/>
            <a:ext cx="1179263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 smtClean="0">
                <a:solidFill>
                  <a:srgbClr val="C00000"/>
                </a:solidFill>
                <a:latin typeface="+mn-ea"/>
              </a:rPr>
              <a:t>6. create file to </a:t>
            </a:r>
            <a:r>
              <a:rPr lang="en-US" altLang="ko-KR" sz="800" smtClean="0">
                <a:solidFill>
                  <a:srgbClr val="C00000"/>
                </a:solidFill>
                <a:latin typeface="+mn-ea"/>
              </a:rPr>
              <a:t>resend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12" name="Rectangle 43"/>
          <p:cNvSpPr>
            <a:spLocks noChangeArrowheads="1"/>
          </p:cNvSpPr>
          <p:nvPr/>
        </p:nvSpPr>
        <p:spPr bwMode="auto">
          <a:xfrm>
            <a:off x="3102531" y="4367964"/>
            <a:ext cx="1179263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 smtClean="0">
                <a:solidFill>
                  <a:schemeClr val="accent1">
                    <a:lumMod val="50000"/>
                  </a:schemeClr>
                </a:solidFill>
                <a:latin typeface="+mn-ea"/>
              </a:rPr>
              <a:t>3. receive file</a:t>
            </a:r>
            <a:endParaRPr lang="ko-KR" altLang="en-US" sz="800">
              <a:solidFill>
                <a:schemeClr val="accent1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113" name="Rectangle 43"/>
          <p:cNvSpPr>
            <a:spLocks noChangeArrowheads="1"/>
          </p:cNvSpPr>
          <p:nvPr/>
        </p:nvSpPr>
        <p:spPr bwMode="auto">
          <a:xfrm>
            <a:off x="4987349" y="4367964"/>
            <a:ext cx="1179263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 smtClean="0">
                <a:solidFill>
                  <a:schemeClr val="accent1">
                    <a:lumMod val="50000"/>
                  </a:schemeClr>
                </a:solidFill>
                <a:latin typeface="+mn-ea"/>
              </a:rPr>
              <a:t>4. copy file</a:t>
            </a:r>
            <a:endParaRPr lang="ko-KR" altLang="en-US" sz="800">
              <a:solidFill>
                <a:schemeClr val="accent1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114" name="Rectangle 43"/>
          <p:cNvSpPr>
            <a:spLocks noChangeArrowheads="1"/>
          </p:cNvSpPr>
          <p:nvPr/>
        </p:nvSpPr>
        <p:spPr bwMode="auto">
          <a:xfrm>
            <a:off x="6260467" y="4858058"/>
            <a:ext cx="1179263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 smtClean="0">
                <a:solidFill>
                  <a:schemeClr val="accent1">
                    <a:lumMod val="50000"/>
                  </a:schemeClr>
                </a:solidFill>
                <a:latin typeface="+mn-ea"/>
              </a:rPr>
              <a:t>5. load data from file</a:t>
            </a:r>
            <a:endParaRPr lang="ko-KR" altLang="en-US" sz="800">
              <a:solidFill>
                <a:schemeClr val="accent1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115" name="Rectangle 43"/>
          <p:cNvSpPr>
            <a:spLocks noChangeArrowheads="1"/>
          </p:cNvSpPr>
          <p:nvPr/>
        </p:nvSpPr>
        <p:spPr bwMode="auto">
          <a:xfrm>
            <a:off x="4982780" y="4856135"/>
            <a:ext cx="1179263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 smtClean="0">
                <a:solidFill>
                  <a:srgbClr val="C00000"/>
                </a:solidFill>
                <a:latin typeface="+mn-ea"/>
              </a:rPr>
              <a:t>7. copy file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16" name="Rectangle 43"/>
          <p:cNvSpPr>
            <a:spLocks noChangeArrowheads="1"/>
          </p:cNvSpPr>
          <p:nvPr/>
        </p:nvSpPr>
        <p:spPr bwMode="auto">
          <a:xfrm>
            <a:off x="3102531" y="4856135"/>
            <a:ext cx="1179263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 smtClean="0">
                <a:solidFill>
                  <a:srgbClr val="C00000"/>
                </a:solidFill>
                <a:latin typeface="+mn-ea"/>
              </a:rPr>
              <a:t>8. resend </a:t>
            </a:r>
            <a:r>
              <a:rPr lang="en-US" altLang="ko-KR" sz="800" smtClean="0">
                <a:solidFill>
                  <a:srgbClr val="C00000"/>
                </a:solidFill>
                <a:latin typeface="+mn-ea"/>
              </a:rPr>
              <a:t>file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18" name="Rectangle 43"/>
          <p:cNvSpPr>
            <a:spLocks noChangeArrowheads="1"/>
          </p:cNvSpPr>
          <p:nvPr/>
        </p:nvSpPr>
        <p:spPr bwMode="auto">
          <a:xfrm>
            <a:off x="3102531" y="4211171"/>
            <a:ext cx="1179263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 smtClean="0">
                <a:solidFill>
                  <a:schemeClr val="accent1">
                    <a:lumMod val="50000"/>
                  </a:schemeClr>
                </a:solidFill>
                <a:latin typeface="+mn-ea"/>
              </a:rPr>
              <a:t>2. search file to receive</a:t>
            </a:r>
            <a:endParaRPr lang="ko-KR" altLang="en-US" sz="800">
              <a:solidFill>
                <a:schemeClr val="accent1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119" name="오른쪽 화살표 118"/>
          <p:cNvSpPr/>
          <p:nvPr/>
        </p:nvSpPr>
        <p:spPr>
          <a:xfrm rot="18471683">
            <a:off x="4304195" y="3325401"/>
            <a:ext cx="2526545" cy="100683"/>
          </a:xfrm>
          <a:prstGeom prst="rightArrow">
            <a:avLst/>
          </a:prstGeom>
          <a:pattFill prst="pct25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2" name="TextBox 121"/>
          <p:cNvSpPr txBox="1"/>
          <p:nvPr/>
        </p:nvSpPr>
        <p:spPr>
          <a:xfrm>
            <a:off x="4414006" y="4142645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 smtClean="0"/>
              <a:t>WAS #2</a:t>
            </a:r>
          </a:p>
          <a:p>
            <a:pPr algn="ctr"/>
            <a:r>
              <a:rPr lang="en-US" altLang="ko-KR" sz="800" b="1" smtClean="0"/>
              <a:t>plswas02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4285666" y="3997313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smtClean="0"/>
              <a:t>172.21.11.51</a:t>
            </a:r>
            <a:endParaRPr lang="ko-KR" altLang="en-US" sz="800"/>
          </a:p>
        </p:txBody>
      </p:sp>
      <p:sp>
        <p:nvSpPr>
          <p:cNvPr id="129" name="Rectangle 43"/>
          <p:cNvSpPr>
            <a:spLocks noChangeArrowheads="1"/>
          </p:cNvSpPr>
          <p:nvPr/>
        </p:nvSpPr>
        <p:spPr bwMode="auto">
          <a:xfrm>
            <a:off x="6260466" y="2711981"/>
            <a:ext cx="1179263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 smtClean="0">
                <a:solidFill>
                  <a:srgbClr val="C00000"/>
                </a:solidFill>
                <a:latin typeface="+mn-ea"/>
              </a:rPr>
              <a:t>6. create file to </a:t>
            </a:r>
            <a:r>
              <a:rPr lang="en-US" altLang="ko-KR" sz="800" smtClean="0">
                <a:solidFill>
                  <a:srgbClr val="C00000"/>
                </a:solidFill>
                <a:latin typeface="+mn-ea"/>
              </a:rPr>
              <a:t>resend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30" name="Rectangle 43"/>
          <p:cNvSpPr>
            <a:spLocks noChangeArrowheads="1"/>
          </p:cNvSpPr>
          <p:nvPr/>
        </p:nvSpPr>
        <p:spPr bwMode="auto">
          <a:xfrm>
            <a:off x="6260467" y="2523513"/>
            <a:ext cx="1179263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 smtClean="0">
                <a:solidFill>
                  <a:schemeClr val="accent1">
                    <a:lumMod val="50000"/>
                  </a:schemeClr>
                </a:solidFill>
                <a:latin typeface="+mn-ea"/>
              </a:rPr>
              <a:t>5. load data from file</a:t>
            </a:r>
            <a:endParaRPr lang="ko-KR" altLang="en-US" sz="800">
              <a:solidFill>
                <a:schemeClr val="accent1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131" name="Rectangle 43"/>
          <p:cNvSpPr>
            <a:spLocks noChangeArrowheads="1"/>
          </p:cNvSpPr>
          <p:nvPr/>
        </p:nvSpPr>
        <p:spPr bwMode="auto">
          <a:xfrm>
            <a:off x="3359515" y="1002186"/>
            <a:ext cx="5565585" cy="126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/home/mogaha/bin/BSCL01001.sh -O:CG126068501435 lgcns12345 -R:CG135250202241 -V:0 -D:PASADN -</a:t>
            </a:r>
            <a:r>
              <a:rPr lang="en-US" altLang="ko-KR" sz="800" smtClean="0">
                <a:solidFill>
                  <a:srgbClr val="C00000"/>
                </a:solidFill>
                <a:latin typeface="+mn-ea"/>
              </a:rPr>
              <a:t>N:20151 . . .</a:t>
            </a:r>
            <a:endParaRPr lang="ko-KR" altLang="en-US" sz="8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62852" y="4422686"/>
            <a:ext cx="5173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smtClean="0">
                <a:latin typeface="+mn-ea"/>
              </a:rPr>
              <a:t>case2</a:t>
            </a:r>
            <a:endParaRPr lang="ko-KR" altLang="en-US" sz="800">
              <a:latin typeface="+mn-ea"/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5362852" y="4047280"/>
            <a:ext cx="5173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smtClean="0">
                <a:latin typeface="+mn-ea"/>
              </a:rPr>
              <a:t>case1</a:t>
            </a:r>
            <a:endParaRPr lang="ko-KR" altLang="en-US" sz="800">
              <a:latin typeface="+mn-ea"/>
            </a:endParaRPr>
          </a:p>
        </p:txBody>
      </p:sp>
      <p:sp>
        <p:nvSpPr>
          <p:cNvPr id="145" name="오른쪽 화살표 144"/>
          <p:cNvSpPr/>
          <p:nvPr/>
        </p:nvSpPr>
        <p:spPr>
          <a:xfrm flipH="1">
            <a:off x="3006919" y="2318003"/>
            <a:ext cx="1407106" cy="100683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2" name="오른쪽 화살표 171"/>
          <p:cNvSpPr/>
          <p:nvPr/>
        </p:nvSpPr>
        <p:spPr>
          <a:xfrm>
            <a:off x="3006919" y="2180332"/>
            <a:ext cx="1407106" cy="100800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3" name="Rectangle 43"/>
          <p:cNvSpPr>
            <a:spLocks noChangeArrowheads="1"/>
          </p:cNvSpPr>
          <p:nvPr/>
        </p:nvSpPr>
        <p:spPr bwMode="auto">
          <a:xfrm>
            <a:off x="3102531" y="2033419"/>
            <a:ext cx="1179263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 smtClean="0">
                <a:solidFill>
                  <a:schemeClr val="accent1">
                    <a:lumMod val="50000"/>
                  </a:schemeClr>
                </a:solidFill>
                <a:latin typeface="+mn-ea"/>
              </a:rPr>
              <a:t>3. receive file</a:t>
            </a:r>
            <a:endParaRPr lang="ko-KR" altLang="en-US" sz="800">
              <a:solidFill>
                <a:schemeClr val="accent1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175" name="Rectangle 43"/>
          <p:cNvSpPr>
            <a:spLocks noChangeArrowheads="1"/>
          </p:cNvSpPr>
          <p:nvPr/>
        </p:nvSpPr>
        <p:spPr bwMode="auto">
          <a:xfrm>
            <a:off x="3102531" y="1876626"/>
            <a:ext cx="1179263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 smtClean="0">
                <a:solidFill>
                  <a:schemeClr val="accent1">
                    <a:lumMod val="50000"/>
                  </a:schemeClr>
                </a:solidFill>
                <a:latin typeface="+mn-ea"/>
              </a:rPr>
              <a:t>2. search file to receive</a:t>
            </a:r>
            <a:endParaRPr lang="ko-KR" altLang="en-US" sz="800">
              <a:solidFill>
                <a:schemeClr val="accent1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177" name="TextBox 176"/>
          <p:cNvSpPr txBox="1"/>
          <p:nvPr/>
        </p:nvSpPr>
        <p:spPr>
          <a:xfrm>
            <a:off x="0" y="114493"/>
            <a:ext cx="12801600" cy="184666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200" smtClean="0"/>
              <a:t>문서유통 </a:t>
            </a:r>
            <a:r>
              <a:rPr lang="en-US" altLang="ko-KR" sz="1200" smtClean="0"/>
              <a:t>(EAI) </a:t>
            </a:r>
            <a:r>
              <a:rPr lang="ko-KR" altLang="en-US" sz="1200" smtClean="0"/>
              <a:t>서버이관 영향도 분석</a:t>
            </a:r>
            <a:endParaRPr lang="ko-KR" altLang="en-US" sz="1200"/>
          </a:p>
        </p:txBody>
      </p:sp>
      <p:sp>
        <p:nvSpPr>
          <p:cNvPr id="180" name="Rectangle 43"/>
          <p:cNvSpPr>
            <a:spLocks noChangeArrowheads="1"/>
          </p:cNvSpPr>
          <p:nvPr/>
        </p:nvSpPr>
        <p:spPr bwMode="auto">
          <a:xfrm>
            <a:off x="4982780" y="2521590"/>
            <a:ext cx="1179263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 smtClean="0">
                <a:solidFill>
                  <a:srgbClr val="C00000"/>
                </a:solidFill>
                <a:latin typeface="+mn-ea"/>
              </a:rPr>
              <a:t>7. copy file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1740307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140</TotalTime>
  <Words>428</Words>
  <Application>Microsoft Office PowerPoint</Application>
  <PresentationFormat>A3 용지(297x420mm)</PresentationFormat>
  <Paragraphs>103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Calibri</vt:lpstr>
      <vt:lpstr>Calibri Light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40</cp:revision>
  <cp:lastPrinted>2020-03-06T00:30:47Z</cp:lastPrinted>
  <dcterms:created xsi:type="dcterms:W3CDTF">2020-03-05T07:37:36Z</dcterms:created>
  <dcterms:modified xsi:type="dcterms:W3CDTF">2020-03-06T01:25:33Z</dcterms:modified>
</cp:coreProperties>
</file>