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12" r:id="rId4"/>
  </p:sldMasterIdLst>
  <p:notesMasterIdLst>
    <p:notesMasterId r:id="rId6"/>
  </p:notesMasterIdLst>
  <p:handoutMasterIdLst>
    <p:handoutMasterId r:id="rId7"/>
  </p:handoutMasterIdLst>
  <p:sldIdLst>
    <p:sldId id="1174" r:id="rId5"/>
  </p:sldIdLst>
  <p:sldSz cx="14478000" cy="9906000"/>
  <p:notesSz cx="9939338" cy="14368463"/>
  <p:defaultTextStyle>
    <a:defPPr>
      <a:defRPr lang="ko-KR"/>
    </a:defPPr>
    <a:lvl1pPr marL="0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5A56CC-126F-4A01-9EE2-A028861B43CC}">
          <p14:sldIdLst>
            <p14:sldId id="11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580" userDrawn="1">
          <p15:clr>
            <a:srgbClr val="A4A3A4"/>
          </p15:clr>
        </p15:guide>
        <p15:guide id="6" pos="6737" userDrawn="1">
          <p15:clr>
            <a:srgbClr val="A4A3A4"/>
          </p15:clr>
        </p15:guide>
        <p15:guide id="13" orient="horz" pos="4390" userDrawn="1">
          <p15:clr>
            <a:srgbClr val="A4A3A4"/>
          </p15:clr>
        </p15:guide>
        <p15:guide id="16" orient="horz" pos="2141" userDrawn="1">
          <p15:clr>
            <a:srgbClr val="A4A3A4"/>
          </p15:clr>
        </p15:guide>
        <p15:guide id="18" pos="8960" userDrawn="1">
          <p15:clr>
            <a:srgbClr val="A4A3A4"/>
          </p15:clr>
        </p15:guide>
        <p15:guide id="24" pos="160" userDrawn="1">
          <p15:clr>
            <a:srgbClr val="A4A3A4"/>
          </p15:clr>
        </p15:guide>
        <p15:guide id="25" pos="6873" userDrawn="1">
          <p15:clr>
            <a:srgbClr val="A4A3A4"/>
          </p15:clr>
        </p15:guide>
        <p15:guide id="26" pos="6057" userDrawn="1">
          <p15:clr>
            <a:srgbClr val="A4A3A4"/>
          </p15:clr>
        </p15:guide>
        <p15:guide id="35" pos="1066" userDrawn="1">
          <p15:clr>
            <a:srgbClr val="A4A3A4"/>
          </p15:clr>
        </p15:guide>
        <p15:guide id="36" pos="2337" userDrawn="1">
          <p15:clr>
            <a:srgbClr val="A4A3A4"/>
          </p15:clr>
        </p15:guide>
        <p15:guide id="38" pos="3517" userDrawn="1">
          <p15:clr>
            <a:srgbClr val="A4A3A4"/>
          </p15:clr>
        </p15:guide>
        <p15:guide id="39" orient="horz" pos="380" userDrawn="1">
          <p15:clr>
            <a:srgbClr val="A4A3A4"/>
          </p15:clr>
        </p15:guide>
        <p15:guide id="40" orient="horz" pos="6023" userDrawn="1">
          <p15:clr>
            <a:srgbClr val="A4A3A4"/>
          </p15:clr>
        </p15:guide>
        <p15:guide id="41" orient="horz" pos="2924" userDrawn="1">
          <p15:clr>
            <a:srgbClr val="A4A3A4"/>
          </p15:clr>
        </p15:guide>
        <p15:guide id="42" pos="8552" userDrawn="1">
          <p15:clr>
            <a:srgbClr val="A4A3A4"/>
          </p15:clr>
        </p15:guide>
        <p15:guide id="44" pos="296" userDrawn="1">
          <p15:clr>
            <a:srgbClr val="A4A3A4"/>
          </p15:clr>
        </p15:guide>
        <p15:guide id="45" pos="9005" userDrawn="1">
          <p15:clr>
            <a:srgbClr val="A4A3A4"/>
          </p15:clr>
        </p15:guide>
        <p15:guide id="46" pos="7009" userDrawn="1">
          <p15:clr>
            <a:srgbClr val="A4A3A4"/>
          </p15:clr>
        </p15:guide>
        <p15:guide id="47" pos="8824" userDrawn="1">
          <p15:clr>
            <a:srgbClr val="A4A3A4"/>
          </p15:clr>
        </p15:guide>
        <p15:guide id="48" pos="1385" userDrawn="1">
          <p15:clr>
            <a:srgbClr val="A4A3A4"/>
          </p15:clr>
        </p15:guide>
        <p15:guide id="49" pos="2927" userDrawn="1">
          <p15:clr>
            <a:srgbClr val="A4A3A4"/>
          </p15:clr>
        </p15:guide>
        <p15:guide id="50" pos="4560" userDrawn="1">
          <p15:clr>
            <a:srgbClr val="A4A3A4"/>
          </p15:clr>
        </p15:guide>
        <p15:guide id="51" pos="3018" userDrawn="1">
          <p15:clr>
            <a:srgbClr val="A4A3A4"/>
          </p15:clr>
        </p15:guide>
        <p15:guide id="52" orient="horz" pos="1016" userDrawn="1">
          <p15:clr>
            <a:srgbClr val="A4A3A4"/>
          </p15:clr>
        </p15:guide>
        <p15:guide id="53" orient="horz" pos="2576" userDrawn="1">
          <p15:clr>
            <a:srgbClr val="A4A3A4"/>
          </p15:clr>
        </p15:guide>
        <p15:guide id="54" pos="4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 userDrawn="1">
          <p15:clr>
            <a:srgbClr val="A4A3A4"/>
          </p15:clr>
        </p15:guide>
        <p15:guide id="2" pos="313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B050"/>
    <a:srgbClr val="CC3399"/>
    <a:srgbClr val="0295D0"/>
    <a:srgbClr val="0099FF"/>
    <a:srgbClr val="7F7F7F"/>
    <a:srgbClr val="0000FF"/>
    <a:srgbClr val="FF0000"/>
    <a:srgbClr val="3399FF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4E56A1-3A1E-4B58-9DEF-E19C8E3227CD}" v="4" dt="2021-06-14T00:51:00.2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1" autoAdjust="0"/>
    <p:restoredTop sz="96400" autoAdjust="0"/>
  </p:normalViewPr>
  <p:slideViewPr>
    <p:cSldViewPr>
      <p:cViewPr varScale="1">
        <p:scale>
          <a:sx n="89" d="100"/>
          <a:sy n="89" d="100"/>
        </p:scale>
        <p:origin x="1428" y="78"/>
      </p:cViewPr>
      <p:guideLst>
        <p:guide orient="horz" pos="580"/>
        <p:guide pos="6737"/>
        <p:guide orient="horz" pos="4390"/>
        <p:guide orient="horz" pos="2141"/>
        <p:guide pos="8960"/>
        <p:guide pos="160"/>
        <p:guide pos="6873"/>
        <p:guide pos="6057"/>
        <p:guide pos="1066"/>
        <p:guide pos="2337"/>
        <p:guide pos="3517"/>
        <p:guide orient="horz" pos="380"/>
        <p:guide orient="horz" pos="6023"/>
        <p:guide orient="horz" pos="2924"/>
        <p:guide pos="8552"/>
        <p:guide pos="296"/>
        <p:guide pos="9005"/>
        <p:guide pos="7009"/>
        <p:guide pos="8824"/>
        <p:guide pos="1385"/>
        <p:guide pos="2927"/>
        <p:guide pos="4560"/>
        <p:guide pos="3018"/>
        <p:guide orient="horz" pos="1016"/>
        <p:guide orient="horz" pos="2576"/>
        <p:guide pos="43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47" d="100"/>
          <a:sy n="47" d="100"/>
        </p:scale>
        <p:origin x="-2776" y="-56"/>
      </p:cViewPr>
      <p:guideLst>
        <p:guide orient="horz" pos="4525"/>
        <p:guide pos="313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정명원(JEONG Myeongweon)/금융Digital2그룹/SK" userId="9763aa77-f34a-48ae-9880-9902eb8c22a3" providerId="ADAL" clId="{1E4E56A1-3A1E-4B58-9DEF-E19C8E3227CD}"/>
    <pc:docChg chg="modSld modNotesMaster modHandout">
      <pc:chgData name="정명원(JEONG Myeongweon)/금융Digital2그룹/SK" userId="9763aa77-f34a-48ae-9880-9902eb8c22a3" providerId="ADAL" clId="{1E4E56A1-3A1E-4B58-9DEF-E19C8E3227CD}" dt="2021-06-14T00:51:00.261" v="3"/>
      <pc:docMkLst>
        <pc:docMk/>
      </pc:docMkLst>
      <pc:sldChg chg="delSp modSp modNotes">
        <pc:chgData name="정명원(JEONG Myeongweon)/금융Digital2그룹/SK" userId="9763aa77-f34a-48ae-9880-9902eb8c22a3" providerId="ADAL" clId="{1E4E56A1-3A1E-4B58-9DEF-E19C8E3227CD}" dt="2021-06-14T00:51:00.261" v="3"/>
        <pc:sldMkLst>
          <pc:docMk/>
          <pc:sldMk cId="1460353478" sldId="1174"/>
        </pc:sldMkLst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1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4" creationId="{C9170BA3-77B6-4553-8597-CDAB23323D9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5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6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7" creationId="{C9170BA3-77B6-4553-8597-CDAB23323D9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19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0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2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3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4" creationId="{C9170BA3-77B6-4553-8597-CDAB23323D9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6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7" creationId="{00000000-0000-0000-0000-000000000000}"/>
          </ac:spMkLst>
        </pc:spChg>
        <pc:spChg chg="mod">
          <ac:chgData name="정명원(JEONG Myeongweon)/금융Digital2그룹/SK" userId="9763aa77-f34a-48ae-9880-9902eb8c22a3" providerId="ADAL" clId="{1E4E56A1-3A1E-4B58-9DEF-E19C8E3227CD}" dt="2021-06-13T02:11:47.593" v="2" actId="165"/>
          <ac:spMkLst>
            <pc:docMk/>
            <pc:sldMk cId="1460353478" sldId="1174"/>
            <ac:spMk id="1729" creationId="{00000000-0000-0000-0000-000000000000}"/>
          </ac:spMkLst>
        </pc:spChg>
        <pc:grpChg chg="del mod">
          <ac:chgData name="정명원(JEONG Myeongweon)/금융Digital2그룹/SK" userId="9763aa77-f34a-48ae-9880-9902eb8c22a3" providerId="ADAL" clId="{1E4E56A1-3A1E-4B58-9DEF-E19C8E3227CD}" dt="2021-06-13T02:11:47.593" v="2" actId="165"/>
          <ac:grpSpMkLst>
            <pc:docMk/>
            <pc:sldMk cId="1460353478" sldId="1174"/>
            <ac:grpSpMk id="1707" creationId="{00000000-0000-0000-0000-000000000000}"/>
          </ac:grpSpMkLst>
        </pc:grpChg>
        <pc:grpChg chg="mod topLvl">
          <ac:chgData name="정명원(JEONG Myeongweon)/금융Digital2그룹/SK" userId="9763aa77-f34a-48ae-9880-9902eb8c22a3" providerId="ADAL" clId="{1E4E56A1-3A1E-4B58-9DEF-E19C8E3227CD}" dt="2021-06-13T02:11:47.593" v="2" actId="165"/>
          <ac:grpSpMkLst>
            <pc:docMk/>
            <pc:sldMk cId="1460353478" sldId="1174"/>
            <ac:grpSpMk id="1708" creationId="{00000000-0000-0000-0000-000000000000}"/>
          </ac:grpSpMkLst>
        </pc:grpChg>
        <pc:grpChg chg="mod topLvl">
          <ac:chgData name="정명원(JEONG Myeongweon)/금융Digital2그룹/SK" userId="9763aa77-f34a-48ae-9880-9902eb8c22a3" providerId="ADAL" clId="{1E4E56A1-3A1E-4B58-9DEF-E19C8E3227CD}" dt="2021-06-13T02:11:47.593" v="2" actId="165"/>
          <ac:grpSpMkLst>
            <pc:docMk/>
            <pc:sldMk cId="1460353478" sldId="1174"/>
            <ac:grpSpMk id="1709" creationId="{00000000-0000-0000-0000-000000000000}"/>
          </ac:grpSpMkLst>
        </pc:grpChg>
        <pc:grpChg chg="mod topLvl">
          <ac:chgData name="정명원(JEONG Myeongweon)/금융Digital2그룹/SK" userId="9763aa77-f34a-48ae-9880-9902eb8c22a3" providerId="ADAL" clId="{1E4E56A1-3A1E-4B58-9DEF-E19C8E3227CD}" dt="2021-06-13T02:11:47.593" v="2" actId="165"/>
          <ac:grpSpMkLst>
            <pc:docMk/>
            <pc:sldMk cId="1460353478" sldId="1174"/>
            <ac:grpSpMk id="1710" creationId="{00000000-0000-0000-0000-000000000000}"/>
          </ac:grpSpMkLst>
        </pc:grpChg>
        <pc:grpChg chg="mod">
          <ac:chgData name="정명원(JEONG Myeongweon)/금융Digital2그룹/SK" userId="9763aa77-f34a-48ae-9880-9902eb8c22a3" providerId="ADAL" clId="{1E4E56A1-3A1E-4B58-9DEF-E19C8E3227CD}" dt="2021-06-13T02:11:47.593" v="2" actId="165"/>
          <ac:grpSpMkLst>
            <pc:docMk/>
            <pc:sldMk cId="1460353478" sldId="1174"/>
            <ac:grpSpMk id="1713" creationId="{00000000-0000-0000-0000-000000000000}"/>
          </ac:grpSpMkLst>
        </pc:grpChg>
        <pc:cxnChg chg="mod">
          <ac:chgData name="정명원(JEONG Myeongweon)/금융Digital2그룹/SK" userId="9763aa77-f34a-48ae-9880-9902eb8c22a3" providerId="ADAL" clId="{1E4E56A1-3A1E-4B58-9DEF-E19C8E3227CD}" dt="2021-06-13T02:11:47.593" v="2" actId="165"/>
          <ac:cxnSpMkLst>
            <pc:docMk/>
            <pc:sldMk cId="1460353478" sldId="1174"/>
            <ac:cxnSpMk id="1712" creationId="{5EB2F591-A037-4A46-B596-A7A380E951AC}"/>
          </ac:cxnSpMkLst>
        </pc:cxnChg>
        <pc:cxnChg chg="mod">
          <ac:chgData name="정명원(JEONG Myeongweon)/금융Digital2그룹/SK" userId="9763aa77-f34a-48ae-9880-9902eb8c22a3" providerId="ADAL" clId="{1E4E56A1-3A1E-4B58-9DEF-E19C8E3227CD}" dt="2021-06-13T02:11:47.593" v="2" actId="165"/>
          <ac:cxnSpMkLst>
            <pc:docMk/>
            <pc:sldMk cId="1460353478" sldId="1174"/>
            <ac:cxnSpMk id="1718" creationId="{5EB2F591-A037-4A46-B596-A7A380E951AC}"/>
          </ac:cxnSpMkLst>
        </pc:cxnChg>
        <pc:cxnChg chg="mod">
          <ac:chgData name="정명원(JEONG Myeongweon)/금융Digital2그룹/SK" userId="9763aa77-f34a-48ae-9880-9902eb8c22a3" providerId="ADAL" clId="{1E4E56A1-3A1E-4B58-9DEF-E19C8E3227CD}" dt="2021-06-13T02:11:47.593" v="2" actId="165"/>
          <ac:cxnSpMkLst>
            <pc:docMk/>
            <pc:sldMk cId="1460353478" sldId="1174"/>
            <ac:cxnSpMk id="1725" creationId="{5EB2F591-A037-4A46-B596-A7A380E951AC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7202" cy="719458"/>
          </a:xfrm>
          <a:prstGeom prst="rect">
            <a:avLst/>
          </a:prstGeom>
        </p:spPr>
        <p:txBody>
          <a:bodyPr vert="horz" lIns="132975" tIns="66485" rIns="132975" bIns="66485" rtlCol="0"/>
          <a:lstStyle>
            <a:lvl1pPr algn="l">
              <a:defRPr sz="17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812" y="2"/>
            <a:ext cx="4307202" cy="719458"/>
          </a:xfrm>
          <a:prstGeom prst="rect">
            <a:avLst/>
          </a:prstGeom>
        </p:spPr>
        <p:txBody>
          <a:bodyPr vert="horz" lIns="132975" tIns="66485" rIns="132975" bIns="66485" rtlCol="0"/>
          <a:lstStyle>
            <a:lvl1pPr algn="r">
              <a:defRPr sz="1700"/>
            </a:lvl1pPr>
          </a:lstStyle>
          <a:p>
            <a:fld id="{B509B503-9922-4ED3-85C5-A7C5EAA3CFE1}" type="datetimeFigureOut">
              <a:rPr lang="ko-KR" altLang="en-US" smtClean="0"/>
              <a:pPr/>
              <a:t>2021-06-14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13646710"/>
            <a:ext cx="4307202" cy="719457"/>
          </a:xfrm>
          <a:prstGeom prst="rect">
            <a:avLst/>
          </a:prstGeom>
        </p:spPr>
        <p:txBody>
          <a:bodyPr vert="horz" lIns="132975" tIns="66485" rIns="132975" bIns="66485" rtlCol="0" anchor="b"/>
          <a:lstStyle>
            <a:lvl1pPr algn="l">
              <a:defRPr sz="17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812" y="13646710"/>
            <a:ext cx="4307202" cy="719457"/>
          </a:xfrm>
          <a:prstGeom prst="rect">
            <a:avLst/>
          </a:prstGeom>
        </p:spPr>
        <p:txBody>
          <a:bodyPr vert="horz" lIns="132975" tIns="66485" rIns="132975" bIns="66485" rtlCol="0" anchor="b"/>
          <a:lstStyle>
            <a:lvl1pPr algn="r">
              <a:defRPr sz="1700"/>
            </a:lvl1pPr>
          </a:lstStyle>
          <a:p>
            <a:fld id="{2EC35DD5-F6B8-41A8-B371-2EBD0E98119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2907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4307046" cy="718423"/>
          </a:xfrm>
          <a:prstGeom prst="rect">
            <a:avLst/>
          </a:prstGeom>
        </p:spPr>
        <p:txBody>
          <a:bodyPr vert="horz" lIns="132975" tIns="66485" rIns="132975" bIns="66485" rtlCol="0"/>
          <a:lstStyle>
            <a:lvl1pPr algn="l">
              <a:defRPr sz="17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6" y="2"/>
            <a:ext cx="4307046" cy="718423"/>
          </a:xfrm>
          <a:prstGeom prst="rect">
            <a:avLst/>
          </a:prstGeom>
        </p:spPr>
        <p:txBody>
          <a:bodyPr vert="horz" lIns="132975" tIns="66485" rIns="132975" bIns="66485" rtlCol="0"/>
          <a:lstStyle>
            <a:lvl1pPr algn="r">
              <a:defRPr sz="1700"/>
            </a:lvl1pPr>
          </a:lstStyle>
          <a:p>
            <a:fld id="{ADB8864C-C286-4EB3-8ABB-66B7B037E7F7}" type="datetimeFigureOut">
              <a:rPr lang="ko-KR" altLang="en-US" smtClean="0"/>
              <a:pPr/>
              <a:t>2021-06-14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081088"/>
            <a:ext cx="7872412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975" tIns="66485" rIns="132975" bIns="66485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6825026"/>
            <a:ext cx="7951470" cy="6465808"/>
          </a:xfrm>
          <a:prstGeom prst="rect">
            <a:avLst/>
          </a:prstGeom>
        </p:spPr>
        <p:txBody>
          <a:bodyPr vert="horz" lIns="132975" tIns="66485" rIns="132975" bIns="66485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5" y="13647549"/>
            <a:ext cx="4307046" cy="718423"/>
          </a:xfrm>
          <a:prstGeom prst="rect">
            <a:avLst/>
          </a:prstGeom>
        </p:spPr>
        <p:txBody>
          <a:bodyPr vert="horz" lIns="132975" tIns="66485" rIns="132975" bIns="66485" rtlCol="0" anchor="b"/>
          <a:lstStyle>
            <a:lvl1pPr algn="l">
              <a:defRPr sz="17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6" y="13647549"/>
            <a:ext cx="4307046" cy="718423"/>
          </a:xfrm>
          <a:prstGeom prst="rect">
            <a:avLst/>
          </a:prstGeom>
        </p:spPr>
        <p:txBody>
          <a:bodyPr vert="horz" lIns="132975" tIns="66485" rIns="132975" bIns="66485" rtlCol="0" anchor="b"/>
          <a:lstStyle>
            <a:lvl1pPr algn="r">
              <a:defRPr sz="1700"/>
            </a:lvl1pPr>
          </a:lstStyle>
          <a:p>
            <a:fld id="{ECE2763F-3471-46B3-B9E9-DEE107431F1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683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033463" y="1081088"/>
            <a:ext cx="7872412" cy="53863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2763F-3471-46B3-B9E9-DEE107431F18}" type="slidenum">
              <a:rPr lang="ko-KR" altLang="en-US" smtClean="0"/>
              <a:pPr/>
              <a:t>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858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254000" y="643950"/>
            <a:ext cx="139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7049130" y="9657747"/>
            <a:ext cx="373499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0" kern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- </a:t>
            </a:r>
            <a:fld id="{92B6BDD6-AD4A-4FD0-B962-8ED90F9DC669}" type="slidenum">
              <a:rPr kumimoji="1" lang="en-US" altLang="ko-KR" sz="1050" b="0" kern="120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pPr algn="ctr" rtl="0" fontAlgn="base" latinLnBrk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kumimoji="1" lang="en-US" altLang="ko-KR" sz="1050" b="0" kern="1200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48699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76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</p:sldLayoutIdLs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lang="ko-KR" altLang="en-US" sz="2009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58437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1168760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75313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233751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90161" indent="-290161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"/>
        <a:defRPr sz="1817" b="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535681" indent="-235376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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750765" indent="-160299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맑은 고딕" pitchFamily="50" charset="-127"/>
        <a:buChar char="-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975996" indent="-182619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21210" algn="l"/>
        </a:tabLst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1521822" indent="-150153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3214089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6pPr>
      <a:lvl7pPr marL="379846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7pPr>
      <a:lvl8pPr marL="438284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8pPr>
      <a:lvl9pPr marL="496722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1pPr>
      <a:lvl2pPr marL="58437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2pPr>
      <a:lvl3pPr marL="1168760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3pPr>
      <a:lvl4pPr marL="175313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4pPr>
      <a:lvl5pPr marL="233751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5pPr>
      <a:lvl6pPr marL="292189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6pPr>
      <a:lvl7pPr marL="3506278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7pPr>
      <a:lvl8pPr marL="409065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8pPr>
      <a:lvl9pPr marL="4675038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모서리가 둥근 직사각형 833"/>
          <p:cNvSpPr/>
          <p:nvPr/>
        </p:nvSpPr>
        <p:spPr bwMode="auto">
          <a:xfrm>
            <a:off x="12945836" y="7545288"/>
            <a:ext cx="1287840" cy="55469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42" name="모서리가 둥근 직사각형 1041"/>
          <p:cNvSpPr/>
          <p:nvPr/>
        </p:nvSpPr>
        <p:spPr bwMode="auto">
          <a:xfrm>
            <a:off x="12935936" y="4292322"/>
            <a:ext cx="1287840" cy="315014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825" name="모서리가 둥근 직사각형 1824"/>
          <p:cNvSpPr/>
          <p:nvPr/>
        </p:nvSpPr>
        <p:spPr bwMode="auto">
          <a:xfrm>
            <a:off x="8519065" y="1312540"/>
            <a:ext cx="1287840" cy="417518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740" name="모서리가 둥근 직사각형 1739"/>
          <p:cNvSpPr/>
          <p:nvPr/>
        </p:nvSpPr>
        <p:spPr bwMode="auto">
          <a:xfrm>
            <a:off x="7116569" y="1321195"/>
            <a:ext cx="1268902" cy="637245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741" name="Text Box 452"/>
          <p:cNvSpPr txBox="1">
            <a:spLocks noChangeArrowheads="1"/>
          </p:cNvSpPr>
          <p:nvPr/>
        </p:nvSpPr>
        <p:spPr bwMode="auto">
          <a:xfrm>
            <a:off x="7165699" y="1338491"/>
            <a:ext cx="1170642" cy="19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ko-KR" altLang="en-US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통합서버</a:t>
            </a:r>
            <a:r>
              <a:rPr kumimoji="0" lang="en-US" altLang="ko-KR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#4</a:t>
            </a:r>
          </a:p>
        </p:txBody>
      </p:sp>
      <p:grpSp>
        <p:nvGrpSpPr>
          <p:cNvPr id="1743" name="그룹 1742"/>
          <p:cNvGrpSpPr/>
          <p:nvPr/>
        </p:nvGrpSpPr>
        <p:grpSpPr>
          <a:xfrm>
            <a:off x="7191019" y="4531199"/>
            <a:ext cx="1120003" cy="555277"/>
            <a:chOff x="494598" y="2361611"/>
            <a:chExt cx="1120003" cy="607711"/>
          </a:xfrm>
        </p:grpSpPr>
        <p:sp>
          <p:nvSpPr>
            <p:cNvPr id="1811" name="AutoShape 444"/>
            <p:cNvSpPr>
              <a:spLocks noChangeArrowheads="1"/>
            </p:cNvSpPr>
            <p:nvPr/>
          </p:nvSpPr>
          <p:spPr bwMode="auto">
            <a:xfrm>
              <a:off x="497632" y="2361611"/>
              <a:ext cx="1116969" cy="60771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12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MSSQL</a:t>
              </a:r>
            </a:p>
          </p:txBody>
        </p:sp>
        <p:sp>
          <p:nvSpPr>
            <p:cNvPr id="1813" name="AutoShape 6"/>
            <p:cNvSpPr>
              <a:spLocks noChangeArrowheads="1"/>
            </p:cNvSpPr>
            <p:nvPr/>
          </p:nvSpPr>
          <p:spPr bwMode="auto">
            <a:xfrm flipH="1">
              <a:off x="548490" y="271559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NetClient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16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1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 </a:t>
              </a:r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Netclient</a:t>
              </a:r>
              <a:endPara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endParaRPr>
            </a:p>
          </p:txBody>
        </p:sp>
        <p:cxnSp>
          <p:nvCxnSpPr>
            <p:cNvPr id="1817" name="직선 연결선 1816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4" name="그룹 1743"/>
          <p:cNvGrpSpPr/>
          <p:nvPr/>
        </p:nvGrpSpPr>
        <p:grpSpPr>
          <a:xfrm>
            <a:off x="7191019" y="2072680"/>
            <a:ext cx="1120003" cy="396607"/>
            <a:chOff x="494598" y="2361612"/>
            <a:chExt cx="1120003" cy="434058"/>
          </a:xfrm>
        </p:grpSpPr>
        <p:sp>
          <p:nvSpPr>
            <p:cNvPr id="1805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43405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06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RBMS Builder</a:t>
              </a:r>
            </a:p>
          </p:txBody>
        </p:sp>
        <p:sp>
          <p:nvSpPr>
            <p:cNvPr id="1809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RBMS</a:t>
              </a:r>
            </a:p>
          </p:txBody>
        </p:sp>
        <p:cxnSp>
          <p:nvCxnSpPr>
            <p:cNvPr id="1810" name="직선 연결선 1809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5" name="그룹 1744"/>
          <p:cNvGrpSpPr/>
          <p:nvPr/>
        </p:nvGrpSpPr>
        <p:grpSpPr>
          <a:xfrm>
            <a:off x="7191019" y="2504728"/>
            <a:ext cx="1120003" cy="373231"/>
            <a:chOff x="494598" y="2361612"/>
            <a:chExt cx="1120003" cy="408475"/>
          </a:xfrm>
        </p:grpSpPr>
        <p:sp>
          <p:nvSpPr>
            <p:cNvPr id="1799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4084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00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Imon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80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Imon</a:t>
              </a:r>
              <a:endPara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endParaRPr>
            </a:p>
          </p:txBody>
        </p:sp>
        <p:cxnSp>
          <p:nvCxnSpPr>
            <p:cNvPr id="1804" name="직선 연결선 180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6" name="그룹 1745"/>
          <p:cNvGrpSpPr/>
          <p:nvPr/>
        </p:nvGrpSpPr>
        <p:grpSpPr>
          <a:xfrm>
            <a:off x="7191019" y="2936776"/>
            <a:ext cx="1120003" cy="388519"/>
            <a:chOff x="494598" y="2361612"/>
            <a:chExt cx="1120003" cy="425206"/>
          </a:xfrm>
        </p:grpSpPr>
        <p:sp>
          <p:nvSpPr>
            <p:cNvPr id="1793" name="AutoShape 444"/>
            <p:cNvSpPr>
              <a:spLocks noChangeArrowheads="1"/>
            </p:cNvSpPr>
            <p:nvPr/>
          </p:nvSpPr>
          <p:spPr bwMode="auto">
            <a:xfrm>
              <a:off x="497632" y="2361613"/>
              <a:ext cx="1116969" cy="42520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94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Helpcom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9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HelpCom</a:t>
              </a:r>
              <a:endPara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endParaRPr>
            </a:p>
          </p:txBody>
        </p:sp>
        <p:cxnSp>
          <p:nvCxnSpPr>
            <p:cNvPr id="1798" name="직선 연결선 179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7" name="그룹 1746"/>
          <p:cNvGrpSpPr/>
          <p:nvPr/>
        </p:nvGrpSpPr>
        <p:grpSpPr>
          <a:xfrm>
            <a:off x="7191019" y="3368824"/>
            <a:ext cx="1120003" cy="345466"/>
            <a:chOff x="494598" y="2361612"/>
            <a:chExt cx="1120003" cy="378088"/>
          </a:xfrm>
        </p:grpSpPr>
        <p:sp>
          <p:nvSpPr>
            <p:cNvPr id="1789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90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WatchAll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9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SMS/Dashboard</a:t>
              </a:r>
            </a:p>
          </p:txBody>
        </p:sp>
        <p:cxnSp>
          <p:nvCxnSpPr>
            <p:cNvPr id="1792" name="직선 연결선 179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8" name="그룹 1747"/>
          <p:cNvGrpSpPr/>
          <p:nvPr/>
        </p:nvGrpSpPr>
        <p:grpSpPr>
          <a:xfrm>
            <a:off x="7191019" y="3756282"/>
            <a:ext cx="1120003" cy="345466"/>
            <a:chOff x="494598" y="2361612"/>
            <a:chExt cx="1120003" cy="378088"/>
          </a:xfrm>
        </p:grpSpPr>
        <p:sp>
          <p:nvSpPr>
            <p:cNvPr id="1785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86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InterMax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8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APM</a:t>
              </a:r>
            </a:p>
          </p:txBody>
        </p:sp>
        <p:cxnSp>
          <p:nvCxnSpPr>
            <p:cNvPr id="1788" name="직선 연결선 178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9" name="그룹 1748"/>
          <p:cNvGrpSpPr/>
          <p:nvPr/>
        </p:nvGrpSpPr>
        <p:grpSpPr>
          <a:xfrm>
            <a:off x="7191019" y="4143741"/>
            <a:ext cx="1120003" cy="345466"/>
            <a:chOff x="494598" y="2361612"/>
            <a:chExt cx="1120003" cy="378088"/>
          </a:xfrm>
        </p:grpSpPr>
        <p:sp>
          <p:nvSpPr>
            <p:cNvPr id="1781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82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MaxGauge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8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DPM</a:t>
              </a:r>
            </a:p>
          </p:txBody>
        </p:sp>
        <p:cxnSp>
          <p:nvCxnSpPr>
            <p:cNvPr id="1784" name="직선 연결선 178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0" name="그룹 1749"/>
          <p:cNvGrpSpPr/>
          <p:nvPr/>
        </p:nvGrpSpPr>
        <p:grpSpPr>
          <a:xfrm>
            <a:off x="7191019" y="5169024"/>
            <a:ext cx="1120003" cy="345466"/>
            <a:chOff x="494598" y="2361612"/>
            <a:chExt cx="1120003" cy="378088"/>
          </a:xfrm>
        </p:grpSpPr>
        <p:sp>
          <p:nvSpPr>
            <p:cNvPr id="1777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78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Symantec SW</a:t>
              </a:r>
            </a:p>
          </p:txBody>
        </p:sp>
        <p:sp>
          <p:nvSpPr>
            <p:cNvPr id="1779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백신관리</a:t>
              </a:r>
            </a:p>
          </p:txBody>
        </p:sp>
        <p:cxnSp>
          <p:nvCxnSpPr>
            <p:cNvPr id="1780" name="직선 연결선 1779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1" name="그룹 1750"/>
          <p:cNvGrpSpPr/>
          <p:nvPr/>
        </p:nvGrpSpPr>
        <p:grpSpPr>
          <a:xfrm>
            <a:off x="7191019" y="5556483"/>
            <a:ext cx="1120003" cy="345466"/>
            <a:chOff x="494598" y="2361612"/>
            <a:chExt cx="1120003" cy="378088"/>
          </a:xfrm>
        </p:grpSpPr>
        <p:sp>
          <p:nvSpPr>
            <p:cNvPr id="1773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74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Symantec SW</a:t>
              </a:r>
            </a:p>
          </p:txBody>
        </p:sp>
        <p:sp>
          <p:nvSpPr>
            <p:cNvPr id="177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백신업데이트</a:t>
              </a:r>
            </a:p>
          </p:txBody>
        </p:sp>
        <p:cxnSp>
          <p:nvCxnSpPr>
            <p:cNvPr id="1776" name="직선 연결선 177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2" name="그룹 1751"/>
          <p:cNvGrpSpPr/>
          <p:nvPr/>
        </p:nvGrpSpPr>
        <p:grpSpPr>
          <a:xfrm>
            <a:off x="7191019" y="5943941"/>
            <a:ext cx="1120003" cy="345466"/>
            <a:chOff x="494598" y="2361612"/>
            <a:chExt cx="1120003" cy="378088"/>
          </a:xfrm>
        </p:grpSpPr>
        <p:sp>
          <p:nvSpPr>
            <p:cNvPr id="1769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70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DB Safer SW</a:t>
              </a:r>
            </a:p>
          </p:txBody>
        </p:sp>
        <p:sp>
          <p:nvSpPr>
            <p:cNvPr id="177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DB_Safer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 G/W #1</a:t>
              </a:r>
            </a:p>
          </p:txBody>
        </p:sp>
        <p:cxnSp>
          <p:nvCxnSpPr>
            <p:cNvPr id="1772" name="직선 연결선 177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3" name="그룹 1752"/>
          <p:cNvGrpSpPr/>
          <p:nvPr/>
        </p:nvGrpSpPr>
        <p:grpSpPr>
          <a:xfrm>
            <a:off x="7191019" y="6331399"/>
            <a:ext cx="1120003" cy="345466"/>
            <a:chOff x="494598" y="2361612"/>
            <a:chExt cx="1120003" cy="378088"/>
          </a:xfrm>
        </p:grpSpPr>
        <p:sp>
          <p:nvSpPr>
            <p:cNvPr id="1765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66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6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Fence #1</a:t>
              </a:r>
            </a:p>
          </p:txBody>
        </p:sp>
        <p:cxnSp>
          <p:nvCxnSpPr>
            <p:cNvPr id="1768" name="직선 연결선 176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4" name="그룹 1753"/>
          <p:cNvGrpSpPr/>
          <p:nvPr/>
        </p:nvGrpSpPr>
        <p:grpSpPr>
          <a:xfrm>
            <a:off x="7191019" y="6718857"/>
            <a:ext cx="1120003" cy="345466"/>
            <a:chOff x="494598" y="2361612"/>
            <a:chExt cx="1120003" cy="378088"/>
          </a:xfrm>
        </p:grpSpPr>
        <p:sp>
          <p:nvSpPr>
            <p:cNvPr id="1761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62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6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Fence #2</a:t>
              </a:r>
            </a:p>
          </p:txBody>
        </p:sp>
        <p:cxnSp>
          <p:nvCxnSpPr>
            <p:cNvPr id="1764" name="직선 연결선 176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55" name="그룹 1754"/>
          <p:cNvGrpSpPr/>
          <p:nvPr/>
        </p:nvGrpSpPr>
        <p:grpSpPr>
          <a:xfrm>
            <a:off x="7191019" y="7106312"/>
            <a:ext cx="1120003" cy="345466"/>
            <a:chOff x="494598" y="2361612"/>
            <a:chExt cx="1120003" cy="378088"/>
          </a:xfrm>
        </p:grpSpPr>
        <p:sp>
          <p:nvSpPr>
            <p:cNvPr id="1757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58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Vmware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관리  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S/W</a:t>
              </a:r>
            </a:p>
          </p:txBody>
        </p:sp>
        <p:sp>
          <p:nvSpPr>
            <p:cNvPr id="1759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Vcenter</a:t>
              </a:r>
              <a:endPara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endParaRPr>
            </a:p>
          </p:txBody>
        </p:sp>
        <p:cxnSp>
          <p:nvCxnSpPr>
            <p:cNvPr id="1760" name="직선 연결선 1759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56" name="Text Box 452"/>
          <p:cNvSpPr txBox="1">
            <a:spLocks noChangeArrowheads="1"/>
          </p:cNvSpPr>
          <p:nvPr/>
        </p:nvSpPr>
        <p:spPr bwMode="auto">
          <a:xfrm>
            <a:off x="7202387" y="7483526"/>
            <a:ext cx="1097267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Lenovo X3850</a:t>
            </a:r>
          </a:p>
        </p:txBody>
      </p:sp>
      <p:sp>
        <p:nvSpPr>
          <p:cNvPr id="1527" name="모서리가 둥근 직사각형 2734"/>
          <p:cNvSpPr/>
          <p:nvPr/>
        </p:nvSpPr>
        <p:spPr bwMode="auto">
          <a:xfrm>
            <a:off x="254224" y="1321196"/>
            <a:ext cx="2547897" cy="510257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 eaLnBrk="1" latinLnBrk="1" hangingPunct="1">
              <a:defRPr/>
            </a:pPr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grpSp>
        <p:nvGrpSpPr>
          <p:cNvPr id="1914" name="그룹 1913"/>
          <p:cNvGrpSpPr/>
          <p:nvPr/>
        </p:nvGrpSpPr>
        <p:grpSpPr>
          <a:xfrm>
            <a:off x="12711608" y="665229"/>
            <a:ext cx="1520818" cy="312347"/>
            <a:chOff x="12631744" y="2014438"/>
            <a:chExt cx="1520818" cy="255795"/>
          </a:xfrm>
        </p:grpSpPr>
        <p:sp>
          <p:nvSpPr>
            <p:cNvPr id="1915" name="직사각형 1914"/>
            <p:cNvSpPr/>
            <p:nvPr/>
          </p:nvSpPr>
          <p:spPr>
            <a:xfrm>
              <a:off x="12631744" y="2016525"/>
              <a:ext cx="1520818" cy="25370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43544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80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916" name="AutoShape 84"/>
            <p:cNvSpPr>
              <a:spLocks noChangeArrowheads="1"/>
            </p:cNvSpPr>
            <p:nvPr/>
          </p:nvSpPr>
          <p:spPr bwMode="gray">
            <a:xfrm flipH="1">
              <a:off x="12631744" y="2014438"/>
              <a:ext cx="473488" cy="255600"/>
            </a:xfrm>
            <a:prstGeom prst="round1Rect">
              <a:avLst>
                <a:gd name="adj" fmla="val 0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1231226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ko-KR" altLang="en-US" sz="1100" spc="-42" dirty="0">
                  <a:solidFill>
                    <a:prstClr val="white"/>
                  </a:solidFill>
                  <a:latin typeface="+mj-ea"/>
                  <a:ea typeface="+mj-ea"/>
                  <a:cs typeface="ollehche_v2" pitchFamily="18" charset="-127"/>
                </a:rPr>
                <a:t>범례</a:t>
              </a:r>
              <a:endParaRPr lang="en-US" altLang="ko-KR" sz="1100" spc="-42" dirty="0">
                <a:solidFill>
                  <a:prstClr val="white"/>
                </a:solidFill>
                <a:latin typeface="+mj-ea"/>
                <a:ea typeface="+mj-ea"/>
                <a:cs typeface="ollehche_v2" pitchFamily="18" charset="-127"/>
              </a:endParaRPr>
            </a:p>
          </p:txBody>
        </p:sp>
        <p:sp>
          <p:nvSpPr>
            <p:cNvPr id="1917" name="Text Box 452"/>
            <p:cNvSpPr txBox="1">
              <a:spLocks noChangeArrowheads="1"/>
            </p:cNvSpPr>
            <p:nvPr/>
          </p:nvSpPr>
          <p:spPr bwMode="auto">
            <a:xfrm>
              <a:off x="13338823" y="2048372"/>
              <a:ext cx="743896" cy="205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86578" tIns="43288" rIns="86578" bIns="43288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ko-KR" altLang="en-US" sz="80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인터넷</a:t>
              </a:r>
              <a:r>
                <a:rPr kumimoji="0" lang="en-US" altLang="ko-KR" sz="80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(DMZ)</a:t>
              </a:r>
            </a:p>
          </p:txBody>
        </p:sp>
        <p:grpSp>
          <p:nvGrpSpPr>
            <p:cNvPr id="1918" name="그룹 1917"/>
            <p:cNvGrpSpPr/>
            <p:nvPr/>
          </p:nvGrpSpPr>
          <p:grpSpPr>
            <a:xfrm>
              <a:off x="13205416" y="2074885"/>
              <a:ext cx="140000" cy="136989"/>
              <a:chOff x="12811826" y="1790163"/>
              <a:chExt cx="242805" cy="148107"/>
            </a:xfrm>
          </p:grpSpPr>
          <p:sp>
            <p:nvSpPr>
              <p:cNvPr id="1919" name="Rectangle 24"/>
              <p:cNvSpPr>
                <a:spLocks noChangeArrowheads="1"/>
              </p:cNvSpPr>
              <p:nvPr/>
            </p:nvSpPr>
            <p:spPr bwMode="auto">
              <a:xfrm>
                <a:off x="12811826" y="1790163"/>
                <a:ext cx="242805" cy="148107"/>
              </a:xfrm>
              <a:prstGeom prst="rect">
                <a:avLst/>
              </a:prstGeom>
              <a:solidFill>
                <a:srgbClr val="FFFFCC"/>
              </a:solidFill>
              <a:ln w="38100" algn="ctr">
                <a:solidFill>
                  <a:srgbClr val="FF7209"/>
                </a:solidFill>
                <a:prstDash val="solid"/>
                <a:round/>
                <a:headEnd/>
                <a:tailEnd/>
              </a:ln>
            </p:spPr>
            <p:txBody>
              <a:bodyPr wrap="none" lIns="94229" tIns="47114" rIns="94229" bIns="47114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  <p:sp>
            <p:nvSpPr>
              <p:cNvPr id="1920" name="Rectangle 24"/>
              <p:cNvSpPr>
                <a:spLocks noChangeArrowheads="1"/>
              </p:cNvSpPr>
              <p:nvPr/>
            </p:nvSpPr>
            <p:spPr bwMode="auto">
              <a:xfrm>
                <a:off x="12811826" y="1790163"/>
                <a:ext cx="242805" cy="148107"/>
              </a:xfrm>
              <a:prstGeom prst="rect">
                <a:avLst/>
              </a:prstGeom>
              <a:noFill/>
              <a:ln w="12700" algn="ctr">
                <a:solidFill>
                  <a:sysClr val="window" lastClr="FFFFFF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4229" tIns="47114" rIns="94229" bIns="47114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01" name="모서리가 둥근 직사각형 3179"/>
          <p:cNvSpPr/>
          <p:nvPr/>
        </p:nvSpPr>
        <p:spPr bwMode="auto">
          <a:xfrm>
            <a:off x="3854624" y="7188026"/>
            <a:ext cx="1326470" cy="101123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grpSp>
        <p:nvGrpSpPr>
          <p:cNvPr id="1419" name="그룹 1418"/>
          <p:cNvGrpSpPr/>
          <p:nvPr/>
        </p:nvGrpSpPr>
        <p:grpSpPr>
          <a:xfrm>
            <a:off x="7953643" y="9149481"/>
            <a:ext cx="1120003" cy="415240"/>
            <a:chOff x="11632209" y="3965620"/>
            <a:chExt cx="1120003" cy="504000"/>
          </a:xfrm>
        </p:grpSpPr>
        <p:grpSp>
          <p:nvGrpSpPr>
            <p:cNvPr id="1420" name="그룹 1419"/>
            <p:cNvGrpSpPr/>
            <p:nvPr/>
          </p:nvGrpSpPr>
          <p:grpSpPr>
            <a:xfrm>
              <a:off x="11632209" y="3965620"/>
              <a:ext cx="1120003" cy="504000"/>
              <a:chOff x="494598" y="2361611"/>
              <a:chExt cx="1120003" cy="589796"/>
            </a:xfrm>
          </p:grpSpPr>
          <p:sp>
            <p:nvSpPr>
              <p:cNvPr id="1422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2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SWIFT SW</a:t>
                </a:r>
              </a:p>
            </p:txBody>
          </p:sp>
          <p:sp>
            <p:nvSpPr>
              <p:cNvPr id="142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81118"/>
                <a:ext cx="1002794" cy="196720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SWIFT#1,#2</a:t>
                </a:r>
              </a:p>
            </p:txBody>
          </p:sp>
          <p:cxnSp>
            <p:nvCxnSpPr>
              <p:cNvPr id="1425" name="직선 연결선 1424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21" name="Text Box 452"/>
            <p:cNvSpPr txBox="1">
              <a:spLocks noChangeArrowheads="1"/>
            </p:cNvSpPr>
            <p:nvPr/>
          </p:nvSpPr>
          <p:spPr bwMode="auto">
            <a:xfrm>
              <a:off x="11931722" y="4315614"/>
              <a:ext cx="520976" cy="124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459" name="그룹 1458"/>
          <p:cNvGrpSpPr/>
          <p:nvPr/>
        </p:nvGrpSpPr>
        <p:grpSpPr>
          <a:xfrm>
            <a:off x="5676409" y="1321196"/>
            <a:ext cx="1270960" cy="2134294"/>
            <a:chOff x="5775087" y="2148384"/>
            <a:chExt cx="1270960" cy="2200516"/>
          </a:xfrm>
        </p:grpSpPr>
        <p:sp>
          <p:nvSpPr>
            <p:cNvPr id="1460" name="모서리가 둥근 직사각형 1459"/>
            <p:cNvSpPr/>
            <p:nvPr/>
          </p:nvSpPr>
          <p:spPr bwMode="auto">
            <a:xfrm>
              <a:off x="5775087" y="2148384"/>
              <a:ext cx="1270960" cy="220051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398265"/>
              <a:endParaRPr lang="ko-KR" altLang="en-US" sz="2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  <p:sp>
          <p:nvSpPr>
            <p:cNvPr id="1461" name="Text Box 452"/>
            <p:cNvSpPr txBox="1">
              <a:spLocks noChangeArrowheads="1"/>
            </p:cNvSpPr>
            <p:nvPr/>
          </p:nvSpPr>
          <p:spPr bwMode="auto">
            <a:xfrm>
              <a:off x="5956987" y="2172776"/>
              <a:ext cx="907160" cy="19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6578" tIns="43288" rIns="86578" bIns="43288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>
                <a:lnSpc>
                  <a:spcPts val="763"/>
                </a:lnSpc>
              </a:pPr>
              <a:r>
                <a:rPr kumimoji="0" lang="ko-KR" altLang="en-US" sz="100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통합서버</a:t>
              </a:r>
              <a:r>
                <a:rPr kumimoji="0" lang="en-US" altLang="ko-KR" sz="100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#3</a:t>
              </a:r>
            </a:p>
          </p:txBody>
        </p:sp>
        <p:grpSp>
          <p:nvGrpSpPr>
            <p:cNvPr id="1462" name="그룹 1461"/>
            <p:cNvGrpSpPr/>
            <p:nvPr/>
          </p:nvGrpSpPr>
          <p:grpSpPr>
            <a:xfrm>
              <a:off x="5850566" y="3591366"/>
              <a:ext cx="1120003" cy="470522"/>
              <a:chOff x="494598" y="2351480"/>
              <a:chExt cx="1120003" cy="499456"/>
            </a:xfrm>
          </p:grpSpPr>
          <p:sp>
            <p:nvSpPr>
              <p:cNvPr id="1476" name="AutoShape 444"/>
              <p:cNvSpPr>
                <a:spLocks noChangeArrowheads="1"/>
              </p:cNvSpPr>
              <p:nvPr/>
            </p:nvSpPr>
            <p:spPr bwMode="auto">
              <a:xfrm>
                <a:off x="497632" y="2351480"/>
                <a:ext cx="1116969" cy="49945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77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ChangeMiner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78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559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ChangeFlow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81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311" y="2403691"/>
                <a:ext cx="1008364" cy="15157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형상관리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/</a:t>
                </a:r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영향분석</a:t>
                </a:r>
              </a:p>
            </p:txBody>
          </p:sp>
          <p:cxnSp>
            <p:nvCxnSpPr>
              <p:cNvPr id="1482" name="직선 연결선 1481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3" name="그룹 1462"/>
            <p:cNvGrpSpPr/>
            <p:nvPr/>
          </p:nvGrpSpPr>
          <p:grpSpPr>
            <a:xfrm>
              <a:off x="5850566" y="2361611"/>
              <a:ext cx="1120003" cy="1192750"/>
              <a:chOff x="494598" y="3161220"/>
              <a:chExt cx="1120003" cy="1266096"/>
            </a:xfrm>
          </p:grpSpPr>
          <p:sp>
            <p:nvSpPr>
              <p:cNvPr id="1465" name="AutoShape 444"/>
              <p:cNvSpPr>
                <a:spLocks noChangeArrowheads="1"/>
              </p:cNvSpPr>
              <p:nvPr/>
            </p:nvSpPr>
            <p:spPr bwMode="auto">
              <a:xfrm>
                <a:off x="497632" y="3161220"/>
                <a:ext cx="1116969" cy="12660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6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3385922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APACHE</a:t>
                </a:r>
              </a:p>
            </p:txBody>
          </p:sp>
          <p:sp>
            <p:nvSpPr>
              <p:cNvPr id="1467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351287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WEBLOGIC</a:t>
                </a:r>
              </a:p>
            </p:txBody>
          </p:sp>
          <p:sp>
            <p:nvSpPr>
              <p:cNvPr id="1468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3639825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Framework(JEX)</a:t>
                </a:r>
              </a:p>
            </p:txBody>
          </p:sp>
          <p:sp>
            <p:nvSpPr>
              <p:cNvPr id="1469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3766776"/>
                <a:ext cx="1008000" cy="114641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>
                  <a:lnSpc>
                    <a:spcPct val="80000"/>
                  </a:lnSpc>
                </a:pPr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ChangeFlow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-Agent</a:t>
                </a:r>
              </a:p>
            </p:txBody>
          </p:sp>
          <p:sp>
            <p:nvSpPr>
              <p:cNvPr id="1470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6988" y="3203300"/>
                <a:ext cx="731010" cy="15157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모바일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APP</a:t>
                </a:r>
              </a:p>
            </p:txBody>
          </p:sp>
          <p:cxnSp>
            <p:nvCxnSpPr>
              <p:cNvPr id="1471" name="직선 연결선 1470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3161220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2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3894615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spc="-7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Key# Wireless(</a:t>
                </a:r>
                <a:r>
                  <a:rPr lang="ko-KR" altLang="en-US" sz="800" spc="-7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공인인증</a:t>
                </a:r>
                <a:r>
                  <a:rPr lang="en-US" altLang="ko-KR" sz="800" spc="-7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</a:p>
            </p:txBody>
          </p:sp>
          <p:sp>
            <p:nvSpPr>
              <p:cNvPr id="147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4021566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Key# Wireless(E2E)</a:t>
                </a:r>
              </a:p>
            </p:txBody>
          </p:sp>
          <p:sp>
            <p:nvSpPr>
              <p:cNvPr id="1474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4148518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Spectra</a:t>
                </a:r>
              </a:p>
            </p:txBody>
          </p:sp>
          <p:sp>
            <p:nvSpPr>
              <p:cNvPr id="1475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4275469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iPNS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(PUSH)</a:t>
                </a:r>
              </a:p>
            </p:txBody>
          </p:sp>
        </p:grpSp>
        <p:sp>
          <p:nvSpPr>
            <p:cNvPr id="1464" name="Text Box 452"/>
            <p:cNvSpPr txBox="1">
              <a:spLocks noChangeArrowheads="1"/>
            </p:cNvSpPr>
            <p:nvPr/>
          </p:nvSpPr>
          <p:spPr bwMode="auto">
            <a:xfrm>
              <a:off x="6122827" y="4185303"/>
              <a:ext cx="575479" cy="158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sz="10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DL380</a:t>
              </a:r>
            </a:p>
          </p:txBody>
        </p:sp>
      </p:grpSp>
      <p:grpSp>
        <p:nvGrpSpPr>
          <p:cNvPr id="1483" name="그룹 1482"/>
          <p:cNvGrpSpPr/>
          <p:nvPr/>
        </p:nvGrpSpPr>
        <p:grpSpPr>
          <a:xfrm>
            <a:off x="5751888" y="3554407"/>
            <a:ext cx="1120003" cy="2344337"/>
            <a:chOff x="5891788" y="4551830"/>
            <a:chExt cx="1120003" cy="2417075"/>
          </a:xfrm>
        </p:grpSpPr>
        <p:sp>
          <p:nvSpPr>
            <p:cNvPr id="1484" name="AutoShape 444"/>
            <p:cNvSpPr>
              <a:spLocks noChangeArrowheads="1"/>
            </p:cNvSpPr>
            <p:nvPr/>
          </p:nvSpPr>
          <p:spPr bwMode="auto">
            <a:xfrm>
              <a:off x="5894822" y="4551830"/>
              <a:ext cx="1116969" cy="241707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48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178" y="457925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내부개발</a:t>
              </a:r>
            </a:p>
          </p:txBody>
        </p:sp>
        <p:cxnSp>
          <p:nvCxnSpPr>
            <p:cNvPr id="1486" name="직선 연결선 148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5891788" y="455183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7" name="AutoShape 6"/>
            <p:cNvSpPr>
              <a:spLocks noChangeArrowheads="1"/>
            </p:cNvSpPr>
            <p:nvPr/>
          </p:nvSpPr>
          <p:spPr bwMode="auto">
            <a:xfrm flipH="1">
              <a:off x="5945680" y="475113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488" name="AutoShape 6"/>
            <p:cNvSpPr>
              <a:spLocks noChangeArrowheads="1"/>
            </p:cNvSpPr>
            <p:nvPr/>
          </p:nvSpPr>
          <p:spPr bwMode="auto">
            <a:xfrm flipH="1">
              <a:off x="5945680" y="486837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489" name="AutoShape 6"/>
            <p:cNvSpPr>
              <a:spLocks noChangeArrowheads="1"/>
            </p:cNvSpPr>
            <p:nvPr/>
          </p:nvSpPr>
          <p:spPr bwMode="auto">
            <a:xfrm flipH="1">
              <a:off x="5945680" y="49856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Core_Push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490" name="AutoShape 6"/>
            <p:cNvSpPr>
              <a:spLocks noChangeArrowheads="1"/>
            </p:cNvSpPr>
            <p:nvPr/>
          </p:nvSpPr>
          <p:spPr bwMode="auto">
            <a:xfrm flipH="1">
              <a:off x="5945680" y="51028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Batch_RM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491" name="AutoShape 6"/>
            <p:cNvSpPr>
              <a:spLocks noChangeArrowheads="1"/>
            </p:cNvSpPr>
            <p:nvPr/>
          </p:nvSpPr>
          <p:spPr bwMode="auto">
            <a:xfrm flipH="1">
              <a:off x="5945680" y="52200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PT_GW-WEB</a:t>
              </a:r>
            </a:p>
          </p:txBody>
        </p:sp>
        <p:sp>
          <p:nvSpPr>
            <p:cNvPr id="1492" name="AutoShape 6"/>
            <p:cNvSpPr>
              <a:spLocks noChangeArrowheads="1"/>
            </p:cNvSpPr>
            <p:nvPr/>
          </p:nvSpPr>
          <p:spPr bwMode="auto">
            <a:xfrm flipH="1">
              <a:off x="5945680" y="580630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PT_GW-WAS</a:t>
              </a:r>
            </a:p>
          </p:txBody>
        </p:sp>
        <p:sp>
          <p:nvSpPr>
            <p:cNvPr id="1493" name="AutoShape 6"/>
            <p:cNvSpPr>
              <a:spLocks noChangeArrowheads="1"/>
            </p:cNvSpPr>
            <p:nvPr/>
          </p:nvSpPr>
          <p:spPr bwMode="auto">
            <a:xfrm flipH="1">
              <a:off x="5945680" y="53373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APP-WAS(</a:t>
              </a:r>
              <a:r>
                <a:rPr lang="ko-KR" altLang="en-US" sz="800" spc="-5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기간계</a:t>
              </a:r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494" name="AutoShape 6"/>
            <p:cNvSpPr>
              <a:spLocks noChangeArrowheads="1"/>
            </p:cNvSpPr>
            <p:nvPr/>
          </p:nvSpPr>
          <p:spPr bwMode="auto">
            <a:xfrm flipH="1">
              <a:off x="5945680" y="604078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495" name="AutoShape 6"/>
            <p:cNvSpPr>
              <a:spLocks noChangeArrowheads="1"/>
            </p:cNvSpPr>
            <p:nvPr/>
          </p:nvSpPr>
          <p:spPr bwMode="auto">
            <a:xfrm flipH="1">
              <a:off x="5945680" y="615802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Handy GW</a:t>
              </a:r>
            </a:p>
          </p:txBody>
        </p:sp>
        <p:sp>
          <p:nvSpPr>
            <p:cNvPr id="1496" name="AutoShape 6"/>
            <p:cNvSpPr>
              <a:spLocks noChangeArrowheads="1"/>
            </p:cNvSpPr>
            <p:nvPr/>
          </p:nvSpPr>
          <p:spPr bwMode="auto">
            <a:xfrm flipH="1">
              <a:off x="5945680" y="627526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497" name="AutoShape 6"/>
            <p:cNvSpPr>
              <a:spLocks noChangeArrowheads="1"/>
            </p:cNvSpPr>
            <p:nvPr/>
          </p:nvSpPr>
          <p:spPr bwMode="auto">
            <a:xfrm flipH="1">
              <a:off x="5945680" y="639250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498" name="AutoShape 6"/>
            <p:cNvSpPr>
              <a:spLocks noChangeArrowheads="1"/>
            </p:cNvSpPr>
            <p:nvPr/>
          </p:nvSpPr>
          <p:spPr bwMode="auto">
            <a:xfrm flipH="1">
              <a:off x="5945680" y="650974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비정형데이터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499" name="AutoShape 6"/>
            <p:cNvSpPr>
              <a:spLocks noChangeArrowheads="1"/>
            </p:cNvSpPr>
            <p:nvPr/>
          </p:nvSpPr>
          <p:spPr bwMode="auto">
            <a:xfrm flipH="1">
              <a:off x="5945680" y="662698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새주소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eCamp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/Pro II)</a:t>
              </a:r>
            </a:p>
          </p:txBody>
        </p:sp>
        <p:sp>
          <p:nvSpPr>
            <p:cNvPr id="1500" name="AutoShape 6"/>
            <p:cNvSpPr>
              <a:spLocks noChangeArrowheads="1"/>
            </p:cNvSpPr>
            <p:nvPr/>
          </p:nvSpPr>
          <p:spPr bwMode="auto">
            <a:xfrm flipH="1">
              <a:off x="5945680" y="592354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RBMS, 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이미지</a:t>
              </a:r>
            </a:p>
          </p:txBody>
        </p:sp>
        <p:sp>
          <p:nvSpPr>
            <p:cNvPr id="1501" name="AutoShape 6"/>
            <p:cNvSpPr>
              <a:spLocks noChangeArrowheads="1"/>
            </p:cNvSpPr>
            <p:nvPr/>
          </p:nvSpPr>
          <p:spPr bwMode="auto">
            <a:xfrm flipH="1">
              <a:off x="5945680" y="56890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OZ(APP,BATCH)-WAS</a:t>
              </a:r>
            </a:p>
          </p:txBody>
        </p:sp>
        <p:sp>
          <p:nvSpPr>
            <p:cNvPr id="1502" name="AutoShape 6"/>
            <p:cNvSpPr>
              <a:spLocks noChangeArrowheads="1"/>
            </p:cNvSpPr>
            <p:nvPr/>
          </p:nvSpPr>
          <p:spPr bwMode="auto">
            <a:xfrm flipH="1">
              <a:off x="5945680" y="55718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Batch-WAS</a:t>
              </a:r>
            </a:p>
          </p:txBody>
        </p:sp>
        <p:sp>
          <p:nvSpPr>
            <p:cNvPr id="1503" name="AutoShape 6"/>
            <p:cNvSpPr>
              <a:spLocks noChangeArrowheads="1"/>
            </p:cNvSpPr>
            <p:nvPr/>
          </p:nvSpPr>
          <p:spPr bwMode="auto">
            <a:xfrm flipH="1">
              <a:off x="5945680" y="545458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Push-WAS</a:t>
              </a:r>
            </a:p>
          </p:txBody>
        </p:sp>
        <p:sp>
          <p:nvSpPr>
            <p:cNvPr id="1504" name="Text Box 452"/>
            <p:cNvSpPr txBox="1">
              <a:spLocks noChangeArrowheads="1"/>
            </p:cNvSpPr>
            <p:nvPr/>
          </p:nvSpPr>
          <p:spPr bwMode="auto">
            <a:xfrm>
              <a:off x="6165566" y="6781553"/>
              <a:ext cx="575479" cy="158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kumimoji="0" lang="en-US" altLang="ko-KR" sz="10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505" name="그룹 1504"/>
          <p:cNvGrpSpPr/>
          <p:nvPr/>
        </p:nvGrpSpPr>
        <p:grpSpPr>
          <a:xfrm>
            <a:off x="5751888" y="5977944"/>
            <a:ext cx="1120003" cy="2334398"/>
            <a:chOff x="5891788" y="4551829"/>
            <a:chExt cx="1120003" cy="2406829"/>
          </a:xfrm>
        </p:grpSpPr>
        <p:sp>
          <p:nvSpPr>
            <p:cNvPr id="1506" name="AutoShape 444"/>
            <p:cNvSpPr>
              <a:spLocks noChangeArrowheads="1"/>
            </p:cNvSpPr>
            <p:nvPr/>
          </p:nvSpPr>
          <p:spPr bwMode="auto">
            <a:xfrm>
              <a:off x="5894822" y="4551829"/>
              <a:ext cx="1116969" cy="24068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0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178" y="457925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내부테스트</a:t>
              </a:r>
            </a:p>
          </p:txBody>
        </p:sp>
        <p:cxnSp>
          <p:nvCxnSpPr>
            <p:cNvPr id="1508" name="직선 연결선 150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5891788" y="455183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9" name="AutoShape 6"/>
            <p:cNvSpPr>
              <a:spLocks noChangeArrowheads="1"/>
            </p:cNvSpPr>
            <p:nvPr/>
          </p:nvSpPr>
          <p:spPr bwMode="auto">
            <a:xfrm flipH="1">
              <a:off x="5945680" y="475113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510" name="AutoShape 6"/>
            <p:cNvSpPr>
              <a:spLocks noChangeArrowheads="1"/>
            </p:cNvSpPr>
            <p:nvPr/>
          </p:nvSpPr>
          <p:spPr bwMode="auto">
            <a:xfrm flipH="1">
              <a:off x="5945680" y="486837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511" name="AutoShape 6"/>
            <p:cNvSpPr>
              <a:spLocks noChangeArrowheads="1"/>
            </p:cNvSpPr>
            <p:nvPr/>
          </p:nvSpPr>
          <p:spPr bwMode="auto">
            <a:xfrm flipH="1">
              <a:off x="5945680" y="49856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Core_Push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512" name="AutoShape 6"/>
            <p:cNvSpPr>
              <a:spLocks noChangeArrowheads="1"/>
            </p:cNvSpPr>
            <p:nvPr/>
          </p:nvSpPr>
          <p:spPr bwMode="auto">
            <a:xfrm flipH="1">
              <a:off x="5945680" y="51028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Batch_RM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513" name="AutoShape 6"/>
            <p:cNvSpPr>
              <a:spLocks noChangeArrowheads="1"/>
            </p:cNvSpPr>
            <p:nvPr/>
          </p:nvSpPr>
          <p:spPr bwMode="auto">
            <a:xfrm flipH="1">
              <a:off x="5945680" y="52200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PT_GW-WEB</a:t>
              </a:r>
            </a:p>
          </p:txBody>
        </p:sp>
        <p:sp>
          <p:nvSpPr>
            <p:cNvPr id="1514" name="AutoShape 6"/>
            <p:cNvSpPr>
              <a:spLocks noChangeArrowheads="1"/>
            </p:cNvSpPr>
            <p:nvPr/>
          </p:nvSpPr>
          <p:spPr bwMode="auto">
            <a:xfrm flipH="1">
              <a:off x="5945680" y="580630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PT_GW-WAS</a:t>
              </a:r>
            </a:p>
          </p:txBody>
        </p:sp>
        <p:sp>
          <p:nvSpPr>
            <p:cNvPr id="1515" name="AutoShape 6"/>
            <p:cNvSpPr>
              <a:spLocks noChangeArrowheads="1"/>
            </p:cNvSpPr>
            <p:nvPr/>
          </p:nvSpPr>
          <p:spPr bwMode="auto">
            <a:xfrm flipH="1">
              <a:off x="5945680" y="53373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APP-WAS(</a:t>
              </a:r>
              <a:r>
                <a:rPr lang="ko-KR" altLang="en-US" sz="800" spc="-5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기간계</a:t>
              </a:r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516" name="AutoShape 6"/>
            <p:cNvSpPr>
              <a:spLocks noChangeArrowheads="1"/>
            </p:cNvSpPr>
            <p:nvPr/>
          </p:nvSpPr>
          <p:spPr bwMode="auto">
            <a:xfrm flipH="1">
              <a:off x="5945680" y="604078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17" name="AutoShape 6"/>
            <p:cNvSpPr>
              <a:spLocks noChangeArrowheads="1"/>
            </p:cNvSpPr>
            <p:nvPr/>
          </p:nvSpPr>
          <p:spPr bwMode="auto">
            <a:xfrm flipH="1">
              <a:off x="5945680" y="615802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Handy GW</a:t>
              </a:r>
            </a:p>
          </p:txBody>
        </p:sp>
        <p:sp>
          <p:nvSpPr>
            <p:cNvPr id="1518" name="AutoShape 6"/>
            <p:cNvSpPr>
              <a:spLocks noChangeArrowheads="1"/>
            </p:cNvSpPr>
            <p:nvPr/>
          </p:nvSpPr>
          <p:spPr bwMode="auto">
            <a:xfrm flipH="1">
              <a:off x="5945680" y="627526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519" name="AutoShape 6"/>
            <p:cNvSpPr>
              <a:spLocks noChangeArrowheads="1"/>
            </p:cNvSpPr>
            <p:nvPr/>
          </p:nvSpPr>
          <p:spPr bwMode="auto">
            <a:xfrm flipH="1">
              <a:off x="5945680" y="639250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521" name="AutoShape 6"/>
            <p:cNvSpPr>
              <a:spLocks noChangeArrowheads="1"/>
            </p:cNvSpPr>
            <p:nvPr/>
          </p:nvSpPr>
          <p:spPr bwMode="auto">
            <a:xfrm flipH="1">
              <a:off x="5945680" y="650522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비정형데이터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22" name="AutoShape 6"/>
            <p:cNvSpPr>
              <a:spLocks noChangeArrowheads="1"/>
            </p:cNvSpPr>
            <p:nvPr/>
          </p:nvSpPr>
          <p:spPr bwMode="auto">
            <a:xfrm flipH="1">
              <a:off x="5945680" y="592354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RBMS, 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이미지</a:t>
              </a:r>
            </a:p>
          </p:txBody>
        </p:sp>
        <p:sp>
          <p:nvSpPr>
            <p:cNvPr id="1523" name="AutoShape 6"/>
            <p:cNvSpPr>
              <a:spLocks noChangeArrowheads="1"/>
            </p:cNvSpPr>
            <p:nvPr/>
          </p:nvSpPr>
          <p:spPr bwMode="auto">
            <a:xfrm flipH="1">
              <a:off x="5945680" y="56890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OZ(APP,BATCH)-WAS</a:t>
              </a:r>
            </a:p>
          </p:txBody>
        </p:sp>
        <p:sp>
          <p:nvSpPr>
            <p:cNvPr id="1524" name="AutoShape 6"/>
            <p:cNvSpPr>
              <a:spLocks noChangeArrowheads="1"/>
            </p:cNvSpPr>
            <p:nvPr/>
          </p:nvSpPr>
          <p:spPr bwMode="auto">
            <a:xfrm flipH="1">
              <a:off x="5945680" y="55718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Batch-WAS</a:t>
              </a:r>
            </a:p>
          </p:txBody>
        </p:sp>
        <p:sp>
          <p:nvSpPr>
            <p:cNvPr id="1525" name="AutoShape 6"/>
            <p:cNvSpPr>
              <a:spLocks noChangeArrowheads="1"/>
            </p:cNvSpPr>
            <p:nvPr/>
          </p:nvSpPr>
          <p:spPr bwMode="auto">
            <a:xfrm flipH="1">
              <a:off x="5945680" y="545458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Push-WAS</a:t>
              </a:r>
            </a:p>
          </p:txBody>
        </p:sp>
        <p:sp>
          <p:nvSpPr>
            <p:cNvPr id="1526" name="Text Box 452"/>
            <p:cNvSpPr txBox="1">
              <a:spLocks noChangeArrowheads="1"/>
            </p:cNvSpPr>
            <p:nvPr/>
          </p:nvSpPr>
          <p:spPr bwMode="auto">
            <a:xfrm>
              <a:off x="6165566" y="6761742"/>
              <a:ext cx="575479" cy="158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kumimoji="0" lang="en-US" altLang="ko-KR" sz="10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sp>
        <p:nvSpPr>
          <p:cNvPr id="1528" name="Text Box 452"/>
          <p:cNvSpPr txBox="1">
            <a:spLocks noChangeArrowheads="1"/>
          </p:cNvSpPr>
          <p:nvPr/>
        </p:nvSpPr>
        <p:spPr bwMode="auto">
          <a:xfrm>
            <a:off x="980254" y="1374417"/>
            <a:ext cx="1095837" cy="99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>
            <a:no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/>
            <a:r>
              <a:rPr kumimoji="0" lang="ko-KR" altLang="en-US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통합서버</a:t>
            </a:r>
            <a:r>
              <a:rPr kumimoji="0" lang="en-US" altLang="ko-KR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#1</a:t>
            </a:r>
          </a:p>
        </p:txBody>
      </p:sp>
      <p:sp>
        <p:nvSpPr>
          <p:cNvPr id="1529" name="Text Box 452"/>
          <p:cNvSpPr txBox="1">
            <a:spLocks noChangeArrowheads="1"/>
          </p:cNvSpPr>
          <p:nvPr/>
        </p:nvSpPr>
        <p:spPr bwMode="auto">
          <a:xfrm>
            <a:off x="924435" y="6230094"/>
            <a:ext cx="1288491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Superdome X</a:t>
            </a:r>
          </a:p>
        </p:txBody>
      </p:sp>
      <p:sp>
        <p:nvSpPr>
          <p:cNvPr id="1530" name="모서리가 둥근 직사각형 2734"/>
          <p:cNvSpPr/>
          <p:nvPr/>
        </p:nvSpPr>
        <p:spPr bwMode="auto">
          <a:xfrm>
            <a:off x="2955345" y="1321196"/>
            <a:ext cx="2547897" cy="510257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531" name="Text Box 452"/>
          <p:cNvSpPr txBox="1">
            <a:spLocks noChangeArrowheads="1"/>
          </p:cNvSpPr>
          <p:nvPr/>
        </p:nvSpPr>
        <p:spPr bwMode="auto">
          <a:xfrm>
            <a:off x="3681377" y="1344855"/>
            <a:ext cx="1095837" cy="19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ko-KR" altLang="en-US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통합서버</a:t>
            </a:r>
            <a:r>
              <a:rPr kumimoji="0" lang="en-US" altLang="ko-KR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#2</a:t>
            </a:r>
          </a:p>
        </p:txBody>
      </p:sp>
      <p:grpSp>
        <p:nvGrpSpPr>
          <p:cNvPr id="1532" name="그룹 1531"/>
          <p:cNvGrpSpPr/>
          <p:nvPr/>
        </p:nvGrpSpPr>
        <p:grpSpPr>
          <a:xfrm>
            <a:off x="361094" y="1528006"/>
            <a:ext cx="1120003" cy="557847"/>
            <a:chOff x="494598" y="2361610"/>
            <a:chExt cx="1120003" cy="610524"/>
          </a:xfrm>
        </p:grpSpPr>
        <p:sp>
          <p:nvSpPr>
            <p:cNvPr id="1533" name="AutoShape 444"/>
            <p:cNvSpPr>
              <a:spLocks noChangeArrowheads="1"/>
            </p:cNvSpPr>
            <p:nvPr/>
          </p:nvSpPr>
          <p:spPr bwMode="auto">
            <a:xfrm>
              <a:off x="497632" y="2361610"/>
              <a:ext cx="1116969" cy="6105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35" name="AutoShape 6"/>
            <p:cNvSpPr>
              <a:spLocks noChangeArrowheads="1"/>
            </p:cNvSpPr>
            <p:nvPr/>
          </p:nvSpPr>
          <p:spPr bwMode="auto">
            <a:xfrm flipH="1">
              <a:off x="548490" y="252873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EAM Admin</a:t>
              </a:r>
            </a:p>
          </p:txBody>
        </p:sp>
        <p:sp>
          <p:nvSpPr>
            <p:cNvPr id="1536" name="AutoShape 6"/>
            <p:cNvSpPr>
              <a:spLocks noChangeArrowheads="1"/>
            </p:cNvSpPr>
            <p:nvPr/>
          </p:nvSpPr>
          <p:spPr bwMode="auto">
            <a:xfrm flipH="1">
              <a:off x="548490" y="2686349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XecurePKI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사설인증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538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1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AM#1</a:t>
              </a:r>
            </a:p>
          </p:txBody>
        </p:sp>
        <p:cxnSp>
          <p:nvCxnSpPr>
            <p:cNvPr id="1539" name="직선 연결선 1538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40" name="그룹 1539"/>
          <p:cNvGrpSpPr/>
          <p:nvPr/>
        </p:nvGrpSpPr>
        <p:grpSpPr>
          <a:xfrm>
            <a:off x="361094" y="2144687"/>
            <a:ext cx="1120003" cy="1180607"/>
            <a:chOff x="494598" y="3161219"/>
            <a:chExt cx="1120003" cy="1292090"/>
          </a:xfrm>
        </p:grpSpPr>
        <p:sp>
          <p:nvSpPr>
            <p:cNvPr id="1541" name="AutoShape 444"/>
            <p:cNvSpPr>
              <a:spLocks noChangeArrowheads="1"/>
            </p:cNvSpPr>
            <p:nvPr/>
          </p:nvSpPr>
          <p:spPr bwMode="auto">
            <a:xfrm>
              <a:off x="497632" y="3161219"/>
              <a:ext cx="1116969" cy="129209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42" name="AutoShape 6"/>
            <p:cNvSpPr>
              <a:spLocks noChangeArrowheads="1"/>
            </p:cNvSpPr>
            <p:nvPr/>
          </p:nvSpPr>
          <p:spPr bwMode="auto">
            <a:xfrm flipH="1">
              <a:off x="548490" y="3385922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543" name="AutoShape 6"/>
            <p:cNvSpPr>
              <a:spLocks noChangeArrowheads="1"/>
            </p:cNvSpPr>
            <p:nvPr/>
          </p:nvSpPr>
          <p:spPr bwMode="auto">
            <a:xfrm flipH="1">
              <a:off x="548490" y="3512829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Core_Push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544" name="AutoShape 6"/>
            <p:cNvSpPr>
              <a:spLocks noChangeArrowheads="1"/>
            </p:cNvSpPr>
            <p:nvPr/>
          </p:nvSpPr>
          <p:spPr bwMode="auto">
            <a:xfrm flipH="1">
              <a:off x="548490" y="3639736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Batch_RM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545" name="AutoShape 6"/>
            <p:cNvSpPr>
              <a:spLocks noChangeArrowheads="1"/>
            </p:cNvSpPr>
            <p:nvPr/>
          </p:nvSpPr>
          <p:spPr bwMode="auto">
            <a:xfrm flipH="1">
              <a:off x="548490" y="3766643"/>
              <a:ext cx="1008000" cy="256633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PT_GW-WEB</a:t>
              </a:r>
            </a:p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Portal,KMS,GW,BMS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546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3203299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Web#1</a:t>
              </a:r>
            </a:p>
          </p:txBody>
        </p:sp>
        <p:cxnSp>
          <p:nvCxnSpPr>
            <p:cNvPr id="1547" name="직선 연결선 1546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3161220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8" name="AutoShape 6"/>
            <p:cNvSpPr>
              <a:spLocks noChangeArrowheads="1"/>
            </p:cNvSpPr>
            <p:nvPr/>
          </p:nvSpPr>
          <p:spPr bwMode="auto">
            <a:xfrm flipH="1">
              <a:off x="548490" y="4036429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50" name="AutoShape 6"/>
            <p:cNvSpPr>
              <a:spLocks noChangeArrowheads="1"/>
            </p:cNvSpPr>
            <p:nvPr/>
          </p:nvSpPr>
          <p:spPr bwMode="auto">
            <a:xfrm flipH="1">
              <a:off x="548490" y="4165150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552" name="AutoShape 6"/>
            <p:cNvSpPr>
              <a:spLocks noChangeArrowheads="1"/>
            </p:cNvSpPr>
            <p:nvPr/>
          </p:nvSpPr>
          <p:spPr bwMode="auto">
            <a:xfrm flipH="1">
              <a:off x="548490" y="428344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새주소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eCamp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/Pro II)</a:t>
              </a:r>
            </a:p>
          </p:txBody>
        </p:sp>
      </p:grpSp>
      <p:grpSp>
        <p:nvGrpSpPr>
          <p:cNvPr id="1553" name="그룹 1552"/>
          <p:cNvGrpSpPr/>
          <p:nvPr/>
        </p:nvGrpSpPr>
        <p:grpSpPr>
          <a:xfrm>
            <a:off x="361094" y="3368824"/>
            <a:ext cx="1120003" cy="1953172"/>
            <a:chOff x="494598" y="4687111"/>
            <a:chExt cx="1120003" cy="2013774"/>
          </a:xfrm>
        </p:grpSpPr>
        <p:sp>
          <p:nvSpPr>
            <p:cNvPr id="1554" name="AutoShape 444"/>
            <p:cNvSpPr>
              <a:spLocks noChangeArrowheads="1"/>
            </p:cNvSpPr>
            <p:nvPr/>
          </p:nvSpPr>
          <p:spPr bwMode="auto">
            <a:xfrm>
              <a:off x="497632" y="4687111"/>
              <a:ext cx="1116969" cy="201377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5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47145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WAS#1</a:t>
              </a:r>
            </a:p>
          </p:txBody>
        </p:sp>
        <p:cxnSp>
          <p:nvCxnSpPr>
            <p:cNvPr id="1556" name="직선 연결선 155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46871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57" name="AutoShape 6"/>
            <p:cNvSpPr>
              <a:spLocks noChangeArrowheads="1"/>
            </p:cNvSpPr>
            <p:nvPr/>
          </p:nvSpPr>
          <p:spPr bwMode="auto">
            <a:xfrm flipH="1">
              <a:off x="548490" y="48864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558" name="AutoShape 6"/>
            <p:cNvSpPr>
              <a:spLocks noChangeArrowheads="1"/>
            </p:cNvSpPr>
            <p:nvPr/>
          </p:nvSpPr>
          <p:spPr bwMode="auto">
            <a:xfrm flipH="1">
              <a:off x="548490" y="50038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App-WAS</a:t>
              </a:r>
            </a:p>
          </p:txBody>
        </p:sp>
        <p:sp>
          <p:nvSpPr>
            <p:cNvPr id="1559" name="AutoShape 6"/>
            <p:cNvSpPr>
              <a:spLocks noChangeArrowheads="1"/>
            </p:cNvSpPr>
            <p:nvPr/>
          </p:nvSpPr>
          <p:spPr bwMode="auto">
            <a:xfrm flipH="1">
              <a:off x="548490" y="51212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Push-WAS</a:t>
              </a:r>
            </a:p>
          </p:txBody>
        </p:sp>
        <p:sp>
          <p:nvSpPr>
            <p:cNvPr id="1560" name="AutoShape 6"/>
            <p:cNvSpPr>
              <a:spLocks noChangeArrowheads="1"/>
            </p:cNvSpPr>
            <p:nvPr/>
          </p:nvSpPr>
          <p:spPr bwMode="auto">
            <a:xfrm flipH="1">
              <a:off x="548490" y="547359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G/W-WAS</a:t>
              </a:r>
            </a:p>
          </p:txBody>
        </p:sp>
        <p:sp>
          <p:nvSpPr>
            <p:cNvPr id="1561" name="AutoShape 6"/>
            <p:cNvSpPr>
              <a:spLocks noChangeArrowheads="1"/>
            </p:cNvSpPr>
            <p:nvPr/>
          </p:nvSpPr>
          <p:spPr bwMode="auto">
            <a:xfrm flipH="1">
              <a:off x="548490" y="559103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규정관리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-WAS</a:t>
              </a:r>
            </a:p>
          </p:txBody>
        </p:sp>
        <p:sp>
          <p:nvSpPr>
            <p:cNvPr id="1562" name="AutoShape 6"/>
            <p:cNvSpPr>
              <a:spLocks noChangeArrowheads="1"/>
            </p:cNvSpPr>
            <p:nvPr/>
          </p:nvSpPr>
          <p:spPr bwMode="auto">
            <a:xfrm flipH="1">
              <a:off x="548490" y="570847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신용리스크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-WAS</a:t>
              </a:r>
            </a:p>
          </p:txBody>
        </p:sp>
        <p:sp>
          <p:nvSpPr>
            <p:cNvPr id="1563" name="AutoShape 6"/>
            <p:cNvSpPr>
              <a:spLocks noChangeArrowheads="1"/>
            </p:cNvSpPr>
            <p:nvPr/>
          </p:nvSpPr>
          <p:spPr bwMode="auto">
            <a:xfrm flipH="1">
              <a:off x="548490" y="582591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64" name="AutoShape 6"/>
            <p:cNvSpPr>
              <a:spLocks noChangeArrowheads="1"/>
            </p:cNvSpPr>
            <p:nvPr/>
          </p:nvSpPr>
          <p:spPr bwMode="auto">
            <a:xfrm flipH="1">
              <a:off x="548490" y="594334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sp>
          <p:nvSpPr>
            <p:cNvPr id="1565" name="AutoShape 6"/>
            <p:cNvSpPr>
              <a:spLocks noChangeArrowheads="1"/>
            </p:cNvSpPr>
            <p:nvPr/>
          </p:nvSpPr>
          <p:spPr bwMode="auto">
            <a:xfrm flipH="1">
              <a:off x="548490" y="523872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Batch RM-WAS</a:t>
              </a:r>
            </a:p>
          </p:txBody>
        </p:sp>
        <p:sp>
          <p:nvSpPr>
            <p:cNvPr id="1566" name="AutoShape 6"/>
            <p:cNvSpPr>
              <a:spLocks noChangeArrowheads="1"/>
            </p:cNvSpPr>
            <p:nvPr/>
          </p:nvSpPr>
          <p:spPr bwMode="auto">
            <a:xfrm flipH="1">
              <a:off x="548490" y="53561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OZ(APP,BATCH)-WAS</a:t>
              </a:r>
            </a:p>
          </p:txBody>
        </p:sp>
        <p:sp>
          <p:nvSpPr>
            <p:cNvPr id="1567" name="AutoShape 6"/>
            <p:cNvSpPr>
              <a:spLocks noChangeArrowheads="1"/>
            </p:cNvSpPr>
            <p:nvPr/>
          </p:nvSpPr>
          <p:spPr bwMode="auto">
            <a:xfrm flipH="1">
              <a:off x="548490" y="606078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Framework(TMS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포함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568" name="AutoShape 6"/>
            <p:cNvSpPr>
              <a:spLocks noChangeArrowheads="1"/>
            </p:cNvSpPr>
            <p:nvPr/>
          </p:nvSpPr>
          <p:spPr bwMode="auto">
            <a:xfrm flipH="1">
              <a:off x="548490" y="61782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569" name="AutoShape 6"/>
            <p:cNvSpPr>
              <a:spLocks noChangeArrowheads="1"/>
            </p:cNvSpPr>
            <p:nvPr/>
          </p:nvSpPr>
          <p:spPr bwMode="auto">
            <a:xfrm flipH="1">
              <a:off x="548490" y="629565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70" name="AutoShape 6"/>
            <p:cNvSpPr>
              <a:spLocks noChangeArrowheads="1"/>
            </p:cNvSpPr>
            <p:nvPr/>
          </p:nvSpPr>
          <p:spPr bwMode="auto">
            <a:xfrm flipH="1">
              <a:off x="548490" y="641309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Sendbill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71" name="AutoShape 6"/>
            <p:cNvSpPr>
              <a:spLocks noChangeArrowheads="1"/>
            </p:cNvSpPr>
            <p:nvPr/>
          </p:nvSpPr>
          <p:spPr bwMode="auto">
            <a:xfrm flipH="1">
              <a:off x="548490" y="653053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grpSp>
        <p:nvGrpSpPr>
          <p:cNvPr id="1576" name="그룹 1575"/>
          <p:cNvGrpSpPr/>
          <p:nvPr/>
        </p:nvGrpSpPr>
        <p:grpSpPr>
          <a:xfrm>
            <a:off x="350511" y="5359398"/>
            <a:ext cx="1120003" cy="628829"/>
            <a:chOff x="494598" y="7189009"/>
            <a:chExt cx="1120003" cy="608208"/>
          </a:xfrm>
        </p:grpSpPr>
        <p:sp>
          <p:nvSpPr>
            <p:cNvPr id="1577" name="AutoShape 444"/>
            <p:cNvSpPr>
              <a:spLocks noChangeArrowheads="1"/>
            </p:cNvSpPr>
            <p:nvPr/>
          </p:nvSpPr>
          <p:spPr bwMode="auto">
            <a:xfrm>
              <a:off x="497632" y="7189009"/>
              <a:ext cx="1116969" cy="6082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78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검색</a:t>
              </a:r>
            </a:p>
          </p:txBody>
        </p:sp>
        <p:cxnSp>
          <p:nvCxnSpPr>
            <p:cNvPr id="1579" name="직선 연결선 1578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0" name="AutoShape 6"/>
            <p:cNvSpPr>
              <a:spLocks noChangeArrowheads="1"/>
            </p:cNvSpPr>
            <p:nvPr/>
          </p:nvSpPr>
          <p:spPr bwMode="auto">
            <a:xfrm flipH="1">
              <a:off x="548490" y="738831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cmanager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583" name="그룹 1582"/>
          <p:cNvGrpSpPr/>
          <p:nvPr/>
        </p:nvGrpSpPr>
        <p:grpSpPr>
          <a:xfrm>
            <a:off x="1576061" y="5561211"/>
            <a:ext cx="1120003" cy="471909"/>
            <a:chOff x="494598" y="7189010"/>
            <a:chExt cx="1120003" cy="486551"/>
          </a:xfrm>
        </p:grpSpPr>
        <p:sp>
          <p:nvSpPr>
            <p:cNvPr id="1584" name="AutoShape 444"/>
            <p:cNvSpPr>
              <a:spLocks noChangeArrowheads="1"/>
            </p:cNvSpPr>
            <p:nvPr/>
          </p:nvSpPr>
          <p:spPr bwMode="auto">
            <a:xfrm>
              <a:off x="497632" y="7189010"/>
              <a:ext cx="1116969" cy="48655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8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메타</a:t>
              </a:r>
            </a:p>
          </p:txBody>
        </p:sp>
        <p:cxnSp>
          <p:nvCxnSpPr>
            <p:cNvPr id="1586" name="직선 연결선 158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7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MetaMiner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88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ERWin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598" name="그룹 1597"/>
          <p:cNvGrpSpPr/>
          <p:nvPr/>
        </p:nvGrpSpPr>
        <p:grpSpPr>
          <a:xfrm>
            <a:off x="1576061" y="4550381"/>
            <a:ext cx="1120003" cy="329765"/>
            <a:chOff x="494598" y="7189011"/>
            <a:chExt cx="1120003" cy="339996"/>
          </a:xfrm>
        </p:grpSpPr>
        <p:sp>
          <p:nvSpPr>
            <p:cNvPr id="1599" name="AutoShape 444"/>
            <p:cNvSpPr>
              <a:spLocks noChangeArrowheads="1"/>
            </p:cNvSpPr>
            <p:nvPr/>
          </p:nvSpPr>
          <p:spPr bwMode="auto">
            <a:xfrm>
              <a:off x="497632" y="7189011"/>
              <a:ext cx="1116969" cy="33999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00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DNS#1</a:t>
              </a:r>
            </a:p>
          </p:txBody>
        </p:sp>
        <p:cxnSp>
          <p:nvCxnSpPr>
            <p:cNvPr id="1601" name="직선 연결선 1600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2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BIND</a:t>
              </a:r>
            </a:p>
          </p:txBody>
        </p:sp>
      </p:grpSp>
      <p:grpSp>
        <p:nvGrpSpPr>
          <p:cNvPr id="1589" name="그룹 1588"/>
          <p:cNvGrpSpPr/>
          <p:nvPr/>
        </p:nvGrpSpPr>
        <p:grpSpPr>
          <a:xfrm>
            <a:off x="1576061" y="4928110"/>
            <a:ext cx="1120003" cy="600954"/>
            <a:chOff x="494598" y="7189011"/>
            <a:chExt cx="1120003" cy="619600"/>
          </a:xfrm>
        </p:grpSpPr>
        <p:sp>
          <p:nvSpPr>
            <p:cNvPr id="1590" name="AutoShape 444"/>
            <p:cNvSpPr>
              <a:spLocks noChangeArrowheads="1"/>
            </p:cNvSpPr>
            <p:nvPr/>
          </p:nvSpPr>
          <p:spPr bwMode="auto">
            <a:xfrm>
              <a:off x="497632" y="7189011"/>
              <a:ext cx="1116969" cy="6196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59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이미지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#1</a:t>
              </a:r>
            </a:p>
          </p:txBody>
        </p:sp>
        <p:cxnSp>
          <p:nvCxnSpPr>
            <p:cNvPr id="1592" name="직선 연결선 159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3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Exrep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594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Tomcat</a:t>
              </a:r>
            </a:p>
          </p:txBody>
        </p:sp>
        <p:sp>
          <p:nvSpPr>
            <p:cNvPr id="1596" name="AutoShape 6"/>
            <p:cNvSpPr>
              <a:spLocks noChangeArrowheads="1"/>
            </p:cNvSpPr>
            <p:nvPr/>
          </p:nvSpPr>
          <p:spPr bwMode="auto">
            <a:xfrm flipH="1">
              <a:off x="548490" y="762066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603" name="그룹 1602"/>
          <p:cNvGrpSpPr/>
          <p:nvPr/>
        </p:nvGrpSpPr>
        <p:grpSpPr>
          <a:xfrm>
            <a:off x="1576061" y="3819416"/>
            <a:ext cx="1120003" cy="664377"/>
            <a:chOff x="494598" y="7189010"/>
            <a:chExt cx="1120003" cy="684991"/>
          </a:xfrm>
        </p:grpSpPr>
        <p:sp>
          <p:nvSpPr>
            <p:cNvPr id="1604" name="AutoShape 444"/>
            <p:cNvSpPr>
              <a:spLocks noChangeArrowheads="1"/>
            </p:cNvSpPr>
            <p:nvPr/>
          </p:nvSpPr>
          <p:spPr bwMode="auto">
            <a:xfrm>
              <a:off x="497632" y="7189010"/>
              <a:ext cx="1116969" cy="68499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0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대외연계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#1</a:t>
              </a:r>
            </a:p>
          </p:txBody>
        </p:sp>
        <p:cxnSp>
          <p:nvCxnSpPr>
            <p:cNvPr id="1606" name="직선 연결선 160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7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Megatier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PG</a:t>
              </a:r>
            </a:p>
          </p:txBody>
        </p:sp>
        <p:sp>
          <p:nvSpPr>
            <p:cNvPr id="1608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G2B</a:t>
              </a:r>
            </a:p>
          </p:txBody>
        </p:sp>
        <p:sp>
          <p:nvSpPr>
            <p:cNvPr id="1609" name="AutoShape 6"/>
            <p:cNvSpPr>
              <a:spLocks noChangeArrowheads="1"/>
            </p:cNvSpPr>
            <p:nvPr/>
          </p:nvSpPr>
          <p:spPr bwMode="auto">
            <a:xfrm flipH="1">
              <a:off x="548490" y="76231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Tomcat</a:t>
              </a:r>
            </a:p>
          </p:txBody>
        </p:sp>
        <p:sp>
          <p:nvSpPr>
            <p:cNvPr id="1610" name="AutoShape 6"/>
            <p:cNvSpPr>
              <a:spLocks noChangeArrowheads="1"/>
            </p:cNvSpPr>
            <p:nvPr/>
          </p:nvSpPr>
          <p:spPr bwMode="auto">
            <a:xfrm flipH="1">
              <a:off x="548490" y="77417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</p:grpSp>
      <p:grpSp>
        <p:nvGrpSpPr>
          <p:cNvPr id="1611" name="그룹 1610"/>
          <p:cNvGrpSpPr/>
          <p:nvPr/>
        </p:nvGrpSpPr>
        <p:grpSpPr>
          <a:xfrm>
            <a:off x="1586232" y="1528006"/>
            <a:ext cx="1120003" cy="2234679"/>
            <a:chOff x="494598" y="4687110"/>
            <a:chExt cx="1120003" cy="2304015"/>
          </a:xfrm>
        </p:grpSpPr>
        <p:sp>
          <p:nvSpPr>
            <p:cNvPr id="1612" name="AutoShape 444"/>
            <p:cNvSpPr>
              <a:spLocks noChangeArrowheads="1"/>
            </p:cNvSpPr>
            <p:nvPr/>
          </p:nvSpPr>
          <p:spPr bwMode="auto">
            <a:xfrm>
              <a:off x="497632" y="4687110"/>
              <a:ext cx="1116969" cy="23040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1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47145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외부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APP#1</a:t>
              </a:r>
            </a:p>
          </p:txBody>
        </p:sp>
        <p:cxnSp>
          <p:nvCxnSpPr>
            <p:cNvPr id="1614" name="직선 연결선 161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46871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5" name="AutoShape 6"/>
            <p:cNvSpPr>
              <a:spLocks noChangeArrowheads="1"/>
            </p:cNvSpPr>
            <p:nvPr/>
          </p:nvSpPr>
          <p:spPr bwMode="auto">
            <a:xfrm flipH="1">
              <a:off x="548490" y="48864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616" name="AutoShape 6"/>
            <p:cNvSpPr>
              <a:spLocks noChangeArrowheads="1"/>
            </p:cNvSpPr>
            <p:nvPr/>
          </p:nvSpPr>
          <p:spPr bwMode="auto">
            <a:xfrm flipH="1">
              <a:off x="548490" y="50038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617" name="AutoShape 6"/>
            <p:cNvSpPr>
              <a:spLocks noChangeArrowheads="1"/>
            </p:cNvSpPr>
            <p:nvPr/>
          </p:nvSpPr>
          <p:spPr bwMode="auto">
            <a:xfrm flipH="1">
              <a:off x="548490" y="51212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인터넷창구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/OZ</a:t>
              </a:r>
            </a:p>
          </p:txBody>
        </p:sp>
        <p:sp>
          <p:nvSpPr>
            <p:cNvPr id="1618" name="AutoShape 6"/>
            <p:cNvSpPr>
              <a:spLocks noChangeArrowheads="1"/>
            </p:cNvSpPr>
            <p:nvPr/>
          </p:nvSpPr>
          <p:spPr bwMode="auto">
            <a:xfrm flipH="1">
              <a:off x="548490" y="547359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홈페이지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연수원</a:t>
              </a:r>
            </a:p>
          </p:txBody>
        </p:sp>
        <p:sp>
          <p:nvSpPr>
            <p:cNvPr id="1619" name="AutoShape 6"/>
            <p:cNvSpPr>
              <a:spLocks noChangeArrowheads="1"/>
            </p:cNvSpPr>
            <p:nvPr/>
          </p:nvSpPr>
          <p:spPr bwMode="auto">
            <a:xfrm flipH="1">
              <a:off x="548490" y="559103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ePapy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620" name="AutoShape 6"/>
            <p:cNvSpPr>
              <a:spLocks noChangeArrowheads="1"/>
            </p:cNvSpPr>
            <p:nvPr/>
          </p:nvSpPr>
          <p:spPr bwMode="auto">
            <a:xfrm flipH="1">
              <a:off x="548490" y="570847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21" name="AutoShape 6"/>
            <p:cNvSpPr>
              <a:spLocks noChangeArrowheads="1"/>
            </p:cNvSpPr>
            <p:nvPr/>
          </p:nvSpPr>
          <p:spPr bwMode="auto">
            <a:xfrm flipH="1">
              <a:off x="548490" y="582591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RIA 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622" name="AutoShape 6"/>
            <p:cNvSpPr>
              <a:spLocks noChangeArrowheads="1"/>
            </p:cNvSpPr>
            <p:nvPr/>
          </p:nvSpPr>
          <p:spPr bwMode="auto">
            <a:xfrm flipH="1">
              <a:off x="548490" y="594334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CMS</a:t>
              </a:r>
            </a:p>
          </p:txBody>
        </p:sp>
        <p:sp>
          <p:nvSpPr>
            <p:cNvPr id="1623" name="AutoShape 6"/>
            <p:cNvSpPr>
              <a:spLocks noChangeArrowheads="1"/>
            </p:cNvSpPr>
            <p:nvPr/>
          </p:nvSpPr>
          <p:spPr bwMode="auto">
            <a:xfrm flipH="1">
              <a:off x="548490" y="523872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전자계약</a:t>
              </a:r>
            </a:p>
          </p:txBody>
        </p:sp>
        <p:sp>
          <p:nvSpPr>
            <p:cNvPr id="1624" name="AutoShape 6"/>
            <p:cNvSpPr>
              <a:spLocks noChangeArrowheads="1"/>
            </p:cNvSpPr>
            <p:nvPr/>
          </p:nvSpPr>
          <p:spPr bwMode="auto">
            <a:xfrm flipH="1">
              <a:off x="548490" y="53561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전자서류</a:t>
              </a:r>
            </a:p>
          </p:txBody>
        </p:sp>
        <p:sp>
          <p:nvSpPr>
            <p:cNvPr id="1625" name="AutoShape 6"/>
            <p:cNvSpPr>
              <a:spLocks noChangeArrowheads="1"/>
            </p:cNvSpPr>
            <p:nvPr/>
          </p:nvSpPr>
          <p:spPr bwMode="auto">
            <a:xfrm flipH="1">
              <a:off x="548490" y="606078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DRM(BCQRE)</a:t>
              </a:r>
            </a:p>
          </p:txBody>
        </p:sp>
        <p:sp>
          <p:nvSpPr>
            <p:cNvPr id="1627" name="AutoShape 6"/>
            <p:cNvSpPr>
              <a:spLocks noChangeArrowheads="1"/>
            </p:cNvSpPr>
            <p:nvPr/>
          </p:nvSpPr>
          <p:spPr bwMode="auto">
            <a:xfrm flipH="1">
              <a:off x="548490" y="618869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28" name="AutoShape 6"/>
            <p:cNvSpPr>
              <a:spLocks noChangeArrowheads="1"/>
            </p:cNvSpPr>
            <p:nvPr/>
          </p:nvSpPr>
          <p:spPr bwMode="auto">
            <a:xfrm flipH="1">
              <a:off x="548490" y="63132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CKKeyPro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키보드보안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29" name="AutoShape 6"/>
            <p:cNvSpPr>
              <a:spLocks noChangeArrowheads="1"/>
            </p:cNvSpPr>
            <p:nvPr/>
          </p:nvSpPr>
          <p:spPr bwMode="auto">
            <a:xfrm flipH="1">
              <a:off x="548490" y="644205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CKFireWall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개인방화벽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30" name="AutoShape 6"/>
            <p:cNvSpPr>
              <a:spLocks noChangeArrowheads="1"/>
            </p:cNvSpPr>
            <p:nvPr/>
          </p:nvSpPr>
          <p:spPr bwMode="auto">
            <a:xfrm flipH="1">
              <a:off x="548490" y="657922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631" name="AutoShape 6"/>
            <p:cNvSpPr>
              <a:spLocks noChangeArrowheads="1"/>
            </p:cNvSpPr>
            <p:nvPr/>
          </p:nvSpPr>
          <p:spPr bwMode="auto">
            <a:xfrm flipH="1">
              <a:off x="548490" y="670648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Veraport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632" name="AutoShape 6"/>
            <p:cNvSpPr>
              <a:spLocks noChangeArrowheads="1"/>
            </p:cNvSpPr>
            <p:nvPr/>
          </p:nvSpPr>
          <p:spPr bwMode="auto">
            <a:xfrm flipH="1">
              <a:off x="548490" y="683374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634" name="Text Box 452"/>
          <p:cNvSpPr txBox="1">
            <a:spLocks noChangeArrowheads="1"/>
          </p:cNvSpPr>
          <p:nvPr/>
        </p:nvSpPr>
        <p:spPr bwMode="auto">
          <a:xfrm>
            <a:off x="3643648" y="6213777"/>
            <a:ext cx="1220770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Superdome X</a:t>
            </a:r>
          </a:p>
        </p:txBody>
      </p:sp>
      <p:grpSp>
        <p:nvGrpSpPr>
          <p:cNvPr id="1635" name="그룹 1634"/>
          <p:cNvGrpSpPr/>
          <p:nvPr/>
        </p:nvGrpSpPr>
        <p:grpSpPr>
          <a:xfrm>
            <a:off x="3056723" y="1528006"/>
            <a:ext cx="1120003" cy="553308"/>
            <a:chOff x="494598" y="2361611"/>
            <a:chExt cx="1120003" cy="605557"/>
          </a:xfrm>
        </p:grpSpPr>
        <p:sp>
          <p:nvSpPr>
            <p:cNvPr id="1636" name="AutoShape 444"/>
            <p:cNvSpPr>
              <a:spLocks noChangeArrowheads="1"/>
            </p:cNvSpPr>
            <p:nvPr/>
          </p:nvSpPr>
          <p:spPr bwMode="auto">
            <a:xfrm>
              <a:off x="497632" y="2361611"/>
              <a:ext cx="1116969" cy="60555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38" name="AutoShape 6"/>
            <p:cNvSpPr>
              <a:spLocks noChangeArrowheads="1"/>
            </p:cNvSpPr>
            <p:nvPr/>
          </p:nvSpPr>
          <p:spPr bwMode="auto">
            <a:xfrm flipH="1">
              <a:off x="548490" y="2563680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EAM Admin</a:t>
              </a:r>
            </a:p>
          </p:txBody>
        </p:sp>
        <p:sp>
          <p:nvSpPr>
            <p:cNvPr id="1639" name="AutoShape 6"/>
            <p:cNvSpPr>
              <a:spLocks noChangeArrowheads="1"/>
            </p:cNvSpPr>
            <p:nvPr/>
          </p:nvSpPr>
          <p:spPr bwMode="auto">
            <a:xfrm flipH="1">
              <a:off x="548490" y="2721295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XecurePKI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사설인증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4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1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AM#2</a:t>
              </a:r>
            </a:p>
          </p:txBody>
        </p:sp>
        <p:cxnSp>
          <p:nvCxnSpPr>
            <p:cNvPr id="1642" name="직선 연결선 164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3" name="그룹 1642"/>
          <p:cNvGrpSpPr/>
          <p:nvPr/>
        </p:nvGrpSpPr>
        <p:grpSpPr>
          <a:xfrm>
            <a:off x="3056723" y="2128316"/>
            <a:ext cx="1120003" cy="1301542"/>
            <a:chOff x="494598" y="3161220"/>
            <a:chExt cx="1120003" cy="1424444"/>
          </a:xfrm>
        </p:grpSpPr>
        <p:sp>
          <p:nvSpPr>
            <p:cNvPr id="1644" name="AutoShape 444"/>
            <p:cNvSpPr>
              <a:spLocks noChangeArrowheads="1"/>
            </p:cNvSpPr>
            <p:nvPr/>
          </p:nvSpPr>
          <p:spPr bwMode="auto">
            <a:xfrm>
              <a:off x="497632" y="3161220"/>
              <a:ext cx="1116969" cy="142444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45" name="AutoShape 6"/>
            <p:cNvSpPr>
              <a:spLocks noChangeArrowheads="1"/>
            </p:cNvSpPr>
            <p:nvPr/>
          </p:nvSpPr>
          <p:spPr bwMode="auto">
            <a:xfrm flipH="1">
              <a:off x="548490" y="3385922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646" name="AutoShape 6"/>
            <p:cNvSpPr>
              <a:spLocks noChangeArrowheads="1"/>
            </p:cNvSpPr>
            <p:nvPr/>
          </p:nvSpPr>
          <p:spPr bwMode="auto">
            <a:xfrm flipH="1">
              <a:off x="548490" y="3512829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Core_Push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647" name="AutoShape 6"/>
            <p:cNvSpPr>
              <a:spLocks noChangeArrowheads="1"/>
            </p:cNvSpPr>
            <p:nvPr/>
          </p:nvSpPr>
          <p:spPr bwMode="auto">
            <a:xfrm flipH="1">
              <a:off x="548490" y="3639736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Batch_RM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-WEB</a:t>
              </a:r>
            </a:p>
          </p:txBody>
        </p:sp>
        <p:sp>
          <p:nvSpPr>
            <p:cNvPr id="1648" name="AutoShape 6"/>
            <p:cNvSpPr>
              <a:spLocks noChangeArrowheads="1"/>
            </p:cNvSpPr>
            <p:nvPr/>
          </p:nvSpPr>
          <p:spPr bwMode="auto">
            <a:xfrm flipH="1">
              <a:off x="548490" y="3766643"/>
              <a:ext cx="1008000" cy="256633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PT_GW-WEB</a:t>
              </a:r>
            </a:p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Portal,KMS,GW,BMS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49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3203299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Web#2</a:t>
              </a:r>
            </a:p>
          </p:txBody>
        </p:sp>
        <p:cxnSp>
          <p:nvCxnSpPr>
            <p:cNvPr id="1650" name="직선 연결선 1649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3161220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1" name="AutoShape 6"/>
            <p:cNvSpPr>
              <a:spLocks noChangeArrowheads="1"/>
            </p:cNvSpPr>
            <p:nvPr/>
          </p:nvSpPr>
          <p:spPr bwMode="auto">
            <a:xfrm flipH="1">
              <a:off x="548490" y="4036429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653" name="AutoShape 6"/>
            <p:cNvSpPr>
              <a:spLocks noChangeArrowheads="1"/>
            </p:cNvSpPr>
            <p:nvPr/>
          </p:nvSpPr>
          <p:spPr bwMode="auto">
            <a:xfrm flipH="1">
              <a:off x="548490" y="4166528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654" name="AutoShape 6"/>
            <p:cNvSpPr>
              <a:spLocks noChangeArrowheads="1"/>
            </p:cNvSpPr>
            <p:nvPr/>
          </p:nvSpPr>
          <p:spPr bwMode="auto">
            <a:xfrm flipH="1">
              <a:off x="548490" y="4302481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NetBackup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백업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655" name="AutoShape 6"/>
            <p:cNvSpPr>
              <a:spLocks noChangeArrowheads="1"/>
            </p:cNvSpPr>
            <p:nvPr/>
          </p:nvSpPr>
          <p:spPr bwMode="auto">
            <a:xfrm flipH="1">
              <a:off x="548490" y="4439810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새주소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eCamp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/Pro II)</a:t>
              </a:r>
            </a:p>
          </p:txBody>
        </p:sp>
      </p:grpSp>
      <p:sp>
        <p:nvSpPr>
          <p:cNvPr id="1681" name="AutoShape 444"/>
          <p:cNvSpPr>
            <a:spLocks noChangeArrowheads="1"/>
          </p:cNvSpPr>
          <p:nvPr/>
        </p:nvSpPr>
        <p:spPr bwMode="auto">
          <a:xfrm>
            <a:off x="3059757" y="5503506"/>
            <a:ext cx="1116969" cy="58850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82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076" y="5551572"/>
            <a:ext cx="869502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감사정보시스템</a:t>
            </a:r>
          </a:p>
        </p:txBody>
      </p:sp>
      <p:cxnSp>
        <p:nvCxnSpPr>
          <p:cNvPr id="1683" name="직선 연결선 1682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3056723" y="5505928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4" name="AutoShape 6"/>
          <p:cNvSpPr>
            <a:spLocks noChangeArrowheads="1"/>
          </p:cNvSpPr>
          <p:nvPr/>
        </p:nvSpPr>
        <p:spPr bwMode="auto">
          <a:xfrm flipH="1">
            <a:off x="3110615" y="5718282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Tomcat</a:t>
            </a:r>
          </a:p>
        </p:txBody>
      </p:sp>
      <p:sp>
        <p:nvSpPr>
          <p:cNvPr id="1685" name="AutoShape 6"/>
          <p:cNvSpPr>
            <a:spLocks noChangeArrowheads="1"/>
          </p:cNvSpPr>
          <p:nvPr/>
        </p:nvSpPr>
        <p:spPr bwMode="auto">
          <a:xfrm flipH="1">
            <a:off x="3110615" y="5832185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Audit S/W</a:t>
            </a:r>
          </a:p>
        </p:txBody>
      </p:sp>
      <p:sp>
        <p:nvSpPr>
          <p:cNvPr id="1686" name="AutoShape 6"/>
          <p:cNvSpPr>
            <a:spLocks noChangeArrowheads="1"/>
          </p:cNvSpPr>
          <p:nvPr/>
        </p:nvSpPr>
        <p:spPr bwMode="auto">
          <a:xfrm flipH="1">
            <a:off x="3110615" y="5946088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ChangeFlow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Agent</a:t>
            </a:r>
          </a:p>
        </p:txBody>
      </p:sp>
      <p:grpSp>
        <p:nvGrpSpPr>
          <p:cNvPr id="1688" name="그룹 1687"/>
          <p:cNvGrpSpPr/>
          <p:nvPr/>
        </p:nvGrpSpPr>
        <p:grpSpPr>
          <a:xfrm>
            <a:off x="4271690" y="5444480"/>
            <a:ext cx="1120003" cy="458248"/>
            <a:chOff x="494598" y="7189010"/>
            <a:chExt cx="1120003" cy="472466"/>
          </a:xfrm>
        </p:grpSpPr>
        <p:sp>
          <p:nvSpPr>
            <p:cNvPr id="1689" name="AutoShape 444"/>
            <p:cNvSpPr>
              <a:spLocks noChangeArrowheads="1"/>
            </p:cNvSpPr>
            <p:nvPr/>
          </p:nvSpPr>
          <p:spPr bwMode="auto">
            <a:xfrm>
              <a:off x="497632" y="7189010"/>
              <a:ext cx="1116969" cy="47246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90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ETL</a:t>
              </a:r>
            </a:p>
          </p:txBody>
        </p:sp>
        <p:cxnSp>
          <p:nvCxnSpPr>
            <p:cNvPr id="1691" name="직선 연결선 1690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2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Oracle Client</a:t>
              </a:r>
            </a:p>
          </p:txBody>
        </p:sp>
        <p:sp>
          <p:nvSpPr>
            <p:cNvPr id="1693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DataStage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 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운영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개발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grpSp>
        <p:nvGrpSpPr>
          <p:cNvPr id="1695" name="그룹 1694"/>
          <p:cNvGrpSpPr/>
          <p:nvPr/>
        </p:nvGrpSpPr>
        <p:grpSpPr>
          <a:xfrm>
            <a:off x="4271690" y="4796408"/>
            <a:ext cx="1120003" cy="590885"/>
            <a:chOff x="494598" y="7189010"/>
            <a:chExt cx="1120003" cy="609218"/>
          </a:xfrm>
        </p:grpSpPr>
        <p:sp>
          <p:nvSpPr>
            <p:cNvPr id="1696" name="AutoShape 444"/>
            <p:cNvSpPr>
              <a:spLocks noChangeArrowheads="1"/>
            </p:cNvSpPr>
            <p:nvPr/>
          </p:nvSpPr>
          <p:spPr bwMode="auto">
            <a:xfrm>
              <a:off x="497632" y="7189010"/>
              <a:ext cx="1116969" cy="60921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69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이미지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#2</a:t>
              </a:r>
            </a:p>
          </p:txBody>
        </p:sp>
        <p:cxnSp>
          <p:nvCxnSpPr>
            <p:cNvPr id="1698" name="직선 연결선 169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9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Exrep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00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Tomcat</a:t>
              </a:r>
            </a:p>
          </p:txBody>
        </p:sp>
        <p:sp>
          <p:nvSpPr>
            <p:cNvPr id="1702" name="AutoShape 6"/>
            <p:cNvSpPr>
              <a:spLocks noChangeArrowheads="1"/>
            </p:cNvSpPr>
            <p:nvPr/>
          </p:nvSpPr>
          <p:spPr bwMode="auto">
            <a:xfrm flipH="1">
              <a:off x="548490" y="765347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704" name="모서리가 둥근 직사각형 2734"/>
          <p:cNvSpPr/>
          <p:nvPr/>
        </p:nvSpPr>
        <p:spPr bwMode="auto">
          <a:xfrm>
            <a:off x="254224" y="7188026"/>
            <a:ext cx="3481565" cy="1255148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705" name="Text Box 452"/>
          <p:cNvSpPr txBox="1">
            <a:spLocks noChangeArrowheads="1"/>
          </p:cNvSpPr>
          <p:nvPr/>
        </p:nvSpPr>
        <p:spPr bwMode="auto">
          <a:xfrm>
            <a:off x="385260" y="7209045"/>
            <a:ext cx="1095837" cy="19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DB </a:t>
            </a:r>
            <a:r>
              <a:rPr kumimoji="0" lang="ko-KR" altLang="en-US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서버</a:t>
            </a:r>
            <a:endParaRPr kumimoji="0" lang="en-US" altLang="ko-KR" sz="1000" b="0" dirty="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706" name="Text Box 452"/>
          <p:cNvSpPr txBox="1">
            <a:spLocks noChangeArrowheads="1"/>
          </p:cNvSpPr>
          <p:nvPr/>
        </p:nvSpPr>
        <p:spPr bwMode="auto">
          <a:xfrm>
            <a:off x="667263" y="8300903"/>
            <a:ext cx="1660734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Oracle </a:t>
            </a:r>
            <a:r>
              <a:rPr kumimoji="0" lang="en-US" altLang="ko-KR" sz="1000" b="0" dirty="0" err="1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Exadata</a:t>
            </a: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 X6-2</a:t>
            </a:r>
          </a:p>
        </p:txBody>
      </p:sp>
      <p:grpSp>
        <p:nvGrpSpPr>
          <p:cNvPr id="1708" name="그룹 1707"/>
          <p:cNvGrpSpPr/>
          <p:nvPr/>
        </p:nvGrpSpPr>
        <p:grpSpPr>
          <a:xfrm>
            <a:off x="359289" y="7405121"/>
            <a:ext cx="1120003" cy="730512"/>
            <a:chOff x="494598" y="8421076"/>
            <a:chExt cx="1120003" cy="753178"/>
          </a:xfrm>
        </p:grpSpPr>
        <p:sp>
          <p:nvSpPr>
            <p:cNvPr id="1723" name="AutoShape 444"/>
            <p:cNvSpPr>
              <a:spLocks noChangeArrowheads="1"/>
            </p:cNvSpPr>
            <p:nvPr/>
          </p:nvSpPr>
          <p:spPr bwMode="auto">
            <a:xfrm>
              <a:off x="497632" y="8421076"/>
              <a:ext cx="1116969" cy="75317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24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8448497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DB#1</a:t>
              </a:r>
            </a:p>
          </p:txBody>
        </p:sp>
        <p:cxnSp>
          <p:nvCxnSpPr>
            <p:cNvPr id="1725" name="직선 연결선 1724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8421078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26" name="AutoShape 6"/>
            <p:cNvSpPr>
              <a:spLocks noChangeArrowheads="1"/>
            </p:cNvSpPr>
            <p:nvPr/>
          </p:nvSpPr>
          <p:spPr bwMode="auto">
            <a:xfrm flipH="1">
              <a:off x="548490" y="863983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ORACLE DBMS</a:t>
              </a:r>
            </a:p>
          </p:txBody>
        </p:sp>
        <p:sp>
          <p:nvSpPr>
            <p:cNvPr id="1727" name="AutoShape 6"/>
            <p:cNvSpPr>
              <a:spLocks noChangeArrowheads="1"/>
            </p:cNvSpPr>
            <p:nvPr/>
          </p:nvSpPr>
          <p:spPr bwMode="auto">
            <a:xfrm flipH="1">
              <a:off x="548490" y="875727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Oracle ADG</a:t>
              </a:r>
            </a:p>
          </p:txBody>
        </p:sp>
        <p:sp>
          <p:nvSpPr>
            <p:cNvPr id="1729" name="AutoShape 6"/>
            <p:cNvSpPr>
              <a:spLocks noChangeArrowheads="1"/>
            </p:cNvSpPr>
            <p:nvPr/>
          </p:nvSpPr>
          <p:spPr bwMode="auto">
            <a:xfrm flipH="1">
              <a:off x="548490" y="889036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DB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암호화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CubeOne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grpSp>
        <p:nvGrpSpPr>
          <p:cNvPr id="1709" name="그룹 1708"/>
          <p:cNvGrpSpPr/>
          <p:nvPr/>
        </p:nvGrpSpPr>
        <p:grpSpPr>
          <a:xfrm>
            <a:off x="1573176" y="7405123"/>
            <a:ext cx="1130774" cy="883294"/>
            <a:chOff x="1702073" y="8421078"/>
            <a:chExt cx="1130774" cy="910700"/>
          </a:xfrm>
        </p:grpSpPr>
        <p:sp>
          <p:nvSpPr>
            <p:cNvPr id="1716" name="AutoShape 444"/>
            <p:cNvSpPr>
              <a:spLocks noChangeArrowheads="1"/>
            </p:cNvSpPr>
            <p:nvPr/>
          </p:nvSpPr>
          <p:spPr bwMode="auto">
            <a:xfrm>
              <a:off x="1712599" y="8421079"/>
              <a:ext cx="1116969" cy="91069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71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073" y="8446349"/>
              <a:ext cx="1130774" cy="285594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DB#2 </a:t>
              </a:r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개발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/</a:t>
              </a:r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테스트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</a:t>
              </a:r>
            </a:p>
          </p:txBody>
        </p:sp>
        <p:cxnSp>
          <p:nvCxnSpPr>
            <p:cNvPr id="1718" name="직선 연결선 171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1709565" y="8421078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9" name="AutoShape 6"/>
            <p:cNvSpPr>
              <a:spLocks noChangeArrowheads="1"/>
            </p:cNvSpPr>
            <p:nvPr/>
          </p:nvSpPr>
          <p:spPr bwMode="auto">
            <a:xfrm flipH="1">
              <a:off x="1763457" y="877522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ORACLE DBMS</a:t>
              </a:r>
            </a:p>
          </p:txBody>
        </p:sp>
        <p:sp>
          <p:nvSpPr>
            <p:cNvPr id="1720" name="AutoShape 6"/>
            <p:cNvSpPr>
              <a:spLocks noChangeArrowheads="1"/>
            </p:cNvSpPr>
            <p:nvPr/>
          </p:nvSpPr>
          <p:spPr bwMode="auto">
            <a:xfrm flipH="1">
              <a:off x="1763457" y="889266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Oracle ADG</a:t>
              </a:r>
            </a:p>
          </p:txBody>
        </p:sp>
        <p:sp>
          <p:nvSpPr>
            <p:cNvPr id="1722" name="AutoShape 6"/>
            <p:cNvSpPr>
              <a:spLocks noChangeArrowheads="1"/>
            </p:cNvSpPr>
            <p:nvPr/>
          </p:nvSpPr>
          <p:spPr bwMode="auto">
            <a:xfrm flipH="1">
              <a:off x="1763457" y="900610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DB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암호화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CubeOne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grpSp>
        <p:nvGrpSpPr>
          <p:cNvPr id="1710" name="그룹 1709"/>
          <p:cNvGrpSpPr/>
          <p:nvPr/>
        </p:nvGrpSpPr>
        <p:grpSpPr>
          <a:xfrm>
            <a:off x="2809299" y="7405122"/>
            <a:ext cx="821425" cy="390461"/>
            <a:chOff x="2959406" y="8421077"/>
            <a:chExt cx="821425" cy="402576"/>
          </a:xfrm>
        </p:grpSpPr>
        <p:sp>
          <p:nvSpPr>
            <p:cNvPr id="1711" name="AutoShape 444"/>
            <p:cNvSpPr>
              <a:spLocks noChangeArrowheads="1"/>
            </p:cNvSpPr>
            <p:nvPr/>
          </p:nvSpPr>
          <p:spPr bwMode="auto">
            <a:xfrm>
              <a:off x="2959406" y="8421077"/>
              <a:ext cx="821425" cy="39208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cxnSp>
          <p:nvCxnSpPr>
            <p:cNvPr id="1712" name="직선 연결선 171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2959904" y="8421078"/>
              <a:ext cx="820429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13" name="그룹 1712"/>
            <p:cNvGrpSpPr/>
            <p:nvPr/>
          </p:nvGrpSpPr>
          <p:grpSpPr>
            <a:xfrm>
              <a:off x="3003602" y="8449790"/>
              <a:ext cx="733033" cy="373863"/>
              <a:chOff x="3003602" y="8449790"/>
              <a:chExt cx="733033" cy="373863"/>
            </a:xfrm>
          </p:grpSpPr>
          <p:sp>
            <p:nvSpPr>
              <p:cNvPr id="171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3602" y="8449790"/>
                <a:ext cx="733033" cy="14279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platinum</a:t>
                </a:r>
              </a:p>
            </p:txBody>
          </p:sp>
          <p:sp>
            <p:nvSpPr>
              <p:cNvPr id="1715" name="Text Box 452"/>
              <p:cNvSpPr txBox="1">
                <a:spLocks noChangeArrowheads="1"/>
              </p:cNvSpPr>
              <p:nvPr/>
            </p:nvSpPr>
            <p:spPr bwMode="auto">
              <a:xfrm>
                <a:off x="3028421" y="8627743"/>
                <a:ext cx="683395" cy="1959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6578" tIns="43288" rIns="86578" bIns="43288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latinLnBrk="1" hangingPunct="1">
                  <a:lnSpc>
                    <a:spcPts val="763"/>
                  </a:lnSpc>
                </a:pPr>
                <a:r>
                  <a:rPr kumimoji="0" lang="en-US" altLang="ko-KR" sz="1000" b="0" dirty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000000"/>
                    </a:solidFill>
                    <a:latin typeface="+mj-ea"/>
                    <a:ea typeface="+mj-ea"/>
                  </a:rPr>
                  <a:t>SUN</a:t>
                </a:r>
              </a:p>
            </p:txBody>
          </p:sp>
        </p:grpSp>
      </p:grpSp>
      <p:grpSp>
        <p:nvGrpSpPr>
          <p:cNvPr id="1730" name="그룹 1729"/>
          <p:cNvGrpSpPr/>
          <p:nvPr/>
        </p:nvGrpSpPr>
        <p:grpSpPr>
          <a:xfrm>
            <a:off x="3953569" y="7425231"/>
            <a:ext cx="1120003" cy="667117"/>
            <a:chOff x="4365299" y="8441812"/>
            <a:chExt cx="1120003" cy="687816"/>
          </a:xfrm>
        </p:grpSpPr>
        <p:grpSp>
          <p:nvGrpSpPr>
            <p:cNvPr id="1731" name="그룹 1730"/>
            <p:cNvGrpSpPr/>
            <p:nvPr/>
          </p:nvGrpSpPr>
          <p:grpSpPr>
            <a:xfrm>
              <a:off x="4365299" y="8441812"/>
              <a:ext cx="1120003" cy="466261"/>
              <a:chOff x="494598" y="7189011"/>
              <a:chExt cx="1120003" cy="466261"/>
            </a:xfrm>
          </p:grpSpPr>
          <p:sp>
            <p:nvSpPr>
              <p:cNvPr id="1733" name="AutoShape 444"/>
              <p:cNvSpPr>
                <a:spLocks noChangeArrowheads="1"/>
              </p:cNvSpPr>
              <p:nvPr/>
            </p:nvSpPr>
            <p:spPr bwMode="auto">
              <a:xfrm>
                <a:off x="497632" y="7189011"/>
                <a:ext cx="1116969" cy="46626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73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6988" y="7216431"/>
                <a:ext cx="731010" cy="14279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웹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DB</a:t>
                </a:r>
              </a:p>
            </p:txBody>
          </p:sp>
          <p:cxnSp>
            <p:nvCxnSpPr>
              <p:cNvPr id="1735" name="직선 연결선 1734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71890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7388314"/>
                <a:ext cx="1008000" cy="107055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ORACLE</a:t>
                </a:r>
              </a:p>
            </p:txBody>
          </p:sp>
        </p:grpSp>
        <p:sp>
          <p:nvSpPr>
            <p:cNvPr id="1732" name="Text Box 452"/>
            <p:cNvSpPr txBox="1">
              <a:spLocks noChangeArrowheads="1"/>
            </p:cNvSpPr>
            <p:nvPr/>
          </p:nvSpPr>
          <p:spPr bwMode="auto">
            <a:xfrm>
              <a:off x="4620923" y="8970965"/>
              <a:ext cx="585097" cy="158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kumimoji="0" lang="en-US" altLang="ko-KR" sz="10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DL380</a:t>
              </a:r>
            </a:p>
          </p:txBody>
        </p:sp>
      </p:grpSp>
      <p:sp>
        <p:nvSpPr>
          <p:cNvPr id="1826" name="Text Box 452"/>
          <p:cNvSpPr txBox="1">
            <a:spLocks noChangeArrowheads="1"/>
          </p:cNvSpPr>
          <p:nvPr/>
        </p:nvSpPr>
        <p:spPr bwMode="auto">
          <a:xfrm>
            <a:off x="8594165" y="1338493"/>
            <a:ext cx="1169799" cy="191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ko-KR" altLang="en-US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통합서버</a:t>
            </a:r>
            <a:r>
              <a:rPr kumimoji="0" lang="en-US" altLang="ko-KR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#5</a:t>
            </a:r>
          </a:p>
        </p:txBody>
      </p:sp>
      <p:grpSp>
        <p:nvGrpSpPr>
          <p:cNvPr id="1828" name="그룹 1827"/>
          <p:cNvGrpSpPr/>
          <p:nvPr/>
        </p:nvGrpSpPr>
        <p:grpSpPr>
          <a:xfrm>
            <a:off x="8619063" y="1993528"/>
            <a:ext cx="1120003" cy="598462"/>
            <a:chOff x="494598" y="2361612"/>
            <a:chExt cx="1120003" cy="654974"/>
          </a:xfrm>
        </p:grpSpPr>
        <p:sp>
          <p:nvSpPr>
            <p:cNvPr id="1893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65497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94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UDPM</a:t>
              </a:r>
            </a:p>
          </p:txBody>
        </p:sp>
        <p:sp>
          <p:nvSpPr>
            <p:cNvPr id="1895" name="AutoShape 6"/>
            <p:cNvSpPr>
              <a:spLocks noChangeArrowheads="1"/>
            </p:cNvSpPr>
            <p:nvPr/>
          </p:nvSpPr>
          <p:spPr bwMode="auto">
            <a:xfrm flipH="1">
              <a:off x="548490" y="271559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MSSQL</a:t>
              </a:r>
            </a:p>
          </p:txBody>
        </p:sp>
        <p:sp>
          <p:nvSpPr>
            <p:cNvPr id="1896" name="AutoShape 6"/>
            <p:cNvSpPr>
              <a:spLocks noChangeArrowheads="1"/>
            </p:cNvSpPr>
            <p:nvPr/>
          </p:nvSpPr>
          <p:spPr bwMode="auto">
            <a:xfrm flipH="1">
              <a:off x="548490" y="284487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서버보안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(CA-PIM)</a:t>
              </a:r>
            </a:p>
          </p:txBody>
        </p:sp>
        <p:sp>
          <p:nvSpPr>
            <p:cNvPr id="1898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1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TOSS</a:t>
              </a:r>
            </a:p>
          </p:txBody>
        </p:sp>
        <p:cxnSp>
          <p:nvCxnSpPr>
            <p:cNvPr id="1899" name="직선 연결선 1898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9" name="그룹 1828"/>
          <p:cNvGrpSpPr/>
          <p:nvPr/>
        </p:nvGrpSpPr>
        <p:grpSpPr>
          <a:xfrm>
            <a:off x="8599370" y="1555239"/>
            <a:ext cx="1120003" cy="346047"/>
            <a:chOff x="494598" y="2361612"/>
            <a:chExt cx="1120003" cy="378724"/>
          </a:xfrm>
        </p:grpSpPr>
        <p:sp>
          <p:nvSpPr>
            <p:cNvPr id="1887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7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88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ATMessenger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9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메신저</a:t>
              </a:r>
            </a:p>
          </p:txBody>
        </p:sp>
        <p:cxnSp>
          <p:nvCxnSpPr>
            <p:cNvPr id="1892" name="직선 연결선 189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81" name="AutoShape 444"/>
          <p:cNvSpPr>
            <a:spLocks noChangeArrowheads="1"/>
          </p:cNvSpPr>
          <p:nvPr/>
        </p:nvSpPr>
        <p:spPr bwMode="auto">
          <a:xfrm>
            <a:off x="8640382" y="2720752"/>
            <a:ext cx="1116969" cy="34854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882" name="AutoShape 6"/>
          <p:cNvSpPr>
            <a:spLocks noChangeArrowheads="1"/>
          </p:cNvSpPr>
          <p:nvPr/>
        </p:nvSpPr>
        <p:spPr bwMode="auto">
          <a:xfrm flipH="1">
            <a:off x="8672955" y="2936776"/>
            <a:ext cx="1008000" cy="10393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Imon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외부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</a:p>
        </p:txBody>
      </p:sp>
      <p:sp>
        <p:nvSpPr>
          <p:cNvPr id="1885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1453" y="2726269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en-US" altLang="ko-KR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xImon</a:t>
            </a:r>
            <a:endParaRPr lang="en-US" altLang="ko-KR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grpSp>
        <p:nvGrpSpPr>
          <p:cNvPr id="1831" name="그룹 1830"/>
          <p:cNvGrpSpPr/>
          <p:nvPr/>
        </p:nvGrpSpPr>
        <p:grpSpPr>
          <a:xfrm>
            <a:off x="8619063" y="3620790"/>
            <a:ext cx="1120003" cy="345466"/>
            <a:chOff x="494598" y="2361612"/>
            <a:chExt cx="1120003" cy="378088"/>
          </a:xfrm>
        </p:grpSpPr>
        <p:sp>
          <p:nvSpPr>
            <p:cNvPr id="1877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78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Symantec SW</a:t>
              </a:r>
            </a:p>
          </p:txBody>
        </p:sp>
        <p:sp>
          <p:nvSpPr>
            <p:cNvPr id="1879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외부백신업데이트</a:t>
              </a:r>
            </a:p>
          </p:txBody>
        </p:sp>
        <p:cxnSp>
          <p:nvCxnSpPr>
            <p:cNvPr id="1880" name="직선 연결선 1879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2" name="그룹 1831"/>
          <p:cNvGrpSpPr/>
          <p:nvPr/>
        </p:nvGrpSpPr>
        <p:grpSpPr>
          <a:xfrm>
            <a:off x="8619063" y="4033897"/>
            <a:ext cx="1120003" cy="345466"/>
            <a:chOff x="494598" y="2361612"/>
            <a:chExt cx="1120003" cy="378088"/>
          </a:xfrm>
        </p:grpSpPr>
        <p:sp>
          <p:nvSpPr>
            <p:cNvPr id="1873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74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DB Safer SW</a:t>
              </a:r>
            </a:p>
          </p:txBody>
        </p:sp>
        <p:sp>
          <p:nvSpPr>
            <p:cNvPr id="1875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DB_Safer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 Log</a:t>
              </a:r>
            </a:p>
          </p:txBody>
        </p:sp>
        <p:cxnSp>
          <p:nvCxnSpPr>
            <p:cNvPr id="1876" name="직선 연결선 1875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3" name="그룹 1832"/>
          <p:cNvGrpSpPr/>
          <p:nvPr/>
        </p:nvGrpSpPr>
        <p:grpSpPr>
          <a:xfrm>
            <a:off x="8619063" y="4447003"/>
            <a:ext cx="1120003" cy="345466"/>
            <a:chOff x="494598" y="2361612"/>
            <a:chExt cx="1120003" cy="378088"/>
          </a:xfrm>
        </p:grpSpPr>
        <p:sp>
          <p:nvSpPr>
            <p:cNvPr id="1869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70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DB Safer SW</a:t>
              </a:r>
            </a:p>
          </p:txBody>
        </p:sp>
        <p:sp>
          <p:nvSpPr>
            <p:cNvPr id="1871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DB_Safer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 G/W #2</a:t>
              </a:r>
            </a:p>
          </p:txBody>
        </p:sp>
        <p:cxnSp>
          <p:nvCxnSpPr>
            <p:cNvPr id="1872" name="직선 연결선 1871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4" name="그룹 1833"/>
          <p:cNvGrpSpPr/>
          <p:nvPr/>
        </p:nvGrpSpPr>
        <p:grpSpPr>
          <a:xfrm>
            <a:off x="8619063" y="4860109"/>
            <a:ext cx="1120003" cy="345466"/>
            <a:chOff x="494598" y="2361612"/>
            <a:chExt cx="1120003" cy="378088"/>
          </a:xfrm>
        </p:grpSpPr>
        <p:sp>
          <p:nvSpPr>
            <p:cNvPr id="1865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7808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66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67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192" y="2403690"/>
              <a:ext cx="936602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Fence #3</a:t>
              </a:r>
            </a:p>
          </p:txBody>
        </p:sp>
        <p:cxnSp>
          <p:nvCxnSpPr>
            <p:cNvPr id="1868" name="직선 연결선 1867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5" name="그룹 1834"/>
          <p:cNvGrpSpPr/>
          <p:nvPr/>
        </p:nvGrpSpPr>
        <p:grpSpPr>
          <a:xfrm>
            <a:off x="8619063" y="3095987"/>
            <a:ext cx="1120003" cy="359505"/>
            <a:chOff x="494598" y="2361612"/>
            <a:chExt cx="1120003" cy="393452"/>
          </a:xfrm>
        </p:grpSpPr>
        <p:sp>
          <p:nvSpPr>
            <p:cNvPr id="1860" name="AutoShape 444"/>
            <p:cNvSpPr>
              <a:spLocks noChangeArrowheads="1"/>
            </p:cNvSpPr>
            <p:nvPr/>
          </p:nvSpPr>
          <p:spPr bwMode="auto">
            <a:xfrm>
              <a:off x="497632" y="2361612"/>
              <a:ext cx="1116969" cy="39345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861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NetCruz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6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NMS</a:t>
              </a:r>
            </a:p>
          </p:txBody>
        </p:sp>
        <p:cxnSp>
          <p:nvCxnSpPr>
            <p:cNvPr id="1864" name="직선 연결선 186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36" name="Text Box 452"/>
          <p:cNvSpPr txBox="1">
            <a:spLocks noChangeArrowheads="1"/>
          </p:cNvSpPr>
          <p:nvPr/>
        </p:nvSpPr>
        <p:spPr bwMode="auto">
          <a:xfrm>
            <a:off x="8600957" y="5267042"/>
            <a:ext cx="1156214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latinLnBrk="1" hangingPunct="1">
              <a:lnSpc>
                <a:spcPts val="763"/>
              </a:lnSpc>
            </a:pPr>
            <a:r>
              <a:rPr kumimoji="0" lang="en-US" altLang="ko-KR" sz="1000" b="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Lenovo X3850</a:t>
            </a:r>
          </a:p>
        </p:txBody>
      </p:sp>
      <p:grpSp>
        <p:nvGrpSpPr>
          <p:cNvPr id="1837" name="그룹 1836"/>
          <p:cNvGrpSpPr/>
          <p:nvPr/>
        </p:nvGrpSpPr>
        <p:grpSpPr>
          <a:xfrm>
            <a:off x="8612479" y="6707398"/>
            <a:ext cx="1156214" cy="711204"/>
            <a:chOff x="8792499" y="7705863"/>
            <a:chExt cx="1156214" cy="808384"/>
          </a:xfrm>
        </p:grpSpPr>
        <p:grpSp>
          <p:nvGrpSpPr>
            <p:cNvPr id="1852" name="그룹 1851"/>
            <p:cNvGrpSpPr/>
            <p:nvPr/>
          </p:nvGrpSpPr>
          <p:grpSpPr>
            <a:xfrm>
              <a:off x="8799083" y="7705863"/>
              <a:ext cx="1120003" cy="777249"/>
              <a:chOff x="494598" y="2361612"/>
              <a:chExt cx="1120003" cy="825044"/>
            </a:xfrm>
          </p:grpSpPr>
          <p:sp>
            <p:nvSpPr>
              <p:cNvPr id="1854" name="AutoShape 444"/>
              <p:cNvSpPr>
                <a:spLocks noChangeArrowheads="1"/>
              </p:cNvSpPr>
              <p:nvPr/>
            </p:nvSpPr>
            <p:spPr bwMode="auto">
              <a:xfrm>
                <a:off x="497632" y="2361612"/>
                <a:ext cx="1116969" cy="82504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855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Fasoo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FED5-DRM</a:t>
                </a:r>
              </a:p>
            </p:txBody>
          </p:sp>
          <p:sp>
            <p:nvSpPr>
              <p:cNvPr id="185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559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MariaDB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857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84487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MCCS</a:t>
                </a:r>
                <a:endPara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858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95927"/>
                <a:ext cx="1002794" cy="16710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문서보안 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#1,#2</a:t>
                </a:r>
              </a:p>
            </p:txBody>
          </p:sp>
          <p:cxnSp>
            <p:nvCxnSpPr>
              <p:cNvPr id="1859" name="직선 연결선 1858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53" name="Text Box 452"/>
            <p:cNvSpPr txBox="1">
              <a:spLocks noChangeArrowheads="1"/>
            </p:cNvSpPr>
            <p:nvPr/>
          </p:nvSpPr>
          <p:spPr bwMode="auto">
            <a:xfrm>
              <a:off x="8792499" y="8298269"/>
              <a:ext cx="1156214" cy="215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6578" tIns="43288" rIns="86578" bIns="43288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DL380</a:t>
              </a:r>
            </a:p>
          </p:txBody>
        </p:sp>
      </p:grpSp>
      <p:grpSp>
        <p:nvGrpSpPr>
          <p:cNvPr id="1838" name="그룹 1837"/>
          <p:cNvGrpSpPr/>
          <p:nvPr/>
        </p:nvGrpSpPr>
        <p:grpSpPr>
          <a:xfrm>
            <a:off x="8612479" y="7448422"/>
            <a:ext cx="1156214" cy="502194"/>
            <a:chOff x="8792499" y="8520764"/>
            <a:chExt cx="1156214" cy="570814"/>
          </a:xfrm>
        </p:grpSpPr>
        <p:grpSp>
          <p:nvGrpSpPr>
            <p:cNvPr id="1846" name="그룹 1845"/>
            <p:cNvGrpSpPr/>
            <p:nvPr/>
          </p:nvGrpSpPr>
          <p:grpSpPr>
            <a:xfrm>
              <a:off x="8799083" y="8520764"/>
              <a:ext cx="1120003" cy="538398"/>
              <a:chOff x="494598" y="2361611"/>
              <a:chExt cx="1120003" cy="571506"/>
            </a:xfrm>
          </p:grpSpPr>
          <p:sp>
            <p:nvSpPr>
              <p:cNvPr id="1848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7150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849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Otp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/</a:t>
                </a:r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Auth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SW</a:t>
                </a:r>
              </a:p>
            </p:txBody>
          </p:sp>
          <p:sp>
            <p:nvSpPr>
              <p:cNvPr id="1850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95927"/>
                <a:ext cx="1002794" cy="16710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Auth</a:t>
                </a:r>
                <a:endPara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851" name="직선 연결선 1850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7" name="Text Box 452"/>
            <p:cNvSpPr txBox="1">
              <a:spLocks noChangeArrowheads="1"/>
            </p:cNvSpPr>
            <p:nvPr/>
          </p:nvSpPr>
          <p:spPr bwMode="auto">
            <a:xfrm>
              <a:off x="8792499" y="8875600"/>
              <a:ext cx="1156214" cy="215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6578" tIns="43288" rIns="86578" bIns="43288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DL380</a:t>
              </a:r>
            </a:p>
          </p:txBody>
        </p:sp>
      </p:grpSp>
      <p:grpSp>
        <p:nvGrpSpPr>
          <p:cNvPr id="1839" name="그룹 1838"/>
          <p:cNvGrpSpPr/>
          <p:nvPr/>
        </p:nvGrpSpPr>
        <p:grpSpPr>
          <a:xfrm>
            <a:off x="8619063" y="7980426"/>
            <a:ext cx="1120003" cy="459983"/>
            <a:chOff x="8799083" y="8520764"/>
            <a:chExt cx="1120003" cy="522836"/>
          </a:xfrm>
        </p:grpSpPr>
        <p:grpSp>
          <p:nvGrpSpPr>
            <p:cNvPr id="1840" name="그룹 1839"/>
            <p:cNvGrpSpPr/>
            <p:nvPr/>
          </p:nvGrpSpPr>
          <p:grpSpPr>
            <a:xfrm>
              <a:off x="8799083" y="8520764"/>
              <a:ext cx="1120003" cy="522836"/>
              <a:chOff x="494598" y="2361611"/>
              <a:chExt cx="1120003" cy="554987"/>
            </a:xfrm>
          </p:grpSpPr>
          <p:sp>
            <p:nvSpPr>
              <p:cNvPr id="1842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54987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84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ko-KR" altLang="en-US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테스트데이터변환시스템</a:t>
                </a:r>
              </a:p>
            </p:txBody>
          </p:sp>
          <p:sp>
            <p:nvSpPr>
              <p:cNvPr id="184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95926"/>
                <a:ext cx="1002794" cy="16710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Genor</a:t>
                </a:r>
                <a:endPara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845" name="직선 연결선 1844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1" name="Text Box 452"/>
            <p:cNvSpPr txBox="1">
              <a:spLocks noChangeArrowheads="1"/>
            </p:cNvSpPr>
            <p:nvPr/>
          </p:nvSpPr>
          <p:spPr bwMode="auto">
            <a:xfrm>
              <a:off x="9105309" y="8906478"/>
              <a:ext cx="530593" cy="119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907" name="그룹 1906"/>
          <p:cNvGrpSpPr/>
          <p:nvPr/>
        </p:nvGrpSpPr>
        <p:grpSpPr>
          <a:xfrm>
            <a:off x="10030554" y="7949391"/>
            <a:ext cx="1120003" cy="459993"/>
            <a:chOff x="8799083" y="8520767"/>
            <a:chExt cx="1120003" cy="522848"/>
          </a:xfrm>
        </p:grpSpPr>
        <p:grpSp>
          <p:nvGrpSpPr>
            <p:cNvPr id="1908" name="그룹 1907"/>
            <p:cNvGrpSpPr/>
            <p:nvPr/>
          </p:nvGrpSpPr>
          <p:grpSpPr>
            <a:xfrm>
              <a:off x="8799083" y="8520767"/>
              <a:ext cx="1120003" cy="522848"/>
              <a:chOff x="494598" y="2361610"/>
              <a:chExt cx="1120003" cy="554999"/>
            </a:xfrm>
          </p:grpSpPr>
          <p:sp>
            <p:nvSpPr>
              <p:cNvPr id="1910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554999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911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TPAM SW</a:t>
                </a:r>
              </a:p>
            </p:txBody>
          </p:sp>
          <p:sp>
            <p:nvSpPr>
              <p:cNvPr id="1912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95925"/>
                <a:ext cx="1002794" cy="16710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TPAM #1,#2</a:t>
                </a:r>
              </a:p>
            </p:txBody>
          </p:sp>
          <p:cxnSp>
            <p:nvCxnSpPr>
              <p:cNvPr id="1913" name="직선 연결선 1912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09" name="Text Box 452"/>
            <p:cNvSpPr txBox="1">
              <a:spLocks noChangeArrowheads="1"/>
            </p:cNvSpPr>
            <p:nvPr/>
          </p:nvSpPr>
          <p:spPr bwMode="auto">
            <a:xfrm>
              <a:off x="9243166" y="8907936"/>
              <a:ext cx="254878" cy="116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DELL</a:t>
              </a:r>
            </a:p>
          </p:txBody>
        </p:sp>
      </p:grpSp>
      <p:grpSp>
        <p:nvGrpSpPr>
          <p:cNvPr id="1924" name="그룹 1923"/>
          <p:cNvGrpSpPr/>
          <p:nvPr/>
        </p:nvGrpSpPr>
        <p:grpSpPr>
          <a:xfrm>
            <a:off x="10030554" y="1528006"/>
            <a:ext cx="1120003" cy="2628140"/>
            <a:chOff x="5891788" y="4551830"/>
            <a:chExt cx="1120003" cy="2709684"/>
          </a:xfrm>
        </p:grpSpPr>
        <p:sp>
          <p:nvSpPr>
            <p:cNvPr id="1925" name="AutoShape 444"/>
            <p:cNvSpPr>
              <a:spLocks noChangeArrowheads="1"/>
            </p:cNvSpPr>
            <p:nvPr/>
          </p:nvSpPr>
          <p:spPr bwMode="auto">
            <a:xfrm>
              <a:off x="5894822" y="4551830"/>
              <a:ext cx="1116969" cy="270968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926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178" y="457925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외부개발</a:t>
              </a:r>
            </a:p>
          </p:txBody>
        </p:sp>
        <p:cxnSp>
          <p:nvCxnSpPr>
            <p:cNvPr id="1927" name="직선 연결선 1926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5891788" y="455183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8" name="AutoShape 6"/>
            <p:cNvSpPr>
              <a:spLocks noChangeArrowheads="1"/>
            </p:cNvSpPr>
            <p:nvPr/>
          </p:nvSpPr>
          <p:spPr bwMode="auto">
            <a:xfrm flipH="1">
              <a:off x="5945680" y="475113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929" name="AutoShape 6"/>
            <p:cNvSpPr>
              <a:spLocks noChangeArrowheads="1"/>
            </p:cNvSpPr>
            <p:nvPr/>
          </p:nvSpPr>
          <p:spPr bwMode="auto">
            <a:xfrm flipH="1">
              <a:off x="5945680" y="486837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930" name="AutoShape 6"/>
            <p:cNvSpPr>
              <a:spLocks noChangeArrowheads="1"/>
            </p:cNvSpPr>
            <p:nvPr/>
          </p:nvSpPr>
          <p:spPr bwMode="auto">
            <a:xfrm flipH="1">
              <a:off x="5945680" y="49856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인터넷창구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/OZ</a:t>
              </a:r>
            </a:p>
          </p:txBody>
        </p:sp>
        <p:sp>
          <p:nvSpPr>
            <p:cNvPr id="1931" name="AutoShape 6"/>
            <p:cNvSpPr>
              <a:spLocks noChangeArrowheads="1"/>
            </p:cNvSpPr>
            <p:nvPr/>
          </p:nvSpPr>
          <p:spPr bwMode="auto">
            <a:xfrm flipH="1">
              <a:off x="5945680" y="51028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전자계약</a:t>
              </a:r>
            </a:p>
          </p:txBody>
        </p:sp>
        <p:sp>
          <p:nvSpPr>
            <p:cNvPr id="1932" name="AutoShape 6"/>
            <p:cNvSpPr>
              <a:spLocks noChangeArrowheads="1"/>
            </p:cNvSpPr>
            <p:nvPr/>
          </p:nvSpPr>
          <p:spPr bwMode="auto">
            <a:xfrm flipH="1">
              <a:off x="5945680" y="52200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전자서류</a:t>
              </a:r>
            </a:p>
          </p:txBody>
        </p:sp>
        <p:sp>
          <p:nvSpPr>
            <p:cNvPr id="1933" name="AutoShape 6"/>
            <p:cNvSpPr>
              <a:spLocks noChangeArrowheads="1"/>
            </p:cNvSpPr>
            <p:nvPr/>
          </p:nvSpPr>
          <p:spPr bwMode="auto">
            <a:xfrm flipH="1">
              <a:off x="5945680" y="580630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CMS</a:t>
              </a:r>
            </a:p>
          </p:txBody>
        </p:sp>
        <p:sp>
          <p:nvSpPr>
            <p:cNvPr id="1934" name="AutoShape 6"/>
            <p:cNvSpPr>
              <a:spLocks noChangeArrowheads="1"/>
            </p:cNvSpPr>
            <p:nvPr/>
          </p:nvSpPr>
          <p:spPr bwMode="auto">
            <a:xfrm flipH="1">
              <a:off x="5945680" y="53373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홈페이지</a:t>
              </a:r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연수원</a:t>
              </a:r>
            </a:p>
          </p:txBody>
        </p:sp>
        <p:sp>
          <p:nvSpPr>
            <p:cNvPr id="1935" name="AutoShape 6"/>
            <p:cNvSpPr>
              <a:spLocks noChangeArrowheads="1"/>
            </p:cNvSpPr>
            <p:nvPr/>
          </p:nvSpPr>
          <p:spPr bwMode="auto">
            <a:xfrm flipH="1">
              <a:off x="5945680" y="604078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Spectra</a:t>
              </a:r>
            </a:p>
          </p:txBody>
        </p:sp>
        <p:sp>
          <p:nvSpPr>
            <p:cNvPr id="1936" name="AutoShape 6"/>
            <p:cNvSpPr>
              <a:spLocks noChangeArrowheads="1"/>
            </p:cNvSpPr>
            <p:nvPr/>
          </p:nvSpPr>
          <p:spPr bwMode="auto">
            <a:xfrm flipH="1">
              <a:off x="5945680" y="615802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37" name="AutoShape 6"/>
            <p:cNvSpPr>
              <a:spLocks noChangeArrowheads="1"/>
            </p:cNvSpPr>
            <p:nvPr/>
          </p:nvSpPr>
          <p:spPr bwMode="auto">
            <a:xfrm flipH="1">
              <a:off x="5945680" y="627526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CKKeyPro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키보드보안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38" name="AutoShape 6"/>
            <p:cNvSpPr>
              <a:spLocks noChangeArrowheads="1"/>
            </p:cNvSpPr>
            <p:nvPr/>
          </p:nvSpPr>
          <p:spPr bwMode="auto">
            <a:xfrm flipH="1">
              <a:off x="5945680" y="639250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CKFireWall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개인방화벽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39" name="AutoShape 6"/>
            <p:cNvSpPr>
              <a:spLocks noChangeArrowheads="1"/>
            </p:cNvSpPr>
            <p:nvPr/>
          </p:nvSpPr>
          <p:spPr bwMode="auto">
            <a:xfrm flipH="1">
              <a:off x="5945680" y="650974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940" name="AutoShape 6"/>
            <p:cNvSpPr>
              <a:spLocks noChangeArrowheads="1"/>
            </p:cNvSpPr>
            <p:nvPr/>
          </p:nvSpPr>
          <p:spPr bwMode="auto">
            <a:xfrm flipH="1">
              <a:off x="5945680" y="662698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Framework(JEX)</a:t>
              </a:r>
            </a:p>
          </p:txBody>
        </p:sp>
        <p:sp>
          <p:nvSpPr>
            <p:cNvPr id="1941" name="AutoShape 6"/>
            <p:cNvSpPr>
              <a:spLocks noChangeArrowheads="1"/>
            </p:cNvSpPr>
            <p:nvPr/>
          </p:nvSpPr>
          <p:spPr bwMode="auto">
            <a:xfrm flipH="1">
              <a:off x="5945680" y="592354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DRM(BCQRE)</a:t>
              </a:r>
            </a:p>
          </p:txBody>
        </p:sp>
        <p:sp>
          <p:nvSpPr>
            <p:cNvPr id="1942" name="AutoShape 6"/>
            <p:cNvSpPr>
              <a:spLocks noChangeArrowheads="1"/>
            </p:cNvSpPr>
            <p:nvPr/>
          </p:nvSpPr>
          <p:spPr bwMode="auto">
            <a:xfrm flipH="1">
              <a:off x="5945680" y="56890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943" name="AutoShape 6"/>
            <p:cNvSpPr>
              <a:spLocks noChangeArrowheads="1"/>
            </p:cNvSpPr>
            <p:nvPr/>
          </p:nvSpPr>
          <p:spPr bwMode="auto">
            <a:xfrm flipH="1">
              <a:off x="5945680" y="55718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44" name="AutoShape 6"/>
            <p:cNvSpPr>
              <a:spLocks noChangeArrowheads="1"/>
            </p:cNvSpPr>
            <p:nvPr/>
          </p:nvSpPr>
          <p:spPr bwMode="auto">
            <a:xfrm flipH="1">
              <a:off x="5945680" y="545458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ePapy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945" name="AutoShape 6"/>
            <p:cNvSpPr>
              <a:spLocks noChangeArrowheads="1"/>
            </p:cNvSpPr>
            <p:nvPr/>
          </p:nvSpPr>
          <p:spPr bwMode="auto">
            <a:xfrm flipH="1">
              <a:off x="5945680" y="67455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iPNS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(PUSH)</a:t>
              </a:r>
            </a:p>
          </p:txBody>
        </p:sp>
        <p:sp>
          <p:nvSpPr>
            <p:cNvPr id="1946" name="AutoShape 6"/>
            <p:cNvSpPr>
              <a:spLocks noChangeArrowheads="1"/>
            </p:cNvSpPr>
            <p:nvPr/>
          </p:nvSpPr>
          <p:spPr bwMode="auto">
            <a:xfrm flipH="1">
              <a:off x="5945680" y="68627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Key# Wireless(</a:t>
              </a:r>
              <a:r>
                <a:rPr lang="ko-KR" altLang="en-US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공인인증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47" name="AutoShape 6"/>
            <p:cNvSpPr>
              <a:spLocks noChangeArrowheads="1"/>
            </p:cNvSpPr>
            <p:nvPr/>
          </p:nvSpPr>
          <p:spPr bwMode="auto">
            <a:xfrm flipH="1">
              <a:off x="5945680" y="69799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Key# Wireless(E2E)</a:t>
              </a:r>
            </a:p>
          </p:txBody>
        </p:sp>
        <p:sp>
          <p:nvSpPr>
            <p:cNvPr id="1948" name="AutoShape 6"/>
            <p:cNvSpPr>
              <a:spLocks noChangeArrowheads="1"/>
            </p:cNvSpPr>
            <p:nvPr/>
          </p:nvSpPr>
          <p:spPr bwMode="auto">
            <a:xfrm flipH="1">
              <a:off x="5945680" y="70972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Veraport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950" name="Text Box 452"/>
          <p:cNvSpPr txBox="1">
            <a:spLocks noChangeArrowheads="1"/>
          </p:cNvSpPr>
          <p:nvPr/>
        </p:nvSpPr>
        <p:spPr bwMode="auto">
          <a:xfrm>
            <a:off x="10008533" y="1344854"/>
            <a:ext cx="1164044" cy="1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578" tIns="43288" rIns="86578" bIns="43288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 eaLnBrk="1" hangingPunct="1">
              <a:lnSpc>
                <a:spcPts val="763"/>
              </a:lnSpc>
            </a:pPr>
            <a:r>
              <a:rPr kumimoji="0" lang="ko-KR" altLang="en-US" sz="1000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외부테스트서버</a:t>
            </a:r>
          </a:p>
        </p:txBody>
      </p:sp>
      <p:grpSp>
        <p:nvGrpSpPr>
          <p:cNvPr id="1951" name="그룹 1950"/>
          <p:cNvGrpSpPr/>
          <p:nvPr/>
        </p:nvGrpSpPr>
        <p:grpSpPr>
          <a:xfrm>
            <a:off x="10030554" y="4160912"/>
            <a:ext cx="1120003" cy="2633546"/>
            <a:chOff x="5891788" y="4551830"/>
            <a:chExt cx="1120003" cy="2715258"/>
          </a:xfrm>
        </p:grpSpPr>
        <p:sp>
          <p:nvSpPr>
            <p:cNvPr id="1952" name="AutoShape 444"/>
            <p:cNvSpPr>
              <a:spLocks noChangeArrowheads="1"/>
            </p:cNvSpPr>
            <p:nvPr/>
          </p:nvSpPr>
          <p:spPr bwMode="auto">
            <a:xfrm>
              <a:off x="5894822" y="4551830"/>
              <a:ext cx="1116969" cy="271525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95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4178" y="457925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외부테스트</a:t>
              </a:r>
            </a:p>
          </p:txBody>
        </p:sp>
        <p:cxnSp>
          <p:nvCxnSpPr>
            <p:cNvPr id="1954" name="직선 연결선 195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5891788" y="455183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5" name="AutoShape 6"/>
            <p:cNvSpPr>
              <a:spLocks noChangeArrowheads="1"/>
            </p:cNvSpPr>
            <p:nvPr/>
          </p:nvSpPr>
          <p:spPr bwMode="auto">
            <a:xfrm flipH="1">
              <a:off x="5945680" y="475113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956" name="AutoShape 6"/>
            <p:cNvSpPr>
              <a:spLocks noChangeArrowheads="1"/>
            </p:cNvSpPr>
            <p:nvPr/>
          </p:nvSpPr>
          <p:spPr bwMode="auto">
            <a:xfrm flipH="1">
              <a:off x="5945680" y="486837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957" name="AutoShape 6"/>
            <p:cNvSpPr>
              <a:spLocks noChangeArrowheads="1"/>
            </p:cNvSpPr>
            <p:nvPr/>
          </p:nvSpPr>
          <p:spPr bwMode="auto">
            <a:xfrm flipH="1">
              <a:off x="5945680" y="49856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인터넷창구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/OZ</a:t>
              </a:r>
            </a:p>
          </p:txBody>
        </p:sp>
        <p:sp>
          <p:nvSpPr>
            <p:cNvPr id="1958" name="AutoShape 6"/>
            <p:cNvSpPr>
              <a:spLocks noChangeArrowheads="1"/>
            </p:cNvSpPr>
            <p:nvPr/>
          </p:nvSpPr>
          <p:spPr bwMode="auto">
            <a:xfrm flipH="1">
              <a:off x="5945680" y="51028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>
                <a:lnSpc>
                  <a:spcPct val="80000"/>
                </a:lnSpc>
              </a:pP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전자계약</a:t>
              </a:r>
            </a:p>
          </p:txBody>
        </p:sp>
        <p:sp>
          <p:nvSpPr>
            <p:cNvPr id="1959" name="AutoShape 6"/>
            <p:cNvSpPr>
              <a:spLocks noChangeArrowheads="1"/>
            </p:cNvSpPr>
            <p:nvPr/>
          </p:nvSpPr>
          <p:spPr bwMode="auto">
            <a:xfrm flipH="1">
              <a:off x="5945680" y="52200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전자서류</a:t>
              </a:r>
            </a:p>
          </p:txBody>
        </p:sp>
        <p:sp>
          <p:nvSpPr>
            <p:cNvPr id="1960" name="AutoShape 6"/>
            <p:cNvSpPr>
              <a:spLocks noChangeArrowheads="1"/>
            </p:cNvSpPr>
            <p:nvPr/>
          </p:nvSpPr>
          <p:spPr bwMode="auto">
            <a:xfrm flipH="1">
              <a:off x="5945680" y="580630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CMS</a:t>
              </a:r>
            </a:p>
          </p:txBody>
        </p:sp>
        <p:sp>
          <p:nvSpPr>
            <p:cNvPr id="1961" name="AutoShape 6"/>
            <p:cNvSpPr>
              <a:spLocks noChangeArrowheads="1"/>
            </p:cNvSpPr>
            <p:nvPr/>
          </p:nvSpPr>
          <p:spPr bwMode="auto">
            <a:xfrm flipH="1">
              <a:off x="5945680" y="53373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홈페이지</a:t>
              </a:r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연수원</a:t>
              </a:r>
            </a:p>
          </p:txBody>
        </p:sp>
        <p:sp>
          <p:nvSpPr>
            <p:cNvPr id="1962" name="AutoShape 6"/>
            <p:cNvSpPr>
              <a:spLocks noChangeArrowheads="1"/>
            </p:cNvSpPr>
            <p:nvPr/>
          </p:nvSpPr>
          <p:spPr bwMode="auto">
            <a:xfrm flipH="1">
              <a:off x="5945680" y="604078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Spectra</a:t>
              </a:r>
            </a:p>
          </p:txBody>
        </p:sp>
        <p:sp>
          <p:nvSpPr>
            <p:cNvPr id="1963" name="AutoShape 6"/>
            <p:cNvSpPr>
              <a:spLocks noChangeArrowheads="1"/>
            </p:cNvSpPr>
            <p:nvPr/>
          </p:nvSpPr>
          <p:spPr bwMode="auto">
            <a:xfrm flipH="1">
              <a:off x="5945680" y="615802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64" name="AutoShape 6"/>
            <p:cNvSpPr>
              <a:spLocks noChangeArrowheads="1"/>
            </p:cNvSpPr>
            <p:nvPr/>
          </p:nvSpPr>
          <p:spPr bwMode="auto">
            <a:xfrm flipH="1">
              <a:off x="5945680" y="627526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CKKeyPro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키보드보안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65" name="AutoShape 6"/>
            <p:cNvSpPr>
              <a:spLocks noChangeArrowheads="1"/>
            </p:cNvSpPr>
            <p:nvPr/>
          </p:nvSpPr>
          <p:spPr bwMode="auto">
            <a:xfrm flipH="1">
              <a:off x="5945680" y="639250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CKFireWall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개인방화벽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66" name="AutoShape 6"/>
            <p:cNvSpPr>
              <a:spLocks noChangeArrowheads="1"/>
            </p:cNvSpPr>
            <p:nvPr/>
          </p:nvSpPr>
          <p:spPr bwMode="auto">
            <a:xfrm flipH="1">
              <a:off x="5945680" y="650974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1967" name="AutoShape 6"/>
            <p:cNvSpPr>
              <a:spLocks noChangeArrowheads="1"/>
            </p:cNvSpPr>
            <p:nvPr/>
          </p:nvSpPr>
          <p:spPr bwMode="auto">
            <a:xfrm flipH="1">
              <a:off x="5945680" y="662698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Framework(JEX)</a:t>
              </a:r>
            </a:p>
          </p:txBody>
        </p:sp>
        <p:sp>
          <p:nvSpPr>
            <p:cNvPr id="1968" name="AutoShape 6"/>
            <p:cNvSpPr>
              <a:spLocks noChangeArrowheads="1"/>
            </p:cNvSpPr>
            <p:nvPr/>
          </p:nvSpPr>
          <p:spPr bwMode="auto">
            <a:xfrm flipH="1">
              <a:off x="5945680" y="592354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DRM(BCQRE)</a:t>
              </a:r>
            </a:p>
          </p:txBody>
        </p:sp>
        <p:sp>
          <p:nvSpPr>
            <p:cNvPr id="1969" name="AutoShape 6"/>
            <p:cNvSpPr>
              <a:spLocks noChangeArrowheads="1"/>
            </p:cNvSpPr>
            <p:nvPr/>
          </p:nvSpPr>
          <p:spPr bwMode="auto">
            <a:xfrm flipH="1">
              <a:off x="5945680" y="56890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970" name="AutoShape 6"/>
            <p:cNvSpPr>
              <a:spLocks noChangeArrowheads="1"/>
            </p:cNvSpPr>
            <p:nvPr/>
          </p:nvSpPr>
          <p:spPr bwMode="auto">
            <a:xfrm flipH="1">
              <a:off x="5945680" y="55718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71" name="AutoShape 6"/>
            <p:cNvSpPr>
              <a:spLocks noChangeArrowheads="1"/>
            </p:cNvSpPr>
            <p:nvPr/>
          </p:nvSpPr>
          <p:spPr bwMode="auto">
            <a:xfrm flipH="1">
              <a:off x="5945680" y="545458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ePapy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972" name="AutoShape 6"/>
            <p:cNvSpPr>
              <a:spLocks noChangeArrowheads="1"/>
            </p:cNvSpPr>
            <p:nvPr/>
          </p:nvSpPr>
          <p:spPr bwMode="auto">
            <a:xfrm flipH="1">
              <a:off x="5945680" y="674551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iPNS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(PUSH)</a:t>
              </a:r>
            </a:p>
          </p:txBody>
        </p:sp>
        <p:sp>
          <p:nvSpPr>
            <p:cNvPr id="1973" name="AutoShape 6"/>
            <p:cNvSpPr>
              <a:spLocks noChangeArrowheads="1"/>
            </p:cNvSpPr>
            <p:nvPr/>
          </p:nvSpPr>
          <p:spPr bwMode="auto">
            <a:xfrm flipH="1">
              <a:off x="5945680" y="686275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Key# Wireless(</a:t>
              </a:r>
              <a:r>
                <a:rPr lang="ko-KR" altLang="en-US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공인인증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1974" name="AutoShape 6"/>
            <p:cNvSpPr>
              <a:spLocks noChangeArrowheads="1"/>
            </p:cNvSpPr>
            <p:nvPr/>
          </p:nvSpPr>
          <p:spPr bwMode="auto">
            <a:xfrm flipH="1">
              <a:off x="5945680" y="697999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Key# Wireless(E2E)</a:t>
              </a:r>
            </a:p>
          </p:txBody>
        </p:sp>
        <p:sp>
          <p:nvSpPr>
            <p:cNvPr id="1975" name="AutoShape 6"/>
            <p:cNvSpPr>
              <a:spLocks noChangeArrowheads="1"/>
            </p:cNvSpPr>
            <p:nvPr/>
          </p:nvSpPr>
          <p:spPr bwMode="auto">
            <a:xfrm flipH="1">
              <a:off x="5945680" y="709723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Veraport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977" name="그룹 1976"/>
          <p:cNvGrpSpPr/>
          <p:nvPr/>
        </p:nvGrpSpPr>
        <p:grpSpPr>
          <a:xfrm>
            <a:off x="10030554" y="6765098"/>
            <a:ext cx="1120003" cy="712032"/>
            <a:chOff x="10219014" y="8092525"/>
            <a:chExt cx="1120003" cy="734124"/>
          </a:xfrm>
        </p:grpSpPr>
        <p:grpSp>
          <p:nvGrpSpPr>
            <p:cNvPr id="1978" name="그룹 1977"/>
            <p:cNvGrpSpPr/>
            <p:nvPr/>
          </p:nvGrpSpPr>
          <p:grpSpPr>
            <a:xfrm>
              <a:off x="10219014" y="8092525"/>
              <a:ext cx="1120003" cy="734124"/>
              <a:chOff x="494598" y="2361611"/>
              <a:chExt cx="1120003" cy="779268"/>
            </a:xfrm>
          </p:grpSpPr>
          <p:sp>
            <p:nvSpPr>
              <p:cNvPr id="1980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77926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noFill/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981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Megatier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, PG</a:t>
                </a:r>
              </a:p>
            </p:txBody>
          </p:sp>
          <p:sp>
            <p:nvSpPr>
              <p:cNvPr id="1982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559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G2B</a:t>
                </a:r>
              </a:p>
            </p:txBody>
          </p:sp>
          <p:sp>
            <p:nvSpPr>
              <p:cNvPr id="198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834450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Tomcat</a:t>
                </a:r>
              </a:p>
            </p:txBody>
          </p:sp>
          <p:sp>
            <p:nvSpPr>
              <p:cNvPr id="198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8311" y="2403691"/>
                <a:ext cx="1008364" cy="15157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대외연계테스트</a:t>
                </a:r>
              </a:p>
            </p:txBody>
          </p:sp>
          <p:cxnSp>
            <p:nvCxnSpPr>
              <p:cNvPr id="1985" name="직선 연결선 1984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79" name="Text Box 452"/>
            <p:cNvSpPr txBox="1">
              <a:spLocks noChangeArrowheads="1"/>
            </p:cNvSpPr>
            <p:nvPr/>
          </p:nvSpPr>
          <p:spPr bwMode="auto">
            <a:xfrm>
              <a:off x="10491275" y="8663905"/>
              <a:ext cx="575479" cy="158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latinLnBrk="1" hangingPunct="1"/>
              <a:r>
                <a:rPr kumimoji="0" lang="en-US" altLang="ko-KR" sz="10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DL380</a:t>
              </a:r>
            </a:p>
          </p:txBody>
        </p:sp>
      </p:grpSp>
      <p:grpSp>
        <p:nvGrpSpPr>
          <p:cNvPr id="1990" name="그룹 1989"/>
          <p:cNvGrpSpPr/>
          <p:nvPr/>
        </p:nvGrpSpPr>
        <p:grpSpPr>
          <a:xfrm>
            <a:off x="4271690" y="4419019"/>
            <a:ext cx="1120003" cy="329764"/>
            <a:chOff x="494598" y="7189011"/>
            <a:chExt cx="1120003" cy="339996"/>
          </a:xfrm>
        </p:grpSpPr>
        <p:sp>
          <p:nvSpPr>
            <p:cNvPr id="2022" name="AutoShape 444"/>
            <p:cNvSpPr>
              <a:spLocks noChangeArrowheads="1"/>
            </p:cNvSpPr>
            <p:nvPr/>
          </p:nvSpPr>
          <p:spPr bwMode="auto">
            <a:xfrm>
              <a:off x="497632" y="7189011"/>
              <a:ext cx="1116969" cy="339996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2023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en-US" altLang="ko-KR" sz="90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DNS#2</a:t>
              </a:r>
              <a:endPara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endParaRPr>
            </a:p>
          </p:txBody>
        </p:sp>
        <p:cxnSp>
          <p:nvCxnSpPr>
            <p:cNvPr id="2024" name="직선 연결선 2023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5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BIND</a:t>
              </a:r>
            </a:p>
          </p:txBody>
        </p:sp>
      </p:grpSp>
      <p:grpSp>
        <p:nvGrpSpPr>
          <p:cNvPr id="1992" name="그룹 1991"/>
          <p:cNvGrpSpPr/>
          <p:nvPr/>
        </p:nvGrpSpPr>
        <p:grpSpPr>
          <a:xfrm>
            <a:off x="4281861" y="1528007"/>
            <a:ext cx="1120003" cy="2157772"/>
            <a:chOff x="494598" y="4687111"/>
            <a:chExt cx="1120003" cy="2224722"/>
          </a:xfrm>
        </p:grpSpPr>
        <p:sp>
          <p:nvSpPr>
            <p:cNvPr id="1993" name="AutoShape 444"/>
            <p:cNvSpPr>
              <a:spLocks noChangeArrowheads="1"/>
            </p:cNvSpPr>
            <p:nvPr/>
          </p:nvSpPr>
          <p:spPr bwMode="auto">
            <a:xfrm>
              <a:off x="497632" y="4687111"/>
              <a:ext cx="1116969" cy="222472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994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47145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외부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APP#2</a:t>
              </a:r>
            </a:p>
          </p:txBody>
        </p:sp>
        <p:cxnSp>
          <p:nvCxnSpPr>
            <p:cNvPr id="1995" name="직선 연결선 1994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46871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6" name="AutoShape 6"/>
            <p:cNvSpPr>
              <a:spLocks noChangeArrowheads="1"/>
            </p:cNvSpPr>
            <p:nvPr/>
          </p:nvSpPr>
          <p:spPr bwMode="auto">
            <a:xfrm flipH="1">
              <a:off x="548490" y="48864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1997" name="AutoShape 6"/>
            <p:cNvSpPr>
              <a:spLocks noChangeArrowheads="1"/>
            </p:cNvSpPr>
            <p:nvPr/>
          </p:nvSpPr>
          <p:spPr bwMode="auto">
            <a:xfrm flipH="1">
              <a:off x="548490" y="50038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1998" name="AutoShape 6"/>
            <p:cNvSpPr>
              <a:spLocks noChangeArrowheads="1"/>
            </p:cNvSpPr>
            <p:nvPr/>
          </p:nvSpPr>
          <p:spPr bwMode="auto">
            <a:xfrm flipH="1">
              <a:off x="548490" y="51212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인터넷창구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/OZ</a:t>
              </a:r>
            </a:p>
          </p:txBody>
        </p:sp>
        <p:sp>
          <p:nvSpPr>
            <p:cNvPr id="1999" name="AutoShape 6"/>
            <p:cNvSpPr>
              <a:spLocks noChangeArrowheads="1"/>
            </p:cNvSpPr>
            <p:nvPr/>
          </p:nvSpPr>
          <p:spPr bwMode="auto">
            <a:xfrm flipH="1">
              <a:off x="548490" y="547359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홈페이지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/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연수원</a:t>
              </a:r>
            </a:p>
          </p:txBody>
        </p:sp>
        <p:sp>
          <p:nvSpPr>
            <p:cNvPr id="2000" name="AutoShape 6"/>
            <p:cNvSpPr>
              <a:spLocks noChangeArrowheads="1"/>
            </p:cNvSpPr>
            <p:nvPr/>
          </p:nvSpPr>
          <p:spPr bwMode="auto">
            <a:xfrm flipH="1">
              <a:off x="548490" y="559103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ePapy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001" name="AutoShape 6"/>
            <p:cNvSpPr>
              <a:spLocks noChangeArrowheads="1"/>
            </p:cNvSpPr>
            <p:nvPr/>
          </p:nvSpPr>
          <p:spPr bwMode="auto">
            <a:xfrm flipH="1">
              <a:off x="548490" y="570847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</a:t>
              </a:r>
              <a:r>
                <a:rPr lang="en-US" altLang="ko-KR" sz="800" spc="-7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r>
                <a:rPr lang="en-US" altLang="ko-KR" sz="800" spc="-7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2002" name="AutoShape 6"/>
            <p:cNvSpPr>
              <a:spLocks noChangeArrowheads="1"/>
            </p:cNvSpPr>
            <p:nvPr/>
          </p:nvSpPr>
          <p:spPr bwMode="auto">
            <a:xfrm flipH="1">
              <a:off x="548490" y="582591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003" name="AutoShape 6"/>
            <p:cNvSpPr>
              <a:spLocks noChangeArrowheads="1"/>
            </p:cNvSpPr>
            <p:nvPr/>
          </p:nvSpPr>
          <p:spPr bwMode="auto">
            <a:xfrm flipH="1">
              <a:off x="548490" y="594334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CMS</a:t>
              </a:r>
            </a:p>
          </p:txBody>
        </p:sp>
        <p:sp>
          <p:nvSpPr>
            <p:cNvPr id="2004" name="AutoShape 6"/>
            <p:cNvSpPr>
              <a:spLocks noChangeArrowheads="1"/>
            </p:cNvSpPr>
            <p:nvPr/>
          </p:nvSpPr>
          <p:spPr bwMode="auto">
            <a:xfrm flipH="1">
              <a:off x="548490" y="523872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전자계약</a:t>
              </a:r>
            </a:p>
          </p:txBody>
        </p:sp>
        <p:sp>
          <p:nvSpPr>
            <p:cNvPr id="2005" name="AutoShape 6"/>
            <p:cNvSpPr>
              <a:spLocks noChangeArrowheads="1"/>
            </p:cNvSpPr>
            <p:nvPr/>
          </p:nvSpPr>
          <p:spPr bwMode="auto">
            <a:xfrm flipH="1">
              <a:off x="548490" y="53561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WAS-</a:t>
              </a:r>
              <a:r>
                <a:rPr lang="ko-KR" altLang="en-US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전자서류</a:t>
              </a:r>
            </a:p>
          </p:txBody>
        </p:sp>
        <p:sp>
          <p:nvSpPr>
            <p:cNvPr id="2006" name="AutoShape 6"/>
            <p:cNvSpPr>
              <a:spLocks noChangeArrowheads="1"/>
            </p:cNvSpPr>
            <p:nvPr/>
          </p:nvSpPr>
          <p:spPr bwMode="auto">
            <a:xfrm flipH="1">
              <a:off x="548490" y="606078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DRM(BCQRE)</a:t>
              </a:r>
            </a:p>
          </p:txBody>
        </p:sp>
        <p:sp>
          <p:nvSpPr>
            <p:cNvPr id="2008" name="AutoShape 6"/>
            <p:cNvSpPr>
              <a:spLocks noChangeArrowheads="1"/>
            </p:cNvSpPr>
            <p:nvPr/>
          </p:nvSpPr>
          <p:spPr bwMode="auto">
            <a:xfrm flipH="1">
              <a:off x="548490" y="617455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2009" name="AutoShape 6"/>
            <p:cNvSpPr>
              <a:spLocks noChangeArrowheads="1"/>
            </p:cNvSpPr>
            <p:nvPr/>
          </p:nvSpPr>
          <p:spPr bwMode="auto">
            <a:xfrm flipH="1">
              <a:off x="548490" y="62919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CKKeyPro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키보드보안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2010" name="AutoShape 6"/>
            <p:cNvSpPr>
              <a:spLocks noChangeArrowheads="1"/>
            </p:cNvSpPr>
            <p:nvPr/>
          </p:nvSpPr>
          <p:spPr bwMode="auto">
            <a:xfrm flipH="1">
              <a:off x="548490" y="640942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CKFireWall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개인방화벽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2011" name="AutoShape 6"/>
            <p:cNvSpPr>
              <a:spLocks noChangeArrowheads="1"/>
            </p:cNvSpPr>
            <p:nvPr/>
          </p:nvSpPr>
          <p:spPr bwMode="auto">
            <a:xfrm flipH="1">
              <a:off x="548490" y="65268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2012" name="AutoShape 6"/>
            <p:cNvSpPr>
              <a:spLocks noChangeArrowheads="1"/>
            </p:cNvSpPr>
            <p:nvPr/>
          </p:nvSpPr>
          <p:spPr bwMode="auto">
            <a:xfrm flipH="1">
              <a:off x="548490" y="664429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Veraport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2013" name="AutoShape 6"/>
            <p:cNvSpPr>
              <a:spLocks noChangeArrowheads="1"/>
            </p:cNvSpPr>
            <p:nvPr/>
          </p:nvSpPr>
          <p:spPr bwMode="auto">
            <a:xfrm flipH="1">
              <a:off x="548490" y="676173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19" name="그룹 1318"/>
          <p:cNvGrpSpPr/>
          <p:nvPr/>
        </p:nvGrpSpPr>
        <p:grpSpPr>
          <a:xfrm>
            <a:off x="4166563" y="8596704"/>
            <a:ext cx="1120003" cy="492935"/>
            <a:chOff x="11632209" y="5136884"/>
            <a:chExt cx="1120003" cy="608479"/>
          </a:xfrm>
        </p:grpSpPr>
        <p:grpSp>
          <p:nvGrpSpPr>
            <p:cNvPr id="1397" name="그룹 1396"/>
            <p:cNvGrpSpPr/>
            <p:nvPr/>
          </p:nvGrpSpPr>
          <p:grpSpPr>
            <a:xfrm>
              <a:off x="11632209" y="5136884"/>
              <a:ext cx="1120003" cy="608479"/>
              <a:chOff x="494598" y="2361609"/>
              <a:chExt cx="1120003" cy="712060"/>
            </a:xfrm>
          </p:grpSpPr>
          <p:sp>
            <p:nvSpPr>
              <p:cNvPr id="1399" name="AutoShape 444"/>
              <p:cNvSpPr>
                <a:spLocks noChangeArrowheads="1"/>
              </p:cNvSpPr>
              <p:nvPr/>
            </p:nvSpPr>
            <p:spPr bwMode="auto">
              <a:xfrm>
                <a:off x="497632" y="2361609"/>
                <a:ext cx="1116969" cy="71206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00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MarisDB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401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6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PC</a:t>
                </a:r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백업</a:t>
                </a:r>
              </a:p>
            </p:txBody>
          </p:sp>
          <p:cxnSp>
            <p:nvCxnSpPr>
              <p:cNvPr id="1402" name="직선 연결선 1401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0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8497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LizardCloud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1398" name="Text Box 452"/>
            <p:cNvSpPr txBox="1">
              <a:spLocks noChangeArrowheads="1"/>
            </p:cNvSpPr>
            <p:nvPr/>
          </p:nvSpPr>
          <p:spPr bwMode="auto">
            <a:xfrm>
              <a:off x="11950456" y="5592961"/>
              <a:ext cx="506549" cy="126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Dell R430</a:t>
              </a:r>
            </a:p>
          </p:txBody>
        </p:sp>
      </p:grpSp>
      <p:grpSp>
        <p:nvGrpSpPr>
          <p:cNvPr id="1320" name="그룹 1319"/>
          <p:cNvGrpSpPr/>
          <p:nvPr/>
        </p:nvGrpSpPr>
        <p:grpSpPr>
          <a:xfrm>
            <a:off x="5437014" y="9160041"/>
            <a:ext cx="1120003" cy="408296"/>
            <a:chOff x="11632209" y="5823820"/>
            <a:chExt cx="1120003" cy="504000"/>
          </a:xfrm>
        </p:grpSpPr>
        <p:grpSp>
          <p:nvGrpSpPr>
            <p:cNvPr id="1391" name="그룹 1390"/>
            <p:cNvGrpSpPr/>
            <p:nvPr/>
          </p:nvGrpSpPr>
          <p:grpSpPr>
            <a:xfrm>
              <a:off x="11632209" y="5823820"/>
              <a:ext cx="1120003" cy="504000"/>
              <a:chOff x="494598" y="2361611"/>
              <a:chExt cx="1120003" cy="589796"/>
            </a:xfrm>
          </p:grpSpPr>
          <p:sp>
            <p:nvSpPr>
              <p:cNvPr id="1393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94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Otp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/</a:t>
                </a:r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Auth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 SW</a:t>
                </a:r>
              </a:p>
            </p:txBody>
          </p:sp>
          <p:sp>
            <p:nvSpPr>
              <p:cNvPr id="1395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5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분리보관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AP</a:t>
                </a:r>
              </a:p>
            </p:txBody>
          </p:sp>
          <p:cxnSp>
            <p:nvCxnSpPr>
              <p:cNvPr id="1396" name="직선 연결선 1395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92" name="Text Box 452"/>
            <p:cNvSpPr txBox="1">
              <a:spLocks noChangeArrowheads="1"/>
            </p:cNvSpPr>
            <p:nvPr/>
          </p:nvSpPr>
          <p:spPr bwMode="auto">
            <a:xfrm>
              <a:off x="11931722" y="6164823"/>
              <a:ext cx="520976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321" name="그룹 1320"/>
          <p:cNvGrpSpPr/>
          <p:nvPr/>
        </p:nvGrpSpPr>
        <p:grpSpPr>
          <a:xfrm>
            <a:off x="2918520" y="9159815"/>
            <a:ext cx="1120003" cy="408296"/>
            <a:chOff x="11632209" y="4571795"/>
            <a:chExt cx="1120003" cy="504000"/>
          </a:xfrm>
        </p:grpSpPr>
        <p:grpSp>
          <p:nvGrpSpPr>
            <p:cNvPr id="1385" name="그룹 1384"/>
            <p:cNvGrpSpPr/>
            <p:nvPr/>
          </p:nvGrpSpPr>
          <p:grpSpPr>
            <a:xfrm>
              <a:off x="11632209" y="4571795"/>
              <a:ext cx="1120003" cy="504000"/>
              <a:chOff x="494598" y="2361611"/>
              <a:chExt cx="1120003" cy="589796"/>
            </a:xfrm>
          </p:grpSpPr>
          <p:sp>
            <p:nvSpPr>
              <p:cNvPr id="1387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88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latin typeface="+mj-ea"/>
                    <a:ea typeface="+mj-ea"/>
                  </a:rPr>
                  <a:t>SensMail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89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5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내부메일</a:t>
                </a:r>
              </a:p>
            </p:txBody>
          </p:sp>
          <p:cxnSp>
            <p:nvCxnSpPr>
              <p:cNvPr id="1390" name="직선 연결선 1389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86" name="Text Box 452"/>
            <p:cNvSpPr txBox="1">
              <a:spLocks noChangeArrowheads="1"/>
            </p:cNvSpPr>
            <p:nvPr/>
          </p:nvSpPr>
          <p:spPr bwMode="auto">
            <a:xfrm>
              <a:off x="11931722" y="4916937"/>
              <a:ext cx="520976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322" name="그룹 1321"/>
          <p:cNvGrpSpPr/>
          <p:nvPr/>
        </p:nvGrpSpPr>
        <p:grpSpPr>
          <a:xfrm>
            <a:off x="2918520" y="8608869"/>
            <a:ext cx="1120003" cy="408296"/>
            <a:chOff x="11632209" y="3965628"/>
            <a:chExt cx="1120003" cy="504000"/>
          </a:xfrm>
        </p:grpSpPr>
        <p:grpSp>
          <p:nvGrpSpPr>
            <p:cNvPr id="1379" name="그룹 1378"/>
            <p:cNvGrpSpPr/>
            <p:nvPr/>
          </p:nvGrpSpPr>
          <p:grpSpPr>
            <a:xfrm>
              <a:off x="11632209" y="3965628"/>
              <a:ext cx="1120003" cy="504000"/>
              <a:chOff x="494598" y="2361611"/>
              <a:chExt cx="1120003" cy="589794"/>
            </a:xfrm>
          </p:grpSpPr>
          <p:sp>
            <p:nvSpPr>
              <p:cNvPr id="1381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4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82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CubeOne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83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7"/>
                <a:ext cx="1002794" cy="200065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DB </a:t>
                </a:r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암호화 </a:t>
                </a:r>
                <a:r>
                  <a:rPr lang="ko-KR" altLang="en-US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키서버</a:t>
                </a:r>
                <a:endPara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384" name="직선 연결선 1383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80" name="Text Box 452"/>
            <p:cNvSpPr txBox="1">
              <a:spLocks noChangeArrowheads="1"/>
            </p:cNvSpPr>
            <p:nvPr/>
          </p:nvSpPr>
          <p:spPr bwMode="auto">
            <a:xfrm>
              <a:off x="11931722" y="4314555"/>
              <a:ext cx="520976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354900" y="8611897"/>
            <a:ext cx="2420223" cy="709705"/>
            <a:chOff x="354900" y="8569827"/>
            <a:chExt cx="2420223" cy="603560"/>
          </a:xfrm>
        </p:grpSpPr>
        <p:grpSp>
          <p:nvGrpSpPr>
            <p:cNvPr id="1323" name="그룹 1322"/>
            <p:cNvGrpSpPr/>
            <p:nvPr/>
          </p:nvGrpSpPr>
          <p:grpSpPr>
            <a:xfrm>
              <a:off x="1655120" y="8569827"/>
              <a:ext cx="1120003" cy="603560"/>
              <a:chOff x="11632209" y="3153271"/>
              <a:chExt cx="1120003" cy="720000"/>
            </a:xfrm>
          </p:grpSpPr>
          <p:grpSp>
            <p:nvGrpSpPr>
              <p:cNvPr id="1371" name="그룹 1370"/>
              <p:cNvGrpSpPr/>
              <p:nvPr/>
            </p:nvGrpSpPr>
            <p:grpSpPr>
              <a:xfrm>
                <a:off x="11632209" y="3153271"/>
                <a:ext cx="1120003" cy="720000"/>
                <a:chOff x="494598" y="2361612"/>
                <a:chExt cx="1120003" cy="842564"/>
              </a:xfrm>
            </p:grpSpPr>
            <p:sp>
              <p:nvSpPr>
                <p:cNvPr id="1373" name="AutoShape 444"/>
                <p:cNvSpPr>
                  <a:spLocks noChangeArrowheads="1"/>
                </p:cNvSpPr>
                <p:nvPr/>
              </p:nvSpPr>
              <p:spPr bwMode="auto">
                <a:xfrm>
                  <a:off x="497632" y="2361612"/>
                  <a:ext cx="1116969" cy="842564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wrap="none" lIns="84015" tIns="42008" rIns="84015" bIns="42008" anchor="ctr"/>
                <a:lstStyle/>
                <a:p>
                  <a:pPr defTabSz="1398265"/>
                  <a:endParaRPr lang="ko-KR" altLang="en-US" sz="200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00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74" name="AutoShape 6"/>
                <p:cNvSpPr>
                  <a:spLocks noChangeArrowheads="1"/>
                </p:cNvSpPr>
                <p:nvPr/>
              </p:nvSpPr>
              <p:spPr bwMode="auto">
                <a:xfrm flipH="1">
                  <a:off x="548490" y="2586314"/>
                  <a:ext cx="1008000" cy="113754"/>
                </a:xfrm>
                <a:prstGeom prst="rect">
                  <a:avLst/>
                </a:prstGeom>
                <a:solidFill>
                  <a:srgbClr val="D1EB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eaLnBrk="0" latinLnBrk="0" hangingPunct="0"/>
                  <a:r>
                    <a:rPr lang="en-US" altLang="ko-KR" sz="800" dirty="0" err="1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SecuPrint</a:t>
                  </a:r>
                  <a:endPara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75" name="AutoShape 6"/>
                <p:cNvSpPr>
                  <a:spLocks noChangeArrowheads="1"/>
                </p:cNvSpPr>
                <p:nvPr/>
              </p:nvSpPr>
              <p:spPr bwMode="auto">
                <a:xfrm flipH="1">
                  <a:off x="548490" y="2715594"/>
                  <a:ext cx="1008000" cy="113754"/>
                </a:xfrm>
                <a:prstGeom prst="rect">
                  <a:avLst/>
                </a:prstGeom>
                <a:solidFill>
                  <a:srgbClr val="D1EB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eaLnBrk="0" latinLnBrk="0" hangingPunct="0"/>
                  <a:r>
                    <a:rPr lang="en-US" altLang="ko-KR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MSSQL</a:t>
                  </a:r>
                </a:p>
              </p:txBody>
            </p:sp>
            <p:sp>
              <p:nvSpPr>
                <p:cNvPr id="1376" name="AutoShape 6"/>
                <p:cNvSpPr>
                  <a:spLocks noChangeArrowheads="1"/>
                </p:cNvSpPr>
                <p:nvPr/>
              </p:nvSpPr>
              <p:spPr bwMode="auto">
                <a:xfrm flipH="1">
                  <a:off x="548490" y="2844874"/>
                  <a:ext cx="1008000" cy="113754"/>
                </a:xfrm>
                <a:prstGeom prst="rect">
                  <a:avLst/>
                </a:prstGeom>
                <a:solidFill>
                  <a:srgbClr val="D1EB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eaLnBrk="0" latinLnBrk="0" hangingPunct="0"/>
                  <a:r>
                    <a:rPr lang="en-US" altLang="ko-KR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MCCS</a:t>
                  </a:r>
                </a:p>
              </p:txBody>
            </p:sp>
            <p:sp>
              <p:nvSpPr>
                <p:cNvPr id="1377" name="Rectangle 17">
                  <a:extLst>
                    <a:ext uri="{FF2B5EF4-FFF2-40B4-BE49-F238E27FC236}">
                      <a16:creationId xmlns:a16="http://schemas.microsoft.com/office/drawing/2014/main" id="{C9170BA3-77B6-4553-8597-CDAB23323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096" y="2397265"/>
                  <a:ext cx="1002794" cy="164426"/>
                </a:xfrm>
                <a:prstGeom prst="rect">
                  <a:avLst/>
                </a:prstGeom>
              </p:spPr>
              <p:txBody>
                <a:bodyPr wrap="square" lIns="0" tIns="0" rIns="0" bIns="0" anchor="ctr" anchorCtr="0">
                  <a:spAutoFit/>
                  <a:scene3d>
                    <a:camera prst="orthographicFront"/>
                    <a:lightRig rig="threePt" dir="t"/>
                  </a:scene3d>
                  <a:sp3d>
                    <a:bevelT h="0"/>
                  </a:sp3d>
                </a:bodyPr>
                <a:lstStyle/>
                <a:p>
                  <a:pPr algn="ctr" eaLnBrk="0" latinLnBrk="0" hangingPunct="0"/>
                  <a:r>
                    <a:rPr lang="ko-KR" altLang="en-US" sz="9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rgbClr val="0185CF"/>
                      </a:solidFill>
                      <a:latin typeface="+mj-ea"/>
                      <a:ea typeface="+mj-ea"/>
                    </a:rPr>
                    <a:t>출력물보안</a:t>
                  </a:r>
                  <a:r>
                    <a:rPr lang="en-US" altLang="ko-KR" sz="9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rgbClr val="0185CF"/>
                      </a:solidFill>
                      <a:latin typeface="+mj-ea"/>
                      <a:ea typeface="+mj-ea"/>
                    </a:rPr>
                    <a:t>#1,#2</a:t>
                  </a:r>
                </a:p>
              </p:txBody>
            </p:sp>
            <p:cxnSp>
              <p:nvCxnSpPr>
                <p:cNvPr id="1378" name="직선 연결선 1377">
                  <a:extLst>
                    <a:ext uri="{FF2B5EF4-FFF2-40B4-BE49-F238E27FC236}">
                      <a16:creationId xmlns:a16="http://schemas.microsoft.com/office/drawing/2014/main" id="{5EB2F591-A037-4A46-B596-A7A380E951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4598" y="2361612"/>
                  <a:ext cx="1115614" cy="0"/>
                </a:xfrm>
                <a:prstGeom prst="line">
                  <a:avLst/>
                </a:prstGeom>
                <a:ln>
                  <a:solidFill>
                    <a:srgbClr val="0185C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72" name="Text Box 452"/>
              <p:cNvSpPr txBox="1">
                <a:spLocks noChangeArrowheads="1"/>
              </p:cNvSpPr>
              <p:nvPr/>
            </p:nvSpPr>
            <p:spPr bwMode="auto">
              <a:xfrm>
                <a:off x="11931722" y="3723358"/>
                <a:ext cx="520976" cy="104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0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hangingPunct="1">
                  <a:lnSpc>
                    <a:spcPts val="763"/>
                  </a:lnSpc>
                </a:pPr>
                <a:r>
                  <a:rPr kumimoji="0" lang="en-US" altLang="ko-KR" sz="900" b="0" dirty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000000"/>
                    </a:solidFill>
                    <a:latin typeface="+mj-ea"/>
                    <a:ea typeface="+mj-ea"/>
                  </a:rPr>
                  <a:t>HP DL360</a:t>
                </a:r>
              </a:p>
            </p:txBody>
          </p:sp>
        </p:grpSp>
        <p:grpSp>
          <p:nvGrpSpPr>
            <p:cNvPr id="1324" name="그룹 1323"/>
            <p:cNvGrpSpPr/>
            <p:nvPr/>
          </p:nvGrpSpPr>
          <p:grpSpPr>
            <a:xfrm>
              <a:off x="354900" y="8577293"/>
              <a:ext cx="1120003" cy="471113"/>
              <a:chOff x="11572452" y="2361803"/>
              <a:chExt cx="1120003" cy="562001"/>
            </a:xfrm>
          </p:grpSpPr>
          <p:grpSp>
            <p:nvGrpSpPr>
              <p:cNvPr id="1363" name="그룹 1362"/>
              <p:cNvGrpSpPr/>
              <p:nvPr/>
            </p:nvGrpSpPr>
            <p:grpSpPr>
              <a:xfrm>
                <a:off x="11572452" y="2361803"/>
                <a:ext cx="1120003" cy="562001"/>
                <a:chOff x="494598" y="2361611"/>
                <a:chExt cx="1120003" cy="657668"/>
              </a:xfrm>
            </p:grpSpPr>
            <p:sp>
              <p:nvSpPr>
                <p:cNvPr id="1365" name="AutoShape 444"/>
                <p:cNvSpPr>
                  <a:spLocks noChangeArrowheads="1"/>
                </p:cNvSpPr>
                <p:nvPr/>
              </p:nvSpPr>
              <p:spPr bwMode="auto">
                <a:xfrm>
                  <a:off x="497632" y="2361611"/>
                  <a:ext cx="1116969" cy="65766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8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wrap="none" lIns="84015" tIns="42008" rIns="84015" bIns="42008" anchor="ctr"/>
                <a:lstStyle/>
                <a:p>
                  <a:pPr defTabSz="1398265"/>
                  <a:endParaRPr lang="ko-KR" altLang="en-US" sz="200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000000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66" name="AutoShape 6"/>
                <p:cNvSpPr>
                  <a:spLocks noChangeArrowheads="1"/>
                </p:cNvSpPr>
                <p:nvPr/>
              </p:nvSpPr>
              <p:spPr bwMode="auto">
                <a:xfrm flipH="1">
                  <a:off x="548490" y="2586314"/>
                  <a:ext cx="1008000" cy="113754"/>
                </a:xfrm>
                <a:prstGeom prst="rect">
                  <a:avLst/>
                </a:prstGeom>
                <a:solidFill>
                  <a:srgbClr val="D1EB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eaLnBrk="0" latinLnBrk="0" hangingPunct="0"/>
                  <a:r>
                    <a:rPr lang="en-US" altLang="ko-KR" sz="800" dirty="0" err="1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iLips</a:t>
                  </a:r>
                  <a:r>
                    <a:rPr lang="en-US" altLang="ko-KR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(</a:t>
                  </a:r>
                  <a:r>
                    <a:rPr lang="ko-KR" altLang="en-US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도서관리</a:t>
                  </a:r>
                  <a:r>
                    <a:rPr lang="en-US" altLang="ko-KR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)</a:t>
                  </a:r>
                </a:p>
              </p:txBody>
            </p:sp>
            <p:sp>
              <p:nvSpPr>
                <p:cNvPr id="1367" name="AutoShape 6"/>
                <p:cNvSpPr>
                  <a:spLocks noChangeArrowheads="1"/>
                </p:cNvSpPr>
                <p:nvPr/>
              </p:nvSpPr>
              <p:spPr bwMode="auto">
                <a:xfrm flipH="1">
                  <a:off x="548490" y="2715594"/>
                  <a:ext cx="1008000" cy="113754"/>
                </a:xfrm>
                <a:prstGeom prst="rect">
                  <a:avLst/>
                </a:prstGeom>
                <a:solidFill>
                  <a:srgbClr val="D1EB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 anchor="ctr">
                  <a:noAutofit/>
                </a:bodyPr>
                <a:lstStyle/>
                <a:p>
                  <a:pPr marL="0" lvl="1" algn="ctr" eaLnBrk="0" latinLnBrk="0" hangingPunct="0"/>
                  <a:r>
                    <a:rPr lang="en-US" altLang="ko-KR" sz="8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ea"/>
                      <a:ea typeface="+mj-ea"/>
                    </a:rPr>
                    <a:t>Oracle Client</a:t>
                  </a:r>
                </a:p>
              </p:txBody>
            </p:sp>
            <p:sp>
              <p:nvSpPr>
                <p:cNvPr id="1369" name="Rectangle 17">
                  <a:extLst>
                    <a:ext uri="{FF2B5EF4-FFF2-40B4-BE49-F238E27FC236}">
                      <a16:creationId xmlns:a16="http://schemas.microsoft.com/office/drawing/2014/main" id="{C9170BA3-77B6-4553-8597-CDAB23323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1096" y="2397266"/>
                  <a:ext cx="1002794" cy="164426"/>
                </a:xfrm>
                <a:prstGeom prst="rect">
                  <a:avLst/>
                </a:prstGeom>
              </p:spPr>
              <p:txBody>
                <a:bodyPr wrap="square" lIns="0" tIns="0" rIns="0" bIns="0" anchor="ctr" anchorCtr="0">
                  <a:spAutoFit/>
                  <a:scene3d>
                    <a:camera prst="orthographicFront"/>
                    <a:lightRig rig="threePt" dir="t"/>
                  </a:scene3d>
                  <a:sp3d>
                    <a:bevelT h="0"/>
                  </a:sp3d>
                </a:bodyPr>
                <a:lstStyle/>
                <a:p>
                  <a:pPr algn="ctr" eaLnBrk="0" latinLnBrk="0" hangingPunct="0"/>
                  <a:r>
                    <a:rPr lang="ko-KR" altLang="en-US" sz="900" dirty="0">
                      <a:ln>
                        <a:solidFill>
                          <a:schemeClr val="bg1">
                            <a:lumMod val="65000"/>
                            <a:alpha val="0"/>
                          </a:schemeClr>
                        </a:solidFill>
                      </a:ln>
                      <a:solidFill>
                        <a:srgbClr val="0185CF"/>
                      </a:solidFill>
                      <a:latin typeface="+mj-ea"/>
                      <a:ea typeface="+mj-ea"/>
                    </a:rPr>
                    <a:t> 도서관리</a:t>
                  </a:r>
                </a:p>
              </p:txBody>
            </p:sp>
            <p:cxnSp>
              <p:nvCxnSpPr>
                <p:cNvPr id="1370" name="직선 연결선 1369">
                  <a:extLst>
                    <a:ext uri="{FF2B5EF4-FFF2-40B4-BE49-F238E27FC236}">
                      <a16:creationId xmlns:a16="http://schemas.microsoft.com/office/drawing/2014/main" id="{5EB2F591-A037-4A46-B596-A7A380E951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4598" y="2361612"/>
                  <a:ext cx="1115614" cy="0"/>
                </a:xfrm>
                <a:prstGeom prst="line">
                  <a:avLst/>
                </a:prstGeom>
                <a:ln>
                  <a:solidFill>
                    <a:srgbClr val="0185C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64" name="Text Box 452"/>
              <p:cNvSpPr txBox="1">
                <a:spLocks noChangeArrowheads="1"/>
              </p:cNvSpPr>
              <p:nvPr/>
            </p:nvSpPr>
            <p:spPr bwMode="auto">
              <a:xfrm>
                <a:off x="11855134" y="2804917"/>
                <a:ext cx="554639" cy="104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 anchorCtr="0">
                <a:spAutoFit/>
              </a:bodyPr>
              <a:lstStyle>
                <a:lvl1pPr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algn="ctr" eaLnBrk="1" hangingPunct="1">
                  <a:lnSpc>
                    <a:spcPts val="763"/>
                  </a:lnSpc>
                </a:pPr>
                <a:r>
                  <a:rPr kumimoji="0" lang="en-US" altLang="ko-KR" sz="900" b="0" dirty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000000"/>
                    </a:solidFill>
                    <a:latin typeface="+mj-ea"/>
                    <a:ea typeface="+mj-ea"/>
                  </a:rPr>
                  <a:t>HP rp4440</a:t>
                </a:r>
              </a:p>
            </p:txBody>
          </p:sp>
        </p:grpSp>
      </p:grpSp>
      <p:grpSp>
        <p:nvGrpSpPr>
          <p:cNvPr id="1325" name="그룹 1324"/>
          <p:cNvGrpSpPr/>
          <p:nvPr/>
        </p:nvGrpSpPr>
        <p:grpSpPr>
          <a:xfrm>
            <a:off x="5433980" y="8596704"/>
            <a:ext cx="1120003" cy="492872"/>
            <a:chOff x="11632209" y="5136883"/>
            <a:chExt cx="1120003" cy="608400"/>
          </a:xfrm>
        </p:grpSpPr>
        <p:grpSp>
          <p:nvGrpSpPr>
            <p:cNvPr id="1356" name="그룹 1355"/>
            <p:cNvGrpSpPr/>
            <p:nvPr/>
          </p:nvGrpSpPr>
          <p:grpSpPr>
            <a:xfrm>
              <a:off x="11632209" y="5136883"/>
              <a:ext cx="1120003" cy="608400"/>
              <a:chOff x="494598" y="2361610"/>
              <a:chExt cx="1120003" cy="711968"/>
            </a:xfrm>
          </p:grpSpPr>
          <p:sp>
            <p:nvSpPr>
              <p:cNvPr id="1358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71196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59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ORACLE DBMS</a:t>
                </a:r>
              </a:p>
            </p:txBody>
          </p:sp>
          <p:sp>
            <p:nvSpPr>
              <p:cNvPr id="1360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6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분리보관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DB</a:t>
                </a:r>
              </a:p>
            </p:txBody>
          </p:sp>
          <p:cxnSp>
            <p:nvCxnSpPr>
              <p:cNvPr id="1361" name="직선 연결선 1360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62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8497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DB</a:t>
                </a:r>
                <a:r>
                  <a:rPr lang="ko-KR" altLang="en-US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암호화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(</a:t>
                </a:r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CubeOne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</a:p>
            </p:txBody>
          </p:sp>
        </p:grpSp>
        <p:sp>
          <p:nvSpPr>
            <p:cNvPr id="1357" name="Text Box 452"/>
            <p:cNvSpPr txBox="1">
              <a:spLocks noChangeArrowheads="1"/>
            </p:cNvSpPr>
            <p:nvPr/>
          </p:nvSpPr>
          <p:spPr bwMode="auto">
            <a:xfrm>
              <a:off x="11943243" y="5592961"/>
              <a:ext cx="520976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326" name="그룹 1325"/>
          <p:cNvGrpSpPr/>
          <p:nvPr/>
        </p:nvGrpSpPr>
        <p:grpSpPr>
          <a:xfrm>
            <a:off x="6695061" y="8605979"/>
            <a:ext cx="1120003" cy="410055"/>
            <a:chOff x="11632209" y="5136885"/>
            <a:chExt cx="1120003" cy="506171"/>
          </a:xfrm>
        </p:grpSpPr>
        <p:grpSp>
          <p:nvGrpSpPr>
            <p:cNvPr id="1349" name="그룹 1348"/>
            <p:cNvGrpSpPr/>
            <p:nvPr/>
          </p:nvGrpSpPr>
          <p:grpSpPr>
            <a:xfrm>
              <a:off x="11632209" y="5136885"/>
              <a:ext cx="1120003" cy="503780"/>
              <a:chOff x="494598" y="2361610"/>
              <a:chExt cx="1120003" cy="589538"/>
            </a:xfrm>
          </p:grpSpPr>
          <p:sp>
            <p:nvSpPr>
              <p:cNvPr id="1351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58953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52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LogCops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(</a:t>
                </a:r>
                <a:r>
                  <a:rPr lang="ko-KR" altLang="en-US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로그분석</a:t>
                </a:r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)</a:t>
                </a:r>
              </a:p>
            </p:txBody>
          </p:sp>
          <p:sp>
            <p:nvSpPr>
              <p:cNvPr id="1353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6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로그캅스</a:t>
                </a:r>
                <a:endPara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354" name="직선 연결선 1353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50" name="Text Box 452"/>
            <p:cNvSpPr txBox="1">
              <a:spLocks noChangeArrowheads="1"/>
            </p:cNvSpPr>
            <p:nvPr/>
          </p:nvSpPr>
          <p:spPr bwMode="auto">
            <a:xfrm>
              <a:off x="11948854" y="5516417"/>
              <a:ext cx="509755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LCA-7020</a:t>
              </a:r>
            </a:p>
          </p:txBody>
        </p:sp>
      </p:grpSp>
      <p:grpSp>
        <p:nvGrpSpPr>
          <p:cNvPr id="1327" name="그룹 1326"/>
          <p:cNvGrpSpPr/>
          <p:nvPr/>
        </p:nvGrpSpPr>
        <p:grpSpPr>
          <a:xfrm>
            <a:off x="9218375" y="8605800"/>
            <a:ext cx="1120003" cy="408296"/>
            <a:chOff x="11632209" y="7684869"/>
            <a:chExt cx="1120003" cy="504000"/>
          </a:xfrm>
        </p:grpSpPr>
        <p:grpSp>
          <p:nvGrpSpPr>
            <p:cNvPr id="1343" name="그룹 1342"/>
            <p:cNvGrpSpPr/>
            <p:nvPr/>
          </p:nvGrpSpPr>
          <p:grpSpPr>
            <a:xfrm>
              <a:off x="11632209" y="7684869"/>
              <a:ext cx="1120003" cy="504000"/>
              <a:chOff x="494598" y="2361611"/>
              <a:chExt cx="1120003" cy="589796"/>
            </a:xfrm>
          </p:grpSpPr>
          <p:sp>
            <p:nvSpPr>
              <p:cNvPr id="1345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4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UTMP</a:t>
                </a:r>
              </a:p>
            </p:txBody>
          </p:sp>
          <p:sp>
            <p:nvSpPr>
              <p:cNvPr id="1347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5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매체보안</a:t>
                </a:r>
              </a:p>
            </p:txBody>
          </p:sp>
          <p:cxnSp>
            <p:nvCxnSpPr>
              <p:cNvPr id="1348" name="직선 연결선 1347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4" name="Text Box 452"/>
            <p:cNvSpPr txBox="1">
              <a:spLocks noChangeArrowheads="1"/>
            </p:cNvSpPr>
            <p:nvPr/>
          </p:nvSpPr>
          <p:spPr bwMode="auto">
            <a:xfrm>
              <a:off x="11732150" y="8038665"/>
              <a:ext cx="920125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SM SYS-5019S-M</a:t>
              </a:r>
            </a:p>
          </p:txBody>
        </p:sp>
      </p:grpSp>
      <p:grpSp>
        <p:nvGrpSpPr>
          <p:cNvPr id="1328" name="그룹 1327"/>
          <p:cNvGrpSpPr/>
          <p:nvPr/>
        </p:nvGrpSpPr>
        <p:grpSpPr>
          <a:xfrm>
            <a:off x="4171041" y="9152882"/>
            <a:ext cx="1120003" cy="408296"/>
            <a:chOff x="11632209" y="7684869"/>
            <a:chExt cx="1120003" cy="504000"/>
          </a:xfrm>
        </p:grpSpPr>
        <p:grpSp>
          <p:nvGrpSpPr>
            <p:cNvPr id="1337" name="그룹 1336"/>
            <p:cNvGrpSpPr/>
            <p:nvPr/>
          </p:nvGrpSpPr>
          <p:grpSpPr>
            <a:xfrm>
              <a:off x="11632209" y="7684869"/>
              <a:ext cx="1120003" cy="504000"/>
              <a:chOff x="494598" y="2361611"/>
              <a:chExt cx="1120003" cy="589796"/>
            </a:xfrm>
          </p:grpSpPr>
          <p:sp>
            <p:nvSpPr>
              <p:cNvPr id="1339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40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Alpha </a:t>
                </a:r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SmartGuard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41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5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비정형 </a:t>
                </a:r>
                <a:r>
                  <a:rPr lang="ko-KR" altLang="en-US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키관리</a:t>
                </a:r>
                <a:endPara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1342" name="직선 연결선 1341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8" name="Text Box 452"/>
            <p:cNvSpPr txBox="1">
              <a:spLocks noChangeArrowheads="1"/>
            </p:cNvSpPr>
            <p:nvPr/>
          </p:nvSpPr>
          <p:spPr bwMode="auto">
            <a:xfrm>
              <a:off x="11931722" y="8038665"/>
              <a:ext cx="520976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grpSp>
        <p:nvGrpSpPr>
          <p:cNvPr id="1329" name="그룹 1328"/>
          <p:cNvGrpSpPr/>
          <p:nvPr/>
        </p:nvGrpSpPr>
        <p:grpSpPr>
          <a:xfrm>
            <a:off x="7958461" y="8598194"/>
            <a:ext cx="1120003" cy="489955"/>
            <a:chOff x="11632209" y="5136884"/>
            <a:chExt cx="1120003" cy="604800"/>
          </a:xfrm>
        </p:grpSpPr>
        <p:grpSp>
          <p:nvGrpSpPr>
            <p:cNvPr id="1330" name="그룹 1329"/>
            <p:cNvGrpSpPr/>
            <p:nvPr/>
          </p:nvGrpSpPr>
          <p:grpSpPr>
            <a:xfrm>
              <a:off x="11632209" y="5136884"/>
              <a:ext cx="1120003" cy="604800"/>
              <a:chOff x="494598" y="2361610"/>
              <a:chExt cx="1120003" cy="707755"/>
            </a:xfrm>
          </p:grpSpPr>
          <p:sp>
            <p:nvSpPr>
              <p:cNvPr id="1332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70775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33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HuNoss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34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4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근로시간 관리</a:t>
                </a:r>
              </a:p>
            </p:txBody>
          </p:sp>
          <p:cxnSp>
            <p:nvCxnSpPr>
              <p:cNvPr id="1335" name="직선 연결선 1334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718497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MariaDB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1331" name="Text Box 452"/>
            <p:cNvSpPr txBox="1">
              <a:spLocks noChangeArrowheads="1"/>
            </p:cNvSpPr>
            <p:nvPr/>
          </p:nvSpPr>
          <p:spPr bwMode="auto">
            <a:xfrm>
              <a:off x="11943244" y="5592961"/>
              <a:ext cx="520975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sp>
        <p:nvSpPr>
          <p:cNvPr id="1306" name="모서리가 둥근 직사각형 1305"/>
          <p:cNvSpPr/>
          <p:nvPr/>
        </p:nvSpPr>
        <p:spPr bwMode="auto">
          <a:xfrm>
            <a:off x="11339913" y="1312540"/>
            <a:ext cx="1346477" cy="6026256"/>
          </a:xfrm>
          <a:prstGeom prst="roundRect">
            <a:avLst>
              <a:gd name="adj" fmla="val 0"/>
            </a:avLst>
          </a:prstGeom>
          <a:pattFill prst="dkDnDiag">
            <a:fgClr>
              <a:schemeClr val="accent3">
                <a:lumMod val="60000"/>
                <a:lumOff val="40000"/>
              </a:schemeClr>
            </a:fgClr>
            <a:bgClr>
              <a:srgbClr val="FFFFFF"/>
            </a:bgClr>
          </a:pattFill>
          <a:ln w="12700">
            <a:solidFill>
              <a:srgbClr val="D2DFFA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r" latinLnBrk="0">
              <a:lnSpc>
                <a:spcPct val="125000"/>
              </a:lnSpc>
            </a:pPr>
            <a:endParaRPr lang="ko-KR" altLang="en-US" sz="1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latin typeface="+mj-ea"/>
              <a:ea typeface="+mj-ea"/>
            </a:endParaRPr>
          </a:p>
        </p:txBody>
      </p:sp>
      <p:sp>
        <p:nvSpPr>
          <p:cNvPr id="1427" name="AutoShape 444"/>
          <p:cNvSpPr>
            <a:spLocks noChangeArrowheads="1"/>
          </p:cNvSpPr>
          <p:nvPr/>
        </p:nvSpPr>
        <p:spPr bwMode="auto">
          <a:xfrm>
            <a:off x="11456184" y="1393816"/>
            <a:ext cx="1116969" cy="49330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428" name="AutoShape 6"/>
          <p:cNvSpPr>
            <a:spLocks noChangeArrowheads="1"/>
          </p:cNvSpPr>
          <p:nvPr/>
        </p:nvSpPr>
        <p:spPr bwMode="auto">
          <a:xfrm flipH="1">
            <a:off x="11507042" y="1595262"/>
            <a:ext cx="1008000" cy="110470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SensMail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429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648" y="1439031"/>
            <a:ext cx="1002794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인터넷망웹메일</a:t>
            </a:r>
            <a:endParaRPr lang="ko-KR" altLang="en-US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cxnSp>
        <p:nvCxnSpPr>
          <p:cNvPr id="1430" name="직선 연결선 1429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1393817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" name="AutoShape 444"/>
          <p:cNvSpPr>
            <a:spLocks noChangeArrowheads="1"/>
          </p:cNvSpPr>
          <p:nvPr/>
        </p:nvSpPr>
        <p:spPr bwMode="auto">
          <a:xfrm>
            <a:off x="11456184" y="1975390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435" name="AutoShape 6"/>
          <p:cNvSpPr>
            <a:spLocks noChangeArrowheads="1"/>
          </p:cNvSpPr>
          <p:nvPr/>
        </p:nvSpPr>
        <p:spPr bwMode="auto">
          <a:xfrm flipH="1">
            <a:off x="11507042" y="2177509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AhnLab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EPP PMS</a:t>
            </a:r>
          </a:p>
        </p:txBody>
      </p:sp>
      <p:sp>
        <p:nvSpPr>
          <p:cNvPr id="1436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9648" y="2018042"/>
            <a:ext cx="1002794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업무망</a:t>
            </a:r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PMS</a:t>
            </a:r>
          </a:p>
        </p:txBody>
      </p:sp>
      <p:cxnSp>
        <p:nvCxnSpPr>
          <p:cNvPr id="1437" name="직선 연결선 1436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1975391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Text Box 452"/>
          <p:cNvSpPr txBox="1">
            <a:spLocks noChangeArrowheads="1"/>
          </p:cNvSpPr>
          <p:nvPr/>
        </p:nvSpPr>
        <p:spPr bwMode="auto">
          <a:xfrm>
            <a:off x="11752663" y="1762130"/>
            <a:ext cx="520976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DL360</a:t>
            </a:r>
          </a:p>
        </p:txBody>
      </p:sp>
      <p:sp>
        <p:nvSpPr>
          <p:cNvPr id="2053" name="Text Box 452"/>
          <p:cNvSpPr txBox="1">
            <a:spLocks noChangeArrowheads="1"/>
          </p:cNvSpPr>
          <p:nvPr/>
        </p:nvSpPr>
        <p:spPr bwMode="auto">
          <a:xfrm>
            <a:off x="11752663" y="2338785"/>
            <a:ext cx="520976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DL360</a:t>
            </a:r>
          </a:p>
        </p:txBody>
      </p:sp>
      <p:sp>
        <p:nvSpPr>
          <p:cNvPr id="2056" name="AutoShape 444"/>
          <p:cNvSpPr>
            <a:spLocks noChangeArrowheads="1"/>
          </p:cNvSpPr>
          <p:nvPr/>
        </p:nvSpPr>
        <p:spPr bwMode="auto">
          <a:xfrm>
            <a:off x="11456184" y="2558154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57" name="AutoShape 6"/>
          <p:cNvSpPr>
            <a:spLocks noChangeArrowheads="1"/>
          </p:cNvSpPr>
          <p:nvPr/>
        </p:nvSpPr>
        <p:spPr bwMode="auto">
          <a:xfrm flipH="1">
            <a:off x="11507042" y="2760273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58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2608500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lvl="0" algn="ctr" eaLnBrk="0" latinLnBrk="0" hangingPunct="0"/>
            <a:r>
              <a:rPr lang="ko-KR" altLang="en-US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파일전송</a:t>
            </a:r>
            <a:r>
              <a:rPr lang="en-US" altLang="ko-KR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#1</a:t>
            </a:r>
          </a:p>
        </p:txBody>
      </p:sp>
      <p:cxnSp>
        <p:nvCxnSpPr>
          <p:cNvPr id="2059" name="직선 연결선 2058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2558155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0" name="Text Box 452"/>
          <p:cNvSpPr txBox="1">
            <a:spLocks noChangeArrowheads="1"/>
          </p:cNvSpPr>
          <p:nvPr/>
        </p:nvSpPr>
        <p:spPr bwMode="auto">
          <a:xfrm>
            <a:off x="11625224" y="2921550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61" name="AutoShape 444"/>
          <p:cNvSpPr>
            <a:spLocks noChangeArrowheads="1"/>
          </p:cNvSpPr>
          <p:nvPr/>
        </p:nvSpPr>
        <p:spPr bwMode="auto">
          <a:xfrm>
            <a:off x="11456184" y="3144989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62" name="AutoShape 6"/>
          <p:cNvSpPr>
            <a:spLocks noChangeArrowheads="1"/>
          </p:cNvSpPr>
          <p:nvPr/>
        </p:nvSpPr>
        <p:spPr bwMode="auto">
          <a:xfrm flipH="1">
            <a:off x="11507042" y="3347108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6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3195335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파일전송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#2</a:t>
            </a:r>
          </a:p>
        </p:txBody>
      </p:sp>
      <p:cxnSp>
        <p:nvCxnSpPr>
          <p:cNvPr id="2064" name="직선 연결선 206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3144990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5" name="Text Box 452"/>
          <p:cNvSpPr txBox="1">
            <a:spLocks noChangeArrowheads="1"/>
          </p:cNvSpPr>
          <p:nvPr/>
        </p:nvSpPr>
        <p:spPr bwMode="auto">
          <a:xfrm>
            <a:off x="11625224" y="3508384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66" name="AutoShape 444"/>
          <p:cNvSpPr>
            <a:spLocks noChangeArrowheads="1"/>
          </p:cNvSpPr>
          <p:nvPr/>
        </p:nvSpPr>
        <p:spPr bwMode="auto">
          <a:xfrm>
            <a:off x="11456184" y="3730625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67" name="AutoShape 6"/>
          <p:cNvSpPr>
            <a:spLocks noChangeArrowheads="1"/>
          </p:cNvSpPr>
          <p:nvPr/>
        </p:nvSpPr>
        <p:spPr bwMode="auto">
          <a:xfrm flipH="1">
            <a:off x="11507042" y="3932743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68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3780971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스트리밍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#1</a:t>
            </a:r>
          </a:p>
        </p:txBody>
      </p:sp>
      <p:cxnSp>
        <p:nvCxnSpPr>
          <p:cNvPr id="2069" name="직선 연결선 2068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3730626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Text Box 452"/>
          <p:cNvSpPr txBox="1">
            <a:spLocks noChangeArrowheads="1"/>
          </p:cNvSpPr>
          <p:nvPr/>
        </p:nvSpPr>
        <p:spPr bwMode="auto">
          <a:xfrm>
            <a:off x="11625224" y="4094020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71" name="AutoShape 444"/>
          <p:cNvSpPr>
            <a:spLocks noChangeArrowheads="1"/>
          </p:cNvSpPr>
          <p:nvPr/>
        </p:nvSpPr>
        <p:spPr bwMode="auto">
          <a:xfrm>
            <a:off x="11456184" y="4317459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72" name="AutoShape 6"/>
          <p:cNvSpPr>
            <a:spLocks noChangeArrowheads="1"/>
          </p:cNvSpPr>
          <p:nvPr/>
        </p:nvSpPr>
        <p:spPr bwMode="auto">
          <a:xfrm flipH="1">
            <a:off x="11507042" y="4519579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7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4367805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스트리밍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#2</a:t>
            </a:r>
          </a:p>
        </p:txBody>
      </p:sp>
      <p:cxnSp>
        <p:nvCxnSpPr>
          <p:cNvPr id="2074" name="직선 연결선 207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4317460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5" name="Text Box 452"/>
          <p:cNvSpPr txBox="1">
            <a:spLocks noChangeArrowheads="1"/>
          </p:cNvSpPr>
          <p:nvPr/>
        </p:nvSpPr>
        <p:spPr bwMode="auto">
          <a:xfrm>
            <a:off x="11625224" y="4680854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81" name="AutoShape 444"/>
          <p:cNvSpPr>
            <a:spLocks noChangeArrowheads="1"/>
          </p:cNvSpPr>
          <p:nvPr/>
        </p:nvSpPr>
        <p:spPr bwMode="auto">
          <a:xfrm>
            <a:off x="11456184" y="4916627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82" name="AutoShape 6"/>
          <p:cNvSpPr>
            <a:spLocks noChangeArrowheads="1"/>
          </p:cNvSpPr>
          <p:nvPr/>
        </p:nvSpPr>
        <p:spPr bwMode="auto">
          <a:xfrm flipH="1">
            <a:off x="11507042" y="5118747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8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4966974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lvl="0" algn="ctr" eaLnBrk="0" latinLnBrk="0" hangingPunct="0"/>
            <a:r>
              <a:rPr lang="ko-KR" altLang="en-US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파일전송</a:t>
            </a:r>
            <a:r>
              <a:rPr lang="en-US" altLang="ko-KR" sz="800" spc="-40" dirty="0">
                <a:ln>
                  <a:solidFill>
                    <a:prstClr val="white">
                      <a:lumMod val="65000"/>
                      <a:alpha val="0"/>
                    </a:prst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#1</a:t>
            </a:r>
          </a:p>
        </p:txBody>
      </p:sp>
      <p:cxnSp>
        <p:nvCxnSpPr>
          <p:cNvPr id="2084" name="직선 연결선 208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4916628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5" name="Text Box 452"/>
          <p:cNvSpPr txBox="1">
            <a:spLocks noChangeArrowheads="1"/>
          </p:cNvSpPr>
          <p:nvPr/>
        </p:nvSpPr>
        <p:spPr bwMode="auto">
          <a:xfrm>
            <a:off x="11625224" y="5280023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86" name="AutoShape 444"/>
          <p:cNvSpPr>
            <a:spLocks noChangeArrowheads="1"/>
          </p:cNvSpPr>
          <p:nvPr/>
        </p:nvSpPr>
        <p:spPr bwMode="auto">
          <a:xfrm>
            <a:off x="11456184" y="5503462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87" name="AutoShape 6"/>
          <p:cNvSpPr>
            <a:spLocks noChangeArrowheads="1"/>
          </p:cNvSpPr>
          <p:nvPr/>
        </p:nvSpPr>
        <p:spPr bwMode="auto">
          <a:xfrm flipH="1">
            <a:off x="11507042" y="5705582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88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5553809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파일전송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#2</a:t>
            </a:r>
          </a:p>
        </p:txBody>
      </p:sp>
      <p:cxnSp>
        <p:nvCxnSpPr>
          <p:cNvPr id="2089" name="직선 연결선 2088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5503463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0" name="Text Box 452"/>
          <p:cNvSpPr txBox="1">
            <a:spLocks noChangeArrowheads="1"/>
          </p:cNvSpPr>
          <p:nvPr/>
        </p:nvSpPr>
        <p:spPr bwMode="auto">
          <a:xfrm>
            <a:off x="11625224" y="5866858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91" name="AutoShape 444"/>
          <p:cNvSpPr>
            <a:spLocks noChangeArrowheads="1"/>
          </p:cNvSpPr>
          <p:nvPr/>
        </p:nvSpPr>
        <p:spPr bwMode="auto">
          <a:xfrm>
            <a:off x="11456184" y="6089097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92" name="AutoShape 6"/>
          <p:cNvSpPr>
            <a:spLocks noChangeArrowheads="1"/>
          </p:cNvSpPr>
          <p:nvPr/>
        </p:nvSpPr>
        <p:spPr bwMode="auto">
          <a:xfrm flipH="1">
            <a:off x="11507042" y="6291217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9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6139443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스트리밍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#1</a:t>
            </a:r>
          </a:p>
        </p:txBody>
      </p:sp>
      <p:cxnSp>
        <p:nvCxnSpPr>
          <p:cNvPr id="2094" name="직선 연결선 209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6089098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5" name="Text Box 452"/>
          <p:cNvSpPr txBox="1">
            <a:spLocks noChangeArrowheads="1"/>
          </p:cNvSpPr>
          <p:nvPr/>
        </p:nvSpPr>
        <p:spPr bwMode="auto">
          <a:xfrm>
            <a:off x="11625224" y="6452493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2096" name="AutoShape 444"/>
          <p:cNvSpPr>
            <a:spLocks noChangeArrowheads="1"/>
          </p:cNvSpPr>
          <p:nvPr/>
        </p:nvSpPr>
        <p:spPr bwMode="auto">
          <a:xfrm>
            <a:off x="11456184" y="6675933"/>
            <a:ext cx="1116969" cy="5093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097" name="AutoShape 6"/>
          <p:cNvSpPr>
            <a:spLocks noChangeArrowheads="1"/>
          </p:cNvSpPr>
          <p:nvPr/>
        </p:nvSpPr>
        <p:spPr bwMode="auto">
          <a:xfrm flipH="1">
            <a:off x="11507042" y="6878052"/>
            <a:ext cx="1008000" cy="107997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Securegate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98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4355" y="6726279"/>
            <a:ext cx="121338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망연계시스템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(</a:t>
            </a:r>
            <a:r>
              <a:rPr lang="ko-KR" altLang="en-US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스트리밍</a:t>
            </a:r>
            <a:r>
              <a:rPr lang="en-US" altLang="ko-KR" sz="800" spc="-4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) #2</a:t>
            </a:r>
          </a:p>
        </p:txBody>
      </p:sp>
      <p:cxnSp>
        <p:nvCxnSpPr>
          <p:cNvPr id="2099" name="직선 연결선 2098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1453150" y="6675934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0" name="Text Box 452"/>
          <p:cNvSpPr txBox="1">
            <a:spLocks noChangeArrowheads="1"/>
          </p:cNvSpPr>
          <p:nvPr/>
        </p:nvSpPr>
        <p:spPr bwMode="auto">
          <a:xfrm>
            <a:off x="11625224" y="7039328"/>
            <a:ext cx="775853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Fujitsu RX1330</a:t>
            </a:r>
          </a:p>
        </p:txBody>
      </p:sp>
      <p:sp>
        <p:nvSpPr>
          <p:cNvPr id="1041" name="모서리가 둥근 직사각형 1040"/>
          <p:cNvSpPr/>
          <p:nvPr/>
        </p:nvSpPr>
        <p:spPr bwMode="auto">
          <a:xfrm>
            <a:off x="12935936" y="3319544"/>
            <a:ext cx="1287840" cy="86850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35" name="모서리가 둥근 직사각형 1034"/>
          <p:cNvSpPr/>
          <p:nvPr/>
        </p:nvSpPr>
        <p:spPr bwMode="auto">
          <a:xfrm>
            <a:off x="12935936" y="1482833"/>
            <a:ext cx="1287840" cy="1721104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942" name="AutoShape 444"/>
          <p:cNvSpPr>
            <a:spLocks noChangeArrowheads="1"/>
          </p:cNvSpPr>
          <p:nvPr/>
        </p:nvSpPr>
        <p:spPr bwMode="auto">
          <a:xfrm>
            <a:off x="13026790" y="3383821"/>
            <a:ext cx="1116969" cy="62884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94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6146" y="3407934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내부</a:t>
            </a:r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DB</a:t>
            </a:r>
          </a:p>
        </p:txBody>
      </p:sp>
      <p:cxnSp>
        <p:nvCxnSpPr>
          <p:cNvPr id="944" name="직선 연결선 94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3383823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그룹 5"/>
          <p:cNvGrpSpPr/>
          <p:nvPr/>
        </p:nvGrpSpPr>
        <p:grpSpPr>
          <a:xfrm>
            <a:off x="13077648" y="3572122"/>
            <a:ext cx="1008000" cy="417810"/>
            <a:chOff x="13149656" y="3307648"/>
            <a:chExt cx="1008000" cy="343171"/>
          </a:xfrm>
        </p:grpSpPr>
        <p:sp>
          <p:nvSpPr>
            <p:cNvPr id="945" name="AutoShape 6"/>
            <p:cNvSpPr>
              <a:spLocks noChangeArrowheads="1"/>
            </p:cNvSpPr>
            <p:nvPr/>
          </p:nvSpPr>
          <p:spPr bwMode="auto">
            <a:xfrm flipH="1">
              <a:off x="13149656" y="3307648"/>
              <a:ext cx="1008000" cy="10744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ORACLE DBMS</a:t>
              </a:r>
              <a:endParaRPr lang="ko-KR" altLang="en-US" sz="700" dirty="0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946" name="AutoShape 6"/>
            <p:cNvSpPr>
              <a:spLocks noChangeArrowheads="1"/>
            </p:cNvSpPr>
            <p:nvPr/>
          </p:nvSpPr>
          <p:spPr bwMode="auto">
            <a:xfrm flipH="1">
              <a:off x="13149656" y="3425512"/>
              <a:ext cx="1008000" cy="10744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Oracle ADG</a:t>
              </a:r>
              <a:endParaRPr lang="ko-KR" altLang="en-US" sz="700" dirty="0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947" name="AutoShape 6"/>
            <p:cNvSpPr>
              <a:spLocks noChangeArrowheads="1"/>
            </p:cNvSpPr>
            <p:nvPr/>
          </p:nvSpPr>
          <p:spPr bwMode="auto">
            <a:xfrm flipH="1">
              <a:off x="13149656" y="3543375"/>
              <a:ext cx="1008000" cy="10744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DB</a:t>
              </a:r>
              <a:r>
                <a:rPr lang="ko-KR" altLang="en-US" sz="700" dirty="0">
                  <a:solidFill>
                    <a:srgbClr val="000000"/>
                  </a:solidFill>
                  <a:latin typeface="+mj-ea"/>
                  <a:ea typeface="+mj-ea"/>
                </a:rPr>
                <a:t>암호화</a:t>
              </a: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(</a:t>
              </a:r>
              <a:r>
                <a:rPr lang="en-US" altLang="ko-KR" sz="700" dirty="0" err="1">
                  <a:solidFill>
                    <a:srgbClr val="000000"/>
                  </a:solidFill>
                  <a:latin typeface="+mj-ea"/>
                  <a:ea typeface="+mj-ea"/>
                </a:rPr>
                <a:t>CubeOne</a:t>
              </a: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)</a:t>
              </a:r>
              <a:endParaRPr lang="ko-KR" altLang="en-US" sz="700" dirty="0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20" name="AutoShape 444"/>
          <p:cNvSpPr>
            <a:spLocks noChangeArrowheads="1"/>
          </p:cNvSpPr>
          <p:nvPr/>
        </p:nvSpPr>
        <p:spPr bwMode="auto">
          <a:xfrm>
            <a:off x="13036961" y="1526837"/>
            <a:ext cx="1116969" cy="150993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921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6317" y="1550950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내부</a:t>
            </a:r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APP</a:t>
            </a:r>
          </a:p>
        </p:txBody>
      </p:sp>
      <p:cxnSp>
        <p:nvCxnSpPr>
          <p:cNvPr id="922" name="직선 연결선 921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33927" y="1526838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" name="AutoShape 6"/>
          <p:cNvSpPr>
            <a:spLocks noChangeArrowheads="1"/>
          </p:cNvSpPr>
          <p:nvPr/>
        </p:nvSpPr>
        <p:spPr bwMode="auto">
          <a:xfrm flipH="1">
            <a:off x="13087819" y="1715137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APACHE</a:t>
            </a:r>
          </a:p>
        </p:txBody>
      </p:sp>
      <p:sp>
        <p:nvSpPr>
          <p:cNvPr id="924" name="AutoShape 6"/>
          <p:cNvSpPr>
            <a:spLocks noChangeArrowheads="1"/>
          </p:cNvSpPr>
          <p:nvPr/>
        </p:nvSpPr>
        <p:spPr bwMode="auto">
          <a:xfrm flipH="1">
            <a:off x="13087819" y="1822411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WEBLOGIC</a:t>
            </a:r>
          </a:p>
        </p:txBody>
      </p:sp>
      <p:sp>
        <p:nvSpPr>
          <p:cNvPr id="925" name="AutoShape 6"/>
          <p:cNvSpPr>
            <a:spLocks noChangeArrowheads="1"/>
          </p:cNvSpPr>
          <p:nvPr/>
        </p:nvSpPr>
        <p:spPr bwMode="auto">
          <a:xfrm flipH="1">
            <a:off x="13087819" y="1929684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APP-WAS</a:t>
            </a:r>
          </a:p>
        </p:txBody>
      </p:sp>
      <p:sp>
        <p:nvSpPr>
          <p:cNvPr id="926" name="AutoShape 6"/>
          <p:cNvSpPr>
            <a:spLocks noChangeArrowheads="1"/>
          </p:cNvSpPr>
          <p:nvPr/>
        </p:nvSpPr>
        <p:spPr bwMode="auto">
          <a:xfrm flipH="1">
            <a:off x="13087819" y="2251506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OZ-WAS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27" name="AutoShape 6"/>
          <p:cNvSpPr>
            <a:spLocks noChangeArrowheads="1"/>
          </p:cNvSpPr>
          <p:nvPr/>
        </p:nvSpPr>
        <p:spPr bwMode="auto">
          <a:xfrm flipH="1">
            <a:off x="13087819" y="2358780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RBMS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28" name="AutoShape 6"/>
          <p:cNvSpPr>
            <a:spLocks noChangeArrowheads="1"/>
          </p:cNvSpPr>
          <p:nvPr/>
        </p:nvSpPr>
        <p:spPr bwMode="auto">
          <a:xfrm flipH="1">
            <a:off x="13087819" y="2466053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Websquare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29" name="AutoShape 6"/>
          <p:cNvSpPr>
            <a:spLocks noChangeArrowheads="1"/>
          </p:cNvSpPr>
          <p:nvPr/>
        </p:nvSpPr>
        <p:spPr bwMode="auto">
          <a:xfrm flipH="1">
            <a:off x="13087819" y="2573327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7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FRAMEWORK(</a:t>
            </a:r>
            <a:r>
              <a:rPr lang="en-US" altLang="ko-KR" sz="7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Proworks</a:t>
            </a:r>
            <a:r>
              <a:rPr lang="en-US" altLang="ko-KR" sz="7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7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30" name="AutoShape 6"/>
          <p:cNvSpPr>
            <a:spLocks noChangeArrowheads="1"/>
          </p:cNvSpPr>
          <p:nvPr/>
        </p:nvSpPr>
        <p:spPr bwMode="auto">
          <a:xfrm flipH="1">
            <a:off x="13087819" y="2680600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Exrep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31" name="AutoShape 6"/>
          <p:cNvSpPr>
            <a:spLocks noChangeArrowheads="1"/>
          </p:cNvSpPr>
          <p:nvPr/>
        </p:nvSpPr>
        <p:spPr bwMode="auto">
          <a:xfrm flipH="1">
            <a:off x="13087819" y="2036959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BATCH-WAS</a:t>
            </a:r>
          </a:p>
        </p:txBody>
      </p:sp>
      <p:sp>
        <p:nvSpPr>
          <p:cNvPr id="932" name="AutoShape 6"/>
          <p:cNvSpPr>
            <a:spLocks noChangeArrowheads="1"/>
          </p:cNvSpPr>
          <p:nvPr/>
        </p:nvSpPr>
        <p:spPr bwMode="auto">
          <a:xfrm flipH="1">
            <a:off x="13087819" y="2144233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PUSH-WAS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33" name="AutoShape 6"/>
          <p:cNvSpPr>
            <a:spLocks noChangeArrowheads="1"/>
          </p:cNvSpPr>
          <p:nvPr/>
        </p:nvSpPr>
        <p:spPr bwMode="auto">
          <a:xfrm flipH="1">
            <a:off x="13087819" y="2787875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새주소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eCamp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/Pro II)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34" name="AutoShape 6"/>
          <p:cNvSpPr>
            <a:spLocks noChangeArrowheads="1"/>
          </p:cNvSpPr>
          <p:nvPr/>
        </p:nvSpPr>
        <p:spPr bwMode="auto">
          <a:xfrm flipH="1">
            <a:off x="13087819" y="2895149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ChangeFlow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-Agent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37" name="Text Box 452"/>
          <p:cNvSpPr txBox="1">
            <a:spLocks noChangeArrowheads="1"/>
          </p:cNvSpPr>
          <p:nvPr/>
        </p:nvSpPr>
        <p:spPr bwMode="auto">
          <a:xfrm>
            <a:off x="13329861" y="3058265"/>
            <a:ext cx="520976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DL360</a:t>
            </a:r>
          </a:p>
        </p:txBody>
      </p:sp>
      <p:sp>
        <p:nvSpPr>
          <p:cNvPr id="1039" name="Text Box 452"/>
          <p:cNvSpPr txBox="1">
            <a:spLocks noChangeArrowheads="1"/>
          </p:cNvSpPr>
          <p:nvPr/>
        </p:nvSpPr>
        <p:spPr bwMode="auto">
          <a:xfrm>
            <a:off x="13329861" y="4053553"/>
            <a:ext cx="520976" cy="10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DL360</a:t>
            </a:r>
          </a:p>
        </p:txBody>
      </p:sp>
      <p:sp>
        <p:nvSpPr>
          <p:cNvPr id="1043" name="AutoShape 444"/>
          <p:cNvSpPr>
            <a:spLocks noChangeArrowheads="1"/>
          </p:cNvSpPr>
          <p:nvPr/>
        </p:nvSpPr>
        <p:spPr bwMode="auto">
          <a:xfrm>
            <a:off x="13036961" y="4336326"/>
            <a:ext cx="1116969" cy="150993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44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6317" y="4360438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외부</a:t>
            </a:r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APP</a:t>
            </a:r>
          </a:p>
        </p:txBody>
      </p:sp>
      <p:cxnSp>
        <p:nvCxnSpPr>
          <p:cNvPr id="1045" name="직선 연결선 1044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33927" y="4336327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AutoShape 6"/>
          <p:cNvSpPr>
            <a:spLocks noChangeArrowheads="1"/>
          </p:cNvSpPr>
          <p:nvPr/>
        </p:nvSpPr>
        <p:spPr bwMode="auto">
          <a:xfrm flipH="1">
            <a:off x="13087819" y="4524626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APACHE</a:t>
            </a:r>
          </a:p>
        </p:txBody>
      </p:sp>
      <p:sp>
        <p:nvSpPr>
          <p:cNvPr id="1047" name="AutoShape 6"/>
          <p:cNvSpPr>
            <a:spLocks noChangeArrowheads="1"/>
          </p:cNvSpPr>
          <p:nvPr/>
        </p:nvSpPr>
        <p:spPr bwMode="auto">
          <a:xfrm flipH="1">
            <a:off x="13087819" y="4631899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WEBLOGIC</a:t>
            </a:r>
          </a:p>
        </p:txBody>
      </p:sp>
      <p:sp>
        <p:nvSpPr>
          <p:cNvPr id="1048" name="AutoShape 6"/>
          <p:cNvSpPr>
            <a:spLocks noChangeArrowheads="1"/>
          </p:cNvSpPr>
          <p:nvPr/>
        </p:nvSpPr>
        <p:spPr bwMode="auto">
          <a:xfrm flipH="1">
            <a:off x="13087819" y="4739172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WAS-</a:t>
            </a:r>
            <a:r>
              <a:rPr lang="ko-KR" altLang="en-US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인터넷창구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49" name="AutoShape 6"/>
          <p:cNvSpPr>
            <a:spLocks noChangeArrowheads="1"/>
          </p:cNvSpPr>
          <p:nvPr/>
        </p:nvSpPr>
        <p:spPr bwMode="auto">
          <a:xfrm flipH="1">
            <a:off x="13087819" y="5060995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Websquare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0" name="AutoShape 6"/>
          <p:cNvSpPr>
            <a:spLocks noChangeArrowheads="1"/>
          </p:cNvSpPr>
          <p:nvPr/>
        </p:nvSpPr>
        <p:spPr bwMode="auto">
          <a:xfrm flipH="1">
            <a:off x="13087819" y="5168268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ezCertificate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위변조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1" name="AutoShape 6"/>
          <p:cNvSpPr>
            <a:spLocks noChangeArrowheads="1"/>
          </p:cNvSpPr>
          <p:nvPr/>
        </p:nvSpPr>
        <p:spPr bwMode="auto">
          <a:xfrm flipH="1">
            <a:off x="13087819" y="5275541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KICA(</a:t>
            </a: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인증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2" name="AutoShape 6"/>
          <p:cNvSpPr>
            <a:spLocks noChangeArrowheads="1"/>
          </p:cNvSpPr>
          <p:nvPr/>
        </p:nvSpPr>
        <p:spPr bwMode="auto">
          <a:xfrm flipH="1">
            <a:off x="13087819" y="5382815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CKKeyPro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키보드보안</a:t>
            </a: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7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53" name="AutoShape 6"/>
          <p:cNvSpPr>
            <a:spLocks noChangeArrowheads="1"/>
          </p:cNvSpPr>
          <p:nvPr/>
        </p:nvSpPr>
        <p:spPr bwMode="auto">
          <a:xfrm flipH="1">
            <a:off x="13087819" y="5490088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CKFireWall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개인방화벽</a:t>
            </a: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7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54" name="AutoShape 6"/>
          <p:cNvSpPr>
            <a:spLocks noChangeArrowheads="1"/>
          </p:cNvSpPr>
          <p:nvPr/>
        </p:nvSpPr>
        <p:spPr bwMode="auto">
          <a:xfrm flipH="1">
            <a:off x="13087819" y="4846447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WAS-OZ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5" name="AutoShape 6"/>
          <p:cNvSpPr>
            <a:spLocks noChangeArrowheads="1"/>
          </p:cNvSpPr>
          <p:nvPr/>
        </p:nvSpPr>
        <p:spPr bwMode="auto">
          <a:xfrm flipH="1">
            <a:off x="13087819" y="4953721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WAS-</a:t>
            </a: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홈페이지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/</a:t>
            </a:r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연수원</a:t>
            </a:r>
          </a:p>
        </p:txBody>
      </p:sp>
      <p:sp>
        <p:nvSpPr>
          <p:cNvPr id="1056" name="AutoShape 6"/>
          <p:cNvSpPr>
            <a:spLocks noChangeArrowheads="1"/>
          </p:cNvSpPr>
          <p:nvPr/>
        </p:nvSpPr>
        <p:spPr bwMode="auto">
          <a:xfrm flipH="1">
            <a:off x="13087819" y="5597364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ChangeFlow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-Agent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7" name="AutoShape 6"/>
          <p:cNvSpPr>
            <a:spLocks noChangeArrowheads="1"/>
          </p:cNvSpPr>
          <p:nvPr/>
        </p:nvSpPr>
        <p:spPr bwMode="auto">
          <a:xfrm flipH="1">
            <a:off x="13087819" y="5704637"/>
            <a:ext cx="1008000" cy="97789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>
              <a:lnSpc>
                <a:spcPct val="80000"/>
              </a:lnSpc>
            </a:pP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CMS</a:t>
            </a:r>
            <a:endParaRPr lang="ko-KR" altLang="en-US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58" name="Text Box 452"/>
          <p:cNvSpPr txBox="1">
            <a:spLocks noChangeArrowheads="1"/>
          </p:cNvSpPr>
          <p:nvPr/>
        </p:nvSpPr>
        <p:spPr bwMode="auto">
          <a:xfrm>
            <a:off x="13325052" y="7299201"/>
            <a:ext cx="530594" cy="10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DL380</a:t>
            </a:r>
          </a:p>
        </p:txBody>
      </p:sp>
      <p:sp>
        <p:nvSpPr>
          <p:cNvPr id="1059" name="AutoShape 444"/>
          <p:cNvSpPr>
            <a:spLocks noChangeArrowheads="1"/>
          </p:cNvSpPr>
          <p:nvPr/>
        </p:nvSpPr>
        <p:spPr bwMode="auto">
          <a:xfrm>
            <a:off x="13026790" y="5906700"/>
            <a:ext cx="1116969" cy="4887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60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6146" y="5930815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대외연계</a:t>
            </a:r>
            <a:endParaRPr lang="ko-KR" altLang="en-US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cxnSp>
        <p:nvCxnSpPr>
          <p:cNvPr id="1061" name="직선 연결선 1060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5906702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2" name="그룹 1061"/>
          <p:cNvGrpSpPr/>
          <p:nvPr/>
        </p:nvGrpSpPr>
        <p:grpSpPr>
          <a:xfrm>
            <a:off x="13077648" y="6095006"/>
            <a:ext cx="1008000" cy="249061"/>
            <a:chOff x="13149656" y="3307648"/>
            <a:chExt cx="1008000" cy="225308"/>
          </a:xfrm>
        </p:grpSpPr>
        <p:sp>
          <p:nvSpPr>
            <p:cNvPr id="1063" name="AutoShape 6"/>
            <p:cNvSpPr>
              <a:spLocks noChangeArrowheads="1"/>
            </p:cNvSpPr>
            <p:nvPr/>
          </p:nvSpPr>
          <p:spPr bwMode="auto">
            <a:xfrm flipH="1">
              <a:off x="13149656" y="3307648"/>
              <a:ext cx="1008000" cy="10744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700" dirty="0" err="1">
                  <a:solidFill>
                    <a:srgbClr val="000000"/>
                  </a:solidFill>
                  <a:latin typeface="+mj-ea"/>
                  <a:ea typeface="+mj-ea"/>
                </a:rPr>
                <a:t>Megatier</a:t>
              </a:r>
              <a:endParaRPr lang="en-US" altLang="ko-KR" sz="700" dirty="0"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1064" name="AutoShape 6"/>
            <p:cNvSpPr>
              <a:spLocks noChangeArrowheads="1"/>
            </p:cNvSpPr>
            <p:nvPr/>
          </p:nvSpPr>
          <p:spPr bwMode="auto">
            <a:xfrm flipH="1">
              <a:off x="13149656" y="3425512"/>
              <a:ext cx="1008000" cy="10744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700" dirty="0">
                  <a:solidFill>
                    <a:srgbClr val="000000"/>
                  </a:solidFill>
                  <a:latin typeface="+mj-ea"/>
                  <a:ea typeface="+mj-ea"/>
                </a:rPr>
                <a:t>WAS(Jetty)</a:t>
              </a:r>
            </a:p>
          </p:txBody>
        </p:sp>
      </p:grpSp>
      <p:sp>
        <p:nvSpPr>
          <p:cNvPr id="1066" name="AutoShape 444"/>
          <p:cNvSpPr>
            <a:spLocks noChangeArrowheads="1"/>
          </p:cNvSpPr>
          <p:nvPr/>
        </p:nvSpPr>
        <p:spPr bwMode="auto">
          <a:xfrm>
            <a:off x="13026790" y="6480075"/>
            <a:ext cx="1116969" cy="33645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67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6146" y="6504190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DNS</a:t>
            </a:r>
          </a:p>
        </p:txBody>
      </p:sp>
      <p:cxnSp>
        <p:nvCxnSpPr>
          <p:cNvPr id="1068" name="직선 연결선 1067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6480077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0" name="AutoShape 6"/>
          <p:cNvSpPr>
            <a:spLocks noChangeArrowheads="1"/>
          </p:cNvSpPr>
          <p:nvPr/>
        </p:nvSpPr>
        <p:spPr bwMode="auto">
          <a:xfrm flipH="1">
            <a:off x="13077648" y="6668379"/>
            <a:ext cx="1008000" cy="118771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DNS S/W</a:t>
            </a:r>
          </a:p>
        </p:txBody>
      </p:sp>
      <p:sp>
        <p:nvSpPr>
          <p:cNvPr id="1072" name="AutoShape 444"/>
          <p:cNvSpPr>
            <a:spLocks noChangeArrowheads="1"/>
          </p:cNvSpPr>
          <p:nvPr/>
        </p:nvSpPr>
        <p:spPr bwMode="auto">
          <a:xfrm>
            <a:off x="13026790" y="6891426"/>
            <a:ext cx="1116969" cy="35623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73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6146" y="6915541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대량메일</a:t>
            </a:r>
            <a:endParaRPr lang="ko-KR" altLang="en-US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cxnSp>
        <p:nvCxnSpPr>
          <p:cNvPr id="1074" name="직선 연결선 1073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6891428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6" name="AutoShape 6"/>
          <p:cNvSpPr>
            <a:spLocks noChangeArrowheads="1"/>
          </p:cNvSpPr>
          <p:nvPr/>
        </p:nvSpPr>
        <p:spPr bwMode="auto">
          <a:xfrm flipH="1">
            <a:off x="13077648" y="7079725"/>
            <a:ext cx="1008000" cy="118771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EON</a:t>
            </a:r>
          </a:p>
        </p:txBody>
      </p:sp>
      <p:sp>
        <p:nvSpPr>
          <p:cNvPr id="1079" name="AutoShape 444"/>
          <p:cNvSpPr>
            <a:spLocks noChangeArrowheads="1"/>
          </p:cNvSpPr>
          <p:nvPr/>
        </p:nvSpPr>
        <p:spPr bwMode="auto">
          <a:xfrm>
            <a:off x="13026790" y="7635714"/>
            <a:ext cx="1116969" cy="3450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80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16146" y="7659828"/>
            <a:ext cx="731010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웹</a:t>
            </a:r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DB</a:t>
            </a:r>
          </a:p>
        </p:txBody>
      </p:sp>
      <p:cxnSp>
        <p:nvCxnSpPr>
          <p:cNvPr id="1081" name="직선 연결선 1080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7635715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3" name="AutoShape 6"/>
          <p:cNvSpPr>
            <a:spLocks noChangeArrowheads="1"/>
          </p:cNvSpPr>
          <p:nvPr/>
        </p:nvSpPr>
        <p:spPr bwMode="auto">
          <a:xfrm flipH="1">
            <a:off x="13077648" y="7812054"/>
            <a:ext cx="1008000" cy="13081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ORACLE</a:t>
            </a:r>
          </a:p>
        </p:txBody>
      </p:sp>
      <p:sp>
        <p:nvSpPr>
          <p:cNvPr id="1086" name="Text Box 452"/>
          <p:cNvSpPr txBox="1">
            <a:spLocks noChangeArrowheads="1"/>
          </p:cNvSpPr>
          <p:nvPr/>
        </p:nvSpPr>
        <p:spPr bwMode="auto">
          <a:xfrm>
            <a:off x="13325052" y="8013742"/>
            <a:ext cx="530594" cy="10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DL380</a:t>
            </a:r>
          </a:p>
        </p:txBody>
      </p:sp>
      <p:sp>
        <p:nvSpPr>
          <p:cNvPr id="1087" name="모서리가 둥근 직사각형 1086"/>
          <p:cNvSpPr/>
          <p:nvPr/>
        </p:nvSpPr>
        <p:spPr bwMode="auto">
          <a:xfrm>
            <a:off x="12935936" y="8224138"/>
            <a:ext cx="1287840" cy="55469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88" name="AutoShape 444"/>
          <p:cNvSpPr>
            <a:spLocks noChangeArrowheads="1"/>
          </p:cNvSpPr>
          <p:nvPr/>
        </p:nvSpPr>
        <p:spPr bwMode="auto">
          <a:xfrm>
            <a:off x="13026790" y="8288415"/>
            <a:ext cx="1116969" cy="3450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89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5164" y="8312530"/>
            <a:ext cx="972974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en-US" altLang="ko-KR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DB </a:t>
            </a:r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암호화 </a:t>
            </a:r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키서버</a:t>
            </a:r>
            <a:endParaRPr lang="ko-KR" altLang="en-US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8288417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1" name="AutoShape 6"/>
          <p:cNvSpPr>
            <a:spLocks noChangeArrowheads="1"/>
          </p:cNvSpPr>
          <p:nvPr/>
        </p:nvSpPr>
        <p:spPr bwMode="auto">
          <a:xfrm flipH="1">
            <a:off x="13077648" y="8464756"/>
            <a:ext cx="1008000" cy="13081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700" dirty="0" err="1">
                <a:solidFill>
                  <a:srgbClr val="000000"/>
                </a:solidFill>
                <a:latin typeface="+mj-ea"/>
                <a:ea typeface="+mj-ea"/>
              </a:rPr>
              <a:t>CubeOne</a:t>
            </a:r>
            <a:endParaRPr lang="en-US" altLang="ko-KR" sz="7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92" name="Text Box 452"/>
          <p:cNvSpPr txBox="1">
            <a:spLocks noChangeArrowheads="1"/>
          </p:cNvSpPr>
          <p:nvPr/>
        </p:nvSpPr>
        <p:spPr bwMode="auto">
          <a:xfrm>
            <a:off x="13325052" y="8666445"/>
            <a:ext cx="530594" cy="10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DL360</a:t>
            </a:r>
          </a:p>
        </p:txBody>
      </p:sp>
      <p:sp>
        <p:nvSpPr>
          <p:cNvPr id="1093" name="모서리가 둥근 직사각형 1092"/>
          <p:cNvSpPr/>
          <p:nvPr/>
        </p:nvSpPr>
        <p:spPr bwMode="auto">
          <a:xfrm>
            <a:off x="12935936" y="8874197"/>
            <a:ext cx="1287840" cy="575789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94" name="AutoShape 444"/>
          <p:cNvSpPr>
            <a:spLocks noChangeArrowheads="1"/>
          </p:cNvSpPr>
          <p:nvPr/>
        </p:nvSpPr>
        <p:spPr bwMode="auto">
          <a:xfrm>
            <a:off x="13026790" y="8938474"/>
            <a:ext cx="1116969" cy="34502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noFill/>
            <a:round/>
            <a:headEnd/>
            <a:tailEnd/>
          </a:ln>
          <a:effectLst/>
        </p:spPr>
        <p:txBody>
          <a:bodyPr wrap="none" lIns="84015" tIns="42008" rIns="84015" bIns="42008" anchor="ctr"/>
          <a:lstStyle/>
          <a:p>
            <a:pPr defTabSz="1398265"/>
            <a:endParaRPr lang="ko-KR" altLang="en-US" sz="2000">
              <a:ln>
                <a:solidFill>
                  <a:schemeClr val="bg1">
                    <a:lumMod val="50000"/>
                    <a:alpha val="0"/>
                  </a:schemeClr>
                </a:solidFill>
              </a:ln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95" name="Rectangle 17">
            <a:extLst>
              <a:ext uri="{FF2B5EF4-FFF2-40B4-BE49-F238E27FC236}">
                <a16:creationId xmlns:a16="http://schemas.microsoft.com/office/drawing/2014/main" id="{C9170BA3-77B6-4553-8597-CDAB23323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95164" y="8962589"/>
            <a:ext cx="972974" cy="1384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  <a:scene3d>
              <a:camera prst="orthographicFront"/>
              <a:lightRig rig="threePt" dir="t"/>
            </a:scene3d>
            <a:sp3d>
              <a:bevelT h="0"/>
            </a:sp3d>
          </a:bodyPr>
          <a:lstStyle/>
          <a:p>
            <a:pPr algn="ctr" eaLnBrk="0" latinLnBrk="0" hangingPunct="0"/>
            <a:r>
              <a:rPr lang="ko-KR" altLang="en-US" sz="9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비정형 </a:t>
            </a:r>
            <a:r>
              <a:rPr lang="ko-KR" altLang="en-US" sz="9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rgbClr val="0185CF"/>
                </a:solidFill>
                <a:latin typeface="+mj-ea"/>
                <a:ea typeface="+mj-ea"/>
              </a:rPr>
              <a:t>키관리</a:t>
            </a:r>
            <a:endParaRPr lang="ko-KR" altLang="en-US" sz="9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rgbClr val="0185CF"/>
              </a:solidFill>
              <a:latin typeface="+mj-ea"/>
              <a:ea typeface="+mj-ea"/>
            </a:endParaRPr>
          </a:p>
        </p:txBody>
      </p:sp>
      <p:cxnSp>
        <p:nvCxnSpPr>
          <p:cNvPr id="1096" name="직선 연결선 1095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13023756" y="8938476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7" name="AutoShape 6"/>
          <p:cNvSpPr>
            <a:spLocks noChangeArrowheads="1"/>
          </p:cNvSpPr>
          <p:nvPr/>
        </p:nvSpPr>
        <p:spPr bwMode="auto">
          <a:xfrm flipH="1">
            <a:off x="13077648" y="9114815"/>
            <a:ext cx="1008000" cy="13081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700" dirty="0">
                <a:solidFill>
                  <a:srgbClr val="000000"/>
                </a:solidFill>
                <a:latin typeface="+mj-ea"/>
                <a:ea typeface="+mj-ea"/>
              </a:rPr>
              <a:t>Alpha </a:t>
            </a:r>
            <a:r>
              <a:rPr lang="en-US" altLang="ko-KR" sz="700" dirty="0" err="1">
                <a:solidFill>
                  <a:srgbClr val="000000"/>
                </a:solidFill>
                <a:latin typeface="+mj-ea"/>
                <a:ea typeface="+mj-ea"/>
              </a:rPr>
              <a:t>SmartGuard</a:t>
            </a:r>
            <a:endParaRPr lang="en-US" altLang="ko-KR" sz="7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098" name="Text Box 452"/>
          <p:cNvSpPr txBox="1">
            <a:spLocks noChangeArrowheads="1"/>
          </p:cNvSpPr>
          <p:nvPr/>
        </p:nvSpPr>
        <p:spPr bwMode="auto">
          <a:xfrm>
            <a:off x="13325052" y="9316502"/>
            <a:ext cx="530594" cy="10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 anchorCtr="0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ctr" eaLnBrk="1" hangingPunct="1">
              <a:lnSpc>
                <a:spcPts val="763"/>
              </a:lnSpc>
            </a:pPr>
            <a:r>
              <a:rPr kumimoji="0" lang="en-US" altLang="ko-KR" sz="900" b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rgbClr val="000000"/>
                </a:solidFill>
                <a:latin typeface="+mj-ea"/>
                <a:ea typeface="+mj-ea"/>
              </a:rPr>
              <a:t>HP DL380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254000" y="1208584"/>
            <a:ext cx="12457608" cy="0"/>
          </a:xfrm>
          <a:prstGeom prst="line">
            <a:avLst/>
          </a:prstGeom>
          <a:ln w="19050">
            <a:solidFill>
              <a:srgbClr val="0295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4" name="대각선 방향의 모서리가 잘린 사각형 1103"/>
          <p:cNvSpPr/>
          <p:nvPr/>
        </p:nvSpPr>
        <p:spPr>
          <a:xfrm>
            <a:off x="254224" y="1024839"/>
            <a:ext cx="1041256" cy="182462"/>
          </a:xfrm>
          <a:prstGeom prst="snip2DiagRect">
            <a:avLst/>
          </a:prstGeom>
          <a:solidFill>
            <a:srgbClr val="0295D0"/>
          </a:solidFill>
          <a:ln w="12700" algn="ctr">
            <a:noFill/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0" rIns="72000" bIns="0" anchor="b">
            <a:scene3d>
              <a:camera prst="orthographicFront"/>
              <a:lightRig rig="threePt" dir="t"/>
            </a:scene3d>
            <a:sp3d>
              <a:bevelT w="0" h="38100"/>
              <a:bevelB w="0" h="0"/>
            </a:sp3d>
          </a:bodyPr>
          <a:lstStyle/>
          <a:p>
            <a:pPr algn="ctr" eaLnBrk="0" fontAlgn="ctr" latinLnBrk="0" hangingPunct="0">
              <a:lnSpc>
                <a:spcPct val="120000"/>
              </a:lnSpc>
              <a:spcBef>
                <a:spcPct val="50000"/>
              </a:spcBef>
              <a:buNone/>
            </a:pPr>
            <a:r>
              <a:rPr lang="ko-KR" altLang="en-US" sz="1100">
                <a:solidFill>
                  <a:schemeClr val="bg1"/>
                </a:solidFill>
                <a:latin typeface="+mj-ea"/>
                <a:ea typeface="+mj-ea"/>
              </a:rPr>
              <a:t>주센터</a:t>
            </a:r>
            <a:endParaRPr lang="ko-KR" altLang="en-US" sz="11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08" name="대각선 방향의 모서리가 잘린 사각형 1107"/>
          <p:cNvSpPr/>
          <p:nvPr/>
        </p:nvSpPr>
        <p:spPr>
          <a:xfrm>
            <a:off x="13182520" y="1024839"/>
            <a:ext cx="1041256" cy="182462"/>
          </a:xfrm>
          <a:prstGeom prst="snip2DiagRect">
            <a:avLst/>
          </a:prstGeom>
          <a:solidFill>
            <a:srgbClr val="CC3399"/>
          </a:solidFill>
          <a:ln w="12700" algn="ctr">
            <a:solidFill>
              <a:srgbClr val="CC3399"/>
            </a:solidFill>
            <a:miter lim="800000"/>
            <a:headEnd/>
            <a:tailEnd/>
          </a:ln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0" rIns="72000" bIns="0" anchor="b">
            <a:scene3d>
              <a:camera prst="orthographicFront"/>
              <a:lightRig rig="threePt" dir="t"/>
            </a:scene3d>
            <a:sp3d>
              <a:bevelT w="0" h="38100"/>
              <a:bevelB w="0" h="0"/>
            </a:sp3d>
          </a:bodyPr>
          <a:lstStyle/>
          <a:p>
            <a:pPr algn="ctr" eaLnBrk="0" fontAlgn="ctr" latinLnBrk="0" hangingPunct="0">
              <a:lnSpc>
                <a:spcPct val="120000"/>
              </a:lnSpc>
              <a:spcBef>
                <a:spcPct val="50000"/>
              </a:spcBef>
              <a:buNone/>
            </a:pPr>
            <a:r>
              <a:rPr lang="ko-KR" altLang="en-US" sz="1100" dirty="0">
                <a:solidFill>
                  <a:schemeClr val="bg1"/>
                </a:solidFill>
                <a:latin typeface="+mj-ea"/>
                <a:ea typeface="+mj-ea"/>
              </a:rPr>
              <a:t>재해복구센터</a:t>
            </a:r>
          </a:p>
        </p:txBody>
      </p:sp>
      <p:cxnSp>
        <p:nvCxnSpPr>
          <p:cNvPr id="1109" name="직선 연결선 1108"/>
          <p:cNvCxnSpPr/>
          <p:nvPr/>
        </p:nvCxnSpPr>
        <p:spPr>
          <a:xfrm>
            <a:off x="12935936" y="1208584"/>
            <a:ext cx="1287840" cy="0"/>
          </a:xfrm>
          <a:prstGeom prst="line">
            <a:avLst/>
          </a:prstGeom>
          <a:ln w="19050">
            <a:solidFill>
              <a:srgbClr val="CC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7" name="직사각형 816"/>
          <p:cNvSpPr/>
          <p:nvPr/>
        </p:nvSpPr>
        <p:spPr>
          <a:xfrm>
            <a:off x="268570" y="268244"/>
            <a:ext cx="7468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1800" b="1" kern="0" dirty="0">
                <a:solidFill>
                  <a:srgbClr val="000000"/>
                </a:solidFill>
                <a:latin typeface="+mj-ea"/>
                <a:ea typeface="+mj-ea"/>
              </a:rPr>
              <a:t>3. </a:t>
            </a:r>
            <a:r>
              <a:rPr lang="ko-KR" altLang="en-US" sz="1800" b="1" kern="0" dirty="0">
                <a:solidFill>
                  <a:srgbClr val="000000"/>
                </a:solidFill>
                <a:latin typeface="+mj-ea"/>
                <a:ea typeface="+mj-ea"/>
              </a:rPr>
              <a:t>시스템 구성도</a:t>
            </a:r>
            <a:r>
              <a:rPr lang="en-US" altLang="ko-KR" sz="1800" b="1" kern="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1800" b="1" kern="0" dirty="0">
                <a:solidFill>
                  <a:srgbClr val="000000"/>
                </a:solidFill>
                <a:latin typeface="+mj-ea"/>
                <a:ea typeface="+mj-ea"/>
              </a:rPr>
              <a:t>소프트웨어</a:t>
            </a:r>
            <a:r>
              <a:rPr lang="en-US" altLang="ko-KR" sz="1800" b="1" kern="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ko-KR" altLang="en-US" sz="1800" b="1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grpSp>
        <p:nvGrpSpPr>
          <p:cNvPr id="1742" name="그룹 1741"/>
          <p:cNvGrpSpPr/>
          <p:nvPr/>
        </p:nvGrpSpPr>
        <p:grpSpPr>
          <a:xfrm>
            <a:off x="7191019" y="1528012"/>
            <a:ext cx="1120003" cy="489275"/>
            <a:chOff x="494598" y="2361612"/>
            <a:chExt cx="1120003" cy="535476"/>
          </a:xfrm>
        </p:grpSpPr>
        <p:sp>
          <p:nvSpPr>
            <p:cNvPr id="1818" name="AutoShape 444"/>
            <p:cNvSpPr>
              <a:spLocks noChangeArrowheads="1"/>
            </p:cNvSpPr>
            <p:nvPr/>
          </p:nvSpPr>
          <p:spPr bwMode="auto">
            <a:xfrm>
              <a:off x="497632" y="2403687"/>
              <a:ext cx="1116969" cy="49340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cxnSp>
          <p:nvCxnSpPr>
            <p:cNvPr id="1823" name="직선 연결선 1822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23616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9" name="AutoShape 6"/>
            <p:cNvSpPr>
              <a:spLocks noChangeArrowheads="1"/>
            </p:cNvSpPr>
            <p:nvPr/>
          </p:nvSpPr>
          <p:spPr bwMode="auto">
            <a:xfrm flipH="1">
              <a:off x="548490" y="258631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EON</a:t>
              </a:r>
            </a:p>
          </p:txBody>
        </p:sp>
        <p:sp>
          <p:nvSpPr>
            <p:cNvPr id="1820" name="AutoShape 6"/>
            <p:cNvSpPr>
              <a:spLocks noChangeArrowheads="1"/>
            </p:cNvSpPr>
            <p:nvPr/>
          </p:nvSpPr>
          <p:spPr bwMode="auto">
            <a:xfrm flipH="1">
              <a:off x="548490" y="2715594"/>
              <a:ext cx="1008000" cy="113754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서버보안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(CA-PIM)</a:t>
              </a:r>
            </a:p>
          </p:txBody>
        </p:sp>
        <p:sp>
          <p:nvSpPr>
            <p:cNvPr id="1822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2403692"/>
              <a:ext cx="731010" cy="151577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대량메일</a:t>
              </a:r>
            </a:p>
          </p:txBody>
        </p:sp>
      </p:grpSp>
      <p:sp>
        <p:nvSpPr>
          <p:cNvPr id="893" name="Rectangle 24"/>
          <p:cNvSpPr>
            <a:spLocks noChangeArrowheads="1"/>
          </p:cNvSpPr>
          <p:nvPr/>
        </p:nvSpPr>
        <p:spPr bwMode="auto">
          <a:xfrm>
            <a:off x="7121463" y="1511010"/>
            <a:ext cx="1243305" cy="615664"/>
          </a:xfrm>
          <a:prstGeom prst="rect">
            <a:avLst/>
          </a:prstGeom>
          <a:noFill/>
          <a:ln w="12700" algn="ctr">
            <a:solidFill>
              <a:sysClr val="window" lastClr="FFFFFF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4229" tIns="47114" rIns="94229" bIns="47114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827" name="그룹 826"/>
          <p:cNvGrpSpPr/>
          <p:nvPr/>
        </p:nvGrpSpPr>
        <p:grpSpPr>
          <a:xfrm>
            <a:off x="9215341" y="9141339"/>
            <a:ext cx="1120003" cy="415240"/>
            <a:chOff x="11632209" y="3965620"/>
            <a:chExt cx="1120003" cy="504000"/>
          </a:xfrm>
        </p:grpSpPr>
        <p:grpSp>
          <p:nvGrpSpPr>
            <p:cNvPr id="828" name="그룹 827"/>
            <p:cNvGrpSpPr/>
            <p:nvPr/>
          </p:nvGrpSpPr>
          <p:grpSpPr>
            <a:xfrm>
              <a:off x="11632209" y="3965620"/>
              <a:ext cx="1120003" cy="504000"/>
              <a:chOff x="494598" y="2361611"/>
              <a:chExt cx="1120003" cy="589796"/>
            </a:xfrm>
          </p:grpSpPr>
          <p:sp>
            <p:nvSpPr>
              <p:cNvPr id="830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31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RPA</a:t>
                </a:r>
              </a:p>
            </p:txBody>
          </p:sp>
          <p:sp>
            <p:nvSpPr>
              <p:cNvPr id="832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81118"/>
                <a:ext cx="1002794" cy="196720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RPA</a:t>
                </a:r>
              </a:p>
            </p:txBody>
          </p:sp>
          <p:cxnSp>
            <p:nvCxnSpPr>
              <p:cNvPr id="833" name="직선 연결선 832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9" name="Text Box 452"/>
            <p:cNvSpPr txBox="1">
              <a:spLocks noChangeArrowheads="1"/>
            </p:cNvSpPr>
            <p:nvPr/>
          </p:nvSpPr>
          <p:spPr bwMode="auto">
            <a:xfrm>
              <a:off x="11781040" y="4315614"/>
              <a:ext cx="822341" cy="124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LENOVO SR250</a:t>
              </a:r>
            </a:p>
          </p:txBody>
        </p:sp>
      </p:grpSp>
      <p:grpSp>
        <p:nvGrpSpPr>
          <p:cNvPr id="800" name="그룹 799"/>
          <p:cNvGrpSpPr/>
          <p:nvPr/>
        </p:nvGrpSpPr>
        <p:grpSpPr>
          <a:xfrm>
            <a:off x="4281861" y="3716288"/>
            <a:ext cx="1120003" cy="664377"/>
            <a:chOff x="494598" y="7189010"/>
            <a:chExt cx="1120003" cy="684991"/>
          </a:xfrm>
        </p:grpSpPr>
        <p:sp>
          <p:nvSpPr>
            <p:cNvPr id="801" name="AutoShape 444"/>
            <p:cNvSpPr>
              <a:spLocks noChangeArrowheads="1"/>
            </p:cNvSpPr>
            <p:nvPr/>
          </p:nvSpPr>
          <p:spPr bwMode="auto">
            <a:xfrm>
              <a:off x="497632" y="7189010"/>
              <a:ext cx="1116969" cy="68499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802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72164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대외연계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#2</a:t>
              </a:r>
            </a:p>
          </p:txBody>
        </p:sp>
        <p:cxnSp>
          <p:nvCxnSpPr>
            <p:cNvPr id="803" name="직선 연결선 802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71890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4" name="AutoShape 6"/>
            <p:cNvSpPr>
              <a:spLocks noChangeArrowheads="1"/>
            </p:cNvSpPr>
            <p:nvPr/>
          </p:nvSpPr>
          <p:spPr bwMode="auto">
            <a:xfrm flipH="1">
              <a:off x="548490" y="73883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Megatier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, PG</a:t>
              </a:r>
            </a:p>
          </p:txBody>
        </p:sp>
        <p:sp>
          <p:nvSpPr>
            <p:cNvPr id="805" name="AutoShape 6"/>
            <p:cNvSpPr>
              <a:spLocks noChangeArrowheads="1"/>
            </p:cNvSpPr>
            <p:nvPr/>
          </p:nvSpPr>
          <p:spPr bwMode="auto">
            <a:xfrm flipH="1">
              <a:off x="548490" y="75057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G2B</a:t>
              </a:r>
            </a:p>
          </p:txBody>
        </p:sp>
        <p:sp>
          <p:nvSpPr>
            <p:cNvPr id="806" name="AutoShape 6"/>
            <p:cNvSpPr>
              <a:spLocks noChangeArrowheads="1"/>
            </p:cNvSpPr>
            <p:nvPr/>
          </p:nvSpPr>
          <p:spPr bwMode="auto">
            <a:xfrm flipH="1">
              <a:off x="548490" y="76231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Tomcat</a:t>
              </a:r>
            </a:p>
          </p:txBody>
        </p:sp>
        <p:sp>
          <p:nvSpPr>
            <p:cNvPr id="807" name="AutoShape 6"/>
            <p:cNvSpPr>
              <a:spLocks noChangeArrowheads="1"/>
            </p:cNvSpPr>
            <p:nvPr/>
          </p:nvSpPr>
          <p:spPr bwMode="auto">
            <a:xfrm flipH="1">
              <a:off x="548490" y="77417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</p:grpSp>
      <p:grpSp>
        <p:nvGrpSpPr>
          <p:cNvPr id="799" name="그룹 798"/>
          <p:cNvGrpSpPr/>
          <p:nvPr/>
        </p:nvGrpSpPr>
        <p:grpSpPr>
          <a:xfrm>
            <a:off x="6698095" y="9162296"/>
            <a:ext cx="1120003" cy="408296"/>
            <a:chOff x="11632209" y="7684869"/>
            <a:chExt cx="1120003" cy="504000"/>
          </a:xfrm>
        </p:grpSpPr>
        <p:grpSp>
          <p:nvGrpSpPr>
            <p:cNvPr id="808" name="그룹 807"/>
            <p:cNvGrpSpPr/>
            <p:nvPr/>
          </p:nvGrpSpPr>
          <p:grpSpPr>
            <a:xfrm>
              <a:off x="11632209" y="7684869"/>
              <a:ext cx="1120003" cy="504000"/>
              <a:chOff x="494598" y="2361611"/>
              <a:chExt cx="1120003" cy="589796"/>
            </a:xfrm>
          </p:grpSpPr>
          <p:sp>
            <p:nvSpPr>
              <p:cNvPr id="810" name="AutoShape 444"/>
              <p:cNvSpPr>
                <a:spLocks noChangeArrowheads="1"/>
              </p:cNvSpPr>
              <p:nvPr/>
            </p:nvSpPr>
            <p:spPr bwMode="auto">
              <a:xfrm>
                <a:off x="497632" y="2361611"/>
                <a:ext cx="1116969" cy="589796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11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SERP</a:t>
                </a:r>
              </a:p>
            </p:txBody>
          </p:sp>
          <p:sp>
            <p:nvSpPr>
              <p:cNvPr id="812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45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내부통제</a:t>
                </a:r>
              </a:p>
            </p:txBody>
          </p:sp>
          <p:cxnSp>
            <p:nvCxnSpPr>
              <p:cNvPr id="813" name="직선 연결선 812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9" name="Text Box 452"/>
            <p:cNvSpPr txBox="1">
              <a:spLocks noChangeArrowheads="1"/>
            </p:cNvSpPr>
            <p:nvPr/>
          </p:nvSpPr>
          <p:spPr bwMode="auto">
            <a:xfrm>
              <a:off x="12063170" y="8038665"/>
              <a:ext cx="258084" cy="126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SERP</a:t>
              </a: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10479360" y="8613677"/>
            <a:ext cx="1120003" cy="659803"/>
            <a:chOff x="10472048" y="8613677"/>
            <a:chExt cx="1120003" cy="659803"/>
          </a:xfrm>
        </p:grpSpPr>
        <p:grpSp>
          <p:nvGrpSpPr>
            <p:cNvPr id="815" name="그룹 814"/>
            <p:cNvGrpSpPr/>
            <p:nvPr/>
          </p:nvGrpSpPr>
          <p:grpSpPr>
            <a:xfrm>
              <a:off x="10472048" y="8613677"/>
              <a:ext cx="1120003" cy="659803"/>
              <a:chOff x="494598" y="2361610"/>
              <a:chExt cx="1120003" cy="953105"/>
            </a:xfrm>
          </p:grpSpPr>
          <p:sp>
            <p:nvSpPr>
              <p:cNvPr id="818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95310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19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ShellCop</a:t>
                </a:r>
                <a:endPara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20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79450"/>
                <a:ext cx="1002794" cy="200066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 err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쉘킵</a:t>
                </a:r>
                <a:endPara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endParaRPr>
              </a:p>
            </p:txBody>
          </p:sp>
          <p:cxnSp>
            <p:nvCxnSpPr>
              <p:cNvPr id="821" name="직선 연결선 820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6" name="Text Box 452"/>
            <p:cNvSpPr txBox="1">
              <a:spLocks noChangeArrowheads="1"/>
            </p:cNvSpPr>
            <p:nvPr/>
          </p:nvSpPr>
          <p:spPr bwMode="auto">
            <a:xfrm>
              <a:off x="10539130" y="9170888"/>
              <a:ext cx="985847" cy="10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Fujitsu RX2540 M5</a:t>
              </a:r>
            </a:p>
          </p:txBody>
        </p:sp>
        <p:sp>
          <p:nvSpPr>
            <p:cNvPr id="822" name="AutoShape 6"/>
            <p:cNvSpPr>
              <a:spLocks noChangeArrowheads="1"/>
            </p:cNvSpPr>
            <p:nvPr/>
          </p:nvSpPr>
          <p:spPr bwMode="auto">
            <a:xfrm flipH="1">
              <a:off x="10523340" y="8876103"/>
              <a:ext cx="1008000" cy="103833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APACHE</a:t>
              </a:r>
            </a:p>
          </p:txBody>
        </p:sp>
        <p:sp>
          <p:nvSpPr>
            <p:cNvPr id="823" name="AutoShape 6"/>
            <p:cNvSpPr>
              <a:spLocks noChangeArrowheads="1"/>
            </p:cNvSpPr>
            <p:nvPr/>
          </p:nvSpPr>
          <p:spPr bwMode="auto">
            <a:xfrm flipH="1">
              <a:off x="10523340" y="9001881"/>
              <a:ext cx="1008000" cy="103833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</p:grpSp>
      <p:grpSp>
        <p:nvGrpSpPr>
          <p:cNvPr id="824" name="그룹 823"/>
          <p:cNvGrpSpPr/>
          <p:nvPr/>
        </p:nvGrpSpPr>
        <p:grpSpPr>
          <a:xfrm>
            <a:off x="11298568" y="7976758"/>
            <a:ext cx="1120003" cy="459993"/>
            <a:chOff x="8799083" y="8520767"/>
            <a:chExt cx="1120003" cy="522848"/>
          </a:xfrm>
        </p:grpSpPr>
        <p:grpSp>
          <p:nvGrpSpPr>
            <p:cNvPr id="825" name="그룹 824"/>
            <p:cNvGrpSpPr/>
            <p:nvPr/>
          </p:nvGrpSpPr>
          <p:grpSpPr>
            <a:xfrm>
              <a:off x="8799083" y="8520767"/>
              <a:ext cx="1120003" cy="522848"/>
              <a:chOff x="494598" y="2361610"/>
              <a:chExt cx="1120003" cy="554999"/>
            </a:xfrm>
          </p:grpSpPr>
          <p:sp>
            <p:nvSpPr>
              <p:cNvPr id="835" name="AutoShape 444"/>
              <p:cNvSpPr>
                <a:spLocks noChangeArrowheads="1"/>
              </p:cNvSpPr>
              <p:nvPr/>
            </p:nvSpPr>
            <p:spPr bwMode="auto">
              <a:xfrm>
                <a:off x="497632" y="2361610"/>
                <a:ext cx="1116969" cy="554999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8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lIns="84015" tIns="42008" rIns="84015" bIns="42008" anchor="ctr"/>
              <a:lstStyle/>
              <a:p>
                <a:pPr defTabSz="1398265"/>
                <a:endParaRPr lang="ko-KR" altLang="en-US" sz="200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836" name="AutoShape 6"/>
              <p:cNvSpPr>
                <a:spLocks noChangeArrowheads="1"/>
              </p:cNvSpPr>
              <p:nvPr/>
            </p:nvSpPr>
            <p:spPr bwMode="auto">
              <a:xfrm flipH="1">
                <a:off x="548490" y="2586314"/>
                <a:ext cx="1008000" cy="113754"/>
              </a:xfrm>
              <a:prstGeom prst="rect">
                <a:avLst/>
              </a:prstGeom>
              <a:solidFill>
                <a:srgbClr val="D1EB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noAutofit/>
              </a:bodyPr>
              <a:lstStyle/>
              <a:p>
                <a:pPr marL="0" lvl="1" algn="ctr" eaLnBrk="0" latinLnBrk="0" hangingPunct="0"/>
                <a:r>
                  <a:rPr lang="en-US" altLang="ko-KR" sz="8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DHCP</a:t>
                </a:r>
              </a:p>
            </p:txBody>
          </p:sp>
          <p:sp>
            <p:nvSpPr>
              <p:cNvPr id="837" name="Rectangle 17">
                <a:extLst>
                  <a:ext uri="{FF2B5EF4-FFF2-40B4-BE49-F238E27FC236}">
                    <a16:creationId xmlns:a16="http://schemas.microsoft.com/office/drawing/2014/main" id="{C9170BA3-77B6-4553-8597-CDAB233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1096" y="2395925"/>
                <a:ext cx="1002794" cy="167104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  <a:scene3d>
                  <a:camera prst="orthographicFront"/>
                  <a:lightRig rig="threePt" dir="t"/>
                </a:scene3d>
                <a:sp3d>
                  <a:bevelT h="0"/>
                </a:sp3d>
              </a:bodyPr>
              <a:lstStyle/>
              <a:p>
                <a:pPr algn="ctr" eaLnBrk="0" latinLnBrk="0" hangingPunct="0"/>
                <a:r>
                  <a:rPr lang="ko-KR" altLang="en-US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연수원 </a:t>
                </a:r>
                <a:r>
                  <a:rPr lang="en-US" altLang="ko-KR" sz="900" dirty="0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rgbClr val="0185CF"/>
                    </a:solidFill>
                    <a:latin typeface="+mj-ea"/>
                    <a:ea typeface="+mj-ea"/>
                  </a:rPr>
                  <a:t>DHCP</a:t>
                </a:r>
              </a:p>
            </p:txBody>
          </p:sp>
          <p:cxnSp>
            <p:nvCxnSpPr>
              <p:cNvPr id="838" name="직선 연결선 837">
                <a:extLst>
                  <a:ext uri="{FF2B5EF4-FFF2-40B4-BE49-F238E27FC236}">
                    <a16:creationId xmlns:a16="http://schemas.microsoft.com/office/drawing/2014/main" id="{5EB2F591-A037-4A46-B596-A7A380E951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598" y="2361612"/>
                <a:ext cx="1115614" cy="0"/>
              </a:xfrm>
              <a:prstGeom prst="line">
                <a:avLst/>
              </a:prstGeom>
              <a:ln>
                <a:solidFill>
                  <a:srgbClr val="0185C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26" name="Text Box 452"/>
            <p:cNvSpPr txBox="1">
              <a:spLocks noChangeArrowheads="1"/>
            </p:cNvSpPr>
            <p:nvPr/>
          </p:nvSpPr>
          <p:spPr bwMode="auto">
            <a:xfrm>
              <a:off x="9110117" y="8907936"/>
              <a:ext cx="520976" cy="116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0">
              <a:spAutoFit/>
            </a:bodyPr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>
                <a:lnSpc>
                  <a:spcPts val="763"/>
                </a:lnSpc>
              </a:pPr>
              <a:r>
                <a:rPr kumimoji="0" lang="en-US" altLang="ko-KR" sz="900" b="0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000000"/>
                  </a:solidFill>
                  <a:latin typeface="+mj-ea"/>
                  <a:ea typeface="+mj-ea"/>
                </a:rPr>
                <a:t>HP DL360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665181" y="965720"/>
            <a:ext cx="41184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rgbClr val="FF0000"/>
                </a:solidFill>
              </a:rPr>
              <a:t>* </a:t>
            </a:r>
            <a:r>
              <a:rPr lang="ko-KR" altLang="en-US" sz="900" dirty="0">
                <a:solidFill>
                  <a:srgbClr val="FF0000"/>
                </a:solidFill>
              </a:rPr>
              <a:t>백신</a:t>
            </a:r>
            <a:r>
              <a:rPr lang="en-US" altLang="ko-KR" sz="900" dirty="0">
                <a:solidFill>
                  <a:srgbClr val="FF0000"/>
                </a:solidFill>
              </a:rPr>
              <a:t>, SSO, SMS, APM, </a:t>
            </a:r>
            <a:r>
              <a:rPr lang="ko-KR" altLang="en-US" sz="900" dirty="0" err="1">
                <a:solidFill>
                  <a:srgbClr val="FF0000"/>
                </a:solidFill>
              </a:rPr>
              <a:t>로그캅스</a:t>
            </a:r>
            <a:r>
              <a:rPr lang="en-US" altLang="ko-KR" sz="900" dirty="0">
                <a:solidFill>
                  <a:srgbClr val="FF0000"/>
                </a:solidFill>
              </a:rPr>
              <a:t>, </a:t>
            </a:r>
            <a:r>
              <a:rPr lang="ko-KR" altLang="en-US" sz="900" dirty="0">
                <a:solidFill>
                  <a:srgbClr val="FF0000"/>
                </a:solidFill>
              </a:rPr>
              <a:t>서버보안 등 공통모듈은 별도 시트 참조</a:t>
            </a:r>
          </a:p>
        </p:txBody>
      </p:sp>
      <p:cxnSp>
        <p:nvCxnSpPr>
          <p:cNvPr id="841" name="직선 연결선 840">
            <a:extLst>
              <a:ext uri="{FF2B5EF4-FFF2-40B4-BE49-F238E27FC236}">
                <a16:creationId xmlns:a16="http://schemas.microsoft.com/office/drawing/2014/main" id="{5EB2F591-A037-4A46-B596-A7A380E951AC}"/>
              </a:ext>
            </a:extLst>
          </p:cNvPr>
          <p:cNvCxnSpPr>
            <a:cxnSpLocks/>
          </p:cNvCxnSpPr>
          <p:nvPr/>
        </p:nvCxnSpPr>
        <p:spPr>
          <a:xfrm>
            <a:off x="8643666" y="2720752"/>
            <a:ext cx="1115614" cy="0"/>
          </a:xfrm>
          <a:prstGeom prst="line">
            <a:avLst/>
          </a:prstGeom>
          <a:ln>
            <a:solidFill>
              <a:srgbClr val="0185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5" name="AutoShape 6"/>
          <p:cNvSpPr>
            <a:spLocks noChangeArrowheads="1"/>
          </p:cNvSpPr>
          <p:nvPr/>
        </p:nvSpPr>
        <p:spPr bwMode="auto">
          <a:xfrm flipH="1">
            <a:off x="398124" y="5687618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jetty</a:t>
            </a:r>
          </a:p>
        </p:txBody>
      </p:sp>
      <p:sp>
        <p:nvSpPr>
          <p:cNvPr id="846" name="AutoShape 6"/>
          <p:cNvSpPr>
            <a:spLocks noChangeArrowheads="1"/>
          </p:cNvSpPr>
          <p:nvPr/>
        </p:nvSpPr>
        <p:spPr bwMode="auto">
          <a:xfrm flipH="1">
            <a:off x="404403" y="5831634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isc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59" name="AutoShape 6"/>
          <p:cNvSpPr>
            <a:spLocks noChangeArrowheads="1"/>
          </p:cNvSpPr>
          <p:nvPr/>
        </p:nvSpPr>
        <p:spPr bwMode="auto">
          <a:xfrm flipH="1">
            <a:off x="5798840" y="7977336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ko-KR" altLang="en-US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새주소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eCamp</a:t>
            </a:r>
            <a:r>
              <a: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/Pro II)</a:t>
            </a:r>
          </a:p>
        </p:txBody>
      </p:sp>
      <p:grpSp>
        <p:nvGrpSpPr>
          <p:cNvPr id="760" name="그룹 759"/>
          <p:cNvGrpSpPr/>
          <p:nvPr/>
        </p:nvGrpSpPr>
        <p:grpSpPr>
          <a:xfrm>
            <a:off x="3056723" y="3482741"/>
            <a:ext cx="1120003" cy="1953172"/>
            <a:chOff x="494598" y="4687111"/>
            <a:chExt cx="1120003" cy="2013774"/>
          </a:xfrm>
        </p:grpSpPr>
        <p:sp>
          <p:nvSpPr>
            <p:cNvPr id="761" name="AutoShape 444"/>
            <p:cNvSpPr>
              <a:spLocks noChangeArrowheads="1"/>
            </p:cNvSpPr>
            <p:nvPr/>
          </p:nvSpPr>
          <p:spPr bwMode="auto">
            <a:xfrm>
              <a:off x="497632" y="4687111"/>
              <a:ext cx="1116969" cy="201377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3175">
              <a:noFill/>
              <a:round/>
              <a:headEnd/>
              <a:tailEnd/>
            </a:ln>
            <a:effectLst/>
          </p:spPr>
          <p:txBody>
            <a:bodyPr wrap="none" lIns="84015" tIns="42008" rIns="84015" bIns="42008" anchor="ctr"/>
            <a:lstStyle/>
            <a:p>
              <a:pPr defTabSz="1398265"/>
              <a:endParaRPr lang="ko-KR" altLang="en-US" sz="20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000000"/>
                </a:solidFill>
                <a:latin typeface="+mj-ea"/>
                <a:ea typeface="+mj-ea"/>
              </a:endParaRPr>
            </a:p>
          </p:txBody>
        </p:sp>
        <p:sp>
          <p:nvSpPr>
            <p:cNvPr id="762" name="Rectangle 17">
              <a:extLst>
                <a:ext uri="{FF2B5EF4-FFF2-40B4-BE49-F238E27FC236}">
                  <a16:creationId xmlns:a16="http://schemas.microsoft.com/office/drawing/2014/main" id="{C9170BA3-77B6-4553-8597-CDAB23323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988" y="4714531"/>
              <a:ext cx="731010" cy="14279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  <a:scene3d>
                <a:camera prst="orthographicFront"/>
                <a:lightRig rig="threePt" dir="t"/>
              </a:scene3d>
              <a:sp3d>
                <a:bevelT h="0"/>
              </a:sp3d>
            </a:bodyPr>
            <a:lstStyle/>
            <a:p>
              <a:pPr algn="ctr" eaLnBrk="0" latinLnBrk="0" hangingPunct="0"/>
              <a:r>
                <a:rPr lang="ko-KR" altLang="en-US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내부</a:t>
              </a:r>
              <a:r>
                <a:rPr lang="en-US" altLang="ko-KR" sz="9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rgbClr val="0185CF"/>
                  </a:solidFill>
                  <a:latin typeface="+mj-ea"/>
                  <a:ea typeface="+mj-ea"/>
                </a:rPr>
                <a:t>WAS#2</a:t>
              </a:r>
            </a:p>
          </p:txBody>
        </p:sp>
        <p:cxnSp>
          <p:nvCxnSpPr>
            <p:cNvPr id="763" name="직선 연결선 762">
              <a:extLst>
                <a:ext uri="{FF2B5EF4-FFF2-40B4-BE49-F238E27FC236}">
                  <a16:creationId xmlns:a16="http://schemas.microsoft.com/office/drawing/2014/main" id="{5EB2F591-A037-4A46-B596-A7A380E951AC}"/>
                </a:ext>
              </a:extLst>
            </p:cNvPr>
            <p:cNvCxnSpPr>
              <a:cxnSpLocks/>
            </p:cNvCxnSpPr>
            <p:nvPr/>
          </p:nvCxnSpPr>
          <p:spPr>
            <a:xfrm>
              <a:off x="494598" y="4687112"/>
              <a:ext cx="1115614" cy="0"/>
            </a:xfrm>
            <a:prstGeom prst="line">
              <a:avLst/>
            </a:prstGeom>
            <a:ln>
              <a:solidFill>
                <a:srgbClr val="0185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4" name="AutoShape 6"/>
            <p:cNvSpPr>
              <a:spLocks noChangeArrowheads="1"/>
            </p:cNvSpPr>
            <p:nvPr/>
          </p:nvSpPr>
          <p:spPr bwMode="auto">
            <a:xfrm flipH="1">
              <a:off x="548490" y="488641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WEBLOGIC</a:t>
              </a:r>
            </a:p>
          </p:txBody>
        </p:sp>
        <p:sp>
          <p:nvSpPr>
            <p:cNvPr id="765" name="AutoShape 6"/>
            <p:cNvSpPr>
              <a:spLocks noChangeArrowheads="1"/>
            </p:cNvSpPr>
            <p:nvPr/>
          </p:nvSpPr>
          <p:spPr bwMode="auto">
            <a:xfrm flipH="1">
              <a:off x="548490" y="500385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App-WAS</a:t>
              </a:r>
            </a:p>
          </p:txBody>
        </p:sp>
        <p:sp>
          <p:nvSpPr>
            <p:cNvPr id="766" name="AutoShape 6"/>
            <p:cNvSpPr>
              <a:spLocks noChangeArrowheads="1"/>
            </p:cNvSpPr>
            <p:nvPr/>
          </p:nvSpPr>
          <p:spPr bwMode="auto">
            <a:xfrm flipH="1">
              <a:off x="548490" y="512128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Push-WAS</a:t>
              </a:r>
            </a:p>
          </p:txBody>
        </p:sp>
        <p:sp>
          <p:nvSpPr>
            <p:cNvPr id="767" name="AutoShape 6"/>
            <p:cNvSpPr>
              <a:spLocks noChangeArrowheads="1"/>
            </p:cNvSpPr>
            <p:nvPr/>
          </p:nvSpPr>
          <p:spPr bwMode="auto">
            <a:xfrm flipH="1">
              <a:off x="548490" y="5473599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G/W-WAS</a:t>
              </a:r>
            </a:p>
          </p:txBody>
        </p:sp>
        <p:sp>
          <p:nvSpPr>
            <p:cNvPr id="768" name="AutoShape 6"/>
            <p:cNvSpPr>
              <a:spLocks noChangeArrowheads="1"/>
            </p:cNvSpPr>
            <p:nvPr/>
          </p:nvSpPr>
          <p:spPr bwMode="auto">
            <a:xfrm flipH="1">
              <a:off x="548490" y="5591036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규정관리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-WAS</a:t>
              </a:r>
            </a:p>
          </p:txBody>
        </p:sp>
        <p:sp>
          <p:nvSpPr>
            <p:cNvPr id="769" name="AutoShape 6"/>
            <p:cNvSpPr>
              <a:spLocks noChangeArrowheads="1"/>
            </p:cNvSpPr>
            <p:nvPr/>
          </p:nvSpPr>
          <p:spPr bwMode="auto">
            <a:xfrm flipH="1">
              <a:off x="548490" y="5708473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ko-KR" altLang="en-US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신용리스크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-WAS</a:t>
              </a:r>
            </a:p>
          </p:txBody>
        </p:sp>
        <p:sp>
          <p:nvSpPr>
            <p:cNvPr id="770" name="AutoShape 6"/>
            <p:cNvSpPr>
              <a:spLocks noChangeArrowheads="1"/>
            </p:cNvSpPr>
            <p:nvPr/>
          </p:nvSpPr>
          <p:spPr bwMode="auto">
            <a:xfrm flipH="1">
              <a:off x="548490" y="5825910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InfoScale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71" name="AutoShape 6"/>
            <p:cNvSpPr>
              <a:spLocks noChangeArrowheads="1"/>
            </p:cNvSpPr>
            <p:nvPr/>
          </p:nvSpPr>
          <p:spPr bwMode="auto">
            <a:xfrm flipH="1">
              <a:off x="548490" y="5943347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</a:rPr>
                <a:t>Websquare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endParaRPr>
            </a:p>
          </p:txBody>
        </p:sp>
        <p:sp>
          <p:nvSpPr>
            <p:cNvPr id="772" name="AutoShape 6"/>
            <p:cNvSpPr>
              <a:spLocks noChangeArrowheads="1"/>
            </p:cNvSpPr>
            <p:nvPr/>
          </p:nvSpPr>
          <p:spPr bwMode="auto">
            <a:xfrm flipH="1">
              <a:off x="548490" y="523872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Core Batch RM-WAS</a:t>
              </a:r>
            </a:p>
          </p:txBody>
        </p:sp>
        <p:sp>
          <p:nvSpPr>
            <p:cNvPr id="773" name="AutoShape 6"/>
            <p:cNvSpPr>
              <a:spLocks noChangeArrowheads="1"/>
            </p:cNvSpPr>
            <p:nvPr/>
          </p:nvSpPr>
          <p:spPr bwMode="auto">
            <a:xfrm flipH="1">
              <a:off x="548490" y="535616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spc="-5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OZ(APP,BATCH)-WAS</a:t>
              </a:r>
            </a:p>
          </p:txBody>
        </p:sp>
        <p:sp>
          <p:nvSpPr>
            <p:cNvPr id="774" name="AutoShape 6"/>
            <p:cNvSpPr>
              <a:spLocks noChangeArrowheads="1"/>
            </p:cNvSpPr>
            <p:nvPr/>
          </p:nvSpPr>
          <p:spPr bwMode="auto">
            <a:xfrm flipH="1">
              <a:off x="548490" y="6060784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Framework(TMS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포함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  <p:sp>
          <p:nvSpPr>
            <p:cNvPr id="775" name="AutoShape 6"/>
            <p:cNvSpPr>
              <a:spLocks noChangeArrowheads="1"/>
            </p:cNvSpPr>
            <p:nvPr/>
          </p:nvSpPr>
          <p:spPr bwMode="auto">
            <a:xfrm flipH="1">
              <a:off x="548490" y="6178221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ChangeFlow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-Agent</a:t>
              </a:r>
            </a:p>
          </p:txBody>
        </p:sp>
        <p:sp>
          <p:nvSpPr>
            <p:cNvPr id="776" name="AutoShape 6"/>
            <p:cNvSpPr>
              <a:spLocks noChangeArrowheads="1"/>
            </p:cNvSpPr>
            <p:nvPr/>
          </p:nvSpPr>
          <p:spPr bwMode="auto">
            <a:xfrm flipH="1">
              <a:off x="548490" y="6295658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proworks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77" name="AutoShape 6"/>
            <p:cNvSpPr>
              <a:spLocks noChangeArrowheads="1"/>
            </p:cNvSpPr>
            <p:nvPr/>
          </p:nvSpPr>
          <p:spPr bwMode="auto">
            <a:xfrm flipH="1">
              <a:off x="548490" y="6413095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 err="1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Sendbill</a:t>
              </a:r>
              <a:endParaRPr lang="en-US" altLang="ko-KR" sz="800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778" name="AutoShape 6"/>
            <p:cNvSpPr>
              <a:spLocks noChangeArrowheads="1"/>
            </p:cNvSpPr>
            <p:nvPr/>
          </p:nvSpPr>
          <p:spPr bwMode="auto">
            <a:xfrm flipH="1">
              <a:off x="548490" y="6530532"/>
              <a:ext cx="1008000" cy="107055"/>
            </a:xfrm>
            <a:prstGeom prst="rect">
              <a:avLst/>
            </a:prstGeom>
            <a:solidFill>
              <a:srgbClr val="D1EB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marL="0" lvl="1" algn="ctr" eaLnBrk="0" latinLnBrk="0" hangingPunct="0"/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KICA(</a:t>
              </a:r>
              <a:r>
                <a:rPr lang="ko-KR" altLang="en-US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인증모듈</a:t>
              </a:r>
              <a:r>
                <a:rPr lang="en-US" altLang="ko-KR" sz="800" dirty="0">
                  <a:ln>
                    <a:solidFill>
                      <a:schemeClr val="bg1">
                        <a:lumMod val="65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rPr>
                <a:t>)</a:t>
              </a:r>
            </a:p>
          </p:txBody>
        </p:sp>
      </p:grpSp>
      <p:sp>
        <p:nvSpPr>
          <p:cNvPr id="779" name="AutoShape 6"/>
          <p:cNvSpPr>
            <a:spLocks noChangeArrowheads="1"/>
          </p:cNvSpPr>
          <p:nvPr/>
        </p:nvSpPr>
        <p:spPr bwMode="auto">
          <a:xfrm flipH="1">
            <a:off x="407765" y="7977336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Maxgauge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80" name="AutoShape 6"/>
          <p:cNvSpPr>
            <a:spLocks noChangeArrowheads="1"/>
          </p:cNvSpPr>
          <p:nvPr/>
        </p:nvSpPr>
        <p:spPr bwMode="auto">
          <a:xfrm flipH="1">
            <a:off x="1641538" y="8089527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Maxgauge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81" name="AutoShape 6"/>
          <p:cNvSpPr>
            <a:spLocks noChangeArrowheads="1"/>
          </p:cNvSpPr>
          <p:nvPr/>
        </p:nvSpPr>
        <p:spPr bwMode="auto">
          <a:xfrm flipH="1">
            <a:off x="4012515" y="7735564"/>
            <a:ext cx="1008000" cy="103833"/>
          </a:xfrm>
          <a:prstGeom prst="rect">
            <a:avLst/>
          </a:prstGeom>
          <a:solidFill>
            <a:srgbClr val="D1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marL="0" lvl="1" algn="ctr" eaLnBrk="0" latinLnBrk="0" hangingPunct="0"/>
            <a:r>
              <a:rPr lang="en-US" altLang="ko-KR" sz="800" dirty="0" err="1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Maxgauge</a:t>
            </a:r>
            <a:endParaRPr lang="en-US" altLang="ko-KR" sz="800" dirty="0">
              <a:ln>
                <a:solidFill>
                  <a:schemeClr val="bg1">
                    <a:lumMod val="6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60353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D151F5EC7D5F5488C2D2DADDD25AABE" ma:contentTypeVersion="10" ma:contentTypeDescription="새 문서를 만듭니다." ma:contentTypeScope="" ma:versionID="741fe2797b5e1bc92712e331f6d424f5">
  <xsd:schema xmlns:xsd="http://www.w3.org/2001/XMLSchema" xmlns:xs="http://www.w3.org/2001/XMLSchema" xmlns:p="http://schemas.microsoft.com/office/2006/metadata/properties" xmlns:ns2="c3b764ad-fc4d-4b1e-8c57-56438e39c46a" targetNamespace="http://schemas.microsoft.com/office/2006/metadata/properties" ma:root="true" ma:fieldsID="85becf13c5de9149150e28529e87f40c" ns2:_="">
    <xsd:import namespace="c3b764ad-fc4d-4b1e-8c57-56438e39c4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64ad-fc4d-4b1e-8c57-56438e39c4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38DBA7-1E12-4DFF-99C6-2FBDB15DF2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1D47F2-562B-45A4-8DC1-B982D490456B}">
  <ds:schemaRefs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04a1875b-c6de-441f-a9d9-6317e5d67cb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DFC36BA-C9FB-457D-A436-42B99C0E1D5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161848</TotalTime>
  <Words>1103</Words>
  <Application>Microsoft Office PowerPoint</Application>
  <PresentationFormat>사용자 지정</PresentationFormat>
  <Paragraphs>461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Wingdings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정명원(JEONG Myeongweon)/금융Digital2그룹/SK</cp:lastModifiedBy>
  <cp:revision>2639</cp:revision>
  <cp:lastPrinted>2021-06-14T00:51:08Z</cp:lastPrinted>
  <dcterms:created xsi:type="dcterms:W3CDTF">2014-06-11T05:35:45Z</dcterms:created>
  <dcterms:modified xsi:type="dcterms:W3CDTF">2021-06-14T00:51:31Z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0x0101008D151F5EC7D5F5488C2D2DADDD25AABE</vt:lpwstr>
  </property>
</Properties>
</file>