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25"/>
  </p:notesMasterIdLst>
  <p:handoutMasterIdLst>
    <p:handoutMasterId r:id="rId26"/>
  </p:handoutMasterIdLst>
  <p:sldIdLst>
    <p:sldId id="349" r:id="rId2"/>
    <p:sldId id="367" r:id="rId3"/>
    <p:sldId id="409" r:id="rId4"/>
    <p:sldId id="457" r:id="rId5"/>
    <p:sldId id="458" r:id="rId6"/>
    <p:sldId id="460" r:id="rId7"/>
    <p:sldId id="461" r:id="rId8"/>
    <p:sldId id="459" r:id="rId9"/>
    <p:sldId id="463" r:id="rId10"/>
    <p:sldId id="464" r:id="rId11"/>
    <p:sldId id="465" r:id="rId12"/>
    <p:sldId id="466" r:id="rId13"/>
    <p:sldId id="467" r:id="rId14"/>
    <p:sldId id="468" r:id="rId15"/>
    <p:sldId id="469" r:id="rId16"/>
    <p:sldId id="470" r:id="rId17"/>
    <p:sldId id="471" r:id="rId18"/>
    <p:sldId id="472" r:id="rId19"/>
    <p:sldId id="473" r:id="rId20"/>
    <p:sldId id="474" r:id="rId21"/>
    <p:sldId id="475" r:id="rId22"/>
    <p:sldId id="476" r:id="rId23"/>
    <p:sldId id="366" r:id="rId24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8FC"/>
    <a:srgbClr val="72C7E7"/>
    <a:srgbClr val="FFFFDD"/>
    <a:srgbClr val="002776"/>
    <a:srgbClr val="000066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8" autoAdjust="0"/>
    <p:restoredTop sz="96391" autoAdjust="0"/>
  </p:normalViewPr>
  <p:slideViewPr>
    <p:cSldViewPr snapToGrid="0" showGuides="1">
      <p:cViewPr varScale="1">
        <p:scale>
          <a:sx n="51" d="100"/>
          <a:sy n="51" d="100"/>
        </p:scale>
        <p:origin x="36" y="630"/>
      </p:cViewPr>
      <p:guideLst>
        <p:guide pos="6023"/>
        <p:guide pos="2621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303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964079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6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MS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1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73052" y="725492"/>
            <a:ext cx="9396413" cy="5629275"/>
          </a:xfrm>
        </p:spPr>
        <p:txBody>
          <a:bodyPr/>
          <a:lstStyle>
            <a:lvl1pPr>
              <a:buNone/>
              <a:defRPr>
                <a:latin typeface="+mj-lt"/>
                <a:ea typeface="맑은 고딕" pitchFamily="50" charset="-127"/>
              </a:defRPr>
            </a:lvl1pPr>
            <a:lvl2pPr>
              <a:defRPr>
                <a:latin typeface="+mj-lt"/>
                <a:ea typeface="맑은 고딕" pitchFamily="50" charset="-127"/>
              </a:defRPr>
            </a:lvl2pPr>
            <a:lvl3pPr>
              <a:defRPr>
                <a:latin typeface="맑은 고딕" pitchFamily="50" charset="-127"/>
                <a:ea typeface="맑은 고딕" pitchFamily="50" charset="-127"/>
              </a:defRPr>
            </a:lvl3pPr>
            <a:lvl4pPr>
              <a:defRPr>
                <a:latin typeface="맑은 고딕" pitchFamily="50" charset="-127"/>
                <a:ea typeface="맑은 고딕" pitchFamily="50" charset="-127"/>
              </a:defRPr>
            </a:lvl4pPr>
            <a:lvl5pPr>
              <a:defRPr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87396-390A-40E4-AE63-451AD2BB2604}" type="slidenum">
              <a:rPr lang="ko-KR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2" hasCustomPrompt="1"/>
          </p:nvPr>
        </p:nvSpPr>
        <p:spPr>
          <a:xfrm>
            <a:off x="5817096" y="208068"/>
            <a:ext cx="3924436" cy="288268"/>
          </a:xfrm>
        </p:spPr>
        <p:txBody>
          <a:bodyPr/>
          <a:lstStyle>
            <a:lvl1pPr algn="r">
              <a:defRPr b="1" baseline="0"/>
            </a:lvl1pPr>
          </a:lstStyle>
          <a:p>
            <a:pPr lvl="0"/>
            <a:r>
              <a:rPr lang="ko-KR" altLang="en-US" dirty="0"/>
              <a:t>소제목 </a:t>
            </a:r>
            <a:r>
              <a:rPr lang="en-US" altLang="ko-KR" dirty="0"/>
              <a:t>14pt Bold </a:t>
            </a:r>
            <a:r>
              <a:rPr lang="ko-KR" altLang="en-US" dirty="0"/>
              <a:t>우측정렬</a:t>
            </a:r>
          </a:p>
        </p:txBody>
      </p:sp>
    </p:spTree>
    <p:extLst>
      <p:ext uri="{BB962C8B-B14F-4D97-AF65-F5344CB8AC3E}">
        <p14:creationId xmlns:p14="http://schemas.microsoft.com/office/powerpoint/2010/main" val="210190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4" r:id="rId5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2024. 09. </a:t>
            </a:r>
            <a:r>
              <a:rPr lang="en-US" altLang="ko-KR"/>
              <a:t>23. 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600" dirty="0"/>
              <a:t>보안아키텍처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51743" y="4498582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5579279" y="4235213"/>
            <a:ext cx="3278412" cy="1030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NGES_COM_DE61-1</a:t>
            </a:r>
          </a:p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Ver. 0.9</a:t>
            </a:r>
          </a:p>
          <a:p>
            <a:pPr algn="r">
              <a:lnSpc>
                <a:spcPct val="130000"/>
              </a:lnSpc>
            </a:pPr>
            <a:r>
              <a:rPr lang="ko-KR" altLang="en-US" sz="1292" b="1" dirty="0">
                <a:latin typeface="+mn-ea"/>
              </a:rPr>
              <a:t>설계 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5. 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서버 보안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 - </a:t>
            </a:r>
            <a:r>
              <a:rPr lang="ko-KR" altLang="en-US" dirty="0" err="1">
                <a:solidFill>
                  <a:srgbClr val="000000"/>
                </a:solidFill>
                <a:latin typeface="맑은 고딕" pitchFamily="50" charset="-127"/>
              </a:rPr>
              <a:t>보안요건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 상세설명 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2/2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752908"/>
              </p:ext>
            </p:extLst>
          </p:nvPr>
        </p:nvGraphicFramePr>
        <p:xfrm>
          <a:off x="511619" y="1064915"/>
          <a:ext cx="8858313" cy="52551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9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서비스 구분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세부내역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상세설명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42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인증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계정관리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서버 접속 인증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시스템 접속 계정 현행화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신규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인사이동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퇴사자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계정 현행화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불필요한 기본 생성 계정 삭제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단순 비밀번호 제한 및 주기적인 비밀번호 변경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계정 공동 사용 금지 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804">
                <a:tc rowSpan="4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권한관리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계정별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권한 최소화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업무 역할별 차등 권한 부여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직무분리 적용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80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특수권한 할당 및 사용 제한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시스템 관리 권한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할당 제한 및 사용자 최소화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392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서버 파일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명령어 사용 제한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시스템 관리 명령어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en-US" altLang="ko-KR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rm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en-US" altLang="ko-KR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dd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shutdown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 제한 설정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시스템 환경 설정 파일 등 주요 시스템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파일 접근 권한 제한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80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개발자 계정 삭제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개발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테스트 단계에서 생성한 시스템 설치용 임시 계정 삭제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024">
                <a:tc rowSpan="7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접근통제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외부 접근 통제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외부에서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내부망으로의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접근 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강력한 인증 절차 구현</a:t>
                      </a:r>
                      <a:endParaRPr lang="en-US" altLang="ko-KR" sz="1000" u="none" strike="noStrike" baseline="0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VPN,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전용회선 등의 안전한 접속 이용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80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접속 세션 관리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세션 타임 아웃 설정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80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접속 시도 횟수 제한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접속 실패 횟수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제한 설정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680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바이러스 백신 설치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서버용 공식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백신 사용 및 최신 버전</a:t>
                      </a:r>
                      <a:r>
                        <a:rPr lang="en-US" altLang="ko-KR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업데이트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680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디폴트 공유 금지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＄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D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＄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ADMIN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＄와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NFS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 금지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680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불필요한 서비스 금지 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서비스에 필요한 서비스 프로토콜 외 사용 제한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80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이동형 저장매체 통제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USB, CD/DVD-RW</a:t>
                      </a:r>
                      <a:r>
                        <a:rPr lang="en-US" altLang="ko-KR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 통제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2590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5. 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서버 보안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 - </a:t>
            </a:r>
            <a:r>
              <a:rPr lang="ko-KR" altLang="en-US" dirty="0" err="1">
                <a:solidFill>
                  <a:srgbClr val="000000"/>
                </a:solidFill>
                <a:latin typeface="맑은 고딕" pitchFamily="50" charset="-127"/>
              </a:rPr>
              <a:t>보안요건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 상세설명 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2/2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406880"/>
              </p:ext>
            </p:extLst>
          </p:nvPr>
        </p:nvGraphicFramePr>
        <p:xfrm>
          <a:off x="511619" y="979189"/>
          <a:ext cx="8858313" cy="50596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9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21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서비스 구분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세부내역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상세설명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93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암호화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중요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 정보 암호화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인증정보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비밀번호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단방향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암호화 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933">
                <a:tc rowSpan="5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추적감사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시간동기화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NTP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서버를 활용한 시간 동기화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93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로그인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로그오프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시스템 접속 로그 성공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실패 감사 기록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접속 시간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위치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접속자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등의 접속 정보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093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정보 위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변조 방지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데이터 쓰기 금지 설정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덮어쓰기 방지 매체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(CD-DVDR)</a:t>
                      </a:r>
                      <a:r>
                        <a:rPr lang="en-US" altLang="ko-KR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이용한 백업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93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계정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권한 관리 내역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계정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권한의 부여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변경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삭제 기록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및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년간 보관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093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시스템 가동 기록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운영체제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네트워크 접근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시스템 정지 및 복구 기록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전산 자원 사용률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0933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가용성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재해복구센터 구축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백업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업무연속성 관리 계획 기준 재해복구센터 구축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093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보안 설정 가이드 준수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단계별 개발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테스트 장비 전수 점검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운영 이관 전 취약점 보완 조치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수행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3624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6. 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네트웍 보안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 - </a:t>
            </a:r>
            <a:r>
              <a:rPr lang="ko-KR" altLang="en-US" dirty="0" err="1">
                <a:solidFill>
                  <a:srgbClr val="000000"/>
                </a:solidFill>
                <a:latin typeface="맑은 고딕" pitchFamily="50" charset="-127"/>
              </a:rPr>
              <a:t>보안요건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 상세설명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462003"/>
              </p:ext>
            </p:extLst>
          </p:nvPr>
        </p:nvGraphicFramePr>
        <p:xfrm>
          <a:off x="523844" y="1083965"/>
          <a:ext cx="8858313" cy="48605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9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서비스 구분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세부내역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상세설명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인증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계정관리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네트워크 접속 인증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시스템 접속 계정 현행화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신규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인사이동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퇴사자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계정 현행화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불필요한 기본 생성 계정 삭제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단순 비밀번호 제한 및 주기적인 비밀번호 변경</a:t>
                      </a:r>
                      <a:b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계정 공동 사용 금지 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53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권한관리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계정별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권한 최소화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업무 역할별 차등 권한 부여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직무분리 적용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52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특수권한 할당 및 사용 제한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시스템 관리 권한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할당 제한 및 사용자 최소화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시스템 관리 명령어 사용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제한 설정 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6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접근통제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외부에서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내부망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접속 제한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외부에서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내부망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으로의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접근 금지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필요 시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VPN,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전용회선 등의 안전한 접속 이용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5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접속 세션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관리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세션 타임 아웃 설정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4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암호화</a:t>
                      </a: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전송구간 암호화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외부 기관과의 통신 시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SSL, IPSec,</a:t>
                      </a:r>
                      <a:r>
                        <a:rPr lang="en-US" altLang="ko-KR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SFTP 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등의 암호화 통신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47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추적감사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시간동기화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NTP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서버를 활용한 시간 동기화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640886347"/>
                  </a:ext>
                </a:extLst>
              </a:tr>
              <a:tr h="432047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로그인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로그오프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시스템 접속 로그 성공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실패 감사 기록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접속 시간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위치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접속자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등의 접속 정보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2106713132"/>
                  </a:ext>
                </a:extLst>
              </a:tr>
              <a:tr h="43204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가용성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보안 설정 가이드 준수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단계별 개발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테스트 장비 전수 점검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운영 이관 전 취약점 보완 조치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수행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2250373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773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7. 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소프트웨어 </a:t>
            </a:r>
            <a:r>
              <a:rPr lang="ko-KR" altLang="en-US" dirty="0" err="1">
                <a:solidFill>
                  <a:srgbClr val="000000"/>
                </a:solidFill>
                <a:latin typeface="맑은 고딕" pitchFamily="50" charset="-127"/>
              </a:rPr>
              <a:t>개발보안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736" y="732007"/>
            <a:ext cx="8640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SW</a:t>
            </a:r>
            <a:r>
              <a:rPr lang="ko-KR" altLang="en-US" sz="1200" dirty="0" err="1">
                <a:latin typeface="+mj-ea"/>
                <a:ea typeface="+mj-ea"/>
              </a:rPr>
              <a:t>개발보안은</a:t>
            </a:r>
            <a:r>
              <a:rPr lang="ko-KR" altLang="en-US" sz="1200" dirty="0">
                <a:latin typeface="+mj-ea"/>
                <a:ea typeface="+mj-ea"/>
              </a:rPr>
              <a:t> 해킹 등 사이버공격의 원인인 </a:t>
            </a:r>
            <a:r>
              <a:rPr lang="ko-KR" altLang="en-US" sz="1200" dirty="0" err="1">
                <a:latin typeface="+mj-ea"/>
                <a:ea typeface="+mj-ea"/>
              </a:rPr>
              <a:t>보안약점을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en-US" altLang="ko-KR" sz="1200" dirty="0">
                <a:latin typeface="+mj-ea"/>
                <a:ea typeface="+mj-ea"/>
              </a:rPr>
              <a:t>SW </a:t>
            </a:r>
            <a:r>
              <a:rPr lang="ko-KR" altLang="en-US" sz="1200" dirty="0">
                <a:latin typeface="+mj-ea"/>
                <a:ea typeface="+mj-ea"/>
              </a:rPr>
              <a:t>개발단계에서 사전에 제거하고 </a:t>
            </a:r>
            <a:r>
              <a:rPr lang="en-US" altLang="ko-KR" sz="1200" dirty="0">
                <a:latin typeface="+mj-ea"/>
                <a:ea typeface="+mj-ea"/>
              </a:rPr>
              <a:t>SW</a:t>
            </a:r>
            <a:r>
              <a:rPr lang="ko-KR" altLang="en-US" sz="1200" dirty="0">
                <a:latin typeface="+mj-ea"/>
                <a:ea typeface="+mj-ea"/>
              </a:rPr>
              <a:t>개발 </a:t>
            </a:r>
            <a:r>
              <a:rPr lang="ko-KR" altLang="en-US" sz="1200" dirty="0" err="1">
                <a:latin typeface="+mj-ea"/>
                <a:ea typeface="+mj-ea"/>
              </a:rPr>
              <a:t>생명주기의</a:t>
            </a:r>
            <a:r>
              <a:rPr lang="ko-KR" altLang="en-US" sz="1200" dirty="0">
                <a:latin typeface="+mj-ea"/>
                <a:ea typeface="+mj-ea"/>
              </a:rPr>
              <a:t> 각 단계별로 수행하는 일련의 보안활동을 통하여 안전한 </a:t>
            </a:r>
            <a:r>
              <a:rPr lang="en-US" altLang="ko-KR" sz="1200" dirty="0">
                <a:latin typeface="+mj-ea"/>
                <a:ea typeface="+mj-ea"/>
              </a:rPr>
              <a:t>SW </a:t>
            </a:r>
            <a:r>
              <a:rPr lang="ko-KR" altLang="en-US" sz="1200" dirty="0">
                <a:latin typeface="+mj-ea"/>
                <a:ea typeface="+mj-ea"/>
              </a:rPr>
              <a:t>를 개발 </a:t>
            </a:r>
            <a:r>
              <a:rPr lang="en-US" altLang="ko-KR" sz="1200" dirty="0">
                <a:latin typeface="+mj-ea"/>
                <a:ea typeface="+mj-ea"/>
              </a:rPr>
              <a:t>· </a:t>
            </a:r>
            <a:r>
              <a:rPr lang="ko-KR" altLang="en-US" sz="1200" dirty="0">
                <a:latin typeface="+mj-ea"/>
                <a:ea typeface="+mj-ea"/>
              </a:rPr>
              <a:t>운영하기 위한목적으로 적용하는 개발체계이다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안전한 소프트웨어를 만들기 위해서는 프로젝트에 참여하는 각 구성원들의 역할과 책임이 명확하게 정의되어야 하며 개발팀에게 충분한 소프트웨어 보안 교육을 제공해야 한다 또한 소프트웨어 개발생명주기의 각 단계에 </a:t>
            </a:r>
            <a:r>
              <a:rPr lang="ko-KR" altLang="en-US" sz="1200" dirty="0" err="1">
                <a:latin typeface="+mj-ea"/>
                <a:ea typeface="+mj-ea"/>
              </a:rPr>
              <a:t>보안활동이</a:t>
            </a:r>
            <a:r>
              <a:rPr lang="ko-KR" altLang="en-US" sz="1200" dirty="0">
                <a:latin typeface="+mj-ea"/>
                <a:ea typeface="+mj-ea"/>
              </a:rPr>
              <a:t> 수행되어야 하며 </a:t>
            </a:r>
            <a:r>
              <a:rPr lang="ko-KR" altLang="en-US" sz="1200" dirty="0" err="1">
                <a:latin typeface="+mj-ea"/>
                <a:ea typeface="+mj-ea"/>
              </a:rPr>
              <a:t>시큐어코딩을</a:t>
            </a:r>
            <a:r>
              <a:rPr lang="ko-KR" altLang="en-US" sz="1200" dirty="0">
                <a:latin typeface="+mj-ea"/>
                <a:ea typeface="+mj-ea"/>
              </a:rPr>
              <a:t> 위한 표준이 확립되어야 한다</a:t>
            </a: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endParaRPr lang="en-US" altLang="ko-KR" sz="12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재사용가능한 보안 라이브러리를 작성하여 비슷한 기능을 수행하는 프로젝트에 도입함으로써 일반 적인 안전성을 확보할 수 있도록 해야 하며 </a:t>
            </a:r>
            <a:r>
              <a:rPr lang="ko-KR" altLang="en-US" sz="1200" dirty="0" err="1">
                <a:latin typeface="+mj-ea"/>
                <a:ea typeface="+mj-ea"/>
              </a:rPr>
              <a:t>보안통제의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ko-KR" altLang="en-US" sz="1200" dirty="0" err="1">
                <a:latin typeface="+mj-ea"/>
                <a:ea typeface="+mj-ea"/>
              </a:rPr>
              <a:t>효과성</a:t>
            </a:r>
            <a:r>
              <a:rPr lang="ko-KR" altLang="en-US" sz="1200" dirty="0">
                <a:latin typeface="+mj-ea"/>
                <a:ea typeface="+mj-ea"/>
              </a:rPr>
              <a:t> 점검을 통해 향후 새로운 프로젝트 에서 효과적인 </a:t>
            </a:r>
            <a:r>
              <a:rPr lang="ko-KR" altLang="en-US" sz="1200" dirty="0" err="1">
                <a:latin typeface="+mj-ea"/>
                <a:ea typeface="+mj-ea"/>
              </a:rPr>
              <a:t>보안정책이</a:t>
            </a:r>
            <a:r>
              <a:rPr lang="ko-KR" altLang="en-US" sz="1200" dirty="0">
                <a:latin typeface="+mj-ea"/>
                <a:ea typeface="+mj-ea"/>
              </a:rPr>
              <a:t> 적용될 수 있도록 해야 한다</a:t>
            </a: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266473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31" y="2825574"/>
            <a:ext cx="5766689" cy="339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20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7. 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소프트웨어 </a:t>
            </a:r>
            <a:r>
              <a:rPr lang="ko-KR" altLang="en-US" dirty="0" err="1">
                <a:solidFill>
                  <a:srgbClr val="000000"/>
                </a:solidFill>
                <a:latin typeface="+mj-ea"/>
                <a:ea typeface="+mj-ea"/>
              </a:rPr>
              <a:t>개발보안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en-US" altLang="ko-KR" dirty="0">
                <a:latin typeface="+mj-ea"/>
                <a:ea typeface="+mj-ea"/>
              </a:rPr>
              <a:t>SQL </a:t>
            </a:r>
            <a:r>
              <a:rPr lang="ko-KR" altLang="en-US" dirty="0" err="1">
                <a:latin typeface="+mj-ea"/>
                <a:ea typeface="+mj-ea"/>
              </a:rPr>
              <a:t>삽입취약점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736" y="732007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/>
              <a:t>데이터베이스</a:t>
            </a:r>
            <a:r>
              <a:rPr lang="en-US" altLang="ko-KR" sz="1200" dirty="0"/>
              <a:t>(DB)</a:t>
            </a:r>
            <a:r>
              <a:rPr lang="ko-KR" altLang="en-US" sz="1200" dirty="0"/>
              <a:t>와 연동된 웹 응용프로그램에서 입력된 데이터에 대한 유효성 검증을 하지 않을 경우 공격자가 입력 폼 및 </a:t>
            </a:r>
            <a:r>
              <a:rPr lang="en-US" altLang="ko-KR" sz="1200" dirty="0"/>
              <a:t>URL </a:t>
            </a:r>
            <a:r>
              <a:rPr lang="ko-KR" altLang="en-US" sz="1200" dirty="0"/>
              <a:t>입력란에 </a:t>
            </a:r>
            <a:r>
              <a:rPr lang="en-US" altLang="ko-KR" sz="1200" dirty="0"/>
              <a:t>SQL </a:t>
            </a:r>
            <a:r>
              <a:rPr lang="ko-KR" altLang="en-US" sz="1200" dirty="0"/>
              <a:t>문을 삽입하여 </a:t>
            </a:r>
            <a:r>
              <a:rPr lang="en-US" altLang="ko-KR" sz="1200" dirty="0"/>
              <a:t>DB </a:t>
            </a:r>
            <a:r>
              <a:rPr lang="ko-KR" altLang="en-US" sz="1200" dirty="0"/>
              <a:t>로부터 정보를 열람하거나 조작할 수 있는 보안취약점을 말한다</a:t>
            </a: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238274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716" y="2592453"/>
            <a:ext cx="5046120" cy="36084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9808" y="5861304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sz="1200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1341924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설계시고려사항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1659068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1"/>
            <a:r>
              <a:rPr lang="en-US" altLang="ko-KR" sz="1200" dirty="0">
                <a:latin typeface="+mj-ea"/>
                <a:ea typeface="+mj-ea"/>
              </a:rPr>
              <a:t>- DB </a:t>
            </a:r>
            <a:r>
              <a:rPr lang="ko-KR" altLang="en-US" sz="1200" dirty="0">
                <a:latin typeface="+mj-ea"/>
                <a:ea typeface="+mj-ea"/>
              </a:rPr>
              <a:t>연결을 통해 데이터를 처리하는 경우 최소 권한이 설정된 계정을 사용해야 한다</a:t>
            </a:r>
          </a:p>
          <a:p>
            <a:pPr lvl="0" latinLnBrk="1"/>
            <a:r>
              <a:rPr lang="en-US" altLang="ko-KR" sz="1200" dirty="0">
                <a:latin typeface="+mj-ea"/>
                <a:ea typeface="+mj-ea"/>
              </a:rPr>
              <a:t>- </a:t>
            </a:r>
            <a:r>
              <a:rPr lang="ko-KR" altLang="en-US" sz="1200" dirty="0" err="1">
                <a:latin typeface="+mj-ea"/>
                <a:ea typeface="+mj-ea"/>
              </a:rPr>
              <a:t>쿼리문의</a:t>
            </a:r>
            <a:r>
              <a:rPr lang="ko-KR" altLang="en-US" sz="1200" dirty="0">
                <a:latin typeface="+mj-ea"/>
                <a:ea typeface="+mj-ea"/>
              </a:rPr>
              <a:t> 구조가 외부입력값에 의해 변경되지 않는 </a:t>
            </a:r>
            <a:r>
              <a:rPr lang="en-US" altLang="ko-KR" sz="1200" dirty="0">
                <a:latin typeface="+mj-ea"/>
                <a:ea typeface="+mj-ea"/>
              </a:rPr>
              <a:t>API </a:t>
            </a:r>
            <a:r>
              <a:rPr lang="ko-KR" altLang="en-US" sz="1200" dirty="0">
                <a:latin typeface="+mj-ea"/>
                <a:ea typeface="+mj-ea"/>
              </a:rPr>
              <a:t>를 사용하도록 </a:t>
            </a:r>
            <a:r>
              <a:rPr lang="ko-KR" altLang="en-US" sz="1200" dirty="0" err="1">
                <a:latin typeface="+mj-ea"/>
                <a:ea typeface="+mj-ea"/>
              </a:rPr>
              <a:t>시큐어코딩</a:t>
            </a:r>
            <a:r>
              <a:rPr lang="ko-KR" altLang="en-US" sz="1200" dirty="0">
                <a:latin typeface="+mj-ea"/>
                <a:ea typeface="+mj-ea"/>
              </a:rPr>
              <a:t> 규칙을 지정 한다</a:t>
            </a:r>
            <a:endParaRPr lang="en-US" altLang="ko-KR" sz="1200" dirty="0">
              <a:latin typeface="+mj-ea"/>
              <a:ea typeface="+mj-ea"/>
            </a:endParaRPr>
          </a:p>
          <a:p>
            <a:pPr lvl="0" latinLnBrk="1"/>
            <a:r>
              <a:rPr lang="en-US" altLang="ko-KR" sz="1200" dirty="0">
                <a:latin typeface="+mj-ea"/>
                <a:ea typeface="+mj-ea"/>
              </a:rPr>
              <a:t>- </a:t>
            </a:r>
            <a:r>
              <a:rPr lang="ko-KR" altLang="en-US" sz="1200" dirty="0">
                <a:latin typeface="+mj-ea"/>
                <a:ea typeface="+mj-ea"/>
              </a:rPr>
              <a:t>외부입력값을 이용해 동적으로 </a:t>
            </a:r>
            <a:r>
              <a:rPr lang="en-US" altLang="ko-KR" sz="1200" dirty="0">
                <a:latin typeface="+mj-ea"/>
                <a:ea typeface="+mj-ea"/>
              </a:rPr>
              <a:t>SQL </a:t>
            </a:r>
            <a:r>
              <a:rPr lang="ko-KR" altLang="en-US" sz="1200" dirty="0" err="1">
                <a:latin typeface="+mj-ea"/>
                <a:ea typeface="+mj-ea"/>
              </a:rPr>
              <a:t>쿼리문을</a:t>
            </a:r>
            <a:r>
              <a:rPr lang="ko-KR" altLang="en-US" sz="1200" dirty="0">
                <a:latin typeface="+mj-ea"/>
                <a:ea typeface="+mj-ea"/>
              </a:rPr>
              <a:t> 생성해야 하는 경우 </a:t>
            </a:r>
            <a:r>
              <a:rPr lang="ko-KR" altLang="en-US" sz="1200" dirty="0" err="1">
                <a:latin typeface="+mj-ea"/>
                <a:ea typeface="+mj-ea"/>
              </a:rPr>
              <a:t>입력값에</a:t>
            </a:r>
            <a:r>
              <a:rPr lang="ko-KR" altLang="en-US" sz="1200" dirty="0">
                <a:latin typeface="+mj-ea"/>
                <a:ea typeface="+mj-ea"/>
              </a:rPr>
              <a:t> 대한 검증을 수행한 뒤 사용해야 한다</a:t>
            </a:r>
          </a:p>
        </p:txBody>
      </p:sp>
    </p:spTree>
    <p:extLst>
      <p:ext uri="{BB962C8B-B14F-4D97-AF65-F5344CB8AC3E}">
        <p14:creationId xmlns:p14="http://schemas.microsoft.com/office/powerpoint/2010/main" val="2180691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7. 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소프트웨어 </a:t>
            </a:r>
            <a:r>
              <a:rPr lang="ko-KR" altLang="en-US" dirty="0" err="1">
                <a:solidFill>
                  <a:srgbClr val="000000"/>
                </a:solidFill>
                <a:latin typeface="+mj-ea"/>
                <a:ea typeface="+mj-ea"/>
              </a:rPr>
              <a:t>개발보안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en-US" altLang="ko-KR" dirty="0">
                <a:latin typeface="+mj-ea"/>
                <a:ea typeface="+mj-ea"/>
              </a:rPr>
              <a:t>XQuery </a:t>
            </a:r>
            <a:r>
              <a:rPr lang="ko-KR" altLang="en-US" dirty="0" err="1">
                <a:latin typeface="+mj-ea"/>
                <a:ea typeface="+mj-ea"/>
              </a:rPr>
              <a:t>삽입취약점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736" y="732007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altLang="ko-KR" sz="1200" dirty="0"/>
              <a:t>XML </a:t>
            </a:r>
            <a:r>
              <a:rPr lang="ko-KR" altLang="en-US" sz="1200" dirty="0"/>
              <a:t>문서를 조회할 경우 </a:t>
            </a:r>
            <a:r>
              <a:rPr lang="ko-KR" altLang="en-US" sz="1200" dirty="0" err="1"/>
              <a:t>입력값</a:t>
            </a:r>
            <a:r>
              <a:rPr lang="ko-KR" altLang="en-US" sz="1200" dirty="0"/>
              <a:t> 조작을 통해 </a:t>
            </a:r>
            <a:r>
              <a:rPr lang="en-US" altLang="ko-KR" sz="1200" dirty="0"/>
              <a:t>XQuery </a:t>
            </a:r>
            <a:r>
              <a:rPr lang="ko-KR" altLang="en-US" sz="1200" dirty="0"/>
              <a:t>나 </a:t>
            </a:r>
            <a:r>
              <a:rPr lang="en-US" altLang="ko-KR" sz="1200" dirty="0"/>
              <a:t>XPath </a:t>
            </a:r>
            <a:r>
              <a:rPr lang="ko-KR" altLang="en-US" sz="1200" dirty="0"/>
              <a:t>와 같은 </a:t>
            </a:r>
            <a:r>
              <a:rPr lang="ko-KR" altLang="en-US" sz="1200" dirty="0" err="1"/>
              <a:t>쿼리문의</a:t>
            </a:r>
            <a:r>
              <a:rPr lang="ko-KR" altLang="en-US" sz="1200" dirty="0"/>
              <a:t> 구조를 임의로 변경하여 허가되지 않은 데이터를 조회하거나 인증절차를 우회할 수 있다</a:t>
            </a: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238274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749808" y="5861304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sz="1200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1341924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설계시고려사항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1659068"/>
            <a:ext cx="8640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latinLnBrk="1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XML </a:t>
            </a:r>
            <a:r>
              <a:rPr lang="ko-KR" altLang="en-US" sz="1200" dirty="0">
                <a:latin typeface="+mj-ea"/>
                <a:ea typeface="+mj-ea"/>
              </a:rPr>
              <a:t>문서를 조회하는 기능을 구현해야 하는 경우 </a:t>
            </a:r>
            <a:r>
              <a:rPr lang="en-US" altLang="ko-KR" sz="1200" dirty="0">
                <a:latin typeface="+mj-ea"/>
                <a:ea typeface="+mj-ea"/>
              </a:rPr>
              <a:t>XML </a:t>
            </a:r>
            <a:r>
              <a:rPr lang="ko-KR" altLang="en-US" sz="1200" dirty="0">
                <a:latin typeface="+mj-ea"/>
                <a:ea typeface="+mj-ea"/>
              </a:rPr>
              <a:t>쿼리에 사용되는 </a:t>
            </a:r>
            <a:r>
              <a:rPr lang="ko-KR" altLang="en-US" sz="1200" dirty="0" err="1">
                <a:latin typeface="+mj-ea"/>
                <a:ea typeface="+mj-ea"/>
              </a:rPr>
              <a:t>파라미터는</a:t>
            </a:r>
            <a:r>
              <a:rPr lang="ko-KR" altLang="en-US" sz="1200" dirty="0">
                <a:latin typeface="+mj-ea"/>
                <a:ea typeface="+mj-ea"/>
              </a:rPr>
              <a:t> 반드시 </a:t>
            </a:r>
            <a:r>
              <a:rPr lang="en-US" altLang="ko-KR" sz="1200" dirty="0">
                <a:latin typeface="+mj-ea"/>
                <a:ea typeface="+mj-ea"/>
              </a:rPr>
              <a:t>XML </a:t>
            </a:r>
            <a:r>
              <a:rPr lang="ko-KR" altLang="en-US" sz="1200" dirty="0">
                <a:latin typeface="+mj-ea"/>
                <a:ea typeface="+mj-ea"/>
              </a:rPr>
              <a:t>쿼리를 조작할 수 없도록 필터링해서 사용하거나 미리 작성된 </a:t>
            </a:r>
            <a:r>
              <a:rPr lang="ko-KR" altLang="en-US" sz="1200" dirty="0" err="1">
                <a:latin typeface="+mj-ea"/>
                <a:ea typeface="+mj-ea"/>
              </a:rPr>
              <a:t>쿼리문에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ko-KR" altLang="en-US" sz="1200" dirty="0" err="1">
                <a:latin typeface="+mj-ea"/>
                <a:ea typeface="+mj-ea"/>
              </a:rPr>
              <a:t>입력값을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ko-KR" altLang="en-US" sz="1200" dirty="0" err="1">
                <a:latin typeface="+mj-ea"/>
                <a:ea typeface="+mj-ea"/>
              </a:rPr>
              <a:t>자료형에</a:t>
            </a:r>
            <a:r>
              <a:rPr lang="ko-KR" altLang="en-US" sz="1200" dirty="0">
                <a:latin typeface="+mj-ea"/>
                <a:ea typeface="+mj-ea"/>
              </a:rPr>
              <a:t> 따라 바인딩해서 사용해야 한다</a:t>
            </a:r>
            <a:endParaRPr lang="en-US" altLang="ko-KR" sz="1200" dirty="0">
              <a:latin typeface="+mj-ea"/>
              <a:ea typeface="+mj-ea"/>
            </a:endParaRPr>
          </a:p>
          <a:p>
            <a:pPr marL="601218" lvl="1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공통 검증 컴포넌트를 이용한 </a:t>
            </a:r>
            <a:r>
              <a:rPr lang="ko-KR" altLang="en-US" sz="1200" dirty="0" err="1">
                <a:latin typeface="+mj-ea"/>
                <a:ea typeface="+mj-ea"/>
              </a:rPr>
              <a:t>입력값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ko-KR" altLang="en-US" sz="1200" dirty="0" err="1">
                <a:latin typeface="+mj-ea"/>
                <a:ea typeface="+mj-ea"/>
              </a:rPr>
              <a:t>필터링</a:t>
            </a:r>
            <a:endParaRPr lang="en-US" altLang="ko-KR" sz="1200" dirty="0">
              <a:latin typeface="+mj-ea"/>
              <a:ea typeface="+mj-ea"/>
            </a:endParaRPr>
          </a:p>
          <a:p>
            <a:pPr marL="601218" lvl="1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필터 컴포넌트를 이용한 </a:t>
            </a:r>
            <a:r>
              <a:rPr lang="ko-KR" altLang="en-US" sz="1200" dirty="0" err="1">
                <a:latin typeface="+mj-ea"/>
                <a:ea typeface="+mj-ea"/>
              </a:rPr>
              <a:t>입력값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ko-KR" altLang="en-US" sz="1200" dirty="0" err="1">
                <a:latin typeface="+mj-ea"/>
                <a:ea typeface="+mj-ea"/>
              </a:rPr>
              <a:t>필터링</a:t>
            </a:r>
            <a:endParaRPr lang="en-US" altLang="ko-KR" sz="1200" dirty="0">
              <a:latin typeface="+mj-ea"/>
              <a:ea typeface="+mj-ea"/>
            </a:endParaRPr>
          </a:p>
          <a:p>
            <a:pPr marL="601218" lvl="1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개별 코드에서 </a:t>
            </a:r>
            <a:r>
              <a:rPr lang="ko-KR" altLang="en-US" sz="1200" dirty="0" err="1">
                <a:latin typeface="+mj-ea"/>
                <a:ea typeface="+mj-ea"/>
              </a:rPr>
              <a:t>입력값</a:t>
            </a:r>
            <a:r>
              <a:rPr lang="ko-KR" altLang="en-US" sz="1200" dirty="0">
                <a:latin typeface="+mj-ea"/>
                <a:ea typeface="+mj-ea"/>
              </a:rPr>
              <a:t> 필터링하도록 </a:t>
            </a:r>
            <a:r>
              <a:rPr lang="ko-KR" altLang="en-US" sz="1200" dirty="0" err="1">
                <a:latin typeface="+mj-ea"/>
                <a:ea typeface="+mj-ea"/>
              </a:rPr>
              <a:t>시큐어코딩</a:t>
            </a:r>
            <a:r>
              <a:rPr lang="ko-KR" altLang="en-US" sz="1200" dirty="0">
                <a:latin typeface="+mj-ea"/>
                <a:ea typeface="+mj-ea"/>
              </a:rPr>
              <a:t> 규칙 정의</a:t>
            </a:r>
            <a:endParaRPr lang="en-US" altLang="ko-KR" sz="1200" dirty="0">
              <a:latin typeface="+mj-ea"/>
              <a:ea typeface="+mj-ea"/>
            </a:endParaRPr>
          </a:p>
          <a:p>
            <a:pPr marL="601218" lvl="1" indent="-171450" latinLnBrk="1"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안전한 </a:t>
            </a:r>
            <a:r>
              <a:rPr lang="en-US" altLang="ko-KR" sz="1200" dirty="0">
                <a:latin typeface="+mj-ea"/>
                <a:ea typeface="+mj-ea"/>
              </a:rPr>
              <a:t>API </a:t>
            </a:r>
            <a:r>
              <a:rPr lang="ko-KR" altLang="en-US" sz="1200" dirty="0">
                <a:latin typeface="+mj-ea"/>
                <a:ea typeface="+mj-ea"/>
              </a:rPr>
              <a:t>를 사용하도록 </a:t>
            </a:r>
            <a:r>
              <a:rPr lang="ko-KR" altLang="en-US" sz="1200" dirty="0" err="1">
                <a:latin typeface="+mj-ea"/>
                <a:ea typeface="+mj-ea"/>
              </a:rPr>
              <a:t>시큐어코딩</a:t>
            </a:r>
            <a:r>
              <a:rPr lang="ko-KR" altLang="en-US" sz="1200" dirty="0">
                <a:latin typeface="+mj-ea"/>
                <a:ea typeface="+mj-ea"/>
              </a:rPr>
              <a:t> 규칙 정의</a:t>
            </a:r>
          </a:p>
          <a:p>
            <a:pPr lvl="0" latinLnBrk="1"/>
            <a:endParaRPr lang="ko-KR" altLang="en-US" sz="1200" dirty="0">
              <a:latin typeface="+mj-ea"/>
              <a:ea typeface="+mj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301" y="3065203"/>
            <a:ext cx="5524563" cy="298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82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7. 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소프트웨어 </a:t>
            </a:r>
            <a:r>
              <a:rPr lang="ko-KR" altLang="en-US" dirty="0" err="1">
                <a:solidFill>
                  <a:srgbClr val="000000"/>
                </a:solidFill>
                <a:latin typeface="+mj-ea"/>
                <a:ea typeface="+mj-ea"/>
              </a:rPr>
              <a:t>개발보안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dirty="0">
                <a:latin typeface="+mj-ea"/>
                <a:ea typeface="+mj-ea"/>
              </a:rPr>
              <a:t>디렉터리 서비스 조회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736" y="732007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외부입력값이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LDAP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조회를 수행하기 위한 필터 생성에 사용되는 경우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필터규칙을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변경할 수 있는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입력값에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대한 검증 작업을 수행하지 않게 되면 공격자가 의도하는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LDAP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조회가 수행될 수 있는 취약점이다</a:t>
            </a: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238274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749808" y="5861304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sz="1200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1341924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설계시고려사항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1659068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latinLnBrk="1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LDAP </a:t>
            </a:r>
            <a:r>
              <a:rPr lang="ko-KR" altLang="en-US" sz="1200" dirty="0" err="1">
                <a:latin typeface="+mj-ea"/>
                <a:ea typeface="+mj-ea"/>
              </a:rPr>
              <a:t>인증서버를</a:t>
            </a:r>
            <a:r>
              <a:rPr lang="ko-KR" altLang="en-US" sz="1200" dirty="0">
                <a:latin typeface="+mj-ea"/>
                <a:ea typeface="+mj-ea"/>
              </a:rPr>
              <a:t> 통해 인증을 구현하는 경우 </a:t>
            </a:r>
            <a:r>
              <a:rPr lang="ko-KR" altLang="en-US" sz="1200" dirty="0" err="1">
                <a:latin typeface="+mj-ea"/>
                <a:ea typeface="+mj-ea"/>
              </a:rPr>
              <a:t>인증요청을</a:t>
            </a:r>
            <a:r>
              <a:rPr lang="ko-KR" altLang="en-US" sz="1200" dirty="0">
                <a:latin typeface="+mj-ea"/>
                <a:ea typeface="+mj-ea"/>
              </a:rPr>
              <a:t> 위해 사용되는 외부입력값은 </a:t>
            </a:r>
            <a:r>
              <a:rPr lang="en-US" altLang="ko-KR" sz="1200" dirty="0">
                <a:latin typeface="+mj-ea"/>
                <a:ea typeface="+mj-ea"/>
              </a:rPr>
              <a:t>LDAP </a:t>
            </a:r>
            <a:r>
              <a:rPr lang="ko-KR" altLang="en-US" sz="1200" dirty="0">
                <a:latin typeface="+mj-ea"/>
                <a:ea typeface="+mj-ea"/>
              </a:rPr>
              <a:t>삽입 취약점을 가지지 않도록 필터링해서 사용해야 한다</a:t>
            </a:r>
          </a:p>
          <a:p>
            <a:pPr marL="171450" lvl="0" indent="-171450" latinLnBrk="1">
              <a:buFontTx/>
              <a:buChar char="-"/>
            </a:pPr>
            <a:r>
              <a:rPr lang="en-US" altLang="ko-KR" sz="1200" dirty="0">
                <a:latin typeface="+mj-ea"/>
                <a:ea typeface="+mj-ea"/>
              </a:rPr>
              <a:t>LDAP </a:t>
            </a:r>
            <a:r>
              <a:rPr lang="ko-KR" altLang="en-US" sz="1200" dirty="0">
                <a:latin typeface="+mj-ea"/>
                <a:ea typeface="+mj-ea"/>
              </a:rPr>
              <a:t>인증이 포함되는 기능 설계 시 외부 </a:t>
            </a:r>
            <a:r>
              <a:rPr lang="ko-KR" altLang="en-US" sz="1200" dirty="0" err="1">
                <a:latin typeface="+mj-ea"/>
                <a:ea typeface="+mj-ea"/>
              </a:rPr>
              <a:t>입력값이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en-US" altLang="ko-KR" sz="1200" dirty="0">
                <a:latin typeface="+mj-ea"/>
                <a:ea typeface="+mj-ea"/>
              </a:rPr>
              <a:t>LDAP </a:t>
            </a:r>
            <a:r>
              <a:rPr lang="ko-KR" altLang="en-US" sz="1200" dirty="0">
                <a:latin typeface="+mj-ea"/>
                <a:ea typeface="+mj-ea"/>
              </a:rPr>
              <a:t>조회를 위한 검색 필터 생성에 삽입 되어 사용되는 경우 필터 규칙으로 </a:t>
            </a:r>
            <a:r>
              <a:rPr lang="ko-KR" altLang="en-US" sz="1200" dirty="0" err="1">
                <a:latin typeface="+mj-ea"/>
                <a:ea typeface="+mj-ea"/>
              </a:rPr>
              <a:t>인식가능한</a:t>
            </a:r>
            <a:r>
              <a:rPr lang="ko-KR" altLang="en-US" sz="1200" dirty="0">
                <a:latin typeface="+mj-ea"/>
                <a:ea typeface="+mj-ea"/>
              </a:rPr>
              <a:t> 특수문자 ￦ 등 들을 제거하고 사용할 수 있도록 </a:t>
            </a:r>
            <a:r>
              <a:rPr lang="ko-KR" altLang="en-US" sz="1200" dirty="0" err="1">
                <a:latin typeface="+mj-ea"/>
                <a:ea typeface="+mj-ea"/>
              </a:rPr>
              <a:t>시큐어코딩</a:t>
            </a:r>
            <a:r>
              <a:rPr lang="ko-KR" altLang="en-US" sz="1200" dirty="0">
                <a:latin typeface="+mj-ea"/>
                <a:ea typeface="+mj-ea"/>
              </a:rPr>
              <a:t> 규칙을 정의해야 한다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683" y="2585539"/>
            <a:ext cx="5249799" cy="346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461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7. 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소프트웨어 </a:t>
            </a:r>
            <a:r>
              <a:rPr lang="ko-KR" altLang="en-US" dirty="0" err="1">
                <a:solidFill>
                  <a:srgbClr val="000000"/>
                </a:solidFill>
                <a:latin typeface="+mj-ea"/>
                <a:ea typeface="+mj-ea"/>
              </a:rPr>
              <a:t>개발보안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dirty="0">
                <a:latin typeface="+mj-ea"/>
                <a:ea typeface="+mj-ea"/>
              </a:rPr>
              <a:t>시스템자원접근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736" y="732007"/>
            <a:ext cx="86409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시스템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자원접근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및 명령어 수행을 위해 사용되는 입력 값에 대한 유효성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검증방법과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유효하지 않은 값에 대한 처리방법을 설계해야 한다</a:t>
            </a: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endParaRPr lang="en-US" altLang="ko-KR" sz="1100" b="1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100" b="1" dirty="0" err="1">
                <a:solidFill>
                  <a:srgbClr val="000000"/>
                </a:solidFill>
                <a:latin typeface="+mj-ea"/>
                <a:ea typeface="+mj-ea"/>
              </a:rPr>
              <a:t>경로조작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 및 </a:t>
            </a:r>
            <a:r>
              <a:rPr lang="ko-KR" altLang="en-US" sz="1100" b="1" dirty="0" err="1">
                <a:solidFill>
                  <a:srgbClr val="000000"/>
                </a:solidFill>
                <a:latin typeface="+mj-ea"/>
                <a:ea typeface="+mj-ea"/>
              </a:rPr>
              <a:t>자원삽입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공격자가 허용되지 않은 권한을 획득하여 설정에 관계된 파일을 변경하거나 실행시킬 수 있다</a:t>
            </a:r>
            <a:endParaRPr lang="en-US" altLang="ko-KR" sz="11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100" b="1" dirty="0">
                <a:latin typeface="+mj-ea"/>
                <a:ea typeface="+mj-ea"/>
              </a:rPr>
              <a:t>운영체제 </a:t>
            </a:r>
            <a:r>
              <a:rPr lang="ko-KR" altLang="en-US" sz="1100" b="1" dirty="0" err="1">
                <a:latin typeface="+mj-ea"/>
                <a:ea typeface="+mj-ea"/>
              </a:rPr>
              <a:t>명령어삽입</a:t>
            </a:r>
            <a:r>
              <a:rPr lang="ko-KR" altLang="en-US" sz="1100" b="1" dirty="0">
                <a:latin typeface="+mj-ea"/>
                <a:ea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시스템 명령어가 실행되어 부적절하게 사용자권한이 변경되거나 시스템 동작 및 운영에 악영향을 미칠 수 있다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88749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749808" y="5907024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sz="1200" b="1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1991148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설계시고려사항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2308292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외부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입력값을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이용하여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시스템자원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( PORT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번호 프로세스 메모리 파일 등 을 식별하는 경우 허가되지 않은 자원이 사용되지 않도록 해야 한다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서버 프로그램 안에서 쉘을 생성하여 명령어를 실행해야 하는 경우 외부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입력값에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의해 악의적인 명령어가 실행되지 않도록 해야 한다</a:t>
            </a:r>
            <a:endParaRPr lang="en-US" altLang="ko-KR" sz="1200" dirty="0">
              <a:solidFill>
                <a:srgbClr val="000000"/>
              </a:solidFill>
              <a:latin typeface="+mj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" y="3179434"/>
            <a:ext cx="4563999" cy="1922022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292" y="3179434"/>
            <a:ext cx="3830750" cy="24907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157966" y="5907024"/>
            <a:ext cx="184666" cy="65"/>
          </a:xfrm>
          <a:prstGeom prst="rect">
            <a:avLst/>
          </a:prstGeom>
          <a:noFill/>
        </p:spPr>
        <p:txBody>
          <a:bodyPr vert="eaVert" wrap="none" lIns="0" tIns="0" rIns="0" bIns="0" rtlCol="0">
            <a:spAutoFit/>
          </a:bodyPr>
          <a:lstStyle/>
          <a:p>
            <a:endParaRPr lang="ko-KR" altLang="en-US" sz="1200" b="1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96144" y="5710377"/>
            <a:ext cx="1199046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000" b="1" dirty="0">
                <a:latin typeface="+mj-ea"/>
              </a:rPr>
              <a:t>운영체제 </a:t>
            </a:r>
            <a:r>
              <a:rPr lang="ko-KR" altLang="en-US" sz="1000" b="1" dirty="0" err="1">
                <a:latin typeface="+mj-ea"/>
              </a:rPr>
              <a:t>명령어삽입</a:t>
            </a:r>
            <a:endParaRPr lang="ko-KR" altLang="en-US" sz="1000" b="1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09842" y="5101456"/>
            <a:ext cx="124393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000" b="1" dirty="0" err="1">
                <a:solidFill>
                  <a:srgbClr val="000000"/>
                </a:solidFill>
                <a:latin typeface="+mj-ea"/>
              </a:rPr>
              <a:t>경로조작</a:t>
            </a:r>
            <a:r>
              <a:rPr lang="ko-KR" altLang="en-US" sz="1000" b="1" dirty="0">
                <a:solidFill>
                  <a:srgbClr val="000000"/>
                </a:solidFill>
                <a:latin typeface="+mj-ea"/>
              </a:rPr>
              <a:t> 및 </a:t>
            </a:r>
            <a:r>
              <a:rPr lang="ko-KR" altLang="en-US" sz="1000" b="1" dirty="0" err="1">
                <a:solidFill>
                  <a:srgbClr val="000000"/>
                </a:solidFill>
                <a:latin typeface="+mj-ea"/>
              </a:rPr>
              <a:t>자원삽입</a:t>
            </a:r>
            <a:endParaRPr lang="ko-KR" altLang="en-US" sz="1000" b="1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7947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7. 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소프트웨어 </a:t>
            </a:r>
            <a:r>
              <a:rPr lang="ko-KR" altLang="en-US" dirty="0" err="1">
                <a:solidFill>
                  <a:srgbClr val="000000"/>
                </a:solidFill>
                <a:latin typeface="+mj-ea"/>
                <a:ea typeface="+mj-ea"/>
              </a:rPr>
              <a:t>개발보안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dirty="0">
                <a:latin typeface="+mj-ea"/>
                <a:ea typeface="+mj-ea"/>
              </a:rPr>
              <a:t>웹서비스요청 및 </a:t>
            </a:r>
            <a:r>
              <a:rPr lang="ko-KR" altLang="en-US" dirty="0" err="1">
                <a:latin typeface="+mj-ea"/>
                <a:ea typeface="+mj-ea"/>
              </a:rPr>
              <a:t>결과검증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736" y="732007"/>
            <a:ext cx="864096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웹 서비스 게시판 등 요청 스크립트 게시 등 과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응답결과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스크립트 포함 웹 페이지 등 에 대한 검증 방법과 적절하지 않은 데이터에 대한 처리방법을 설계해야 한다</a:t>
            </a: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100" b="1" dirty="0">
                <a:latin typeface="+mj-ea"/>
                <a:ea typeface="+mj-ea"/>
              </a:rPr>
              <a:t>Reflective XSS (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외부입력값을 검증 없이 </a:t>
            </a:r>
            <a:r>
              <a:rPr lang="ko-KR" altLang="en-US" sz="1100" b="1" dirty="0" err="1">
                <a:solidFill>
                  <a:srgbClr val="000000"/>
                </a:solidFill>
                <a:latin typeface="+mj-ea"/>
                <a:ea typeface="+mj-ea"/>
              </a:rPr>
              <a:t>응답페이지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 생성에 사용하는 경우</a:t>
            </a:r>
            <a:r>
              <a:rPr lang="en-US" altLang="ko-KR" sz="1100" b="1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웹 페이지에 악의적인 스크립트를 포함시켜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웹페이지를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열람하는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접속자의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권한으로 부적절한 스크립트가 수행되어 정보유출 등의 공격을 유발할 수 있다</a:t>
            </a:r>
            <a:endParaRPr lang="en-US" altLang="ko-KR" sz="11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100" b="1" dirty="0">
                <a:latin typeface="+mj-ea"/>
                <a:ea typeface="+mj-ea"/>
              </a:rPr>
              <a:t>Stored XSS (</a:t>
            </a:r>
            <a:r>
              <a:rPr lang="en-US" altLang="ko-KR" sz="1100" b="1" dirty="0">
                <a:solidFill>
                  <a:srgbClr val="000000"/>
                </a:solidFill>
                <a:latin typeface="+mj-ea"/>
                <a:ea typeface="+mj-ea"/>
              </a:rPr>
              <a:t>DB 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에 저장된 값을 검증 없이 </a:t>
            </a:r>
            <a:r>
              <a:rPr lang="ko-KR" altLang="en-US" sz="1100" b="1" dirty="0" err="1">
                <a:solidFill>
                  <a:srgbClr val="000000"/>
                </a:solidFill>
                <a:latin typeface="+mj-ea"/>
                <a:ea typeface="+mj-ea"/>
              </a:rPr>
              <a:t>응답페이지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 생성에 사용하는 경우</a:t>
            </a:r>
            <a:r>
              <a:rPr lang="en-US" altLang="ko-KR" sz="1100" b="1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미리 취약한 서버에 악의적인 스크립트가 포함된 정보를 저장해서 일반 사용자들이 해당 정보를 조회하는 경우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접속자의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권한으로 부적절한 스크립트가 수행되어 정보 유출 등의 공격을 유발 할 수 있다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2198394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2302044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설계시고려사항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2619188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사용자로부터 입력 받은 값을 동적으로 생성되는 응답페이지에 사용하는 경우 크로스사이트 스크립트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(XSS)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필터링을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수행한 뒤 사용해야 한다</a:t>
            </a:r>
          </a:p>
          <a:p>
            <a:pPr marL="171450" indent="-171450">
              <a:buFontTx/>
              <a:buChar char="-"/>
            </a:pP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DB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조회결과를 동적으로 생성되는 응답페이지에 사용하는 경우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HTML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인코딩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또는 크로스 사이트스크립트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(XSS)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필터링을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수행한 뒤 사용해야 한다</a:t>
            </a:r>
            <a:endParaRPr lang="en-US" altLang="ko-KR" sz="1200" dirty="0">
              <a:solidFill>
                <a:srgbClr val="000000"/>
              </a:solidFill>
              <a:latin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74" y="3450185"/>
            <a:ext cx="4323902" cy="2699385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343" y="3450185"/>
            <a:ext cx="3893337" cy="270888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23488" y="6200361"/>
            <a:ext cx="6748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b="1" dirty="0">
                <a:latin typeface="+mj-ea"/>
              </a:rPr>
              <a:t>Stored XSS</a:t>
            </a:r>
            <a:endParaRPr lang="ko-KR" altLang="en-US" sz="1000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56860" y="6200361"/>
            <a:ext cx="86722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b="1" dirty="0">
                <a:latin typeface="+mj-ea"/>
              </a:rPr>
              <a:t>Reflective XSS</a:t>
            </a:r>
            <a:endParaRPr lang="ko-KR" altLang="en-US" sz="1000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4847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7. 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소프트웨어 </a:t>
            </a:r>
            <a:r>
              <a:rPr lang="ko-KR" altLang="en-US" dirty="0" err="1">
                <a:solidFill>
                  <a:srgbClr val="000000"/>
                </a:solidFill>
                <a:latin typeface="+mj-ea"/>
                <a:ea typeface="+mj-ea"/>
              </a:rPr>
              <a:t>개발보안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dirty="0">
                <a:latin typeface="+mj-ea"/>
                <a:ea typeface="+mj-ea"/>
              </a:rPr>
              <a:t>웹 기반 </a:t>
            </a:r>
            <a:r>
              <a:rPr lang="ko-KR" altLang="en-US" dirty="0" err="1">
                <a:latin typeface="+mj-ea"/>
                <a:ea typeface="+mj-ea"/>
              </a:rPr>
              <a:t>중요기능</a:t>
            </a:r>
            <a:r>
              <a:rPr lang="ko-KR" altLang="en-US" dirty="0">
                <a:latin typeface="+mj-ea"/>
                <a:ea typeface="+mj-ea"/>
              </a:rPr>
              <a:t> 수행 요청 유효성 검증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736" y="732007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사용자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권한확인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인증 등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이 필요한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중요기능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결제 등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에 대한 웹 서비스 요청에 대한 유효성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검증방법과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유효하지 않은 요청에 대한 처리방법을 설계해야 한다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</a:p>
          <a:p>
            <a:pPr marL="171450" indent="-171450">
              <a:buFontTx/>
              <a:buChar char="-"/>
            </a:pP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공격자는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세션탈취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XSS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등을 통해 자신이 의도한 행위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수정 삭제 등록 등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를 사이트가 신뢰하는 인증된 사용자의 권한을 통해 실행되게 할 수 있다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759482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1863132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설계시고려사항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2180276"/>
            <a:ext cx="8640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시스템으로 전송되는 모든 요청에 대해 정상적인 사용자의 유효한 요청인지 아닌지 여부를 판별할 수 있도록 해야 한다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832104" y="2457275"/>
            <a:ext cx="395547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시스템으로 전송되는 모든 요청에 대해 정상적인 사용자의 유효한 요청인지 아닌지 여부를 판별할 수 있도록 해야 한다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ko-KR" altLang="en-US" sz="1100" dirty="0">
              <a:solidFill>
                <a:srgbClr val="000000"/>
              </a:solidFill>
              <a:latin typeface="+mj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CSRF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토큰사용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해당 요청이 정상적인 사용자의 정상적인 절차에 의한 요청인지를 구분하기 위해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세션별로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CSRF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토큰을 생성하여 세션에 저장하고 사용자가 작업페이지를 요청할 때마다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hidden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값으로 클라이언트에게 토큰을 전달한 뒤 해당 클라이언트의 데이터처리 요청 시 전달되는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CSRF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토큰값을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체크하여 요청의 유효성을 검사하도록 설계한다</a:t>
            </a:r>
            <a:endParaRPr lang="en-US" altLang="ko-KR" sz="1100" dirty="0">
              <a:solidFill>
                <a:srgbClr val="000000"/>
              </a:solidFill>
              <a:latin typeface="+mj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ko-KR" altLang="en-US" sz="1100" dirty="0">
              <a:solidFill>
                <a:srgbClr val="000000"/>
              </a:solidFill>
              <a:latin typeface="+mj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사용자와 상호 처리 기능 적용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: CSRF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토큰 방식도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XSS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취약점이 있는 사이트를 통해 공격하게 되면 무력화될 수 있으므로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CAPTCHA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와 같은 사용자와 상호 처리 가능한 기법을 적용하여 위조된 요청이 차단될 수 있도록 설계한다</a:t>
            </a:r>
            <a:endParaRPr lang="en-US" altLang="ko-KR" sz="1100" dirty="0">
              <a:solidFill>
                <a:srgbClr val="000000"/>
              </a:solidFill>
              <a:latin typeface="+mj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sz="1100" dirty="0">
              <a:solidFill>
                <a:srgbClr val="000000"/>
              </a:solidFill>
              <a:latin typeface="+mj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재인증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요구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: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중요기능의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경우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재인증을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통해 안전하게 실제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요청여부를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확인하도록 설계한다</a:t>
            </a:r>
            <a:endParaRPr lang="en-US" altLang="ko-KR" sz="1100" dirty="0">
              <a:solidFill>
                <a:srgbClr val="000000"/>
              </a:solidFill>
              <a:latin typeface="+mj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583" y="2905209"/>
            <a:ext cx="4362867" cy="302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31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72145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2024-09-30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김용운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2024-12-20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 변경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(0.1 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 0.9)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김경태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7. 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소프트웨어 </a:t>
            </a:r>
            <a:r>
              <a:rPr lang="ko-KR" altLang="en-US" dirty="0" err="1">
                <a:solidFill>
                  <a:srgbClr val="000000"/>
                </a:solidFill>
                <a:latin typeface="+mj-ea"/>
                <a:ea typeface="+mj-ea"/>
              </a:rPr>
              <a:t>개발보안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>
                <a:solidFill>
                  <a:srgbClr val="000000"/>
                </a:solidFill>
                <a:latin typeface="+mj-ea"/>
                <a:ea typeface="+mj-ea"/>
              </a:rPr>
              <a:t>: HTTP </a:t>
            </a:r>
            <a:r>
              <a:rPr lang="ko-KR" altLang="en-US">
                <a:solidFill>
                  <a:srgbClr val="000000"/>
                </a:solidFill>
                <a:latin typeface="+mj-ea"/>
                <a:ea typeface="+mj-ea"/>
              </a:rPr>
              <a:t>프로토콜 유효성 검증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736" y="732007"/>
            <a:ext cx="86409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비정상적인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HTTP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헤더 자동연결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URL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링크 등 사용자가 원하지 않은 결과를 생성할 수 있는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HTTP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헤더 및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응답결과에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대한 유효성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검증방법과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유효하지 않은 값에 대한 처리방법을 설계한다</a:t>
            </a:r>
          </a:p>
          <a:p>
            <a:pPr marL="171450" indent="-171450">
              <a:buFontTx/>
              <a:buChar char="-"/>
            </a:pPr>
            <a:endParaRPr lang="en-US" altLang="ko-KR" sz="1200" b="1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100" b="1" dirty="0">
                <a:solidFill>
                  <a:srgbClr val="000000"/>
                </a:solidFill>
                <a:latin typeface="+mj-ea"/>
                <a:ea typeface="+mj-ea"/>
              </a:rPr>
              <a:t>HTTP </a:t>
            </a:r>
            <a:r>
              <a:rPr lang="ko-KR" altLang="en-US" sz="1100" b="1" dirty="0" err="1">
                <a:solidFill>
                  <a:srgbClr val="000000"/>
                </a:solidFill>
                <a:latin typeface="+mj-ea"/>
                <a:ea typeface="+mj-ea"/>
              </a:rPr>
              <a:t>응답분할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공격자가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HTTP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요청에 삽입한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인자값이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HTTP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응답헤더에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포함되어 사용자에게 다시 전달될 때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개행문자를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이용하여 첫 번째 응답을 종료시키고 두 번째 응답에 악의적인 코드가 주입되어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XSS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공격 등이 가능해진다</a:t>
            </a:r>
          </a:p>
          <a:p>
            <a:pPr marL="171450" indent="-171450">
              <a:buFontTx/>
              <a:buChar char="-"/>
            </a:pP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신뢰되지 않은 </a:t>
            </a:r>
            <a:r>
              <a:rPr lang="en-US" altLang="ko-KR" sz="1100" b="1" dirty="0">
                <a:solidFill>
                  <a:srgbClr val="000000"/>
                </a:solidFill>
                <a:latin typeface="+mj-ea"/>
                <a:ea typeface="+mj-ea"/>
              </a:rPr>
              <a:t>URL 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로 자동 </a:t>
            </a:r>
            <a:r>
              <a:rPr lang="ko-KR" altLang="en-US" sz="1100" b="1" dirty="0" err="1">
                <a:solidFill>
                  <a:srgbClr val="000000"/>
                </a:solidFill>
                <a:latin typeface="+mj-ea"/>
                <a:ea typeface="+mj-ea"/>
              </a:rPr>
              <a:t>접속연결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사용자의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입력값을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외부사이트의 주소로 사용하여 자동으로 연결하는 서버 프로그램에서는 공격자가 사용자를 피싱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(Phishing)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사이트 등 위험한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URL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로 접속하도록 유도할 수 있게 된다</a:t>
            </a:r>
          </a:p>
          <a:p>
            <a:pPr marL="171450" indent="-171450">
              <a:buFontTx/>
              <a:buChar char="-"/>
            </a:pPr>
            <a:endParaRPr lang="ko-KR" altLang="en-US" sz="12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2042946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2192316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설계시고려사항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2509460"/>
            <a:ext cx="402907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외부입력값을 쿠키 및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HTTP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헤더정보로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사용하는 경우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HTTP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응답분할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취약점을 가지지 않도록 필터링해서 사용해야 한다 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￦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r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￦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n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문자를 제거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프로그램에서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Cookie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￦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r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￦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n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필터링하도록 검증절차 적용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)</a:t>
            </a:r>
            <a:endParaRPr lang="ko-KR" altLang="en-US" sz="1200" dirty="0">
              <a:solidFill>
                <a:srgbClr val="000000"/>
              </a:solidFill>
              <a:latin typeface="+mj-ea"/>
            </a:endParaRPr>
          </a:p>
          <a:p>
            <a:pPr marL="171450" indent="-171450">
              <a:buFontTx/>
              <a:buChar char="-"/>
            </a:pPr>
            <a:endParaRPr lang="ko-KR" altLang="en-US" sz="1200" dirty="0">
              <a:solidFill>
                <a:srgbClr val="000000"/>
              </a:solidFill>
              <a:latin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외부입력값이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페이지이동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리다이렉트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또는 포워드 을 위한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URL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로 사용되어야 하는 경우 해당 값은 시스템에서 허용된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URL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목록의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선택자로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사용되도록 해야 한다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 (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페이지 이동을 허용하는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URL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목록을 설정파일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(properties)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에 저장하여 허용된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URL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로만 이동할 수 있도록 설계한다</a:t>
            </a:r>
            <a:r>
              <a:rPr lang="en-US" altLang="ko-KR" sz="1200" dirty="0">
                <a:solidFill>
                  <a:srgbClr val="000000"/>
                </a:solidFill>
                <a:latin typeface="+mj-ea"/>
              </a:rPr>
              <a:t>)</a:t>
            </a:r>
            <a:endParaRPr lang="ko-KR" altLang="en-US" sz="1200" dirty="0">
              <a:solidFill>
                <a:srgbClr val="000000"/>
              </a:solidFill>
              <a:latin typeface="+mj-ea"/>
            </a:endParaRPr>
          </a:p>
          <a:p>
            <a:pPr marL="171450" indent="-171450">
              <a:buFontTx/>
              <a:buChar char="-"/>
            </a:pPr>
            <a:endParaRPr lang="en-US" altLang="ko-KR" sz="1200" dirty="0">
              <a:solidFill>
                <a:srgbClr val="000000"/>
              </a:solidFill>
              <a:latin typeface="+mj-ea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5" y="2385772"/>
            <a:ext cx="4376234" cy="31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268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7. 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소프트웨어 </a:t>
            </a:r>
            <a:r>
              <a:rPr lang="ko-KR" altLang="en-US" dirty="0" err="1">
                <a:solidFill>
                  <a:srgbClr val="000000"/>
                </a:solidFill>
                <a:latin typeface="+mj-ea"/>
                <a:ea typeface="+mj-ea"/>
              </a:rPr>
              <a:t>개발보안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보안기능 동작에 사용되는 </a:t>
            </a:r>
            <a:r>
              <a:rPr lang="ko-KR" altLang="en-US" dirty="0" err="1">
                <a:solidFill>
                  <a:srgbClr val="000000"/>
                </a:solidFill>
                <a:latin typeface="+mj-ea"/>
                <a:ea typeface="+mj-ea"/>
              </a:rPr>
              <a:t>입력값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 검증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736" y="732007"/>
            <a:ext cx="864096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보안기능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인증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,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인가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,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권한부여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등 프로그램 동작을 위해 사용되는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입력값과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함수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메소드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의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외부입력값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및 수행결과에 대한 처리방법을 설계해야 한다</a:t>
            </a:r>
          </a:p>
          <a:p>
            <a:pPr marL="171450" indent="-171450">
              <a:buFontTx/>
              <a:buChar char="-"/>
            </a:pPr>
            <a:endParaRPr lang="ko-KR" altLang="en-US" sz="12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보안기능 결정에 사용되는 부적절한 </a:t>
            </a:r>
            <a:r>
              <a:rPr lang="ko-KR" altLang="en-US" sz="1100" b="1" dirty="0" err="1">
                <a:solidFill>
                  <a:srgbClr val="000000"/>
                </a:solidFill>
                <a:latin typeface="+mj-ea"/>
                <a:ea typeface="+mj-ea"/>
              </a:rPr>
              <a:t>입력값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서버는 사용자가 전달하는 쿠키 환경변수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히든필드를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충분히 검증하지 않을 경우 공격자는 이에 포함된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사용자권한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사용자역할을 나타내는 변수를 조작한 뒤 서버로 요청하여 상승된 권한으로 작업 을 수행한다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정수형 </a:t>
            </a:r>
            <a:r>
              <a:rPr lang="ko-KR" altLang="en-US" sz="1100" b="1" dirty="0" err="1">
                <a:solidFill>
                  <a:srgbClr val="000000"/>
                </a:solidFill>
                <a:latin typeface="+mj-ea"/>
                <a:ea typeface="+mj-ea"/>
              </a:rPr>
              <a:t>오버플로우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정수형 변수의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오버플로우는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정수값이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증가하면서 허용된 가장 큰 값보다 더 커져서 실제 저장되는 값이 의도하지 않게 아주 작은 수이거나 음수가 되어 발생한다 특히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반복문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제어 메모리 할당 메모리 복사 등을 위한 조건으로 사용하는 외부입력값이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오버플로우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되는 경우 보안상 문제를 유발할 수 있다</a:t>
            </a:r>
          </a:p>
          <a:p>
            <a:pPr marL="171450" indent="-171450">
              <a:buFontTx/>
              <a:buChar char="-"/>
            </a:pPr>
            <a:r>
              <a:rPr lang="en-US" altLang="ko-KR" sz="1100" b="1" dirty="0">
                <a:solidFill>
                  <a:srgbClr val="000000"/>
                </a:solidFill>
                <a:latin typeface="+mj-ea"/>
                <a:ea typeface="+mj-ea"/>
              </a:rPr>
              <a:t>Null Pointer </a:t>
            </a:r>
            <a:r>
              <a:rPr lang="ko-KR" altLang="en-US" sz="1100" b="1" dirty="0" err="1">
                <a:solidFill>
                  <a:srgbClr val="000000"/>
                </a:solidFill>
                <a:latin typeface="+mj-ea"/>
                <a:ea typeface="+mj-ea"/>
              </a:rPr>
              <a:t>역참조</a:t>
            </a:r>
            <a:r>
              <a:rPr lang="ko-KR" altLang="en-US" sz="1100" b="1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1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공격자가 의도적으로 널 포인터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  <a:ea typeface="+mj-ea"/>
              </a:rPr>
              <a:t>역참조를</a:t>
            </a:r>
            <a:r>
              <a:rPr lang="ko-KR" altLang="en-US" sz="1100" dirty="0">
                <a:solidFill>
                  <a:srgbClr val="000000"/>
                </a:solidFill>
                <a:latin typeface="+mj-ea"/>
                <a:ea typeface="+mj-ea"/>
              </a:rPr>
              <a:t> 발생시키는 경우 그 결과 발생하는 예외 상황을 이용하여 추후의 공격을계획하는 데 사용될 수 있다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2565379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2714749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설계시고려사항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3031893"/>
            <a:ext cx="8640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시스템으로 전송되는 모든 요청에 대해 정상적인 사용자의 유효한 요청인지 아닌지 여부를 판별할 수 있도록 해야 한다</a:t>
            </a:r>
            <a:endParaRPr lang="en-US" altLang="ko-KR" sz="1200" dirty="0">
              <a:solidFill>
                <a:srgbClr val="000000"/>
              </a:solidFill>
              <a:latin typeface="+mj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22" y="3551472"/>
            <a:ext cx="4323848" cy="2661298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900" y="3554851"/>
            <a:ext cx="3493770" cy="1275425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900" y="4882121"/>
            <a:ext cx="3493770" cy="149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64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7. 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소프트웨어 </a:t>
            </a:r>
            <a:r>
              <a:rPr lang="ko-KR" altLang="en-US" dirty="0" err="1">
                <a:solidFill>
                  <a:srgbClr val="000000"/>
                </a:solidFill>
                <a:latin typeface="+mj-ea"/>
                <a:ea typeface="+mj-ea"/>
              </a:rPr>
              <a:t>개발보안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업로드</a:t>
            </a:r>
            <a:r>
              <a:rPr lang="en-US" altLang="ko-KR" dirty="0">
                <a:solidFill>
                  <a:srgbClr val="000000"/>
                </a:solidFill>
                <a:latin typeface="+mj-ea"/>
                <a:ea typeface="+mj-ea"/>
              </a:rPr>
              <a:t>/</a:t>
            </a:r>
            <a:r>
              <a:rPr lang="ko-KR" altLang="en-US" dirty="0">
                <a:solidFill>
                  <a:srgbClr val="000000"/>
                </a:solidFill>
                <a:latin typeface="+mj-ea"/>
                <a:ea typeface="+mj-ea"/>
              </a:rPr>
              <a:t>다운로드 파일 검증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736" y="732007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업로드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다운로드 파일의 무결성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실행권한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등에 관한 유효성 검사 방법을 설계하고 검사 실패 시 대응방안을 설계해야 한다</a:t>
            </a:r>
          </a:p>
          <a:p>
            <a:pPr marL="171450" indent="-171450">
              <a:buFontTx/>
              <a:buChar char="-"/>
            </a:pPr>
            <a:r>
              <a:rPr lang="ko-KR" altLang="en-US" sz="1200" b="1" dirty="0">
                <a:solidFill>
                  <a:srgbClr val="000000"/>
                </a:solidFill>
                <a:latin typeface="+mj-ea"/>
                <a:ea typeface="+mj-ea"/>
              </a:rPr>
              <a:t>위험한 형식 파일 업로드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서버 측에서 실행될 수 있는 스크립트 파일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( </a:t>
            </a:r>
            <a:r>
              <a:rPr lang="en-US" altLang="ko-KR" sz="1200" dirty="0" err="1">
                <a:solidFill>
                  <a:srgbClr val="000000"/>
                </a:solidFill>
                <a:latin typeface="+mj-ea"/>
                <a:ea typeface="+mj-ea"/>
              </a:rPr>
              <a:t>jsp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200" dirty="0" err="1">
                <a:solidFill>
                  <a:srgbClr val="000000"/>
                </a:solidFill>
                <a:latin typeface="+mj-ea"/>
                <a:ea typeface="+mj-ea"/>
              </a:rPr>
              <a:t>php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파일 등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을 업로드 하여 실행경로조작</a:t>
            </a: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b="1" dirty="0">
                <a:solidFill>
                  <a:srgbClr val="000000"/>
                </a:solidFill>
                <a:latin typeface="+mj-ea"/>
                <a:ea typeface="+mj-ea"/>
              </a:rPr>
              <a:t>문자를 이용한 파일 다운로드 취약점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: URL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경로에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파일경로를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유추 할 수 있는 경우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정보누출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및 서비스 장애 등을 유발</a:t>
            </a:r>
          </a:p>
          <a:p>
            <a:pPr marL="171450" indent="-171450">
              <a:buFontTx/>
              <a:buChar char="-"/>
            </a:pPr>
            <a:r>
              <a:rPr lang="ko-KR" altLang="en-US" sz="1200" b="1" dirty="0">
                <a:solidFill>
                  <a:srgbClr val="000000"/>
                </a:solidFill>
                <a:latin typeface="+mj-ea"/>
                <a:ea typeface="+mj-ea"/>
              </a:rPr>
              <a:t>무결성 검사 없는 코드 다운로드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소스코드 또는 실행파일을 무결성 검사 없이 다운로드 받고 이를 실행할 경우 호스트 서버의 변조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DNS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스푸핑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(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또는 전송 시의 코드 변조 등의 방법을 이용하여 공격자가 악의적인 코드를 실행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endParaRPr lang="ko-KR" altLang="en-US" sz="11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955779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2105149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설계시고려사항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2422292"/>
            <a:ext cx="4924425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업로드되어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저장되는 파일의 타입 크기 개수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실행권한을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제한해야 한다 </a:t>
            </a:r>
            <a:endParaRPr lang="en-US" altLang="ko-KR" sz="1200" dirty="0">
              <a:solidFill>
                <a:srgbClr val="000000"/>
              </a:solidFill>
              <a:latin typeface="+mj-ea"/>
            </a:endParaRPr>
          </a:p>
          <a:p>
            <a:pPr lvl="1"/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-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크기</a:t>
            </a:r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,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타입 제한</a:t>
            </a:r>
            <a:r>
              <a:rPr lang="en-US" altLang="ko-KR" sz="1100" dirty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저장소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실행권한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제거</a:t>
            </a:r>
            <a:endParaRPr lang="en-US" altLang="ko-KR" sz="1100" dirty="0">
              <a:solidFill>
                <a:srgbClr val="000000"/>
              </a:solidFill>
              <a:latin typeface="+mj-ea"/>
            </a:endParaRPr>
          </a:p>
          <a:p>
            <a:endParaRPr lang="en-US" altLang="ko-KR" sz="1200" dirty="0">
              <a:solidFill>
                <a:srgbClr val="000000"/>
              </a:solidFill>
              <a:latin typeface="+mj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업로드되어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저장되는 파일은 외부에서 식별되지 않아야 한다</a:t>
            </a:r>
            <a:endParaRPr lang="en-US" altLang="ko-KR" sz="1200" dirty="0">
              <a:solidFill>
                <a:srgbClr val="000000"/>
              </a:solidFill>
              <a:latin typeface="+mj-ea"/>
            </a:endParaRPr>
          </a:p>
          <a:p>
            <a:pPr marL="601218" lvl="1" indent="-171450">
              <a:buFontTx/>
              <a:buChar char="-"/>
            </a:pP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파일의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저장경로는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외부에서 직접 접근이 불가능한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경로사용</a:t>
            </a:r>
            <a:endParaRPr lang="en-US" altLang="ko-KR" sz="1100" dirty="0">
              <a:solidFill>
                <a:srgbClr val="000000"/>
              </a:solidFill>
              <a:latin typeface="+mj-ea"/>
            </a:endParaRPr>
          </a:p>
          <a:p>
            <a:pPr marL="601218" lvl="1" indent="-171450">
              <a:buFontTx/>
              <a:buChar char="-"/>
            </a:pP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업로드되어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저장되는 파일의 파일명은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랜덤하게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생성하여 사용</a:t>
            </a:r>
          </a:p>
          <a:p>
            <a:pPr marL="171450" indent="-171450">
              <a:buFontTx/>
              <a:buChar char="-"/>
            </a:pPr>
            <a:endParaRPr lang="ko-KR" altLang="en-US" sz="1200" dirty="0">
              <a:solidFill>
                <a:srgbClr val="000000"/>
              </a:solidFill>
              <a:latin typeface="+mj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파일 다운로드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요청시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요청파일명에 대한 검증작업을 수행해야 한다</a:t>
            </a:r>
            <a:endParaRPr lang="en-US" altLang="ko-KR" sz="1200" dirty="0">
              <a:solidFill>
                <a:srgbClr val="000000"/>
              </a:solidFill>
              <a:latin typeface="+mj-ea"/>
            </a:endParaRPr>
          </a:p>
          <a:p>
            <a:pPr marL="601218" lvl="1" indent="-171450">
              <a:buFontTx/>
              <a:buChar char="-"/>
            </a:pP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파일명에 경로를 조작하는 문자가 포함되어 않아야 함</a:t>
            </a:r>
            <a:endParaRPr lang="en-US" altLang="ko-KR" sz="1100" dirty="0">
              <a:solidFill>
                <a:srgbClr val="000000"/>
              </a:solidFill>
              <a:latin typeface="+mj-ea"/>
            </a:endParaRPr>
          </a:p>
          <a:p>
            <a:pPr marL="601218" lvl="1" indent="-171450">
              <a:buFontTx/>
              <a:buChar char="-"/>
            </a:pP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허가된 사용자의 허가된 안전한 파일에 대한 다운로드 요청 체크</a:t>
            </a:r>
            <a:endParaRPr lang="en-US" altLang="ko-KR" sz="1100" dirty="0">
              <a:solidFill>
                <a:srgbClr val="000000"/>
              </a:solidFill>
              <a:latin typeface="+mj-ea"/>
            </a:endParaRPr>
          </a:p>
          <a:p>
            <a:pPr marL="601218" lvl="1" indent="-171450">
              <a:buFontTx/>
              <a:buChar char="-"/>
            </a:pP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사용자의 요청에 의해 서버에 존재하는 파일이 참조되는 경우 화이트리스트 정책으로 접근통제</a:t>
            </a:r>
          </a:p>
          <a:p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	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다운로드 받은 소스코드나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</a:rPr>
              <a:t>실행파일은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 무결성 검사를 실행해야 한다</a:t>
            </a:r>
            <a:endParaRPr lang="en-US" altLang="ko-KR" sz="1200" dirty="0">
              <a:solidFill>
                <a:srgbClr val="000000"/>
              </a:solidFill>
              <a:latin typeface="+mj-ea"/>
            </a:endParaRPr>
          </a:p>
          <a:p>
            <a:pPr marL="601218" lvl="1" indent="-171450">
              <a:buFontTx/>
              <a:buChar char="-"/>
            </a:pP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원격지에서 다운로드 받은 파일을 사용하거나 실행하는 기능을 구현해야 하는 경우 해당 파일과 해당 파일의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체크섬값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</a:t>
            </a:r>
            <a:r>
              <a:rPr lang="ko-KR" altLang="en-US" sz="1100" dirty="0" err="1">
                <a:solidFill>
                  <a:srgbClr val="000000"/>
                </a:solidFill>
                <a:latin typeface="+mj-ea"/>
              </a:rPr>
              <a:t>해쉬값</a:t>
            </a:r>
            <a:r>
              <a:rPr lang="ko-KR" altLang="en-US" sz="1100" dirty="0">
                <a:solidFill>
                  <a:srgbClr val="000000"/>
                </a:solidFill>
                <a:latin typeface="+mj-ea"/>
              </a:rPr>
              <a:t> 을 같이 다운로드 받아 파일에 대한 무결성 검사를 수행한 뒤 사용할 수 있도록 설계한다</a:t>
            </a:r>
            <a:endParaRPr lang="en-US" altLang="ko-KR" sz="1100" dirty="0">
              <a:solidFill>
                <a:srgbClr val="000000"/>
              </a:solidFill>
              <a:latin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824" y="2746142"/>
            <a:ext cx="3959671" cy="206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154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552292"/>
              </p:ext>
            </p:extLst>
          </p:nvPr>
        </p:nvGraphicFramePr>
        <p:xfrm>
          <a:off x="376340" y="688673"/>
          <a:ext cx="8380536" cy="7467596"/>
        </p:xfrm>
        <a:graphic>
          <a:graphicData uri="http://schemas.openxmlformats.org/drawingml/2006/table">
            <a:tbl>
              <a:tblPr/>
              <a:tblGrid>
                <a:gridCol w="7981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목적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870534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 </a:t>
                      </a: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+mj-ea"/>
                        </a:rPr>
                        <a:t>보안적용대상</a:t>
                      </a:r>
                      <a:r>
                        <a:rPr lang="ko-KR" altLang="en-US" sz="1000" dirty="0">
                          <a:latin typeface="+mn-ea"/>
                        </a:rPr>
                        <a:t>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216488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 </a:t>
                      </a: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맑은 고딕" pitchFamily="50" charset="-127"/>
                        </a:rPr>
                        <a:t>어플리케이션 보안</a:t>
                      </a:r>
                      <a:r>
                        <a:rPr lang="en-US" altLang="ko-KR" sz="1000" dirty="0">
                          <a:solidFill>
                            <a:srgbClr val="000000"/>
                          </a:solidFill>
                          <a:latin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52753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4. </a:t>
                      </a:r>
                      <a:r>
                        <a:rPr lang="en-US" altLang="ko-KR" sz="1000" dirty="0">
                          <a:solidFill>
                            <a:srgbClr val="000000"/>
                          </a:solidFill>
                          <a:latin typeface="맑은 고딕" pitchFamily="50" charset="-127"/>
                        </a:rPr>
                        <a:t>DBMS</a:t>
                      </a: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맑은 고딕" pitchFamily="50" charset="-127"/>
                        </a:rPr>
                        <a:t> 보안</a:t>
                      </a:r>
                      <a:r>
                        <a:rPr lang="en-US" altLang="ko-KR" sz="1000" dirty="0">
                          <a:solidFill>
                            <a:srgbClr val="000000"/>
                          </a:solidFill>
                          <a:latin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5.</a:t>
                      </a:r>
                      <a:r>
                        <a:rPr lang="en-US" altLang="ko-KR" sz="1000" dirty="0">
                          <a:latin typeface="+mn-ea"/>
                        </a:rPr>
                        <a:t> </a:t>
                      </a:r>
                      <a:r>
                        <a:rPr lang="ko-KR" altLang="en-US" sz="1000" dirty="0">
                          <a:latin typeface="+mn-ea"/>
                        </a:rPr>
                        <a:t>서버 보안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2956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네트웍 보안</a:t>
                      </a:r>
                      <a:r>
                        <a:rPr lang="ko-KR" altLang="en-US" sz="1000" dirty="0">
                          <a:latin typeface="+mn-ea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17355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ko-KR" altLang="en-US" sz="1800" dirty="0"/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6959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ko-KR" altLang="en-US" sz="1800" dirty="0"/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364562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473520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723161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8696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409230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722526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89196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48782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085825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238165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44938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40162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972544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877056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6295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425961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6840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295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89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/>
              <a:t>1.</a:t>
            </a:r>
            <a:r>
              <a:rPr lang="ko-KR" altLang="en-US" dirty="0"/>
              <a:t>목적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9736" y="732007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j-ea"/>
                <a:ea typeface="+mj-ea"/>
              </a:rPr>
              <a:t>강원랜드 차세대</a:t>
            </a:r>
            <a:r>
              <a:rPr lang="en-US" altLang="ko-KR" sz="1200" dirty="0">
                <a:latin typeface="+mj-ea"/>
                <a:ea typeface="+mj-ea"/>
              </a:rPr>
              <a:t>ERP </a:t>
            </a:r>
            <a:r>
              <a:rPr lang="ko-KR" altLang="en-US" sz="1200" dirty="0">
                <a:latin typeface="+mj-ea"/>
                <a:ea typeface="+mj-ea"/>
              </a:rPr>
              <a:t>시스템 구축은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</a:rPr>
              <a:t>보안적용대상에 대해서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행안부소프트웨어 보안가이드를 기반을 표준으로 한다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kern="0" dirty="0">
                <a:latin typeface="+mj-ea"/>
                <a:ea typeface="+mj-ea"/>
              </a:rPr>
              <a:t>분석</a:t>
            </a:r>
            <a:r>
              <a:rPr lang="en-US" altLang="ko-KR" sz="1200" kern="0" dirty="0">
                <a:latin typeface="+mj-ea"/>
                <a:ea typeface="+mj-ea"/>
              </a:rPr>
              <a:t>, </a:t>
            </a:r>
            <a:r>
              <a:rPr lang="ko-KR" altLang="en-US" sz="1200" kern="0" dirty="0">
                <a:latin typeface="+mj-ea"/>
                <a:ea typeface="+mj-ea"/>
              </a:rPr>
              <a:t>설계</a:t>
            </a:r>
            <a:r>
              <a:rPr lang="en-US" altLang="ko-KR" sz="1200" kern="0" dirty="0">
                <a:latin typeface="+mj-ea"/>
                <a:ea typeface="+mj-ea"/>
              </a:rPr>
              <a:t>, </a:t>
            </a:r>
            <a:r>
              <a:rPr lang="ko-KR" altLang="en-US" sz="1200" kern="0" dirty="0">
                <a:latin typeface="+mj-ea"/>
                <a:ea typeface="+mj-ea"/>
              </a:rPr>
              <a:t>개발</a:t>
            </a:r>
            <a:r>
              <a:rPr lang="en-US" altLang="ko-KR" sz="1200" kern="0" dirty="0">
                <a:latin typeface="+mj-ea"/>
                <a:ea typeface="+mj-ea"/>
              </a:rPr>
              <a:t>, </a:t>
            </a:r>
            <a:r>
              <a:rPr lang="ko-KR" altLang="en-US" sz="1200" kern="0" dirty="0">
                <a:latin typeface="+mj-ea"/>
                <a:ea typeface="+mj-ea"/>
              </a:rPr>
              <a:t>테스트</a:t>
            </a:r>
            <a:r>
              <a:rPr lang="en-US" altLang="ko-KR" sz="1200" kern="0" dirty="0">
                <a:latin typeface="+mj-ea"/>
                <a:ea typeface="+mj-ea"/>
              </a:rPr>
              <a:t>, </a:t>
            </a:r>
            <a:r>
              <a:rPr lang="ko-KR" altLang="en-US" sz="1200" kern="0" dirty="0">
                <a:latin typeface="+mj-ea"/>
                <a:ea typeface="+mj-ea"/>
              </a:rPr>
              <a:t>이행 등 각 단계별로 보안 </a:t>
            </a:r>
            <a:r>
              <a:rPr lang="en-US" altLang="ko-KR" sz="1200" kern="0" dirty="0">
                <a:latin typeface="+mj-ea"/>
                <a:ea typeface="+mj-ea"/>
              </a:rPr>
              <a:t>Activity</a:t>
            </a:r>
            <a:r>
              <a:rPr lang="ko-KR" altLang="en-US" sz="1200" kern="0" dirty="0">
                <a:latin typeface="+mj-ea"/>
                <a:ea typeface="+mj-ea"/>
              </a:rPr>
              <a:t>를 정의하여 수행한다</a:t>
            </a:r>
            <a:r>
              <a:rPr lang="en-US" altLang="ko-KR" sz="1200" kern="0" dirty="0">
                <a:latin typeface="+mj-ea"/>
                <a:ea typeface="+mj-ea"/>
              </a:rPr>
              <a:t>.</a:t>
            </a: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보안적용대상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어플리케이션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, DBMS,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서버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네트워크</a:t>
            </a: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보안요건적용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보안적용대상별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보안요건에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대한 표준을 제시하며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적용사항에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대한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증적을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관리한다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</a:p>
        </p:txBody>
      </p:sp>
      <p:sp>
        <p:nvSpPr>
          <p:cNvPr id="3102" name="AutoShape 30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04" name="AutoShape 32" descr="data:image/jpeg;base64,/9j/4AAQSkZJRgABAQAAAQABAAD/2wCEAAkGBhQSEBUUEBQWFRIVGBYYGRgXGBwaHBgdGRYfHRUaGxYXGyYfFxkjHBgXIy8gIycqLCwsFx4xNTAqNSotLCkBCQoKDgwOGg8PGjQkHyU1KywrKzQsLC0qLzUvLC4sNC8qLSoqLCwsLiwsKTAvLDQ1LDUqKiwsLCwpKS8sLCw1Nf/AABEIAH8BjAMBIgACEQEDEQH/xAAcAAEAAgMBAQEAAAAAAAAAAAAABwgEBQYDAgH/xABREAACAQMBBQMFCgkGDgMAAAABAgMABBEhBQYHEjETQVEiMmFxgQgUNUJSkZOhsbMWM1Ryc3SSstIjNGJjg6IVFyQlQ1OCtMHCw9Hh8ESUo//EABoBAQADAQEBAAAAAAAAAAAAAAACAwQBBQb/xAAuEQEAAgIABAMGBgMAAAAAAAAAAQIDEQQSITEFQVETIoGhsfBhcZHR4fEUFTL/2gAMAwEAAhEDEQA/AJxpSlApSuE3l34laaS22fyL2P8AOLqQZSD+iq/6SX0dAdPHAdTtveO3s057qZIl7uY6n81R5TewGuFuOOELydnZWtxcv3YHLn1ABmx61FaLZW7fv2ZygZlGk17cYklc41jhR8xxaHrg8oPjpXfbH2NBZx9naxqi95+M3pZjqx9dVXyRVZWm2jPEnaA1bY03L6JCT8wiz9Ve2y+NNo79ndJLaSf1q+SPWw1HrKgemujMprC2psuK5TkuI1lXwcZx6j1U+kEVXGf1hP2TqIJ1dQyMGVhkMpBBB6EEaEV91EUFzLsGZSC8uypWwynymt2PeD4fvYPxsEyzBOrqroQysAykaggjIIPeCK0RMTG4UzGp1L0pSldcKUpQKUpQKUpQKUpQKUpQKUpQKUpQKUpQKUpQKUpQKUpQKUpQKUpQKUpQKUpQKUpQKUpQKUpQKUpQKUr5kkCgliAACSToAB1JPcKDlOI2+D2Nugt157qdxHEpGRnvbHfjIAHiw7s1FsWyFijMd1cTTOXZ3jhk7OJZGOWLOATK+epGBpp0rL3u37jvdqW5gz2Nt2/JIdA79mSWAPQAqmM69+mlak3SlWKMG5QToQeg9FHeySuH0udl2wwB5LZx34kYZPpOMnxJrE2htO8uZ5IdnmOGKFuSS4kXn5pAPKSNCMELnBJ7+8d+33XtRHY2yDuhi+coCfrJrYRQqoIUBQSWOBjVjljp3kkkn01hm3WZa4jpEPHZ0cixIJ2V5QMMyryhjnqF7tMe3NZNYO1b/sJIS5xDITGWPxZCQYiT3K2GXPiU8a+dt7V97IsjD+T7RFkPyFc8vP6gxTPoJqOpd21G9W6Et6HHvyWNCoVYlA7LQDPOOrktrnOmmOlZnCK4kS2ls7j8bZylPHyHHPGQe8atj0YrO2vdiOGQ9rHFJyN2ZdlUFgPJ846jOM+uuf3R3tgbapbnCLfWtuyA98iNIpQnoGGq+kr6s34bT2U5IhJ1KUrSoKUpQKUpQKUpQKUpQKUpQKUpQKUpQKUpQKUpQKUpQKUpQKUpQKUpQKUpQKUpQKUpQKUpQKUpQKUpQKiXixvU003+DbZsKAGuXHh1Ef2E+OVHjUj7y7aW0tJrhtREhYDxPRF9rED21AOzFbkMsh5pp2Mjsep5jn/iT7apzZOSu47vR8O4X/Izat/zHWf2+LL3c3Yju70xMuYbaHnEfNyiRicKpcagEnVhr5Ppr2uNjNcRo9vYpBcjEiCFsR3EBfkfIcjlZSUOupV8147K22bG8S5IJiZTFMAMkKTlWx34YA+zHfUibL3osi0EFrIJGYFUWMFiigZJc/EUADrroNKpreeWJhPjses9ot09Py8tfl2Z27FvJHZQJOMSpGqsMg45RgajQ6AVs6Uqqeqly3+Li17XnJnZQ/P2TTMY+bOfNOuM92a6O9tFljeOUcyOpVge8Ea1+y3SKwVnVWbOAWAJx1wD1xkdPGtM+8FwjyRmynl5Xbs3jCCN0OqEu7jlIBwdOoqXWUekNFaWkQmTZ+1I1m5MmzmkH4xPkE/6xQACDocD0Z57iHs5HvyiAJ2dvCE5dAh53K4A6D1V01zOXu7eS/eJJI3JgtIT2shdhgGRvR10AUYyTpXKbXvRNfXUq6r2gjU+IiUJn1E5rtrTWNw1cDirlzRW0bjrv9El8Ld9Gvbdorg/5Xb4V89XX4snrOMH0jPeK7eq7bK2ubHaEF0NELdlN6UbQk+rr60FWIBrXjvz12xcVgnh8s45+D9pSlTZilKUH5mmah/fXcTbEfbXFptOaRAZJOx7SSNlXJblTDFWwNAPJ6eyoe/xhbS/Lrr6Z/8AvQXBzX7VbOHsG2NrPJ2W0p4o4uXndppDq2cBVB8o+Se8VPm6ux5bW1SK4uHupFLEyvnLZYkDVmOADjr3UG3pSlApSlApSlApSlApSlBy+9nEiz2dIsd27K7rzqFRmyMkdRp1BrmZfdC7NHQXDeqNf+aQVIe0dkwzqVnijlXGMOoYf3hVQ999kJa7RuYIvxccrhR1wucqMnrgEDPooLK7kcUrbakskdukymNQ5MgUAgnGnK516V2VV89zb/Pbn9Cv3gqwdApSlBrd4N4oLKBp7qQRxrpnqWJ6KqjVmPgPA9wriNkcfdnTzCNu2hDHAeVVCejJVyVHpIx4kVp/dH7Mme2tpYwTDE8naY7i4URsR4eSwz4sPGoBggZ2VUUszEAKBkknoAB1JoLvg0rU7pWUkNhbRT/jY4YlfXPlKgBGe/HTPorbUClKUClKUClKUClKUClKUEbccr0+84IB/wDInUH81Bk/3inzVwL9dOg0Hsrr+Njf5Ts4d3NOfu//AH21x9YOKnrEPqPBKxGO9vWfpH8vwjPWszcOdbba0YwFjuI2i06BtGHqyVA9ta66vEjGXOB9Z9Q761U8k8+GiXs1Qh1YnDFh5pHh6PtrnD0vaekdFni2XBGLlvPveXqn29Z1RzEAzgEqpOAxHRc92eme7NeezNpJPGssR8k9x0KkHDKw+KynII7iK5vYHE21niHvhxBOoAkEgKrzd5V/NwcE4JBHszWv3g3qtrSXt7S5hZpNZYAxZJsac4eMMIpgBjJ0YDXpmpck70+e5o1ttN8YMAtPbteWj4541GZIGAwJIgMEqR1AIIOucEiuL2bBssTxyQLtBZEdGVBGzaqwIBHKTjTxrsNncUrCVctL2Ld6yKRj/aUFT89Yu2OLtpGp7DnuG/ogqg8OZ2H2A1OOaOmnJ1328dp2Frsi2ea3Q++5spGZDzPzOO7uULnJx4AZORXHWVt2car1IGp8SdSfnrXbR2vJtGYvcuUkx/IqAQigHPk51Pr6/UB6bP2oebspxyyDQHub/wA/bXM2K/JFu/q9PwriMNM01t0me33+LJ2tBzwuP6JPza/8KnPcDaRuNmWsh84xKp9JTyGPzqahSUeSfUfsqUuC7k7Hhz3NMB9Kx/4mu8LPSYS8brEXpb8J+X9u5pSla3gFKUoMfaP4mT8x/wB01SU1draP4mT8x/3TVJTQTx7mn8Ve/nw/uvU1VCvuafxV7+fD+69TVQK1O1d67S2OLm5hib5LyKG/ZJz9VQ5xe4wy9s9ns9yiISssynDMw85EYeaoOhYakg4wOuu4I8PIr9prq9XtIo2CKhJw7kczFsHJwCuneW16UE02vEPZ0h5Uvbck9AZVGfVzEZroFcEAg5B1BHfUAcdeHdvaRQ3VnGIlZ+ykRc8pJUsjAHzfNYHGnT055PhvxNn2bOqs7PZsQJIichQTq8Y+Kw64GjdD3EBastjrWNLtSFfOljX1uo+01qt7N07fatqsU7P2XMsitGwBzykKQSCCMOe6qu7+7pHZt9JbFudQFZGxgsrDIyO4jUH1UFs7bb1vI/ZxzwvJqeVZEZsDqeUHNfe0drQ2689xLHEnypHVB87EZqpvDrbUtrtCOS2h7e4KukcfizqVBOPijOT00HUdaknaHA7aN9zXF9exm5YZ5CGZV8F5hgIB4KpA7s0ErWe/uz5XCR3luznQDtVyfVk6n1VvqpPtXZkltPJBMOWSJijD0g9x7x4HvFTr7n3fWSdJLKdi5hUPESckJnlZCT1Ckrj0MR0AoJjqo/FP4Zvf0p+wVbiqj8U/hm9/Sn7BQdr7m3+e3P6FfvBU+3F4keO0dUz05mAz85qAvc2/z25/Qr94KlfiPsCwuLUybUysUHMwcOVKlsA8oGjMcAAEHJxQdB/hmD/XRfSL/wB69INoxOcJIjHwVgT8wNVc3K4VXO03LxAw2nMcTSjqM9FUY7RvHGFznUVOu5PCa02a4liMklxyle0du4+dhFwoB9OT6aDr7i4jwRIyYIIIYjBB6gg91aC1h2VbSdpGLGGTXy17FG166jBFRFxU4MxWNq13ZyOURlEkchDYDsFBVgAfOKjBz1znTFRBQXfhmV1DIQysAQQcggjIII0II76+ZblF85lX1kD7a0u4HwVY/qtv90tRVxf4RRRQT7QtnfmDmSWNyCD2j+UUOAVwWzg50z7QmObeK2Tz7iFfXKg+1qzYLhXQOjKyMMhlIIIPQgjQiqQ1Mu7uzdp7Y2dBbQMLTZ0MYjZ2JzcMvnYC4LIDpy6LocknQBL95v7s+JuWS9t1YdR2qkj1gHT21s9nbWhuE57eWOVPlRuHHzqTrVYeIfCefZSJKZFmgduTnUFSrYJAZSToQDggnoemmdDufvZNs66SeBjoRzpnSRM+UrDvyOngcGguPSvK0ulkjSRDlXVWU+IYZB+Y1DnHTiTNbuLG0cxsUDzSKcNhvNRT1XQZJGuoHjkJS2nvbZ2x5bi6gib5LyKG/Zzn6q8LLfqwmblivLdmPQdqmT6gTk1X/gvuXb7Ru5ffmXWJA/Z8xHOWbGWIOSo78EasNe4y9tzgjs2eIrHD73kx5MkbNoe7KMSrD16+kUHYy7dgW4S3aVBcSKWSMnymUZyQO8eS37JrOqte5OwJ9n7zW1vc6shcK2SVZGhkCMufinJ07jkdRVlKCLeOcBC2U3ckzIT+eoP/AEzUd7YvWijyoGSQMnoM51+qps4nbCN3sydFGZEAlTxzH5WB6SvMPbUHn/KLXTUlf7w/8j66y54jmraez3PDMlpxZMdJ1bW4+/0fENgEPPOe0lPTvA9XdXpLfsemg/8Ae+vG3m57dGPVfJPs/wDGK+K9WNRGq9ny15ta0zedyyNnbSlt5DJbyGNzo2MFXHg6NlXHrFZNvfvPNPLMI+0bsweRAq4CYGF7s419Na0HUjwAJ9pwPsol0Ym5sFlIwQOuhyp19vz1m4nHzY55e70/C+Irh4ms5O3X6My6sQuZYQUlXJBTAB01yreSRXwNrmeWMTTCZVTmCtyoqNkZwiAKW17xnTrWysd35buEu7dijKTGo1LfJZyeiegdRXYx3dvdbLbt1t0eOK6RrcxgN74hj5+aM58kBFZsAdGGulZa4LxT33pZ+P4f2/NhrE67+Xy/dHu2jnsj3h9PUVOfsFYd0TI0SHU84we8AatrW63i2TBDHAI0CT4Ukr8kLhyw78nQe3wrV7NTmmZu5Fx7W1P1D66umvsMMxtkjL/seOraI16/Bsb2Tljc+Ct9lTBwos+z2Pag9WVn/bkZh9RFQxtCBpmitovxk7qg9pGT6hp7AasdY2axRJEnmxqqL6lAA+oVn4auq7bvGcsWzRSPKPr9w96UpWp4hXnFcK2eVg2OuCDj146VD/uiN6ZYY4LWFiizB3kKnBZVICpkfFJLEjvwKg7Y22prWZJrdzHKhyCPrBHxlPeDoaC5u0fxMn5j/umqSmroXN7myaVxy5gLsD8X+TyR7KpeaCePc0/ir38+H916lHfPapttn3U6aPHDIyn+ly+R/eIqNfc2WZFpdSHzXlRR60TJ/fFSLv3s4z7Mu4kGWaCTlHiQpKj2kCgp2xydetS/wq39nsrAxQ7MubpTK7mSINy5IUcvkxtqAB399RAasR7nLaats+aHPlxTFsf0ZEHKfnR/moOf4ib3Xu1LP3uNj3kR7RH5ikjebnTl7EePjUYjci//ACG6/wDryfw1civmSUKpZiAoBJJOAAOpJPQUGi3BWQbLtFmVlkWCNWVwQwKrjBB1BwB1qBvdA/DH9hF/zVZZHDAFSCCMgjUEHoQe8VWn3QPwx/YRf81Bi8CfhuH8yb7s1aKqu8CfhqH8yb7s1aKgqpxrXG3LrH9Sf/wStz7nc/52f9Wk+8jrT8bfhy6/sfuErb+53+Fn/VpP346CydVH4p/DN7+lP2CrcVUfin8M3v6U/YKDpOBm8ENlLeT3LhI1gX1k9oMKo+Mx8K02+/E6XaN2jyIPesThkt2J5WAOvacpHMzDQkdASB35zeDO5lvtG5nS6DFUhJUK2MMx5ebTqRnI7s9c1yu9u7Euz7uS2m6ofJbGjqfMcegj5jkd1BbPdTbcF3ZxTWuBEygBQAOTGhQgaAqRjA0000rb1WPgxxC94XXYTti0uCA2TpG/RZPQDoG9GD8WrOUHDcbPgK7/ALD/AHmOqrCrU8bPgK7/ALD/AHmOqrCguHuB8FWP6rb/AHS1ruLnwLefox94tbHcD4Ksf1W3+6Wtdxc+Bbz9GPvFoKm1brhh8D2X6FKqLVuuGHwPZfoUoNPx1QHYk2e54SPpVH2E1VyrS8c/gSf86H75aq1QXK3LP+bbP9Wt/ulqBfdA7CeLafvgg9lcImG7uaNQrL68BT/tVPO5fwZZ/q1v90taVduWO15rvZs8RLW7YZZMDmwxXtIyrcw5TjXQjnHiaCr2x9tTWkomtpGilXoynu7wR0YHwOlShsL3Rt1HgXkEc4+UhMb+s9VJ9QFbLeD3NxyWsLkY7knH/VQa/s1F29O4t5s5gLuEqrHCuCGRvU66Z9BwfRQWH3c29svbM8NzGD78tgSquSkiA9fJVuWRfTqBnuzXe1SvYO2ZLS5iuISQ8TBh6cdVPoIyCPAmrpo2QD40H7UA747vnZt+ygYtbkl4j3KxPlJ6ME/MV9NT9Wo3q3Yiv7ZoJxodVYdUYeaw9Iz07wSO+o3rFo1K/BmtgyRkr5K72ycrXEfcCHHt618Vl3mw57O9kguh5XZHlYdJFB8lwfYRrqMa1iYz3kekYz9elasW+SIli4mazmtavaZ2+rbH8oR8hP3jXnNFzKQeh0rd7h7mQ3l4YXlmRTEz+QVUkq6jGcEYw+endUn23BjZq+dHLIfF5n+xSBXJvrpMIxj31iUT7M3vntwFlAmiGgIwrgDp6G9vz1knfeJDc9kW7O8gMcilcFJB5IfwOY2YaHuqWv8AFLsv8kX9uX+Oo+4mbhWdmYGgjZFeQq453YY7NmGOYkjVe6q5tNuiyKRX3nG3+1u0dpZCOZvig55QPNQeofWSa/dhzu4EdvDJPMxLMEUnBPiQNBjGvT01vuH26tteT3tvImT2AaFiWBjbpkYOurL1z0rv9gHGybJ4mSCMovaIsi24kcaPzTcrN1U6LgnOS3dUMsc/u2aOFzW4eefH3n5OW3R2XLY7Vgk2pAY+2BigYMrIkjDGGKk4YgkD849RqJtrhuItv742LKy8oeILKhR+cK0bA5D4GTy82vprqd39o++LSCY6GWKNyPAsgJ+s1yIiI1Dl72vabWncy2FKUrqCLuO+5Et5bRz2yl5bbn5kAyzI2ObA7ypUHHgW9VRRwl2PYS3ZfaVxHEsPKyRSHlWVs/GdvJ5VIGV6nPhnNqK5rbvDfZ94xe4tY2c9XXKMfSWjILH15oOD4tcXrb3pJa2MgmlmUo7pqiIfP8vozMMjTpknPQGGN1Nz7naM4itYy2o5nOiRjxdu4ejqe4GrI2vBbZKNzC15iPlySMP2S+D7a6+w2dFAgjgjSOMdFRQqj2KMUGBunu1HYWcVtFqsY1Y9XYnLsfWSdO4YHdW3pSgrfxa4Sy2s0l1Zxl7RyXZUGTATqwKj/R9SCOnQ4wCeL3L3zm2ZcieDByOV0bzXXOoOOh0BBHQ+0G4lc1tbhvs65YtNaRFjqWUFCfSTGVJProOLtPdHWJTMsFwj41VQjj2Nzrn2gVpNpb3X+8Te9dnQtb2ROJpW7x4Ow0A/q1JJ7zjNSFa8H9lRsGWzQkfLaRx+y7kH2iuttrVI0CRKqIugVQFA9SjQUGjtha7H2fGkknJbwgJzvkklj1OAdSxJwBgZ00quHFreiG/2k81sS0QREDEEc3KDkgHUDJ7/AAq1F9s+KZOSeNJUODyyKGXI6HlYEVrfwJsPyK1+gj/hoKwcMd5Y7DacM8+eyHOrFRkgOhUHHfgkZ9Gas9+Gdp7yF726+9D/AKTDY8/l6cvNnm06V+/gTYfkVr9BH/DWZ/gK37HsOwi7D/VdmvJ15vxeOXrr060FUuJm34r3atxcW5JicoFJBGQkarnB1AJU9e7FZvCPe2HZ20RNc5ETRvGWUZ5eYqQ3KNSMr3a61ZT8CbD8itfoI/4afgTYfkVr9BH/AA0GLdcRbCO1junuVEEpYI/K55ipIYBQvNkEHuqre+u2Uu9oXNxFns5ZGZc6HHQEjuJAzj01baTdm0aNYmtoDEhJVDEhVSfOKqVwpPorH/Amw/IrX6CP+GgrxwW3zt9n3kjXbFI5Y+TnClgpDgjIXXBAOoB7qlXixunHtbZq3dph5Yk7SJlB/lYyMunidPKAx1GPjGuy/Amw/IrX6CP+GtrbWyRoEjVURRhVUAAAdAANAKCkNTvwu41wJbLbbSkKPEOVJSrMHUeaG5QSGA0zjBAGuesptuXYE5Nlakn+oj/hr8/Amw/IrX6CP+GgjfjHxLsZdnTWlvL2s8jRqQqthOSVXYliAPiYwM9ar9Vyn3MsSSWsrUk6kmCMk+3lr8/Amw/IrX6CP+Gg47hPxLtJ7W1sy5S6SNYuzZT5fZpjmVgOU5Vc4JB61icYeIlkLG5s0l57psRlFVvJIcFuZiOUYAPQk5qQrTdWzicPFa28ci9GSFFYaYOGVcjQmvm43SspHLyWls7scszQxkknqSSuSaCmVWW4OcQLWaztrLn5buNCnZkHyggJ5lbHKRyjOMg9a7P8CbD8itfoI/4a97Lde0hcPDa28cgzhkiRWGRg4ZVBGQSKCNOOW/VobKWySTnuTJGGQBvI5GDEsxGO4DAOdar1VzrrdOzkcvLaW7uxyzNDGzE+JYrkmvL8CbD8itfoI/4aDl+F3Ee0urW2tVcrdJCkZjZTr2UeGKtjlIwpPXPoqH96tq3FlvDd3FqDzxSs7aEryNjmDgfEPMAfWOhxVj7Ldi0hcPDawRyDOGSJFYZGDhlUEZFelvsKCOaSZIUWaUYkcKOZx4E940HzUHLbp8YLC9jBeVLebHlRzMFwe/ldsK49WviBXO8bN+LJ9mSW0U0c08rR8ojYPycsgZmLLkLopHXJ5vDNdjtXhdsy4bmls4uY9SmYyfSeyK5PrrGsuD+yomDLZoSPls8g/ZdiD81BAPDPh9LtK6TyCLVGBlkI8nAOSinvdumB0zk1bCvO3t1jUJGqoijAVQAAPAAaAV6UClKUEMcbG7K/tpWB5GgkjzjvDE4/vCuCjkDDKnIqzt5YxzIUmRZEPVXUMD7DpUc7xcD4JCXsZGtn+QcvGfVrzL85Hoqyt9dFd8fN1cdw2u+z2tb+D9rH+1GWH95BU/VX+/3LvtlvDd3BheGCeFiY2JOOcakFRgEaf7Qqf1ORp0qNp3O0qRMRqX7Ua8ak/wAnjb5M0f1pIKkquM4k2aSRwrIoZGuLUMD0IMwUj5mqPZLW+iJuH+23g2oGhjedpInjCR8uT0bqxCgDkySToK7Gx2ltLZ1vFFLY/wAnzSYcOZAvM7OOZII5CuA2M41xW03D2XDbbXvokjVcx28keAPJUgrIF7wOfGcddKkeuzO52RGo0inam8099bG0tIJGlm8hnEUiQxBtHYvIiknlz3f9jJuzLBYII4U82JEQepVAH2Vk0rgUpSgUpSgUpSgUpSgUpSgUpSgUpSgUpSgUpSgUpSgUpSgUpSgUpSgUpSgUpSgUpSgUpSgUpSgUpSgUpSgUpSg1O9mxffdjPb98kbBfzsZQ+xgK1nDreNbmwg5nXt1QJInMOcNH5JyucjPLn211NcTtjg/s+4kaXkeKRmLM0TkZLHJOG5gNT3AUHbVxHFS8CWLyIV7SJopFB7zHMjAdRnodBWIODEA0F5fBfATLj9yvS24KWAcNKZ5yO6WXIPr5VXI9FHXruPu1c++Df3ssTSSwLGiQqQqoSHGSdSenznWu5r5RAAAAABoAOgA6DFfVHClKUClKUClKUClKUClKUClKUClKUClKUClKUClKUClKUClKUClKUClKUClKUClKUClKUClKUClKUClKUH//2Q=="/>
          <p:cNvSpPr>
            <a:spLocks noChangeAspect="1" noChangeArrowheads="1"/>
          </p:cNvSpPr>
          <p:nvPr/>
        </p:nvSpPr>
        <p:spPr bwMode="auto">
          <a:xfrm>
            <a:off x="381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202465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 Box 9"/>
          <p:cNvSpPr txBox="1">
            <a:spLocks noChangeArrowheads="1"/>
          </p:cNvSpPr>
          <p:nvPr/>
        </p:nvSpPr>
        <p:spPr bwMode="gray">
          <a:xfrm>
            <a:off x="678049" y="2248960"/>
            <a:ext cx="2914665" cy="52414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4000" tIns="36000" rIns="54000" bIns="36000" anchor="ctr"/>
          <a:lstStyle/>
          <a:p>
            <a:pPr marL="88900" indent="-177800" algn="ctr" eaLnBrk="0" latinLnBrk="0" hangingPunct="0">
              <a:lnSpc>
                <a:spcPct val="150000"/>
              </a:lnSpc>
              <a:buClr>
                <a:srgbClr val="006699"/>
              </a:buClr>
              <a:buFont typeface="Wingdings 2" pitchFamily="18" charset="2"/>
              <a:buNone/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인증</a:t>
            </a:r>
            <a:r>
              <a:rPr lang="en-US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(Authentication)</a:t>
            </a: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gray">
          <a:xfrm>
            <a:off x="678257" y="2820752"/>
            <a:ext cx="2914665" cy="52414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4000" tIns="36000" rIns="54000" bIns="36000" anchor="ctr"/>
          <a:lstStyle/>
          <a:p>
            <a:pPr marL="88900" indent="-177800" algn="ctr" eaLnBrk="0" latinLnBrk="0" hangingPunct="0">
              <a:lnSpc>
                <a:spcPct val="150000"/>
              </a:lnSpc>
              <a:buClr>
                <a:srgbClr val="006699"/>
              </a:buClr>
              <a:buFont typeface="Wingdings 2" pitchFamily="18" charset="2"/>
              <a:buNone/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권한관리 </a:t>
            </a:r>
            <a:r>
              <a:rPr lang="en-US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(Rights Management)</a:t>
            </a:r>
          </a:p>
        </p:txBody>
      </p:sp>
      <p:sp>
        <p:nvSpPr>
          <p:cNvPr id="33" name="Text Box 9"/>
          <p:cNvSpPr txBox="1">
            <a:spLocks noChangeArrowheads="1"/>
          </p:cNvSpPr>
          <p:nvPr/>
        </p:nvSpPr>
        <p:spPr bwMode="gray">
          <a:xfrm>
            <a:off x="678049" y="3392544"/>
            <a:ext cx="2914665" cy="52414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4000" tIns="36000" rIns="54000" bIns="36000" anchor="ctr"/>
          <a:lstStyle/>
          <a:p>
            <a:pPr marL="88900" indent="-177800" algn="ctr" eaLnBrk="0" latinLnBrk="0" hangingPunct="0">
              <a:lnSpc>
                <a:spcPct val="150000"/>
              </a:lnSpc>
              <a:buClr>
                <a:srgbClr val="006699"/>
              </a:buClr>
              <a:buFont typeface="Wingdings 2" pitchFamily="18" charset="2"/>
              <a:buNone/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접근통제 </a:t>
            </a:r>
            <a:r>
              <a:rPr lang="en-US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(Access Control)</a:t>
            </a: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gray">
          <a:xfrm>
            <a:off x="678049" y="3961016"/>
            <a:ext cx="2914665" cy="5297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4000" tIns="36000" rIns="54000" bIns="36000" anchor="ctr"/>
          <a:lstStyle/>
          <a:p>
            <a:pPr marL="88900" indent="-177800" algn="ctr" eaLnBrk="0" latinLnBrk="0" hangingPunct="0">
              <a:lnSpc>
                <a:spcPct val="150000"/>
              </a:lnSpc>
              <a:buClr>
                <a:srgbClr val="006699"/>
              </a:buClr>
              <a:buFont typeface="Wingdings 2" pitchFamily="18" charset="2"/>
              <a:buNone/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암호화 </a:t>
            </a:r>
            <a:r>
              <a:rPr lang="en-US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(Encryption)</a:t>
            </a: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gray">
          <a:xfrm>
            <a:off x="678049" y="4533268"/>
            <a:ext cx="2914665" cy="52810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4000" tIns="36000" rIns="54000" bIns="36000" anchor="ctr"/>
          <a:lstStyle/>
          <a:p>
            <a:pPr marL="88900" indent="-177800" algn="ctr" eaLnBrk="0" latinLnBrk="0" hangingPunct="0">
              <a:lnSpc>
                <a:spcPct val="150000"/>
              </a:lnSpc>
              <a:buClr>
                <a:srgbClr val="006699"/>
              </a:buClr>
              <a:buFont typeface="Wingdings 2" pitchFamily="18" charset="2"/>
              <a:buNone/>
              <a:defRPr/>
            </a:pPr>
            <a:r>
              <a:rPr lang="ko-KR" altLang="en-US" sz="1200" b="1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무결성</a:t>
            </a: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(Integrity)</a:t>
            </a: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gray">
          <a:xfrm>
            <a:off x="678474" y="5117131"/>
            <a:ext cx="2914665" cy="52414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4000" tIns="36000" rIns="54000" bIns="36000" anchor="ctr"/>
          <a:lstStyle/>
          <a:p>
            <a:pPr marL="88900" indent="-177800" algn="ctr" eaLnBrk="0" latinLnBrk="0" hangingPunct="0">
              <a:lnSpc>
                <a:spcPct val="150000"/>
              </a:lnSpc>
              <a:buClr>
                <a:srgbClr val="006699"/>
              </a:buClr>
              <a:buFont typeface="Wingdings 2" pitchFamily="18" charset="2"/>
              <a:buNone/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추적감사 </a:t>
            </a:r>
            <a:r>
              <a:rPr lang="en-US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(Audit trail)</a:t>
            </a:r>
          </a:p>
        </p:txBody>
      </p:sp>
      <p:sp>
        <p:nvSpPr>
          <p:cNvPr id="37" name="Text Box 9"/>
          <p:cNvSpPr txBox="1">
            <a:spLocks noChangeArrowheads="1"/>
          </p:cNvSpPr>
          <p:nvPr/>
        </p:nvSpPr>
        <p:spPr bwMode="gray">
          <a:xfrm>
            <a:off x="672135" y="5697035"/>
            <a:ext cx="2914665" cy="52414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4000" tIns="36000" rIns="54000" bIns="36000" anchor="ctr"/>
          <a:lstStyle/>
          <a:p>
            <a:pPr marL="88900" indent="-177800" algn="ctr" eaLnBrk="0" latinLnBrk="0" hangingPunct="0">
              <a:lnSpc>
                <a:spcPct val="150000"/>
              </a:lnSpc>
              <a:buClr>
                <a:srgbClr val="006699"/>
              </a:buClr>
              <a:buFont typeface="Wingdings 2" pitchFamily="18" charset="2"/>
              <a:buNone/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개인정보 </a:t>
            </a:r>
            <a:r>
              <a:rPr lang="en-US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(Privacy)</a:t>
            </a:r>
          </a:p>
        </p:txBody>
      </p:sp>
      <p:sp>
        <p:nvSpPr>
          <p:cNvPr id="38" name="직사각형 37"/>
          <p:cNvSpPr/>
          <p:nvPr/>
        </p:nvSpPr>
        <p:spPr bwMode="auto">
          <a:xfrm>
            <a:off x="3647124" y="2245302"/>
            <a:ext cx="5364026" cy="524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72000" rIns="79200" bIns="72000" numCol="1" rtlCol="0" anchor="t" anchorCtr="0" compatLnSpc="1">
            <a:prstTxWarp prst="textNoShape">
              <a:avLst/>
            </a:prstTxWarp>
          </a:bodyPr>
          <a:lstStyle/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접근 계정관리</a:t>
            </a: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어플리케이션 접속 인증관리 </a:t>
            </a: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패스워드 관리</a:t>
            </a: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통합</a:t>
            </a: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인증시스템 구현을 통한 연동방안 수립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직사각형 38"/>
          <p:cNvSpPr/>
          <p:nvPr/>
        </p:nvSpPr>
        <p:spPr bwMode="auto">
          <a:xfrm>
            <a:off x="3647124" y="2817289"/>
            <a:ext cx="5364026" cy="524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72000" rIns="79200" bIns="72000" numCol="1" rtlCol="0" anchor="t" anchorCtr="0" compatLnSpc="1">
            <a:prstTxWarp prst="textNoShape">
              <a:avLst/>
            </a:prstTxWarp>
          </a:bodyPr>
          <a:lstStyle/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계정별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차등 권한</a:t>
            </a: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어플리케이션 화면조회 및 기능권한 최소화 등 권한통제 요건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통합 권한관리 시스템 구현을 통한 연동방안 수립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직사각형 39"/>
          <p:cNvSpPr/>
          <p:nvPr/>
        </p:nvSpPr>
        <p:spPr bwMode="auto">
          <a:xfrm>
            <a:off x="3647124" y="3392544"/>
            <a:ext cx="5364026" cy="524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72000" rIns="79200" bIns="72000" numCol="1" rtlCol="0" anchor="t" anchorCtr="0" compatLnSpc="1">
            <a:prstTxWarp prst="textNoShape">
              <a:avLst/>
            </a:prstTxWarp>
          </a:bodyPr>
          <a:lstStyle/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비인가 접속시도 통제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spcBef>
                <a:spcPct val="40000"/>
              </a:spcBef>
              <a:spcAft>
                <a:spcPct val="10000"/>
              </a:spcAft>
              <a:tabLst>
                <a:tab pos="542925" algn="l"/>
              </a:tabLst>
            </a:pP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     - 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주요 정보시스템 분리</a:t>
            </a: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로그인 세션 통제</a:t>
            </a: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불필요한 서비스 사용 제한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/>
          <p:cNvSpPr/>
          <p:nvPr/>
        </p:nvSpPr>
        <p:spPr bwMode="auto">
          <a:xfrm>
            <a:off x="3647124" y="3966620"/>
            <a:ext cx="5364026" cy="524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72000" rIns="79200" bIns="72000" numCol="1" rtlCol="0" anchor="t" anchorCtr="0" compatLnSpc="1">
            <a:prstTxWarp prst="textNoShape">
              <a:avLst/>
            </a:prstTxWarp>
          </a:bodyPr>
          <a:lstStyle/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인증정보</a:t>
            </a: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고객 고유식별번호</a:t>
            </a: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주요 전송구간 암호화 적용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암호화 </a:t>
            </a:r>
            <a:r>
              <a:rPr lang="en-US" altLang="ko-KR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S/W 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적용을 통한 암호화 아키텍처 수립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/>
          <p:cNvSpPr/>
          <p:nvPr/>
        </p:nvSpPr>
        <p:spPr bwMode="auto">
          <a:xfrm>
            <a:off x="3648590" y="4537227"/>
            <a:ext cx="5364026" cy="524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72000" rIns="79200" bIns="72000" numCol="1" rtlCol="0" anchor="t" anchorCtr="0" compatLnSpc="1">
            <a:prstTxWarp prst="textNoShape">
              <a:avLst/>
            </a:prstTxWarp>
          </a:bodyPr>
          <a:lstStyle/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개발 데이터 보안 관리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운영데이터 변환 사용 권고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직사각형 42"/>
          <p:cNvSpPr/>
          <p:nvPr/>
        </p:nvSpPr>
        <p:spPr bwMode="auto">
          <a:xfrm>
            <a:off x="3647124" y="5117131"/>
            <a:ext cx="5364026" cy="524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72000" rIns="79200" bIns="72000" numCol="1" rtlCol="0" anchor="t" anchorCtr="0" compatLnSpc="1">
            <a:prstTxWarp prst="textNoShape">
              <a:avLst/>
            </a:prstTxWarp>
          </a:bodyPr>
          <a:lstStyle/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감사기록 보관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감사기록 </a:t>
            </a:r>
            <a:r>
              <a:rPr lang="ko-KR" altLang="en-US" sz="1050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위변조</a:t>
            </a: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방지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직사각형 43"/>
          <p:cNvSpPr/>
          <p:nvPr/>
        </p:nvSpPr>
        <p:spPr bwMode="auto">
          <a:xfrm>
            <a:off x="3647124" y="5697035"/>
            <a:ext cx="5364026" cy="524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72000" rIns="79200" bIns="72000" numCol="1" rtlCol="0" anchor="t" anchorCtr="0" compatLnSpc="1">
            <a:prstTxWarp prst="textNoShape">
              <a:avLst/>
            </a:prstTxWarp>
          </a:bodyPr>
          <a:lstStyle/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고객 고유식별번호 사용제한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spcBef>
                <a:spcPct val="40000"/>
              </a:spcBef>
              <a:spcAft>
                <a:spcPct val="10000"/>
              </a:spcAft>
              <a:buFont typeface="Wingdings" pitchFamily="2" charset="2"/>
              <a:buChar char="q"/>
              <a:tabLst>
                <a:tab pos="542925" algn="l"/>
              </a:tabLst>
            </a:pPr>
            <a:r>
              <a:rPr lang="ko-KR" altLang="en-US" sz="105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고객정보 이력관리 방안 수립</a:t>
            </a:r>
            <a:endParaRPr lang="en-US" altLang="ko-KR" sz="10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00968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solidFill>
                  <a:srgbClr val="000000"/>
                </a:solidFill>
                <a:latin typeface="+mj-ea"/>
              </a:rPr>
              <a:t>2. </a:t>
            </a:r>
            <a:r>
              <a:rPr lang="ko-KR" altLang="en-US" dirty="0">
                <a:solidFill>
                  <a:srgbClr val="000000"/>
                </a:solidFill>
                <a:latin typeface="+mj-ea"/>
              </a:rPr>
              <a:t>보안적용대상</a:t>
            </a:r>
            <a:endParaRPr lang="ko-KR" altLang="en-US" dirty="0"/>
          </a:p>
        </p:txBody>
      </p:sp>
      <p:graphicFrame>
        <p:nvGraphicFramePr>
          <p:cNvPr id="52" name="표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352220"/>
              </p:ext>
            </p:extLst>
          </p:nvPr>
        </p:nvGraphicFramePr>
        <p:xfrm>
          <a:off x="2000210" y="2031077"/>
          <a:ext cx="7558729" cy="41767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6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3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7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1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1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계정원장관리시스템 연동</a:t>
                      </a:r>
                      <a:endParaRPr lang="en-US" altLang="ko-KR" sz="9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통합인증시스템 연동</a:t>
                      </a:r>
                      <a:endParaRPr lang="en-US" altLang="ko-KR" sz="9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DBMS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접속 인증</a:t>
                      </a:r>
                    </a:p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서버 접속 인증</a:t>
                      </a:r>
                    </a:p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네트워크 접속 인증</a:t>
                      </a:r>
                    </a:p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통합권한관리시스템 연동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화면 접근 권한통제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개발자 계정 삭제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화면 기능 사용 제한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계정별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권한 최소화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특수권한 할당 및 사용제한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개발자 계정 삭제</a:t>
                      </a:r>
                    </a:p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계정별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권한 최소화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특수권한 할당 및 사용제한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개발자 계정 삭제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서버파일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명령어 제한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계정별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권한 최소화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특수권한 할당 및 사용제한</a:t>
                      </a:r>
                    </a:p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269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외부 접근 통제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접속 세션 통제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접속시도 횟수 제한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자동로그인 방지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어플리케이션 화면 잠금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DB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접근 통제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접속 세션 관리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접속시도 횟수 제한</a:t>
                      </a: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외부 접근 통제</a:t>
                      </a:r>
                      <a:r>
                        <a:rPr lang="en-US" altLang="ko-KR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접속 세션 관리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접속시도 횟수 제한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바이러스 백신 설치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디폴트 공유</a:t>
                      </a:r>
                      <a:r>
                        <a:rPr lang="en-US" altLang="ko-KR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불필요한 서비스 금지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이동형 저장매체 통지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외부에서 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내부망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접속 제한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접속 세션 관리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개발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테스트망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-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운영망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분리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중요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인증 정보 암호화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인증정보 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평문하드코딩제한</a:t>
                      </a:r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화면 표시 제한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마스킹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중요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인증 정보 암호화</a:t>
                      </a:r>
                    </a:p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중요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인증 정보 암호화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전송구간 암호화</a:t>
                      </a:r>
                    </a:p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597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접속 실패 사유 알림 금지</a:t>
                      </a:r>
                    </a:p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이용자 데이터 사용 금지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로그관리시스템 연동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어플리케이션 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시간 동기화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로그인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로그오프 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DB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접근 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계정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권한관리 내역 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시간 동기화</a:t>
                      </a:r>
                      <a:endParaRPr lang="en-US" altLang="ko-KR" sz="9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로그인</a:t>
                      </a:r>
                      <a:r>
                        <a:rPr lang="en-US" altLang="ko-KR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로그오프 </a:t>
                      </a:r>
                      <a:r>
                        <a:rPr lang="ko-KR" altLang="en-US" sz="900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9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정보 위</a:t>
                      </a:r>
                      <a:r>
                        <a:rPr lang="en-US" altLang="ko-KR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변조 방지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계정</a:t>
                      </a:r>
                      <a:r>
                        <a:rPr lang="en-US" altLang="ko-KR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권한관리 내역 </a:t>
                      </a:r>
                      <a:r>
                        <a:rPr lang="ko-KR" altLang="en-US" sz="900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9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시스템 가동 기록 </a:t>
                      </a:r>
                      <a:r>
                        <a:rPr lang="ko-KR" altLang="en-US" sz="900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9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시간 동기화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로그인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로그오프 </a:t>
                      </a:r>
                      <a:r>
                        <a:rPr lang="ko-KR" altLang="en-US" sz="900" dirty="0" err="1"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187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고객 정보 활용 이력 관리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고객정보 식별 대체키 적용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고객정보 식별 대체키 적용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760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보안 코딩 가이드 준수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소스코드 보안취약점 점검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재해복구센터 구축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백업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보안 설정 가이드 준수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재해복구센터 구축</a:t>
                      </a: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백업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보안 설정 가이드 준수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900" dirty="0">
                          <a:latin typeface="맑은 고딕" pitchFamily="50" charset="-127"/>
                          <a:ea typeface="맑은 고딕" pitchFamily="50" charset="-127"/>
                        </a:rPr>
                        <a:t> 보안 설정 가이드 준수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2" name="그룹 1"/>
          <p:cNvGrpSpPr/>
          <p:nvPr/>
        </p:nvGrpSpPr>
        <p:grpSpPr>
          <a:xfrm>
            <a:off x="428236" y="1656472"/>
            <a:ext cx="9130702" cy="4537473"/>
            <a:chOff x="447286" y="1780297"/>
            <a:chExt cx="9130702" cy="4537473"/>
          </a:xfrm>
        </p:grpSpPr>
        <p:sp>
          <p:nvSpPr>
            <p:cNvPr id="42" name="Rectangle 20"/>
            <p:cNvSpPr>
              <a:spLocks noChangeArrowheads="1"/>
            </p:cNvSpPr>
            <p:nvPr/>
          </p:nvSpPr>
          <p:spPr bwMode="auto">
            <a:xfrm>
              <a:off x="940712" y="2154904"/>
              <a:ext cx="1015858" cy="34936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defRPr/>
              </a:pPr>
              <a:r>
                <a:rPr lang="ko-KR" altLang="en-US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인증</a:t>
              </a:r>
              <a:endParaRPr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계정관리</a:t>
              </a:r>
              <a:r>
                <a:rPr lang="en-US" altLang="ko-KR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>
          <p:nvSpPr>
            <p:cNvPr id="43" name="Rectangle 25"/>
            <p:cNvSpPr>
              <a:spLocks noChangeArrowheads="1"/>
            </p:cNvSpPr>
            <p:nvPr/>
          </p:nvSpPr>
          <p:spPr bwMode="auto">
            <a:xfrm>
              <a:off x="448060" y="1780297"/>
              <a:ext cx="1515459" cy="32814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r>
                <a:rPr lang="ko-KR" altLang="en-US" sz="10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시스템 </a:t>
              </a:r>
              <a:r>
                <a:rPr lang="ko-KR" altLang="en-US" sz="1000" b="1" dirty="0" err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레이어</a:t>
              </a:r>
              <a:endParaRPr lang="en-US" altLang="ko-KR" sz="10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4" name="Rectangle 20"/>
            <p:cNvSpPr>
              <a:spLocks noChangeArrowheads="1"/>
            </p:cNvSpPr>
            <p:nvPr/>
          </p:nvSpPr>
          <p:spPr bwMode="auto">
            <a:xfrm>
              <a:off x="447286" y="2154903"/>
              <a:ext cx="432049" cy="416286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r>
                <a:rPr lang="ko-KR" altLang="en-US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정보보안기술영역</a:t>
              </a:r>
              <a:endParaRPr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5" name="Rectangle 20"/>
            <p:cNvSpPr>
              <a:spLocks noChangeArrowheads="1"/>
            </p:cNvSpPr>
            <p:nvPr/>
          </p:nvSpPr>
          <p:spPr bwMode="auto">
            <a:xfrm>
              <a:off x="940712" y="2550377"/>
              <a:ext cx="1015858" cy="60158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defRPr/>
              </a:pPr>
              <a:r>
                <a:rPr lang="ko-KR" altLang="en-US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권한관리</a:t>
              </a:r>
              <a:endParaRPr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6" name="Rectangle 20"/>
            <p:cNvSpPr>
              <a:spLocks noChangeArrowheads="1"/>
            </p:cNvSpPr>
            <p:nvPr/>
          </p:nvSpPr>
          <p:spPr bwMode="auto">
            <a:xfrm>
              <a:off x="940712" y="3194373"/>
              <a:ext cx="1015858" cy="74975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defRPr/>
              </a:pPr>
              <a:r>
                <a:rPr lang="ko-KR" altLang="en-US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접근통제</a:t>
              </a:r>
              <a:endParaRPr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7" name="Rectangle 20"/>
            <p:cNvSpPr>
              <a:spLocks noChangeArrowheads="1"/>
            </p:cNvSpPr>
            <p:nvPr/>
          </p:nvSpPr>
          <p:spPr bwMode="auto">
            <a:xfrm>
              <a:off x="940712" y="4001199"/>
              <a:ext cx="1015858" cy="39669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defRPr/>
              </a:pPr>
              <a:r>
                <a:rPr lang="ko-KR" altLang="en-US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암호화</a:t>
              </a:r>
              <a:endParaRPr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기밀성</a:t>
              </a:r>
              <a:r>
                <a:rPr lang="en-US" altLang="ko-KR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>
          <p:nvSpPr>
            <p:cNvPr id="48" name="Rectangle 20"/>
            <p:cNvSpPr>
              <a:spLocks noChangeArrowheads="1"/>
            </p:cNvSpPr>
            <p:nvPr/>
          </p:nvSpPr>
          <p:spPr bwMode="auto">
            <a:xfrm>
              <a:off x="940712" y="4447985"/>
              <a:ext cx="1015858" cy="38244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defRPr/>
              </a:pPr>
              <a:r>
                <a:rPr lang="ko-KR" altLang="en-US" sz="1000" b="1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무결성</a:t>
              </a:r>
              <a:endParaRPr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9" name="Rectangle 20"/>
            <p:cNvSpPr>
              <a:spLocks noChangeArrowheads="1"/>
            </p:cNvSpPr>
            <p:nvPr/>
          </p:nvSpPr>
          <p:spPr bwMode="auto">
            <a:xfrm>
              <a:off x="940712" y="4881170"/>
              <a:ext cx="1015858" cy="69767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defRPr/>
              </a:pPr>
              <a:r>
                <a:rPr lang="ko-KR" altLang="en-US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추적감사</a:t>
              </a:r>
              <a:endParaRPr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000" b="1" dirty="0" err="1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로깅</a:t>
              </a:r>
              <a:r>
                <a:rPr lang="en-US" altLang="ko-KR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>
          <p:nvSpPr>
            <p:cNvPr id="50" name="Rectangle 20"/>
            <p:cNvSpPr>
              <a:spLocks noChangeArrowheads="1"/>
            </p:cNvSpPr>
            <p:nvPr/>
          </p:nvSpPr>
          <p:spPr bwMode="auto">
            <a:xfrm>
              <a:off x="940712" y="5629590"/>
              <a:ext cx="1015858" cy="33066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defRPr/>
              </a:pPr>
              <a:r>
                <a:rPr lang="ko-KR" altLang="en-US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개인정보</a:t>
              </a:r>
              <a:endParaRPr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1" name="Rectangle 20"/>
            <p:cNvSpPr>
              <a:spLocks noChangeArrowheads="1"/>
            </p:cNvSpPr>
            <p:nvPr/>
          </p:nvSpPr>
          <p:spPr bwMode="auto">
            <a:xfrm>
              <a:off x="940712" y="6011976"/>
              <a:ext cx="1015858" cy="30579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defRPr/>
              </a:pPr>
              <a:r>
                <a:rPr lang="ko-KR" altLang="en-US" sz="1000" b="1" dirty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가용성</a:t>
              </a:r>
              <a:endParaRPr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3" name="Rectangle 25"/>
            <p:cNvSpPr>
              <a:spLocks noChangeArrowheads="1"/>
            </p:cNvSpPr>
            <p:nvPr/>
          </p:nvSpPr>
          <p:spPr bwMode="auto">
            <a:xfrm>
              <a:off x="2017148" y="1780297"/>
              <a:ext cx="1800200" cy="32814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r>
                <a:rPr lang="ko-KR" altLang="en-US" sz="10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어플리케이션</a:t>
              </a:r>
              <a:endParaRPr lang="en-US" altLang="ko-KR" sz="10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4" name="Rectangle 25"/>
            <p:cNvSpPr>
              <a:spLocks noChangeArrowheads="1"/>
            </p:cNvSpPr>
            <p:nvPr/>
          </p:nvSpPr>
          <p:spPr bwMode="auto">
            <a:xfrm>
              <a:off x="3857458" y="1780297"/>
              <a:ext cx="1724794" cy="32814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r>
                <a:rPr lang="en-US" altLang="ko-KR" sz="10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DBMS ( </a:t>
              </a:r>
              <a:r>
                <a:rPr lang="ko-KR" altLang="en-US" sz="10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데이터 </a:t>
              </a:r>
              <a:r>
                <a:rPr lang="en-US" altLang="ko-KR" sz="10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>
          <p:nvSpPr>
            <p:cNvPr id="55" name="Rectangle 25"/>
            <p:cNvSpPr>
              <a:spLocks noChangeArrowheads="1"/>
            </p:cNvSpPr>
            <p:nvPr/>
          </p:nvSpPr>
          <p:spPr bwMode="auto">
            <a:xfrm>
              <a:off x="5638442" y="1780297"/>
              <a:ext cx="1999473" cy="32814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r>
                <a:rPr lang="ko-KR" altLang="en-US" sz="10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서버</a:t>
              </a:r>
              <a:endParaRPr lang="en-US" altLang="ko-KR" sz="10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6" name="Rectangle 25"/>
            <p:cNvSpPr>
              <a:spLocks noChangeArrowheads="1"/>
            </p:cNvSpPr>
            <p:nvPr/>
          </p:nvSpPr>
          <p:spPr bwMode="auto">
            <a:xfrm>
              <a:off x="7706326" y="1780297"/>
              <a:ext cx="1871662" cy="32814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solidFill>
                <a:srgbClr val="969696"/>
              </a:solidFill>
              <a:miter lim="800000"/>
              <a:headEnd/>
              <a:tailEnd/>
            </a:ln>
            <a:effectLst/>
          </p:spPr>
          <p:txBody>
            <a:bodyPr lIns="40111" tIns="20056" rIns="40111" bIns="20056"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r>
                <a:rPr lang="ko-KR" altLang="en-US" sz="1000" b="1" dirty="0" err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네트웍크</a:t>
              </a:r>
              <a:endParaRPr lang="en-US" altLang="ko-KR" sz="10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659736" y="732007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보안적용대상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어플리케이션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, DBMS,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서버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네트워크</a:t>
            </a:r>
            <a:endParaRPr lang="en-US" altLang="ko-KR" sz="1200" dirty="0">
              <a:solidFill>
                <a:srgbClr val="00000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보안적용대상 관리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개발 부처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담당자도 보안적용대상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주기적인 보안교육 및 </a:t>
            </a:r>
            <a:r>
              <a:rPr lang="ko-KR" altLang="en-US" sz="1200" dirty="0" err="1">
                <a:solidFill>
                  <a:srgbClr val="000000"/>
                </a:solidFill>
                <a:latin typeface="+mj-ea"/>
                <a:ea typeface="+mj-ea"/>
              </a:rPr>
              <a:t>보안감사를</a:t>
            </a:r>
            <a:r>
              <a:rPr lang="ko-KR" altLang="en-US" sz="1200" dirty="0">
                <a:solidFill>
                  <a:srgbClr val="000000"/>
                </a:solidFill>
                <a:latin typeface="+mj-ea"/>
                <a:ea typeface="+mj-ea"/>
              </a:rPr>
              <a:t> 시행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</a:p>
        </p:txBody>
      </p: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519833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73279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3. 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어플리케이션 보안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 - </a:t>
            </a:r>
            <a:r>
              <a:rPr lang="ko-KR" altLang="en-US" dirty="0" err="1">
                <a:solidFill>
                  <a:srgbClr val="000000"/>
                </a:solidFill>
                <a:latin typeface="맑은 고딕" pitchFamily="50" charset="-127"/>
              </a:rPr>
              <a:t>보안요건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 상세설명 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1/2</a:t>
            </a:r>
            <a:endParaRPr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364150"/>
              </p:ext>
            </p:extLst>
          </p:nvPr>
        </p:nvGraphicFramePr>
        <p:xfrm>
          <a:off x="523844" y="1019176"/>
          <a:ext cx="8858313" cy="51911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9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45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서비스 구분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세부내역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상세설명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23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인증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계정관리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계정원장관리시스템 연동 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어플리케이션 사용자 계정은 계정원장관리시스템과 연계하여 설계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2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통합인증시스템 연동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어플리케이션 접속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 절차는 통합인증시스템과 연계하여 설계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23">
                <a:tc rowSpan="4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권한관리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통합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권한관리시스템 연동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통합권한관리시스템의 권한 관리 절차 수립 및 구축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어플리케이션 화면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기능 권한 체계와 연계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2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화면 접근 권한 통제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업무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단위별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화면 접근 권한 부여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통합권한관리시스템과 연계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32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화면 기능 사용 제한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업무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단위별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화면 기능 사용 권한 부여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통합권한관리시스템과 연계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2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개발자 계정 삭제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개발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테스트 단계에서 생성한 개발자 임시 계정 삭제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3323">
                <a:tc rowSpan="5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접근통제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외부 접근 통제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외부에서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접근 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인증 강화</a:t>
                      </a:r>
                      <a:endParaRPr lang="en-US" altLang="ko-KR" sz="1000" u="none" strike="noStrike" baseline="0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332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접속 세션 통제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세션 타임 아웃 설정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332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접속 시도 횟수 제한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접속 실패 횟수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제한 설정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332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자동 로그인 방지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로그인 패스워드 저장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(cookie)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금지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3323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어플리케이션 화면 잠금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어플리케이션 실행 후 일정 시간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미입력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시 화면 잠김 설정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415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3. 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어플리케이션 보안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 - </a:t>
            </a:r>
            <a:r>
              <a:rPr lang="ko-KR" altLang="en-US" dirty="0" err="1">
                <a:solidFill>
                  <a:srgbClr val="000000"/>
                </a:solidFill>
                <a:latin typeface="맑은 고딕" pitchFamily="50" charset="-127"/>
              </a:rPr>
              <a:t>보안요건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 상세설명 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2/2</a:t>
            </a:r>
            <a:endParaRPr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008420"/>
              </p:ext>
            </p:extLst>
          </p:nvPr>
        </p:nvGraphicFramePr>
        <p:xfrm>
          <a:off x="523844" y="1019174"/>
          <a:ext cx="8858313" cy="51720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9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2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서비스 구분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세부내역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상세설명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344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인증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계정관리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계정원장관리시스템 연동 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어플리케이션 사용자 계정은 계정원장관리시스템과 연계하여 설계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34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통합인증시스템 연동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어플리케이션 접속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 절차는 통합인증시스템과 연계하여 설계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344">
                <a:tc rowSpan="4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권한관리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통합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권한관리시스템 연동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통합권한관리시스템의 권한 관리 절차 수립 및 구축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어플리케이션 화면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기능 권한 체계와 연계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34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화면 접근 권한 통제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업무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단위별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화면 접근 권한 부여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통합권한관리시스템과 연계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34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화면 기능 사용 제한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업무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단위별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화면 기능 사용 권한 부여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통합권한관리시스템과 연계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34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개발자 계정 삭제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개발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테스트 단계에서 생성한 개발자 임시 계정 삭제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344">
                <a:tc rowSpan="5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접근통제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외부 접근 통제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외부에서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접근 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인증 강화</a:t>
                      </a:r>
                      <a:endParaRPr lang="en-US" altLang="ko-KR" sz="1000" u="none" strike="noStrike" baseline="0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234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접속 세션 통제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세션 타임 아웃 설정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234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접속 시도 횟수 제한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접속 실패 횟수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제한 설정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234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자동 로그인 방지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로그인 패스워드 저장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(cookie)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금지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234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어플리케이션 화면 잠금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어플리케이션 실행 후 일정 시간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미입력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시 화면 잠김 설정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606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4. DBMS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 보안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 - </a:t>
            </a:r>
            <a:r>
              <a:rPr lang="ko-KR" altLang="en-US" dirty="0" err="1">
                <a:solidFill>
                  <a:srgbClr val="000000"/>
                </a:solidFill>
                <a:latin typeface="맑은 고딕" pitchFamily="50" charset="-127"/>
              </a:rPr>
              <a:t>보안요건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 상세설명 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1/2</a:t>
            </a:r>
            <a:endParaRPr lang="ko-KR" altLang="en-US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458800"/>
              </p:ext>
            </p:extLst>
          </p:nvPr>
        </p:nvGraphicFramePr>
        <p:xfrm>
          <a:off x="523844" y="1017290"/>
          <a:ext cx="8858313" cy="5145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9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서비스 구분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세부내역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상세설명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972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인증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계정관리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DBMS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접속 인증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DBMS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접속 계정 현행화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신규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인사이동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퇴사자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계정 현행화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불필요한 기본 생성 계정 삭제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단순 비밀번호 제한 및 주기적인 비밀번호 변경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계정 공동 사용 금지 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774">
                <a:tc rowSpan="3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권한관리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계정별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권한 최소화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업무 역할별 차등 권한 부여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직무분리 적용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77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특수권한 할당 및 사용 제한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시스템 관리 권한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할당 제한 및 사용자 최소화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시스템 관리 명령어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en-US" altLang="ko-KR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rm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en-US" altLang="ko-KR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dd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shutdown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 제한 설정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시스템 환경 설정 파일 등 주요 시스템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파일 접근 권한 제한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77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개발자 계정 삭제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시스템 개발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테스트 단계에서 생성한 임시 계정 삭제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774">
                <a:tc rowSpan="3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접근통제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DB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접근 통제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DB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접근 통제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솔루션 적용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직무분리에 따른</a:t>
                      </a:r>
                      <a:r>
                        <a:rPr lang="en-US" altLang="ko-KR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DB 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 제한</a:t>
                      </a:r>
                      <a:endParaRPr lang="en-US" altLang="ko-KR" sz="1000" u="none" strike="noStrike" baseline="0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77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접속 세션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관리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세션 타임 아웃 설정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0774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접속 시도 횟수 제한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접속 실패 횟수 제한 설정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077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암호화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중요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 정보 암호화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인증정보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비밀번호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단방향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암호화 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고객 고유식별번호 양방향 암호화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국내외 기관 권고 표준 암호화 기술 적용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4403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4. DBMS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 보안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 - </a:t>
            </a:r>
            <a:r>
              <a:rPr lang="ko-KR" altLang="en-US" dirty="0" err="1">
                <a:solidFill>
                  <a:srgbClr val="000000"/>
                </a:solidFill>
                <a:latin typeface="맑은 고딕" pitchFamily="50" charset="-127"/>
              </a:rPr>
              <a:t>보안요건</a:t>
            </a:r>
            <a:r>
              <a:rPr lang="ko-KR" altLang="en-US" dirty="0">
                <a:solidFill>
                  <a:srgbClr val="000000"/>
                </a:solidFill>
                <a:latin typeface="맑은 고딕" pitchFamily="50" charset="-127"/>
              </a:rPr>
              <a:t> 상세설명 </a:t>
            </a:r>
            <a:r>
              <a:rPr lang="en-US" altLang="ko-KR" dirty="0">
                <a:solidFill>
                  <a:srgbClr val="000000"/>
                </a:solidFill>
                <a:latin typeface="맑은 고딕" pitchFamily="50" charset="-127"/>
              </a:rPr>
              <a:t>2/2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662971"/>
              </p:ext>
            </p:extLst>
          </p:nvPr>
        </p:nvGraphicFramePr>
        <p:xfrm>
          <a:off x="511619" y="1017290"/>
          <a:ext cx="8858313" cy="45940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9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2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서비스 구분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세부내역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itchFamily="50" charset="-127"/>
                          <a:ea typeface="맑은 고딕" pitchFamily="50" charset="-127"/>
                        </a:rPr>
                        <a:t>상세설명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73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err="1">
                          <a:latin typeface="맑은 고딕" pitchFamily="50" charset="-127"/>
                          <a:ea typeface="맑은 고딕" pitchFamily="50" charset="-127"/>
                        </a:rPr>
                        <a:t>무결성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이용자 데이터 사용 금지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이용자의 주요 정보를 테스트 데이터로 사용 금지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개발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테스트 시 변조된 데이터 사용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735">
                <a:tc rowSpan="4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추적감사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dirty="0" err="1"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r>
                        <a:rPr lang="en-US" altLang="ko-KR" sz="1000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시간동기화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NTP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서버를 활용한 시간 동기화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4735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로그인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로그오프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시스템 접속 로그 성공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실패 감사 기록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접속 시간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위치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접속자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등의 접속 정보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4735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DB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접근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DBMS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접근 계정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IP,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접근</a:t>
                      </a:r>
                      <a:r>
                        <a:rPr lang="en-US" altLang="ko-KR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시간</a:t>
                      </a:r>
                      <a:r>
                        <a:rPr lang="en-US" altLang="ko-KR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접근 사유 등 </a:t>
                      </a:r>
                      <a:r>
                        <a:rPr lang="ko-KR" altLang="en-US" sz="1000" u="none" strike="noStrike" baseline="0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테이블 단위 접근 기록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주요 테이블 대상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4735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계정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권한 관리 내역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계정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권한의 부여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변경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삭제 기록 </a:t>
                      </a:r>
                      <a:r>
                        <a:rPr lang="ko-KR" altLang="en-US" sz="1000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로깅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및 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년간 보관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4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개인정보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고객 정보 식별 대체키 적용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고객 고유식별번호 최소화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고유식별번호를 대체키로 전환하여 고유식별번호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노출 차단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4735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latin typeface="맑은 고딕" pitchFamily="50" charset="-127"/>
                          <a:ea typeface="맑은 고딕" pitchFamily="50" charset="-127"/>
                        </a:rPr>
                        <a:t>가용성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▷ 재해복구센터 구축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백업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업무연속성 관리 계획 기준 재해복구센터 구축</a:t>
                      </a:r>
                      <a:endParaRPr lang="en-US" altLang="ko-KR" sz="1000" u="none" strike="noStrike" baseline="0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4735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▷ 보안 설정 가이드 준수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∙ 단계별 개발</a:t>
                      </a:r>
                      <a:r>
                        <a:rPr lang="en-US" altLang="ko-KR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테스트 장비 전수 점검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∙ 운영 이관 전 취약점 보완 조치</a:t>
                      </a:r>
                      <a:r>
                        <a:rPr lang="ko-KR" altLang="en-US" sz="1000" u="none" strike="noStrike" baseline="0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수행</a:t>
                      </a:r>
                      <a:endParaRPr lang="en-US" altLang="ko-KR" sz="1000" u="none" strike="noStrike" dirty="0"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682" marR="7682" marT="7682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2204027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8199</TotalTime>
  <Words>3426</Words>
  <Application>Microsoft Office PowerPoint</Application>
  <PresentationFormat>A4 용지(210x297mm)</PresentationFormat>
  <Paragraphs>492</Paragraphs>
  <Slides>23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0" baseType="lpstr">
      <vt:lpstr>맑은 고딕</vt:lpstr>
      <vt:lpstr>Arial</vt:lpstr>
      <vt:lpstr>Calibri</vt:lpstr>
      <vt:lpstr>Times New Roman</vt:lpstr>
      <vt:lpstr>Wingdings</vt:lpstr>
      <vt:lpstr>Wingdings 2</vt:lpstr>
      <vt:lpstr>19_Blank</vt:lpstr>
      <vt:lpstr>보안아키텍처</vt:lpstr>
      <vt:lpstr>개정이력</vt:lpstr>
      <vt:lpstr>목차</vt:lpstr>
      <vt:lpstr>1.목적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7. 소프트웨어 개발보안</vt:lpstr>
      <vt:lpstr>7. 소프트웨어 개발보안 : SQL 삽입취약점</vt:lpstr>
      <vt:lpstr>7. 소프트웨어 개발보안 : XQuery 삽입취약점</vt:lpstr>
      <vt:lpstr>7. 소프트웨어 개발보안 : 디렉터리 서비스 조회</vt:lpstr>
      <vt:lpstr>7. 소프트웨어 개발보안 : 시스템자원접근</vt:lpstr>
      <vt:lpstr>7. 소프트웨어 개발보안 : 웹서비스요청 및 결과검증</vt:lpstr>
      <vt:lpstr>7. 소프트웨어 개발보안 : 웹 기반 중요기능 수행 요청 유효성 검증</vt:lpstr>
      <vt:lpstr>7. 소프트웨어 개발보안 : HTTP 프로토콜 유효성 검증</vt:lpstr>
      <vt:lpstr>7. 소프트웨어 개발보안 : 보안기능 동작에 사용되는 입력값 검증</vt:lpstr>
      <vt:lpstr>7. 소프트웨어 개발보안 : 업로드/다운로드 파일 검증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783</cp:revision>
  <cp:lastPrinted>2024-06-12T23:51:07Z</cp:lastPrinted>
  <dcterms:created xsi:type="dcterms:W3CDTF">2010-01-13T15:51:22Z</dcterms:created>
  <dcterms:modified xsi:type="dcterms:W3CDTF">2026-01-04T04:03:30Z</dcterms:modified>
</cp:coreProperties>
</file>