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370" r:id="rId2"/>
    <p:sldId id="371" r:id="rId3"/>
    <p:sldId id="516" r:id="rId4"/>
    <p:sldId id="518" r:id="rId5"/>
    <p:sldId id="517" r:id="rId6"/>
    <p:sldId id="524" r:id="rId7"/>
    <p:sldId id="519" r:id="rId8"/>
    <p:sldId id="521" r:id="rId9"/>
    <p:sldId id="522" r:id="rId10"/>
    <p:sldId id="523" r:id="rId11"/>
    <p:sldId id="520" r:id="rId12"/>
    <p:sldId id="423" r:id="rId13"/>
    <p:sldId id="514" r:id="rId14"/>
    <p:sldId id="515" r:id="rId15"/>
    <p:sldId id="303" r:id="rId16"/>
  </p:sldIdLst>
  <p:sldSz cx="10693400" cy="7561263"/>
  <p:notesSz cx="6797675" cy="9926638"/>
  <p:embeddedFontLst>
    <p:embeddedFont>
      <p:font typeface="-웹윤고딕130" panose="02030504000101010101" pitchFamily="18" charset="-127"/>
      <p:regular r:id="rId18"/>
    </p:embeddedFont>
    <p:embeddedFont>
      <p:font typeface="-웹윤고딕140" panose="02030504000101010101" pitchFamily="18" charset="-127"/>
      <p:regular r:id="rId19"/>
    </p:embeddedFont>
    <p:embeddedFont>
      <p:font typeface="08서울남산체 B" panose="02020603020101020101" pitchFamily="18" charset="-127"/>
      <p:regular r:id="rId20"/>
    </p:embeddedFont>
    <p:embeddedFont>
      <p:font typeface="HY견고딕" panose="02030600000101010101" pitchFamily="18" charset="-127"/>
      <p:regular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orient="horz" pos="4423" userDrawn="1">
          <p15:clr>
            <a:srgbClr val="A4A3A4"/>
          </p15:clr>
        </p15:guide>
        <p15:guide id="3" orient="horz" pos="1220">
          <p15:clr>
            <a:srgbClr val="A4A3A4"/>
          </p15:clr>
        </p15:guide>
        <p15:guide id="5" orient="horz" pos="4740" userDrawn="1">
          <p15:clr>
            <a:srgbClr val="A4A3A4"/>
          </p15:clr>
        </p15:guide>
        <p15:guide id="6" pos="329">
          <p15:clr>
            <a:srgbClr val="A4A3A4"/>
          </p15:clr>
        </p15:guide>
        <p15:guide id="7" pos="6407">
          <p15:clr>
            <a:srgbClr val="A4A3A4"/>
          </p15:clr>
        </p15:guide>
        <p15:guide id="8" pos="3368">
          <p15:clr>
            <a:srgbClr val="A4A3A4"/>
          </p15:clr>
        </p15:guide>
        <p15:guide id="9" pos="4048">
          <p15:clr>
            <a:srgbClr val="A4A3A4"/>
          </p15:clr>
        </p15:guide>
        <p15:guide id="10" orient="horz" pos="1293" userDrawn="1">
          <p15:clr>
            <a:srgbClr val="A4A3A4"/>
          </p15:clr>
        </p15:guide>
        <p15:guide id="11" orient="horz" pos="1247">
          <p15:clr>
            <a:srgbClr val="A4A3A4"/>
          </p15:clr>
        </p15:guide>
        <p15:guide id="12" orient="horz" pos="1292">
          <p15:clr>
            <a:srgbClr val="A4A3A4"/>
          </p15:clr>
        </p15:guide>
        <p15:guide id="13" pos="3277">
          <p15:clr>
            <a:srgbClr val="A4A3A4"/>
          </p15:clr>
        </p15:guide>
        <p15:guide id="14" pos="67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095DA3"/>
    <a:srgbClr val="E7F9FF"/>
    <a:srgbClr val="0062A9"/>
    <a:srgbClr val="B3E2F7"/>
    <a:srgbClr val="00A1FA"/>
    <a:srgbClr val="DC2506"/>
    <a:srgbClr val="1361A2"/>
    <a:srgbClr val="F8AB8C"/>
    <a:srgbClr val="138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6" autoAdjust="0"/>
    <p:restoredTop sz="97532" autoAdjust="0"/>
  </p:normalViewPr>
  <p:slideViewPr>
    <p:cSldViewPr showGuides="1">
      <p:cViewPr>
        <p:scale>
          <a:sx n="90" d="100"/>
          <a:sy n="90" d="100"/>
        </p:scale>
        <p:origin x="-2064" y="-474"/>
      </p:cViewPr>
      <p:guideLst>
        <p:guide orient="horz" pos="2381"/>
        <p:guide orient="horz" pos="4423"/>
        <p:guide orient="horz" pos="1220"/>
        <p:guide orient="horz" pos="4740"/>
        <p:guide orient="horz" pos="1293"/>
        <p:guide orient="horz" pos="1247"/>
        <p:guide orient="horz" pos="1292"/>
        <p:guide pos="329"/>
        <p:guide pos="6407"/>
        <p:guide pos="3368"/>
        <p:guide pos="4048"/>
        <p:guide pos="3277"/>
        <p:guide pos="67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874" y="-7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5CCD0-ADDC-4F90-B21D-21670CE59B42}" type="datetimeFigureOut">
              <a:rPr lang="ko-KR" altLang="en-US" smtClean="0"/>
              <a:pPr/>
              <a:t>2015-10-28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059EF-9E27-490A-A6D7-C53F85EDB9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3274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모서리가 둥근 직사각형 13"/>
          <p:cNvSpPr/>
          <p:nvPr userDrawn="1"/>
        </p:nvSpPr>
        <p:spPr>
          <a:xfrm>
            <a:off x="517197" y="444858"/>
            <a:ext cx="3245327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l" defTabSz="1043056" rtl="0" eaLnBrk="1" latinLnBrk="1" hangingPunct="1">
              <a:buSzPct val="80000"/>
            </a:pP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해운항만물류 통합정보망 구축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(1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단계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)  3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차 워크숍</a:t>
            </a:r>
            <a:endParaRPr lang="ko-KR" altLang="en-US" sz="1100" kern="1200" dirty="0" smtClean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  <a:cs typeface="+mn-cs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75225" y="7165007"/>
            <a:ext cx="742950" cy="235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57130410-0A2F-41CB-B223-A1672F0EE241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모서리가 둥근 직사각형 13"/>
          <p:cNvSpPr/>
          <p:nvPr userDrawn="1"/>
        </p:nvSpPr>
        <p:spPr>
          <a:xfrm>
            <a:off x="517197" y="444858"/>
            <a:ext cx="3245327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l" defTabSz="1043056" rtl="0" eaLnBrk="1" latinLnBrk="1" hangingPunct="1">
              <a:buSzPct val="80000"/>
            </a:pP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해운항만물류 통합정보망 구축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(1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단계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)  3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차 워크숍</a:t>
            </a:r>
            <a:endParaRPr lang="ko-KR" altLang="en-US" sz="1100" kern="1200" dirty="0" smtClean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  <a:cs typeface="+mn-cs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75225" y="7165007"/>
            <a:ext cx="742950" cy="235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57130410-0A2F-41CB-B223-A1672F0EE241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416249" y="1764407"/>
            <a:ext cx="9865096" cy="5328592"/>
          </a:xfrm>
          <a:prstGeom prst="rect">
            <a:avLst/>
          </a:prstGeom>
          <a:solidFill>
            <a:srgbClr val="DCE6F2">
              <a:alpha val="8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414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모서리가 둥근 직사각형 18"/>
          <p:cNvSpPr/>
          <p:nvPr userDrawn="1"/>
        </p:nvSpPr>
        <p:spPr>
          <a:xfrm>
            <a:off x="517197" y="444858"/>
            <a:ext cx="3245327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l" defTabSz="1043056" rtl="0" eaLnBrk="1" latinLnBrk="1" hangingPunct="1">
              <a:buSzPct val="80000"/>
            </a:pP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해운항만물류 통합정보망 구축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(1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단계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)  3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차 워크숍</a:t>
            </a:r>
            <a:endParaRPr lang="ko-KR" altLang="en-US" sz="1100" kern="1200" dirty="0" smtClean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  <a:cs typeface="+mn-cs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75225" y="7165007"/>
            <a:ext cx="742950" cy="235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57130410-0A2F-41CB-B223-A1672F0EE241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모서리가 둥근 직사각형 18"/>
          <p:cNvSpPr/>
          <p:nvPr userDrawn="1"/>
        </p:nvSpPr>
        <p:spPr>
          <a:xfrm>
            <a:off x="517197" y="444858"/>
            <a:ext cx="3245327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l" defTabSz="1043056" rtl="0" eaLnBrk="1" latinLnBrk="1" hangingPunct="1">
              <a:buSzPct val="80000"/>
            </a:pP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해운항만물류 통합정보망 구축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(1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단계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)  3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차 워크숍</a:t>
            </a:r>
            <a:endParaRPr lang="ko-KR" altLang="en-US" sz="1100" kern="1200" dirty="0" smtClean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  <a:cs typeface="+mn-cs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75225" y="7165007"/>
            <a:ext cx="742950" cy="235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57130410-0A2F-41CB-B223-A1672F0EE241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모서리가 둥근 직사각형 13"/>
          <p:cNvSpPr/>
          <p:nvPr userDrawn="1"/>
        </p:nvSpPr>
        <p:spPr>
          <a:xfrm>
            <a:off x="517197" y="444858"/>
            <a:ext cx="3461351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l" defTabSz="1043056" rtl="0" eaLnBrk="1" latinLnBrk="1" hangingPunct="1">
              <a:buSzPct val="80000"/>
            </a:pP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해운항만물류 통합정보망 구축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(1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단계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)  3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차 워크숍</a:t>
            </a:r>
            <a:endParaRPr lang="ko-KR" altLang="en-US" sz="1100" kern="1200" dirty="0" smtClean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  <a:cs typeface="+mn-cs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75225" y="7165007"/>
            <a:ext cx="742950" cy="235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57130410-0A2F-41CB-B223-A1672F0EE241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모서리가 둥근 직사각형 13"/>
          <p:cNvSpPr/>
          <p:nvPr userDrawn="1"/>
        </p:nvSpPr>
        <p:spPr>
          <a:xfrm>
            <a:off x="517197" y="444858"/>
            <a:ext cx="3461351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l" defTabSz="1043056" rtl="0" eaLnBrk="1" latinLnBrk="1" hangingPunct="1">
              <a:buSzPct val="80000"/>
            </a:pP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해운항만물류 통합정보망 구축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(1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단계</a:t>
            </a:r>
            <a:r>
              <a:rPr lang="en-US" altLang="ko-KR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)  </a:t>
            </a:r>
            <a:r>
              <a:rPr lang="ko-KR" altLang="en-US" sz="1100" kern="1200" dirty="0" smtClean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  <a:cs typeface="+mn-cs"/>
              </a:rPr>
              <a:t>월간보고</a:t>
            </a:r>
            <a:endParaRPr lang="ko-KR" altLang="en-US" sz="1100" kern="1200" dirty="0" smtClean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  <a:cs typeface="+mn-cs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75225" y="7165007"/>
            <a:ext cx="742950" cy="235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57130410-0A2F-41CB-B223-A1672F0EE241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080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75225" y="7165007"/>
            <a:ext cx="742950" cy="235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57130410-0A2F-41CB-B223-A1672F0EE241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698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41DA4-E708-4DA2-9B7E-385F051DB0B8}" type="datetimeFigureOut">
              <a:rPr lang="ko-KR" altLang="en-US" smtClean="0"/>
              <a:pPr/>
              <a:t>2015-10-28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DE31D-59C5-4DD9-B687-09CCB39F2B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슬라이드 번호 개체 틀 5"/>
          <p:cNvSpPr txBox="1">
            <a:spLocks/>
          </p:cNvSpPr>
          <p:nvPr userDrawn="1"/>
        </p:nvSpPr>
        <p:spPr>
          <a:xfrm>
            <a:off x="4975225" y="7165007"/>
            <a:ext cx="742950" cy="235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ctr" defTabSz="1043056" rtl="0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7130410-0A2F-41CB-B223-A1672F0EE241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4" r:id="rId3"/>
    <p:sldLayoutId id="2147483665" r:id="rId4"/>
    <p:sldLayoutId id="2147483650" r:id="rId5"/>
    <p:sldLayoutId id="2147483668" r:id="rId6"/>
    <p:sldLayoutId id="2147483663" r:id="rId7"/>
    <p:sldLayoutId id="2147483669" r:id="rId8"/>
    <p:sldLayoutId id="2147483671" r:id="rId9"/>
  </p:sldLayoutIdLst>
  <p:timing>
    <p:tnLst>
      <p:par>
        <p:cTn id="1" dur="indefinite" restart="never" nodeType="tmRoot"/>
      </p:par>
    </p:tnLst>
  </p:timing>
  <p:txStyles>
    <p:titleStyle>
      <a:lvl1pPr algn="ctr" defTabSz="1043056" rtl="0" eaLnBrk="1" latinLnBrk="1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1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1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1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1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4/40/Crystal_Clear_app_database.pn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12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4/40/Crystal_Clear_app_database.pn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upload.wikimedia.org/wikipedia/commons/4/40/Crystal_Clear_app_database.png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sp>
        <p:nvSpPr>
          <p:cNvPr id="9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975225" y="7196110"/>
            <a:ext cx="742950" cy="288032"/>
          </a:xfrm>
        </p:spPr>
        <p:txBody>
          <a:bodyPr/>
          <a:lstStyle/>
          <a:p>
            <a:pPr>
              <a:defRPr/>
            </a:pPr>
            <a:fld id="{57130410-0A2F-41CB-B223-A1672F0EE241}" type="slidenum">
              <a:rPr lang="ko-KR" altLang="en-US" sz="11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pPr>
                <a:defRPr/>
              </a:pPr>
              <a:t>1</a:t>
            </a:fld>
            <a:endParaRPr lang="ko-KR" altLang="en-US" sz="1100" b="0" dirty="0">
              <a:solidFill>
                <a:schemeClr val="tx1">
                  <a:lumMod val="50000"/>
                  <a:lumOff val="50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12009" y="1997258"/>
            <a:ext cx="7899919" cy="7540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/>
            <a:r>
              <a:rPr lang="ko-KR" altLang="en-US" sz="4300" spc="-200" dirty="0" smtClean="0">
                <a:solidFill>
                  <a:srgbClr val="0067B1"/>
                </a:solidFill>
                <a:latin typeface="08서울남산체 B" pitchFamily="18" charset="-127"/>
                <a:ea typeface="08서울남산체 B" pitchFamily="18" charset="-127"/>
              </a:rPr>
              <a:t>해운항만물류 통합정보망 구축 </a:t>
            </a:r>
            <a:r>
              <a:rPr lang="en-US" altLang="ko-KR" sz="3300" spc="-200" dirty="0" smtClean="0">
                <a:solidFill>
                  <a:srgbClr val="009C87"/>
                </a:solidFill>
                <a:latin typeface="08서울남산체 B" pitchFamily="18" charset="-127"/>
                <a:ea typeface="08서울남산체 B" pitchFamily="18" charset="-127"/>
              </a:rPr>
              <a:t>(1</a:t>
            </a:r>
            <a:r>
              <a:rPr lang="ko-KR" altLang="en-US" sz="3300" spc="-200" dirty="0" smtClean="0">
                <a:solidFill>
                  <a:srgbClr val="009C87"/>
                </a:solidFill>
                <a:latin typeface="08서울남산체 B" pitchFamily="18" charset="-127"/>
                <a:ea typeface="08서울남산체 B" pitchFamily="18" charset="-127"/>
              </a:rPr>
              <a:t>단계</a:t>
            </a:r>
            <a:r>
              <a:rPr lang="en-US" altLang="ko-KR" sz="3300" spc="-200" dirty="0" smtClean="0">
                <a:solidFill>
                  <a:srgbClr val="009C87"/>
                </a:solidFill>
                <a:latin typeface="08서울남산체 B" pitchFamily="18" charset="-127"/>
                <a:ea typeface="08서울남산체 B" pitchFamily="18" charset="-127"/>
              </a:rPr>
              <a:t>)</a:t>
            </a:r>
            <a:endParaRPr lang="ko-KR" altLang="en-US" sz="3300" spc="-200" dirty="0">
              <a:solidFill>
                <a:srgbClr val="009C87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0648" y="2756927"/>
            <a:ext cx="3501280" cy="60016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/>
            <a:r>
              <a:rPr lang="en-US" altLang="ko-KR" sz="3300" spc="-200" dirty="0" smtClean="0">
                <a:solidFill>
                  <a:srgbClr val="484848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3300" spc="-200" dirty="0" smtClean="0">
                <a:solidFill>
                  <a:srgbClr val="484848"/>
                </a:solidFill>
                <a:latin typeface="08서울남산체 B" pitchFamily="18" charset="-127"/>
                <a:ea typeface="08서울남산체 B" pitchFamily="18" charset="-127"/>
              </a:rPr>
              <a:t>월간보고 </a:t>
            </a:r>
            <a:r>
              <a:rPr lang="en-US" altLang="ko-KR" sz="3300" spc="-200" smtClean="0">
                <a:solidFill>
                  <a:srgbClr val="484848"/>
                </a:solidFill>
                <a:latin typeface="08서울남산체 B" pitchFamily="18" charset="-127"/>
                <a:ea typeface="08서울남산체 B" pitchFamily="18" charset="-127"/>
              </a:rPr>
              <a:t>– </a:t>
            </a:r>
            <a:r>
              <a:rPr lang="ko-KR" altLang="en-US" sz="3300" spc="-200" smtClean="0">
                <a:solidFill>
                  <a:srgbClr val="484848"/>
                </a:solidFill>
                <a:latin typeface="08서울남산체 B" pitchFamily="18" charset="-127"/>
                <a:ea typeface="08서울남산체 B" pitchFamily="18" charset="-127"/>
              </a:rPr>
              <a:t>아키텍처</a:t>
            </a:r>
            <a:endParaRPr lang="ko-KR" altLang="en-US" sz="3300" spc="-200" dirty="0">
              <a:solidFill>
                <a:srgbClr val="484848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2117" y="3794638"/>
            <a:ext cx="164981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/>
            <a:r>
              <a:rPr lang="en-US" altLang="ko-KR" sz="2400" dirty="0" smtClean="0">
                <a:solidFill>
                  <a:srgbClr val="919191"/>
                </a:solidFill>
                <a:latin typeface="-웹윤고딕130" pitchFamily="18" charset="-127"/>
                <a:ea typeface="-웹윤고딕130" pitchFamily="18" charset="-127"/>
              </a:rPr>
              <a:t>2015. 9. 17</a:t>
            </a:r>
            <a:endParaRPr lang="ko-KR" altLang="en-US" sz="2400" dirty="0">
              <a:solidFill>
                <a:srgbClr val="919191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1236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아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외부 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OPEN API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호출방안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91" name="모서리가 둥근 직사각형 190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cxnSp>
        <p:nvCxnSpPr>
          <p:cNvPr id="52" name="직선 연결선 127"/>
          <p:cNvCxnSpPr>
            <a:cxnSpLocks noChangeShapeType="1"/>
          </p:cNvCxnSpPr>
          <p:nvPr/>
        </p:nvCxnSpPr>
        <p:spPr bwMode="auto">
          <a:xfrm>
            <a:off x="2382715" y="2184718"/>
            <a:ext cx="2510116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직선 연결선 127"/>
          <p:cNvCxnSpPr>
            <a:cxnSpLocks noChangeShapeType="1"/>
          </p:cNvCxnSpPr>
          <p:nvPr/>
        </p:nvCxnSpPr>
        <p:spPr bwMode="auto">
          <a:xfrm>
            <a:off x="5860749" y="2184718"/>
            <a:ext cx="3621088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직선 연결선 131"/>
          <p:cNvCxnSpPr>
            <a:cxnSpLocks noChangeShapeType="1"/>
          </p:cNvCxnSpPr>
          <p:nvPr/>
        </p:nvCxnSpPr>
        <p:spPr bwMode="auto">
          <a:xfrm>
            <a:off x="5243212" y="2288858"/>
            <a:ext cx="0" cy="3075949"/>
          </a:xfrm>
          <a:prstGeom prst="line">
            <a:avLst/>
          </a:prstGeom>
          <a:noFill/>
          <a:ln w="127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직선 연결선 131"/>
          <p:cNvCxnSpPr>
            <a:cxnSpLocks noChangeShapeType="1"/>
          </p:cNvCxnSpPr>
          <p:nvPr/>
        </p:nvCxnSpPr>
        <p:spPr bwMode="auto">
          <a:xfrm>
            <a:off x="5171774" y="2288858"/>
            <a:ext cx="0" cy="3066713"/>
          </a:xfrm>
          <a:prstGeom prst="line">
            <a:avLst/>
          </a:prstGeom>
          <a:noFill/>
          <a:ln w="12700" algn="ctr">
            <a:solidFill>
              <a:srgbClr val="007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" name="TextBox 29"/>
          <p:cNvSpPr txBox="1">
            <a:spLocks noChangeArrowheads="1"/>
          </p:cNvSpPr>
          <p:nvPr/>
        </p:nvSpPr>
        <p:spPr bwMode="auto">
          <a:xfrm>
            <a:off x="2454556" y="1898968"/>
            <a:ext cx="569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 dirty="0" err="1"/>
              <a:t>외부망</a:t>
            </a:r>
            <a:endParaRPr lang="ko-KR" altLang="en-US" sz="1000" dirty="0"/>
          </a:p>
        </p:txBody>
      </p:sp>
      <p:sp>
        <p:nvSpPr>
          <p:cNvPr id="57" name="TextBox 29"/>
          <p:cNvSpPr txBox="1">
            <a:spLocks noChangeArrowheads="1"/>
          </p:cNvSpPr>
          <p:nvPr/>
        </p:nvSpPr>
        <p:spPr bwMode="auto">
          <a:xfrm>
            <a:off x="7477252" y="1898968"/>
            <a:ext cx="5699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 dirty="0" err="1"/>
              <a:t>내부망</a:t>
            </a:r>
            <a:endParaRPr lang="ko-KR" altLang="en-US" sz="1000" dirty="0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75" y="3286311"/>
            <a:ext cx="349741" cy="14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247" y="3277604"/>
            <a:ext cx="349741" cy="14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Box 59"/>
          <p:cNvSpPr txBox="1"/>
          <p:nvPr/>
        </p:nvSpPr>
        <p:spPr>
          <a:xfrm>
            <a:off x="4841337" y="3036924"/>
            <a:ext cx="73449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dirty="0" smtClean="0">
                <a:latin typeface="+mn-ea"/>
                <a:ea typeface="Rix모던고딕 B"/>
              </a:rPr>
              <a:t>망 연계장비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pic>
        <p:nvPicPr>
          <p:cNvPr id="61" name="Picture 369" descr="Image:Crystal Clear app databas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403" y="3386538"/>
            <a:ext cx="323786" cy="40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847" y="4760880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6605327" y="4938720"/>
            <a:ext cx="62549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주전산기 </a:t>
            </a:r>
            <a:endParaRPr lang="en-US" altLang="ko-KR" sz="800" b="1" dirty="0" smtClean="0">
              <a:latin typeface="+mn-ea"/>
              <a:ea typeface="Rix모던고딕 B"/>
            </a:endParaRPr>
          </a:p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WAS1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64" name="오각형 67"/>
          <p:cNvSpPr>
            <a:spLocks noChangeArrowheads="1"/>
          </p:cNvSpPr>
          <p:nvPr/>
        </p:nvSpPr>
        <p:spPr bwMode="auto">
          <a:xfrm>
            <a:off x="6566238" y="5278561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WAS </a:t>
            </a:r>
            <a:r>
              <a:rPr lang="ko-KR" altLang="en-US" sz="800" dirty="0" err="1" smtClean="0">
                <a:latin typeface="굴림체" pitchFamily="49" charset="-127"/>
                <a:ea typeface="굴림체" pitchFamily="49" charset="-127"/>
              </a:rPr>
              <a:t>인스턴스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65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789" y="4762167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7495269" y="4940007"/>
            <a:ext cx="62549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주전산기 </a:t>
            </a:r>
            <a:endParaRPr lang="en-US" altLang="ko-KR" sz="800" b="1" dirty="0" smtClean="0">
              <a:latin typeface="+mn-ea"/>
              <a:ea typeface="Rix모던고딕 B"/>
            </a:endParaRPr>
          </a:p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WAS2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67" name="오각형 67"/>
          <p:cNvSpPr>
            <a:spLocks noChangeArrowheads="1"/>
          </p:cNvSpPr>
          <p:nvPr/>
        </p:nvSpPr>
        <p:spPr bwMode="auto">
          <a:xfrm>
            <a:off x="7456180" y="5279848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WAS </a:t>
            </a:r>
            <a:r>
              <a:rPr lang="ko-KR" altLang="en-US" sz="800" dirty="0" err="1" smtClean="0">
                <a:latin typeface="굴림체" pitchFamily="49" charset="-127"/>
                <a:ea typeface="굴림체" pitchFamily="49" charset="-127"/>
              </a:rPr>
              <a:t>인스턴스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68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81" y="4756793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8372861" y="4934633"/>
            <a:ext cx="62549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주전산기 </a:t>
            </a:r>
            <a:endParaRPr lang="en-US" altLang="ko-KR" sz="800" b="1" dirty="0" smtClean="0">
              <a:latin typeface="+mn-ea"/>
              <a:ea typeface="Rix모던고딕 B"/>
            </a:endParaRPr>
          </a:p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WAS3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70" name="오각형 67"/>
          <p:cNvSpPr>
            <a:spLocks noChangeArrowheads="1"/>
          </p:cNvSpPr>
          <p:nvPr/>
        </p:nvSpPr>
        <p:spPr bwMode="auto">
          <a:xfrm>
            <a:off x="8333772" y="5274474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WAS </a:t>
            </a:r>
            <a:r>
              <a:rPr lang="ko-KR" altLang="en-US" sz="800" dirty="0" err="1" smtClean="0">
                <a:latin typeface="굴림체" pitchFamily="49" charset="-127"/>
                <a:ea typeface="굴림체" pitchFamily="49" charset="-127"/>
              </a:rPr>
              <a:t>인스턴스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71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45" y="2954459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7064633" y="3132299"/>
            <a:ext cx="72327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</a:t>
            </a:r>
            <a:r>
              <a:rPr lang="en-US" altLang="ko-KR" sz="800" b="1" dirty="0" smtClean="0">
                <a:latin typeface="+mn-ea"/>
                <a:ea typeface="Rix모던고딕 B"/>
              </a:rPr>
              <a:t>ESB#1</a:t>
            </a:r>
          </a:p>
        </p:txBody>
      </p:sp>
      <p:sp>
        <p:nvSpPr>
          <p:cNvPr id="73" name="오각형 67"/>
          <p:cNvSpPr>
            <a:spLocks noChangeArrowheads="1"/>
          </p:cNvSpPr>
          <p:nvPr/>
        </p:nvSpPr>
        <p:spPr bwMode="auto">
          <a:xfrm>
            <a:off x="7074436" y="3472140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엔진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74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587" y="2943946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TextBox 74"/>
          <p:cNvSpPr txBox="1"/>
          <p:nvPr/>
        </p:nvSpPr>
        <p:spPr>
          <a:xfrm>
            <a:off x="7971176" y="3121786"/>
            <a:ext cx="72327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</a:t>
            </a:r>
            <a:r>
              <a:rPr lang="en-US" altLang="ko-KR" sz="800" b="1" dirty="0" smtClean="0">
                <a:latin typeface="+mn-ea"/>
                <a:ea typeface="Rix모던고딕 B"/>
              </a:rPr>
              <a:t>ESB#2</a:t>
            </a:r>
          </a:p>
        </p:txBody>
      </p:sp>
      <p:sp>
        <p:nvSpPr>
          <p:cNvPr id="76" name="오각형 67"/>
          <p:cNvSpPr>
            <a:spLocks noChangeArrowheads="1"/>
          </p:cNvSpPr>
          <p:nvPr/>
        </p:nvSpPr>
        <p:spPr bwMode="auto">
          <a:xfrm>
            <a:off x="7980978" y="3461627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엔진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77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358" y="3836278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2585946" y="4014118"/>
            <a:ext cx="72327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</a:t>
            </a:r>
            <a:r>
              <a:rPr lang="en-US" altLang="ko-KR" sz="800" b="1" dirty="0" smtClean="0">
                <a:latin typeface="+mn-ea"/>
                <a:ea typeface="Rix모던고딕 B"/>
              </a:rPr>
              <a:t>ESB#1</a:t>
            </a:r>
          </a:p>
        </p:txBody>
      </p:sp>
      <p:sp>
        <p:nvSpPr>
          <p:cNvPr id="79" name="오각형 67"/>
          <p:cNvSpPr>
            <a:spLocks noChangeArrowheads="1"/>
          </p:cNvSpPr>
          <p:nvPr/>
        </p:nvSpPr>
        <p:spPr bwMode="auto">
          <a:xfrm>
            <a:off x="2595749" y="4353959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엔진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80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040" y="3825765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3469629" y="4003605"/>
            <a:ext cx="72327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</a:t>
            </a:r>
            <a:r>
              <a:rPr lang="en-US" altLang="ko-KR" sz="800" b="1" dirty="0" smtClean="0">
                <a:latin typeface="+mn-ea"/>
                <a:ea typeface="Rix모던고딕 B"/>
              </a:rPr>
              <a:t>ESB#2</a:t>
            </a:r>
          </a:p>
        </p:txBody>
      </p:sp>
      <p:sp>
        <p:nvSpPr>
          <p:cNvPr id="82" name="오각형 67"/>
          <p:cNvSpPr>
            <a:spLocks noChangeArrowheads="1"/>
          </p:cNvSpPr>
          <p:nvPr/>
        </p:nvSpPr>
        <p:spPr bwMode="auto">
          <a:xfrm>
            <a:off x="3479431" y="4343446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엔진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83" name="Rectangle 135"/>
          <p:cNvSpPr>
            <a:spLocks noChangeArrowheads="1"/>
          </p:cNvSpPr>
          <p:nvPr/>
        </p:nvSpPr>
        <p:spPr bwMode="auto">
          <a:xfrm>
            <a:off x="6943452" y="2809730"/>
            <a:ext cx="1872207" cy="1094035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84" name="Rectangle 135"/>
          <p:cNvSpPr>
            <a:spLocks noChangeArrowheads="1"/>
          </p:cNvSpPr>
          <p:nvPr/>
        </p:nvSpPr>
        <p:spPr bwMode="auto">
          <a:xfrm>
            <a:off x="2533525" y="3754610"/>
            <a:ext cx="1872207" cy="1094035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85" name="Rectangle 135"/>
          <p:cNvSpPr>
            <a:spLocks noChangeArrowheads="1"/>
          </p:cNvSpPr>
          <p:nvPr/>
        </p:nvSpPr>
        <p:spPr bwMode="auto">
          <a:xfrm>
            <a:off x="6537824" y="4616151"/>
            <a:ext cx="2697308" cy="1094035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86" name="직선 연결선 85"/>
          <p:cNvCxnSpPr>
            <a:stCxn id="85" idx="0"/>
            <a:endCxn id="83" idx="2"/>
          </p:cNvCxnSpPr>
          <p:nvPr/>
        </p:nvCxnSpPr>
        <p:spPr>
          <a:xfrm flipH="1" flipV="1">
            <a:off x="7879556" y="3903765"/>
            <a:ext cx="6922" cy="712386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223653" y="4413059"/>
            <a:ext cx="1897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1. </a:t>
            </a:r>
            <a:r>
              <a:rPr lang="ko-KR" altLang="en-US" sz="800" b="1" dirty="0" smtClean="0"/>
              <a:t>새 주소 요청 </a:t>
            </a:r>
            <a:r>
              <a:rPr lang="en-US" altLang="ko-KR" sz="800" b="1" dirty="0" smtClean="0"/>
              <a:t>Open API </a:t>
            </a:r>
            <a:r>
              <a:rPr lang="ko-KR" altLang="en-US" sz="800" b="1" dirty="0" smtClean="0"/>
              <a:t>요청 </a:t>
            </a:r>
            <a:endParaRPr lang="ko-KR" altLang="en-US" sz="8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5514297" y="3051960"/>
            <a:ext cx="1897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2. </a:t>
            </a:r>
            <a:r>
              <a:rPr lang="ko-KR" altLang="en-US" sz="800" b="1" dirty="0" smtClean="0"/>
              <a:t>새 주소 요청 정보 전달</a:t>
            </a:r>
            <a:endParaRPr lang="ko-KR" altLang="en-US" sz="800" b="1" dirty="0"/>
          </a:p>
        </p:txBody>
      </p:sp>
      <p:cxnSp>
        <p:nvCxnSpPr>
          <p:cNvPr id="89" name="직선 연결선 88"/>
          <p:cNvCxnSpPr>
            <a:stCxn id="59" idx="3"/>
            <a:endCxn id="83" idx="1"/>
          </p:cNvCxnSpPr>
          <p:nvPr/>
        </p:nvCxnSpPr>
        <p:spPr>
          <a:xfrm>
            <a:off x="5690988" y="3348714"/>
            <a:ext cx="1252464" cy="803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19120" y="1806555"/>
            <a:ext cx="18001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공공데이터 포털 </a:t>
            </a:r>
            <a:r>
              <a:rPr lang="en-US" altLang="ko-KR" sz="800" b="1" dirty="0" smtClean="0"/>
              <a:t>(www.data.go.kr)</a:t>
            </a:r>
            <a:endParaRPr lang="ko-KR" altLang="en-US" sz="800" b="1" dirty="0"/>
          </a:p>
        </p:txBody>
      </p:sp>
      <p:pic>
        <p:nvPicPr>
          <p:cNvPr id="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70" y="2079661"/>
            <a:ext cx="1682449" cy="106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2" name="꺾인 연결선 91"/>
          <p:cNvCxnSpPr>
            <a:stCxn id="84" idx="3"/>
            <a:endCxn id="58" idx="1"/>
          </p:cNvCxnSpPr>
          <p:nvPr/>
        </p:nvCxnSpPr>
        <p:spPr>
          <a:xfrm flipV="1">
            <a:off x="4405732" y="3357421"/>
            <a:ext cx="380343" cy="944207"/>
          </a:xfrm>
          <a:prstGeom prst="bentConnector3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꺾인 연결선 92"/>
          <p:cNvCxnSpPr>
            <a:stCxn id="84" idx="1"/>
            <a:endCxn id="91" idx="2"/>
          </p:cNvCxnSpPr>
          <p:nvPr/>
        </p:nvCxnSpPr>
        <p:spPr>
          <a:xfrm rot="10800000">
            <a:off x="978095" y="3144646"/>
            <a:ext cx="1555430" cy="1156982"/>
          </a:xfrm>
          <a:prstGeom prst="bentConnector2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485608" y="4343446"/>
            <a:ext cx="1897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3. </a:t>
            </a:r>
            <a:r>
              <a:rPr lang="ko-KR" altLang="en-US" sz="800" b="1" dirty="0" smtClean="0"/>
              <a:t>새 주소 요청</a:t>
            </a:r>
            <a:r>
              <a:rPr lang="en-US" altLang="ko-KR" sz="800" b="1" dirty="0" smtClean="0"/>
              <a:t>(Open API)</a:t>
            </a:r>
            <a:r>
              <a:rPr lang="ko-KR" altLang="en-US" sz="800" b="1" dirty="0" smtClean="0"/>
              <a:t> 및 데이터 수신</a:t>
            </a:r>
            <a:endParaRPr lang="ko-KR" altLang="en-US" sz="800" b="1" dirty="0"/>
          </a:p>
        </p:txBody>
      </p:sp>
      <p:graphicFrame>
        <p:nvGraphicFramePr>
          <p:cNvPr id="95" name="표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04808"/>
              </p:ext>
            </p:extLst>
          </p:nvPr>
        </p:nvGraphicFramePr>
        <p:xfrm>
          <a:off x="344637" y="5940871"/>
          <a:ext cx="9518893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303"/>
                <a:gridCol w="7783590"/>
              </a:tblGrid>
              <a:tr h="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고려사항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설명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</a:tr>
              <a:tr h="233182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내부 연계서버 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내부업무에서 요청하는 외부기관 호출 정보를 외부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ESB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 전달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외부 연계서버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실제 외부 기관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Open API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및 데이터 호출 및 데이터 결과 내부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ESB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 전달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</a:tbl>
          </a:graphicData>
        </a:graphic>
      </p:graphicFrame>
      <p:sp>
        <p:nvSpPr>
          <p:cNvPr id="96" name="TextBox 95"/>
          <p:cNvSpPr txBox="1"/>
          <p:nvPr/>
        </p:nvSpPr>
        <p:spPr>
          <a:xfrm>
            <a:off x="5442402" y="1436710"/>
            <a:ext cx="39367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보안 정책상 내부에 있는 서버는 외부에 있는 서비스를 직접 호출 할 수 없음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804526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차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서비스 구성도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(A3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참고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)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91" name="모서리가 둥근 직사각형 190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" y="1693522"/>
            <a:ext cx="10687205" cy="5527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352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2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통합 테스트 환경 구축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(DR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센터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753653" y="1515376"/>
            <a:ext cx="4771277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endParaRPr lang="ko-KR" altLang="en-US" sz="1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104" name="직선 연결선 127"/>
          <p:cNvCxnSpPr>
            <a:cxnSpLocks noChangeShapeType="1"/>
          </p:cNvCxnSpPr>
          <p:nvPr/>
        </p:nvCxnSpPr>
        <p:spPr bwMode="auto">
          <a:xfrm>
            <a:off x="2225574" y="1836064"/>
            <a:ext cx="3340965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" name="직선 연결선 127"/>
          <p:cNvCxnSpPr>
            <a:cxnSpLocks noChangeShapeType="1"/>
          </p:cNvCxnSpPr>
          <p:nvPr/>
        </p:nvCxnSpPr>
        <p:spPr bwMode="auto">
          <a:xfrm>
            <a:off x="6423832" y="1836064"/>
            <a:ext cx="3621088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직선 연결선 131"/>
          <p:cNvCxnSpPr>
            <a:cxnSpLocks noChangeShapeType="1"/>
          </p:cNvCxnSpPr>
          <p:nvPr/>
        </p:nvCxnSpPr>
        <p:spPr bwMode="auto">
          <a:xfrm>
            <a:off x="5730095" y="2141937"/>
            <a:ext cx="0" cy="4953847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직선 연결선 131"/>
          <p:cNvCxnSpPr>
            <a:cxnSpLocks noChangeShapeType="1"/>
          </p:cNvCxnSpPr>
          <p:nvPr/>
        </p:nvCxnSpPr>
        <p:spPr bwMode="auto">
          <a:xfrm>
            <a:off x="5658657" y="2144757"/>
            <a:ext cx="0" cy="493897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8" name="TextBox 29"/>
          <p:cNvSpPr txBox="1">
            <a:spLocks noChangeArrowheads="1"/>
          </p:cNvSpPr>
          <p:nvPr/>
        </p:nvSpPr>
        <p:spPr bwMode="auto">
          <a:xfrm>
            <a:off x="3655814" y="1550314"/>
            <a:ext cx="569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 dirty="0" err="1"/>
              <a:t>외부망</a:t>
            </a:r>
            <a:endParaRPr lang="ko-KR" altLang="en-US" sz="1000" dirty="0"/>
          </a:p>
        </p:txBody>
      </p:sp>
      <p:sp>
        <p:nvSpPr>
          <p:cNvPr id="109" name="TextBox 29"/>
          <p:cNvSpPr txBox="1">
            <a:spLocks noChangeArrowheads="1"/>
          </p:cNvSpPr>
          <p:nvPr/>
        </p:nvSpPr>
        <p:spPr bwMode="auto">
          <a:xfrm>
            <a:off x="8040335" y="1550314"/>
            <a:ext cx="5699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 dirty="0" err="1"/>
              <a:t>내부망</a:t>
            </a:r>
            <a:endParaRPr lang="ko-KR" altLang="en-US" sz="1000" dirty="0"/>
          </a:p>
        </p:txBody>
      </p:sp>
      <p:pic>
        <p:nvPicPr>
          <p:cNvPr id="110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654" y="2587947"/>
            <a:ext cx="465848" cy="60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" name="TextBox 110"/>
          <p:cNvSpPr txBox="1"/>
          <p:nvPr/>
        </p:nvSpPr>
        <p:spPr>
          <a:xfrm>
            <a:off x="7457815" y="2684794"/>
            <a:ext cx="64793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WEB </a:t>
            </a:r>
            <a:r>
              <a:rPr lang="ko-KR" altLang="en-US" sz="800" b="1" dirty="0" smtClean="0">
                <a:ea typeface="Rix모던고딕 B"/>
              </a:rPr>
              <a:t>서버</a:t>
            </a:r>
            <a:endParaRPr lang="en-US" altLang="ko-KR" sz="800" b="1" dirty="0" smtClean="0">
              <a:ea typeface="Rix모던고딕 B"/>
            </a:endParaRPr>
          </a:p>
        </p:txBody>
      </p:sp>
      <p:pic>
        <p:nvPicPr>
          <p:cNvPr id="112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333" y="3843984"/>
            <a:ext cx="465848" cy="60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" name="TextBox 112"/>
          <p:cNvSpPr txBox="1"/>
          <p:nvPr/>
        </p:nvSpPr>
        <p:spPr>
          <a:xfrm>
            <a:off x="7447686" y="3969406"/>
            <a:ext cx="65755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WAS </a:t>
            </a:r>
            <a:r>
              <a:rPr lang="ko-KR" altLang="en-US" sz="800" b="1" dirty="0" smtClean="0">
                <a:ea typeface="Rix모던고딕 B"/>
              </a:rPr>
              <a:t>서버</a:t>
            </a:r>
            <a:endParaRPr lang="en-US" altLang="ko-KR" sz="800" b="1" dirty="0" smtClean="0">
              <a:ea typeface="Rix모던고딕 B"/>
            </a:endParaRPr>
          </a:p>
        </p:txBody>
      </p:sp>
      <p:pic>
        <p:nvPicPr>
          <p:cNvPr id="114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015" y="3768498"/>
            <a:ext cx="465848" cy="60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" name="TextBox 114"/>
          <p:cNvSpPr txBox="1"/>
          <p:nvPr/>
        </p:nvSpPr>
        <p:spPr>
          <a:xfrm>
            <a:off x="9284053" y="3932020"/>
            <a:ext cx="56618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DB </a:t>
            </a:r>
            <a:r>
              <a:rPr lang="ko-KR" altLang="en-US" sz="800" b="1" dirty="0" smtClean="0">
                <a:ea typeface="Rix모던고딕 B"/>
              </a:rPr>
              <a:t>서버</a:t>
            </a:r>
            <a:endParaRPr lang="en-US" altLang="ko-KR" sz="800" b="1" dirty="0" smtClean="0">
              <a:ea typeface="Rix모던고딕 B"/>
            </a:endParaRPr>
          </a:p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(x86)</a:t>
            </a:r>
          </a:p>
        </p:txBody>
      </p:sp>
      <p:pic>
        <p:nvPicPr>
          <p:cNvPr id="11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604" y="4990089"/>
            <a:ext cx="465848" cy="60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" name="TextBox 116"/>
          <p:cNvSpPr txBox="1"/>
          <p:nvPr/>
        </p:nvSpPr>
        <p:spPr>
          <a:xfrm>
            <a:off x="7468423" y="5067886"/>
            <a:ext cx="58862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ea typeface="Rix모던고딕 B"/>
              </a:rPr>
              <a:t>통합연계</a:t>
            </a:r>
            <a:endParaRPr lang="en-US" altLang="ko-KR" sz="800" b="1" dirty="0">
              <a:ea typeface="Rix모던고딕 B"/>
            </a:endParaRPr>
          </a:p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ESB</a:t>
            </a:r>
            <a:endParaRPr lang="en-US" altLang="ko-KR" sz="800" b="1" dirty="0" smtClean="0">
              <a:ea typeface="Rix모던고딕 B"/>
            </a:endParaRPr>
          </a:p>
        </p:txBody>
      </p:sp>
      <p:pic>
        <p:nvPicPr>
          <p:cNvPr id="118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430" y="2319453"/>
            <a:ext cx="423498" cy="5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" name="TextBox 118"/>
          <p:cNvSpPr txBox="1"/>
          <p:nvPr/>
        </p:nvSpPr>
        <p:spPr>
          <a:xfrm>
            <a:off x="3763416" y="2411870"/>
            <a:ext cx="64793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WEB </a:t>
            </a:r>
            <a:r>
              <a:rPr lang="ko-KR" altLang="en-US" sz="800" b="1" dirty="0" smtClean="0">
                <a:ea typeface="Rix모던고딕 B"/>
              </a:rPr>
              <a:t>서버</a:t>
            </a:r>
            <a:endParaRPr lang="en-US" altLang="ko-KR" sz="800" b="1" dirty="0" smtClean="0">
              <a:ea typeface="Rix모던고딕 B"/>
            </a:endParaRPr>
          </a:p>
        </p:txBody>
      </p:sp>
      <p:pic>
        <p:nvPicPr>
          <p:cNvPr id="120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9" y="3586113"/>
            <a:ext cx="465848" cy="60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TextBox 120"/>
          <p:cNvSpPr txBox="1"/>
          <p:nvPr/>
        </p:nvSpPr>
        <p:spPr>
          <a:xfrm>
            <a:off x="3797277" y="3663910"/>
            <a:ext cx="58862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ea typeface="Rix모던고딕 B"/>
              </a:rPr>
              <a:t>통합연계</a:t>
            </a:r>
            <a:endParaRPr lang="en-US" altLang="ko-KR" sz="800" b="1" dirty="0" smtClean="0">
              <a:ea typeface="Rix모던고딕 B"/>
            </a:endParaRPr>
          </a:p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ESB</a:t>
            </a:r>
            <a:endParaRPr lang="en-US" altLang="ko-KR" sz="800" b="1" dirty="0" smtClean="0">
              <a:ea typeface="Rix모던고딕 B"/>
            </a:endParaRPr>
          </a:p>
        </p:txBody>
      </p:sp>
      <p:pic>
        <p:nvPicPr>
          <p:cNvPr id="122" name="그림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144" y="2310439"/>
            <a:ext cx="719682" cy="364830"/>
          </a:xfrm>
          <a:prstGeom prst="rect">
            <a:avLst/>
          </a:prstGeom>
        </p:spPr>
      </p:pic>
      <p:sp>
        <p:nvSpPr>
          <p:cNvPr id="123" name="TextBox 122"/>
          <p:cNvSpPr txBox="1"/>
          <p:nvPr/>
        </p:nvSpPr>
        <p:spPr>
          <a:xfrm>
            <a:off x="1363415" y="2366703"/>
            <a:ext cx="49244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dirty="0">
                <a:ea typeface="Rix모던고딕 B"/>
              </a:rPr>
              <a:t>인터넷</a:t>
            </a:r>
          </a:p>
        </p:txBody>
      </p:sp>
      <p:pic>
        <p:nvPicPr>
          <p:cNvPr id="124" name="Picture 3047" descr="사람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78" y="2321863"/>
            <a:ext cx="220556" cy="3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" name="Picture 334" descr="T2500_N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760" y="3408121"/>
            <a:ext cx="326896" cy="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" name="Picture 2211" descr="운영 협력업체_기업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12" y="4146459"/>
            <a:ext cx="524663" cy="39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" name="TextBox 126"/>
          <p:cNvSpPr txBox="1"/>
          <p:nvPr/>
        </p:nvSpPr>
        <p:spPr>
          <a:xfrm>
            <a:off x="224569" y="4189296"/>
            <a:ext cx="6311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800" dirty="0" smtClean="0">
                <a:ea typeface="Rix모던고딕 L" panose="02020603020101020101" pitchFamily="18" charset="-127"/>
              </a:rPr>
              <a:t>산하</a:t>
            </a:r>
            <a:r>
              <a:rPr lang="en-US" altLang="ko-KR" sz="800" dirty="0" smtClean="0">
                <a:ea typeface="Rix모던고딕 L" panose="02020603020101020101" pitchFamily="18" charset="-127"/>
              </a:rPr>
              <a:t>/</a:t>
            </a:r>
          </a:p>
          <a:p>
            <a:pPr algn="ctr">
              <a:defRPr/>
            </a:pPr>
            <a:r>
              <a:rPr lang="ko-KR" altLang="en-US" sz="800" dirty="0" smtClean="0">
                <a:ea typeface="Rix모던고딕 L" panose="02020603020101020101" pitchFamily="18" charset="-127"/>
              </a:rPr>
              <a:t>유관기관</a:t>
            </a:r>
            <a:endParaRPr lang="ko-KR" altLang="en-US" sz="800" dirty="0">
              <a:ea typeface="Rix모던고딕 L" panose="02020603020101020101" pitchFamily="18" charset="-127"/>
            </a:endParaRPr>
          </a:p>
        </p:txBody>
      </p:sp>
      <p:cxnSp>
        <p:nvCxnSpPr>
          <p:cNvPr id="128" name="직선 연결선 127"/>
          <p:cNvCxnSpPr>
            <a:stCxn id="122" idx="3"/>
          </p:cNvCxnSpPr>
          <p:nvPr/>
        </p:nvCxnSpPr>
        <p:spPr>
          <a:xfrm flipV="1">
            <a:off x="1977826" y="2489813"/>
            <a:ext cx="1795331" cy="3041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1635825" y="3184700"/>
            <a:ext cx="148786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ea typeface="Rix모던고딕 L" panose="02020603020101020101" pitchFamily="18" charset="-127"/>
              </a:rPr>
              <a:t>IPSEC-VPN(SW-K2000)</a:t>
            </a:r>
            <a:endParaRPr lang="ko-KR" altLang="en-US" sz="800" dirty="0">
              <a:ea typeface="Rix모던고딕 L" panose="02020603020101020101" pitchFamily="18" charset="-127"/>
            </a:endParaRPr>
          </a:p>
        </p:txBody>
      </p:sp>
      <p:sp>
        <p:nvSpPr>
          <p:cNvPr id="130" name="Rectangle 135"/>
          <p:cNvSpPr>
            <a:spLocks noChangeArrowheads="1"/>
          </p:cNvSpPr>
          <p:nvPr/>
        </p:nvSpPr>
        <p:spPr bwMode="auto">
          <a:xfrm>
            <a:off x="7241181" y="2404608"/>
            <a:ext cx="3156712" cy="3673759"/>
          </a:xfrm>
          <a:prstGeom prst="rect">
            <a:avLst/>
          </a:prstGeom>
          <a:noFill/>
          <a:ln w="9525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800">
              <a:latin typeface="+mn-lt"/>
              <a:ea typeface="굴림체" pitchFamily="49" charset="-127"/>
            </a:endParaRPr>
          </a:p>
        </p:txBody>
      </p:sp>
      <p:pic>
        <p:nvPicPr>
          <p:cNvPr id="131" name="Picture 2224" descr="운영 협력업체_기업3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125" y="6272990"/>
            <a:ext cx="447795" cy="51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" name="TextBox 131"/>
          <p:cNvSpPr txBox="1"/>
          <p:nvPr/>
        </p:nvSpPr>
        <p:spPr>
          <a:xfrm>
            <a:off x="6380944" y="6442102"/>
            <a:ext cx="70458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800" dirty="0" smtClean="0">
                <a:ea typeface="Rix모던고딕 L" panose="02020603020101020101" pitchFamily="18" charset="-127"/>
              </a:rPr>
              <a:t>유관기</a:t>
            </a:r>
            <a:r>
              <a:rPr lang="ko-KR" altLang="en-US" sz="800" dirty="0">
                <a:ea typeface="Rix모던고딕 L" panose="02020603020101020101" pitchFamily="18" charset="-127"/>
              </a:rPr>
              <a:t>관</a:t>
            </a:r>
            <a:endParaRPr lang="en-US" altLang="ko-KR" sz="800" dirty="0" smtClean="0">
              <a:ea typeface="Rix모던고딕 L" panose="02020603020101020101" pitchFamily="18" charset="-127"/>
            </a:endParaRPr>
          </a:p>
        </p:txBody>
      </p:sp>
      <p:cxnSp>
        <p:nvCxnSpPr>
          <p:cNvPr id="133" name="꺾인 연결선 132"/>
          <p:cNvCxnSpPr>
            <a:stCxn id="130" idx="2"/>
            <a:endCxn id="132" idx="3"/>
          </p:cNvCxnSpPr>
          <p:nvPr/>
        </p:nvCxnSpPr>
        <p:spPr>
          <a:xfrm rot="5400000">
            <a:off x="7716803" y="5447089"/>
            <a:ext cx="471457" cy="1734012"/>
          </a:xfrm>
          <a:prstGeom prst="bentConnector2">
            <a:avLst/>
          </a:prstGeom>
          <a:ln w="381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10633" y="4574583"/>
            <a:ext cx="1188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IPA/UPA/YGPA/BPA</a:t>
            </a:r>
            <a:endParaRPr lang="ko-KR" altLang="en-US" sz="800" b="1" dirty="0"/>
          </a:p>
        </p:txBody>
      </p:sp>
      <p:sp>
        <p:nvSpPr>
          <p:cNvPr id="135" name="TextBox 134"/>
          <p:cNvSpPr txBox="1"/>
          <p:nvPr/>
        </p:nvSpPr>
        <p:spPr>
          <a:xfrm>
            <a:off x="6191134" y="6888897"/>
            <a:ext cx="16911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해양수산부</a:t>
            </a:r>
            <a:r>
              <a:rPr lang="en-US" altLang="ko-KR" sz="800" b="1" dirty="0" smtClean="0"/>
              <a:t>/</a:t>
            </a:r>
            <a:r>
              <a:rPr lang="ko-KR" altLang="en-US" sz="800" b="1" dirty="0" smtClean="0"/>
              <a:t>지방해양수산청</a:t>
            </a:r>
            <a:r>
              <a:rPr lang="en-US" altLang="ko-KR" sz="800" b="1" dirty="0" smtClean="0"/>
              <a:t>/…</a:t>
            </a:r>
            <a:endParaRPr lang="ko-KR" altLang="en-US" sz="800" b="1" dirty="0"/>
          </a:p>
        </p:txBody>
      </p:sp>
      <p:sp>
        <p:nvSpPr>
          <p:cNvPr id="136" name="TextBox 135"/>
          <p:cNvSpPr txBox="1"/>
          <p:nvPr/>
        </p:nvSpPr>
        <p:spPr>
          <a:xfrm>
            <a:off x="8193858" y="6264172"/>
            <a:ext cx="1188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행정</a:t>
            </a:r>
            <a:r>
              <a:rPr lang="ko-KR" altLang="en-US" sz="800" b="1" dirty="0"/>
              <a:t>망</a:t>
            </a:r>
          </a:p>
        </p:txBody>
      </p:sp>
      <p:pic>
        <p:nvPicPr>
          <p:cNvPr id="137" name="Picture 334" descr="T2500_N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8" y="4126010"/>
            <a:ext cx="326896" cy="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" name="TextBox 137"/>
          <p:cNvSpPr txBox="1"/>
          <p:nvPr/>
        </p:nvSpPr>
        <p:spPr>
          <a:xfrm>
            <a:off x="932965" y="4234472"/>
            <a:ext cx="5170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ea typeface="Rix모던고딕 L" panose="02020603020101020101" pitchFamily="18" charset="-127"/>
              </a:rPr>
              <a:t>K2000</a:t>
            </a:r>
            <a:endParaRPr lang="ko-KR" altLang="en-US" sz="800" dirty="0">
              <a:ea typeface="Rix모던고딕 L" panose="02020603020101020101" pitchFamily="18" charset="-127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207208" y="2785572"/>
            <a:ext cx="1188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민원</a:t>
            </a:r>
            <a:r>
              <a:rPr lang="ko-KR" altLang="en-US" sz="800" b="1" dirty="0"/>
              <a:t>인</a:t>
            </a:r>
          </a:p>
        </p:txBody>
      </p:sp>
      <p:cxnSp>
        <p:nvCxnSpPr>
          <p:cNvPr id="140" name="직선 연결선 139"/>
          <p:cNvCxnSpPr>
            <a:stCxn id="124" idx="3"/>
            <a:endCxn id="122" idx="1"/>
          </p:cNvCxnSpPr>
          <p:nvPr/>
        </p:nvCxnSpPr>
        <p:spPr>
          <a:xfrm>
            <a:off x="567534" y="2491738"/>
            <a:ext cx="690610" cy="1116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1128306" y="3276753"/>
            <a:ext cx="5170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ea typeface="Rix모던고딕 L" panose="02020603020101020101" pitchFamily="18" charset="-127"/>
              </a:rPr>
              <a:t>VPN </a:t>
            </a:r>
            <a:endParaRPr lang="ko-KR" altLang="en-US" sz="800" dirty="0">
              <a:ea typeface="Rix모던고딕 L" panose="02020603020101020101" pitchFamily="18" charset="-127"/>
            </a:endParaRPr>
          </a:p>
        </p:txBody>
      </p:sp>
      <p:cxnSp>
        <p:nvCxnSpPr>
          <p:cNvPr id="142" name="직선 연결선 141"/>
          <p:cNvCxnSpPr>
            <a:stCxn id="110" idx="2"/>
            <a:endCxn id="112" idx="0"/>
          </p:cNvCxnSpPr>
          <p:nvPr/>
        </p:nvCxnSpPr>
        <p:spPr>
          <a:xfrm flipH="1">
            <a:off x="7772257" y="3192439"/>
            <a:ext cx="5321" cy="65154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직선 연결선 142"/>
          <p:cNvCxnSpPr>
            <a:stCxn id="113" idx="3"/>
            <a:endCxn id="114" idx="1"/>
          </p:cNvCxnSpPr>
          <p:nvPr/>
        </p:nvCxnSpPr>
        <p:spPr>
          <a:xfrm flipV="1">
            <a:off x="8105238" y="4070744"/>
            <a:ext cx="1224777" cy="6384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꺾인 연결선 143"/>
          <p:cNvCxnSpPr>
            <a:stCxn id="116" idx="3"/>
            <a:endCxn id="114" idx="2"/>
          </p:cNvCxnSpPr>
          <p:nvPr/>
        </p:nvCxnSpPr>
        <p:spPr>
          <a:xfrm flipV="1">
            <a:off x="7991452" y="4372990"/>
            <a:ext cx="1571487" cy="919345"/>
          </a:xfrm>
          <a:prstGeom prst="bentConnector2">
            <a:avLst/>
          </a:prstGeom>
          <a:ln>
            <a:solidFill>
              <a:schemeClr val="accent6">
                <a:lumMod val="75000"/>
              </a:schemeClr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Picture 41" descr="D:\제이미\아이콘\서버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474" y="5493298"/>
            <a:ext cx="348085" cy="12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TextBox 145"/>
          <p:cNvSpPr txBox="1"/>
          <p:nvPr/>
        </p:nvSpPr>
        <p:spPr>
          <a:xfrm>
            <a:off x="2233547" y="5587122"/>
            <a:ext cx="110901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ea typeface="Rix모던고딕 L" panose="02020603020101020101" pitchFamily="18" charset="-127"/>
              </a:rPr>
              <a:t>SSL-VPN(TRUIN)</a:t>
            </a:r>
            <a:endParaRPr lang="ko-KR" altLang="en-US" sz="800" dirty="0">
              <a:ea typeface="Rix모던고딕 L" panose="02020603020101020101" pitchFamily="18" charset="-127"/>
            </a:endParaRPr>
          </a:p>
        </p:txBody>
      </p:sp>
      <p:cxnSp>
        <p:nvCxnSpPr>
          <p:cNvPr id="147" name="꺾인 연결선 146"/>
          <p:cNvCxnSpPr>
            <a:stCxn id="137" idx="0"/>
            <a:endCxn id="125" idx="1"/>
          </p:cNvCxnSpPr>
          <p:nvPr/>
        </p:nvCxnSpPr>
        <p:spPr>
          <a:xfrm rot="5400000" flipH="1" flipV="1">
            <a:off x="1598767" y="3147017"/>
            <a:ext cx="632833" cy="1325154"/>
          </a:xfrm>
          <a:prstGeom prst="bentConnector2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-21359" y="5754133"/>
            <a:ext cx="1188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사업단</a:t>
            </a:r>
            <a:r>
              <a:rPr lang="en-US" altLang="ko-KR" sz="800" b="1" dirty="0" smtClean="0"/>
              <a:t>(</a:t>
            </a:r>
            <a:r>
              <a:rPr lang="ko-KR" altLang="en-US" sz="800" b="1" dirty="0" smtClean="0"/>
              <a:t>서울 사당</a:t>
            </a:r>
            <a:r>
              <a:rPr lang="en-US" altLang="ko-KR" sz="800" b="1" dirty="0" smtClean="0"/>
              <a:t>)</a:t>
            </a:r>
            <a:endParaRPr lang="ko-KR" altLang="en-US" sz="800" b="1" dirty="0"/>
          </a:p>
        </p:txBody>
      </p:sp>
      <p:grpSp>
        <p:nvGrpSpPr>
          <p:cNvPr id="149" name="그룹 148"/>
          <p:cNvGrpSpPr>
            <a:grpSpLocks/>
          </p:cNvGrpSpPr>
          <p:nvPr/>
        </p:nvGrpSpPr>
        <p:grpSpPr bwMode="auto">
          <a:xfrm>
            <a:off x="364182" y="5284149"/>
            <a:ext cx="438148" cy="469984"/>
            <a:chOff x="1144953" y="3125537"/>
            <a:chExt cx="550558" cy="458343"/>
          </a:xfrm>
        </p:grpSpPr>
        <p:pic>
          <p:nvPicPr>
            <p:cNvPr id="150" name="Picture 47" descr="business icon_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211381" y="3198539"/>
              <a:ext cx="484130" cy="3676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1" name="Picture 48" descr="business icon_0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144953" y="3125537"/>
              <a:ext cx="329534" cy="4583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52" name="직선 연결선 151"/>
          <p:cNvCxnSpPr>
            <a:stCxn id="150" idx="3"/>
            <a:endCxn id="145" idx="1"/>
          </p:cNvCxnSpPr>
          <p:nvPr/>
        </p:nvCxnSpPr>
        <p:spPr>
          <a:xfrm>
            <a:off x="802330" y="5547509"/>
            <a:ext cx="1766144" cy="744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645034" y="5533415"/>
            <a:ext cx="8051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ea typeface="Rix모던고딕 L" panose="02020603020101020101" pitchFamily="18" charset="-127"/>
              </a:rPr>
              <a:t>SSL Agent</a:t>
            </a:r>
            <a:endParaRPr lang="ko-KR" altLang="en-US" sz="800" dirty="0">
              <a:ea typeface="Rix모던고딕 L" panose="02020603020101020101" pitchFamily="18" charset="-127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983597" y="5308728"/>
            <a:ext cx="5170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ea typeface="Rix모던고딕 L" panose="02020603020101020101" pitchFamily="18" charset="-127"/>
              </a:rPr>
              <a:t>VPN </a:t>
            </a:r>
            <a:endParaRPr lang="ko-KR" altLang="en-US" sz="800" dirty="0">
              <a:ea typeface="Rix모던고딕 L" panose="02020603020101020101" pitchFamily="18" charset="-127"/>
            </a:endParaRPr>
          </a:p>
        </p:txBody>
      </p:sp>
      <p:sp>
        <p:nvSpPr>
          <p:cNvPr id="155" name="Rectangle 43"/>
          <p:cNvSpPr>
            <a:spLocks noChangeArrowheads="1"/>
          </p:cNvSpPr>
          <p:nvPr/>
        </p:nvSpPr>
        <p:spPr bwMode="auto">
          <a:xfrm>
            <a:off x="2463459" y="4506501"/>
            <a:ext cx="561531" cy="1819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dirty="0" smtClean="0">
                <a:ea typeface="Rix모던고딕 B"/>
              </a:rPr>
              <a:t>VPN</a:t>
            </a:r>
            <a:r>
              <a:rPr lang="ko-KR" altLang="en-US" sz="800" dirty="0" smtClean="0">
                <a:ea typeface="Rix모던고딕 B"/>
              </a:rPr>
              <a:t>망</a:t>
            </a:r>
            <a:endParaRPr lang="ko-KR" altLang="en-US" sz="800" dirty="0">
              <a:ea typeface="Rix모던고딕 B"/>
            </a:endParaRPr>
          </a:p>
        </p:txBody>
      </p:sp>
      <p:cxnSp>
        <p:nvCxnSpPr>
          <p:cNvPr id="156" name="직선 연결선 155"/>
          <p:cNvCxnSpPr>
            <a:stCxn id="125" idx="2"/>
            <a:endCxn id="155" idx="0"/>
          </p:cNvCxnSpPr>
          <p:nvPr/>
        </p:nvCxnSpPr>
        <p:spPr>
          <a:xfrm>
            <a:off x="2741208" y="3578233"/>
            <a:ext cx="3017" cy="928268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연결선 156"/>
          <p:cNvCxnSpPr>
            <a:stCxn id="145" idx="0"/>
            <a:endCxn id="155" idx="2"/>
          </p:cNvCxnSpPr>
          <p:nvPr/>
        </p:nvCxnSpPr>
        <p:spPr>
          <a:xfrm flipV="1">
            <a:off x="2742517" y="4688478"/>
            <a:ext cx="1708" cy="80482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직선 연결선 157"/>
          <p:cNvCxnSpPr>
            <a:stCxn id="155" idx="3"/>
            <a:endCxn id="121" idx="1"/>
          </p:cNvCxnSpPr>
          <p:nvPr/>
        </p:nvCxnSpPr>
        <p:spPr>
          <a:xfrm flipV="1">
            <a:off x="3024990" y="3833187"/>
            <a:ext cx="772287" cy="764303"/>
          </a:xfrm>
          <a:prstGeom prst="line">
            <a:avLst/>
          </a:prstGeom>
          <a:ln w="190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9" name="그림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453" y="3413931"/>
            <a:ext cx="491552" cy="249185"/>
          </a:xfrm>
          <a:prstGeom prst="rect">
            <a:avLst/>
          </a:prstGeom>
        </p:spPr>
      </p:pic>
      <p:sp>
        <p:nvSpPr>
          <p:cNvPr id="160" name="TextBox 159"/>
          <p:cNvSpPr txBox="1"/>
          <p:nvPr/>
        </p:nvSpPr>
        <p:spPr>
          <a:xfrm>
            <a:off x="1694659" y="3451396"/>
            <a:ext cx="49244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dirty="0">
                <a:ea typeface="Rix모던고딕 B"/>
              </a:rPr>
              <a:t>인터넷</a:t>
            </a:r>
          </a:p>
        </p:txBody>
      </p:sp>
      <p:pic>
        <p:nvPicPr>
          <p:cNvPr id="161" name="그림 1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606" y="5481676"/>
            <a:ext cx="491552" cy="249185"/>
          </a:xfrm>
          <a:prstGeom prst="rect">
            <a:avLst/>
          </a:prstGeom>
        </p:spPr>
      </p:pic>
      <p:sp>
        <p:nvSpPr>
          <p:cNvPr id="162" name="TextBox 161"/>
          <p:cNvSpPr txBox="1"/>
          <p:nvPr/>
        </p:nvSpPr>
        <p:spPr>
          <a:xfrm>
            <a:off x="1491812" y="5519141"/>
            <a:ext cx="49244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dirty="0">
                <a:ea typeface="Rix모던고딕 B"/>
              </a:rPr>
              <a:t>인터넷</a:t>
            </a:r>
          </a:p>
        </p:txBody>
      </p:sp>
      <p:pic>
        <p:nvPicPr>
          <p:cNvPr id="163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854" y="5025054"/>
            <a:ext cx="465848" cy="60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" name="TextBox 163"/>
          <p:cNvSpPr txBox="1"/>
          <p:nvPr/>
        </p:nvSpPr>
        <p:spPr>
          <a:xfrm>
            <a:off x="3798467" y="5102851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FEP </a:t>
            </a:r>
            <a:r>
              <a:rPr lang="ko-KR" altLang="en-US" sz="800" b="1" dirty="0" smtClean="0">
                <a:ea typeface="Rix모던고딕 B"/>
              </a:rPr>
              <a:t>서버</a:t>
            </a:r>
            <a:endParaRPr lang="en-US" altLang="ko-KR" sz="800" b="1" dirty="0" smtClean="0">
              <a:ea typeface="Rix모던고딕 B"/>
            </a:endParaRPr>
          </a:p>
        </p:txBody>
      </p:sp>
      <p:cxnSp>
        <p:nvCxnSpPr>
          <p:cNvPr id="165" name="직선 연결선 164"/>
          <p:cNvCxnSpPr>
            <a:endCxn id="163" idx="1"/>
          </p:cNvCxnSpPr>
          <p:nvPr/>
        </p:nvCxnSpPr>
        <p:spPr>
          <a:xfrm>
            <a:off x="3005939" y="4688478"/>
            <a:ext cx="852915" cy="638822"/>
          </a:xfrm>
          <a:prstGeom prst="line">
            <a:avLst/>
          </a:prstGeom>
          <a:ln w="190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Picture 2211" descr="운영 협력업체_기업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91" y="3442465"/>
            <a:ext cx="524663" cy="39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" name="TextBox 166"/>
          <p:cNvSpPr txBox="1"/>
          <p:nvPr/>
        </p:nvSpPr>
        <p:spPr>
          <a:xfrm>
            <a:off x="155629" y="3546525"/>
            <a:ext cx="1188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EDI </a:t>
            </a:r>
            <a:r>
              <a:rPr lang="ko-KR" altLang="en-US" sz="800" b="1" dirty="0" smtClean="0"/>
              <a:t>중계망</a:t>
            </a:r>
            <a:endParaRPr lang="ko-KR" altLang="en-US" sz="800" b="1" dirty="0"/>
          </a:p>
        </p:txBody>
      </p:sp>
      <p:sp>
        <p:nvSpPr>
          <p:cNvPr id="168" name="TextBox 167"/>
          <p:cNvSpPr txBox="1"/>
          <p:nvPr/>
        </p:nvSpPr>
        <p:spPr>
          <a:xfrm>
            <a:off x="103320" y="3784568"/>
            <a:ext cx="1188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VAN </a:t>
            </a:r>
            <a:r>
              <a:rPr lang="ko-KR" altLang="en-US" sz="800" b="1" dirty="0" smtClean="0"/>
              <a:t>중계사업자</a:t>
            </a:r>
            <a:endParaRPr lang="ko-KR" altLang="en-US" sz="800" b="1" dirty="0"/>
          </a:p>
        </p:txBody>
      </p:sp>
      <p:cxnSp>
        <p:nvCxnSpPr>
          <p:cNvPr id="169" name="직선 연결선 168"/>
          <p:cNvCxnSpPr>
            <a:stCxn id="120" idx="2"/>
            <a:endCxn id="163" idx="0"/>
          </p:cNvCxnSpPr>
          <p:nvPr/>
        </p:nvCxnSpPr>
        <p:spPr>
          <a:xfrm>
            <a:off x="4087383" y="4190605"/>
            <a:ext cx="4395" cy="83444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lgDashDot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8037" y="2189573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8037" y="3498344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0185" y="4902998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9495" y="2477798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9494" y="3803337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9493" y="4860746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62083" y="3726020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7" name="Group 445"/>
          <p:cNvGrpSpPr>
            <a:grpSpLocks/>
          </p:cNvGrpSpPr>
          <p:nvPr/>
        </p:nvGrpSpPr>
        <p:grpSpPr bwMode="auto">
          <a:xfrm>
            <a:off x="9262863" y="6264172"/>
            <a:ext cx="854629" cy="840169"/>
            <a:chOff x="3412" y="1584"/>
            <a:chExt cx="1253" cy="643"/>
          </a:xfrm>
        </p:grpSpPr>
        <p:sp>
          <p:nvSpPr>
            <p:cNvPr id="178" name="Rectangle 376"/>
            <p:cNvSpPr>
              <a:spLocks noChangeArrowheads="1"/>
            </p:cNvSpPr>
            <p:nvPr/>
          </p:nvSpPr>
          <p:spPr bwMode="gray">
            <a:xfrm>
              <a:off x="3412" y="1715"/>
              <a:ext cx="1247" cy="512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</p:spPr>
          <p:txBody>
            <a:bodyPr vert="eaVert" wrap="none" rIns="198000" anchor="ctr"/>
            <a:lstStyle>
              <a:lvl1pPr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1pPr>
              <a:lvl2pPr marL="742950" indent="-28575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2pPr>
              <a:lvl3pPr marL="1143000" indent="-22860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3pPr>
              <a:lvl4pPr marL="1600200" indent="-22860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4pPr>
              <a:lvl5pPr marL="2057400" indent="-22860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9pPr>
            </a:lstStyle>
            <a:p>
              <a:pPr eaLnBrk="1" latinLnBrk="1" hangingPunct="1"/>
              <a:endParaRPr kumimoji="1" lang="ko-KR" altLang="en-US" sz="800">
                <a:solidFill>
                  <a:srgbClr val="699FD1"/>
                </a:solidFill>
                <a:latin typeface="나눔고딕 ExtraBold"/>
                <a:ea typeface="나눔고딕 ExtraBold"/>
                <a:cs typeface="나눔고딕 ExtraBold"/>
              </a:endParaRPr>
            </a:p>
          </p:txBody>
        </p:sp>
        <p:sp>
          <p:nvSpPr>
            <p:cNvPr id="179" name="AutoShape 378"/>
            <p:cNvSpPr>
              <a:spLocks noChangeArrowheads="1"/>
            </p:cNvSpPr>
            <p:nvPr/>
          </p:nvSpPr>
          <p:spPr bwMode="auto">
            <a:xfrm rot="5400000">
              <a:off x="3976" y="1022"/>
              <a:ext cx="127" cy="1251"/>
            </a:xfrm>
            <a:prstGeom prst="roundRect">
              <a:avLst>
                <a:gd name="adj" fmla="val 16667"/>
              </a:avLst>
            </a:prstGeom>
            <a:solidFill>
              <a:srgbClr val="756D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vert="eaVert" wrap="none" lIns="62846" tIns="31424" rIns="86600" bIns="32166" anchor="ctr"/>
            <a:lstStyle>
              <a:lvl1pPr defTabSz="62865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1pPr>
              <a:lvl2pPr marL="742950" indent="-285750" defTabSz="62865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2pPr>
              <a:lvl3pPr marL="1143000" indent="-228600" defTabSz="62865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3pPr>
              <a:lvl4pPr marL="1600200" indent="-228600" defTabSz="62865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4pPr>
              <a:lvl5pPr marL="2057400" indent="-228600" defTabSz="628650" eaLnBrk="0" hangingPunct="0"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5pPr>
              <a:lvl6pPr marL="2514600" indent="-228600" algn="ctr" defTabSz="6286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6pPr>
              <a:lvl7pPr marL="2971800" indent="-228600" algn="ctr" defTabSz="6286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7pPr>
              <a:lvl8pPr marL="3429000" indent="-228600" algn="ctr" defTabSz="6286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8pPr>
              <a:lvl9pPr marL="3886200" indent="-228600" algn="ctr" defTabSz="6286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산돌고딕 M"/>
                  <a:ea typeface="산돌고딕 M"/>
                  <a:cs typeface="산돌고딕 M"/>
                </a:defRPr>
              </a:lvl9pPr>
            </a:lstStyle>
            <a:p>
              <a:pPr eaLnBrk="1" hangingPunct="1"/>
              <a:endParaRPr kumimoji="1" lang="ko-KR" altLang="en-US" sz="1200" dirty="0">
                <a:latin typeface="산돌고딕B"/>
                <a:ea typeface="산돌고딕B"/>
                <a:cs typeface="산돌고딕B"/>
              </a:endParaRPr>
            </a:p>
          </p:txBody>
        </p:sp>
      </p:grpSp>
      <p:sp>
        <p:nvSpPr>
          <p:cNvPr id="180" name="AutoShape 69"/>
          <p:cNvSpPr>
            <a:spLocks noChangeArrowheads="1"/>
          </p:cNvSpPr>
          <p:nvPr/>
        </p:nvSpPr>
        <p:spPr bwMode="auto">
          <a:xfrm>
            <a:off x="9788126" y="6274435"/>
            <a:ext cx="2757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0" hangingPunct="1"/>
            <a:r>
              <a:rPr lang="ko-KR" altLang="en-US" sz="1200" b="0" dirty="0" smtClean="0">
                <a:solidFill>
                  <a:schemeClr val="bg1"/>
                </a:solidFill>
                <a:latin typeface="Rix모던고딕 EB" panose="02020603020101020101" pitchFamily="18" charset="-127"/>
                <a:ea typeface="Rix모던고딕 EB" panose="02020603020101020101" pitchFamily="18" charset="-127"/>
              </a:rPr>
              <a:t>범례</a:t>
            </a:r>
            <a:endParaRPr lang="en-US" altLang="en-US" sz="1200" b="0" dirty="0">
              <a:solidFill>
                <a:schemeClr val="bg1"/>
              </a:solidFill>
              <a:latin typeface="Rix모던고딕 EB" panose="02020603020101020101" pitchFamily="18" charset="-127"/>
              <a:ea typeface="Rix모던고딕 EB" panose="02020603020101020101" pitchFamily="18" charset="-127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9534039" y="6539717"/>
            <a:ext cx="63350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000" dirty="0" smtClean="0">
                <a:latin typeface="Rix모던고딕 L" panose="02020603020101020101" pitchFamily="18" charset="-127"/>
                <a:ea typeface="Rix모던고딕 L" panose="02020603020101020101" pitchFamily="18" charset="-127"/>
              </a:rPr>
              <a:t>임대장</a:t>
            </a:r>
            <a:r>
              <a:rPr lang="ko-KR" altLang="en-US" sz="1000" dirty="0">
                <a:latin typeface="Rix모던고딕 L" panose="02020603020101020101" pitchFamily="18" charset="-127"/>
                <a:ea typeface="Rix모던고딕 L" panose="02020603020101020101" pitchFamily="18" charset="-127"/>
              </a:rPr>
              <a:t>비</a:t>
            </a:r>
            <a:endParaRPr lang="ko-KR" altLang="en-US" sz="1000" dirty="0">
              <a:latin typeface="Rix모던고딕 L" panose="02020603020101020101" pitchFamily="18" charset="-127"/>
              <a:ea typeface="Rix모던고딕 L" panose="02020603020101020101" pitchFamily="18" charset="-127"/>
            </a:endParaRPr>
          </a:p>
        </p:txBody>
      </p:sp>
      <p:pic>
        <p:nvPicPr>
          <p:cNvPr id="182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82098" y="6558767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3" name="Rectangle 135"/>
          <p:cNvSpPr>
            <a:spLocks noChangeArrowheads="1"/>
          </p:cNvSpPr>
          <p:nvPr/>
        </p:nvSpPr>
        <p:spPr bwMode="auto">
          <a:xfrm>
            <a:off x="3282883" y="2214550"/>
            <a:ext cx="1498386" cy="3863817"/>
          </a:xfrm>
          <a:prstGeom prst="rect">
            <a:avLst/>
          </a:prstGeom>
          <a:noFill/>
          <a:ln w="9525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800">
              <a:latin typeface="+mn-lt"/>
              <a:ea typeface="굴림체" pitchFamily="49" charset="-127"/>
            </a:endParaRPr>
          </a:p>
        </p:txBody>
      </p:sp>
      <p:sp>
        <p:nvSpPr>
          <p:cNvPr id="184" name="직사각형 183"/>
          <p:cNvSpPr/>
          <p:nvPr/>
        </p:nvSpPr>
        <p:spPr>
          <a:xfrm>
            <a:off x="4865750" y="2542044"/>
            <a:ext cx="7489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o-KR" altLang="en-US" sz="800" b="1" dirty="0" smtClean="0">
                <a:solidFill>
                  <a:prstClr val="black"/>
                </a:solidFill>
                <a:ea typeface="굴림체" pitchFamily="49" charset="-127"/>
              </a:rPr>
              <a:t>업무 서비스</a:t>
            </a:r>
            <a:endParaRPr lang="ko-KR" altLang="en-US" sz="800" b="1" dirty="0">
              <a:solidFill>
                <a:prstClr val="black"/>
              </a:solidFill>
              <a:ea typeface="굴림체" pitchFamily="49" charset="-127"/>
            </a:endParaRPr>
          </a:p>
        </p:txBody>
      </p:sp>
      <p:pic>
        <p:nvPicPr>
          <p:cNvPr id="185" name="Picture 228" descr="무제-1"/>
          <p:cNvPicPr>
            <a:picLocks noChangeAspect="1" noChangeArrowheads="1"/>
          </p:cNvPicPr>
          <p:nvPr/>
        </p:nvPicPr>
        <p:blipFill>
          <a:blip r:embed="rId1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881" y="2593594"/>
            <a:ext cx="612523" cy="65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" name="TextBox 185"/>
          <p:cNvSpPr txBox="1"/>
          <p:nvPr/>
        </p:nvSpPr>
        <p:spPr>
          <a:xfrm>
            <a:off x="9323604" y="2524090"/>
            <a:ext cx="585417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ea typeface="Rix모던고딕 B"/>
              </a:rPr>
              <a:t>A</a:t>
            </a:r>
            <a:r>
              <a:rPr lang="en-US" altLang="ko-KR" sz="800" b="1" dirty="0" smtClean="0">
                <a:ea typeface="Rix모던고딕 B"/>
              </a:rPr>
              <a:t>IS</a:t>
            </a:r>
            <a:r>
              <a:rPr lang="en-US" altLang="ko-KR" sz="800" b="1" dirty="0" smtClean="0">
                <a:ea typeface="Rix모던고딕 B"/>
              </a:rPr>
              <a:t> </a:t>
            </a:r>
            <a:r>
              <a:rPr lang="ko-KR" altLang="en-US" sz="800" b="1" dirty="0" smtClean="0">
                <a:ea typeface="Rix모던고딕 B"/>
              </a:rPr>
              <a:t>장비</a:t>
            </a:r>
            <a:endParaRPr lang="en-US" altLang="ko-KR" sz="800" b="1" dirty="0" smtClean="0">
              <a:ea typeface="Rix모던고딕 B"/>
            </a:endParaRPr>
          </a:p>
        </p:txBody>
      </p:sp>
      <p:pic>
        <p:nvPicPr>
          <p:cNvPr id="187" name="Picture 4" descr="C:\Users\suhyun\Desktop\이수현\작업중\아이콘모음\KakaoTalk_20140427_23343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4053" y="2524627"/>
            <a:ext cx="199033" cy="1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8" name="직선 연결선 187"/>
          <p:cNvCxnSpPr>
            <a:stCxn id="185" idx="2"/>
            <a:endCxn id="114" idx="0"/>
          </p:cNvCxnSpPr>
          <p:nvPr/>
        </p:nvCxnSpPr>
        <p:spPr>
          <a:xfrm flipH="1">
            <a:off x="9562939" y="3252806"/>
            <a:ext cx="4204" cy="515692"/>
          </a:xfrm>
          <a:prstGeom prst="line">
            <a:avLst/>
          </a:prstGeom>
          <a:ln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Box 188"/>
          <p:cNvSpPr txBox="1"/>
          <p:nvPr/>
        </p:nvSpPr>
        <p:spPr>
          <a:xfrm>
            <a:off x="8159871" y="5056219"/>
            <a:ext cx="72648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연계 데이터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9462603" y="3359416"/>
            <a:ext cx="92525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AIS </a:t>
            </a:r>
            <a:r>
              <a:rPr lang="ko-KR" altLang="en-US" sz="800" b="1" dirty="0" smtClean="0">
                <a:latin typeface="+mn-ea"/>
                <a:ea typeface="Rix모던고딕 B"/>
              </a:rPr>
              <a:t>수집 데이터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8147465" y="4157546"/>
            <a:ext cx="72648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업무 데이터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2493742" y="2258981"/>
            <a:ext cx="58862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민원업</a:t>
            </a:r>
            <a:r>
              <a:rPr lang="ko-KR" altLang="en-US" sz="800" b="1" dirty="0">
                <a:latin typeface="+mn-ea"/>
                <a:ea typeface="Rix모던고딕 B"/>
              </a:rPr>
              <a:t>무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1794923" y="3822130"/>
            <a:ext cx="93487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연계</a:t>
            </a:r>
            <a:r>
              <a:rPr lang="en-US" altLang="ko-KR" sz="800" b="1" dirty="0" smtClean="0">
                <a:latin typeface="+mn-ea"/>
                <a:ea typeface="Rix모던고딕 B"/>
              </a:rPr>
              <a:t>/EDI </a:t>
            </a:r>
            <a:r>
              <a:rPr lang="ko-KR" altLang="en-US" sz="800" b="1" dirty="0" smtClean="0">
                <a:latin typeface="+mn-ea"/>
                <a:ea typeface="Rix모던고딕 B"/>
              </a:rPr>
              <a:t>데이터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cxnSp>
        <p:nvCxnSpPr>
          <p:cNvPr id="194" name="꺾인 연결선 193"/>
          <p:cNvCxnSpPr>
            <a:stCxn id="121" idx="3"/>
            <a:endCxn id="117" idx="1"/>
          </p:cNvCxnSpPr>
          <p:nvPr/>
        </p:nvCxnSpPr>
        <p:spPr>
          <a:xfrm>
            <a:off x="4385900" y="3833187"/>
            <a:ext cx="3082523" cy="1403976"/>
          </a:xfrm>
          <a:prstGeom prst="bentConnector3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직사각형 194"/>
          <p:cNvSpPr/>
          <p:nvPr/>
        </p:nvSpPr>
        <p:spPr>
          <a:xfrm>
            <a:off x="4843826" y="3873983"/>
            <a:ext cx="7344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o-KR" altLang="en-US" sz="800" b="1" dirty="0" smtClean="0">
                <a:solidFill>
                  <a:prstClr val="black"/>
                </a:solidFill>
                <a:ea typeface="굴림체" pitchFamily="49" charset="-127"/>
              </a:rPr>
              <a:t>연</a:t>
            </a:r>
            <a:r>
              <a:rPr lang="ko-KR" altLang="en-US" sz="800" b="1" dirty="0">
                <a:solidFill>
                  <a:prstClr val="black"/>
                </a:solidFill>
                <a:ea typeface="굴림체" pitchFamily="49" charset="-127"/>
              </a:rPr>
              <a:t>계</a:t>
            </a:r>
            <a:r>
              <a:rPr lang="ko-KR" altLang="en-US" sz="800" b="1" dirty="0" smtClean="0">
                <a:solidFill>
                  <a:prstClr val="black"/>
                </a:solidFill>
                <a:ea typeface="굴림체" pitchFamily="49" charset="-127"/>
              </a:rPr>
              <a:t> 서비스</a:t>
            </a:r>
            <a:endParaRPr lang="ko-KR" altLang="en-US" sz="800" b="1" dirty="0">
              <a:solidFill>
                <a:prstClr val="black"/>
              </a:solidFill>
              <a:ea typeface="굴림체" pitchFamily="49" charset="-127"/>
            </a:endParaRPr>
          </a:p>
        </p:txBody>
      </p:sp>
      <p:sp>
        <p:nvSpPr>
          <p:cNvPr id="196" name="직사각형 195"/>
          <p:cNvSpPr/>
          <p:nvPr/>
        </p:nvSpPr>
        <p:spPr>
          <a:xfrm>
            <a:off x="4098388" y="4753024"/>
            <a:ext cx="7296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black"/>
                </a:solidFill>
                <a:ea typeface="굴림체" pitchFamily="49" charset="-127"/>
              </a:rPr>
              <a:t>EDI </a:t>
            </a:r>
            <a:r>
              <a:rPr lang="ko-KR" altLang="en-US" sz="800" b="1" dirty="0" err="1" smtClean="0">
                <a:solidFill>
                  <a:prstClr val="black"/>
                </a:solidFill>
                <a:ea typeface="굴림체" pitchFamily="49" charset="-127"/>
              </a:rPr>
              <a:t>테이터</a:t>
            </a:r>
            <a:r>
              <a:rPr lang="ko-KR" altLang="en-US" sz="800" b="1" dirty="0" smtClean="0">
                <a:solidFill>
                  <a:prstClr val="black"/>
                </a:solidFill>
                <a:ea typeface="굴림체" pitchFamily="49" charset="-127"/>
              </a:rPr>
              <a:t> </a:t>
            </a:r>
            <a:endParaRPr lang="ko-KR" altLang="en-US" sz="800" b="1" dirty="0">
              <a:solidFill>
                <a:prstClr val="black"/>
              </a:solidFill>
              <a:ea typeface="굴림체" pitchFamily="49" charset="-127"/>
            </a:endParaRPr>
          </a:p>
        </p:txBody>
      </p:sp>
      <p:sp>
        <p:nvSpPr>
          <p:cNvPr id="197" name="오각형 67"/>
          <p:cNvSpPr>
            <a:spLocks noChangeArrowheads="1"/>
          </p:cNvSpPr>
          <p:nvPr/>
        </p:nvSpPr>
        <p:spPr bwMode="auto">
          <a:xfrm>
            <a:off x="3852085" y="5289720"/>
            <a:ext cx="595106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ctr"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Agent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98" name="꺾인 연결선 197"/>
          <p:cNvCxnSpPr>
            <a:stCxn id="119" idx="3"/>
            <a:endCxn id="112" idx="1"/>
          </p:cNvCxnSpPr>
          <p:nvPr/>
        </p:nvCxnSpPr>
        <p:spPr>
          <a:xfrm>
            <a:off x="4411349" y="2519592"/>
            <a:ext cx="3127984" cy="1626638"/>
          </a:xfrm>
          <a:prstGeom prst="bentConnector3">
            <a:avLst>
              <a:gd name="adj1" fmla="val 62180"/>
            </a:avLst>
          </a:prstGeom>
          <a:ln w="19050">
            <a:solidFill>
              <a:schemeClr val="accent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직사각형 198"/>
          <p:cNvSpPr/>
          <p:nvPr/>
        </p:nvSpPr>
        <p:spPr>
          <a:xfrm>
            <a:off x="7900648" y="3400144"/>
            <a:ext cx="7489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o-KR" altLang="en-US" sz="800" b="1" dirty="0" smtClean="0">
                <a:solidFill>
                  <a:prstClr val="black"/>
                </a:solidFill>
                <a:ea typeface="굴림체" pitchFamily="49" charset="-127"/>
              </a:rPr>
              <a:t>업무 서비스</a:t>
            </a:r>
            <a:endParaRPr lang="ko-KR" altLang="en-US" sz="800" b="1" dirty="0">
              <a:solidFill>
                <a:prstClr val="black"/>
              </a:solidFill>
              <a:ea typeface="굴림체" pitchFamily="49" charset="-127"/>
            </a:endParaRPr>
          </a:p>
        </p:txBody>
      </p:sp>
      <p:sp>
        <p:nvSpPr>
          <p:cNvPr id="200" name="오각형 67"/>
          <p:cNvSpPr>
            <a:spLocks noChangeArrowheads="1"/>
          </p:cNvSpPr>
          <p:nvPr/>
        </p:nvSpPr>
        <p:spPr bwMode="auto">
          <a:xfrm>
            <a:off x="3852085" y="5461977"/>
            <a:ext cx="595106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ctr"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DB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엔진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가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테스트 환경 구축 개념</a:t>
            </a:r>
            <a:r>
              <a:rPr lang="ko-KR" altLang="en-US" sz="2000" dirty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도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59704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2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통합 테스트 환경 구축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(DR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센터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553"/>
            <a:ext cx="10693400" cy="549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6263" y="1328760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나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테스트환경 자원 할당표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34866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2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통합 테스트 환경 구축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(DR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센터</a:t>
            </a:r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90138" y="2111208"/>
            <a:ext cx="98650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 latinLnBrk="0">
              <a:spcBef>
                <a:spcPct val="25000"/>
              </a:spcBef>
              <a:spcAft>
                <a:spcPct val="0"/>
              </a:spcAft>
              <a:buClr>
                <a:srgbClr val="333333"/>
              </a:buClr>
              <a:defRPr/>
            </a:pPr>
            <a:r>
              <a:rPr kumimoji="1" lang="en-US" altLang="ko-KR" sz="1600" b="1" kern="0" dirty="0" smtClean="0">
                <a:solidFill>
                  <a:srgbClr val="A50021"/>
                </a:solidFill>
              </a:rPr>
              <a:t>1. </a:t>
            </a:r>
            <a:r>
              <a:rPr kumimoji="1" lang="en-US" altLang="ko-KR" sz="1600" b="1" kern="0" dirty="0" smtClean="0">
                <a:solidFill>
                  <a:srgbClr val="A50021"/>
                </a:solidFill>
              </a:rPr>
              <a:t>DR </a:t>
            </a:r>
            <a:r>
              <a:rPr kumimoji="1" lang="ko-KR" altLang="en-US" sz="1600" b="1" kern="0" dirty="0" smtClean="0">
                <a:solidFill>
                  <a:srgbClr val="A50021"/>
                </a:solidFill>
              </a:rPr>
              <a:t>센터 </a:t>
            </a:r>
            <a:r>
              <a:rPr kumimoji="1" lang="en-US" altLang="ko-KR" sz="1600" b="1" kern="0" dirty="0" smtClean="0">
                <a:solidFill>
                  <a:srgbClr val="A50021"/>
                </a:solidFill>
              </a:rPr>
              <a:t>VPN</a:t>
            </a:r>
            <a:r>
              <a:rPr kumimoji="1" lang="ko-KR" altLang="en-US" sz="1600" b="1" kern="0" dirty="0" smtClean="0">
                <a:solidFill>
                  <a:srgbClr val="A50021"/>
                </a:solidFill>
              </a:rPr>
              <a:t>망 활용</a:t>
            </a:r>
            <a:endParaRPr kumimoji="1" lang="en-US" altLang="ko-KR" sz="1600" b="1" kern="0" dirty="0">
              <a:solidFill>
                <a:srgbClr val="A50021"/>
              </a:solidFill>
            </a:endParaRPr>
          </a:p>
          <a:p>
            <a:pPr marL="273050" lvl="1" indent="-88900" eaLnBrk="0" fontAlgn="base" latinLnBrk="0" hangingPunct="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altLang="ko-KR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 </a:t>
            </a:r>
            <a:r>
              <a:rPr lang="ko-KR" altLang="en-US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현재 </a:t>
            </a:r>
            <a:r>
              <a:rPr lang="en-US" altLang="ko-KR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PA</a:t>
            </a:r>
            <a:r>
              <a:rPr lang="ko-KR" altLang="en-US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와</a:t>
            </a:r>
            <a:r>
              <a:rPr lang="ko-KR" altLang="en-US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 </a:t>
            </a:r>
            <a:r>
              <a:rPr lang="en-US" altLang="ko-KR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DR</a:t>
            </a:r>
            <a:r>
              <a:rPr lang="ko-KR" altLang="en-US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센터는 </a:t>
            </a:r>
            <a:r>
              <a:rPr lang="en-US" altLang="ko-KR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VPN</a:t>
            </a:r>
            <a:r>
              <a:rPr lang="ko-KR" altLang="en-US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망이 연결되어 있고 모의훈련</a:t>
            </a:r>
            <a:r>
              <a:rPr lang="en-US" altLang="ko-KR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(DR </a:t>
            </a:r>
            <a:r>
              <a:rPr lang="ko-KR" altLang="en-US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테스트</a:t>
            </a:r>
            <a:r>
              <a:rPr lang="en-US" altLang="ko-KR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)</a:t>
            </a:r>
            <a:r>
              <a:rPr lang="ko-KR" altLang="en-US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시에만 오픈</a:t>
            </a:r>
            <a:endParaRPr lang="en-US" altLang="ko-KR" sz="1400" b="1" dirty="0" smtClean="0">
              <a:gradFill>
                <a:gsLst>
                  <a:gs pos="50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ea"/>
              <a:sym typeface="Wingdings" pitchFamily="2" charset="2"/>
            </a:endParaRPr>
          </a:p>
          <a:p>
            <a:pPr marL="641350" lvl="1" indent="-285750" eaLnBrk="0" fontAlgn="base" latinLnBrk="0" hangingPunct="0">
              <a:lnSpc>
                <a:spcPct val="150000"/>
              </a:lnSpc>
              <a:buFont typeface="Wingdings"/>
              <a:buChar char="à"/>
              <a:defRPr/>
            </a:pP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향후 </a:t>
            </a:r>
            <a:r>
              <a: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연계 테스트 진행을 위해 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DR/PA/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사업단담당자간 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VPN</a:t>
            </a:r>
            <a:r>
              <a: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망 오픈 협의 및 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협조 필요</a:t>
            </a:r>
            <a:endParaRPr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14400" fontAlgn="base" latinLnBrk="0">
              <a:lnSpc>
                <a:spcPct val="150000"/>
              </a:lnSpc>
              <a:spcBef>
                <a:spcPct val="25000"/>
              </a:spcBef>
              <a:spcAft>
                <a:spcPct val="0"/>
              </a:spcAft>
              <a:buClr>
                <a:srgbClr val="333333"/>
              </a:buClr>
              <a:defRPr/>
            </a:pPr>
            <a:r>
              <a:rPr kumimoji="1" lang="en-US" altLang="ko-KR" sz="1600" b="1" kern="0" dirty="0" smtClean="0">
                <a:solidFill>
                  <a:srgbClr val="A50021"/>
                </a:solidFill>
              </a:rPr>
              <a:t>2</a:t>
            </a:r>
            <a:r>
              <a:rPr kumimoji="1" lang="en-US" altLang="ko-KR" sz="1600" b="1" kern="0" dirty="0" smtClean="0">
                <a:solidFill>
                  <a:srgbClr val="A50021"/>
                </a:solidFill>
              </a:rPr>
              <a:t>. </a:t>
            </a:r>
            <a:r>
              <a:rPr kumimoji="1" lang="en-US" altLang="ko-KR" sz="1600" b="1" kern="0" dirty="0" smtClean="0">
                <a:solidFill>
                  <a:srgbClr val="A50021"/>
                </a:solidFill>
              </a:rPr>
              <a:t>SSL VPN </a:t>
            </a:r>
            <a:r>
              <a:rPr kumimoji="1" lang="ko-KR" altLang="en-US" sz="1600" b="1" kern="0" dirty="0" smtClean="0">
                <a:solidFill>
                  <a:srgbClr val="A50021"/>
                </a:solidFill>
              </a:rPr>
              <a:t>활용</a:t>
            </a:r>
            <a:endParaRPr lang="en-US" altLang="ko-KR" sz="1400" b="1" dirty="0" smtClean="0">
              <a:gradFill>
                <a:gsLst>
                  <a:gs pos="50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ea"/>
              <a:sym typeface="Wingdings" pitchFamily="2" charset="2"/>
            </a:endParaRPr>
          </a:p>
          <a:p>
            <a:pPr marL="273050" lvl="1" indent="-88900" eaLnBrk="0" fontAlgn="base" latinLnBrk="0" hangingPunct="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altLang="ko-KR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 </a:t>
            </a:r>
            <a:r>
              <a:rPr lang="ko-KR" altLang="en-US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현재 </a:t>
            </a:r>
            <a:r>
              <a:rPr lang="en-US" altLang="ko-KR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DR</a:t>
            </a:r>
            <a:r>
              <a:rPr lang="ko-KR" altLang="en-US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센터에서 </a:t>
            </a:r>
            <a:r>
              <a:rPr lang="en-US" altLang="ko-KR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SSL VPN </a:t>
            </a:r>
            <a:r>
              <a:rPr lang="ko-KR" altLang="en-US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라이선스를 </a:t>
            </a:r>
            <a:r>
              <a:rPr lang="en-US" altLang="ko-KR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50Copy</a:t>
            </a:r>
            <a:r>
              <a:rPr lang="ko-KR" altLang="en-US" sz="1400" b="1" dirty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를 보유하고 </a:t>
            </a:r>
            <a:r>
              <a:rPr lang="ko-KR" altLang="en-US" sz="1400" b="1" dirty="0" smtClean="0">
                <a:gradFill>
                  <a:gsLst>
                    <a:gs pos="5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  <a:sym typeface="Wingdings" pitchFamily="2" charset="2"/>
              </a:rPr>
              <a:t>있음</a:t>
            </a:r>
            <a:endParaRPr lang="en-US" altLang="ko-KR" sz="1400" b="1" dirty="0">
              <a:gradFill>
                <a:gsLst>
                  <a:gs pos="50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ea"/>
              <a:sym typeface="Wingdings" pitchFamily="2" charset="2"/>
            </a:endParaRPr>
          </a:p>
          <a:p>
            <a:pPr marL="641350" lvl="1" indent="-285750" eaLnBrk="0" fontAlgn="base" latinLnBrk="0" hangingPunct="0">
              <a:lnSpc>
                <a:spcPct val="150000"/>
              </a:lnSpc>
              <a:buFont typeface="Wingdings"/>
              <a:buChar char="à"/>
              <a:defRPr/>
            </a:pP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효율적인 테스트를 진행하기 위해서 사당사업장에서 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SSL 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VPN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을 </a:t>
            </a:r>
            <a:r>
              <a: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이용하여 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DR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센터 접속 가능하도록 요청</a:t>
            </a:r>
            <a:endParaRPr lang="en-US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641350" lvl="1" indent="-285750" eaLnBrk="0" fontAlgn="base" latinLnBrk="0" hangingPunct="0">
              <a:lnSpc>
                <a:spcPct val="150000"/>
              </a:lnSpc>
              <a:buFont typeface="Wingdings"/>
              <a:buChar char="à"/>
              <a:defRPr/>
            </a:pP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업무 테스트 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소스 배포 등</a:t>
            </a:r>
            <a:endParaRPr lang="en-US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355600" lvl="1" eaLnBrk="0" fontAlgn="base" latinLnBrk="0" hangingPunct="0">
              <a:lnSpc>
                <a:spcPct val="150000"/>
              </a:lnSpc>
              <a:defRPr/>
            </a:pPr>
            <a:endParaRPr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641350" lvl="1" indent="-285750" eaLnBrk="0" fontAlgn="base" latinLnBrk="0" hangingPunct="0">
              <a:lnSpc>
                <a:spcPct val="150000"/>
              </a:lnSpc>
              <a:buFont typeface="Wingdings"/>
              <a:buChar char="à"/>
              <a:defRPr/>
            </a:pPr>
            <a:endParaRPr lang="en-US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6263" y="1403191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다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협조요청사항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1012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t="70277" b="21411"/>
          <a:stretch/>
        </p:blipFill>
        <p:spPr bwMode="auto">
          <a:xfrm>
            <a:off x="0" y="3708623"/>
            <a:ext cx="106934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70236" y="3806299"/>
            <a:ext cx="3600400" cy="3231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dist"/>
            <a:r>
              <a:rPr lang="ko-KR" altLang="en-US" sz="1500" spc="-15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해운항만물류 통합정보망 구축 </a:t>
            </a:r>
            <a:r>
              <a:rPr lang="en-US" altLang="ko-KR" sz="1500" spc="-15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(1</a:t>
            </a:r>
            <a:r>
              <a:rPr lang="ko-KR" altLang="en-US" sz="1500" spc="-15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단계</a:t>
            </a:r>
            <a:r>
              <a:rPr lang="en-US" altLang="ko-KR" sz="1500" spc="-15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 3</a:t>
            </a:r>
            <a:r>
              <a:rPr lang="ko-KR" altLang="en-US" sz="1500" spc="-15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차 워크숍</a:t>
            </a:r>
            <a:endParaRPr lang="ko-KR" altLang="en-US" sz="1500" spc="-150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모서리가 둥근 직사각형 22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sp>
        <p:nvSpPr>
          <p:cNvPr id="2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975225" y="7196110"/>
            <a:ext cx="742950" cy="288032"/>
          </a:xfrm>
        </p:spPr>
        <p:txBody>
          <a:bodyPr/>
          <a:lstStyle/>
          <a:p>
            <a:pPr>
              <a:defRPr/>
            </a:pPr>
            <a:fld id="{57130410-0A2F-41CB-B223-A1672F0EE241}" type="slidenum">
              <a:rPr lang="ko-KR" altLang="en-US" sz="11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pPr>
                <a:defRPr/>
              </a:pPr>
              <a:t>2</a:t>
            </a:fld>
            <a:endParaRPr lang="ko-KR" altLang="en-US" sz="1100" b="0" dirty="0">
              <a:solidFill>
                <a:schemeClr val="tx1">
                  <a:lumMod val="50000"/>
                  <a:lumOff val="50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14884" y="2118968"/>
            <a:ext cx="3568606" cy="3231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ko-KR" altLang="en-US" sz="1500" spc="-150" dirty="0" smtClean="0">
                <a:solidFill>
                  <a:srgbClr val="0067B1"/>
                </a:solidFill>
                <a:latin typeface="08서울남산체 B" pitchFamily="18" charset="-127"/>
                <a:ea typeface="08서울남산체 B" pitchFamily="18" charset="-127"/>
              </a:rPr>
              <a:t>해운항만물류 통합정보망 구축 </a:t>
            </a:r>
            <a:r>
              <a:rPr lang="en-US" altLang="ko-KR" sz="1500" spc="-150" dirty="0" smtClean="0">
                <a:solidFill>
                  <a:srgbClr val="009C87"/>
                </a:solidFill>
                <a:latin typeface="08서울남산체 B" pitchFamily="18" charset="-127"/>
                <a:ea typeface="08서울남산체 B" pitchFamily="18" charset="-127"/>
              </a:rPr>
              <a:t>(1</a:t>
            </a:r>
            <a:r>
              <a:rPr lang="ko-KR" altLang="en-US" sz="1500" spc="-150" dirty="0" smtClean="0">
                <a:solidFill>
                  <a:srgbClr val="009C87"/>
                </a:solidFill>
                <a:latin typeface="08서울남산체 B" pitchFamily="18" charset="-127"/>
                <a:ea typeface="08서울남산체 B" pitchFamily="18" charset="-127"/>
              </a:rPr>
              <a:t>단계</a:t>
            </a:r>
            <a:r>
              <a:rPr lang="en-US" altLang="ko-KR" sz="1500" spc="-150" dirty="0" smtClean="0">
                <a:solidFill>
                  <a:srgbClr val="009C87"/>
                </a:solidFill>
                <a:latin typeface="08서울남산체 B" pitchFamily="18" charset="-127"/>
                <a:ea typeface="08서울남산체 B" pitchFamily="18" charset="-127"/>
              </a:rPr>
              <a:t>) 3</a:t>
            </a:r>
            <a:r>
              <a:rPr lang="ko-KR" altLang="en-US" sz="1500" spc="-150" dirty="0" smtClean="0">
                <a:solidFill>
                  <a:srgbClr val="009C87"/>
                </a:solidFill>
                <a:latin typeface="08서울남산체 B" pitchFamily="18" charset="-127"/>
                <a:ea typeface="08서울남산체 B" pitchFamily="18" charset="-127"/>
              </a:rPr>
              <a:t>차 워크숍</a:t>
            </a:r>
            <a:endParaRPr lang="ko-KR" altLang="en-US" sz="1500" spc="-150" dirty="0">
              <a:solidFill>
                <a:srgbClr val="484848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981204" y="3048376"/>
            <a:ext cx="2722012" cy="471151"/>
            <a:chOff x="981204" y="3182282"/>
            <a:chExt cx="2722012" cy="471151"/>
          </a:xfrm>
        </p:grpSpPr>
        <p:grpSp>
          <p:nvGrpSpPr>
            <p:cNvPr id="5" name="그룹 4"/>
            <p:cNvGrpSpPr/>
            <p:nvPr/>
          </p:nvGrpSpPr>
          <p:grpSpPr>
            <a:xfrm>
              <a:off x="981204" y="3194457"/>
              <a:ext cx="2722012" cy="458976"/>
              <a:chOff x="981204" y="3140204"/>
              <a:chExt cx="2722012" cy="45897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570930" y="3196516"/>
                <a:ext cx="2132286" cy="346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r>
                  <a:rPr lang="en-US" altLang="ko-KR" sz="2400" b="1" spc="-100" dirty="0" smtClean="0">
                    <a:solidFill>
                      <a:schemeClr val="bg1"/>
                    </a:solidFill>
                    <a:latin typeface="+mn-ea"/>
                  </a:rPr>
                  <a:t>TOBE </a:t>
                </a:r>
                <a:r>
                  <a:rPr lang="ko-KR" altLang="en-US" sz="2400" b="1" spc="-100" dirty="0" smtClean="0">
                    <a:solidFill>
                      <a:schemeClr val="bg1"/>
                    </a:solidFill>
                    <a:latin typeface="+mn-ea"/>
                  </a:rPr>
                  <a:t>시스템 아키텍처 설계</a:t>
                </a:r>
                <a:endParaRPr lang="ko-KR" altLang="en-US" sz="2400" b="1" spc="-100" dirty="0" smtClean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0" name="타원 9"/>
              <p:cNvSpPr/>
              <p:nvPr/>
            </p:nvSpPr>
            <p:spPr>
              <a:xfrm>
                <a:off x="981204" y="3140204"/>
                <a:ext cx="458976" cy="4589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atin typeface="+mn-ea"/>
                </a:endParaRPr>
              </a:p>
            </p:txBody>
          </p:sp>
        </p:grpSp>
        <p:pic>
          <p:nvPicPr>
            <p:cNvPr id="6" name="Picture 3" descr="C:\Users\hoya\Desktop\Vector Smart Object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20029" y="3221875"/>
              <a:ext cx="394137" cy="404665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1033141" y="3182282"/>
              <a:ext cx="317113" cy="45845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/>
              <a:r>
                <a:rPr lang="en-US" altLang="ko-KR" sz="2400" b="1" spc="-100" dirty="0" smtClean="0">
                  <a:solidFill>
                    <a:srgbClr val="1361A2"/>
                  </a:solidFill>
                  <a:latin typeface="+mn-ea"/>
                </a:rPr>
                <a:t>1</a:t>
              </a:r>
              <a:endParaRPr lang="ko-KR" altLang="en-US" sz="2400" b="1" spc="-100" dirty="0" smtClean="0">
                <a:solidFill>
                  <a:srgbClr val="1361A2"/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981204" y="3856009"/>
            <a:ext cx="2722012" cy="470425"/>
            <a:chOff x="981204" y="3996655"/>
            <a:chExt cx="2722012" cy="470425"/>
          </a:xfrm>
        </p:grpSpPr>
        <p:grpSp>
          <p:nvGrpSpPr>
            <p:cNvPr id="12" name="그룹 11"/>
            <p:cNvGrpSpPr/>
            <p:nvPr/>
          </p:nvGrpSpPr>
          <p:grpSpPr>
            <a:xfrm>
              <a:off x="981204" y="3996655"/>
              <a:ext cx="2722012" cy="458976"/>
              <a:chOff x="981204" y="3140204"/>
              <a:chExt cx="2722012" cy="458976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1570930" y="3196516"/>
                <a:ext cx="2132286" cy="346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r>
                  <a:rPr lang="ko-KR" altLang="en-US" sz="2400" b="1" spc="-100" dirty="0" smtClean="0">
                    <a:solidFill>
                      <a:schemeClr val="bg1"/>
                    </a:solidFill>
                    <a:latin typeface="+mn-ea"/>
                  </a:rPr>
                  <a:t>통합 테스트 환경 구축</a:t>
                </a:r>
                <a:endParaRPr lang="ko-KR" altLang="en-US" sz="2400" b="1" spc="-100" dirty="0" smtClean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6" name="타원 15"/>
              <p:cNvSpPr/>
              <p:nvPr/>
            </p:nvSpPr>
            <p:spPr>
              <a:xfrm>
                <a:off x="981204" y="3140204"/>
                <a:ext cx="458976" cy="4589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atin typeface="+mn-ea"/>
                </a:endParaRPr>
              </a:p>
            </p:txBody>
          </p:sp>
        </p:grpSp>
        <p:pic>
          <p:nvPicPr>
            <p:cNvPr id="13" name="Picture 3" descr="C:\Users\hoya\Desktop\Vector Smart Object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20029" y="4023448"/>
              <a:ext cx="394137" cy="404665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1045841" y="4009880"/>
              <a:ext cx="317113" cy="4572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/>
              <a:r>
                <a:rPr lang="en-US" altLang="ko-KR" sz="2400" b="1" spc="-100" dirty="0" smtClean="0">
                  <a:solidFill>
                    <a:srgbClr val="1361A2"/>
                  </a:solidFill>
                  <a:latin typeface="+mn-ea"/>
                </a:rPr>
                <a:t>2</a:t>
              </a:r>
              <a:endParaRPr lang="ko-KR" altLang="en-US" sz="2400" b="1" spc="-100" dirty="0" smtClean="0">
                <a:solidFill>
                  <a:srgbClr val="1361A2"/>
                </a:solidFill>
                <a:latin typeface="+mn-ea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981204" y="4651467"/>
            <a:ext cx="2722012" cy="470425"/>
            <a:chOff x="981204" y="4788743"/>
            <a:chExt cx="2722012" cy="470425"/>
          </a:xfrm>
        </p:grpSpPr>
        <p:grpSp>
          <p:nvGrpSpPr>
            <p:cNvPr id="18" name="그룹 17"/>
            <p:cNvGrpSpPr/>
            <p:nvPr/>
          </p:nvGrpSpPr>
          <p:grpSpPr>
            <a:xfrm>
              <a:off x="981204" y="4788743"/>
              <a:ext cx="2722012" cy="458976"/>
              <a:chOff x="981204" y="3140204"/>
              <a:chExt cx="2722012" cy="458976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1570930" y="3196516"/>
                <a:ext cx="2132286" cy="346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r>
                  <a:rPr lang="ko-KR" altLang="en-US" sz="2400" b="1" spc="-100" dirty="0" smtClean="0">
                    <a:solidFill>
                      <a:schemeClr val="bg1"/>
                    </a:solidFill>
                    <a:latin typeface="+mn-ea"/>
                  </a:rPr>
                  <a:t>주요이슈 사항</a:t>
                </a:r>
              </a:p>
            </p:txBody>
          </p:sp>
          <p:sp>
            <p:nvSpPr>
              <p:cNvPr id="22" name="타원 21"/>
              <p:cNvSpPr/>
              <p:nvPr/>
            </p:nvSpPr>
            <p:spPr>
              <a:xfrm>
                <a:off x="981204" y="3140204"/>
                <a:ext cx="458976" cy="4589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atin typeface="+mn-ea"/>
                </a:endParaRPr>
              </a:p>
            </p:txBody>
          </p:sp>
        </p:grpSp>
        <p:pic>
          <p:nvPicPr>
            <p:cNvPr id="19" name="Picture 3" descr="C:\Users\hoya\Desktop\Vector Smart Object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21458" y="4810862"/>
              <a:ext cx="394137" cy="404665"/>
            </a:xfrm>
            <a:prstGeom prst="rect">
              <a:avLst/>
            </a:prstGeom>
            <a:noFill/>
          </p:spPr>
        </p:pic>
        <p:sp>
          <p:nvSpPr>
            <p:cNvPr id="20" name="TextBox 19"/>
            <p:cNvSpPr txBox="1"/>
            <p:nvPr/>
          </p:nvSpPr>
          <p:spPr>
            <a:xfrm>
              <a:off x="993200" y="4801968"/>
              <a:ext cx="421580" cy="4572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/>
              <a:r>
                <a:rPr lang="en-US" altLang="ko-KR" sz="2400" b="1" spc="-100" dirty="0" smtClean="0">
                  <a:solidFill>
                    <a:srgbClr val="1361A2"/>
                  </a:solidFill>
                  <a:latin typeface="+mn-ea"/>
                </a:rPr>
                <a:t>3</a:t>
              </a:r>
              <a:endParaRPr lang="ko-KR" altLang="en-US" sz="2400" b="1" spc="-100" dirty="0" smtClean="0">
                <a:solidFill>
                  <a:srgbClr val="1361A2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63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596352"/>
              </p:ext>
            </p:extLst>
          </p:nvPr>
        </p:nvGraphicFramePr>
        <p:xfrm>
          <a:off x="272342" y="1790235"/>
          <a:ext cx="10114918" cy="2494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6180"/>
                <a:gridCol w="1016317"/>
                <a:gridCol w="1422717"/>
                <a:gridCol w="1116124"/>
                <a:gridCol w="757555"/>
                <a:gridCol w="1014730"/>
                <a:gridCol w="3601295"/>
              </a:tblGrid>
              <a:tr h="3252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고객사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7CACB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업무명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7CACB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HW</a:t>
                      </a:r>
                      <a:r>
                        <a:rPr lang="en-US" altLang="ko-KR" sz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Core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7CACB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HW Ver.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7CACB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OS</a:t>
                      </a:r>
                      <a:r>
                        <a:rPr lang="en-US" altLang="ko-KR" sz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Ver.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7CACB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Oracle Ver.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7CACB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비고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7CACB5"/>
                    </a:solidFill>
                  </a:tcPr>
                </a:tc>
              </a:tr>
              <a:tr h="237262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국방전산원</a:t>
                      </a: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개발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2CPU 12Core(24Core)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IBM x3850x6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7.1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62865" marR="62865" marT="0" marB="0" anchor="ctr"/>
                </a:tc>
              </a:tr>
              <a:tr h="237262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신협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모니터링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2CPU 8Core(16Core)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IBM Flex x240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6.3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62865" marR="62865" marT="0" marB="0" anchor="ctr"/>
                </a:tc>
              </a:tr>
              <a:tr h="237262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코스콤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정보분석계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1CPU 8 Core(8Core)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IBM x3650M4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6.3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RAC 8</a:t>
                      </a: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 포함 총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15</a:t>
                      </a: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 </a:t>
                      </a:r>
                    </a:p>
                  </a:txBody>
                  <a:tcPr marL="62865" marR="62865" marT="0" marB="0" anchor="ctr"/>
                </a:tc>
              </a:tr>
              <a:tr h="237262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SCBK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OIM 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2CPU 8Core(16Core)</a:t>
                      </a:r>
                      <a:endParaRPr lang="ko-KR" alt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Dell R720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5.8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62865" marR="62865" marT="0" marB="0" anchor="ctr"/>
                </a:tc>
              </a:tr>
              <a:tr h="237262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IBK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FDS 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2CPU 8Core(16Core)</a:t>
                      </a:r>
                      <a:endParaRPr lang="ko-KR" alt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IBM x3650M4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6.4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62865" marR="62865" marT="0" marB="0" anchor="ctr"/>
                </a:tc>
              </a:tr>
              <a:tr h="271070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IBK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형상관리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2CPU 8Core(16Core)</a:t>
                      </a:r>
                      <a:endParaRPr lang="ko-KR" alt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IBM x3650M4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6.4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</a:tr>
              <a:tr h="237262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펀드온라인코리아</a:t>
                      </a: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Main 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4CPU 8Core(32Core)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IBM x3850x5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6.3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62865" marR="62865" marT="0" marB="0" anchor="ctr"/>
                </a:tc>
              </a:tr>
              <a:tr h="237262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LIG </a:t>
                      </a: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투자증권</a:t>
                      </a: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내부업무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1CPU 6Core(6Core)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IBM x3650M4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6.2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62865" marR="62865" marT="0" marB="0" anchor="ctr"/>
                </a:tc>
              </a:tr>
              <a:tr h="237262"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교보디지털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기타업무</a:t>
                      </a: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DB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2CPU 6Core(12Core)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IBM </a:t>
                      </a:r>
                      <a:r>
                        <a:rPr lang="en-US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Blade HS23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RH 6.3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11g</a:t>
                      </a:r>
                      <a:endParaRPr lang="ko-KR" sz="10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16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62865" marR="62865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4350" y="4644727"/>
            <a:ext cx="100429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X86 Linux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기반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Oracle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사용시 전문가 의견</a:t>
            </a:r>
            <a:endParaRPr lang="en-US" altLang="ko-KR" sz="1200" dirty="0" smtClean="0"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  <a:p>
            <a:pPr marL="176213" indent="-176213">
              <a:buFontTx/>
              <a:buChar char="-"/>
            </a:pP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장점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: </a:t>
            </a:r>
          </a:p>
          <a:p>
            <a:pPr marL="714375" lvl="1" indent="-257175">
              <a:buFont typeface="Wingdings" panose="05000000000000000000" pitchFamily="2" charset="2"/>
              <a:buChar char="ü"/>
            </a:pP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X86 Linux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기반에 </a:t>
            </a:r>
            <a:r>
              <a:rPr lang="ko-KR" altLang="en-US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오라클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RAC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구성하여 사용이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가능</a:t>
            </a:r>
            <a:endParaRPr lang="en-US" altLang="ko-KR" sz="1200" dirty="0" smtClean="0"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  <a:p>
            <a:pPr marL="714375" lvl="1" indent="-257175">
              <a:buFont typeface="Wingdings" panose="05000000000000000000" pitchFamily="2" charset="2"/>
              <a:buChar char="ü"/>
            </a:pP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HW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비용절감과 비용대비 안정성이 우수하다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(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개방형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OS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로 </a:t>
            </a:r>
            <a:r>
              <a:rPr lang="ko-KR" altLang="en-US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장애시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엔지니어 지원 용이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)</a:t>
            </a:r>
          </a:p>
          <a:p>
            <a:pPr marL="714375" lvl="1" indent="-257175">
              <a:buFont typeface="Wingdings" panose="05000000000000000000" pitchFamily="2" charset="2"/>
              <a:buChar char="ü"/>
            </a:pP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향상된 코어성능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(x86 Core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당 </a:t>
            </a:r>
            <a:r>
              <a:rPr lang="ko-KR" altLang="en-US" sz="1200" dirty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약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100,000 </a:t>
            </a:r>
            <a:r>
              <a:rPr lang="en-US" altLang="ko-KR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tpmC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/ Unix Core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당 약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150,000 </a:t>
            </a:r>
            <a:r>
              <a:rPr lang="en-US" altLang="ko-KR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tpmC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)</a:t>
            </a:r>
          </a:p>
          <a:p>
            <a:pPr marL="176213" indent="-176213">
              <a:buFontTx/>
              <a:buChar char="-"/>
            </a:pP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단점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: </a:t>
            </a:r>
          </a:p>
          <a:p>
            <a:pPr marL="714375" lvl="1" indent="-257175">
              <a:buFont typeface="Wingdings" panose="05000000000000000000" pitchFamily="2" charset="2"/>
              <a:buChar char="ü"/>
            </a:pPr>
            <a:r>
              <a:rPr lang="ko-KR" altLang="en-US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요구성능치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(</a:t>
            </a:r>
            <a:r>
              <a:rPr lang="en-US" altLang="ko-KR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tpmC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)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대비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Unix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에 비해 더 많은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Core</a:t>
            </a:r>
            <a:r>
              <a:rPr lang="ko-KR" altLang="en-US" sz="1200" dirty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구매 필요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(</a:t>
            </a:r>
            <a:r>
              <a:rPr lang="ko-KR" altLang="en-US" sz="1200" dirty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대용량 </a:t>
            </a:r>
            <a:r>
              <a:rPr lang="en-US" altLang="ko-KR" sz="1200" dirty="0">
                <a:latin typeface="-웹윤고딕140" panose="02030504000101010101" pitchFamily="18" charset="-127"/>
                <a:ea typeface="-웹윤고딕140" panose="02030504000101010101" pitchFamily="18" charset="-127"/>
              </a:rPr>
              <a:t>DB</a:t>
            </a:r>
            <a:r>
              <a:rPr lang="ko-KR" altLang="en-US" sz="1200" dirty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일 경우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SW </a:t>
            </a:r>
            <a:r>
              <a:rPr lang="ko-KR" altLang="en-US" sz="1200" dirty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라이선스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비용증가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)</a:t>
            </a:r>
          </a:p>
          <a:p>
            <a:pPr marL="714375" lvl="1" indent="-257175">
              <a:buFont typeface="Wingdings" panose="05000000000000000000" pitchFamily="2" charset="2"/>
              <a:buChar char="ü"/>
            </a:pP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향후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CPU </a:t>
            </a:r>
            <a:r>
              <a:rPr lang="ko-KR" altLang="en-US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확장시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소켓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단위로 구매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필요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(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현재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4Core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에서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2Core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만 필요해도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4Core</a:t>
            </a:r>
            <a:r>
              <a:rPr lang="ko-KR" altLang="en-US" sz="1200" dirty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구매 필요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)</a:t>
            </a:r>
            <a:endParaRPr lang="en-US" altLang="ko-KR" sz="1200" dirty="0" smtClean="0"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  <a:p>
            <a:pPr marL="176213" indent="-176213">
              <a:buFontTx/>
              <a:buChar char="-"/>
            </a:pP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추세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미션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-</a:t>
            </a:r>
            <a:r>
              <a:rPr lang="ko-KR" altLang="en-US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크리티컬한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Core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업무를 제외한 상당수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Unix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시스템이 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x86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으로 </a:t>
            </a:r>
            <a:r>
              <a:rPr lang="en-US" altLang="ko-KR" sz="1200" dirty="0" err="1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DownSizing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 </a:t>
            </a:r>
            <a:r>
              <a:rPr lang="ko-KR" altLang="en-US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추세</a:t>
            </a:r>
            <a:r>
              <a:rPr lang="en-US" altLang="ko-KR" sz="1200" dirty="0" smtClean="0">
                <a:latin typeface="-웹윤고딕140" panose="02030504000101010101" pitchFamily="18" charset="-127"/>
                <a:ea typeface="-웹윤고딕140" panose="02030504000101010101" pitchFamily="18" charset="-127"/>
              </a:rPr>
              <a:t>(Unix to Linux)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sp>
        <p:nvSpPr>
          <p:cNvPr id="7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975225" y="7196110"/>
            <a:ext cx="742950" cy="288032"/>
          </a:xfrm>
        </p:spPr>
        <p:txBody>
          <a:bodyPr/>
          <a:lstStyle/>
          <a:p>
            <a:pPr>
              <a:defRPr/>
            </a:pPr>
            <a:fld id="{57130410-0A2F-41CB-B223-A1672F0EE241}" type="slidenum">
              <a:rPr lang="ko-KR" altLang="en-US" sz="11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pPr>
                <a:defRPr/>
              </a:pPr>
              <a:t>3</a:t>
            </a:fld>
            <a:endParaRPr lang="ko-KR" altLang="en-US" sz="1100" b="0" dirty="0">
              <a:solidFill>
                <a:schemeClr val="tx1">
                  <a:lumMod val="50000"/>
                  <a:lumOff val="50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가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X86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서버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도입 검토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0010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나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WEB/WAS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서비</a:t>
            </a:r>
            <a:r>
              <a:rPr lang="ko-KR" altLang="en-US" sz="2000" dirty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스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 구성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4" name="직선 연결선 131"/>
          <p:cNvCxnSpPr>
            <a:cxnSpLocks noChangeShapeType="1"/>
          </p:cNvCxnSpPr>
          <p:nvPr/>
        </p:nvCxnSpPr>
        <p:spPr bwMode="auto">
          <a:xfrm>
            <a:off x="4938713" y="2356566"/>
            <a:ext cx="0" cy="3467998"/>
          </a:xfrm>
          <a:prstGeom prst="line">
            <a:avLst/>
          </a:prstGeom>
          <a:noFill/>
          <a:ln w="190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직선 연결선 131"/>
          <p:cNvCxnSpPr>
            <a:cxnSpLocks noChangeShapeType="1"/>
          </p:cNvCxnSpPr>
          <p:nvPr/>
        </p:nvCxnSpPr>
        <p:spPr bwMode="auto">
          <a:xfrm>
            <a:off x="4867275" y="2356566"/>
            <a:ext cx="0" cy="3467998"/>
          </a:xfrm>
          <a:prstGeom prst="line">
            <a:avLst/>
          </a:prstGeom>
          <a:noFill/>
          <a:ln w="19050" algn="ctr">
            <a:solidFill>
              <a:srgbClr val="007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135"/>
          <p:cNvSpPr>
            <a:spLocks noChangeArrowheads="1"/>
          </p:cNvSpPr>
          <p:nvPr/>
        </p:nvSpPr>
        <p:spPr bwMode="auto">
          <a:xfrm>
            <a:off x="5577703" y="4278486"/>
            <a:ext cx="1516062" cy="1426197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7" name="Rectangle 43"/>
          <p:cNvSpPr>
            <a:spLocks noChangeArrowheads="1"/>
          </p:cNvSpPr>
          <p:nvPr/>
        </p:nvSpPr>
        <p:spPr bwMode="auto">
          <a:xfrm>
            <a:off x="5676521" y="5083767"/>
            <a:ext cx="1285875" cy="187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외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부업무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– i_portmis01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8" name="Rectangle 135"/>
          <p:cNvSpPr>
            <a:spLocks noChangeArrowheads="1"/>
          </p:cNvSpPr>
          <p:nvPr/>
        </p:nvSpPr>
        <p:spPr bwMode="auto">
          <a:xfrm>
            <a:off x="5635247" y="5046677"/>
            <a:ext cx="1354138" cy="527134"/>
          </a:xfrm>
          <a:prstGeom prst="rect">
            <a:avLst/>
          </a:prstGeom>
          <a:noFill/>
          <a:ln w="6350" algn="ctr">
            <a:solidFill>
              <a:srgbClr val="00BAFC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9" name="Rectangle 43"/>
          <p:cNvSpPr>
            <a:spLocks noChangeArrowheads="1"/>
          </p:cNvSpPr>
          <p:nvPr/>
        </p:nvSpPr>
        <p:spPr bwMode="auto">
          <a:xfrm>
            <a:off x="5676520" y="5331024"/>
            <a:ext cx="1285875" cy="187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외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부업무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– i_portmis02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0" name="Rectangle 43"/>
          <p:cNvSpPr>
            <a:spLocks noChangeArrowheads="1"/>
          </p:cNvSpPr>
          <p:nvPr/>
        </p:nvSpPr>
        <p:spPr bwMode="auto">
          <a:xfrm>
            <a:off x="5676344" y="4545454"/>
            <a:ext cx="1285875" cy="187138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e_portmis01(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내부업무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" name="Rectangle 135"/>
          <p:cNvSpPr>
            <a:spLocks noChangeArrowheads="1"/>
          </p:cNvSpPr>
          <p:nvPr/>
        </p:nvSpPr>
        <p:spPr bwMode="auto">
          <a:xfrm>
            <a:off x="5642214" y="4501230"/>
            <a:ext cx="1397372" cy="273808"/>
          </a:xfrm>
          <a:prstGeom prst="rect">
            <a:avLst/>
          </a:prstGeom>
          <a:noFill/>
          <a:ln w="6350" algn="ctr">
            <a:solidFill>
              <a:srgbClr val="FFC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2" name="Rectangle 135"/>
          <p:cNvSpPr>
            <a:spLocks noChangeArrowheads="1"/>
          </p:cNvSpPr>
          <p:nvPr/>
        </p:nvSpPr>
        <p:spPr bwMode="auto">
          <a:xfrm>
            <a:off x="7279541" y="4276517"/>
            <a:ext cx="1516062" cy="1426197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3" name="Rectangle 43"/>
          <p:cNvSpPr>
            <a:spLocks noChangeArrowheads="1"/>
          </p:cNvSpPr>
          <p:nvPr/>
        </p:nvSpPr>
        <p:spPr bwMode="auto">
          <a:xfrm>
            <a:off x="7378359" y="5081798"/>
            <a:ext cx="1285875" cy="187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외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부업무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– i_portmis01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" name="Rectangle 135"/>
          <p:cNvSpPr>
            <a:spLocks noChangeArrowheads="1"/>
          </p:cNvSpPr>
          <p:nvPr/>
        </p:nvSpPr>
        <p:spPr bwMode="auto">
          <a:xfrm>
            <a:off x="7337085" y="5044708"/>
            <a:ext cx="1354138" cy="527134"/>
          </a:xfrm>
          <a:prstGeom prst="rect">
            <a:avLst/>
          </a:prstGeom>
          <a:noFill/>
          <a:ln w="6350" algn="ctr">
            <a:solidFill>
              <a:srgbClr val="00BAFC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5" name="Rectangle 43"/>
          <p:cNvSpPr>
            <a:spLocks noChangeArrowheads="1"/>
          </p:cNvSpPr>
          <p:nvPr/>
        </p:nvSpPr>
        <p:spPr bwMode="auto">
          <a:xfrm>
            <a:off x="7378358" y="5329055"/>
            <a:ext cx="1285875" cy="187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외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부업무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– i_portmis02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6" name="Rectangle 43"/>
          <p:cNvSpPr>
            <a:spLocks noChangeArrowheads="1"/>
          </p:cNvSpPr>
          <p:nvPr/>
        </p:nvSpPr>
        <p:spPr bwMode="auto">
          <a:xfrm>
            <a:off x="7378182" y="4543485"/>
            <a:ext cx="1285875" cy="187138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e_portmis01(</a:t>
            </a: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내부업무</a:t>
            </a:r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7" name="Rectangle 135"/>
          <p:cNvSpPr>
            <a:spLocks noChangeArrowheads="1"/>
          </p:cNvSpPr>
          <p:nvPr/>
        </p:nvSpPr>
        <p:spPr bwMode="auto">
          <a:xfrm>
            <a:off x="7344052" y="4499261"/>
            <a:ext cx="1397372" cy="273808"/>
          </a:xfrm>
          <a:prstGeom prst="rect">
            <a:avLst/>
          </a:prstGeom>
          <a:noFill/>
          <a:ln w="6350" algn="ctr">
            <a:solidFill>
              <a:srgbClr val="FFC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" name="Rectangle 135"/>
          <p:cNvSpPr>
            <a:spLocks noChangeArrowheads="1"/>
          </p:cNvSpPr>
          <p:nvPr/>
        </p:nvSpPr>
        <p:spPr bwMode="auto">
          <a:xfrm>
            <a:off x="8934198" y="4262460"/>
            <a:ext cx="1516062" cy="1426197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9" name="Rectangle 43"/>
          <p:cNvSpPr>
            <a:spLocks noChangeArrowheads="1"/>
          </p:cNvSpPr>
          <p:nvPr/>
        </p:nvSpPr>
        <p:spPr bwMode="auto">
          <a:xfrm>
            <a:off x="9033016" y="5067741"/>
            <a:ext cx="1285875" cy="187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외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부업무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– i_portmis01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0" name="Rectangle 135"/>
          <p:cNvSpPr>
            <a:spLocks noChangeArrowheads="1"/>
          </p:cNvSpPr>
          <p:nvPr/>
        </p:nvSpPr>
        <p:spPr bwMode="auto">
          <a:xfrm>
            <a:off x="8991742" y="5030651"/>
            <a:ext cx="1354138" cy="527134"/>
          </a:xfrm>
          <a:prstGeom prst="rect">
            <a:avLst/>
          </a:prstGeom>
          <a:noFill/>
          <a:ln w="6350" algn="ctr">
            <a:solidFill>
              <a:srgbClr val="00BAFC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9033015" y="5314998"/>
            <a:ext cx="1285875" cy="187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외부업무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– i_portmis02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9032839" y="4529428"/>
            <a:ext cx="1285875" cy="187138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e_portmis01(</a:t>
            </a: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내부업무</a:t>
            </a:r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3" name="Rectangle 135"/>
          <p:cNvSpPr>
            <a:spLocks noChangeArrowheads="1"/>
          </p:cNvSpPr>
          <p:nvPr/>
        </p:nvSpPr>
        <p:spPr bwMode="auto">
          <a:xfrm>
            <a:off x="8998709" y="4485204"/>
            <a:ext cx="1397372" cy="273808"/>
          </a:xfrm>
          <a:prstGeom prst="rect">
            <a:avLst/>
          </a:prstGeom>
          <a:noFill/>
          <a:ln w="6350" algn="ctr">
            <a:solidFill>
              <a:srgbClr val="FFC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4" name="Rectangle 135"/>
          <p:cNvSpPr>
            <a:spLocks noChangeArrowheads="1"/>
          </p:cNvSpPr>
          <p:nvPr/>
        </p:nvSpPr>
        <p:spPr bwMode="auto">
          <a:xfrm>
            <a:off x="5538809" y="5044643"/>
            <a:ext cx="4932194" cy="569194"/>
          </a:xfrm>
          <a:prstGeom prst="rect">
            <a:avLst/>
          </a:prstGeom>
          <a:noFill/>
          <a:ln w="19050" algn="ctr">
            <a:solidFill>
              <a:srgbClr val="FF0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5" name="Rectangle 135"/>
          <p:cNvSpPr>
            <a:spLocks noChangeArrowheads="1"/>
          </p:cNvSpPr>
          <p:nvPr/>
        </p:nvSpPr>
        <p:spPr bwMode="auto">
          <a:xfrm>
            <a:off x="5545773" y="4485412"/>
            <a:ext cx="4932195" cy="352172"/>
          </a:xfrm>
          <a:prstGeom prst="rect">
            <a:avLst/>
          </a:prstGeom>
          <a:noFill/>
          <a:ln w="19050" algn="ctr">
            <a:solidFill>
              <a:srgbClr val="00A1FA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17" y="2783348"/>
            <a:ext cx="384998" cy="4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791676" y="2937993"/>
            <a:ext cx="51328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WEB#	1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pic>
        <p:nvPicPr>
          <p:cNvPr id="28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724" y="2781103"/>
            <a:ext cx="384998" cy="4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484783" y="2935748"/>
            <a:ext cx="51328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WEB#	2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cxnSp>
        <p:nvCxnSpPr>
          <p:cNvPr id="30" name="직선 연결선 29"/>
          <p:cNvCxnSpPr>
            <a:stCxn id="26" idx="2"/>
            <a:endCxn id="6" idx="0"/>
          </p:cNvCxnSpPr>
          <p:nvPr/>
        </p:nvCxnSpPr>
        <p:spPr>
          <a:xfrm flipH="1">
            <a:off x="6335734" y="3282928"/>
            <a:ext cx="708382" cy="99555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>
            <a:stCxn id="26" idx="2"/>
            <a:endCxn id="12" idx="0"/>
          </p:cNvCxnSpPr>
          <p:nvPr/>
        </p:nvCxnSpPr>
        <p:spPr>
          <a:xfrm>
            <a:off x="7044116" y="3282928"/>
            <a:ext cx="993456" cy="993589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>
            <a:stCxn id="26" idx="2"/>
            <a:endCxn id="18" idx="0"/>
          </p:cNvCxnSpPr>
          <p:nvPr/>
        </p:nvCxnSpPr>
        <p:spPr>
          <a:xfrm>
            <a:off x="7044116" y="3282928"/>
            <a:ext cx="2648113" cy="97953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>
            <a:stCxn id="28" idx="2"/>
            <a:endCxn id="6" idx="0"/>
          </p:cNvCxnSpPr>
          <p:nvPr/>
        </p:nvCxnSpPr>
        <p:spPr>
          <a:xfrm flipH="1">
            <a:off x="6335734" y="3280683"/>
            <a:ext cx="2401489" cy="99780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>
            <a:stCxn id="28" idx="2"/>
            <a:endCxn id="12" idx="0"/>
          </p:cNvCxnSpPr>
          <p:nvPr/>
        </p:nvCxnSpPr>
        <p:spPr>
          <a:xfrm flipH="1">
            <a:off x="8037572" y="3280683"/>
            <a:ext cx="699651" cy="99583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>
            <a:stCxn id="28" idx="2"/>
            <a:endCxn id="18" idx="0"/>
          </p:cNvCxnSpPr>
          <p:nvPr/>
        </p:nvCxnSpPr>
        <p:spPr>
          <a:xfrm>
            <a:off x="8737223" y="3280683"/>
            <a:ext cx="955006" cy="9817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7"/>
          <p:cNvSpPr txBox="1">
            <a:spLocks noChangeArrowheads="1"/>
          </p:cNvSpPr>
          <p:nvPr/>
        </p:nvSpPr>
        <p:spPr bwMode="auto">
          <a:xfrm>
            <a:off x="5577703" y="2895044"/>
            <a:ext cx="11416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요청처리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Handler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#1</a:t>
            </a:r>
          </a:p>
        </p:txBody>
      </p:sp>
      <p:sp>
        <p:nvSpPr>
          <p:cNvPr id="37" name="TextBox 37"/>
          <p:cNvSpPr txBox="1">
            <a:spLocks noChangeArrowheads="1"/>
          </p:cNvSpPr>
          <p:nvPr/>
        </p:nvSpPr>
        <p:spPr bwMode="auto">
          <a:xfrm>
            <a:off x="8996427" y="2882261"/>
            <a:ext cx="11416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요청처리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Handler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#1</a:t>
            </a:r>
          </a:p>
        </p:txBody>
      </p:sp>
      <p:cxnSp>
        <p:nvCxnSpPr>
          <p:cNvPr id="38" name="직선 연결선 127"/>
          <p:cNvCxnSpPr>
            <a:cxnSpLocks noChangeShapeType="1"/>
          </p:cNvCxnSpPr>
          <p:nvPr/>
        </p:nvCxnSpPr>
        <p:spPr bwMode="auto">
          <a:xfrm>
            <a:off x="1203149" y="2003743"/>
            <a:ext cx="3037241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직선 연결선 127"/>
          <p:cNvCxnSpPr>
            <a:cxnSpLocks noChangeShapeType="1"/>
          </p:cNvCxnSpPr>
          <p:nvPr/>
        </p:nvCxnSpPr>
        <p:spPr bwMode="auto">
          <a:xfrm>
            <a:off x="6081558" y="2003743"/>
            <a:ext cx="3621088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TextBox 29"/>
          <p:cNvSpPr txBox="1">
            <a:spLocks noChangeArrowheads="1"/>
          </p:cNvSpPr>
          <p:nvPr/>
        </p:nvSpPr>
        <p:spPr bwMode="auto">
          <a:xfrm>
            <a:off x="1987277" y="1717993"/>
            <a:ext cx="569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/>
              <a:t>외부망</a:t>
            </a:r>
          </a:p>
        </p:txBody>
      </p:sp>
      <p:sp>
        <p:nvSpPr>
          <p:cNvPr id="41" name="TextBox 29"/>
          <p:cNvSpPr txBox="1">
            <a:spLocks noChangeArrowheads="1"/>
          </p:cNvSpPr>
          <p:nvPr/>
        </p:nvSpPr>
        <p:spPr bwMode="auto">
          <a:xfrm>
            <a:off x="6866821" y="1717993"/>
            <a:ext cx="5699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/>
              <a:t>내부망</a:t>
            </a:r>
          </a:p>
        </p:txBody>
      </p:sp>
      <p:sp>
        <p:nvSpPr>
          <p:cNvPr id="42" name="TextBox 29"/>
          <p:cNvSpPr txBox="1">
            <a:spLocks noChangeArrowheads="1"/>
          </p:cNvSpPr>
          <p:nvPr/>
        </p:nvSpPr>
        <p:spPr bwMode="auto">
          <a:xfrm>
            <a:off x="2444048" y="1747948"/>
            <a:ext cx="17692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 eaLnBrk="1" hangingPunct="1"/>
            <a:r>
              <a:rPr lang="en-US" altLang="ko-KR" sz="800" dirty="0"/>
              <a:t>http://</a:t>
            </a:r>
            <a:r>
              <a:rPr lang="en-US" altLang="ko-KR" sz="800" dirty="0" smtClean="0"/>
              <a:t>www.portmis.go.kr</a:t>
            </a:r>
            <a:endParaRPr lang="ko-KR" altLang="en-US" sz="800" dirty="0"/>
          </a:p>
        </p:txBody>
      </p:sp>
      <p:sp>
        <p:nvSpPr>
          <p:cNvPr id="43" name="TextBox 29"/>
          <p:cNvSpPr txBox="1">
            <a:spLocks noChangeArrowheads="1"/>
          </p:cNvSpPr>
          <p:nvPr/>
        </p:nvSpPr>
        <p:spPr bwMode="auto">
          <a:xfrm>
            <a:off x="7436733" y="1708093"/>
            <a:ext cx="19939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 eaLnBrk="1" hangingPunct="1"/>
            <a:r>
              <a:rPr lang="en-US" altLang="ko-KR" sz="800" dirty="0"/>
              <a:t>http</a:t>
            </a:r>
            <a:r>
              <a:rPr lang="en-US" altLang="ko-KR" sz="800" dirty="0" smtClean="0"/>
              <a:t>://www2.portmis.go.kr</a:t>
            </a:r>
            <a:endParaRPr lang="ko-KR" altLang="en-US" sz="800" dirty="0"/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843" y="3677271"/>
            <a:ext cx="349741" cy="14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4571465" y="3427884"/>
            <a:ext cx="73449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망 연계장비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30165" y="1925065"/>
            <a:ext cx="73449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망 분리구</a:t>
            </a:r>
            <a:r>
              <a:rPr lang="ko-KR" altLang="en-US" sz="800" b="1" dirty="0">
                <a:latin typeface="+mn-ea"/>
                <a:ea typeface="Rix모던고딕 B"/>
              </a:rPr>
              <a:t>간</a:t>
            </a:r>
          </a:p>
        </p:txBody>
      </p:sp>
      <p:graphicFrame>
        <p:nvGraphicFramePr>
          <p:cNvPr id="47" name="표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74867"/>
              </p:ext>
            </p:extLst>
          </p:nvPr>
        </p:nvGraphicFramePr>
        <p:xfrm>
          <a:off x="539221" y="5924279"/>
          <a:ext cx="9518893" cy="120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303"/>
                <a:gridCol w="7783590"/>
              </a:tblGrid>
              <a:tr h="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고려사항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설명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</a:tr>
              <a:tr h="23318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HTTPS </a:t>
                      </a: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적용 범위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정적 페이지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(HTML,JPG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을 제외한 모든 통신 데이터는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HTTPS(TLS)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적용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27264">
                <a:tc>
                  <a:txBody>
                    <a:bodyPr/>
                    <a:lstStyle/>
                    <a:p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Load Balancing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L4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설정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(hash, round robin), WAS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연동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(fail over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설정 방식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Session(sticky key, non-sticky key)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고려 필요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Session</a:t>
                      </a:r>
                      <a:r>
                        <a:rPr lang="en-US" altLang="ko-KR" sz="1000" b="1" baseline="0" dirty="0" smtClean="0">
                          <a:latin typeface="+mn-ea"/>
                          <a:ea typeface="+mn-ea"/>
                        </a:rPr>
                        <a:t> Clustering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UniCast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en-US" altLang="ko-KR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MultiCast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방식을 보안정책에 따라 선택 적용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</a:tbl>
          </a:graphicData>
        </a:graphic>
      </p:graphicFrame>
      <p:sp>
        <p:nvSpPr>
          <p:cNvPr id="48" name="TextBox 29"/>
          <p:cNvSpPr txBox="1">
            <a:spLocks noChangeArrowheads="1"/>
          </p:cNvSpPr>
          <p:nvPr/>
        </p:nvSpPr>
        <p:spPr bwMode="auto">
          <a:xfrm>
            <a:off x="7337490" y="4288412"/>
            <a:ext cx="19939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 eaLnBrk="1" hangingPunct="1"/>
            <a:r>
              <a:rPr lang="en-US" altLang="ko-KR" sz="800" dirty="0" smtClean="0"/>
              <a:t>Session Clustering</a:t>
            </a:r>
            <a:endParaRPr lang="ko-KR" altLang="en-US" sz="800" dirty="0"/>
          </a:p>
        </p:txBody>
      </p:sp>
      <p:sp>
        <p:nvSpPr>
          <p:cNvPr id="49" name="TextBox 29"/>
          <p:cNvSpPr txBox="1">
            <a:spLocks noChangeArrowheads="1"/>
          </p:cNvSpPr>
          <p:nvPr/>
        </p:nvSpPr>
        <p:spPr bwMode="auto">
          <a:xfrm>
            <a:off x="7365266" y="4837779"/>
            <a:ext cx="19939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 eaLnBrk="1" hangingPunct="1"/>
            <a:r>
              <a:rPr lang="en-US" altLang="ko-KR" sz="800" dirty="0" smtClean="0"/>
              <a:t>Session Clustering</a:t>
            </a:r>
            <a:endParaRPr lang="ko-KR" altLang="en-US" sz="800" dirty="0"/>
          </a:p>
        </p:txBody>
      </p:sp>
      <p:pic>
        <p:nvPicPr>
          <p:cNvPr id="50" name="Picture 140" descr="6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67" y="2077793"/>
            <a:ext cx="3429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69"/>
          <p:cNvSpPr txBox="1">
            <a:spLocks noChangeArrowheads="1"/>
          </p:cNvSpPr>
          <p:nvPr/>
        </p:nvSpPr>
        <p:spPr bwMode="auto">
          <a:xfrm>
            <a:off x="2458314" y="2105285"/>
            <a:ext cx="2873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>
                <a:latin typeface="굴림체" pitchFamily="49" charset="-127"/>
                <a:ea typeface="굴림체" pitchFamily="49" charset="-127"/>
              </a:rPr>
              <a:t>L4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52" name="Picture 140" descr="6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65" y="2024871"/>
            <a:ext cx="3429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69"/>
          <p:cNvSpPr txBox="1">
            <a:spLocks noChangeArrowheads="1"/>
          </p:cNvSpPr>
          <p:nvPr/>
        </p:nvSpPr>
        <p:spPr bwMode="auto">
          <a:xfrm>
            <a:off x="7382812" y="2052363"/>
            <a:ext cx="2873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>
                <a:latin typeface="굴림체" pitchFamily="49" charset="-127"/>
                <a:ea typeface="굴림체" pitchFamily="49" charset="-127"/>
              </a:rPr>
              <a:t>L4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54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892" y="2768631"/>
            <a:ext cx="384998" cy="4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1758951" y="2923276"/>
            <a:ext cx="51328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WEB#	1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pic>
        <p:nvPicPr>
          <p:cNvPr id="5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999" y="2766386"/>
            <a:ext cx="384998" cy="4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3452058" y="2921031"/>
            <a:ext cx="51328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WEB#	2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cxnSp>
        <p:nvCxnSpPr>
          <p:cNvPr id="58" name="직선 연결선 57"/>
          <p:cNvCxnSpPr>
            <a:stCxn id="50" idx="2"/>
            <a:endCxn id="54" idx="0"/>
          </p:cNvCxnSpPr>
          <p:nvPr/>
        </p:nvCxnSpPr>
        <p:spPr>
          <a:xfrm flipH="1">
            <a:off x="2011391" y="2330206"/>
            <a:ext cx="893726" cy="43842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/>
          <p:cNvCxnSpPr>
            <a:stCxn id="50" idx="2"/>
            <a:endCxn id="56" idx="0"/>
          </p:cNvCxnSpPr>
          <p:nvPr/>
        </p:nvCxnSpPr>
        <p:spPr>
          <a:xfrm>
            <a:off x="2905117" y="2330206"/>
            <a:ext cx="799381" cy="43618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꺾인 연결선 59"/>
          <p:cNvCxnSpPr>
            <a:stCxn id="54" idx="2"/>
            <a:endCxn id="24" idx="1"/>
          </p:cNvCxnSpPr>
          <p:nvPr/>
        </p:nvCxnSpPr>
        <p:spPr>
          <a:xfrm rot="16200000" flipH="1">
            <a:off x="2744586" y="2535016"/>
            <a:ext cx="2061029" cy="3527418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>
            <a:stCxn id="56" idx="2"/>
          </p:cNvCxnSpPr>
          <p:nvPr/>
        </p:nvCxnSpPr>
        <p:spPr>
          <a:xfrm>
            <a:off x="3704498" y="3265966"/>
            <a:ext cx="4201" cy="200790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>
            <a:stCxn id="52" idx="2"/>
            <a:endCxn id="26" idx="0"/>
          </p:cNvCxnSpPr>
          <p:nvPr/>
        </p:nvCxnSpPr>
        <p:spPr>
          <a:xfrm flipH="1">
            <a:off x="7044116" y="2277284"/>
            <a:ext cx="785499" cy="50606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>
            <a:stCxn id="52" idx="2"/>
            <a:endCxn id="28" idx="0"/>
          </p:cNvCxnSpPr>
          <p:nvPr/>
        </p:nvCxnSpPr>
        <p:spPr>
          <a:xfrm>
            <a:off x="7829615" y="2277284"/>
            <a:ext cx="907608" cy="50381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73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다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000" dirty="0" err="1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내부망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 업무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DB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와 운영 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DB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 분리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pic>
        <p:nvPicPr>
          <p:cNvPr id="102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164" y="1884976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TextBox 102"/>
          <p:cNvSpPr txBox="1"/>
          <p:nvPr/>
        </p:nvSpPr>
        <p:spPr>
          <a:xfrm>
            <a:off x="1889382" y="2119966"/>
            <a:ext cx="47801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WAS1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104" name="오각형 67"/>
          <p:cNvSpPr>
            <a:spLocks noChangeArrowheads="1"/>
          </p:cNvSpPr>
          <p:nvPr/>
        </p:nvSpPr>
        <p:spPr bwMode="auto">
          <a:xfrm>
            <a:off x="1776555" y="2402657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700" dirty="0" smtClean="0">
                <a:latin typeface="+mn-lt"/>
                <a:ea typeface="굴림체" pitchFamily="49" charset="-127"/>
              </a:rPr>
              <a:t>통합 </a:t>
            </a:r>
            <a:r>
              <a:rPr lang="en-US" altLang="ko-KR" sz="700" dirty="0" smtClean="0">
                <a:latin typeface="+mn-lt"/>
                <a:ea typeface="굴림체" pitchFamily="49" charset="-127"/>
              </a:rPr>
              <a:t>Port-MIS </a:t>
            </a:r>
            <a:endParaRPr lang="ko-KR" altLang="en-US" sz="700" dirty="0">
              <a:latin typeface="+mn-lt"/>
              <a:ea typeface="굴림체" pitchFamily="49" charset="-127"/>
            </a:endParaRPr>
          </a:p>
        </p:txBody>
      </p:sp>
      <p:pic>
        <p:nvPicPr>
          <p:cNvPr id="105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106" y="1886263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TextBox 105"/>
          <p:cNvSpPr txBox="1"/>
          <p:nvPr/>
        </p:nvSpPr>
        <p:spPr>
          <a:xfrm>
            <a:off x="2779324" y="2121253"/>
            <a:ext cx="47801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WAS2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107" name="오각형 67"/>
          <p:cNvSpPr>
            <a:spLocks noChangeArrowheads="1"/>
          </p:cNvSpPr>
          <p:nvPr/>
        </p:nvSpPr>
        <p:spPr bwMode="auto">
          <a:xfrm>
            <a:off x="2666497" y="2403944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700" dirty="0" smtClean="0">
                <a:latin typeface="+mn-lt"/>
                <a:ea typeface="굴림체" pitchFamily="49" charset="-127"/>
              </a:rPr>
              <a:t>통합 </a:t>
            </a:r>
            <a:r>
              <a:rPr lang="en-US" altLang="ko-KR" sz="700" dirty="0" smtClean="0">
                <a:latin typeface="+mn-lt"/>
                <a:ea typeface="굴림체" pitchFamily="49" charset="-127"/>
              </a:rPr>
              <a:t>Port-MIS</a:t>
            </a:r>
            <a:endParaRPr lang="ko-KR" altLang="en-US" sz="700" dirty="0">
              <a:latin typeface="+mn-lt"/>
              <a:ea typeface="굴림체" pitchFamily="49" charset="-127"/>
            </a:endParaRPr>
          </a:p>
        </p:txBody>
      </p:sp>
      <p:pic>
        <p:nvPicPr>
          <p:cNvPr id="108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698" y="1880889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TextBox 108"/>
          <p:cNvSpPr txBox="1"/>
          <p:nvPr/>
        </p:nvSpPr>
        <p:spPr>
          <a:xfrm>
            <a:off x="3656916" y="2115879"/>
            <a:ext cx="47801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WAS3</a:t>
            </a:r>
            <a:endParaRPr lang="ko-KR" altLang="en-US" sz="800" b="1" dirty="0">
              <a:latin typeface="+mn-ea"/>
              <a:ea typeface="Rix모던고딕 B"/>
            </a:endParaRPr>
          </a:p>
        </p:txBody>
      </p:sp>
      <p:sp>
        <p:nvSpPr>
          <p:cNvPr id="110" name="오각형 67"/>
          <p:cNvSpPr>
            <a:spLocks noChangeArrowheads="1"/>
          </p:cNvSpPr>
          <p:nvPr/>
        </p:nvSpPr>
        <p:spPr bwMode="auto">
          <a:xfrm>
            <a:off x="3544089" y="2398570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700" dirty="0" smtClean="0">
                <a:latin typeface="+mn-lt"/>
                <a:ea typeface="굴림체" pitchFamily="49" charset="-127"/>
              </a:rPr>
              <a:t>통합 </a:t>
            </a:r>
            <a:r>
              <a:rPr lang="en-US" altLang="ko-KR" sz="700" dirty="0" smtClean="0">
                <a:latin typeface="+mn-lt"/>
                <a:ea typeface="굴림체" pitchFamily="49" charset="-127"/>
              </a:rPr>
              <a:t>Port-MIS</a:t>
            </a:r>
            <a:endParaRPr lang="ko-KR" altLang="en-US" sz="700" dirty="0">
              <a:latin typeface="+mn-lt"/>
              <a:ea typeface="굴림체" pitchFamily="49" charset="-127"/>
            </a:endParaRPr>
          </a:p>
        </p:txBody>
      </p:sp>
      <p:sp>
        <p:nvSpPr>
          <p:cNvPr id="111" name="Rectangle 135"/>
          <p:cNvSpPr>
            <a:spLocks noChangeArrowheads="1"/>
          </p:cNvSpPr>
          <p:nvPr/>
        </p:nvSpPr>
        <p:spPr bwMode="auto">
          <a:xfrm>
            <a:off x="1407896" y="3116173"/>
            <a:ext cx="1516062" cy="1432910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2" name="Rectangle 43"/>
          <p:cNvSpPr>
            <a:spLocks noChangeArrowheads="1"/>
          </p:cNvSpPr>
          <p:nvPr/>
        </p:nvSpPr>
        <p:spPr bwMode="auto">
          <a:xfrm>
            <a:off x="1519097" y="3175999"/>
            <a:ext cx="1285875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통합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Port-MIS : DPBZA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3" name="Rectangle 43"/>
          <p:cNvSpPr>
            <a:spLocks noChangeArrowheads="1"/>
          </p:cNvSpPr>
          <p:nvPr/>
        </p:nvSpPr>
        <p:spPr bwMode="auto">
          <a:xfrm>
            <a:off x="1519096" y="3506380"/>
            <a:ext cx="1285875" cy="1871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통계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: DPSTO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4" name="Rectangle 135"/>
          <p:cNvSpPr>
            <a:spLocks noChangeArrowheads="1"/>
          </p:cNvSpPr>
          <p:nvPr/>
        </p:nvSpPr>
        <p:spPr bwMode="auto">
          <a:xfrm>
            <a:off x="3131155" y="3116173"/>
            <a:ext cx="1516062" cy="1432910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5" name="Rectangle 43"/>
          <p:cNvSpPr>
            <a:spLocks noChangeArrowheads="1"/>
          </p:cNvSpPr>
          <p:nvPr/>
        </p:nvSpPr>
        <p:spPr bwMode="auto">
          <a:xfrm>
            <a:off x="3242356" y="3175999"/>
            <a:ext cx="1285875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통합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Port-MIS : DPBZA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6" name="Rectangle 43"/>
          <p:cNvSpPr>
            <a:spLocks noChangeArrowheads="1"/>
          </p:cNvSpPr>
          <p:nvPr/>
        </p:nvSpPr>
        <p:spPr bwMode="auto">
          <a:xfrm>
            <a:off x="3242355" y="3506380"/>
            <a:ext cx="1285875" cy="1871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통계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: DPSTO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7" name="Rectangle 43"/>
          <p:cNvSpPr>
            <a:spLocks noChangeArrowheads="1"/>
          </p:cNvSpPr>
          <p:nvPr/>
        </p:nvSpPr>
        <p:spPr bwMode="auto">
          <a:xfrm>
            <a:off x="1519095" y="3866900"/>
            <a:ext cx="1285875" cy="187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GIS : DPGISO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8" name="Rectangle 43"/>
          <p:cNvSpPr>
            <a:spLocks noChangeArrowheads="1"/>
          </p:cNvSpPr>
          <p:nvPr/>
        </p:nvSpPr>
        <p:spPr bwMode="auto">
          <a:xfrm>
            <a:off x="3242354" y="3866900"/>
            <a:ext cx="1285875" cy="187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GIS : DPGISO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9" name="Rectangle 43"/>
          <p:cNvSpPr>
            <a:spLocks noChangeArrowheads="1"/>
          </p:cNvSpPr>
          <p:nvPr/>
        </p:nvSpPr>
        <p:spPr bwMode="auto">
          <a:xfrm>
            <a:off x="1519094" y="4202457"/>
            <a:ext cx="1285875" cy="1871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통합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ESB  :DPIFO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20" name="Rectangle 43"/>
          <p:cNvSpPr>
            <a:spLocks noChangeArrowheads="1"/>
          </p:cNvSpPr>
          <p:nvPr/>
        </p:nvSpPr>
        <p:spPr bwMode="auto">
          <a:xfrm>
            <a:off x="3242353" y="4202457"/>
            <a:ext cx="1285875" cy="1871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통합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ESB : DPIFO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21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72" y="3070470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TextBox 121"/>
          <p:cNvSpPr txBox="1"/>
          <p:nvPr/>
        </p:nvSpPr>
        <p:spPr>
          <a:xfrm>
            <a:off x="295396" y="3248310"/>
            <a:ext cx="47000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GIS#1</a:t>
            </a:r>
          </a:p>
        </p:txBody>
      </p:sp>
      <p:sp>
        <p:nvSpPr>
          <p:cNvPr id="123" name="오각형 67"/>
          <p:cNvSpPr>
            <a:spLocks noChangeArrowheads="1"/>
          </p:cNvSpPr>
          <p:nvPr/>
        </p:nvSpPr>
        <p:spPr bwMode="auto">
          <a:xfrm>
            <a:off x="178563" y="3588151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GIS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솔루션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24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26" y="4025826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" name="TextBox 124"/>
          <p:cNvSpPr txBox="1"/>
          <p:nvPr/>
        </p:nvSpPr>
        <p:spPr>
          <a:xfrm>
            <a:off x="279151" y="4203666"/>
            <a:ext cx="47000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GIS#2</a:t>
            </a:r>
          </a:p>
        </p:txBody>
      </p:sp>
      <p:sp>
        <p:nvSpPr>
          <p:cNvPr id="126" name="오각형 67"/>
          <p:cNvSpPr>
            <a:spLocks noChangeArrowheads="1"/>
          </p:cNvSpPr>
          <p:nvPr/>
        </p:nvSpPr>
        <p:spPr bwMode="auto">
          <a:xfrm>
            <a:off x="162317" y="4543507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GIS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솔루션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27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099" y="2663234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" name="TextBox 127"/>
          <p:cNvSpPr txBox="1"/>
          <p:nvPr/>
        </p:nvSpPr>
        <p:spPr>
          <a:xfrm>
            <a:off x="5072099" y="2841074"/>
            <a:ext cx="71045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통계분석</a:t>
            </a:r>
            <a:r>
              <a:rPr lang="en-US" altLang="ko-KR" sz="800" b="1" dirty="0" smtClean="0">
                <a:latin typeface="+mn-ea"/>
                <a:ea typeface="Rix모던고딕 B"/>
              </a:rPr>
              <a:t>#1</a:t>
            </a:r>
          </a:p>
        </p:txBody>
      </p:sp>
      <p:sp>
        <p:nvSpPr>
          <p:cNvPr id="129" name="오각형 67"/>
          <p:cNvSpPr>
            <a:spLocks noChangeArrowheads="1"/>
          </p:cNvSpPr>
          <p:nvPr/>
        </p:nvSpPr>
        <p:spPr bwMode="auto">
          <a:xfrm>
            <a:off x="5075490" y="3199965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700" dirty="0" smtClean="0">
                <a:latin typeface="+mn-lt"/>
                <a:ea typeface="굴림체" pitchFamily="49" charset="-127"/>
              </a:rPr>
              <a:t>메타</a:t>
            </a:r>
            <a:r>
              <a:rPr lang="en-US" altLang="ko-KR" sz="700" dirty="0" smtClean="0">
                <a:latin typeface="+mn-lt"/>
                <a:ea typeface="굴림체" pitchFamily="49" charset="-127"/>
              </a:rPr>
              <a:t>/</a:t>
            </a:r>
            <a:r>
              <a:rPr lang="ko-KR" altLang="en-US" sz="700" dirty="0" smtClean="0">
                <a:latin typeface="+mn-lt"/>
                <a:ea typeface="굴림체" pitchFamily="49" charset="-127"/>
              </a:rPr>
              <a:t>품질관리</a:t>
            </a:r>
            <a:endParaRPr lang="ko-KR" altLang="en-US" sz="700" dirty="0">
              <a:latin typeface="+mn-lt"/>
              <a:ea typeface="굴림체" pitchFamily="49" charset="-127"/>
            </a:endParaRPr>
          </a:p>
        </p:txBody>
      </p:sp>
      <p:pic>
        <p:nvPicPr>
          <p:cNvPr id="130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123" y="3959965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" name="TextBox 130"/>
          <p:cNvSpPr txBox="1"/>
          <p:nvPr/>
        </p:nvSpPr>
        <p:spPr>
          <a:xfrm>
            <a:off x="5043124" y="4137805"/>
            <a:ext cx="71045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통계분석</a:t>
            </a:r>
            <a:r>
              <a:rPr lang="en-US" altLang="ko-KR" sz="800" b="1" dirty="0" smtClean="0">
                <a:latin typeface="+mn-ea"/>
                <a:ea typeface="Rix모던고딕 B"/>
              </a:rPr>
              <a:t>#2</a:t>
            </a:r>
          </a:p>
        </p:txBody>
      </p:sp>
      <p:sp>
        <p:nvSpPr>
          <p:cNvPr id="132" name="오각형 67"/>
          <p:cNvSpPr>
            <a:spLocks noChangeArrowheads="1"/>
          </p:cNvSpPr>
          <p:nvPr/>
        </p:nvSpPr>
        <p:spPr bwMode="auto">
          <a:xfrm>
            <a:off x="5046514" y="4496696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700" dirty="0" smtClean="0">
                <a:latin typeface="+mn-lt"/>
                <a:ea typeface="굴림체" pitchFamily="49" charset="-127"/>
              </a:rPr>
              <a:t>메타품질관리</a:t>
            </a:r>
            <a:endParaRPr lang="ko-KR" altLang="en-US" sz="700" dirty="0">
              <a:latin typeface="+mn-lt"/>
              <a:ea typeface="굴림체" pitchFamily="49" charset="-127"/>
            </a:endParaRPr>
          </a:p>
        </p:txBody>
      </p:sp>
      <p:pic>
        <p:nvPicPr>
          <p:cNvPr id="133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484" y="5011795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" name="TextBox 133"/>
          <p:cNvSpPr txBox="1"/>
          <p:nvPr/>
        </p:nvSpPr>
        <p:spPr>
          <a:xfrm>
            <a:off x="2102083" y="5189635"/>
            <a:ext cx="92525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통합연</a:t>
            </a:r>
            <a:r>
              <a:rPr lang="ko-KR" altLang="en-US" sz="800" b="1" dirty="0">
                <a:latin typeface="+mn-ea"/>
                <a:ea typeface="Rix모던고딕 B"/>
              </a:rPr>
              <a:t>계</a:t>
            </a:r>
            <a:r>
              <a:rPr lang="ko-KR" altLang="en-US" sz="800" b="1" dirty="0" smtClean="0">
                <a:latin typeface="+mn-ea"/>
                <a:ea typeface="Rix모던고딕 B"/>
              </a:rPr>
              <a:t> </a:t>
            </a:r>
            <a:r>
              <a:rPr lang="en-US" altLang="ko-KR" sz="800" b="1" dirty="0" smtClean="0">
                <a:latin typeface="+mn-ea"/>
                <a:ea typeface="Rix모던고딕 B"/>
              </a:rPr>
              <a:t>ESB#1</a:t>
            </a:r>
          </a:p>
        </p:txBody>
      </p:sp>
      <p:sp>
        <p:nvSpPr>
          <p:cNvPr id="135" name="오각형 67"/>
          <p:cNvSpPr>
            <a:spLocks noChangeArrowheads="1"/>
          </p:cNvSpPr>
          <p:nvPr/>
        </p:nvSpPr>
        <p:spPr bwMode="auto">
          <a:xfrm>
            <a:off x="2212875" y="5529476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엔진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36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71" y="5001282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Box 136"/>
          <p:cNvSpPr txBox="1"/>
          <p:nvPr/>
        </p:nvSpPr>
        <p:spPr>
          <a:xfrm>
            <a:off x="3178171" y="5179122"/>
            <a:ext cx="92525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통합연계 </a:t>
            </a:r>
            <a:r>
              <a:rPr lang="en-US" altLang="ko-KR" sz="800" b="1" dirty="0" smtClean="0">
                <a:latin typeface="+mn-ea"/>
                <a:ea typeface="Rix모던고딕 B"/>
              </a:rPr>
              <a:t>ESB#2</a:t>
            </a:r>
          </a:p>
        </p:txBody>
      </p:sp>
      <p:sp>
        <p:nvSpPr>
          <p:cNvPr id="138" name="오각형 67"/>
          <p:cNvSpPr>
            <a:spLocks noChangeArrowheads="1"/>
          </p:cNvSpPr>
          <p:nvPr/>
        </p:nvSpPr>
        <p:spPr bwMode="auto">
          <a:xfrm>
            <a:off x="3288962" y="5518963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엔진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39" name="TextBox 37"/>
          <p:cNvSpPr txBox="1">
            <a:spLocks noChangeArrowheads="1"/>
          </p:cNvSpPr>
          <p:nvPr/>
        </p:nvSpPr>
        <p:spPr bwMode="auto">
          <a:xfrm>
            <a:off x="1159784" y="2719715"/>
            <a:ext cx="12522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통합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DB(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업무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DB)</a:t>
            </a:r>
          </a:p>
        </p:txBody>
      </p:sp>
      <p:sp>
        <p:nvSpPr>
          <p:cNvPr id="140" name="Rectangle 135"/>
          <p:cNvSpPr>
            <a:spLocks noChangeArrowheads="1"/>
          </p:cNvSpPr>
          <p:nvPr/>
        </p:nvSpPr>
        <p:spPr bwMode="auto">
          <a:xfrm>
            <a:off x="6304206" y="3217353"/>
            <a:ext cx="1516062" cy="1469030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1" name="Rectangle 43"/>
          <p:cNvSpPr>
            <a:spLocks noChangeArrowheads="1"/>
          </p:cNvSpPr>
          <p:nvPr/>
        </p:nvSpPr>
        <p:spPr bwMode="auto">
          <a:xfrm>
            <a:off x="6415407" y="3277179"/>
            <a:ext cx="1285875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통합 인증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(SSO/EAM)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2" name="Rectangle 135"/>
          <p:cNvSpPr>
            <a:spLocks noChangeArrowheads="1"/>
          </p:cNvSpPr>
          <p:nvPr/>
        </p:nvSpPr>
        <p:spPr bwMode="auto">
          <a:xfrm>
            <a:off x="8027465" y="3217353"/>
            <a:ext cx="1516062" cy="1469030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3" name="Rectangle 43"/>
          <p:cNvSpPr>
            <a:spLocks noChangeArrowheads="1"/>
          </p:cNvSpPr>
          <p:nvPr/>
        </p:nvSpPr>
        <p:spPr bwMode="auto">
          <a:xfrm>
            <a:off x="8138666" y="3277179"/>
            <a:ext cx="1285875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통합 인증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(SSO/EAM)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6" name="TextBox 37"/>
          <p:cNvSpPr txBox="1">
            <a:spLocks noChangeArrowheads="1"/>
          </p:cNvSpPr>
          <p:nvPr/>
        </p:nvSpPr>
        <p:spPr bwMode="auto">
          <a:xfrm>
            <a:off x="6166584" y="2767555"/>
            <a:ext cx="12522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통합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DB(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운영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DB)</a:t>
            </a:r>
          </a:p>
        </p:txBody>
      </p:sp>
      <p:pic>
        <p:nvPicPr>
          <p:cNvPr id="147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22" y="1752753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" name="TextBox 147"/>
          <p:cNvSpPr txBox="1"/>
          <p:nvPr/>
        </p:nvSpPr>
        <p:spPr>
          <a:xfrm>
            <a:off x="6973386" y="1930593"/>
            <a:ext cx="747320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인</a:t>
            </a:r>
            <a:r>
              <a:rPr lang="ko-KR" altLang="en-US" sz="800" b="1" dirty="0">
                <a:latin typeface="+mn-ea"/>
                <a:ea typeface="Rix모던고딕 B"/>
              </a:rPr>
              <a:t>증</a:t>
            </a:r>
            <a:r>
              <a:rPr lang="en-US" altLang="ko-KR" sz="800" b="1" dirty="0" smtClean="0">
                <a:latin typeface="+mn-ea"/>
                <a:ea typeface="Rix모던고딕 B"/>
              </a:rPr>
              <a:t>#1</a:t>
            </a:r>
          </a:p>
        </p:txBody>
      </p:sp>
      <p:sp>
        <p:nvSpPr>
          <p:cNvPr id="149" name="오각형 67"/>
          <p:cNvSpPr>
            <a:spLocks noChangeArrowheads="1"/>
          </p:cNvSpPr>
          <p:nvPr/>
        </p:nvSpPr>
        <p:spPr bwMode="auto">
          <a:xfrm>
            <a:off x="6995213" y="2270434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SSO/EAM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50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374" y="1742240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" name="TextBox 150"/>
          <p:cNvSpPr txBox="1"/>
          <p:nvPr/>
        </p:nvSpPr>
        <p:spPr>
          <a:xfrm>
            <a:off x="8124840" y="1920080"/>
            <a:ext cx="747320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인</a:t>
            </a:r>
            <a:r>
              <a:rPr lang="ko-KR" altLang="en-US" sz="800" b="1" dirty="0">
                <a:latin typeface="+mn-ea"/>
                <a:ea typeface="Rix모던고딕 B"/>
              </a:rPr>
              <a:t>증</a:t>
            </a:r>
            <a:r>
              <a:rPr lang="en-US" altLang="ko-KR" sz="800" b="1" dirty="0" smtClean="0">
                <a:latin typeface="+mn-ea"/>
                <a:ea typeface="Rix모던고딕 B"/>
              </a:rPr>
              <a:t>#2</a:t>
            </a:r>
          </a:p>
        </p:txBody>
      </p:sp>
      <p:sp>
        <p:nvSpPr>
          <p:cNvPr id="152" name="오각형 67"/>
          <p:cNvSpPr>
            <a:spLocks noChangeArrowheads="1"/>
          </p:cNvSpPr>
          <p:nvPr/>
        </p:nvSpPr>
        <p:spPr bwMode="auto">
          <a:xfrm>
            <a:off x="8146664" y="2259921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SSO/EAM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53" name="Rectangle 135"/>
          <p:cNvSpPr>
            <a:spLocks noChangeArrowheads="1"/>
          </p:cNvSpPr>
          <p:nvPr/>
        </p:nvSpPr>
        <p:spPr bwMode="auto">
          <a:xfrm>
            <a:off x="1447952" y="3140732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54" name="Rectangle 135"/>
          <p:cNvSpPr>
            <a:spLocks noChangeArrowheads="1"/>
          </p:cNvSpPr>
          <p:nvPr/>
        </p:nvSpPr>
        <p:spPr bwMode="auto">
          <a:xfrm>
            <a:off x="1434534" y="3483886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55" name="Rectangle 135"/>
          <p:cNvSpPr>
            <a:spLocks noChangeArrowheads="1"/>
          </p:cNvSpPr>
          <p:nvPr/>
        </p:nvSpPr>
        <p:spPr bwMode="auto">
          <a:xfrm>
            <a:off x="1434534" y="3833293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56" name="Rectangle 135"/>
          <p:cNvSpPr>
            <a:spLocks noChangeArrowheads="1"/>
          </p:cNvSpPr>
          <p:nvPr/>
        </p:nvSpPr>
        <p:spPr bwMode="auto">
          <a:xfrm>
            <a:off x="1454132" y="4150900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57" name="직선 연결선 156"/>
          <p:cNvCxnSpPr>
            <a:stCxn id="121" idx="3"/>
            <a:endCxn id="117" idx="1"/>
          </p:cNvCxnSpPr>
          <p:nvPr/>
        </p:nvCxnSpPr>
        <p:spPr>
          <a:xfrm>
            <a:off x="836216" y="3472760"/>
            <a:ext cx="682879" cy="487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직선 연결선 157"/>
          <p:cNvCxnSpPr>
            <a:stCxn id="124" idx="3"/>
          </p:cNvCxnSpPr>
          <p:nvPr/>
        </p:nvCxnSpPr>
        <p:spPr>
          <a:xfrm flipV="1">
            <a:off x="819970" y="3972874"/>
            <a:ext cx="699124" cy="455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직선 연결선 158"/>
          <p:cNvCxnSpPr>
            <a:endCxn id="116" idx="3"/>
          </p:cNvCxnSpPr>
          <p:nvPr/>
        </p:nvCxnSpPr>
        <p:spPr>
          <a:xfrm flipH="1">
            <a:off x="4528230" y="3090427"/>
            <a:ext cx="508760" cy="5095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직선 연결선 159"/>
          <p:cNvCxnSpPr>
            <a:endCxn id="116" idx="3"/>
          </p:cNvCxnSpPr>
          <p:nvPr/>
        </p:nvCxnSpPr>
        <p:spPr>
          <a:xfrm flipH="1" flipV="1">
            <a:off x="4528230" y="3599949"/>
            <a:ext cx="508760" cy="807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직선 연결선 160"/>
          <p:cNvCxnSpPr>
            <a:stCxn id="133" idx="0"/>
            <a:endCxn id="156" idx="2"/>
          </p:cNvCxnSpPr>
          <p:nvPr/>
        </p:nvCxnSpPr>
        <p:spPr>
          <a:xfrm flipV="1">
            <a:off x="2560506" y="4426156"/>
            <a:ext cx="461639" cy="5856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/>
          <p:cNvCxnSpPr>
            <a:stCxn id="136" idx="0"/>
            <a:endCxn id="156" idx="2"/>
          </p:cNvCxnSpPr>
          <p:nvPr/>
        </p:nvCxnSpPr>
        <p:spPr>
          <a:xfrm flipH="1" flipV="1">
            <a:off x="3022145" y="4426156"/>
            <a:ext cx="614448" cy="575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직선 연결선 162"/>
          <p:cNvCxnSpPr>
            <a:stCxn id="102" idx="2"/>
            <a:endCxn id="153" idx="0"/>
          </p:cNvCxnSpPr>
          <p:nvPr/>
        </p:nvCxnSpPr>
        <p:spPr>
          <a:xfrm>
            <a:off x="2124186" y="2689555"/>
            <a:ext cx="891779" cy="451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직선 연결선 163"/>
          <p:cNvCxnSpPr>
            <a:stCxn id="105" idx="2"/>
            <a:endCxn id="153" idx="0"/>
          </p:cNvCxnSpPr>
          <p:nvPr/>
        </p:nvCxnSpPr>
        <p:spPr>
          <a:xfrm>
            <a:off x="3014128" y="2690842"/>
            <a:ext cx="1837" cy="4498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직선 연결선 164"/>
          <p:cNvCxnSpPr>
            <a:stCxn id="108" idx="2"/>
            <a:endCxn id="153" idx="0"/>
          </p:cNvCxnSpPr>
          <p:nvPr/>
        </p:nvCxnSpPr>
        <p:spPr>
          <a:xfrm flipH="1">
            <a:off x="3015965" y="2685468"/>
            <a:ext cx="875755" cy="455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tangle 135"/>
          <p:cNvSpPr>
            <a:spLocks noChangeArrowheads="1"/>
          </p:cNvSpPr>
          <p:nvPr/>
        </p:nvSpPr>
        <p:spPr bwMode="auto">
          <a:xfrm>
            <a:off x="6324653" y="3249602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67" name="직선 연결선 166"/>
          <p:cNvCxnSpPr>
            <a:stCxn id="147" idx="2"/>
            <a:endCxn id="166" idx="0"/>
          </p:cNvCxnSpPr>
          <p:nvPr/>
        </p:nvCxnSpPr>
        <p:spPr>
          <a:xfrm>
            <a:off x="7342844" y="2557332"/>
            <a:ext cx="549822" cy="692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직선 연결선 167"/>
          <p:cNvCxnSpPr>
            <a:stCxn id="150" idx="2"/>
            <a:endCxn id="166" idx="0"/>
          </p:cNvCxnSpPr>
          <p:nvPr/>
        </p:nvCxnSpPr>
        <p:spPr>
          <a:xfrm flipH="1">
            <a:off x="7892666" y="2546819"/>
            <a:ext cx="569730" cy="702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/>
          <p:cNvSpPr txBox="1"/>
          <p:nvPr/>
        </p:nvSpPr>
        <p:spPr>
          <a:xfrm>
            <a:off x="1194539" y="2877122"/>
            <a:ext cx="1246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/>
              <a:t>DB#1</a:t>
            </a:r>
            <a:endParaRPr lang="ko-KR" altLang="en-US" sz="1000" b="1" dirty="0"/>
          </a:p>
        </p:txBody>
      </p:sp>
      <p:sp>
        <p:nvSpPr>
          <p:cNvPr id="170" name="TextBox 169"/>
          <p:cNvSpPr txBox="1"/>
          <p:nvPr/>
        </p:nvSpPr>
        <p:spPr>
          <a:xfrm>
            <a:off x="3102447" y="2877122"/>
            <a:ext cx="1246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/>
              <a:t>DB#2</a:t>
            </a:r>
            <a:endParaRPr lang="ko-KR" altLang="en-US" sz="1000" b="1" dirty="0"/>
          </a:p>
        </p:txBody>
      </p:sp>
      <p:sp>
        <p:nvSpPr>
          <p:cNvPr id="171" name="TextBox 170"/>
          <p:cNvSpPr txBox="1"/>
          <p:nvPr/>
        </p:nvSpPr>
        <p:spPr>
          <a:xfrm>
            <a:off x="6226512" y="2953680"/>
            <a:ext cx="1246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/>
              <a:t>DB#1</a:t>
            </a:r>
            <a:endParaRPr lang="ko-KR" altLang="en-US" sz="1000" b="1" dirty="0"/>
          </a:p>
        </p:txBody>
      </p:sp>
      <p:sp>
        <p:nvSpPr>
          <p:cNvPr id="172" name="TextBox 171"/>
          <p:cNvSpPr txBox="1"/>
          <p:nvPr/>
        </p:nvSpPr>
        <p:spPr>
          <a:xfrm>
            <a:off x="8134420" y="2953680"/>
            <a:ext cx="1246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/>
              <a:t>DB#2</a:t>
            </a:r>
            <a:endParaRPr lang="ko-KR" altLang="en-US" sz="1000" b="1" dirty="0"/>
          </a:p>
        </p:txBody>
      </p:sp>
      <p:sp>
        <p:nvSpPr>
          <p:cNvPr id="173" name="Rectangle 43"/>
          <p:cNvSpPr>
            <a:spLocks noChangeArrowheads="1"/>
          </p:cNvSpPr>
          <p:nvPr/>
        </p:nvSpPr>
        <p:spPr bwMode="auto">
          <a:xfrm>
            <a:off x="6415406" y="3608447"/>
            <a:ext cx="1285875" cy="1871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메타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품질관리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74" name="Rectangle 43"/>
          <p:cNvSpPr>
            <a:spLocks noChangeArrowheads="1"/>
          </p:cNvSpPr>
          <p:nvPr/>
        </p:nvSpPr>
        <p:spPr bwMode="auto">
          <a:xfrm>
            <a:off x="8138665" y="3608447"/>
            <a:ext cx="1285875" cy="1871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err="1" smtClean="0">
                <a:latin typeface="굴림체" pitchFamily="49" charset="-127"/>
                <a:ea typeface="굴림체" pitchFamily="49" charset="-127"/>
              </a:rPr>
              <a:t>메터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품질관리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77" name="Rectangle 43"/>
          <p:cNvSpPr>
            <a:spLocks noChangeArrowheads="1"/>
          </p:cNvSpPr>
          <p:nvPr/>
        </p:nvSpPr>
        <p:spPr bwMode="auto">
          <a:xfrm>
            <a:off x="6419299" y="4308698"/>
            <a:ext cx="1285875" cy="1871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ESB/EAI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모니터링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78" name="Rectangle 43"/>
          <p:cNvSpPr>
            <a:spLocks noChangeArrowheads="1"/>
          </p:cNvSpPr>
          <p:nvPr/>
        </p:nvSpPr>
        <p:spPr bwMode="auto">
          <a:xfrm>
            <a:off x="8142558" y="4308698"/>
            <a:ext cx="1285875" cy="1871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ESB/EAI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모니터링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79" name="Rectangle 135"/>
          <p:cNvSpPr>
            <a:spLocks noChangeArrowheads="1"/>
          </p:cNvSpPr>
          <p:nvPr/>
        </p:nvSpPr>
        <p:spPr bwMode="auto">
          <a:xfrm>
            <a:off x="6348466" y="3583991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81" name="직선 연결선 180"/>
          <p:cNvCxnSpPr>
            <a:stCxn id="132" idx="3"/>
            <a:endCxn id="173" idx="1"/>
          </p:cNvCxnSpPr>
          <p:nvPr/>
        </p:nvCxnSpPr>
        <p:spPr>
          <a:xfrm flipV="1">
            <a:off x="5766593" y="3702016"/>
            <a:ext cx="648813" cy="866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직선 연결선 181"/>
          <p:cNvCxnSpPr>
            <a:stCxn id="129" idx="3"/>
            <a:endCxn id="173" idx="1"/>
          </p:cNvCxnSpPr>
          <p:nvPr/>
        </p:nvCxnSpPr>
        <p:spPr>
          <a:xfrm>
            <a:off x="5795569" y="3271403"/>
            <a:ext cx="619837" cy="430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오각형 67"/>
          <p:cNvSpPr>
            <a:spLocks noChangeArrowheads="1"/>
          </p:cNvSpPr>
          <p:nvPr/>
        </p:nvSpPr>
        <p:spPr bwMode="auto">
          <a:xfrm>
            <a:off x="5065965" y="3018990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700" dirty="0" smtClean="0">
                <a:latin typeface="+mn-lt"/>
                <a:ea typeface="굴림체" pitchFamily="49" charset="-127"/>
              </a:rPr>
              <a:t>BI(OLAP)</a:t>
            </a:r>
            <a:endParaRPr lang="ko-KR" altLang="en-US" sz="700" dirty="0">
              <a:latin typeface="+mn-lt"/>
              <a:ea typeface="굴림체" pitchFamily="49" charset="-127"/>
            </a:endParaRPr>
          </a:p>
        </p:txBody>
      </p:sp>
      <p:sp>
        <p:nvSpPr>
          <p:cNvPr id="184" name="오각형 67"/>
          <p:cNvSpPr>
            <a:spLocks noChangeArrowheads="1"/>
          </p:cNvSpPr>
          <p:nvPr/>
        </p:nvSpPr>
        <p:spPr bwMode="auto">
          <a:xfrm>
            <a:off x="5036989" y="4315721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700" dirty="0" smtClean="0">
                <a:latin typeface="+mn-lt"/>
                <a:ea typeface="굴림체" pitchFamily="49" charset="-127"/>
              </a:rPr>
              <a:t>BI(OLAP)</a:t>
            </a:r>
            <a:endParaRPr lang="ko-KR" altLang="en-US" sz="700" dirty="0">
              <a:latin typeface="+mn-lt"/>
              <a:ea typeface="굴림체" pitchFamily="49" charset="-127"/>
            </a:endParaRPr>
          </a:p>
        </p:txBody>
      </p:sp>
      <p:sp>
        <p:nvSpPr>
          <p:cNvPr id="185" name="Rectangle 135"/>
          <p:cNvSpPr>
            <a:spLocks noChangeArrowheads="1"/>
          </p:cNvSpPr>
          <p:nvPr/>
        </p:nvSpPr>
        <p:spPr bwMode="auto">
          <a:xfrm>
            <a:off x="2112774" y="4983929"/>
            <a:ext cx="1986567" cy="832445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6" name="Rectangle 43"/>
          <p:cNvSpPr>
            <a:spLocks noChangeArrowheads="1"/>
          </p:cNvSpPr>
          <p:nvPr/>
        </p:nvSpPr>
        <p:spPr bwMode="auto">
          <a:xfrm>
            <a:off x="6408311" y="3930975"/>
            <a:ext cx="1285875" cy="187138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AIS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수신 데이터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7" name="Rectangle 43"/>
          <p:cNvSpPr>
            <a:spLocks noChangeArrowheads="1"/>
          </p:cNvSpPr>
          <p:nvPr/>
        </p:nvSpPr>
        <p:spPr bwMode="auto">
          <a:xfrm>
            <a:off x="8131570" y="3930975"/>
            <a:ext cx="1285875" cy="187138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AIS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수신 데이터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8" name="Rectangle 135"/>
          <p:cNvSpPr>
            <a:spLocks noChangeArrowheads="1"/>
          </p:cNvSpPr>
          <p:nvPr/>
        </p:nvSpPr>
        <p:spPr bwMode="auto">
          <a:xfrm>
            <a:off x="6341371" y="3906519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93" name="Rectangle 135"/>
          <p:cNvSpPr>
            <a:spLocks noChangeArrowheads="1"/>
          </p:cNvSpPr>
          <p:nvPr/>
        </p:nvSpPr>
        <p:spPr bwMode="auto">
          <a:xfrm>
            <a:off x="6344909" y="4260946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99" name="Picture 228" descr="무제-1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329" y="4973129"/>
            <a:ext cx="896795" cy="96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" name="오각형 67"/>
          <p:cNvSpPr>
            <a:spLocks noChangeArrowheads="1"/>
          </p:cNvSpPr>
          <p:nvPr/>
        </p:nvSpPr>
        <p:spPr bwMode="auto">
          <a:xfrm>
            <a:off x="9024825" y="5298543"/>
            <a:ext cx="654617" cy="142875"/>
          </a:xfrm>
          <a:prstGeom prst="homePlate">
            <a:avLst>
              <a:gd name="adj" fmla="val 50000"/>
            </a:avLst>
          </a:prstGeom>
          <a:solidFill>
            <a:srgbClr val="92D050"/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ctr" eaLnBrk="1" hangingPunct="1"/>
            <a:r>
              <a:rPr lang="en-US" altLang="ko-KR" sz="800" dirty="0">
                <a:latin typeface="굴림체" pitchFamily="49" charset="-127"/>
                <a:ea typeface="굴림체" pitchFamily="49" charset="-127"/>
              </a:rPr>
              <a:t>A</a:t>
            </a:r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IS </a:t>
            </a:r>
            <a:r>
              <a:rPr lang="ko-KR" altLang="en-US" sz="800" dirty="0" err="1" smtClean="0">
                <a:latin typeface="굴림체" pitchFamily="49" charset="-127"/>
                <a:ea typeface="굴림체" pitchFamily="49" charset="-127"/>
              </a:rPr>
              <a:t>어뎁터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9013073" y="4959360"/>
            <a:ext cx="585417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AIS </a:t>
            </a:r>
            <a:r>
              <a:rPr lang="ko-KR" altLang="en-US" sz="800" b="1" dirty="0" smtClean="0">
                <a:latin typeface="+mn-ea"/>
                <a:ea typeface="Rix모던고딕 B"/>
              </a:rPr>
              <a:t>장비</a:t>
            </a:r>
            <a:endParaRPr lang="en-US" altLang="ko-KR" sz="800" b="1" dirty="0" smtClean="0">
              <a:latin typeface="+mn-ea"/>
              <a:ea typeface="Rix모던고딕 B"/>
            </a:endParaRPr>
          </a:p>
        </p:txBody>
      </p:sp>
      <p:cxnSp>
        <p:nvCxnSpPr>
          <p:cNvPr id="209" name="꺾인 연결선 208"/>
          <p:cNvCxnSpPr>
            <a:stCxn id="201" idx="3"/>
            <a:endCxn id="142" idx="3"/>
          </p:cNvCxnSpPr>
          <p:nvPr/>
        </p:nvCxnSpPr>
        <p:spPr>
          <a:xfrm flipH="1" flipV="1">
            <a:off x="9543527" y="3951868"/>
            <a:ext cx="135915" cy="1418113"/>
          </a:xfrm>
          <a:prstGeom prst="bentConnector3">
            <a:avLst>
              <a:gd name="adj1" fmla="val -1681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0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217" y="4994969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" name="TextBox 210"/>
          <p:cNvSpPr txBox="1"/>
          <p:nvPr/>
        </p:nvSpPr>
        <p:spPr>
          <a:xfrm>
            <a:off x="6644609" y="5172809"/>
            <a:ext cx="82747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모니터링</a:t>
            </a:r>
            <a:endParaRPr lang="en-US" altLang="ko-KR" sz="800" b="1" dirty="0" smtClean="0">
              <a:latin typeface="+mn-ea"/>
              <a:ea typeface="Rix모던고딕 B"/>
            </a:endParaRPr>
          </a:p>
        </p:txBody>
      </p:sp>
      <p:sp>
        <p:nvSpPr>
          <p:cNvPr id="212" name="오각형 67"/>
          <p:cNvSpPr>
            <a:spLocks noChangeArrowheads="1"/>
          </p:cNvSpPr>
          <p:nvPr/>
        </p:nvSpPr>
        <p:spPr bwMode="auto">
          <a:xfrm>
            <a:off x="6706507" y="5372101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WAS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성능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13" name="오각형 67"/>
          <p:cNvSpPr>
            <a:spLocks noChangeArrowheads="1"/>
          </p:cNvSpPr>
          <p:nvPr/>
        </p:nvSpPr>
        <p:spPr bwMode="auto">
          <a:xfrm>
            <a:off x="6712217" y="5578148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ESB/EDI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수집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216" name="꺾인 연결선 215"/>
          <p:cNvCxnSpPr>
            <a:stCxn id="213" idx="3"/>
            <a:endCxn id="193" idx="2"/>
          </p:cNvCxnSpPr>
          <p:nvPr/>
        </p:nvCxnSpPr>
        <p:spPr>
          <a:xfrm flipV="1">
            <a:off x="7432296" y="4536202"/>
            <a:ext cx="480626" cy="11133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꺾인 연결선 217"/>
          <p:cNvCxnSpPr>
            <a:stCxn id="185" idx="3"/>
            <a:endCxn id="177" idx="1"/>
          </p:cNvCxnSpPr>
          <p:nvPr/>
        </p:nvCxnSpPr>
        <p:spPr>
          <a:xfrm flipV="1">
            <a:off x="4099341" y="4402267"/>
            <a:ext cx="2319958" cy="997885"/>
          </a:xfrm>
          <a:prstGeom prst="bentConnector3">
            <a:avLst>
              <a:gd name="adj1" fmla="val 8574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0" name="표 2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118101"/>
              </p:ext>
            </p:extLst>
          </p:nvPr>
        </p:nvGraphicFramePr>
        <p:xfrm>
          <a:off x="344637" y="5949735"/>
          <a:ext cx="10042623" cy="82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303"/>
                <a:gridCol w="8307320"/>
              </a:tblGrid>
              <a:tr h="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고려사항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설명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</a:tr>
              <a:tr h="233182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통합 </a:t>
                      </a:r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DB#1(</a:t>
                      </a: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주전산기</a:t>
                      </a:r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주요 메인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 시스템용 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통합 </a:t>
                      </a:r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DB#2(</a:t>
                      </a: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부전산기</a:t>
                      </a:r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메인 업무가 아닌 운영 업무나 모니터링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데이터 수집용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564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라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000" dirty="0" err="1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외부망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FEP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용 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DB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구성방안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pic>
        <p:nvPicPr>
          <p:cNvPr id="98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664" y="2144056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TextBox 98"/>
          <p:cNvSpPr txBox="1"/>
          <p:nvPr/>
        </p:nvSpPr>
        <p:spPr>
          <a:xfrm>
            <a:off x="1317881" y="2321896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FEP#1</a:t>
            </a:r>
          </a:p>
        </p:txBody>
      </p:sp>
      <p:sp>
        <p:nvSpPr>
          <p:cNvPr id="100" name="오각형 67"/>
          <p:cNvSpPr>
            <a:spLocks noChangeArrowheads="1"/>
          </p:cNvSpPr>
          <p:nvPr/>
        </p:nvSpPr>
        <p:spPr bwMode="auto">
          <a:xfrm>
            <a:off x="1205055" y="2661737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01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606" y="2145343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TextBox 143"/>
          <p:cNvSpPr txBox="1"/>
          <p:nvPr/>
        </p:nvSpPr>
        <p:spPr>
          <a:xfrm>
            <a:off x="2207823" y="2323183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FEP#2</a:t>
            </a:r>
          </a:p>
        </p:txBody>
      </p:sp>
      <p:sp>
        <p:nvSpPr>
          <p:cNvPr id="145" name="오각형 67"/>
          <p:cNvSpPr>
            <a:spLocks noChangeArrowheads="1"/>
          </p:cNvSpPr>
          <p:nvPr/>
        </p:nvSpPr>
        <p:spPr bwMode="auto">
          <a:xfrm>
            <a:off x="2094997" y="2663024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75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198" y="2139969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" name="TextBox 175"/>
          <p:cNvSpPr txBox="1"/>
          <p:nvPr/>
        </p:nvSpPr>
        <p:spPr>
          <a:xfrm>
            <a:off x="3085415" y="2317809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FEP#3</a:t>
            </a:r>
          </a:p>
        </p:txBody>
      </p:sp>
      <p:sp>
        <p:nvSpPr>
          <p:cNvPr id="180" name="오각형 67"/>
          <p:cNvSpPr>
            <a:spLocks noChangeArrowheads="1"/>
          </p:cNvSpPr>
          <p:nvPr/>
        </p:nvSpPr>
        <p:spPr bwMode="auto">
          <a:xfrm>
            <a:off x="2972589" y="2657650"/>
            <a:ext cx="720079" cy="142875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9" name="Rectangle 135"/>
          <p:cNvSpPr>
            <a:spLocks noChangeArrowheads="1"/>
          </p:cNvSpPr>
          <p:nvPr/>
        </p:nvSpPr>
        <p:spPr bwMode="auto">
          <a:xfrm>
            <a:off x="1144041" y="2857573"/>
            <a:ext cx="760175" cy="315846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90" name="Rectangle 43"/>
          <p:cNvSpPr>
            <a:spLocks noChangeArrowheads="1"/>
          </p:cNvSpPr>
          <p:nvPr/>
        </p:nvSpPr>
        <p:spPr bwMode="auto">
          <a:xfrm>
            <a:off x="1200429" y="2934802"/>
            <a:ext cx="605911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FEP DB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94" name="Rectangle 135"/>
          <p:cNvSpPr>
            <a:spLocks noChangeArrowheads="1"/>
          </p:cNvSpPr>
          <p:nvPr/>
        </p:nvSpPr>
        <p:spPr bwMode="auto">
          <a:xfrm>
            <a:off x="6410886" y="3636454"/>
            <a:ext cx="1516062" cy="360202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95" name="Rectangle 43"/>
          <p:cNvSpPr>
            <a:spLocks noChangeArrowheads="1"/>
          </p:cNvSpPr>
          <p:nvPr/>
        </p:nvSpPr>
        <p:spPr bwMode="auto">
          <a:xfrm>
            <a:off x="6522087" y="3696279"/>
            <a:ext cx="1285875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FEP DB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97" name="Rectangle 135"/>
          <p:cNvSpPr>
            <a:spLocks noChangeArrowheads="1"/>
          </p:cNvSpPr>
          <p:nvPr/>
        </p:nvSpPr>
        <p:spPr bwMode="auto">
          <a:xfrm>
            <a:off x="8134145" y="3636454"/>
            <a:ext cx="1516062" cy="360202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98" name="Rectangle 43"/>
          <p:cNvSpPr>
            <a:spLocks noChangeArrowheads="1"/>
          </p:cNvSpPr>
          <p:nvPr/>
        </p:nvSpPr>
        <p:spPr bwMode="auto">
          <a:xfrm>
            <a:off x="8245346" y="3696279"/>
            <a:ext cx="1285875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FEP DB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02" name="Rectangle 135"/>
          <p:cNvSpPr>
            <a:spLocks noChangeArrowheads="1"/>
          </p:cNvSpPr>
          <p:nvPr/>
        </p:nvSpPr>
        <p:spPr bwMode="auto">
          <a:xfrm>
            <a:off x="6479823" y="3643622"/>
            <a:ext cx="1397372" cy="294039"/>
          </a:xfrm>
          <a:prstGeom prst="rect">
            <a:avLst/>
          </a:prstGeom>
          <a:noFill/>
          <a:ln w="6350" algn="ctr">
            <a:solidFill>
              <a:srgbClr val="FFC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03" name="Rectangle 135"/>
          <p:cNvSpPr>
            <a:spLocks noChangeArrowheads="1"/>
          </p:cNvSpPr>
          <p:nvPr/>
        </p:nvSpPr>
        <p:spPr bwMode="auto">
          <a:xfrm>
            <a:off x="8189596" y="3649919"/>
            <a:ext cx="1397372" cy="294039"/>
          </a:xfrm>
          <a:prstGeom prst="rect">
            <a:avLst/>
          </a:prstGeom>
          <a:noFill/>
          <a:ln w="6350" algn="ctr">
            <a:solidFill>
              <a:srgbClr val="FFC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07" name="TextBox 37"/>
          <p:cNvSpPr txBox="1">
            <a:spLocks noChangeArrowheads="1"/>
          </p:cNvSpPr>
          <p:nvPr/>
        </p:nvSpPr>
        <p:spPr bwMode="auto">
          <a:xfrm>
            <a:off x="5937984" y="3165700"/>
            <a:ext cx="15536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외부 통합 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DB (FEP)</a:t>
            </a:r>
          </a:p>
        </p:txBody>
      </p:sp>
      <p:sp>
        <p:nvSpPr>
          <p:cNvPr id="208" name="Rectangle 135"/>
          <p:cNvSpPr>
            <a:spLocks noChangeArrowheads="1"/>
          </p:cNvSpPr>
          <p:nvPr/>
        </p:nvSpPr>
        <p:spPr bwMode="auto">
          <a:xfrm>
            <a:off x="6431333" y="3668702"/>
            <a:ext cx="3136026" cy="275256"/>
          </a:xfrm>
          <a:prstGeom prst="rect">
            <a:avLst/>
          </a:prstGeom>
          <a:noFill/>
          <a:ln w="12700" algn="ctr">
            <a:solidFill>
              <a:srgbClr val="00A1F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215" name="표 2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655226"/>
              </p:ext>
            </p:extLst>
          </p:nvPr>
        </p:nvGraphicFramePr>
        <p:xfrm>
          <a:off x="344637" y="5940871"/>
          <a:ext cx="9518893" cy="85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303"/>
                <a:gridCol w="7783590"/>
              </a:tblGrid>
              <a:tr h="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고려사항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설명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</a:tr>
              <a:tr h="23318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안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각각 서버에 해당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DB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설치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별도의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DB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서버는 필요 없지만 향후 업무가 추가 될 때 마다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DB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 늘어남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안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외부 전용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임시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DB(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보안상 문제없는 정보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서버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향후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신규 업무 </a:t>
                      </a:r>
                      <a:r>
                        <a:rPr lang="ko-KR" altLang="en-US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추가시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확장성이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좋음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</a:tbl>
          </a:graphicData>
        </a:graphic>
      </p:graphicFrame>
      <p:sp>
        <p:nvSpPr>
          <p:cNvPr id="217" name="Rectangle 135"/>
          <p:cNvSpPr>
            <a:spLocks noChangeArrowheads="1"/>
          </p:cNvSpPr>
          <p:nvPr/>
        </p:nvSpPr>
        <p:spPr bwMode="auto">
          <a:xfrm>
            <a:off x="2050959" y="2864998"/>
            <a:ext cx="760175" cy="315846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19" name="Rectangle 43"/>
          <p:cNvSpPr>
            <a:spLocks noChangeArrowheads="1"/>
          </p:cNvSpPr>
          <p:nvPr/>
        </p:nvSpPr>
        <p:spPr bwMode="auto">
          <a:xfrm>
            <a:off x="2107347" y="2942227"/>
            <a:ext cx="605911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FEP DB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21" name="Rectangle 135"/>
          <p:cNvSpPr>
            <a:spLocks noChangeArrowheads="1"/>
          </p:cNvSpPr>
          <p:nvPr/>
        </p:nvSpPr>
        <p:spPr bwMode="auto">
          <a:xfrm>
            <a:off x="2952540" y="2857573"/>
            <a:ext cx="760175" cy="315846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22" name="Rectangle 43"/>
          <p:cNvSpPr>
            <a:spLocks noChangeArrowheads="1"/>
          </p:cNvSpPr>
          <p:nvPr/>
        </p:nvSpPr>
        <p:spPr bwMode="auto">
          <a:xfrm>
            <a:off x="3008928" y="2934802"/>
            <a:ext cx="605911" cy="18713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FEP DB</a:t>
            </a:r>
            <a:endParaRPr lang="ko-KR" altLang="en-US" sz="800" b="1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25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356" y="2030960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" name="TextBox 225"/>
          <p:cNvSpPr txBox="1"/>
          <p:nvPr/>
        </p:nvSpPr>
        <p:spPr>
          <a:xfrm>
            <a:off x="6880573" y="2208800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FEP#1</a:t>
            </a:r>
          </a:p>
        </p:txBody>
      </p:sp>
      <p:sp>
        <p:nvSpPr>
          <p:cNvPr id="227" name="오각형 67"/>
          <p:cNvSpPr>
            <a:spLocks noChangeArrowheads="1"/>
          </p:cNvSpPr>
          <p:nvPr/>
        </p:nvSpPr>
        <p:spPr bwMode="auto">
          <a:xfrm>
            <a:off x="6767747" y="2548641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28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298" y="2032247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9" name="TextBox 228"/>
          <p:cNvSpPr txBox="1"/>
          <p:nvPr/>
        </p:nvSpPr>
        <p:spPr>
          <a:xfrm>
            <a:off x="7770515" y="2210087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FEP#2</a:t>
            </a:r>
          </a:p>
        </p:txBody>
      </p:sp>
      <p:sp>
        <p:nvSpPr>
          <p:cNvPr id="230" name="오각형 67"/>
          <p:cNvSpPr>
            <a:spLocks noChangeArrowheads="1"/>
          </p:cNvSpPr>
          <p:nvPr/>
        </p:nvSpPr>
        <p:spPr bwMode="auto">
          <a:xfrm>
            <a:off x="7657689" y="2549928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31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890" y="2026873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2" name="TextBox 231"/>
          <p:cNvSpPr txBox="1"/>
          <p:nvPr/>
        </p:nvSpPr>
        <p:spPr>
          <a:xfrm>
            <a:off x="8648107" y="2204713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FEP#3</a:t>
            </a:r>
          </a:p>
        </p:txBody>
      </p:sp>
      <p:sp>
        <p:nvSpPr>
          <p:cNvPr id="233" name="오각형 67"/>
          <p:cNvSpPr>
            <a:spLocks noChangeArrowheads="1"/>
          </p:cNvSpPr>
          <p:nvPr/>
        </p:nvSpPr>
        <p:spPr bwMode="auto">
          <a:xfrm>
            <a:off x="8535281" y="2544554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234" name="직선 연결선 233"/>
          <p:cNvCxnSpPr>
            <a:stCxn id="225" idx="2"/>
            <a:endCxn id="208" idx="0"/>
          </p:cNvCxnSpPr>
          <p:nvPr/>
        </p:nvCxnSpPr>
        <p:spPr>
          <a:xfrm>
            <a:off x="7115378" y="2835539"/>
            <a:ext cx="883968" cy="833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직선 연결선 234"/>
          <p:cNvCxnSpPr>
            <a:stCxn id="228" idx="2"/>
            <a:endCxn id="208" idx="0"/>
          </p:cNvCxnSpPr>
          <p:nvPr/>
        </p:nvCxnSpPr>
        <p:spPr>
          <a:xfrm flipH="1">
            <a:off x="7999346" y="2836826"/>
            <a:ext cx="5974" cy="831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직선 연결선 235"/>
          <p:cNvCxnSpPr>
            <a:stCxn id="231" idx="2"/>
            <a:endCxn id="208" idx="0"/>
          </p:cNvCxnSpPr>
          <p:nvPr/>
        </p:nvCxnSpPr>
        <p:spPr>
          <a:xfrm flipH="1">
            <a:off x="7999346" y="2831452"/>
            <a:ext cx="883566" cy="837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TextBox 236"/>
          <p:cNvSpPr txBox="1"/>
          <p:nvPr/>
        </p:nvSpPr>
        <p:spPr>
          <a:xfrm>
            <a:off x="6337436" y="3419698"/>
            <a:ext cx="1246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/>
              <a:t>DB#1</a:t>
            </a:r>
            <a:endParaRPr lang="ko-KR" altLang="en-US" sz="1000" b="1" dirty="0"/>
          </a:p>
        </p:txBody>
      </p:sp>
      <p:sp>
        <p:nvSpPr>
          <p:cNvPr id="238" name="TextBox 237"/>
          <p:cNvSpPr txBox="1"/>
          <p:nvPr/>
        </p:nvSpPr>
        <p:spPr>
          <a:xfrm>
            <a:off x="8245344" y="3419698"/>
            <a:ext cx="1246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/>
              <a:t>DB#2</a:t>
            </a:r>
            <a:endParaRPr lang="ko-KR" altLang="en-US" sz="1000" b="1" dirty="0"/>
          </a:p>
        </p:txBody>
      </p:sp>
      <p:sp>
        <p:nvSpPr>
          <p:cNvPr id="247" name="TextBox 246"/>
          <p:cNvSpPr txBox="1"/>
          <p:nvPr/>
        </p:nvSpPr>
        <p:spPr>
          <a:xfrm>
            <a:off x="158915" y="2048139"/>
            <a:ext cx="6480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</a:t>
            </a:r>
            <a:r>
              <a:rPr lang="ko-KR" altLang="en-US" dirty="0" smtClean="0"/>
              <a:t>안</a:t>
            </a:r>
            <a:endParaRPr lang="ko-KR" altLang="en-US" dirty="0"/>
          </a:p>
        </p:txBody>
      </p:sp>
      <p:sp>
        <p:nvSpPr>
          <p:cNvPr id="248" name="TextBox 247"/>
          <p:cNvSpPr txBox="1"/>
          <p:nvPr/>
        </p:nvSpPr>
        <p:spPr>
          <a:xfrm>
            <a:off x="5125212" y="2104686"/>
            <a:ext cx="6480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</a:t>
            </a:r>
            <a:r>
              <a:rPr lang="ko-KR" altLang="en-US" dirty="0" smtClean="0"/>
              <a:t>안</a:t>
            </a:r>
            <a:endParaRPr lang="ko-KR" altLang="en-US" dirty="0"/>
          </a:p>
        </p:txBody>
      </p:sp>
      <p:sp>
        <p:nvSpPr>
          <p:cNvPr id="254" name="TextBox 253"/>
          <p:cNvSpPr txBox="1"/>
          <p:nvPr/>
        </p:nvSpPr>
        <p:spPr>
          <a:xfrm>
            <a:off x="466334" y="4180780"/>
            <a:ext cx="3257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* </a:t>
            </a:r>
            <a:r>
              <a:rPr lang="ko-KR" altLang="en-US" sz="1400" dirty="0" smtClean="0"/>
              <a:t>서버 </a:t>
            </a:r>
            <a:r>
              <a:rPr lang="en-US" altLang="ko-KR" sz="1400" dirty="0"/>
              <a:t>3</a:t>
            </a:r>
            <a:r>
              <a:rPr lang="ko-KR" altLang="en-US" sz="1400" dirty="0" smtClean="0"/>
              <a:t>식</a:t>
            </a:r>
            <a:r>
              <a:rPr lang="en-US" altLang="ko-KR" sz="1400" dirty="0" smtClean="0"/>
              <a:t>, DB </a:t>
            </a:r>
            <a:r>
              <a:rPr lang="ko-KR" altLang="en-US" sz="1400" dirty="0" smtClean="0"/>
              <a:t>라이선스 </a:t>
            </a:r>
            <a:r>
              <a:rPr lang="en-US" altLang="ko-KR" sz="1400" dirty="0"/>
              <a:t>3</a:t>
            </a:r>
            <a:r>
              <a:rPr lang="ko-KR" altLang="en-US" sz="1400" dirty="0" smtClean="0"/>
              <a:t>식 </a:t>
            </a:r>
            <a:r>
              <a:rPr lang="ko-KR" altLang="en-US" sz="1400" dirty="0" smtClean="0"/>
              <a:t>필요</a:t>
            </a:r>
            <a:endParaRPr lang="ko-KR" altLang="en-US" sz="1400" dirty="0"/>
          </a:p>
        </p:txBody>
      </p:sp>
      <p:sp>
        <p:nvSpPr>
          <p:cNvPr id="255" name="TextBox 254"/>
          <p:cNvSpPr txBox="1"/>
          <p:nvPr/>
        </p:nvSpPr>
        <p:spPr>
          <a:xfrm>
            <a:off x="6445630" y="4212679"/>
            <a:ext cx="322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* </a:t>
            </a:r>
            <a:r>
              <a:rPr lang="ko-KR" altLang="en-US" sz="1400" dirty="0" smtClean="0"/>
              <a:t>서버 </a:t>
            </a:r>
            <a:r>
              <a:rPr lang="en-US" altLang="ko-KR" sz="1400" dirty="0"/>
              <a:t>4</a:t>
            </a:r>
            <a:r>
              <a:rPr lang="ko-KR" altLang="en-US" sz="1400" dirty="0" smtClean="0"/>
              <a:t>식</a:t>
            </a:r>
            <a:r>
              <a:rPr lang="en-US" altLang="ko-KR" sz="1400" dirty="0" smtClean="0"/>
              <a:t>, DB </a:t>
            </a:r>
            <a:r>
              <a:rPr lang="ko-KR" altLang="en-US" sz="1400" dirty="0" smtClean="0"/>
              <a:t>라이선스 </a:t>
            </a:r>
            <a:r>
              <a:rPr lang="en-US" altLang="ko-KR" sz="1400" dirty="0" smtClean="0"/>
              <a:t>2</a:t>
            </a:r>
            <a:r>
              <a:rPr lang="ko-KR" altLang="en-US" sz="1400" dirty="0" smtClean="0"/>
              <a:t>식 필요</a:t>
            </a:r>
            <a:endParaRPr lang="ko-KR" altLang="en-US" sz="1400" dirty="0"/>
          </a:p>
        </p:txBody>
      </p:sp>
      <p:sp>
        <p:nvSpPr>
          <p:cNvPr id="257" name="모서리가 둥근 직사각형 256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sp>
        <p:nvSpPr>
          <p:cNvPr id="258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975225" y="7196110"/>
            <a:ext cx="742950" cy="288032"/>
          </a:xfrm>
        </p:spPr>
        <p:txBody>
          <a:bodyPr/>
          <a:lstStyle/>
          <a:p>
            <a:pPr>
              <a:defRPr/>
            </a:pPr>
            <a:fld id="{57130410-0A2F-41CB-B223-A1672F0EE241}" type="slidenum">
              <a:rPr lang="ko-KR" altLang="en-US" sz="11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pPr>
                <a:defRPr/>
              </a:pPr>
              <a:t>6</a:t>
            </a:fld>
            <a:endParaRPr lang="ko-KR" altLang="en-US" sz="1100" b="0" dirty="0">
              <a:solidFill>
                <a:schemeClr val="tx1">
                  <a:lumMod val="50000"/>
                  <a:lumOff val="50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05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마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FEP/ESB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연동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방안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98" name="직선 연결선 127"/>
          <p:cNvCxnSpPr>
            <a:cxnSpLocks noChangeShapeType="1"/>
          </p:cNvCxnSpPr>
          <p:nvPr/>
        </p:nvCxnSpPr>
        <p:spPr bwMode="auto">
          <a:xfrm>
            <a:off x="2382715" y="2184718"/>
            <a:ext cx="2510116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9" name="직선 연결선 127"/>
          <p:cNvCxnSpPr>
            <a:cxnSpLocks noChangeShapeType="1"/>
          </p:cNvCxnSpPr>
          <p:nvPr/>
        </p:nvCxnSpPr>
        <p:spPr bwMode="auto">
          <a:xfrm>
            <a:off x="5860749" y="2184718"/>
            <a:ext cx="3621088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직선 연결선 131"/>
          <p:cNvCxnSpPr>
            <a:cxnSpLocks noChangeShapeType="1"/>
          </p:cNvCxnSpPr>
          <p:nvPr/>
        </p:nvCxnSpPr>
        <p:spPr bwMode="auto">
          <a:xfrm>
            <a:off x="5243212" y="2288858"/>
            <a:ext cx="0" cy="3075949"/>
          </a:xfrm>
          <a:prstGeom prst="line">
            <a:avLst/>
          </a:prstGeom>
          <a:noFill/>
          <a:ln w="127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1" name="직선 연결선 131"/>
          <p:cNvCxnSpPr>
            <a:cxnSpLocks noChangeShapeType="1"/>
          </p:cNvCxnSpPr>
          <p:nvPr/>
        </p:nvCxnSpPr>
        <p:spPr bwMode="auto">
          <a:xfrm>
            <a:off x="5171774" y="2288858"/>
            <a:ext cx="0" cy="3066713"/>
          </a:xfrm>
          <a:prstGeom prst="line">
            <a:avLst/>
          </a:prstGeom>
          <a:noFill/>
          <a:ln w="12700" algn="ctr">
            <a:solidFill>
              <a:srgbClr val="007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4" name="TextBox 29"/>
          <p:cNvSpPr txBox="1">
            <a:spLocks noChangeArrowheads="1"/>
          </p:cNvSpPr>
          <p:nvPr/>
        </p:nvSpPr>
        <p:spPr bwMode="auto">
          <a:xfrm>
            <a:off x="2454556" y="1898968"/>
            <a:ext cx="569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 dirty="0" err="1"/>
              <a:t>외부망</a:t>
            </a:r>
            <a:endParaRPr lang="ko-KR" altLang="en-US" sz="1000" dirty="0"/>
          </a:p>
        </p:txBody>
      </p:sp>
      <p:sp>
        <p:nvSpPr>
          <p:cNvPr id="145" name="TextBox 29"/>
          <p:cNvSpPr txBox="1">
            <a:spLocks noChangeArrowheads="1"/>
          </p:cNvSpPr>
          <p:nvPr/>
        </p:nvSpPr>
        <p:spPr bwMode="auto">
          <a:xfrm>
            <a:off x="7477252" y="1898968"/>
            <a:ext cx="5699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 dirty="0" err="1"/>
              <a:t>내부망</a:t>
            </a:r>
            <a:endParaRPr lang="ko-KR" altLang="en-US" sz="1000" dirty="0"/>
          </a:p>
        </p:txBody>
      </p:sp>
      <p:pic>
        <p:nvPicPr>
          <p:cNvPr id="1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75" y="3286311"/>
            <a:ext cx="349741" cy="14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247" y="3277604"/>
            <a:ext cx="349741" cy="14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" name="TextBox 179"/>
          <p:cNvSpPr txBox="1"/>
          <p:nvPr/>
        </p:nvSpPr>
        <p:spPr>
          <a:xfrm>
            <a:off x="4841337" y="3036924"/>
            <a:ext cx="73449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dirty="0" smtClean="0">
                <a:latin typeface="+mn-ea"/>
                <a:ea typeface="Rix모던고딕 B"/>
              </a:rPr>
              <a:t>망 연계장비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pic>
        <p:nvPicPr>
          <p:cNvPr id="189" name="Picture 369" descr="Image:Crystal Clear app databas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403" y="3386538"/>
            <a:ext cx="323786" cy="40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0" name="표 1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949153"/>
              </p:ext>
            </p:extLst>
          </p:nvPr>
        </p:nvGraphicFramePr>
        <p:xfrm>
          <a:off x="344637" y="5940871"/>
          <a:ext cx="9518893" cy="85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303"/>
                <a:gridCol w="7783590"/>
              </a:tblGrid>
              <a:tr h="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고려사항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설명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</a:tr>
              <a:tr h="23318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FEP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VAN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중계망 데이터 통신 프로그램 및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XML </a:t>
                      </a:r>
                      <a:r>
                        <a:rPr lang="ko-KR" altLang="en-US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파싱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,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데이터 검증이 모두 </a:t>
                      </a:r>
                      <a:r>
                        <a:rPr lang="ko-KR" altLang="en-US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한서버에서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처리 후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임시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DB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 처리결과 저장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ESB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외부 임시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DB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 저장된 데이터를 읽어서 내부 주전산기 인터페이스 테이블로 데이터 전송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</a:tbl>
          </a:graphicData>
        </a:graphic>
      </p:graphicFrame>
      <p:sp>
        <p:nvSpPr>
          <p:cNvPr id="191" name="모서리가 둥근 직사각형 190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pic>
        <p:nvPicPr>
          <p:cNvPr id="192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423" y="2931808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" name="TextBox 193"/>
          <p:cNvSpPr txBox="1"/>
          <p:nvPr/>
        </p:nvSpPr>
        <p:spPr>
          <a:xfrm>
            <a:off x="6898925" y="3109648"/>
            <a:ext cx="601447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</a:t>
            </a:r>
            <a:r>
              <a:rPr lang="en-US" altLang="ko-KR" sz="800" b="1" dirty="0" smtClean="0">
                <a:latin typeface="+mn-ea"/>
                <a:ea typeface="Rix모던고딕 B"/>
              </a:rPr>
              <a:t>ESB</a:t>
            </a:r>
          </a:p>
        </p:txBody>
      </p:sp>
      <p:sp>
        <p:nvSpPr>
          <p:cNvPr id="195" name="오각형 67"/>
          <p:cNvSpPr>
            <a:spLocks noChangeArrowheads="1"/>
          </p:cNvSpPr>
          <p:nvPr/>
        </p:nvSpPr>
        <p:spPr bwMode="auto">
          <a:xfrm>
            <a:off x="6885423" y="3500349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</a:t>
            </a:r>
            <a:r>
              <a:rPr lang="ko-KR" altLang="en-US" sz="800" dirty="0">
                <a:latin typeface="굴림체" pitchFamily="49" charset="-127"/>
                <a:ea typeface="굴림체" pitchFamily="49" charset="-127"/>
              </a:rPr>
              <a:t>진</a:t>
            </a:r>
          </a:p>
        </p:txBody>
      </p:sp>
      <p:pic>
        <p:nvPicPr>
          <p:cNvPr id="196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5" y="2401290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" name="TextBox 196"/>
          <p:cNvSpPr txBox="1"/>
          <p:nvPr/>
        </p:nvSpPr>
        <p:spPr>
          <a:xfrm>
            <a:off x="1045642" y="2579130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FEP#1</a:t>
            </a:r>
          </a:p>
        </p:txBody>
      </p:sp>
      <p:sp>
        <p:nvSpPr>
          <p:cNvPr id="198" name="오각형 67"/>
          <p:cNvSpPr>
            <a:spLocks noChangeArrowheads="1"/>
          </p:cNvSpPr>
          <p:nvPr/>
        </p:nvSpPr>
        <p:spPr bwMode="auto">
          <a:xfrm>
            <a:off x="932816" y="2833246"/>
            <a:ext cx="720079" cy="260299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</a:p>
          <a:p>
            <a:pPr eaLnBrk="1" hangingPunct="1"/>
            <a:r>
              <a:rPr lang="en-US" altLang="ko-KR" sz="800" dirty="0" err="1" smtClean="0">
                <a:latin typeface="굴림체" pitchFamily="49" charset="-127"/>
                <a:ea typeface="굴림체" pitchFamily="49" charset="-127"/>
              </a:rPr>
              <a:t>Pimex,Xmapper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00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35" y="4571911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" name="TextBox 201"/>
          <p:cNvSpPr txBox="1"/>
          <p:nvPr/>
        </p:nvSpPr>
        <p:spPr>
          <a:xfrm>
            <a:off x="1058052" y="4749751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FEP#3</a:t>
            </a:r>
            <a:endParaRPr lang="en-US" altLang="ko-KR" sz="800" b="1" dirty="0" smtClean="0">
              <a:latin typeface="+mn-ea"/>
              <a:ea typeface="Rix모던고딕 B"/>
            </a:endParaRPr>
          </a:p>
        </p:txBody>
      </p:sp>
      <p:sp>
        <p:nvSpPr>
          <p:cNvPr id="203" name="오각형 67"/>
          <p:cNvSpPr>
            <a:spLocks noChangeArrowheads="1"/>
          </p:cNvSpPr>
          <p:nvPr/>
        </p:nvSpPr>
        <p:spPr bwMode="auto">
          <a:xfrm>
            <a:off x="945226" y="4946717"/>
            <a:ext cx="720079" cy="260299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</a:p>
          <a:p>
            <a:pPr eaLnBrk="1" hangingPunct="1"/>
            <a:r>
              <a:rPr lang="en-US" altLang="ko-KR" sz="800" dirty="0" err="1" smtClean="0">
                <a:latin typeface="굴림체" pitchFamily="49" charset="-127"/>
                <a:ea typeface="굴림체" pitchFamily="49" charset="-127"/>
              </a:rPr>
              <a:t>Pimex,Xmapper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04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51" y="2941244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" name="TextBox 205"/>
          <p:cNvSpPr txBox="1"/>
          <p:nvPr/>
        </p:nvSpPr>
        <p:spPr>
          <a:xfrm>
            <a:off x="3303153" y="3119084"/>
            <a:ext cx="60144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</a:t>
            </a:r>
            <a:r>
              <a:rPr lang="en-US" altLang="ko-KR" sz="800" b="1" dirty="0" smtClean="0">
                <a:latin typeface="+mn-ea"/>
                <a:ea typeface="Rix모던고딕 B"/>
              </a:rPr>
              <a:t>ESB</a:t>
            </a:r>
          </a:p>
        </p:txBody>
      </p:sp>
      <p:sp>
        <p:nvSpPr>
          <p:cNvPr id="207" name="오각형 67"/>
          <p:cNvSpPr>
            <a:spLocks noChangeArrowheads="1"/>
          </p:cNvSpPr>
          <p:nvPr/>
        </p:nvSpPr>
        <p:spPr bwMode="auto">
          <a:xfrm>
            <a:off x="3289651" y="3414271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엔진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grpSp>
        <p:nvGrpSpPr>
          <p:cNvPr id="208" name="그룹 207"/>
          <p:cNvGrpSpPr/>
          <p:nvPr/>
        </p:nvGrpSpPr>
        <p:grpSpPr>
          <a:xfrm>
            <a:off x="2054506" y="3546314"/>
            <a:ext cx="736381" cy="586747"/>
            <a:chOff x="6832696" y="4707295"/>
            <a:chExt cx="970622" cy="316304"/>
          </a:xfrm>
        </p:grpSpPr>
        <p:pic>
          <p:nvPicPr>
            <p:cNvPr id="214" name="Picture 4" descr="C:\Users\kbh\Desktop\03간장소스\아이콘_2\그림32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32696" y="4707295"/>
              <a:ext cx="970622" cy="297472"/>
            </a:xfrm>
            <a:prstGeom prst="rect">
              <a:avLst/>
            </a:prstGeom>
            <a:noFill/>
          </p:spPr>
        </p:pic>
        <p:sp>
          <p:nvSpPr>
            <p:cNvPr id="215" name="직사각형 214"/>
            <p:cNvSpPr/>
            <p:nvPr/>
          </p:nvSpPr>
          <p:spPr>
            <a:xfrm>
              <a:off x="6931105" y="4799612"/>
              <a:ext cx="697262" cy="22398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임시저장</a:t>
              </a:r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인터페이스</a:t>
              </a:r>
              <a:endPara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  <a:p>
              <a:pPr lvl="0" algn="ctr"/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DB</a:t>
              </a:r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</p:grpSp>
      <p:cxnSp>
        <p:nvCxnSpPr>
          <p:cNvPr id="217" name="꺾인 연결선 216"/>
          <p:cNvCxnSpPr>
            <a:stCxn id="198" idx="3"/>
            <a:endCxn id="214" idx="0"/>
          </p:cNvCxnSpPr>
          <p:nvPr/>
        </p:nvCxnSpPr>
        <p:spPr>
          <a:xfrm>
            <a:off x="1652895" y="2963396"/>
            <a:ext cx="769802" cy="582911"/>
          </a:xfrm>
          <a:prstGeom prst="bentConnector2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꺾인 연결선 218"/>
          <p:cNvCxnSpPr>
            <a:stCxn id="203" idx="3"/>
            <a:endCxn id="214" idx="2"/>
          </p:cNvCxnSpPr>
          <p:nvPr/>
        </p:nvCxnSpPr>
        <p:spPr>
          <a:xfrm flipV="1">
            <a:off x="1665305" y="4098120"/>
            <a:ext cx="757392" cy="978747"/>
          </a:xfrm>
          <a:prstGeom prst="bentConnector2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1" name="그룹 220"/>
          <p:cNvGrpSpPr/>
          <p:nvPr/>
        </p:nvGrpSpPr>
        <p:grpSpPr>
          <a:xfrm>
            <a:off x="8738940" y="4068109"/>
            <a:ext cx="736381" cy="586747"/>
            <a:chOff x="6832696" y="4707295"/>
            <a:chExt cx="970622" cy="316304"/>
          </a:xfrm>
        </p:grpSpPr>
        <p:pic>
          <p:nvPicPr>
            <p:cNvPr id="222" name="Picture 4" descr="C:\Users\kbh\Desktop\03간장소스\아이콘_2\그림32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32696" y="4707295"/>
              <a:ext cx="970622" cy="297472"/>
            </a:xfrm>
            <a:prstGeom prst="rect">
              <a:avLst/>
            </a:prstGeom>
            <a:noFill/>
          </p:spPr>
        </p:pic>
        <p:sp>
          <p:nvSpPr>
            <p:cNvPr id="223" name="직사각형 222"/>
            <p:cNvSpPr/>
            <p:nvPr/>
          </p:nvSpPr>
          <p:spPr>
            <a:xfrm>
              <a:off x="6931105" y="4799612"/>
              <a:ext cx="697262" cy="22398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업무 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DB</a:t>
              </a:r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인터페이스</a:t>
              </a:r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테이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블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</p:grpSp>
      <p:pic>
        <p:nvPicPr>
          <p:cNvPr id="224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423" y="3791568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" name="TextBox 224"/>
          <p:cNvSpPr txBox="1"/>
          <p:nvPr/>
        </p:nvSpPr>
        <p:spPr>
          <a:xfrm>
            <a:off x="6898925" y="3969408"/>
            <a:ext cx="601447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</a:t>
            </a:r>
            <a:r>
              <a:rPr lang="en-US" altLang="ko-KR" sz="800" b="1" dirty="0" smtClean="0">
                <a:latin typeface="+mn-ea"/>
                <a:ea typeface="Rix모던고딕 B"/>
              </a:rPr>
              <a:t>ESB</a:t>
            </a:r>
          </a:p>
        </p:txBody>
      </p:sp>
      <p:sp>
        <p:nvSpPr>
          <p:cNvPr id="226" name="오각형 67"/>
          <p:cNvSpPr>
            <a:spLocks noChangeArrowheads="1"/>
          </p:cNvSpPr>
          <p:nvPr/>
        </p:nvSpPr>
        <p:spPr bwMode="auto">
          <a:xfrm>
            <a:off x="6885423" y="4360109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</a:t>
            </a:r>
            <a:r>
              <a:rPr lang="ko-KR" altLang="en-US" sz="800" dirty="0">
                <a:latin typeface="굴림체" pitchFamily="49" charset="-127"/>
                <a:ea typeface="굴림체" pitchFamily="49" charset="-127"/>
              </a:rPr>
              <a:t>진</a:t>
            </a:r>
          </a:p>
        </p:txBody>
      </p:sp>
      <p:pic>
        <p:nvPicPr>
          <p:cNvPr id="227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153" y="3810695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" name="TextBox 227"/>
          <p:cNvSpPr txBox="1"/>
          <p:nvPr/>
        </p:nvSpPr>
        <p:spPr>
          <a:xfrm>
            <a:off x="3316655" y="3988535"/>
            <a:ext cx="601447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</a:t>
            </a:r>
            <a:r>
              <a:rPr lang="en-US" altLang="ko-KR" sz="800" b="1" dirty="0" smtClean="0">
                <a:latin typeface="+mn-ea"/>
                <a:ea typeface="Rix모던고딕 B"/>
              </a:rPr>
              <a:t>ESB</a:t>
            </a:r>
          </a:p>
        </p:txBody>
      </p:sp>
      <p:sp>
        <p:nvSpPr>
          <p:cNvPr id="229" name="오각형 67"/>
          <p:cNvSpPr>
            <a:spLocks noChangeArrowheads="1"/>
          </p:cNvSpPr>
          <p:nvPr/>
        </p:nvSpPr>
        <p:spPr bwMode="auto">
          <a:xfrm>
            <a:off x="3303153" y="4379236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엔</a:t>
            </a:r>
            <a:r>
              <a:rPr lang="ko-KR" altLang="en-US" sz="800" dirty="0">
                <a:latin typeface="굴림체" pitchFamily="49" charset="-127"/>
                <a:ea typeface="굴림체" pitchFamily="49" charset="-127"/>
              </a:rPr>
              <a:t>진</a:t>
            </a:r>
          </a:p>
        </p:txBody>
      </p:sp>
      <p:sp>
        <p:nvSpPr>
          <p:cNvPr id="230" name="Rectangle 135"/>
          <p:cNvSpPr>
            <a:spLocks noChangeArrowheads="1"/>
          </p:cNvSpPr>
          <p:nvPr/>
        </p:nvSpPr>
        <p:spPr bwMode="auto">
          <a:xfrm>
            <a:off x="3191010" y="2829929"/>
            <a:ext cx="867161" cy="1871178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31" name="Rectangle 135"/>
          <p:cNvSpPr>
            <a:spLocks noChangeArrowheads="1"/>
          </p:cNvSpPr>
          <p:nvPr/>
        </p:nvSpPr>
        <p:spPr bwMode="auto">
          <a:xfrm>
            <a:off x="6766067" y="2800798"/>
            <a:ext cx="867161" cy="1871178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232" name="꺾인 연결선 231"/>
          <p:cNvCxnSpPr>
            <a:stCxn id="246" idx="3"/>
            <a:endCxn id="230" idx="1"/>
          </p:cNvCxnSpPr>
          <p:nvPr/>
        </p:nvCxnSpPr>
        <p:spPr>
          <a:xfrm flipV="1">
            <a:off x="2791664" y="3765518"/>
            <a:ext cx="399346" cy="310888"/>
          </a:xfrm>
          <a:prstGeom prst="bentConnector3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꺾인 연결선 232"/>
          <p:cNvCxnSpPr>
            <a:stCxn id="230" idx="3"/>
            <a:endCxn id="175" idx="1"/>
          </p:cNvCxnSpPr>
          <p:nvPr/>
        </p:nvCxnSpPr>
        <p:spPr>
          <a:xfrm flipV="1">
            <a:off x="4058171" y="3357421"/>
            <a:ext cx="727904" cy="408097"/>
          </a:xfrm>
          <a:prstGeom prst="bentConnector3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꺾인 연결선 233"/>
          <p:cNvCxnSpPr>
            <a:stCxn id="176" idx="3"/>
            <a:endCxn id="231" idx="1"/>
          </p:cNvCxnSpPr>
          <p:nvPr/>
        </p:nvCxnSpPr>
        <p:spPr>
          <a:xfrm>
            <a:off x="5690988" y="3348714"/>
            <a:ext cx="1075079" cy="387673"/>
          </a:xfrm>
          <a:prstGeom prst="bentConnector3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꺾인 연결선 234"/>
          <p:cNvCxnSpPr>
            <a:stCxn id="231" idx="3"/>
            <a:endCxn id="223" idx="1"/>
          </p:cNvCxnSpPr>
          <p:nvPr/>
        </p:nvCxnSpPr>
        <p:spPr>
          <a:xfrm>
            <a:off x="7633228" y="3736387"/>
            <a:ext cx="1180372" cy="710720"/>
          </a:xfrm>
          <a:prstGeom prst="bentConnector3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TextBox 235"/>
          <p:cNvSpPr txBox="1"/>
          <p:nvPr/>
        </p:nvSpPr>
        <p:spPr>
          <a:xfrm>
            <a:off x="1807167" y="5108766"/>
            <a:ext cx="18646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데이터 송수</a:t>
            </a:r>
            <a:r>
              <a:rPr lang="ko-KR" altLang="en-US" sz="800" b="1" dirty="0"/>
              <a:t>신</a:t>
            </a:r>
            <a:r>
              <a:rPr lang="ko-KR" altLang="en-US" sz="800" b="1" dirty="0" smtClean="0"/>
              <a:t> 및  </a:t>
            </a:r>
            <a:r>
              <a:rPr lang="en-US" altLang="ko-KR" sz="800" b="1" dirty="0" err="1" smtClean="0"/>
              <a:t>Xmapper</a:t>
            </a:r>
            <a:r>
              <a:rPr lang="en-US" altLang="ko-KR" sz="800" b="1" dirty="0" smtClean="0"/>
              <a:t>  </a:t>
            </a:r>
            <a:r>
              <a:rPr lang="ko-KR" altLang="en-US" sz="800" b="1" dirty="0" err="1" smtClean="0"/>
              <a:t>파싱</a:t>
            </a:r>
            <a:r>
              <a:rPr lang="en-US" altLang="ko-KR" sz="800" b="1" dirty="0" smtClean="0"/>
              <a:t>, </a:t>
            </a:r>
            <a:r>
              <a:rPr lang="ko-KR" altLang="en-US" sz="800" b="1" dirty="0" smtClean="0"/>
              <a:t>검증</a:t>
            </a:r>
            <a:r>
              <a:rPr lang="en-US" altLang="ko-KR" sz="800" b="1" dirty="0" smtClean="0"/>
              <a:t>, DB </a:t>
            </a:r>
            <a:r>
              <a:rPr lang="ko-KR" altLang="en-US" sz="800" b="1" dirty="0" smtClean="0"/>
              <a:t>저장</a:t>
            </a:r>
            <a:endParaRPr lang="ko-KR" altLang="en-US" sz="800" b="1" dirty="0"/>
          </a:p>
        </p:txBody>
      </p:sp>
      <p:pic>
        <p:nvPicPr>
          <p:cNvPr id="237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478" y="3501884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" name="TextBox 237"/>
          <p:cNvSpPr txBox="1"/>
          <p:nvPr/>
        </p:nvSpPr>
        <p:spPr>
          <a:xfrm>
            <a:off x="998695" y="3679724"/>
            <a:ext cx="47801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b="1" dirty="0" smtClean="0">
                <a:latin typeface="+mn-ea"/>
                <a:ea typeface="Rix모던고딕 B"/>
              </a:rPr>
              <a:t>FEP#2</a:t>
            </a:r>
          </a:p>
        </p:txBody>
      </p:sp>
      <p:sp>
        <p:nvSpPr>
          <p:cNvPr id="239" name="오각형 67"/>
          <p:cNvSpPr>
            <a:spLocks noChangeArrowheads="1"/>
          </p:cNvSpPr>
          <p:nvPr/>
        </p:nvSpPr>
        <p:spPr bwMode="auto">
          <a:xfrm>
            <a:off x="885869" y="3876690"/>
            <a:ext cx="720079" cy="260299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FEP APP</a:t>
            </a:r>
          </a:p>
          <a:p>
            <a:pPr eaLnBrk="1" hangingPunct="1"/>
            <a:r>
              <a:rPr lang="en-US" altLang="ko-KR" sz="800" dirty="0" err="1" smtClean="0">
                <a:latin typeface="굴림체" pitchFamily="49" charset="-127"/>
                <a:ea typeface="굴림체" pitchFamily="49" charset="-127"/>
              </a:rPr>
              <a:t>Pimex,Xmapper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5" name="꺾인 연결선 4"/>
          <p:cNvCxnSpPr>
            <a:stCxn id="237" idx="3"/>
            <a:endCxn id="214" idx="1"/>
          </p:cNvCxnSpPr>
          <p:nvPr/>
        </p:nvCxnSpPr>
        <p:spPr>
          <a:xfrm flipV="1">
            <a:off x="1543522" y="3822214"/>
            <a:ext cx="510984" cy="81960"/>
          </a:xfrm>
          <a:prstGeom prst="bentConnector3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0" name="Picture 12" descr="C:\Users\wslee\Desktop\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725" y="5021620"/>
            <a:ext cx="620044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" name="TextBox 240"/>
          <p:cNvSpPr txBox="1"/>
          <p:nvPr/>
        </p:nvSpPr>
        <p:spPr>
          <a:xfrm>
            <a:off x="5516117" y="5199460"/>
            <a:ext cx="82747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b="1" dirty="0" smtClean="0">
                <a:latin typeface="+mn-ea"/>
                <a:ea typeface="Rix모던고딕 B"/>
              </a:rPr>
              <a:t>통합 모니터링</a:t>
            </a:r>
            <a:endParaRPr lang="en-US" altLang="ko-KR" sz="800" b="1" dirty="0" smtClean="0">
              <a:latin typeface="+mn-ea"/>
              <a:ea typeface="Rix모던고딕 B"/>
            </a:endParaRPr>
          </a:p>
        </p:txBody>
      </p:sp>
      <p:sp>
        <p:nvSpPr>
          <p:cNvPr id="243" name="오각형 67"/>
          <p:cNvSpPr>
            <a:spLocks noChangeArrowheads="1"/>
          </p:cNvSpPr>
          <p:nvPr/>
        </p:nvSpPr>
        <p:spPr bwMode="auto">
          <a:xfrm>
            <a:off x="5583725" y="5445304"/>
            <a:ext cx="720079" cy="142875"/>
          </a:xfrm>
          <a:prstGeom prst="homePlat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ESB/EDI </a:t>
            </a:r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수집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7" name="꺾인 연결선 6"/>
          <p:cNvCxnSpPr>
            <a:stCxn id="231" idx="2"/>
            <a:endCxn id="243" idx="3"/>
          </p:cNvCxnSpPr>
          <p:nvPr/>
        </p:nvCxnSpPr>
        <p:spPr>
          <a:xfrm rot="5400000">
            <a:off x="6329343" y="4646437"/>
            <a:ext cx="844766" cy="895844"/>
          </a:xfrm>
          <a:prstGeom prst="bentConnector2">
            <a:avLst/>
          </a:prstGeom>
          <a:ln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TextBox 243"/>
          <p:cNvSpPr txBox="1"/>
          <p:nvPr/>
        </p:nvSpPr>
        <p:spPr>
          <a:xfrm>
            <a:off x="7225660" y="5301297"/>
            <a:ext cx="976550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dirty="0" smtClean="0">
                <a:latin typeface="+mn-ea"/>
                <a:ea typeface="Rix모던고딕 B"/>
              </a:rPr>
              <a:t>송수신 정보 저장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7783666" y="3392627"/>
            <a:ext cx="83708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dirty="0" smtClean="0">
                <a:latin typeface="+mn-ea"/>
                <a:ea typeface="Rix모던고딕 B"/>
              </a:rPr>
              <a:t>연계정보 저장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sp>
        <p:nvSpPr>
          <p:cNvPr id="246" name="오각형 67"/>
          <p:cNvSpPr>
            <a:spLocks noChangeArrowheads="1"/>
          </p:cNvSpPr>
          <p:nvPr/>
        </p:nvSpPr>
        <p:spPr bwMode="auto">
          <a:xfrm>
            <a:off x="2071585" y="4005189"/>
            <a:ext cx="720079" cy="142434"/>
          </a:xfrm>
          <a:prstGeom prst="homePlate">
            <a:avLst>
              <a:gd name="adj" fmla="val 50000"/>
            </a:avLst>
          </a:prstGeom>
          <a:solidFill>
            <a:srgbClr val="FFC000"/>
          </a:solidFill>
          <a:ln w="9525" algn="ctr">
            <a:solidFill>
              <a:schemeClr val="bg2">
                <a:lumMod val="9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dirty="0" smtClean="0">
                <a:latin typeface="굴림체" pitchFamily="49" charset="-127"/>
                <a:ea typeface="굴림체" pitchFamily="49" charset="-127"/>
              </a:rPr>
              <a:t>ESB Agent</a:t>
            </a:r>
            <a:endParaRPr lang="en-US" altLang="ko-KR" sz="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030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바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서버간 파일 공유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91" name="모서리가 둥근 직사각형 190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pic>
        <p:nvPicPr>
          <p:cNvPr id="60" name="Picture 723" descr="15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410" y="4557291"/>
            <a:ext cx="254739" cy="14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723" descr="15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919" y="4554367"/>
            <a:ext cx="254739" cy="14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직사각형 61"/>
          <p:cNvSpPr/>
          <p:nvPr/>
        </p:nvSpPr>
        <p:spPr>
          <a:xfrm>
            <a:off x="2906180" y="4494910"/>
            <a:ext cx="533016" cy="207619"/>
          </a:xfrm>
          <a:prstGeom prst="rect">
            <a:avLst/>
          </a:prstGeom>
          <a:noFill/>
          <a:ln w="317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+mn-ea"/>
            </a:endParaRPr>
          </a:p>
        </p:txBody>
      </p:sp>
      <p:pic>
        <p:nvPicPr>
          <p:cNvPr id="63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900" y="3231148"/>
            <a:ext cx="423498" cy="5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2277967" y="3319713"/>
            <a:ext cx="405880" cy="3724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WAS</a:t>
            </a: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#1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pic>
        <p:nvPicPr>
          <p:cNvPr id="65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765" y="3232758"/>
            <a:ext cx="423498" cy="5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3763832" y="3321323"/>
            <a:ext cx="40588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WAS</a:t>
            </a: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#2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pic>
        <p:nvPicPr>
          <p:cNvPr id="67" name="Picture 12" descr="C:\Users\wslee\Desktop\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21" y="2209400"/>
            <a:ext cx="348856" cy="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2251718" y="2372534"/>
            <a:ext cx="39465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</a:t>
            </a: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#1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pic>
        <p:nvPicPr>
          <p:cNvPr id="69" name="Picture 12" descr="C:\Users\wslee\Desktop\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360" y="2179424"/>
            <a:ext cx="348856" cy="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3737457" y="2342558"/>
            <a:ext cx="39465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</a:t>
            </a: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#2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pic>
        <p:nvPicPr>
          <p:cNvPr id="71" name="Picture 537" descr="L4스위치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5" t="29881" r="18599" b="29926"/>
          <a:stretch>
            <a:fillRect/>
          </a:stretch>
        </p:blipFill>
        <p:spPr bwMode="auto">
          <a:xfrm>
            <a:off x="2978780" y="1714792"/>
            <a:ext cx="371881" cy="23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2" name="직선 연결선 71"/>
          <p:cNvCxnSpPr>
            <a:stCxn id="67" idx="0"/>
            <a:endCxn id="71" idx="2"/>
          </p:cNvCxnSpPr>
          <p:nvPr/>
        </p:nvCxnSpPr>
        <p:spPr>
          <a:xfrm flipV="1">
            <a:off x="2449049" y="1949542"/>
            <a:ext cx="715672" cy="259858"/>
          </a:xfrm>
          <a:prstGeom prst="line">
            <a:avLst/>
          </a:prstGeom>
          <a:ln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>
            <a:stCxn id="71" idx="2"/>
            <a:endCxn id="69" idx="0"/>
          </p:cNvCxnSpPr>
          <p:nvPr/>
        </p:nvCxnSpPr>
        <p:spPr>
          <a:xfrm>
            <a:off x="3164721" y="1949542"/>
            <a:ext cx="770067" cy="229882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연결선 73"/>
          <p:cNvCxnSpPr>
            <a:stCxn id="67" idx="2"/>
            <a:endCxn id="65" idx="0"/>
          </p:cNvCxnSpPr>
          <p:nvPr/>
        </p:nvCxnSpPr>
        <p:spPr>
          <a:xfrm>
            <a:off x="2449049" y="2751112"/>
            <a:ext cx="1490465" cy="481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연결선 74"/>
          <p:cNvCxnSpPr>
            <a:stCxn id="69" idx="2"/>
            <a:endCxn id="63" idx="0"/>
          </p:cNvCxnSpPr>
          <p:nvPr/>
        </p:nvCxnSpPr>
        <p:spPr>
          <a:xfrm flipH="1">
            <a:off x="2453649" y="2721136"/>
            <a:ext cx="1481139" cy="510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연결선 75"/>
          <p:cNvCxnSpPr>
            <a:stCxn id="69" idx="2"/>
            <a:endCxn id="65" idx="0"/>
          </p:cNvCxnSpPr>
          <p:nvPr/>
        </p:nvCxnSpPr>
        <p:spPr>
          <a:xfrm>
            <a:off x="3934788" y="2721136"/>
            <a:ext cx="4726" cy="511622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>
            <a:stCxn id="67" idx="2"/>
            <a:endCxn id="63" idx="0"/>
          </p:cNvCxnSpPr>
          <p:nvPr/>
        </p:nvCxnSpPr>
        <p:spPr>
          <a:xfrm>
            <a:off x="2449049" y="2751112"/>
            <a:ext cx="4600" cy="480036"/>
          </a:xfrm>
          <a:prstGeom prst="line">
            <a:avLst/>
          </a:prstGeom>
          <a:ln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Picture 154" descr="8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89" y="5028399"/>
            <a:ext cx="43815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AutoShape 89"/>
          <p:cNvSpPr>
            <a:spLocks noChangeArrowheads="1"/>
          </p:cNvSpPr>
          <p:nvPr/>
        </p:nvSpPr>
        <p:spPr bwMode="auto">
          <a:xfrm>
            <a:off x="395977" y="5417336"/>
            <a:ext cx="660400" cy="144463"/>
          </a:xfrm>
          <a:prstGeom prst="roundRect">
            <a:avLst>
              <a:gd name="adj" fmla="val 3005"/>
            </a:avLst>
          </a:prstGeom>
          <a:solidFill>
            <a:srgbClr val="CCECFF"/>
          </a:solidFill>
          <a:ln w="9525" algn="ctr">
            <a:noFill/>
            <a:round/>
            <a:headEnd/>
            <a:tailEnd/>
          </a:ln>
        </p:spPr>
        <p:txBody>
          <a:bodyPr wrap="none" lIns="36000" tIns="36000" rIns="36000" bIns="36000" anchor="ctr"/>
          <a:lstStyle/>
          <a:p>
            <a:pPr>
              <a:defRPr/>
            </a:pPr>
            <a:r>
              <a:rPr lang="ko-KR" altLang="en-US" sz="900" dirty="0" smtClean="0">
                <a:latin typeface="+mn-ea"/>
                <a:ea typeface="Rix정고딕 M"/>
              </a:rPr>
              <a:t>업무 사용자</a:t>
            </a:r>
            <a:endParaRPr lang="ko-KR" altLang="en-US" sz="900" dirty="0">
              <a:latin typeface="+mn-ea"/>
              <a:ea typeface="Rix정고딕 M"/>
            </a:endParaRPr>
          </a:p>
        </p:txBody>
      </p:sp>
      <p:cxnSp>
        <p:nvCxnSpPr>
          <p:cNvPr id="80" name="꺾인 연결선 79"/>
          <p:cNvCxnSpPr>
            <a:stCxn id="78" idx="0"/>
            <a:endCxn id="71" idx="1"/>
          </p:cNvCxnSpPr>
          <p:nvPr/>
        </p:nvCxnSpPr>
        <p:spPr>
          <a:xfrm rot="5400000" flipH="1" flipV="1">
            <a:off x="242456" y="2292075"/>
            <a:ext cx="3196232" cy="2276416"/>
          </a:xfrm>
          <a:prstGeom prst="bentConnector2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37"/>
          <p:cNvSpPr txBox="1">
            <a:spLocks noChangeArrowheads="1"/>
          </p:cNvSpPr>
          <p:nvPr/>
        </p:nvSpPr>
        <p:spPr bwMode="auto">
          <a:xfrm>
            <a:off x="726177" y="4359925"/>
            <a:ext cx="10518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엑셀파일 업로드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 - sample.xls</a:t>
            </a:r>
          </a:p>
        </p:txBody>
      </p:sp>
      <p:grpSp>
        <p:nvGrpSpPr>
          <p:cNvPr id="82" name="그룹 81"/>
          <p:cNvGrpSpPr/>
          <p:nvPr/>
        </p:nvGrpSpPr>
        <p:grpSpPr>
          <a:xfrm>
            <a:off x="2588750" y="4854873"/>
            <a:ext cx="508397" cy="440304"/>
            <a:chOff x="6832696" y="4707295"/>
            <a:chExt cx="970622" cy="404962"/>
          </a:xfrm>
        </p:grpSpPr>
        <p:pic>
          <p:nvPicPr>
            <p:cNvPr id="83" name="Picture 4" descr="C:\Users\kbh\Desktop\03간장소스\아이콘_2\그림3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32696" y="4707295"/>
              <a:ext cx="970622" cy="384463"/>
            </a:xfrm>
            <a:prstGeom prst="rect">
              <a:avLst/>
            </a:prstGeom>
            <a:noFill/>
          </p:spPr>
        </p:pic>
        <p:sp>
          <p:nvSpPr>
            <p:cNvPr id="84" name="직사각형 83"/>
            <p:cNvSpPr/>
            <p:nvPr/>
          </p:nvSpPr>
          <p:spPr>
            <a:xfrm>
              <a:off x="6893603" y="4730110"/>
              <a:ext cx="814073" cy="3821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 algn="ctr"/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디스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크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#1</a:t>
              </a: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할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당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3238713" y="4851971"/>
            <a:ext cx="508397" cy="440304"/>
            <a:chOff x="6832696" y="4707295"/>
            <a:chExt cx="970622" cy="404962"/>
          </a:xfrm>
        </p:grpSpPr>
        <p:pic>
          <p:nvPicPr>
            <p:cNvPr id="86" name="Picture 4" descr="C:\Users\kbh\Desktop\03간장소스\아이콘_2\그림3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32696" y="4707295"/>
              <a:ext cx="970622" cy="384463"/>
            </a:xfrm>
            <a:prstGeom prst="rect">
              <a:avLst/>
            </a:prstGeom>
            <a:noFill/>
          </p:spPr>
        </p:pic>
        <p:sp>
          <p:nvSpPr>
            <p:cNvPr id="87" name="직사각형 86"/>
            <p:cNvSpPr/>
            <p:nvPr/>
          </p:nvSpPr>
          <p:spPr>
            <a:xfrm>
              <a:off x="6879830" y="4730110"/>
              <a:ext cx="841617" cy="3821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 algn="ctr"/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디스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크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#2</a:t>
              </a: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할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당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</p:grpSp>
      <p:sp>
        <p:nvSpPr>
          <p:cNvPr id="88" name="Rectangle 135"/>
          <p:cNvSpPr>
            <a:spLocks noChangeArrowheads="1"/>
          </p:cNvSpPr>
          <p:nvPr/>
        </p:nvSpPr>
        <p:spPr bwMode="auto">
          <a:xfrm>
            <a:off x="1984556" y="4696053"/>
            <a:ext cx="2376264" cy="678421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89" name="TextBox 37"/>
          <p:cNvSpPr txBox="1">
            <a:spLocks noChangeArrowheads="1"/>
          </p:cNvSpPr>
          <p:nvPr/>
        </p:nvSpPr>
        <p:spPr bwMode="auto">
          <a:xfrm>
            <a:off x="1307010" y="3791857"/>
            <a:ext cx="13965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번 경로에 따라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WAS#1</a:t>
            </a:r>
          </a:p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디스크에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저장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90" name="TextBox 37"/>
          <p:cNvSpPr txBox="1">
            <a:spLocks noChangeArrowheads="1"/>
          </p:cNvSpPr>
          <p:nvPr/>
        </p:nvSpPr>
        <p:spPr bwMode="auto">
          <a:xfrm>
            <a:off x="643053" y="3061871"/>
            <a:ext cx="12041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엑셀 다운로드 요청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91" name="TextBox 37"/>
          <p:cNvSpPr txBox="1">
            <a:spLocks noChangeArrowheads="1"/>
          </p:cNvSpPr>
          <p:nvPr/>
        </p:nvSpPr>
        <p:spPr bwMode="auto">
          <a:xfrm>
            <a:off x="3221057" y="3796912"/>
            <a:ext cx="19591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4.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번 경로에 따라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WAS#2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디스크에서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파일 찾기 실패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92" name="TextBox 37"/>
          <p:cNvSpPr txBox="1">
            <a:spLocks noChangeArrowheads="1"/>
          </p:cNvSpPr>
          <p:nvPr/>
        </p:nvSpPr>
        <p:spPr bwMode="auto">
          <a:xfrm>
            <a:off x="2092018" y="1864027"/>
            <a:ext cx="5918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번 경로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93" name="TextBox 37"/>
          <p:cNvSpPr txBox="1">
            <a:spLocks noChangeArrowheads="1"/>
          </p:cNvSpPr>
          <p:nvPr/>
        </p:nvSpPr>
        <p:spPr bwMode="auto">
          <a:xfrm>
            <a:off x="3540287" y="1835032"/>
            <a:ext cx="5918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번 경로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94" name="Picture 723" descr="15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885" y="4497997"/>
            <a:ext cx="254739" cy="14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723" descr="15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94" y="4495073"/>
            <a:ext cx="254739" cy="14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직사각형 95"/>
          <p:cNvSpPr/>
          <p:nvPr/>
        </p:nvSpPr>
        <p:spPr>
          <a:xfrm>
            <a:off x="7829655" y="4437681"/>
            <a:ext cx="533016" cy="207619"/>
          </a:xfrm>
          <a:prstGeom prst="rect">
            <a:avLst/>
          </a:prstGeom>
          <a:noFill/>
          <a:ln w="317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+mn-ea"/>
            </a:endParaRPr>
          </a:p>
        </p:txBody>
      </p:sp>
      <p:pic>
        <p:nvPicPr>
          <p:cNvPr id="97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050" y="3205664"/>
            <a:ext cx="423498" cy="5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TextBox 101"/>
          <p:cNvSpPr txBox="1"/>
          <p:nvPr/>
        </p:nvSpPr>
        <p:spPr>
          <a:xfrm>
            <a:off x="7237117" y="3294229"/>
            <a:ext cx="405880" cy="3724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WAS</a:t>
            </a: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#1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pic>
        <p:nvPicPr>
          <p:cNvPr id="103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915" y="3207274"/>
            <a:ext cx="423498" cy="5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/>
        </p:nvSpPr>
        <p:spPr>
          <a:xfrm>
            <a:off x="8722982" y="3295839"/>
            <a:ext cx="40588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WAS</a:t>
            </a: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#2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pic>
        <p:nvPicPr>
          <p:cNvPr id="105" name="Picture 12" descr="C:\Users\wslee\Desktop\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771" y="2183916"/>
            <a:ext cx="348856" cy="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TextBox 105"/>
          <p:cNvSpPr txBox="1"/>
          <p:nvPr/>
        </p:nvSpPr>
        <p:spPr>
          <a:xfrm>
            <a:off x="7210868" y="2347050"/>
            <a:ext cx="39465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</a:t>
            </a: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#1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pic>
        <p:nvPicPr>
          <p:cNvPr id="107" name="Picture 12" descr="C:\Users\wslee\Desktop\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510" y="2153940"/>
            <a:ext cx="348856" cy="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8696607" y="2317074"/>
            <a:ext cx="39465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</a:t>
            </a: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#2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pic>
        <p:nvPicPr>
          <p:cNvPr id="109" name="Picture 537" descr="L4스위치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5" t="29881" r="18599" b="29926"/>
          <a:stretch>
            <a:fillRect/>
          </a:stretch>
        </p:blipFill>
        <p:spPr bwMode="auto">
          <a:xfrm>
            <a:off x="7937930" y="1689308"/>
            <a:ext cx="371881" cy="23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0" name="직선 연결선 109"/>
          <p:cNvCxnSpPr>
            <a:stCxn id="105" idx="0"/>
            <a:endCxn id="109" idx="2"/>
          </p:cNvCxnSpPr>
          <p:nvPr/>
        </p:nvCxnSpPr>
        <p:spPr>
          <a:xfrm flipV="1">
            <a:off x="7408199" y="1924058"/>
            <a:ext cx="715672" cy="259858"/>
          </a:xfrm>
          <a:prstGeom prst="line">
            <a:avLst/>
          </a:prstGeom>
          <a:ln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>
            <a:stCxn id="109" idx="2"/>
            <a:endCxn id="107" idx="0"/>
          </p:cNvCxnSpPr>
          <p:nvPr/>
        </p:nvCxnSpPr>
        <p:spPr>
          <a:xfrm>
            <a:off x="8123871" y="1924058"/>
            <a:ext cx="770067" cy="229882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/>
          <p:cNvCxnSpPr>
            <a:stCxn id="105" idx="2"/>
            <a:endCxn id="103" idx="0"/>
          </p:cNvCxnSpPr>
          <p:nvPr/>
        </p:nvCxnSpPr>
        <p:spPr>
          <a:xfrm>
            <a:off x="7408199" y="2725628"/>
            <a:ext cx="1490465" cy="481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/>
          <p:cNvCxnSpPr>
            <a:stCxn id="107" idx="2"/>
            <a:endCxn id="97" idx="0"/>
          </p:cNvCxnSpPr>
          <p:nvPr/>
        </p:nvCxnSpPr>
        <p:spPr>
          <a:xfrm flipH="1">
            <a:off x="7412799" y="2695652"/>
            <a:ext cx="1481139" cy="510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113"/>
          <p:cNvCxnSpPr>
            <a:stCxn id="107" idx="2"/>
            <a:endCxn id="103" idx="0"/>
          </p:cNvCxnSpPr>
          <p:nvPr/>
        </p:nvCxnSpPr>
        <p:spPr>
          <a:xfrm>
            <a:off x="8893938" y="2695652"/>
            <a:ext cx="4726" cy="511622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/>
          <p:cNvCxnSpPr>
            <a:stCxn id="105" idx="2"/>
            <a:endCxn id="97" idx="0"/>
          </p:cNvCxnSpPr>
          <p:nvPr/>
        </p:nvCxnSpPr>
        <p:spPr>
          <a:xfrm>
            <a:off x="7408199" y="2725628"/>
            <a:ext cx="4600" cy="480036"/>
          </a:xfrm>
          <a:prstGeom prst="line">
            <a:avLst/>
          </a:prstGeom>
          <a:ln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Picture 154" descr="8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439" y="5002915"/>
            <a:ext cx="43815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" name="AutoShape 89"/>
          <p:cNvSpPr>
            <a:spLocks noChangeArrowheads="1"/>
          </p:cNvSpPr>
          <p:nvPr/>
        </p:nvSpPr>
        <p:spPr bwMode="auto">
          <a:xfrm>
            <a:off x="5355127" y="5391852"/>
            <a:ext cx="660400" cy="144463"/>
          </a:xfrm>
          <a:prstGeom prst="roundRect">
            <a:avLst>
              <a:gd name="adj" fmla="val 3005"/>
            </a:avLst>
          </a:prstGeom>
          <a:solidFill>
            <a:srgbClr val="CCECFF"/>
          </a:solidFill>
          <a:ln w="9525" algn="ctr">
            <a:noFill/>
            <a:round/>
            <a:headEnd/>
            <a:tailEnd/>
          </a:ln>
        </p:spPr>
        <p:txBody>
          <a:bodyPr wrap="none" lIns="36000" tIns="36000" rIns="36000" bIns="36000" anchor="ctr"/>
          <a:lstStyle/>
          <a:p>
            <a:pPr>
              <a:defRPr/>
            </a:pPr>
            <a:r>
              <a:rPr lang="ko-KR" altLang="en-US" sz="900" dirty="0" smtClean="0">
                <a:latin typeface="+mn-ea"/>
                <a:ea typeface="Rix정고딕 M"/>
              </a:rPr>
              <a:t>업무 사용자</a:t>
            </a:r>
            <a:endParaRPr lang="ko-KR" altLang="en-US" sz="900" dirty="0">
              <a:latin typeface="+mn-ea"/>
              <a:ea typeface="Rix정고딕 M"/>
            </a:endParaRPr>
          </a:p>
        </p:txBody>
      </p:sp>
      <p:cxnSp>
        <p:nvCxnSpPr>
          <p:cNvPr id="118" name="꺾인 연결선 117"/>
          <p:cNvCxnSpPr>
            <a:stCxn id="116" idx="0"/>
            <a:endCxn id="109" idx="1"/>
          </p:cNvCxnSpPr>
          <p:nvPr/>
        </p:nvCxnSpPr>
        <p:spPr>
          <a:xfrm rot="5400000" flipH="1" flipV="1">
            <a:off x="5201606" y="2266591"/>
            <a:ext cx="3196232" cy="2276416"/>
          </a:xfrm>
          <a:prstGeom prst="bentConnector2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37"/>
          <p:cNvSpPr txBox="1">
            <a:spLocks noChangeArrowheads="1"/>
          </p:cNvSpPr>
          <p:nvPr/>
        </p:nvSpPr>
        <p:spPr bwMode="auto">
          <a:xfrm>
            <a:off x="5685327" y="4334441"/>
            <a:ext cx="10518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엑셀파일 업로드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 - sample.xls</a:t>
            </a:r>
          </a:p>
        </p:txBody>
      </p:sp>
      <p:sp>
        <p:nvSpPr>
          <p:cNvPr id="120" name="Rectangle 135"/>
          <p:cNvSpPr>
            <a:spLocks noChangeArrowheads="1"/>
          </p:cNvSpPr>
          <p:nvPr/>
        </p:nvSpPr>
        <p:spPr bwMode="auto">
          <a:xfrm>
            <a:off x="6943706" y="4670569"/>
            <a:ext cx="2376264" cy="678421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21" name="TextBox 37"/>
          <p:cNvSpPr txBox="1">
            <a:spLocks noChangeArrowheads="1"/>
          </p:cNvSpPr>
          <p:nvPr/>
        </p:nvSpPr>
        <p:spPr bwMode="auto">
          <a:xfrm>
            <a:off x="6266160" y="3766373"/>
            <a:ext cx="13965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번 경로에 따라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WAS#1</a:t>
            </a:r>
          </a:p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디스크에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저장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22" name="TextBox 37"/>
          <p:cNvSpPr txBox="1">
            <a:spLocks noChangeArrowheads="1"/>
          </p:cNvSpPr>
          <p:nvPr/>
        </p:nvSpPr>
        <p:spPr bwMode="auto">
          <a:xfrm>
            <a:off x="5602203" y="3036387"/>
            <a:ext cx="12041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엑셀 다운로드 요청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23" name="TextBox 37"/>
          <p:cNvSpPr txBox="1">
            <a:spLocks noChangeArrowheads="1"/>
          </p:cNvSpPr>
          <p:nvPr/>
        </p:nvSpPr>
        <p:spPr bwMode="auto">
          <a:xfrm>
            <a:off x="7051168" y="1838543"/>
            <a:ext cx="5918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번 경로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24" name="TextBox 37"/>
          <p:cNvSpPr txBox="1">
            <a:spLocks noChangeArrowheads="1"/>
          </p:cNvSpPr>
          <p:nvPr/>
        </p:nvSpPr>
        <p:spPr bwMode="auto">
          <a:xfrm>
            <a:off x="8499437" y="1809548"/>
            <a:ext cx="5918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번 경로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25" name="직선 연결선 124"/>
          <p:cNvCxnSpPr>
            <a:stCxn id="63" idx="2"/>
            <a:endCxn id="84" idx="0"/>
          </p:cNvCxnSpPr>
          <p:nvPr/>
        </p:nvCxnSpPr>
        <p:spPr>
          <a:xfrm>
            <a:off x="2453649" y="3780686"/>
            <a:ext cx="380203" cy="1098993"/>
          </a:xfrm>
          <a:prstGeom prst="line">
            <a:avLst/>
          </a:prstGeom>
          <a:ln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125"/>
          <p:cNvCxnSpPr>
            <a:stCxn id="65" idx="2"/>
            <a:endCxn id="87" idx="0"/>
          </p:cNvCxnSpPr>
          <p:nvPr/>
        </p:nvCxnSpPr>
        <p:spPr>
          <a:xfrm flipH="1">
            <a:off x="3483814" y="3782296"/>
            <a:ext cx="455700" cy="1094481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416" y="3758078"/>
            <a:ext cx="423498" cy="5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" name="TextBox 127"/>
          <p:cNvSpPr txBox="1"/>
          <p:nvPr/>
        </p:nvSpPr>
        <p:spPr>
          <a:xfrm>
            <a:off x="9836933" y="3846643"/>
            <a:ext cx="35298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ESB</a:t>
            </a:r>
          </a:p>
        </p:txBody>
      </p:sp>
      <p:sp>
        <p:nvSpPr>
          <p:cNvPr id="129" name="TextBox 37"/>
          <p:cNvSpPr txBox="1">
            <a:spLocks noChangeArrowheads="1"/>
          </p:cNvSpPr>
          <p:nvPr/>
        </p:nvSpPr>
        <p:spPr bwMode="auto">
          <a:xfrm>
            <a:off x="7937930" y="3784434"/>
            <a:ext cx="160813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4.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번 경로에 따라 파일 읽기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30" name="직선 연결선 129"/>
          <p:cNvCxnSpPr>
            <a:stCxn id="102" idx="3"/>
            <a:endCxn id="103" idx="1"/>
          </p:cNvCxnSpPr>
          <p:nvPr/>
        </p:nvCxnSpPr>
        <p:spPr>
          <a:xfrm>
            <a:off x="7642997" y="3480434"/>
            <a:ext cx="1043918" cy="1609"/>
          </a:xfrm>
          <a:prstGeom prst="line">
            <a:avLst/>
          </a:prstGeom>
          <a:ln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>
            <a:stCxn id="103" idx="3"/>
            <a:endCxn id="127" idx="1"/>
          </p:cNvCxnSpPr>
          <p:nvPr/>
        </p:nvCxnSpPr>
        <p:spPr>
          <a:xfrm>
            <a:off x="9110413" y="3482043"/>
            <a:ext cx="664003" cy="550804"/>
          </a:xfrm>
          <a:prstGeom prst="line">
            <a:avLst/>
          </a:prstGeom>
          <a:ln>
            <a:solidFill>
              <a:srgbClr val="FF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그룹 131"/>
          <p:cNvGrpSpPr/>
          <p:nvPr/>
        </p:nvGrpSpPr>
        <p:grpSpPr>
          <a:xfrm>
            <a:off x="7601099" y="4782763"/>
            <a:ext cx="508397" cy="440304"/>
            <a:chOff x="6832696" y="4707295"/>
            <a:chExt cx="970622" cy="404962"/>
          </a:xfrm>
        </p:grpSpPr>
        <p:pic>
          <p:nvPicPr>
            <p:cNvPr id="133" name="Picture 4" descr="C:\Users\kbh\Desktop\03간장소스\아이콘_2\그림3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32696" y="4707295"/>
              <a:ext cx="970622" cy="384463"/>
            </a:xfrm>
            <a:prstGeom prst="rect">
              <a:avLst/>
            </a:prstGeom>
            <a:noFill/>
          </p:spPr>
        </p:pic>
        <p:sp>
          <p:nvSpPr>
            <p:cNvPr id="134" name="직사각형 133"/>
            <p:cNvSpPr/>
            <p:nvPr/>
          </p:nvSpPr>
          <p:spPr>
            <a:xfrm>
              <a:off x="6893603" y="4730110"/>
              <a:ext cx="814073" cy="3821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 algn="ctr"/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디스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크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#1</a:t>
              </a: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할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당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</p:grpSp>
      <p:grpSp>
        <p:nvGrpSpPr>
          <p:cNvPr id="135" name="그룹 134"/>
          <p:cNvGrpSpPr/>
          <p:nvPr/>
        </p:nvGrpSpPr>
        <p:grpSpPr>
          <a:xfrm>
            <a:off x="8251062" y="4779861"/>
            <a:ext cx="508397" cy="440304"/>
            <a:chOff x="6832696" y="4707295"/>
            <a:chExt cx="970622" cy="404962"/>
          </a:xfrm>
        </p:grpSpPr>
        <p:pic>
          <p:nvPicPr>
            <p:cNvPr id="136" name="Picture 4" descr="C:\Users\kbh\Desktop\03간장소스\아이콘_2\그림3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32696" y="4707295"/>
              <a:ext cx="970622" cy="384463"/>
            </a:xfrm>
            <a:prstGeom prst="rect">
              <a:avLst/>
            </a:prstGeom>
            <a:noFill/>
          </p:spPr>
        </p:pic>
        <p:sp>
          <p:nvSpPr>
            <p:cNvPr id="137" name="직사각형 136"/>
            <p:cNvSpPr/>
            <p:nvPr/>
          </p:nvSpPr>
          <p:spPr>
            <a:xfrm>
              <a:off x="6879830" y="4730110"/>
              <a:ext cx="841617" cy="3821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 algn="ctr"/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디스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크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#2</a:t>
              </a:r>
            </a:p>
            <a:p>
              <a:pPr lvl="0" algn="ctr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할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30" pitchFamily="18" charset="-127"/>
                  <a:ea typeface="-웹윤고딕130" pitchFamily="18" charset="-127"/>
                </a:rPr>
                <a:t>당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</p:grp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7519764" y="4765427"/>
            <a:ext cx="1294059" cy="457640"/>
          </a:xfrm>
          <a:prstGeom prst="rect">
            <a:avLst/>
          </a:prstGeom>
          <a:noFill/>
          <a:ln w="6350" algn="ctr">
            <a:solidFill>
              <a:srgbClr val="FFC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39" name="직선 연결선 138"/>
          <p:cNvCxnSpPr>
            <a:stCxn id="97" idx="2"/>
          </p:cNvCxnSpPr>
          <p:nvPr/>
        </p:nvCxnSpPr>
        <p:spPr>
          <a:xfrm>
            <a:off x="7412799" y="3755202"/>
            <a:ext cx="341682" cy="1010225"/>
          </a:xfrm>
          <a:prstGeom prst="line">
            <a:avLst/>
          </a:prstGeom>
          <a:ln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화살표 연결선 139"/>
          <p:cNvCxnSpPr>
            <a:endCxn id="136" idx="0"/>
          </p:cNvCxnSpPr>
          <p:nvPr/>
        </p:nvCxnSpPr>
        <p:spPr>
          <a:xfrm flipH="1">
            <a:off x="8505261" y="3751817"/>
            <a:ext cx="336270" cy="1028044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직선 연결선 140"/>
          <p:cNvCxnSpPr>
            <a:stCxn id="127" idx="1"/>
          </p:cNvCxnSpPr>
          <p:nvPr/>
        </p:nvCxnSpPr>
        <p:spPr>
          <a:xfrm flipH="1">
            <a:off x="8719510" y="4032847"/>
            <a:ext cx="1054906" cy="73258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37"/>
          <p:cNvSpPr txBox="1">
            <a:spLocks noChangeArrowheads="1"/>
          </p:cNvSpPr>
          <p:nvPr/>
        </p:nvSpPr>
        <p:spPr bwMode="auto">
          <a:xfrm>
            <a:off x="1922768" y="4698069"/>
            <a:ext cx="59503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스토리</a:t>
            </a: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지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3" name="TextBox 37"/>
          <p:cNvSpPr txBox="1">
            <a:spLocks noChangeArrowheads="1"/>
          </p:cNvSpPr>
          <p:nvPr/>
        </p:nvSpPr>
        <p:spPr bwMode="auto">
          <a:xfrm>
            <a:off x="6875380" y="4657799"/>
            <a:ext cx="59503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스토리</a:t>
            </a: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지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6" name="TextBox 37"/>
          <p:cNvSpPr txBox="1">
            <a:spLocks noChangeArrowheads="1"/>
          </p:cNvSpPr>
          <p:nvPr/>
        </p:nvSpPr>
        <p:spPr bwMode="auto">
          <a:xfrm>
            <a:off x="8893936" y="4705543"/>
            <a:ext cx="7473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디스크 공유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7" name="오각형 27"/>
          <p:cNvSpPr>
            <a:spLocks noChangeArrowheads="1"/>
          </p:cNvSpPr>
          <p:nvPr/>
        </p:nvSpPr>
        <p:spPr bwMode="auto">
          <a:xfrm>
            <a:off x="9804381" y="4058973"/>
            <a:ext cx="498543" cy="142875"/>
          </a:xfrm>
          <a:prstGeom prst="homePlate">
            <a:avLst>
              <a:gd name="adj" fmla="val 50000"/>
            </a:avLst>
          </a:prstGeom>
          <a:solidFill>
            <a:srgbClr val="FFFF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솔루션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8" name="오각형 27"/>
          <p:cNvSpPr>
            <a:spLocks noChangeArrowheads="1"/>
          </p:cNvSpPr>
          <p:nvPr/>
        </p:nvSpPr>
        <p:spPr bwMode="auto">
          <a:xfrm>
            <a:off x="7564948" y="3334838"/>
            <a:ext cx="498543" cy="142875"/>
          </a:xfrm>
          <a:prstGeom prst="homePlate">
            <a:avLst>
              <a:gd name="adj" fmla="val 50000"/>
            </a:avLst>
          </a:prstGeom>
          <a:solidFill>
            <a:srgbClr val="FFFF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솔루션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9" name="오각형 27"/>
          <p:cNvSpPr>
            <a:spLocks noChangeArrowheads="1"/>
          </p:cNvSpPr>
          <p:nvPr/>
        </p:nvSpPr>
        <p:spPr bwMode="auto">
          <a:xfrm>
            <a:off x="9045343" y="3344075"/>
            <a:ext cx="498543" cy="142875"/>
          </a:xfrm>
          <a:prstGeom prst="homePlate">
            <a:avLst>
              <a:gd name="adj" fmla="val 50000"/>
            </a:avLst>
          </a:prstGeom>
          <a:solidFill>
            <a:srgbClr val="FFFF00"/>
          </a:solidFill>
          <a:ln w="9525" algn="ctr">
            <a:solidFill>
              <a:srgbClr val="3399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800" dirty="0" smtClean="0">
                <a:latin typeface="굴림체" pitchFamily="49" charset="-127"/>
                <a:ea typeface="굴림체" pitchFamily="49" charset="-127"/>
              </a:rPr>
              <a:t>솔루션</a:t>
            </a:r>
            <a:endParaRPr lang="ko-KR" altLang="en-US" sz="8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150" name="표 1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005908"/>
              </p:ext>
            </p:extLst>
          </p:nvPr>
        </p:nvGraphicFramePr>
        <p:xfrm>
          <a:off x="559929" y="5648708"/>
          <a:ext cx="9518893" cy="1311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303"/>
                <a:gridCol w="7783590"/>
              </a:tblGrid>
              <a:tr h="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고려사항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설명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</a:tr>
              <a:tr h="233182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필요성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파일공유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솔루션이 없을 경우 서버간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FTP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또는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NFS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 공유를 하나 파일 동기화 및 보안상에 문제가 있음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솔루션 없이 디스크 하나의 영역을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개 이상의 서버가 공유 할 경우 한대만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R/W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가능하고 나머지는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R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만 가능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활용방안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WAS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에서 생성된 파일 또는 업로드 통합연계를 통해서 타 기관으로 보낼 경우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WAS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에서는 해당 디스크에 저장 후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ESB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에서 읽어 전송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별도로 서버간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FTP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전송 또는 연계 에이전트 설치 없이 공유 가능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381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263" y="1307494"/>
            <a:ext cx="8230166" cy="25843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100260" indent="-100260" latinLnBrk="0"/>
            <a:r>
              <a:rPr lang="ko-KR" altLang="en-US" sz="2000" dirty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사</a:t>
            </a:r>
            <a:r>
              <a:rPr lang="en-US" altLang="ko-KR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. GIS </a:t>
            </a:r>
            <a:r>
              <a:rPr lang="ko-KR" altLang="en-US" sz="2000" dirty="0" smtClean="0">
                <a:solidFill>
                  <a:srgbClr val="F9462B"/>
                </a:solidFill>
                <a:latin typeface="-웹윤고딕140" pitchFamily="18" charset="-127"/>
                <a:ea typeface="-웹윤고딕140" pitchFamily="18" charset="-127"/>
              </a:rPr>
              <a:t>구성방안</a:t>
            </a:r>
            <a:endParaRPr lang="ko-KR" altLang="en-US" sz="2000" dirty="0" smtClean="0">
              <a:solidFill>
                <a:srgbClr val="F9462B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1. TOBE </a:t>
            </a:r>
            <a:r>
              <a:rPr lang="ko-KR" altLang="en-US" sz="28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시스템 아키텍처 설계</a:t>
            </a:r>
            <a:endParaRPr lang="ko-KR" altLang="en-US" sz="280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91" name="모서리가 둥근 직사각형 190"/>
          <p:cNvSpPr/>
          <p:nvPr/>
        </p:nvSpPr>
        <p:spPr>
          <a:xfrm>
            <a:off x="5109311" y="7235484"/>
            <a:ext cx="474778" cy="20928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cxnSp>
        <p:nvCxnSpPr>
          <p:cNvPr id="98" name="직선 연결선 127"/>
          <p:cNvCxnSpPr>
            <a:cxnSpLocks noChangeShapeType="1"/>
          </p:cNvCxnSpPr>
          <p:nvPr/>
        </p:nvCxnSpPr>
        <p:spPr bwMode="auto">
          <a:xfrm>
            <a:off x="2250356" y="1971664"/>
            <a:ext cx="2508668" cy="626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9" name="직선 연결선 127"/>
          <p:cNvCxnSpPr>
            <a:cxnSpLocks noChangeShapeType="1"/>
          </p:cNvCxnSpPr>
          <p:nvPr/>
        </p:nvCxnSpPr>
        <p:spPr bwMode="auto">
          <a:xfrm>
            <a:off x="5860749" y="1972290"/>
            <a:ext cx="3621088" cy="0"/>
          </a:xfrm>
          <a:prstGeom prst="line">
            <a:avLst/>
          </a:prstGeom>
          <a:noFill/>
          <a:ln w="476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직선 연결선 131"/>
          <p:cNvCxnSpPr>
            <a:cxnSpLocks noChangeShapeType="1"/>
          </p:cNvCxnSpPr>
          <p:nvPr/>
        </p:nvCxnSpPr>
        <p:spPr bwMode="auto">
          <a:xfrm>
            <a:off x="5243212" y="2123040"/>
            <a:ext cx="0" cy="3027520"/>
          </a:xfrm>
          <a:prstGeom prst="line">
            <a:avLst/>
          </a:prstGeom>
          <a:noFill/>
          <a:ln w="127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1" name="직선 연결선 131"/>
          <p:cNvCxnSpPr>
            <a:cxnSpLocks noChangeShapeType="1"/>
          </p:cNvCxnSpPr>
          <p:nvPr/>
        </p:nvCxnSpPr>
        <p:spPr bwMode="auto">
          <a:xfrm>
            <a:off x="5135816" y="2091414"/>
            <a:ext cx="0" cy="3027520"/>
          </a:xfrm>
          <a:prstGeom prst="line">
            <a:avLst/>
          </a:prstGeom>
          <a:noFill/>
          <a:ln w="12700" algn="ctr">
            <a:solidFill>
              <a:srgbClr val="007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4" name="TextBox 29"/>
          <p:cNvSpPr txBox="1">
            <a:spLocks noChangeArrowheads="1"/>
          </p:cNvSpPr>
          <p:nvPr/>
        </p:nvSpPr>
        <p:spPr bwMode="auto">
          <a:xfrm>
            <a:off x="2953300" y="1686540"/>
            <a:ext cx="569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 dirty="0" err="1"/>
              <a:t>외부망</a:t>
            </a:r>
            <a:endParaRPr lang="ko-KR" altLang="en-US" sz="1000" dirty="0"/>
          </a:p>
        </p:txBody>
      </p:sp>
      <p:sp>
        <p:nvSpPr>
          <p:cNvPr id="145" name="TextBox 29"/>
          <p:cNvSpPr txBox="1">
            <a:spLocks noChangeArrowheads="1"/>
          </p:cNvSpPr>
          <p:nvPr/>
        </p:nvSpPr>
        <p:spPr bwMode="auto">
          <a:xfrm>
            <a:off x="7477252" y="1686540"/>
            <a:ext cx="5699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1000" dirty="0" err="1"/>
              <a:t>내부망</a:t>
            </a:r>
            <a:endParaRPr lang="ko-KR" altLang="en-US" sz="1000" dirty="0"/>
          </a:p>
        </p:txBody>
      </p:sp>
      <p:pic>
        <p:nvPicPr>
          <p:cNvPr id="1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75" y="3332491"/>
            <a:ext cx="349741" cy="14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247" y="3323784"/>
            <a:ext cx="349741" cy="14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" name="TextBox 152"/>
          <p:cNvSpPr txBox="1"/>
          <p:nvPr/>
        </p:nvSpPr>
        <p:spPr>
          <a:xfrm>
            <a:off x="4841337" y="3083104"/>
            <a:ext cx="73449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800" dirty="0" smtClean="0">
                <a:latin typeface="+mn-ea"/>
                <a:ea typeface="Rix모던고딕 B"/>
              </a:rPr>
              <a:t>망 연계장비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pic>
        <p:nvPicPr>
          <p:cNvPr id="154" name="Picture 369" descr="Image:Crystal Clear app databas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403" y="3432718"/>
            <a:ext cx="323786" cy="40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" name="TextBox 154"/>
          <p:cNvSpPr txBox="1"/>
          <p:nvPr/>
        </p:nvSpPr>
        <p:spPr>
          <a:xfrm>
            <a:off x="484801" y="2091414"/>
            <a:ext cx="1126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smtClean="0"/>
              <a:t>국가지도 서비스 </a:t>
            </a:r>
            <a:r>
              <a:rPr lang="en-US" altLang="ko-KR" sz="800" dirty="0" smtClean="0"/>
              <a:t>(http://www.vorld.kr)</a:t>
            </a:r>
            <a:endParaRPr lang="ko-KR" altLang="en-US" sz="800" dirty="0"/>
          </a:p>
        </p:txBody>
      </p:sp>
      <p:pic>
        <p:nvPicPr>
          <p:cNvPr id="156" name="그림 1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49" y="2439623"/>
            <a:ext cx="649981" cy="177825"/>
          </a:xfrm>
          <a:prstGeom prst="rect">
            <a:avLst/>
          </a:prstGeom>
        </p:spPr>
      </p:pic>
      <p:pic>
        <p:nvPicPr>
          <p:cNvPr id="157" name="그림 15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33" y="3529057"/>
            <a:ext cx="995406" cy="539178"/>
          </a:xfrm>
          <a:prstGeom prst="rect">
            <a:avLst/>
          </a:prstGeom>
        </p:spPr>
      </p:pic>
      <p:pic>
        <p:nvPicPr>
          <p:cNvPr id="158" name="Picture 154" descr="8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61" y="4068663"/>
            <a:ext cx="43815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" name="TextBox 158"/>
          <p:cNvSpPr txBox="1"/>
          <p:nvPr/>
        </p:nvSpPr>
        <p:spPr>
          <a:xfrm>
            <a:off x="543474" y="4415654"/>
            <a:ext cx="879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smtClean="0"/>
              <a:t>외부 망 사용자</a:t>
            </a:r>
            <a:endParaRPr lang="ko-KR" altLang="en-US" sz="800" dirty="0"/>
          </a:p>
        </p:txBody>
      </p:sp>
      <p:pic>
        <p:nvPicPr>
          <p:cNvPr id="160" name="Picture 12" descr="C:\Users\wslee\Desktop\2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91" y="2470737"/>
            <a:ext cx="384998" cy="4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" name="TextBox 160"/>
          <p:cNvSpPr txBox="1"/>
          <p:nvPr/>
        </p:nvSpPr>
        <p:spPr>
          <a:xfrm>
            <a:off x="3379908" y="2599101"/>
            <a:ext cx="51328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WEB#1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pic>
        <p:nvPicPr>
          <p:cNvPr id="162" name="Picture 12" descr="C:\Users\wslee\Desktop\2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262" y="2527965"/>
            <a:ext cx="348856" cy="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" name="TextBox 162"/>
          <p:cNvSpPr txBox="1"/>
          <p:nvPr/>
        </p:nvSpPr>
        <p:spPr>
          <a:xfrm>
            <a:off x="6709611" y="2691099"/>
            <a:ext cx="34015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GIS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cxnSp>
        <p:nvCxnSpPr>
          <p:cNvPr id="164" name="직선 연결선 163"/>
          <p:cNvCxnSpPr/>
          <p:nvPr/>
        </p:nvCxnSpPr>
        <p:spPr>
          <a:xfrm flipV="1">
            <a:off x="1044096" y="2720527"/>
            <a:ext cx="0" cy="75418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직선 연결선 164"/>
          <p:cNvCxnSpPr>
            <a:endCxn id="188" idx="1"/>
          </p:cNvCxnSpPr>
          <p:nvPr/>
        </p:nvCxnSpPr>
        <p:spPr>
          <a:xfrm flipV="1">
            <a:off x="1513339" y="2981589"/>
            <a:ext cx="1724917" cy="65521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꺾인 연결선 165"/>
          <p:cNvCxnSpPr>
            <a:stCxn id="188" idx="2"/>
            <a:endCxn id="157" idx="3"/>
          </p:cNvCxnSpPr>
          <p:nvPr/>
        </p:nvCxnSpPr>
        <p:spPr>
          <a:xfrm rot="5400000">
            <a:off x="2489593" y="2616402"/>
            <a:ext cx="205990" cy="2158498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7" name="Picture 12" descr="C:\Users\wslee\Desktop\2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648" y="2470896"/>
            <a:ext cx="384998" cy="4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" name="TextBox 167"/>
          <p:cNvSpPr txBox="1"/>
          <p:nvPr/>
        </p:nvSpPr>
        <p:spPr>
          <a:xfrm>
            <a:off x="7742376" y="2599260"/>
            <a:ext cx="39465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</a:t>
            </a:r>
            <a:endParaRPr lang="en-US" altLang="ko-KR" sz="800" dirty="0">
              <a:latin typeface="+mn-ea"/>
              <a:ea typeface="Rix모던고딕 B"/>
            </a:endParaRPr>
          </a:p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#1,2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pic>
        <p:nvPicPr>
          <p:cNvPr id="169" name="그림 16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638" y="3945251"/>
            <a:ext cx="995406" cy="539178"/>
          </a:xfrm>
          <a:prstGeom prst="rect">
            <a:avLst/>
          </a:prstGeom>
        </p:spPr>
      </p:pic>
      <p:pic>
        <p:nvPicPr>
          <p:cNvPr id="170" name="Picture 154" descr="8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266" y="4484857"/>
            <a:ext cx="43815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" name="TextBox 170"/>
          <p:cNvSpPr txBox="1"/>
          <p:nvPr/>
        </p:nvSpPr>
        <p:spPr>
          <a:xfrm>
            <a:off x="8741831" y="4831848"/>
            <a:ext cx="879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err="1" smtClean="0"/>
              <a:t>내부</a:t>
            </a:r>
            <a:r>
              <a:rPr lang="ko-KR" altLang="en-US" sz="800" dirty="0" err="1"/>
              <a:t>망</a:t>
            </a:r>
            <a:r>
              <a:rPr lang="ko-KR" altLang="en-US" sz="800" dirty="0" smtClean="0"/>
              <a:t> 사용자</a:t>
            </a:r>
            <a:endParaRPr lang="ko-KR" altLang="en-US" sz="800" dirty="0"/>
          </a:p>
        </p:txBody>
      </p:sp>
      <p:cxnSp>
        <p:nvCxnSpPr>
          <p:cNvPr id="172" name="꺾인 연결선 171"/>
          <p:cNvCxnSpPr>
            <a:stCxn id="188" idx="3"/>
            <a:endCxn id="151" idx="1"/>
          </p:cNvCxnSpPr>
          <p:nvPr/>
        </p:nvCxnSpPr>
        <p:spPr>
          <a:xfrm>
            <a:off x="4105417" y="2981589"/>
            <a:ext cx="680658" cy="422012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꺾인 연결선 172"/>
          <p:cNvCxnSpPr>
            <a:stCxn id="152" idx="3"/>
            <a:endCxn id="192" idx="1"/>
          </p:cNvCxnSpPr>
          <p:nvPr/>
        </p:nvCxnSpPr>
        <p:spPr>
          <a:xfrm flipV="1">
            <a:off x="5690988" y="3124038"/>
            <a:ext cx="729828" cy="270856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직선 연결선 173"/>
          <p:cNvCxnSpPr>
            <a:stCxn id="192" idx="3"/>
            <a:endCxn id="168" idx="1"/>
          </p:cNvCxnSpPr>
          <p:nvPr/>
        </p:nvCxnSpPr>
        <p:spPr>
          <a:xfrm flipV="1">
            <a:off x="7287977" y="2768537"/>
            <a:ext cx="454399" cy="35550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Box 37"/>
          <p:cNvSpPr txBox="1">
            <a:spLocks noChangeArrowheads="1"/>
          </p:cNvSpPr>
          <p:nvPr/>
        </p:nvSpPr>
        <p:spPr bwMode="auto">
          <a:xfrm>
            <a:off x="1900640" y="2811701"/>
            <a:ext cx="115127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지도 데이터 요청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76" name="TextBox 37"/>
          <p:cNvSpPr txBox="1">
            <a:spLocks noChangeArrowheads="1"/>
          </p:cNvSpPr>
          <p:nvPr/>
        </p:nvSpPr>
        <p:spPr bwMode="auto">
          <a:xfrm>
            <a:off x="5984057" y="2224179"/>
            <a:ext cx="10951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2. GIS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데이터 제공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77" name="TextBox 37"/>
          <p:cNvSpPr txBox="1">
            <a:spLocks noChangeArrowheads="1"/>
          </p:cNvSpPr>
          <p:nvPr/>
        </p:nvSpPr>
        <p:spPr bwMode="auto">
          <a:xfrm>
            <a:off x="2250356" y="3927650"/>
            <a:ext cx="139974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지도 데이터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(WMS)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제공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   - Web Map Service</a:t>
            </a:r>
          </a:p>
        </p:txBody>
      </p:sp>
      <p:sp>
        <p:nvSpPr>
          <p:cNvPr id="178" name="TextBox 37"/>
          <p:cNvSpPr txBox="1">
            <a:spLocks noChangeArrowheads="1"/>
          </p:cNvSpPr>
          <p:nvPr/>
        </p:nvSpPr>
        <p:spPr bwMode="auto">
          <a:xfrm>
            <a:off x="36430" y="2788853"/>
            <a:ext cx="150554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배경 지도 요청 및 수신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79" name="꺾인 연결선 178"/>
          <p:cNvCxnSpPr>
            <a:stCxn id="169" idx="0"/>
            <a:endCxn id="168" idx="3"/>
          </p:cNvCxnSpPr>
          <p:nvPr/>
        </p:nvCxnSpPr>
        <p:spPr>
          <a:xfrm rot="16200000" flipV="1">
            <a:off x="8054831" y="2850741"/>
            <a:ext cx="1176714" cy="1012306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37"/>
          <p:cNvSpPr txBox="1">
            <a:spLocks noChangeArrowheads="1"/>
          </p:cNvSpPr>
          <p:nvPr/>
        </p:nvSpPr>
        <p:spPr bwMode="auto">
          <a:xfrm>
            <a:off x="8906198" y="2501609"/>
            <a:ext cx="150874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배경지도 및 데이터 요청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1" name="TextBox 37"/>
          <p:cNvSpPr txBox="1">
            <a:spLocks noChangeArrowheads="1"/>
          </p:cNvSpPr>
          <p:nvPr/>
        </p:nvSpPr>
        <p:spPr bwMode="auto">
          <a:xfrm>
            <a:off x="29963" y="3276760"/>
            <a:ext cx="176041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배경지도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+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데이터 정보 표현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2" name="TextBox 37"/>
          <p:cNvSpPr txBox="1">
            <a:spLocks noChangeArrowheads="1"/>
          </p:cNvSpPr>
          <p:nvPr/>
        </p:nvSpPr>
        <p:spPr bwMode="auto">
          <a:xfrm>
            <a:off x="8460820" y="3729613"/>
            <a:ext cx="176041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 배경지도 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+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데이터 정보 표현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3" name="TextBox 37"/>
          <p:cNvSpPr txBox="1">
            <a:spLocks noChangeArrowheads="1"/>
          </p:cNvSpPr>
          <p:nvPr/>
        </p:nvSpPr>
        <p:spPr bwMode="auto">
          <a:xfrm>
            <a:off x="6301227" y="4297526"/>
            <a:ext cx="201208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지도 데이터</a:t>
            </a:r>
            <a:r>
              <a:rPr lang="en-US" altLang="ko-KR" sz="800" b="1" dirty="0" smtClean="0">
                <a:latin typeface="굴림체" pitchFamily="49" charset="-127"/>
                <a:ea typeface="굴림체" pitchFamily="49" charset="-127"/>
              </a:rPr>
              <a:t>(WMS)</a:t>
            </a:r>
            <a:r>
              <a:rPr lang="ko-KR" altLang="en-US" sz="800" b="1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및 배경지도</a:t>
            </a:r>
            <a:r>
              <a:rPr lang="en-US" altLang="ko-KR" sz="800" b="1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800" b="1" dirty="0" smtClean="0">
                <a:latin typeface="굴림체" pitchFamily="49" charset="-127"/>
                <a:ea typeface="굴림체" pitchFamily="49" charset="-127"/>
              </a:rPr>
              <a:t>제공</a:t>
            </a:r>
            <a:endParaRPr lang="en-US" altLang="ko-KR" sz="800" b="1" dirty="0" smtClean="0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184" name="꺾인 연결선 183"/>
          <p:cNvCxnSpPr>
            <a:stCxn id="167" idx="2"/>
            <a:endCxn id="169" idx="1"/>
          </p:cNvCxnSpPr>
          <p:nvPr/>
        </p:nvCxnSpPr>
        <p:spPr>
          <a:xfrm rot="16200000" flipH="1">
            <a:off x="7674710" y="3237912"/>
            <a:ext cx="1244364" cy="709491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5" name="표 1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880362"/>
              </p:ext>
            </p:extLst>
          </p:nvPr>
        </p:nvGraphicFramePr>
        <p:xfrm>
          <a:off x="412327" y="5289100"/>
          <a:ext cx="9518893" cy="143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303"/>
                <a:gridCol w="7783590"/>
              </a:tblGrid>
              <a:tr h="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고려사항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1" dirty="0" smtClean="0">
                          <a:gradFill>
                            <a:gsLst>
                              <a:gs pos="5000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5400000" scaled="0"/>
                          </a:gradFill>
                          <a:latin typeface="+mn-ea"/>
                          <a:ea typeface="+mn-ea"/>
                        </a:rPr>
                        <a:t>설명</a:t>
                      </a:r>
                      <a:endParaRPr lang="ko-KR" altLang="en-US" sz="1000" b="1" dirty="0">
                        <a:gradFill>
                          <a:gsLst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203A">
                        <a:alpha val="60000"/>
                      </a:srgbClr>
                    </a:solidFill>
                  </a:tcPr>
                </a:tc>
              </a:tr>
              <a:tr h="23318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GIS</a:t>
                      </a:r>
                      <a:r>
                        <a:rPr lang="en-US" altLang="ko-KR" sz="1000" b="1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baseline="0" dirty="0" smtClean="0">
                          <a:latin typeface="+mn-ea"/>
                          <a:ea typeface="+mn-ea"/>
                        </a:rPr>
                        <a:t>서버 이중화 여부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민원인 대상 서비스 </a:t>
                      </a:r>
                      <a:r>
                        <a:rPr lang="ko-KR" altLang="en-US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제공시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이중화 필요</a:t>
                      </a:r>
                      <a:endParaRPr lang="en-US" altLang="ko-KR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내부용 배경지도 구축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공간정보 산업 진흥원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(V-WORLD)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에서 타일 </a:t>
                      </a:r>
                      <a:r>
                        <a:rPr lang="ko-KR" altLang="en-US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맵을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가져와서 내부에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2D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배경지도 구축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항공사진 제외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-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배경지도는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GIS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서버에 파일로 구성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디스크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180G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필요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DB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는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1G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필요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WAS</a:t>
                      </a:r>
                      <a:r>
                        <a:rPr lang="en-US" altLang="ko-KR" sz="1000" b="1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baseline="0" dirty="0" smtClean="0">
                          <a:latin typeface="+mn-ea"/>
                          <a:ea typeface="+mn-ea"/>
                        </a:rPr>
                        <a:t>서버 필요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43056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GIS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솔루션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공개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S/W)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을 구동하기 위한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GIS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서버에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WAS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설치 필요 공개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SW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도입 고려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en-US" altLang="ko-KR" sz="1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Jboss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또는 </a:t>
                      </a:r>
                      <a:r>
                        <a:rPr lang="en-US" altLang="ko-KR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Tomcat)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FB"/>
                    </a:solidFill>
                  </a:tcPr>
                </a:tc>
              </a:tr>
            </a:tbl>
          </a:graphicData>
        </a:graphic>
      </p:graphicFrame>
      <p:pic>
        <p:nvPicPr>
          <p:cNvPr id="186" name="Picture 12" descr="C:\Users\wslee\Desktop\2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913" y="3124038"/>
            <a:ext cx="348856" cy="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" name="TextBox 186"/>
          <p:cNvSpPr txBox="1"/>
          <p:nvPr/>
        </p:nvSpPr>
        <p:spPr>
          <a:xfrm>
            <a:off x="6705262" y="3287172"/>
            <a:ext cx="34015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GIS</a:t>
            </a:r>
            <a:endParaRPr lang="en-US" altLang="ko-KR" sz="800" dirty="0">
              <a:latin typeface="+mn-ea"/>
              <a:ea typeface="Rix모던고딕 B"/>
            </a:endParaRPr>
          </a:p>
        </p:txBody>
      </p:sp>
      <p:sp>
        <p:nvSpPr>
          <p:cNvPr id="188" name="Rectangle 135"/>
          <p:cNvSpPr>
            <a:spLocks noChangeArrowheads="1"/>
          </p:cNvSpPr>
          <p:nvPr/>
        </p:nvSpPr>
        <p:spPr bwMode="auto">
          <a:xfrm>
            <a:off x="3238256" y="2370521"/>
            <a:ext cx="867161" cy="1222135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89" name="Picture 12" descr="C:\Users\wslee\Desktop\2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763" y="3027191"/>
            <a:ext cx="384998" cy="4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" name="TextBox 189"/>
          <p:cNvSpPr txBox="1"/>
          <p:nvPr/>
        </p:nvSpPr>
        <p:spPr>
          <a:xfrm>
            <a:off x="3362180" y="3155555"/>
            <a:ext cx="51328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800" dirty="0" smtClean="0">
                <a:latin typeface="+mn-ea"/>
                <a:ea typeface="Rix모던고딕 B"/>
              </a:rPr>
              <a:t>WEB#2</a:t>
            </a:r>
            <a:endParaRPr lang="ko-KR" altLang="en-US" sz="800" dirty="0">
              <a:latin typeface="+mn-ea"/>
              <a:ea typeface="Rix모던고딕 B"/>
            </a:endParaRPr>
          </a:p>
        </p:txBody>
      </p:sp>
      <p:sp>
        <p:nvSpPr>
          <p:cNvPr id="192" name="Rectangle 135"/>
          <p:cNvSpPr>
            <a:spLocks noChangeArrowheads="1"/>
          </p:cNvSpPr>
          <p:nvPr/>
        </p:nvSpPr>
        <p:spPr bwMode="auto">
          <a:xfrm>
            <a:off x="6420816" y="2512970"/>
            <a:ext cx="867161" cy="1222135"/>
          </a:xfrm>
          <a:prstGeom prst="rect">
            <a:avLst/>
          </a:prstGeom>
          <a:noFill/>
          <a:ln w="1905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endParaRPr lang="ko-KR" altLang="en-US" sz="90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2795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9663</TotalTime>
  <Words>1535</Words>
  <Application>Microsoft Office PowerPoint</Application>
  <PresentationFormat>사용자 지정</PresentationFormat>
  <Paragraphs>451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31" baseType="lpstr">
      <vt:lpstr>굴림</vt:lpstr>
      <vt:lpstr>Arial</vt:lpstr>
      <vt:lpstr>굴림체</vt:lpstr>
      <vt:lpstr>-웹윤고딕130</vt:lpstr>
      <vt:lpstr>Rix정고딕 M</vt:lpstr>
      <vt:lpstr>-웹윤고딕140</vt:lpstr>
      <vt:lpstr>08서울남산체 B</vt:lpstr>
      <vt:lpstr>산돌고딕B</vt:lpstr>
      <vt:lpstr>HY견고딕</vt:lpstr>
      <vt:lpstr>Rix모던고딕 L</vt:lpstr>
      <vt:lpstr>맑은 고딕</vt:lpstr>
      <vt:lpstr>Rix모던고딕 B</vt:lpstr>
      <vt:lpstr>Rix모던고딕 EB</vt:lpstr>
      <vt:lpstr>Wingdings</vt:lpstr>
      <vt:lpstr>나눔고딕 ExtraBold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hoya</dc:creator>
  <cp:lastModifiedBy>disc</cp:lastModifiedBy>
  <cp:revision>627</cp:revision>
  <cp:lastPrinted>2015-10-28T05:56:30Z</cp:lastPrinted>
  <dcterms:created xsi:type="dcterms:W3CDTF">2015-05-14T06:29:04Z</dcterms:created>
  <dcterms:modified xsi:type="dcterms:W3CDTF">2015-10-28T05:58:01Z</dcterms:modified>
</cp:coreProperties>
</file>