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9939338" cy="143684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36" autoAdjust="0"/>
    <p:restoredTop sz="96556" autoAdjust="0"/>
  </p:normalViewPr>
  <p:slideViewPr>
    <p:cSldViewPr snapToGrid="0">
      <p:cViewPr>
        <p:scale>
          <a:sx n="125" d="100"/>
          <a:sy n="125" d="100"/>
        </p:scale>
        <p:origin x="468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6898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380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6688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7271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1289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5850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4846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4160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0774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5880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9478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4031A-BA46-4D75-95BE-F07AEB7F5E6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61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직사각형 1021"/>
          <p:cNvSpPr/>
          <p:nvPr/>
        </p:nvSpPr>
        <p:spPr>
          <a:xfrm>
            <a:off x="5400394" y="257764"/>
            <a:ext cx="6084548" cy="645067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023" name="TextBox 30"/>
          <p:cNvSpPr txBox="1"/>
          <p:nvPr/>
        </p:nvSpPr>
        <p:spPr>
          <a:xfrm>
            <a:off x="5400394" y="197670"/>
            <a:ext cx="6084422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ko-KR" altLang="en-US" sz="7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외교부</a:t>
            </a:r>
            <a:endParaRPr lang="ko-KR" altLang="en-US" sz="7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24" name="모서리가 둥근 직사각형 1023"/>
          <p:cNvSpPr/>
          <p:nvPr/>
        </p:nvSpPr>
        <p:spPr>
          <a:xfrm>
            <a:off x="5521109" y="531984"/>
            <a:ext cx="5760066" cy="1124668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endParaRPr lang="ko-KR" altLang="en-US" sz="400"/>
          </a:p>
        </p:txBody>
      </p:sp>
      <p:sp>
        <p:nvSpPr>
          <p:cNvPr id="1025" name="모서리가 둥근 직사각형 1024"/>
          <p:cNvSpPr/>
          <p:nvPr/>
        </p:nvSpPr>
        <p:spPr>
          <a:xfrm>
            <a:off x="5521109" y="517878"/>
            <a:ext cx="5760066" cy="163881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ko-KR" altLang="en-US" sz="7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범정부</a:t>
            </a:r>
            <a:endParaRPr lang="ko-KR" altLang="en-US" sz="7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026" name="직선 연결선 1025"/>
          <p:cNvCxnSpPr/>
          <p:nvPr/>
        </p:nvCxnSpPr>
        <p:spPr>
          <a:xfrm>
            <a:off x="5629969" y="1351593"/>
            <a:ext cx="5203728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7" name="직선 연결선 1026"/>
          <p:cNvCxnSpPr/>
          <p:nvPr/>
        </p:nvCxnSpPr>
        <p:spPr>
          <a:xfrm flipV="1">
            <a:off x="7110308" y="1221585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8" name="직선 연결선 1027"/>
          <p:cNvCxnSpPr/>
          <p:nvPr/>
        </p:nvCxnSpPr>
        <p:spPr>
          <a:xfrm flipV="1">
            <a:off x="7546096" y="1221585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1" name="그룹 1030"/>
          <p:cNvGrpSpPr/>
          <p:nvPr/>
        </p:nvGrpSpPr>
        <p:grpSpPr>
          <a:xfrm>
            <a:off x="6854580" y="812995"/>
            <a:ext cx="513667" cy="459469"/>
            <a:chOff x="3640781" y="2338514"/>
            <a:chExt cx="513667" cy="459469"/>
          </a:xfrm>
        </p:grpSpPr>
        <p:sp>
          <p:nvSpPr>
            <p:cNvPr id="1032" name="TextBox 1031"/>
            <p:cNvSpPr txBox="1"/>
            <p:nvPr/>
          </p:nvSpPr>
          <p:spPr>
            <a:xfrm>
              <a:off x="3640781" y="2338514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WAS #1</a:t>
              </a:r>
              <a:endParaRPr lang="ko-KR" altLang="en-US" sz="600" b="1"/>
            </a:p>
          </p:txBody>
        </p:sp>
        <p:pic>
          <p:nvPicPr>
            <p:cNvPr id="1033" name="그림 1032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5614" y="2462286"/>
              <a:ext cx="360731" cy="335697"/>
            </a:xfrm>
            <a:prstGeom prst="rect">
              <a:avLst/>
            </a:prstGeom>
          </p:spPr>
        </p:pic>
      </p:grpSp>
      <p:grpSp>
        <p:nvGrpSpPr>
          <p:cNvPr id="1034" name="그룹 1033"/>
          <p:cNvGrpSpPr/>
          <p:nvPr/>
        </p:nvGrpSpPr>
        <p:grpSpPr>
          <a:xfrm>
            <a:off x="7267243" y="812995"/>
            <a:ext cx="513667" cy="459469"/>
            <a:chOff x="3640781" y="2338514"/>
            <a:chExt cx="513667" cy="459469"/>
          </a:xfrm>
        </p:grpSpPr>
        <p:sp>
          <p:nvSpPr>
            <p:cNvPr id="1035" name="TextBox 1034"/>
            <p:cNvSpPr txBox="1"/>
            <p:nvPr/>
          </p:nvSpPr>
          <p:spPr>
            <a:xfrm>
              <a:off x="3640781" y="2338514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WAS #2</a:t>
              </a:r>
              <a:endParaRPr lang="ko-KR" altLang="en-US" sz="600" b="1"/>
            </a:p>
          </p:txBody>
        </p:sp>
        <p:pic>
          <p:nvPicPr>
            <p:cNvPr id="1036" name="그림 1035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5614" y="2462286"/>
              <a:ext cx="360731" cy="335697"/>
            </a:xfrm>
            <a:prstGeom prst="rect">
              <a:avLst/>
            </a:prstGeom>
          </p:spPr>
        </p:pic>
      </p:grpSp>
      <p:sp>
        <p:nvSpPr>
          <p:cNvPr id="1047" name="모서리가 둥근 직사각형 1046"/>
          <p:cNvSpPr/>
          <p:nvPr/>
        </p:nvSpPr>
        <p:spPr>
          <a:xfrm>
            <a:off x="5524633" y="5025856"/>
            <a:ext cx="5752966" cy="1583379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endParaRPr lang="ko-KR" altLang="en-US" sz="400"/>
          </a:p>
        </p:txBody>
      </p:sp>
      <p:sp>
        <p:nvSpPr>
          <p:cNvPr id="1048" name="모서리가 둥근 직사각형 1047"/>
          <p:cNvSpPr/>
          <p:nvPr/>
        </p:nvSpPr>
        <p:spPr>
          <a:xfrm>
            <a:off x="5524633" y="5011751"/>
            <a:ext cx="5752966" cy="163881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ko-KR" alt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개발서버</a:t>
            </a:r>
            <a:endParaRPr lang="ko-KR" altLang="en-US" sz="7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049" name="직선 연결선 1048"/>
          <p:cNvCxnSpPr/>
          <p:nvPr/>
        </p:nvCxnSpPr>
        <p:spPr>
          <a:xfrm flipV="1">
            <a:off x="5927936" y="1266303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0" name="직선 연결선 1049"/>
          <p:cNvCxnSpPr/>
          <p:nvPr/>
        </p:nvCxnSpPr>
        <p:spPr>
          <a:xfrm flipV="1">
            <a:off x="6363724" y="1266303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1" name="그룹 1050"/>
          <p:cNvGrpSpPr/>
          <p:nvPr/>
        </p:nvGrpSpPr>
        <p:grpSpPr>
          <a:xfrm>
            <a:off x="5672208" y="857713"/>
            <a:ext cx="513667" cy="459469"/>
            <a:chOff x="3640781" y="2338514"/>
            <a:chExt cx="513667" cy="459469"/>
          </a:xfrm>
        </p:grpSpPr>
        <p:sp>
          <p:nvSpPr>
            <p:cNvPr id="1052" name="TextBox 1051"/>
            <p:cNvSpPr txBox="1"/>
            <p:nvPr/>
          </p:nvSpPr>
          <p:spPr>
            <a:xfrm>
              <a:off x="3640781" y="2338514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WEB #1</a:t>
              </a:r>
              <a:endParaRPr lang="ko-KR" altLang="en-US" sz="600" b="1"/>
            </a:p>
          </p:txBody>
        </p:sp>
        <p:pic>
          <p:nvPicPr>
            <p:cNvPr id="1053" name="그림 1052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5614" y="2462286"/>
              <a:ext cx="360731" cy="335697"/>
            </a:xfrm>
            <a:prstGeom prst="rect">
              <a:avLst/>
            </a:prstGeom>
          </p:spPr>
        </p:pic>
      </p:grpSp>
      <p:grpSp>
        <p:nvGrpSpPr>
          <p:cNvPr id="1054" name="그룹 1053"/>
          <p:cNvGrpSpPr/>
          <p:nvPr/>
        </p:nvGrpSpPr>
        <p:grpSpPr>
          <a:xfrm>
            <a:off x="6084871" y="857713"/>
            <a:ext cx="513667" cy="459469"/>
            <a:chOff x="3640781" y="2338514"/>
            <a:chExt cx="513667" cy="459469"/>
          </a:xfrm>
        </p:grpSpPr>
        <p:sp>
          <p:nvSpPr>
            <p:cNvPr id="1055" name="TextBox 1054"/>
            <p:cNvSpPr txBox="1"/>
            <p:nvPr/>
          </p:nvSpPr>
          <p:spPr>
            <a:xfrm>
              <a:off x="3640781" y="2338514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WEB #2</a:t>
              </a:r>
              <a:endParaRPr lang="ko-KR" altLang="en-US" sz="600" b="1"/>
            </a:p>
          </p:txBody>
        </p:sp>
        <p:pic>
          <p:nvPicPr>
            <p:cNvPr id="1056" name="그림 1055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5614" y="2462286"/>
              <a:ext cx="360731" cy="335697"/>
            </a:xfrm>
            <a:prstGeom prst="rect">
              <a:avLst/>
            </a:prstGeom>
          </p:spPr>
        </p:pic>
      </p:grpSp>
      <p:cxnSp>
        <p:nvCxnSpPr>
          <p:cNvPr id="1058" name="직선 연결선 1057"/>
          <p:cNvCxnSpPr/>
          <p:nvPr/>
        </p:nvCxnSpPr>
        <p:spPr>
          <a:xfrm flipV="1">
            <a:off x="7814387" y="5883931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9" name="직선 연결선 1058"/>
          <p:cNvCxnSpPr/>
          <p:nvPr/>
        </p:nvCxnSpPr>
        <p:spPr>
          <a:xfrm flipV="1">
            <a:off x="8418601" y="5883931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0" name="직선 연결선 1059"/>
          <p:cNvCxnSpPr/>
          <p:nvPr/>
        </p:nvCxnSpPr>
        <p:spPr>
          <a:xfrm flipV="1">
            <a:off x="9552648" y="5883931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1" name="직선 연결선 1060"/>
          <p:cNvCxnSpPr/>
          <p:nvPr/>
        </p:nvCxnSpPr>
        <p:spPr>
          <a:xfrm flipV="1">
            <a:off x="10189097" y="5883931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62" name="그룹 1061"/>
          <p:cNvGrpSpPr/>
          <p:nvPr/>
        </p:nvGrpSpPr>
        <p:grpSpPr>
          <a:xfrm>
            <a:off x="7531831" y="5484496"/>
            <a:ext cx="513667" cy="459469"/>
            <a:chOff x="3640781" y="2338514"/>
            <a:chExt cx="513667" cy="459469"/>
          </a:xfrm>
        </p:grpSpPr>
        <p:sp>
          <p:nvSpPr>
            <p:cNvPr id="1063" name="TextBox 1062"/>
            <p:cNvSpPr txBox="1"/>
            <p:nvPr/>
          </p:nvSpPr>
          <p:spPr>
            <a:xfrm>
              <a:off x="3640781" y="2338514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WAS #1</a:t>
              </a:r>
              <a:endParaRPr lang="ko-KR" altLang="en-US" sz="600" b="1"/>
            </a:p>
          </p:txBody>
        </p:sp>
        <p:pic>
          <p:nvPicPr>
            <p:cNvPr id="1064" name="그림 106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5614" y="2462286"/>
              <a:ext cx="360731" cy="335697"/>
            </a:xfrm>
            <a:prstGeom prst="rect">
              <a:avLst/>
            </a:prstGeom>
          </p:spPr>
        </p:pic>
      </p:grpSp>
      <p:grpSp>
        <p:nvGrpSpPr>
          <p:cNvPr id="1065" name="그룹 1064"/>
          <p:cNvGrpSpPr/>
          <p:nvPr/>
        </p:nvGrpSpPr>
        <p:grpSpPr>
          <a:xfrm>
            <a:off x="8143403" y="5484496"/>
            <a:ext cx="513667" cy="459469"/>
            <a:chOff x="3640781" y="2338514"/>
            <a:chExt cx="513667" cy="459469"/>
          </a:xfrm>
        </p:grpSpPr>
        <p:sp>
          <p:nvSpPr>
            <p:cNvPr id="1066" name="TextBox 1065"/>
            <p:cNvSpPr txBox="1"/>
            <p:nvPr/>
          </p:nvSpPr>
          <p:spPr>
            <a:xfrm>
              <a:off x="3640781" y="2338514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DB #1</a:t>
              </a:r>
              <a:endParaRPr lang="ko-KR" altLang="en-US" sz="600" b="1"/>
            </a:p>
          </p:txBody>
        </p:sp>
        <p:pic>
          <p:nvPicPr>
            <p:cNvPr id="1067" name="그림 1066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5614" y="2462286"/>
              <a:ext cx="360731" cy="335697"/>
            </a:xfrm>
            <a:prstGeom prst="rect">
              <a:avLst/>
            </a:prstGeom>
          </p:spPr>
        </p:pic>
      </p:grpSp>
      <p:grpSp>
        <p:nvGrpSpPr>
          <p:cNvPr id="1068" name="그룹 1067"/>
          <p:cNvGrpSpPr/>
          <p:nvPr/>
        </p:nvGrpSpPr>
        <p:grpSpPr>
          <a:xfrm>
            <a:off x="9295796" y="5484496"/>
            <a:ext cx="513667" cy="459469"/>
            <a:chOff x="3640781" y="2338514"/>
            <a:chExt cx="513667" cy="459469"/>
          </a:xfrm>
        </p:grpSpPr>
        <p:sp>
          <p:nvSpPr>
            <p:cNvPr id="1069" name="TextBox 1068"/>
            <p:cNvSpPr txBox="1"/>
            <p:nvPr/>
          </p:nvSpPr>
          <p:spPr>
            <a:xfrm>
              <a:off x="3640781" y="2338514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IMG</a:t>
              </a:r>
              <a:endParaRPr lang="ko-KR" altLang="en-US" sz="600" b="1"/>
            </a:p>
          </p:txBody>
        </p:sp>
        <p:pic>
          <p:nvPicPr>
            <p:cNvPr id="1070" name="그림 1069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5614" y="2462286"/>
              <a:ext cx="360731" cy="335697"/>
            </a:xfrm>
            <a:prstGeom prst="rect">
              <a:avLst/>
            </a:prstGeom>
          </p:spPr>
        </p:pic>
      </p:grpSp>
      <p:grpSp>
        <p:nvGrpSpPr>
          <p:cNvPr id="1071" name="그룹 1070"/>
          <p:cNvGrpSpPr/>
          <p:nvPr/>
        </p:nvGrpSpPr>
        <p:grpSpPr>
          <a:xfrm>
            <a:off x="9920437" y="5484496"/>
            <a:ext cx="513667" cy="459469"/>
            <a:chOff x="3640781" y="2338514"/>
            <a:chExt cx="513667" cy="459469"/>
          </a:xfrm>
        </p:grpSpPr>
        <p:sp>
          <p:nvSpPr>
            <p:cNvPr id="1072" name="TextBox 1071"/>
            <p:cNvSpPr txBox="1"/>
            <p:nvPr/>
          </p:nvSpPr>
          <p:spPr>
            <a:xfrm>
              <a:off x="3640781" y="2338514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EAI (ECM)</a:t>
              </a:r>
              <a:endParaRPr lang="ko-KR" altLang="en-US" sz="600" b="1"/>
            </a:p>
          </p:txBody>
        </p:sp>
        <p:pic>
          <p:nvPicPr>
            <p:cNvPr id="1073" name="그림 1072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5614" y="2462286"/>
              <a:ext cx="360731" cy="335697"/>
            </a:xfrm>
            <a:prstGeom prst="rect">
              <a:avLst/>
            </a:prstGeom>
          </p:spPr>
        </p:pic>
      </p:grpSp>
      <p:sp>
        <p:nvSpPr>
          <p:cNvPr id="1358" name="Rectangle 135"/>
          <p:cNvSpPr>
            <a:spLocks noChangeArrowheads="1"/>
          </p:cNvSpPr>
          <p:nvPr/>
        </p:nvSpPr>
        <p:spPr bwMode="auto">
          <a:xfrm>
            <a:off x="7594247" y="6094762"/>
            <a:ext cx="417600" cy="39703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59" name="Rectangle 43"/>
          <p:cNvSpPr>
            <a:spLocks noChangeArrowheads="1"/>
          </p:cNvSpPr>
          <p:nvPr/>
        </p:nvSpPr>
        <p:spPr bwMode="auto">
          <a:xfrm>
            <a:off x="7635580" y="6153829"/>
            <a:ext cx="3564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500" smtClean="0">
                <a:latin typeface="+mn-ea"/>
              </a:rPr>
              <a:t>Jeus6</a:t>
            </a:r>
            <a:endParaRPr lang="ko-KR" altLang="en-US" sz="500" dirty="0">
              <a:latin typeface="+mn-ea"/>
            </a:endParaRPr>
          </a:p>
        </p:txBody>
      </p:sp>
      <p:sp>
        <p:nvSpPr>
          <p:cNvPr id="1360" name="Rectangle 43"/>
          <p:cNvSpPr>
            <a:spLocks noChangeArrowheads="1"/>
          </p:cNvSpPr>
          <p:nvPr/>
        </p:nvSpPr>
        <p:spPr bwMode="auto">
          <a:xfrm>
            <a:off x="7635580" y="6249328"/>
            <a:ext cx="356400" cy="72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en-US" altLang="ko-KR" sz="500">
              <a:solidFill>
                <a:srgbClr val="C00000"/>
              </a:solidFill>
              <a:latin typeface="+mn-ea"/>
            </a:endParaRPr>
          </a:p>
        </p:txBody>
      </p:sp>
      <p:grpSp>
        <p:nvGrpSpPr>
          <p:cNvPr id="1449" name="그룹 1448"/>
          <p:cNvGrpSpPr/>
          <p:nvPr/>
        </p:nvGrpSpPr>
        <p:grpSpPr>
          <a:xfrm>
            <a:off x="9346534" y="6094762"/>
            <a:ext cx="417306" cy="397032"/>
            <a:chOff x="10139756" y="6329005"/>
            <a:chExt cx="417306" cy="397032"/>
          </a:xfrm>
        </p:grpSpPr>
        <p:sp>
          <p:nvSpPr>
            <p:cNvPr id="1365" name="Rectangle 135"/>
            <p:cNvSpPr>
              <a:spLocks noChangeArrowheads="1"/>
            </p:cNvSpPr>
            <p:nvPr/>
          </p:nvSpPr>
          <p:spPr bwMode="auto">
            <a:xfrm>
              <a:off x="10139756" y="6329005"/>
              <a:ext cx="417306" cy="397032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366" name="Rectangle 43"/>
            <p:cNvSpPr>
              <a:spLocks noChangeArrowheads="1"/>
            </p:cNvSpPr>
            <p:nvPr/>
          </p:nvSpPr>
          <p:spPr bwMode="auto">
            <a:xfrm>
              <a:off x="10171900" y="6383309"/>
              <a:ext cx="355202" cy="72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500" smtClean="0">
                  <a:latin typeface="+mn-ea"/>
                </a:rPr>
                <a:t>ECM</a:t>
              </a:r>
              <a:endParaRPr lang="ko-KR" altLang="en-US" sz="500" dirty="0">
                <a:latin typeface="+mn-ea"/>
              </a:endParaRPr>
            </a:p>
          </p:txBody>
        </p:sp>
      </p:grpSp>
      <p:sp>
        <p:nvSpPr>
          <p:cNvPr id="1371" name="TextBox 1370"/>
          <p:cNvSpPr txBox="1"/>
          <p:nvPr/>
        </p:nvSpPr>
        <p:spPr>
          <a:xfrm>
            <a:off x="5664086" y="798541"/>
            <a:ext cx="513667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172.21.12.31</a:t>
            </a:r>
            <a:endParaRPr lang="ko-KR" altLang="en-US" sz="500"/>
          </a:p>
        </p:txBody>
      </p:sp>
      <p:sp>
        <p:nvSpPr>
          <p:cNvPr id="1372" name="TextBox 1371"/>
          <p:cNvSpPr txBox="1"/>
          <p:nvPr/>
        </p:nvSpPr>
        <p:spPr>
          <a:xfrm>
            <a:off x="6087029" y="797921"/>
            <a:ext cx="513667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/>
              <a:t>172.21.12.32</a:t>
            </a:r>
            <a:endParaRPr lang="ko-KR" altLang="en-US" sz="500"/>
          </a:p>
        </p:txBody>
      </p:sp>
      <p:sp>
        <p:nvSpPr>
          <p:cNvPr id="1373" name="TextBox 1372"/>
          <p:cNvSpPr txBox="1"/>
          <p:nvPr/>
        </p:nvSpPr>
        <p:spPr>
          <a:xfrm>
            <a:off x="6852085" y="708349"/>
            <a:ext cx="513667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172.21.12.50</a:t>
            </a:r>
            <a:endParaRPr lang="ko-KR" altLang="en-US" sz="500"/>
          </a:p>
        </p:txBody>
      </p:sp>
      <p:sp>
        <p:nvSpPr>
          <p:cNvPr id="1374" name="TextBox 1373"/>
          <p:cNvSpPr txBox="1"/>
          <p:nvPr/>
        </p:nvSpPr>
        <p:spPr>
          <a:xfrm>
            <a:off x="7275028" y="707729"/>
            <a:ext cx="513667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/>
              <a:t>172.21.11.51</a:t>
            </a:r>
            <a:endParaRPr lang="ko-KR" altLang="en-US" sz="500"/>
          </a:p>
        </p:txBody>
      </p:sp>
      <p:sp>
        <p:nvSpPr>
          <p:cNvPr id="1392" name="TextBox 1391"/>
          <p:cNvSpPr txBox="1"/>
          <p:nvPr/>
        </p:nvSpPr>
        <p:spPr>
          <a:xfrm>
            <a:off x="7531830" y="5342363"/>
            <a:ext cx="513667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172.21.12.134</a:t>
            </a:r>
            <a:endParaRPr lang="ko-KR" altLang="en-US" sz="500"/>
          </a:p>
        </p:txBody>
      </p:sp>
      <p:sp>
        <p:nvSpPr>
          <p:cNvPr id="1393" name="TextBox 1392"/>
          <p:cNvSpPr txBox="1"/>
          <p:nvPr/>
        </p:nvSpPr>
        <p:spPr>
          <a:xfrm>
            <a:off x="8161767" y="5342363"/>
            <a:ext cx="513667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172.21.12.135</a:t>
            </a:r>
            <a:endParaRPr lang="ko-KR" altLang="en-US" sz="500"/>
          </a:p>
        </p:txBody>
      </p:sp>
      <p:sp>
        <p:nvSpPr>
          <p:cNvPr id="1394" name="TextBox 1393"/>
          <p:cNvSpPr txBox="1"/>
          <p:nvPr/>
        </p:nvSpPr>
        <p:spPr>
          <a:xfrm>
            <a:off x="9322942" y="5342363"/>
            <a:ext cx="513667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172.21.12.136</a:t>
            </a:r>
            <a:endParaRPr lang="ko-KR" altLang="en-US" sz="500"/>
          </a:p>
        </p:txBody>
      </p:sp>
      <p:sp>
        <p:nvSpPr>
          <p:cNvPr id="1395" name="TextBox 1394"/>
          <p:cNvSpPr txBox="1"/>
          <p:nvPr/>
        </p:nvSpPr>
        <p:spPr>
          <a:xfrm>
            <a:off x="9915375" y="5342363"/>
            <a:ext cx="513667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172.21.12.137</a:t>
            </a:r>
            <a:endParaRPr lang="ko-KR" altLang="en-US" sz="500"/>
          </a:p>
        </p:txBody>
      </p:sp>
      <p:cxnSp>
        <p:nvCxnSpPr>
          <p:cNvPr id="1397" name="직선 연결선 1396"/>
          <p:cNvCxnSpPr/>
          <p:nvPr/>
        </p:nvCxnSpPr>
        <p:spPr>
          <a:xfrm flipV="1">
            <a:off x="8852811" y="1221585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8" name="직선 연결선 1397"/>
          <p:cNvCxnSpPr/>
          <p:nvPr/>
        </p:nvCxnSpPr>
        <p:spPr>
          <a:xfrm flipV="1">
            <a:off x="9276993" y="1221585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50" name="그룹 1449"/>
          <p:cNvGrpSpPr/>
          <p:nvPr/>
        </p:nvGrpSpPr>
        <p:grpSpPr>
          <a:xfrm>
            <a:off x="9980444" y="6100121"/>
            <a:ext cx="417306" cy="397032"/>
            <a:chOff x="10139756" y="6329005"/>
            <a:chExt cx="417306" cy="397032"/>
          </a:xfrm>
        </p:grpSpPr>
        <p:sp>
          <p:nvSpPr>
            <p:cNvPr id="1451" name="Rectangle 135"/>
            <p:cNvSpPr>
              <a:spLocks noChangeArrowheads="1"/>
            </p:cNvSpPr>
            <p:nvPr/>
          </p:nvSpPr>
          <p:spPr bwMode="auto">
            <a:xfrm>
              <a:off x="10139756" y="6329005"/>
              <a:ext cx="417306" cy="397032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452" name="Rectangle 43"/>
            <p:cNvSpPr>
              <a:spLocks noChangeArrowheads="1"/>
            </p:cNvSpPr>
            <p:nvPr/>
          </p:nvSpPr>
          <p:spPr bwMode="auto">
            <a:xfrm>
              <a:off x="10171900" y="6383309"/>
              <a:ext cx="355202" cy="72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500" smtClean="0">
                  <a:latin typeface="+mn-ea"/>
                </a:rPr>
                <a:t>Megaware</a:t>
              </a:r>
              <a:endParaRPr lang="ko-KR" altLang="en-US" sz="500" dirty="0">
                <a:latin typeface="+mn-ea"/>
              </a:endParaRPr>
            </a:p>
          </p:txBody>
        </p:sp>
      </p:grpSp>
      <p:grpSp>
        <p:nvGrpSpPr>
          <p:cNvPr id="1453" name="그룹 1452"/>
          <p:cNvGrpSpPr/>
          <p:nvPr/>
        </p:nvGrpSpPr>
        <p:grpSpPr>
          <a:xfrm>
            <a:off x="8209947" y="6094762"/>
            <a:ext cx="417306" cy="397032"/>
            <a:chOff x="10139756" y="6329005"/>
            <a:chExt cx="417306" cy="397032"/>
          </a:xfrm>
        </p:grpSpPr>
        <p:sp>
          <p:nvSpPr>
            <p:cNvPr id="1454" name="Rectangle 135"/>
            <p:cNvSpPr>
              <a:spLocks noChangeArrowheads="1"/>
            </p:cNvSpPr>
            <p:nvPr/>
          </p:nvSpPr>
          <p:spPr bwMode="auto">
            <a:xfrm>
              <a:off x="10139756" y="6329005"/>
              <a:ext cx="417306" cy="397032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455" name="Rectangle 43"/>
            <p:cNvSpPr>
              <a:spLocks noChangeArrowheads="1"/>
            </p:cNvSpPr>
            <p:nvPr/>
          </p:nvSpPr>
          <p:spPr bwMode="auto">
            <a:xfrm>
              <a:off x="10171900" y="6383309"/>
              <a:ext cx="355202" cy="72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500" smtClean="0">
                  <a:latin typeface="+mn-ea"/>
                </a:rPr>
                <a:t>Oracle</a:t>
              </a:r>
              <a:endParaRPr lang="ko-KR" altLang="en-US" sz="500" dirty="0">
                <a:latin typeface="+mn-ea"/>
              </a:endParaRPr>
            </a:p>
          </p:txBody>
        </p:sp>
      </p:grpSp>
      <p:cxnSp>
        <p:nvCxnSpPr>
          <p:cNvPr id="1459" name="직선 연결선 1458"/>
          <p:cNvCxnSpPr/>
          <p:nvPr/>
        </p:nvCxnSpPr>
        <p:spPr>
          <a:xfrm flipV="1">
            <a:off x="7146804" y="5883931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60" name="그룹 1459"/>
          <p:cNvGrpSpPr/>
          <p:nvPr/>
        </p:nvGrpSpPr>
        <p:grpSpPr>
          <a:xfrm>
            <a:off x="6871606" y="5478516"/>
            <a:ext cx="513667" cy="459469"/>
            <a:chOff x="3640781" y="2338514"/>
            <a:chExt cx="513667" cy="459469"/>
          </a:xfrm>
        </p:grpSpPr>
        <p:sp>
          <p:nvSpPr>
            <p:cNvPr id="1461" name="TextBox 1460"/>
            <p:cNvSpPr txBox="1"/>
            <p:nvPr/>
          </p:nvSpPr>
          <p:spPr>
            <a:xfrm>
              <a:off x="3640781" y="2338514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WEB #1</a:t>
              </a:r>
              <a:endParaRPr lang="ko-KR" altLang="en-US" sz="600" b="1"/>
            </a:p>
          </p:txBody>
        </p:sp>
        <p:pic>
          <p:nvPicPr>
            <p:cNvPr id="1462" name="그림 1461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5614" y="2462286"/>
              <a:ext cx="360731" cy="335697"/>
            </a:xfrm>
            <a:prstGeom prst="rect">
              <a:avLst/>
            </a:prstGeom>
          </p:spPr>
        </p:pic>
      </p:grpSp>
      <p:sp>
        <p:nvSpPr>
          <p:cNvPr id="1463" name="TextBox 1462"/>
          <p:cNvSpPr txBox="1"/>
          <p:nvPr/>
        </p:nvSpPr>
        <p:spPr>
          <a:xfrm>
            <a:off x="6889970" y="5342363"/>
            <a:ext cx="513667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172.21.12.133</a:t>
            </a:r>
            <a:endParaRPr lang="ko-KR" altLang="en-US" sz="500"/>
          </a:p>
        </p:txBody>
      </p:sp>
      <p:grpSp>
        <p:nvGrpSpPr>
          <p:cNvPr id="1464" name="그룹 1463"/>
          <p:cNvGrpSpPr/>
          <p:nvPr/>
        </p:nvGrpSpPr>
        <p:grpSpPr>
          <a:xfrm>
            <a:off x="6938150" y="6088782"/>
            <a:ext cx="417306" cy="397032"/>
            <a:chOff x="10139756" y="6329005"/>
            <a:chExt cx="417306" cy="397032"/>
          </a:xfrm>
        </p:grpSpPr>
        <p:sp>
          <p:nvSpPr>
            <p:cNvPr id="1465" name="Rectangle 135"/>
            <p:cNvSpPr>
              <a:spLocks noChangeArrowheads="1"/>
            </p:cNvSpPr>
            <p:nvPr/>
          </p:nvSpPr>
          <p:spPr bwMode="auto">
            <a:xfrm>
              <a:off x="10139756" y="6329005"/>
              <a:ext cx="417306" cy="397032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466" name="Rectangle 43"/>
            <p:cNvSpPr>
              <a:spLocks noChangeArrowheads="1"/>
            </p:cNvSpPr>
            <p:nvPr/>
          </p:nvSpPr>
          <p:spPr bwMode="auto">
            <a:xfrm>
              <a:off x="10171900" y="6383309"/>
              <a:ext cx="355202" cy="72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500" smtClean="0">
                  <a:latin typeface="+mn-ea"/>
                </a:rPr>
                <a:t>WebTobe</a:t>
              </a:r>
              <a:endParaRPr lang="ko-KR" altLang="en-US" sz="500" dirty="0">
                <a:latin typeface="+mn-ea"/>
              </a:endParaRPr>
            </a:p>
          </p:txBody>
        </p:sp>
      </p:grpSp>
      <p:sp>
        <p:nvSpPr>
          <p:cNvPr id="1493" name="모서리가 둥근 직사각형 1492"/>
          <p:cNvSpPr/>
          <p:nvPr/>
        </p:nvSpPr>
        <p:spPr>
          <a:xfrm>
            <a:off x="3906639" y="5004373"/>
            <a:ext cx="1298937" cy="1704066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endParaRPr lang="ko-KR" altLang="en-US" sz="400"/>
          </a:p>
        </p:txBody>
      </p:sp>
      <p:sp>
        <p:nvSpPr>
          <p:cNvPr id="1494" name="모서리가 둥근 직사각형 1493"/>
          <p:cNvSpPr/>
          <p:nvPr/>
        </p:nvSpPr>
        <p:spPr>
          <a:xfrm>
            <a:off x="3906639" y="5004374"/>
            <a:ext cx="1298937" cy="163881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ko-KR" alt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운영팀</a:t>
            </a:r>
            <a:endParaRPr lang="ko-KR" altLang="en-US" sz="7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496" name="직선 연결선 1495"/>
          <p:cNvCxnSpPr/>
          <p:nvPr/>
        </p:nvCxnSpPr>
        <p:spPr>
          <a:xfrm flipV="1">
            <a:off x="4245314" y="5884400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7" name="직선 연결선 1496"/>
          <p:cNvCxnSpPr/>
          <p:nvPr/>
        </p:nvCxnSpPr>
        <p:spPr>
          <a:xfrm flipV="1">
            <a:off x="4578437" y="5884400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8" name="직선 연결선 1497"/>
          <p:cNvCxnSpPr/>
          <p:nvPr/>
        </p:nvCxnSpPr>
        <p:spPr>
          <a:xfrm flipV="1">
            <a:off x="4875402" y="5884400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99" name="Picture 166" descr="콜센터 c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23226" y="5638401"/>
            <a:ext cx="285809" cy="31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02" name="직선 연결선 1501"/>
          <p:cNvCxnSpPr/>
          <p:nvPr/>
        </p:nvCxnSpPr>
        <p:spPr>
          <a:xfrm>
            <a:off x="3956050" y="6014010"/>
            <a:ext cx="7159625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9" name="Rectangle 135"/>
          <p:cNvSpPr>
            <a:spLocks noChangeArrowheads="1"/>
          </p:cNvSpPr>
          <p:nvPr/>
        </p:nvSpPr>
        <p:spPr bwMode="auto">
          <a:xfrm>
            <a:off x="6813148" y="1378851"/>
            <a:ext cx="1009761" cy="39703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30" name="Rectangle 43"/>
          <p:cNvSpPr>
            <a:spLocks noChangeArrowheads="1"/>
          </p:cNvSpPr>
          <p:nvPr/>
        </p:nvSpPr>
        <p:spPr bwMode="auto">
          <a:xfrm>
            <a:off x="6864009" y="1437918"/>
            <a:ext cx="4464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500" smtClean="0">
                <a:latin typeface="+mn-ea"/>
              </a:rPr>
              <a:t>WebLogic</a:t>
            </a:r>
            <a:endParaRPr lang="ko-KR" altLang="en-US" sz="500" dirty="0">
              <a:latin typeface="+mn-ea"/>
            </a:endParaRPr>
          </a:p>
        </p:txBody>
      </p:sp>
      <p:sp>
        <p:nvSpPr>
          <p:cNvPr id="1531" name="Rectangle 43"/>
          <p:cNvSpPr>
            <a:spLocks noChangeArrowheads="1"/>
          </p:cNvSpPr>
          <p:nvPr/>
        </p:nvSpPr>
        <p:spPr bwMode="auto">
          <a:xfrm>
            <a:off x="6864008" y="1533417"/>
            <a:ext cx="446400" cy="72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500" smtClean="0">
                <a:latin typeface="+mn-ea"/>
              </a:rPr>
              <a:t>행공센 </a:t>
            </a:r>
            <a:r>
              <a:rPr lang="en-US" altLang="ko-KR" sz="500" smtClean="0">
                <a:latin typeface="+mn-ea"/>
              </a:rPr>
              <a:t>Agent</a:t>
            </a:r>
            <a:endParaRPr lang="en-US" altLang="ko-KR" sz="5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532" name="Rectangle 43"/>
          <p:cNvSpPr>
            <a:spLocks noChangeArrowheads="1"/>
          </p:cNvSpPr>
          <p:nvPr/>
        </p:nvSpPr>
        <p:spPr bwMode="auto">
          <a:xfrm>
            <a:off x="6864008" y="1635911"/>
            <a:ext cx="446400" cy="72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500" smtClean="0">
                <a:latin typeface="+mn-ea"/>
              </a:rPr>
              <a:t>GPKI</a:t>
            </a:r>
            <a:endParaRPr lang="en-US" altLang="ko-KR" sz="5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14" name="TextBox 213"/>
          <p:cNvSpPr txBox="1"/>
          <p:nvPr/>
        </p:nvSpPr>
        <p:spPr>
          <a:xfrm>
            <a:off x="8578973" y="812995"/>
            <a:ext cx="513667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 smtClean="0"/>
              <a:t>DB #1</a:t>
            </a:r>
            <a:endParaRPr lang="ko-KR" altLang="en-US" sz="600" b="1"/>
          </a:p>
        </p:txBody>
      </p:sp>
      <p:sp>
        <p:nvSpPr>
          <p:cNvPr id="215" name="TextBox 214"/>
          <p:cNvSpPr txBox="1"/>
          <p:nvPr/>
        </p:nvSpPr>
        <p:spPr>
          <a:xfrm>
            <a:off x="8991636" y="812995"/>
            <a:ext cx="513667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 smtClean="0"/>
              <a:t>DB #2</a:t>
            </a:r>
            <a:endParaRPr lang="ko-KR" altLang="en-US" sz="600" b="1"/>
          </a:p>
        </p:txBody>
      </p:sp>
      <p:sp>
        <p:nvSpPr>
          <p:cNvPr id="216" name="TextBox 215"/>
          <p:cNvSpPr txBox="1"/>
          <p:nvPr/>
        </p:nvSpPr>
        <p:spPr>
          <a:xfrm>
            <a:off x="8597216" y="708557"/>
            <a:ext cx="513667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172.21.12.52</a:t>
            </a:r>
            <a:endParaRPr lang="ko-KR" altLang="en-US" sz="500"/>
          </a:p>
        </p:txBody>
      </p:sp>
      <p:sp>
        <p:nvSpPr>
          <p:cNvPr id="217" name="TextBox 216"/>
          <p:cNvSpPr txBox="1"/>
          <p:nvPr/>
        </p:nvSpPr>
        <p:spPr>
          <a:xfrm>
            <a:off x="9020159" y="707937"/>
            <a:ext cx="513667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172.21.12.54</a:t>
            </a:r>
            <a:endParaRPr lang="ko-KR" altLang="en-US" sz="500"/>
          </a:p>
        </p:txBody>
      </p:sp>
      <p:pic>
        <p:nvPicPr>
          <p:cNvPr id="218" name="Picture 20" descr="http://db.cse.ohio-state.edu/images/db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7199" y="944454"/>
            <a:ext cx="271223" cy="29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9" name="Picture 20" descr="http://db.cse.ohio-state.edu/images/db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1380" y="951588"/>
            <a:ext cx="271223" cy="29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9" name="TextBox 258"/>
          <p:cNvSpPr txBox="1"/>
          <p:nvPr/>
        </p:nvSpPr>
        <p:spPr>
          <a:xfrm>
            <a:off x="5875406" y="724386"/>
            <a:ext cx="513667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172.21.12.33</a:t>
            </a:r>
            <a:endParaRPr lang="ko-KR" altLang="en-US" sz="600"/>
          </a:p>
        </p:txBody>
      </p:sp>
      <p:sp>
        <p:nvSpPr>
          <p:cNvPr id="456" name="모서리가 둥근 직사각형 455"/>
          <p:cNvSpPr/>
          <p:nvPr/>
        </p:nvSpPr>
        <p:spPr>
          <a:xfrm>
            <a:off x="5521472" y="1966127"/>
            <a:ext cx="5756127" cy="2760185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endParaRPr lang="ko-KR" altLang="en-US" sz="400"/>
          </a:p>
        </p:txBody>
      </p:sp>
      <p:sp>
        <p:nvSpPr>
          <p:cNvPr id="457" name="모서리가 둥근 직사각형 456"/>
          <p:cNvSpPr/>
          <p:nvPr/>
        </p:nvSpPr>
        <p:spPr>
          <a:xfrm>
            <a:off x="5645095" y="3658452"/>
            <a:ext cx="5280520" cy="840064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endParaRPr lang="ko-KR" altLang="en-US" sz="400"/>
          </a:p>
        </p:txBody>
      </p:sp>
      <p:cxnSp>
        <p:nvCxnSpPr>
          <p:cNvPr id="458" name="직선 연결선 457"/>
          <p:cNvCxnSpPr/>
          <p:nvPr/>
        </p:nvCxnSpPr>
        <p:spPr>
          <a:xfrm>
            <a:off x="5709125" y="4373504"/>
            <a:ext cx="4982118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9" name="Rectangle 135"/>
          <p:cNvSpPr>
            <a:spLocks noChangeArrowheads="1"/>
          </p:cNvSpPr>
          <p:nvPr/>
        </p:nvSpPr>
        <p:spPr bwMode="auto">
          <a:xfrm>
            <a:off x="6813148" y="4429524"/>
            <a:ext cx="1009761" cy="39703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460" name="Rectangle 43"/>
          <p:cNvSpPr>
            <a:spLocks noChangeArrowheads="1"/>
          </p:cNvSpPr>
          <p:nvPr/>
        </p:nvSpPr>
        <p:spPr bwMode="auto">
          <a:xfrm>
            <a:off x="6864009" y="4488591"/>
            <a:ext cx="4464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500" smtClean="0">
                <a:latin typeface="+mn-ea"/>
              </a:rPr>
              <a:t>Jeus6</a:t>
            </a:r>
            <a:endParaRPr lang="ko-KR" altLang="en-US" sz="500" dirty="0">
              <a:latin typeface="+mn-ea"/>
            </a:endParaRPr>
          </a:p>
        </p:txBody>
      </p:sp>
      <p:sp>
        <p:nvSpPr>
          <p:cNvPr id="461" name="Rectangle 43"/>
          <p:cNvSpPr>
            <a:spLocks noChangeArrowheads="1"/>
          </p:cNvSpPr>
          <p:nvPr/>
        </p:nvSpPr>
        <p:spPr bwMode="auto">
          <a:xfrm>
            <a:off x="6864009" y="4584090"/>
            <a:ext cx="446400" cy="72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en-US" altLang="ko-KR" sz="5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2" name="TextBox 461"/>
          <p:cNvSpPr txBox="1"/>
          <p:nvPr/>
        </p:nvSpPr>
        <p:spPr>
          <a:xfrm>
            <a:off x="5713211" y="4049599"/>
            <a:ext cx="399466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SOAP</a:t>
            </a:r>
          </a:p>
        </p:txBody>
      </p:sp>
      <p:sp>
        <p:nvSpPr>
          <p:cNvPr id="465" name="모서리가 둥근 직사각형 464"/>
          <p:cNvSpPr/>
          <p:nvPr/>
        </p:nvSpPr>
        <p:spPr>
          <a:xfrm>
            <a:off x="5645095" y="2361856"/>
            <a:ext cx="5280520" cy="991624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endParaRPr lang="ko-KR" altLang="en-US" sz="400"/>
          </a:p>
        </p:txBody>
      </p:sp>
      <p:cxnSp>
        <p:nvCxnSpPr>
          <p:cNvPr id="466" name="직선 연결선 465"/>
          <p:cNvCxnSpPr/>
          <p:nvPr/>
        </p:nvCxnSpPr>
        <p:spPr>
          <a:xfrm>
            <a:off x="5671637" y="3093940"/>
            <a:ext cx="516206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7" name="직선 연결선 466"/>
          <p:cNvCxnSpPr/>
          <p:nvPr/>
        </p:nvCxnSpPr>
        <p:spPr>
          <a:xfrm flipV="1">
            <a:off x="9863590" y="2963087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8" name="직선 연결선 467"/>
          <p:cNvCxnSpPr/>
          <p:nvPr/>
        </p:nvCxnSpPr>
        <p:spPr>
          <a:xfrm flipV="1">
            <a:off x="10506338" y="2963087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9" name="그룹 468"/>
          <p:cNvGrpSpPr/>
          <p:nvPr/>
        </p:nvGrpSpPr>
        <p:grpSpPr>
          <a:xfrm>
            <a:off x="9617555" y="2541107"/>
            <a:ext cx="513667" cy="459469"/>
            <a:chOff x="3659831" y="2338514"/>
            <a:chExt cx="513667" cy="459469"/>
          </a:xfrm>
        </p:grpSpPr>
        <p:sp>
          <p:nvSpPr>
            <p:cNvPr id="470" name="TextBox 469"/>
            <p:cNvSpPr txBox="1"/>
            <p:nvPr/>
          </p:nvSpPr>
          <p:spPr>
            <a:xfrm>
              <a:off x="3659831" y="2338514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IMG (ECM)</a:t>
              </a:r>
              <a:endParaRPr lang="ko-KR" altLang="en-US" sz="600" b="1"/>
            </a:p>
          </p:txBody>
        </p:sp>
        <p:pic>
          <p:nvPicPr>
            <p:cNvPr id="471" name="그림 470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5614" y="2462286"/>
              <a:ext cx="360731" cy="335697"/>
            </a:xfrm>
            <a:prstGeom prst="rect">
              <a:avLst/>
            </a:prstGeom>
          </p:spPr>
        </p:pic>
      </p:grpSp>
      <p:grpSp>
        <p:nvGrpSpPr>
          <p:cNvPr id="472" name="그룹 471"/>
          <p:cNvGrpSpPr/>
          <p:nvPr/>
        </p:nvGrpSpPr>
        <p:grpSpPr>
          <a:xfrm>
            <a:off x="10235679" y="2541107"/>
            <a:ext cx="513667" cy="459469"/>
            <a:chOff x="3640781" y="2338514"/>
            <a:chExt cx="513667" cy="459469"/>
          </a:xfrm>
        </p:grpSpPr>
        <p:sp>
          <p:nvSpPr>
            <p:cNvPr id="473" name="TextBox 472"/>
            <p:cNvSpPr txBox="1"/>
            <p:nvPr/>
          </p:nvSpPr>
          <p:spPr>
            <a:xfrm>
              <a:off x="3640781" y="2338514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EAI</a:t>
              </a:r>
              <a:endParaRPr lang="ko-KR" altLang="en-US" sz="600" b="1"/>
            </a:p>
          </p:txBody>
        </p:sp>
        <p:pic>
          <p:nvPicPr>
            <p:cNvPr id="474" name="그림 47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5614" y="2462286"/>
              <a:ext cx="360731" cy="335697"/>
            </a:xfrm>
            <a:prstGeom prst="rect">
              <a:avLst/>
            </a:prstGeom>
          </p:spPr>
        </p:pic>
      </p:grpSp>
      <p:cxnSp>
        <p:nvCxnSpPr>
          <p:cNvPr id="475" name="직선 연결선 474"/>
          <p:cNvCxnSpPr/>
          <p:nvPr/>
        </p:nvCxnSpPr>
        <p:spPr>
          <a:xfrm flipV="1">
            <a:off x="7546833" y="2965677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6" name="직선 연결선 475"/>
          <p:cNvCxnSpPr/>
          <p:nvPr/>
        </p:nvCxnSpPr>
        <p:spPr>
          <a:xfrm flipV="1">
            <a:off x="7137145" y="2965677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7" name="직선 연결선 476"/>
          <p:cNvCxnSpPr/>
          <p:nvPr/>
        </p:nvCxnSpPr>
        <p:spPr>
          <a:xfrm flipV="1">
            <a:off x="8852811" y="2965677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8" name="직선 연결선 477"/>
          <p:cNvCxnSpPr/>
          <p:nvPr/>
        </p:nvCxnSpPr>
        <p:spPr>
          <a:xfrm flipV="1">
            <a:off x="9276993" y="2965677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9" name="그룹 478"/>
          <p:cNvGrpSpPr/>
          <p:nvPr/>
        </p:nvGrpSpPr>
        <p:grpSpPr>
          <a:xfrm>
            <a:off x="6862049" y="2563437"/>
            <a:ext cx="513667" cy="459469"/>
            <a:chOff x="3640781" y="2338514"/>
            <a:chExt cx="513667" cy="459469"/>
          </a:xfrm>
        </p:grpSpPr>
        <p:sp>
          <p:nvSpPr>
            <p:cNvPr id="480" name="TextBox 479"/>
            <p:cNvSpPr txBox="1"/>
            <p:nvPr/>
          </p:nvSpPr>
          <p:spPr>
            <a:xfrm>
              <a:off x="3640781" y="2338514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WAS #1</a:t>
              </a:r>
              <a:endParaRPr lang="ko-KR" altLang="en-US" sz="600" b="1"/>
            </a:p>
          </p:txBody>
        </p:sp>
        <p:pic>
          <p:nvPicPr>
            <p:cNvPr id="481" name="그림 480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5614" y="2462286"/>
              <a:ext cx="360731" cy="335697"/>
            </a:xfrm>
            <a:prstGeom prst="rect">
              <a:avLst/>
            </a:prstGeom>
          </p:spPr>
        </p:pic>
      </p:grpSp>
      <p:grpSp>
        <p:nvGrpSpPr>
          <p:cNvPr id="482" name="그룹 481"/>
          <p:cNvGrpSpPr/>
          <p:nvPr/>
        </p:nvGrpSpPr>
        <p:grpSpPr>
          <a:xfrm>
            <a:off x="7274712" y="2563437"/>
            <a:ext cx="513667" cy="459469"/>
            <a:chOff x="3640781" y="2338514"/>
            <a:chExt cx="513667" cy="459469"/>
          </a:xfrm>
        </p:grpSpPr>
        <p:sp>
          <p:nvSpPr>
            <p:cNvPr id="483" name="TextBox 482"/>
            <p:cNvSpPr txBox="1"/>
            <p:nvPr/>
          </p:nvSpPr>
          <p:spPr>
            <a:xfrm>
              <a:off x="3640781" y="2338514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WAS #2</a:t>
              </a:r>
              <a:endParaRPr lang="ko-KR" altLang="en-US" sz="600" b="1"/>
            </a:p>
          </p:txBody>
        </p:sp>
        <p:pic>
          <p:nvPicPr>
            <p:cNvPr id="484" name="그림 48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5614" y="2462286"/>
              <a:ext cx="360731" cy="335697"/>
            </a:xfrm>
            <a:prstGeom prst="rect">
              <a:avLst/>
            </a:prstGeom>
          </p:spPr>
        </p:pic>
      </p:grpSp>
      <p:sp>
        <p:nvSpPr>
          <p:cNvPr id="485" name="TextBox 484"/>
          <p:cNvSpPr txBox="1"/>
          <p:nvPr/>
        </p:nvSpPr>
        <p:spPr>
          <a:xfrm>
            <a:off x="8578973" y="2563437"/>
            <a:ext cx="513667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 smtClean="0"/>
              <a:t>DB #1</a:t>
            </a:r>
            <a:endParaRPr lang="ko-KR" altLang="en-US" sz="600" b="1"/>
          </a:p>
        </p:txBody>
      </p:sp>
      <p:sp>
        <p:nvSpPr>
          <p:cNvPr id="486" name="TextBox 485"/>
          <p:cNvSpPr txBox="1"/>
          <p:nvPr/>
        </p:nvSpPr>
        <p:spPr>
          <a:xfrm>
            <a:off x="8991636" y="2563437"/>
            <a:ext cx="513667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 smtClean="0"/>
              <a:t>DB #2</a:t>
            </a:r>
            <a:endParaRPr lang="ko-KR" altLang="en-US" sz="600" b="1"/>
          </a:p>
        </p:txBody>
      </p:sp>
      <p:sp>
        <p:nvSpPr>
          <p:cNvPr id="496" name="TextBox 495"/>
          <p:cNvSpPr txBox="1"/>
          <p:nvPr/>
        </p:nvSpPr>
        <p:spPr>
          <a:xfrm>
            <a:off x="6841745" y="2438761"/>
            <a:ext cx="513667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XXX</a:t>
            </a:r>
            <a:endParaRPr lang="ko-KR" altLang="en-US" sz="500"/>
          </a:p>
        </p:txBody>
      </p:sp>
      <p:sp>
        <p:nvSpPr>
          <p:cNvPr id="497" name="TextBox 496"/>
          <p:cNvSpPr txBox="1"/>
          <p:nvPr/>
        </p:nvSpPr>
        <p:spPr>
          <a:xfrm>
            <a:off x="7264688" y="2438141"/>
            <a:ext cx="513667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XXX</a:t>
            </a:r>
            <a:endParaRPr lang="ko-KR" altLang="en-US" sz="500"/>
          </a:p>
        </p:txBody>
      </p:sp>
      <p:sp>
        <p:nvSpPr>
          <p:cNvPr id="498" name="TextBox 497"/>
          <p:cNvSpPr txBox="1"/>
          <p:nvPr/>
        </p:nvSpPr>
        <p:spPr>
          <a:xfrm>
            <a:off x="8597216" y="2437046"/>
            <a:ext cx="513667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XXX</a:t>
            </a:r>
            <a:endParaRPr lang="ko-KR" altLang="en-US" sz="500"/>
          </a:p>
        </p:txBody>
      </p:sp>
      <p:sp>
        <p:nvSpPr>
          <p:cNvPr id="499" name="TextBox 498"/>
          <p:cNvSpPr txBox="1"/>
          <p:nvPr/>
        </p:nvSpPr>
        <p:spPr>
          <a:xfrm>
            <a:off x="9020159" y="2436426"/>
            <a:ext cx="513667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XXX</a:t>
            </a:r>
            <a:endParaRPr lang="ko-KR" altLang="en-US" sz="500"/>
          </a:p>
        </p:txBody>
      </p:sp>
      <p:sp>
        <p:nvSpPr>
          <p:cNvPr id="500" name="TextBox 499"/>
          <p:cNvSpPr txBox="1"/>
          <p:nvPr/>
        </p:nvSpPr>
        <p:spPr>
          <a:xfrm>
            <a:off x="9581111" y="2443642"/>
            <a:ext cx="513667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XXX</a:t>
            </a:r>
            <a:endParaRPr lang="ko-KR" altLang="en-US" sz="500"/>
          </a:p>
        </p:txBody>
      </p:sp>
      <p:sp>
        <p:nvSpPr>
          <p:cNvPr id="501" name="TextBox 500"/>
          <p:cNvSpPr txBox="1"/>
          <p:nvPr/>
        </p:nvSpPr>
        <p:spPr>
          <a:xfrm>
            <a:off x="10243375" y="2443872"/>
            <a:ext cx="513667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XXX</a:t>
            </a:r>
            <a:endParaRPr lang="ko-KR" altLang="en-US" sz="500"/>
          </a:p>
        </p:txBody>
      </p:sp>
      <p:pic>
        <p:nvPicPr>
          <p:cNvPr id="502" name="Picture 20" descr="http://db.cse.ohio-state.edu/images/db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4526" y="2705671"/>
            <a:ext cx="271223" cy="29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3" name="Picture 20" descr="http://db.cse.ohio-state.edu/images/db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707" y="2712805"/>
            <a:ext cx="271223" cy="29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04" name="직선 연결선 503"/>
          <p:cNvCxnSpPr/>
          <p:nvPr/>
        </p:nvCxnSpPr>
        <p:spPr>
          <a:xfrm flipV="1">
            <a:off x="5930094" y="2966047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5" name="직선 연결선 504"/>
          <p:cNvCxnSpPr/>
          <p:nvPr/>
        </p:nvCxnSpPr>
        <p:spPr>
          <a:xfrm flipV="1">
            <a:off x="6365882" y="2966047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6" name="그룹 505"/>
          <p:cNvGrpSpPr/>
          <p:nvPr/>
        </p:nvGrpSpPr>
        <p:grpSpPr>
          <a:xfrm>
            <a:off x="6087029" y="2557457"/>
            <a:ext cx="513667" cy="459469"/>
            <a:chOff x="3640781" y="2338514"/>
            <a:chExt cx="513667" cy="459469"/>
          </a:xfrm>
        </p:grpSpPr>
        <p:sp>
          <p:nvSpPr>
            <p:cNvPr id="507" name="TextBox 506"/>
            <p:cNvSpPr txBox="1"/>
            <p:nvPr/>
          </p:nvSpPr>
          <p:spPr>
            <a:xfrm>
              <a:off x="3640781" y="2338514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WEB #2</a:t>
              </a:r>
              <a:endParaRPr lang="ko-KR" altLang="en-US" sz="600" b="1"/>
            </a:p>
          </p:txBody>
        </p:sp>
        <p:pic>
          <p:nvPicPr>
            <p:cNvPr id="508" name="그림 507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5614" y="2462286"/>
              <a:ext cx="360731" cy="335697"/>
            </a:xfrm>
            <a:prstGeom prst="rect">
              <a:avLst/>
            </a:prstGeom>
          </p:spPr>
        </p:pic>
      </p:grpSp>
      <p:sp>
        <p:nvSpPr>
          <p:cNvPr id="509" name="TextBox 508"/>
          <p:cNvSpPr txBox="1"/>
          <p:nvPr/>
        </p:nvSpPr>
        <p:spPr>
          <a:xfrm>
            <a:off x="5713775" y="2443642"/>
            <a:ext cx="513667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XXX</a:t>
            </a:r>
            <a:endParaRPr lang="ko-KR" altLang="en-US" sz="500"/>
          </a:p>
        </p:txBody>
      </p:sp>
      <p:sp>
        <p:nvSpPr>
          <p:cNvPr id="510" name="TextBox 509"/>
          <p:cNvSpPr txBox="1"/>
          <p:nvPr/>
        </p:nvSpPr>
        <p:spPr>
          <a:xfrm>
            <a:off x="6136718" y="2443022"/>
            <a:ext cx="513667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XXX</a:t>
            </a:r>
            <a:endParaRPr lang="ko-KR" altLang="en-US" sz="500"/>
          </a:p>
        </p:txBody>
      </p:sp>
      <p:grpSp>
        <p:nvGrpSpPr>
          <p:cNvPr id="511" name="그룹 510"/>
          <p:cNvGrpSpPr/>
          <p:nvPr/>
        </p:nvGrpSpPr>
        <p:grpSpPr>
          <a:xfrm>
            <a:off x="5674366" y="2557457"/>
            <a:ext cx="513667" cy="459469"/>
            <a:chOff x="3640781" y="2338514"/>
            <a:chExt cx="513667" cy="459469"/>
          </a:xfrm>
        </p:grpSpPr>
        <p:sp>
          <p:nvSpPr>
            <p:cNvPr id="512" name="TextBox 511"/>
            <p:cNvSpPr txBox="1"/>
            <p:nvPr/>
          </p:nvSpPr>
          <p:spPr>
            <a:xfrm>
              <a:off x="3640781" y="2338514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WEB #1</a:t>
              </a:r>
              <a:endParaRPr lang="ko-KR" altLang="en-US" sz="600" b="1"/>
            </a:p>
          </p:txBody>
        </p:sp>
        <p:pic>
          <p:nvPicPr>
            <p:cNvPr id="513" name="그림 512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5614" y="2462286"/>
              <a:ext cx="360731" cy="335697"/>
            </a:xfrm>
            <a:prstGeom prst="rect">
              <a:avLst/>
            </a:prstGeom>
          </p:spPr>
        </p:pic>
      </p:grpSp>
      <p:cxnSp>
        <p:nvCxnSpPr>
          <p:cNvPr id="516" name="직선 연결선 515"/>
          <p:cNvCxnSpPr/>
          <p:nvPr/>
        </p:nvCxnSpPr>
        <p:spPr>
          <a:xfrm flipV="1">
            <a:off x="7115246" y="4245241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7" name="직선 연결선 516"/>
          <p:cNvCxnSpPr/>
          <p:nvPr/>
        </p:nvCxnSpPr>
        <p:spPr>
          <a:xfrm flipV="1">
            <a:off x="7551034" y="4245241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8" name="그룹 517"/>
          <p:cNvGrpSpPr/>
          <p:nvPr/>
        </p:nvGrpSpPr>
        <p:grpSpPr>
          <a:xfrm>
            <a:off x="6859518" y="3843001"/>
            <a:ext cx="513667" cy="459469"/>
            <a:chOff x="3640781" y="2338514"/>
            <a:chExt cx="513667" cy="459469"/>
          </a:xfrm>
        </p:grpSpPr>
        <p:sp>
          <p:nvSpPr>
            <p:cNvPr id="519" name="TextBox 518"/>
            <p:cNvSpPr txBox="1"/>
            <p:nvPr/>
          </p:nvSpPr>
          <p:spPr>
            <a:xfrm>
              <a:off x="3640781" y="2338514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WAS #1</a:t>
              </a:r>
              <a:endParaRPr lang="ko-KR" altLang="en-US" sz="600" b="1"/>
            </a:p>
          </p:txBody>
        </p:sp>
        <p:pic>
          <p:nvPicPr>
            <p:cNvPr id="520" name="그림 519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5614" y="2462286"/>
              <a:ext cx="360731" cy="335697"/>
            </a:xfrm>
            <a:prstGeom prst="rect">
              <a:avLst/>
            </a:prstGeom>
          </p:spPr>
        </p:pic>
      </p:grpSp>
      <p:grpSp>
        <p:nvGrpSpPr>
          <p:cNvPr id="521" name="그룹 520"/>
          <p:cNvGrpSpPr/>
          <p:nvPr/>
        </p:nvGrpSpPr>
        <p:grpSpPr>
          <a:xfrm>
            <a:off x="7272181" y="3843001"/>
            <a:ext cx="513667" cy="459469"/>
            <a:chOff x="3640781" y="2338514"/>
            <a:chExt cx="513667" cy="459469"/>
          </a:xfrm>
        </p:grpSpPr>
        <p:sp>
          <p:nvSpPr>
            <p:cNvPr id="522" name="TextBox 521"/>
            <p:cNvSpPr txBox="1"/>
            <p:nvPr/>
          </p:nvSpPr>
          <p:spPr>
            <a:xfrm>
              <a:off x="3640781" y="2338514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WAS #2</a:t>
              </a:r>
              <a:endParaRPr lang="ko-KR" altLang="en-US" sz="600" b="1"/>
            </a:p>
          </p:txBody>
        </p:sp>
        <p:pic>
          <p:nvPicPr>
            <p:cNvPr id="523" name="그림 522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5614" y="2462286"/>
              <a:ext cx="360731" cy="335697"/>
            </a:xfrm>
            <a:prstGeom prst="rect">
              <a:avLst/>
            </a:prstGeom>
          </p:spPr>
        </p:pic>
      </p:grpSp>
      <p:sp>
        <p:nvSpPr>
          <p:cNvPr id="524" name="TextBox 523"/>
          <p:cNvSpPr txBox="1"/>
          <p:nvPr/>
        </p:nvSpPr>
        <p:spPr>
          <a:xfrm>
            <a:off x="6853347" y="3774404"/>
            <a:ext cx="513667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xxx</a:t>
            </a:r>
            <a:endParaRPr lang="ko-KR" altLang="en-US" sz="500"/>
          </a:p>
        </p:txBody>
      </p:sp>
      <p:sp>
        <p:nvSpPr>
          <p:cNvPr id="525" name="TextBox 524"/>
          <p:cNvSpPr txBox="1"/>
          <p:nvPr/>
        </p:nvSpPr>
        <p:spPr>
          <a:xfrm>
            <a:off x="7287025" y="3774404"/>
            <a:ext cx="513667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xxx</a:t>
            </a:r>
            <a:endParaRPr lang="ko-KR" altLang="en-US" sz="500"/>
          </a:p>
        </p:txBody>
      </p:sp>
      <p:grpSp>
        <p:nvGrpSpPr>
          <p:cNvPr id="526" name="그룹 525"/>
          <p:cNvGrpSpPr/>
          <p:nvPr/>
        </p:nvGrpSpPr>
        <p:grpSpPr>
          <a:xfrm>
            <a:off x="5663387" y="3674889"/>
            <a:ext cx="941174" cy="700360"/>
            <a:chOff x="6831609" y="4036106"/>
            <a:chExt cx="941174" cy="700360"/>
          </a:xfrm>
        </p:grpSpPr>
        <p:cxnSp>
          <p:nvCxnSpPr>
            <p:cNvPr id="527" name="직선 연결선 526"/>
            <p:cNvCxnSpPr/>
            <p:nvPr/>
          </p:nvCxnSpPr>
          <p:spPr>
            <a:xfrm flipV="1">
              <a:off x="7087337" y="4606458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8" name="직선 연결선 527"/>
            <p:cNvCxnSpPr/>
            <p:nvPr/>
          </p:nvCxnSpPr>
          <p:spPr>
            <a:xfrm flipV="1">
              <a:off x="7523125" y="4606458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9" name="그룹 528"/>
            <p:cNvGrpSpPr/>
            <p:nvPr/>
          </p:nvGrpSpPr>
          <p:grpSpPr>
            <a:xfrm>
              <a:off x="6831609" y="4204218"/>
              <a:ext cx="513667" cy="459469"/>
              <a:chOff x="3640781" y="2338514"/>
              <a:chExt cx="513667" cy="459469"/>
            </a:xfrm>
          </p:grpSpPr>
          <p:sp>
            <p:nvSpPr>
              <p:cNvPr id="536" name="TextBox 535"/>
              <p:cNvSpPr txBox="1"/>
              <p:nvPr/>
            </p:nvSpPr>
            <p:spPr>
              <a:xfrm>
                <a:off x="3640781" y="2338514"/>
                <a:ext cx="513667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b="1" smtClean="0"/>
                  <a:t>WEB #1</a:t>
                </a:r>
                <a:endParaRPr lang="ko-KR" altLang="en-US" sz="600" b="1"/>
              </a:p>
            </p:txBody>
          </p:sp>
          <p:pic>
            <p:nvPicPr>
              <p:cNvPr id="537" name="그림 536"/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614" y="2462286"/>
                <a:ext cx="360731" cy="335697"/>
              </a:xfrm>
              <a:prstGeom prst="rect">
                <a:avLst/>
              </a:prstGeom>
            </p:spPr>
          </p:pic>
        </p:grpSp>
        <p:grpSp>
          <p:nvGrpSpPr>
            <p:cNvPr id="530" name="그룹 529"/>
            <p:cNvGrpSpPr/>
            <p:nvPr/>
          </p:nvGrpSpPr>
          <p:grpSpPr>
            <a:xfrm>
              <a:off x="7244272" y="4204218"/>
              <a:ext cx="513667" cy="459469"/>
              <a:chOff x="3640781" y="2338514"/>
              <a:chExt cx="513667" cy="459469"/>
            </a:xfrm>
          </p:grpSpPr>
          <p:sp>
            <p:nvSpPr>
              <p:cNvPr id="534" name="TextBox 533"/>
              <p:cNvSpPr txBox="1"/>
              <p:nvPr/>
            </p:nvSpPr>
            <p:spPr>
              <a:xfrm>
                <a:off x="3640781" y="2338514"/>
                <a:ext cx="513667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b="1" smtClean="0"/>
                  <a:t>WEB #2</a:t>
                </a:r>
                <a:endParaRPr lang="ko-KR" altLang="en-US" sz="600" b="1"/>
              </a:p>
            </p:txBody>
          </p:sp>
          <p:pic>
            <p:nvPicPr>
              <p:cNvPr id="535" name="그림 534"/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614" y="2462286"/>
                <a:ext cx="360731" cy="335697"/>
              </a:xfrm>
              <a:prstGeom prst="rect">
                <a:avLst/>
              </a:prstGeom>
            </p:spPr>
          </p:pic>
        </p:grpSp>
        <p:sp>
          <p:nvSpPr>
            <p:cNvPr id="531" name="TextBox 530"/>
            <p:cNvSpPr txBox="1"/>
            <p:nvPr/>
          </p:nvSpPr>
          <p:spPr>
            <a:xfrm>
              <a:off x="7038223" y="4036106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xxx</a:t>
              </a:r>
              <a:endParaRPr lang="ko-KR" altLang="en-US" sz="600"/>
            </a:p>
          </p:txBody>
        </p:sp>
        <p:sp>
          <p:nvSpPr>
            <p:cNvPr id="532" name="TextBox 531"/>
            <p:cNvSpPr txBox="1"/>
            <p:nvPr/>
          </p:nvSpPr>
          <p:spPr>
            <a:xfrm>
              <a:off x="6834964" y="4135621"/>
              <a:ext cx="513667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smtClean="0"/>
                <a:t>xxx</a:t>
              </a:r>
              <a:endParaRPr lang="ko-KR" altLang="en-US" sz="500"/>
            </a:p>
          </p:txBody>
        </p:sp>
        <p:sp>
          <p:nvSpPr>
            <p:cNvPr id="533" name="TextBox 532"/>
            <p:cNvSpPr txBox="1"/>
            <p:nvPr/>
          </p:nvSpPr>
          <p:spPr>
            <a:xfrm>
              <a:off x="7259116" y="4135621"/>
              <a:ext cx="513667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smtClean="0"/>
                <a:t>xxx</a:t>
              </a:r>
              <a:endParaRPr lang="ko-KR" altLang="en-US" sz="500"/>
            </a:p>
          </p:txBody>
        </p:sp>
      </p:grpSp>
      <p:grpSp>
        <p:nvGrpSpPr>
          <p:cNvPr id="538" name="그룹 537"/>
          <p:cNvGrpSpPr/>
          <p:nvPr/>
        </p:nvGrpSpPr>
        <p:grpSpPr>
          <a:xfrm>
            <a:off x="7339267" y="4479819"/>
            <a:ext cx="607265" cy="123111"/>
            <a:chOff x="6783007" y="1906241"/>
            <a:chExt cx="848835" cy="123111"/>
          </a:xfrm>
        </p:grpSpPr>
        <p:sp>
          <p:nvSpPr>
            <p:cNvPr id="539" name="TextBox 538"/>
            <p:cNvSpPr txBox="1"/>
            <p:nvPr/>
          </p:nvSpPr>
          <p:spPr>
            <a:xfrm>
              <a:off x="6833036" y="1906241"/>
              <a:ext cx="798806" cy="123111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400" smtClean="0"/>
                <a:t>01. </a:t>
              </a:r>
              <a:r>
                <a:rPr lang="ko-KR" altLang="en-US" sz="400" smtClean="0"/>
                <a:t>온라인여권신청</a:t>
              </a:r>
              <a:endParaRPr lang="en-US" altLang="ko-KR" sz="400" smtClean="0"/>
            </a:p>
            <a:p>
              <a:r>
                <a:rPr lang="en-US" altLang="ko-KR" sz="400" smtClean="0"/>
                <a:t>02. </a:t>
              </a:r>
              <a:r>
                <a:rPr lang="ko-KR" altLang="en-US" sz="400" smtClean="0"/>
                <a:t>온라인여권분실신고</a:t>
              </a:r>
              <a:endParaRPr lang="ko-KR" altLang="en-US" sz="400"/>
            </a:p>
          </p:txBody>
        </p:sp>
        <p:sp>
          <p:nvSpPr>
            <p:cNvPr id="540" name="TextBox 539"/>
            <p:cNvSpPr txBox="1"/>
            <p:nvPr/>
          </p:nvSpPr>
          <p:spPr>
            <a:xfrm>
              <a:off x="6783007" y="1919798"/>
              <a:ext cx="54021" cy="6155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400" smtClean="0"/>
                <a:t>-</a:t>
              </a:r>
              <a:endParaRPr lang="ko-KR" altLang="en-US" sz="400"/>
            </a:p>
          </p:txBody>
        </p:sp>
      </p:grpSp>
      <p:sp>
        <p:nvSpPr>
          <p:cNvPr id="541" name="모서리가 둥근 직사각형 540"/>
          <p:cNvSpPr/>
          <p:nvPr/>
        </p:nvSpPr>
        <p:spPr>
          <a:xfrm>
            <a:off x="5521472" y="1966127"/>
            <a:ext cx="5756167" cy="163881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7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PICAS</a:t>
            </a:r>
            <a:endParaRPr lang="ko-KR" altLang="en-US" sz="7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44" name="Rectangle 135"/>
          <p:cNvSpPr>
            <a:spLocks noChangeArrowheads="1"/>
          </p:cNvSpPr>
          <p:nvPr/>
        </p:nvSpPr>
        <p:spPr bwMode="auto">
          <a:xfrm>
            <a:off x="5857823" y="1383614"/>
            <a:ext cx="572400" cy="39703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45" name="Rectangle 43"/>
          <p:cNvSpPr>
            <a:spLocks noChangeArrowheads="1"/>
          </p:cNvSpPr>
          <p:nvPr/>
        </p:nvSpPr>
        <p:spPr bwMode="auto">
          <a:xfrm>
            <a:off x="5899491" y="1437918"/>
            <a:ext cx="4464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500">
                <a:latin typeface="+mn-ea"/>
              </a:rPr>
              <a:t> </a:t>
            </a:r>
            <a:r>
              <a:rPr lang="en-US" altLang="ko-KR" sz="500" smtClean="0">
                <a:latin typeface="+mn-ea"/>
              </a:rPr>
              <a:t>Webtier</a:t>
            </a:r>
            <a:endParaRPr lang="ko-KR" altLang="en-US" sz="500" dirty="0">
              <a:latin typeface="+mn-ea"/>
            </a:endParaRPr>
          </a:p>
        </p:txBody>
      </p:sp>
      <p:sp>
        <p:nvSpPr>
          <p:cNvPr id="582" name="TextBox 581"/>
          <p:cNvSpPr txBox="1"/>
          <p:nvPr/>
        </p:nvSpPr>
        <p:spPr>
          <a:xfrm>
            <a:off x="7339267" y="1438168"/>
            <a:ext cx="54021" cy="61555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400" smtClean="0"/>
              <a:t>-</a:t>
            </a:r>
            <a:endParaRPr lang="ko-KR" altLang="en-US" sz="400"/>
          </a:p>
        </p:txBody>
      </p:sp>
      <p:sp>
        <p:nvSpPr>
          <p:cNvPr id="20" name="아래쪽 화살표 19"/>
          <p:cNvSpPr/>
          <p:nvPr/>
        </p:nvSpPr>
        <p:spPr>
          <a:xfrm flipV="1">
            <a:off x="8983713" y="1248088"/>
            <a:ext cx="162000" cy="1767059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4" name="Rectangle 135"/>
          <p:cNvSpPr>
            <a:spLocks noChangeArrowheads="1"/>
          </p:cNvSpPr>
          <p:nvPr/>
        </p:nvSpPr>
        <p:spPr bwMode="auto">
          <a:xfrm>
            <a:off x="8588759" y="1383614"/>
            <a:ext cx="572400" cy="39703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85" name="Rectangle 43"/>
          <p:cNvSpPr>
            <a:spLocks noChangeArrowheads="1"/>
          </p:cNvSpPr>
          <p:nvPr/>
        </p:nvSpPr>
        <p:spPr bwMode="auto">
          <a:xfrm>
            <a:off x="8635190" y="1437918"/>
            <a:ext cx="4464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500">
                <a:latin typeface="+mn-ea"/>
              </a:rPr>
              <a:t> </a:t>
            </a:r>
            <a:r>
              <a:rPr lang="en-US" altLang="ko-KR" sz="500" smtClean="0">
                <a:latin typeface="+mn-ea"/>
              </a:rPr>
              <a:t>Oracle</a:t>
            </a:r>
            <a:endParaRPr lang="ko-KR" altLang="en-US" sz="500" dirty="0">
              <a:latin typeface="+mn-ea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725364" y="2305432"/>
            <a:ext cx="4085327" cy="881841"/>
            <a:chOff x="616193" y="2452759"/>
            <a:chExt cx="4085327" cy="881841"/>
          </a:xfrm>
        </p:grpSpPr>
        <p:grpSp>
          <p:nvGrpSpPr>
            <p:cNvPr id="351" name="그룹 350"/>
            <p:cNvGrpSpPr/>
            <p:nvPr/>
          </p:nvGrpSpPr>
          <p:grpSpPr>
            <a:xfrm>
              <a:off x="3996253" y="2606471"/>
              <a:ext cx="705267" cy="477388"/>
              <a:chOff x="3438722" y="3725631"/>
              <a:chExt cx="705267" cy="477388"/>
            </a:xfrm>
          </p:grpSpPr>
          <p:pic>
            <p:nvPicPr>
              <p:cNvPr id="352" name="그림 351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38722" y="3725631"/>
                <a:ext cx="705267" cy="357743"/>
              </a:xfrm>
              <a:prstGeom prst="rect">
                <a:avLst/>
              </a:prstGeom>
            </p:spPr>
          </p:pic>
          <p:sp>
            <p:nvSpPr>
              <p:cNvPr id="353" name="TextBox 352"/>
              <p:cNvSpPr txBox="1"/>
              <p:nvPr/>
            </p:nvSpPr>
            <p:spPr>
              <a:xfrm>
                <a:off x="3450991" y="4110686"/>
                <a:ext cx="684000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b="1" smtClean="0"/>
                  <a:t>행공센</a:t>
                </a:r>
                <a:endParaRPr lang="en-US" altLang="ko-KR" sz="600" b="1" smtClean="0"/>
              </a:p>
            </p:txBody>
          </p:sp>
        </p:grpSp>
        <p:pic>
          <p:nvPicPr>
            <p:cNvPr id="550" name="그림 54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23277" y="2577761"/>
              <a:ext cx="705267" cy="357743"/>
            </a:xfrm>
            <a:prstGeom prst="rect">
              <a:avLst/>
            </a:prstGeom>
          </p:spPr>
        </p:pic>
        <p:pic>
          <p:nvPicPr>
            <p:cNvPr id="553" name="Picture 2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193" y="2452759"/>
              <a:ext cx="412750" cy="434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55" name="그룹 554"/>
            <p:cNvGrpSpPr/>
            <p:nvPr/>
          </p:nvGrpSpPr>
          <p:grpSpPr>
            <a:xfrm>
              <a:off x="1026578" y="2688883"/>
              <a:ext cx="1296699" cy="228753"/>
              <a:chOff x="609600" y="4376184"/>
              <a:chExt cx="1296699" cy="228753"/>
            </a:xfrm>
          </p:grpSpPr>
          <p:cxnSp>
            <p:nvCxnSpPr>
              <p:cNvPr id="556" name="직선 화살표 연결선 555"/>
              <p:cNvCxnSpPr/>
              <p:nvPr/>
            </p:nvCxnSpPr>
            <p:spPr>
              <a:xfrm>
                <a:off x="609600" y="4482627"/>
                <a:ext cx="1296699" cy="0"/>
              </a:xfrm>
              <a:prstGeom prst="straightConnector1">
                <a:avLst/>
              </a:prstGeom>
              <a:ln w="3175">
                <a:solidFill>
                  <a:schemeClr val="accent2">
                    <a:lumMod val="75000"/>
                  </a:schemeClr>
                </a:solidFill>
                <a:prstDash val="solid"/>
                <a:headEnd type="none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57" name="그룹 556"/>
              <p:cNvGrpSpPr/>
              <p:nvPr/>
            </p:nvGrpSpPr>
            <p:grpSpPr>
              <a:xfrm>
                <a:off x="944853" y="4376184"/>
                <a:ext cx="596345" cy="228753"/>
                <a:chOff x="415577" y="4031992"/>
                <a:chExt cx="596345" cy="228753"/>
              </a:xfrm>
            </p:grpSpPr>
            <p:sp>
              <p:nvSpPr>
                <p:cNvPr id="558" name="구름 557"/>
                <p:cNvSpPr/>
                <p:nvPr/>
              </p:nvSpPr>
              <p:spPr>
                <a:xfrm>
                  <a:off x="415577" y="4031992"/>
                  <a:ext cx="596345" cy="228753"/>
                </a:xfrm>
                <a:prstGeom prst="cloud">
                  <a:avLst/>
                </a:prstGeom>
                <a:solidFill>
                  <a:schemeClr val="bg1"/>
                </a:solidFill>
                <a:ln w="6350">
                  <a:solidFill>
                    <a:srgbClr val="618CB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600" b="1"/>
                </a:p>
              </p:txBody>
            </p:sp>
            <p:sp>
              <p:nvSpPr>
                <p:cNvPr id="559" name="TextBox 558"/>
                <p:cNvSpPr txBox="1"/>
                <p:nvPr/>
              </p:nvSpPr>
              <p:spPr>
                <a:xfrm>
                  <a:off x="501943" y="4097093"/>
                  <a:ext cx="423612" cy="9233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ko-KR" altLang="en-US" sz="600" b="1" err="1" smtClean="0"/>
                    <a:t>인터넷망</a:t>
                  </a:r>
                  <a:endParaRPr lang="ko-KR" altLang="en-US" sz="600" b="1"/>
                </a:p>
              </p:txBody>
            </p:sp>
          </p:grpSp>
        </p:grpSp>
        <p:grpSp>
          <p:nvGrpSpPr>
            <p:cNvPr id="23" name="그룹 22"/>
            <p:cNvGrpSpPr/>
            <p:nvPr/>
          </p:nvGrpSpPr>
          <p:grpSpPr>
            <a:xfrm>
              <a:off x="2335546" y="2962816"/>
              <a:ext cx="825123" cy="371784"/>
              <a:chOff x="2474327" y="4516660"/>
              <a:chExt cx="825123" cy="371784"/>
            </a:xfrm>
          </p:grpSpPr>
          <p:sp>
            <p:nvSpPr>
              <p:cNvPr id="590" name="TextBox 589"/>
              <p:cNvSpPr txBox="1"/>
              <p:nvPr/>
            </p:nvSpPr>
            <p:spPr>
              <a:xfrm>
                <a:off x="2474327" y="4656386"/>
                <a:ext cx="684000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600" b="1" smtClean="0"/>
                  <a:t>G4K</a:t>
                </a:r>
              </a:p>
            </p:txBody>
          </p:sp>
          <p:sp>
            <p:nvSpPr>
              <p:cNvPr id="591" name="TextBox 590"/>
              <p:cNvSpPr txBox="1"/>
              <p:nvPr/>
            </p:nvSpPr>
            <p:spPr>
              <a:xfrm>
                <a:off x="2474327" y="4796111"/>
                <a:ext cx="684000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600" b="1" smtClean="0"/>
                  <a:t>금융결제원</a:t>
                </a:r>
                <a:endParaRPr lang="en-US" altLang="ko-KR" sz="600" b="1" smtClean="0"/>
              </a:p>
            </p:txBody>
          </p:sp>
          <p:sp>
            <p:nvSpPr>
              <p:cNvPr id="595" name="TextBox 594"/>
              <p:cNvSpPr txBox="1"/>
              <p:nvPr/>
            </p:nvSpPr>
            <p:spPr>
              <a:xfrm>
                <a:off x="2474327" y="4516660"/>
                <a:ext cx="825123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600" b="1"/>
                  <a:t>정부</a:t>
                </a:r>
                <a:r>
                  <a:rPr lang="en-US" altLang="ko-KR" sz="600" b="1" smtClean="0"/>
                  <a:t>24</a:t>
                </a:r>
                <a:r>
                  <a:rPr lang="ko-KR" altLang="en-US" sz="600" b="1" smtClean="0"/>
                  <a:t>외 </a:t>
                </a:r>
                <a:r>
                  <a:rPr lang="en-US" altLang="ko-KR" sz="600" b="1" smtClean="0"/>
                  <a:t>24</a:t>
                </a:r>
                <a:r>
                  <a:rPr lang="ko-KR" altLang="en-US" sz="600" b="1" smtClean="0"/>
                  <a:t>개기관</a:t>
                </a:r>
                <a:endParaRPr lang="en-US" altLang="ko-KR" sz="600" b="1"/>
              </a:p>
            </p:txBody>
          </p:sp>
        </p:grpSp>
        <p:sp>
          <p:nvSpPr>
            <p:cNvPr id="601" name="TextBox 600"/>
            <p:cNvSpPr txBox="1"/>
            <p:nvPr/>
          </p:nvSpPr>
          <p:spPr>
            <a:xfrm>
              <a:off x="3248090" y="2679275"/>
              <a:ext cx="486385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smtClean="0"/>
                <a:t>실시간 동기화</a:t>
              </a:r>
              <a:endParaRPr lang="en-US" altLang="ko-KR" sz="500" smtClean="0"/>
            </a:p>
          </p:txBody>
        </p:sp>
        <p:grpSp>
          <p:nvGrpSpPr>
            <p:cNvPr id="604" name="그룹 603"/>
            <p:cNvGrpSpPr/>
            <p:nvPr/>
          </p:nvGrpSpPr>
          <p:grpSpPr>
            <a:xfrm>
              <a:off x="3054830" y="2722326"/>
              <a:ext cx="897346" cy="162000"/>
              <a:chOff x="4869695" y="4276170"/>
              <a:chExt cx="897346" cy="162000"/>
            </a:xfrm>
          </p:grpSpPr>
          <p:sp>
            <p:nvSpPr>
              <p:cNvPr id="605" name="오른쪽 화살표 604"/>
              <p:cNvSpPr/>
              <p:nvPr/>
            </p:nvSpPr>
            <p:spPr>
              <a:xfrm>
                <a:off x="4869695" y="4276170"/>
                <a:ext cx="897346" cy="162000"/>
              </a:xfrm>
              <a:prstGeom prst="right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06" name="TextBox 605"/>
              <p:cNvSpPr txBox="1"/>
              <p:nvPr/>
            </p:nvSpPr>
            <p:spPr>
              <a:xfrm>
                <a:off x="5112367" y="4318751"/>
                <a:ext cx="399466" cy="76944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500" smtClean="0"/>
                  <a:t>SOAP</a:t>
                </a:r>
              </a:p>
            </p:txBody>
          </p:sp>
        </p:grpSp>
        <p:grpSp>
          <p:nvGrpSpPr>
            <p:cNvPr id="608" name="그룹 607"/>
            <p:cNvGrpSpPr/>
            <p:nvPr/>
          </p:nvGrpSpPr>
          <p:grpSpPr>
            <a:xfrm>
              <a:off x="616960" y="2962816"/>
              <a:ext cx="825123" cy="371784"/>
              <a:chOff x="2474327" y="4516660"/>
              <a:chExt cx="825123" cy="371784"/>
            </a:xfrm>
          </p:grpSpPr>
          <p:sp>
            <p:nvSpPr>
              <p:cNvPr id="609" name="TextBox 608"/>
              <p:cNvSpPr txBox="1"/>
              <p:nvPr/>
            </p:nvSpPr>
            <p:spPr>
              <a:xfrm>
                <a:off x="2474327" y="4656386"/>
                <a:ext cx="684000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600" b="1" smtClean="0"/>
                  <a:t>재외국민</a:t>
                </a:r>
                <a:endParaRPr lang="en-US" altLang="ko-KR" sz="600" b="1" smtClean="0"/>
              </a:p>
            </p:txBody>
          </p:sp>
          <p:sp>
            <p:nvSpPr>
              <p:cNvPr id="610" name="TextBox 609"/>
              <p:cNvSpPr txBox="1"/>
              <p:nvPr/>
            </p:nvSpPr>
            <p:spPr>
              <a:xfrm>
                <a:off x="2474327" y="4796111"/>
                <a:ext cx="684000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600" b="1" smtClean="0"/>
                  <a:t>은행</a:t>
                </a:r>
                <a:endParaRPr lang="en-US" altLang="ko-KR" sz="600" b="1" smtClean="0"/>
              </a:p>
            </p:txBody>
          </p:sp>
          <p:sp>
            <p:nvSpPr>
              <p:cNvPr id="611" name="TextBox 610"/>
              <p:cNvSpPr txBox="1"/>
              <p:nvPr/>
            </p:nvSpPr>
            <p:spPr>
              <a:xfrm>
                <a:off x="2474327" y="4516660"/>
                <a:ext cx="825123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600" b="1" smtClean="0"/>
                  <a:t>대국민</a:t>
                </a:r>
                <a:endParaRPr lang="en-US" altLang="ko-KR" sz="600" b="1"/>
              </a:p>
            </p:txBody>
          </p:sp>
        </p:grpSp>
      </p:grpSp>
      <p:sp>
        <p:nvSpPr>
          <p:cNvPr id="617" name="모서리가 둥근 직사각형 616"/>
          <p:cNvSpPr/>
          <p:nvPr/>
        </p:nvSpPr>
        <p:spPr>
          <a:xfrm>
            <a:off x="5645095" y="3496165"/>
            <a:ext cx="5280520" cy="163881"/>
          </a:xfrm>
          <a:prstGeom prst="roundRect">
            <a:avLst>
              <a:gd name="adj" fmla="val 1038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7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Online</a:t>
            </a:r>
            <a:endParaRPr lang="ko-KR" altLang="en-US" sz="7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20" name="그룹 319"/>
          <p:cNvGrpSpPr/>
          <p:nvPr/>
        </p:nvGrpSpPr>
        <p:grpSpPr>
          <a:xfrm>
            <a:off x="2450739" y="915473"/>
            <a:ext cx="705267" cy="477388"/>
            <a:chOff x="3438722" y="3725631"/>
            <a:chExt cx="705267" cy="477388"/>
          </a:xfrm>
        </p:grpSpPr>
        <p:pic>
          <p:nvPicPr>
            <p:cNvPr id="321" name="그림 3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38722" y="3725631"/>
              <a:ext cx="705267" cy="357743"/>
            </a:xfrm>
            <a:prstGeom prst="rect">
              <a:avLst/>
            </a:prstGeom>
          </p:spPr>
        </p:pic>
        <p:sp>
          <p:nvSpPr>
            <p:cNvPr id="322" name="TextBox 321"/>
            <p:cNvSpPr txBox="1"/>
            <p:nvPr/>
          </p:nvSpPr>
          <p:spPr>
            <a:xfrm>
              <a:off x="3450991" y="4110686"/>
              <a:ext cx="684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smtClean="0"/>
                <a:t>대법원</a:t>
              </a:r>
              <a:endParaRPr lang="en-US" altLang="ko-KR" sz="600" b="1" smtClean="0"/>
            </a:p>
          </p:txBody>
        </p:sp>
      </p:grpSp>
      <p:sp>
        <p:nvSpPr>
          <p:cNvPr id="237" name="직사각형 236"/>
          <p:cNvSpPr/>
          <p:nvPr/>
        </p:nvSpPr>
        <p:spPr>
          <a:xfrm rot="5400000">
            <a:off x="3842940" y="1759865"/>
            <a:ext cx="1204229" cy="821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8" name="오른쪽 화살표 237"/>
          <p:cNvSpPr/>
          <p:nvPr/>
        </p:nvSpPr>
        <p:spPr>
          <a:xfrm>
            <a:off x="3204528" y="1034209"/>
            <a:ext cx="2553691" cy="1620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9" name="TextBox 238"/>
          <p:cNvSpPr txBox="1"/>
          <p:nvPr/>
        </p:nvSpPr>
        <p:spPr>
          <a:xfrm>
            <a:off x="4303874" y="1071413"/>
            <a:ext cx="399466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SOAP</a:t>
            </a:r>
          </a:p>
        </p:txBody>
      </p:sp>
      <p:sp>
        <p:nvSpPr>
          <p:cNvPr id="240" name="직사각형 239"/>
          <p:cNvSpPr/>
          <p:nvPr/>
        </p:nvSpPr>
        <p:spPr>
          <a:xfrm rot="5400000">
            <a:off x="3831371" y="3530653"/>
            <a:ext cx="1217254" cy="821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1" name="오른쪽 화살표 240"/>
          <p:cNvSpPr/>
          <p:nvPr/>
        </p:nvSpPr>
        <p:spPr>
          <a:xfrm>
            <a:off x="4398936" y="4066913"/>
            <a:ext cx="1357600" cy="162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2" name="TextBox 241"/>
          <p:cNvSpPr txBox="1"/>
          <p:nvPr/>
        </p:nvSpPr>
        <p:spPr>
          <a:xfrm>
            <a:off x="4879684" y="4109441"/>
            <a:ext cx="399466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SOAP</a:t>
            </a:r>
          </a:p>
        </p:txBody>
      </p:sp>
      <p:sp>
        <p:nvSpPr>
          <p:cNvPr id="243" name="오른쪽 화살표 242"/>
          <p:cNvSpPr/>
          <p:nvPr/>
        </p:nvSpPr>
        <p:spPr>
          <a:xfrm>
            <a:off x="4403993" y="1155149"/>
            <a:ext cx="1357600" cy="162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4" name="TextBox 243"/>
          <p:cNvSpPr txBox="1"/>
          <p:nvPr/>
        </p:nvSpPr>
        <p:spPr>
          <a:xfrm>
            <a:off x="4885458" y="1197730"/>
            <a:ext cx="399466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SOAP</a:t>
            </a:r>
          </a:p>
        </p:txBody>
      </p:sp>
      <p:grpSp>
        <p:nvGrpSpPr>
          <p:cNvPr id="267" name="그룹 266"/>
          <p:cNvGrpSpPr/>
          <p:nvPr/>
        </p:nvGrpSpPr>
        <p:grpSpPr>
          <a:xfrm>
            <a:off x="2450739" y="253344"/>
            <a:ext cx="705267" cy="477388"/>
            <a:chOff x="3438722" y="3725631"/>
            <a:chExt cx="705267" cy="477388"/>
          </a:xfrm>
        </p:grpSpPr>
        <p:pic>
          <p:nvPicPr>
            <p:cNvPr id="274" name="그림 27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38722" y="3725631"/>
              <a:ext cx="705267" cy="357743"/>
            </a:xfrm>
            <a:prstGeom prst="rect">
              <a:avLst/>
            </a:prstGeom>
          </p:spPr>
        </p:pic>
        <p:sp>
          <p:nvSpPr>
            <p:cNvPr id="275" name="TextBox 274"/>
            <p:cNvSpPr txBox="1"/>
            <p:nvPr/>
          </p:nvSpPr>
          <p:spPr>
            <a:xfrm>
              <a:off x="3450991" y="4110686"/>
              <a:ext cx="684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smtClean="0"/>
                <a:t>조폐공사</a:t>
              </a:r>
              <a:endParaRPr lang="en-US" altLang="ko-KR" sz="600" b="1" smtClean="0"/>
            </a:p>
          </p:txBody>
        </p:sp>
      </p:grpSp>
      <p:cxnSp>
        <p:nvCxnSpPr>
          <p:cNvPr id="649" name="직선 연결선 648"/>
          <p:cNvCxnSpPr/>
          <p:nvPr/>
        </p:nvCxnSpPr>
        <p:spPr>
          <a:xfrm flipV="1">
            <a:off x="10453858" y="1211761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0" name="그룹 649"/>
          <p:cNvGrpSpPr/>
          <p:nvPr/>
        </p:nvGrpSpPr>
        <p:grpSpPr>
          <a:xfrm>
            <a:off x="10183199" y="789781"/>
            <a:ext cx="513667" cy="459469"/>
            <a:chOff x="3640781" y="2338514"/>
            <a:chExt cx="513667" cy="459469"/>
          </a:xfrm>
        </p:grpSpPr>
        <p:sp>
          <p:nvSpPr>
            <p:cNvPr id="651" name="TextBox 650"/>
            <p:cNvSpPr txBox="1"/>
            <p:nvPr/>
          </p:nvSpPr>
          <p:spPr>
            <a:xfrm>
              <a:off x="3640781" y="2338514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EPMS</a:t>
              </a:r>
              <a:endParaRPr lang="ko-KR" altLang="en-US" sz="600" b="1"/>
            </a:p>
          </p:txBody>
        </p:sp>
        <p:pic>
          <p:nvPicPr>
            <p:cNvPr id="652" name="그림 651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5614" y="2462286"/>
              <a:ext cx="360731" cy="335697"/>
            </a:xfrm>
            <a:prstGeom prst="rect">
              <a:avLst/>
            </a:prstGeom>
          </p:spPr>
        </p:pic>
      </p:grpSp>
      <p:sp>
        <p:nvSpPr>
          <p:cNvPr id="653" name="Rectangle 135"/>
          <p:cNvSpPr>
            <a:spLocks noChangeArrowheads="1"/>
          </p:cNvSpPr>
          <p:nvPr/>
        </p:nvSpPr>
        <p:spPr bwMode="auto">
          <a:xfrm>
            <a:off x="10183199" y="1386817"/>
            <a:ext cx="572400" cy="39703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54" name="Rectangle 43"/>
          <p:cNvSpPr>
            <a:spLocks noChangeArrowheads="1"/>
          </p:cNvSpPr>
          <p:nvPr/>
        </p:nvSpPr>
        <p:spPr bwMode="auto">
          <a:xfrm>
            <a:off x="10216502" y="1432043"/>
            <a:ext cx="4464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500" smtClean="0">
                <a:latin typeface="+mn-ea"/>
              </a:rPr>
              <a:t>SpringBoot</a:t>
            </a:r>
            <a:endParaRPr lang="ko-KR" altLang="en-US" sz="500" dirty="0">
              <a:latin typeface="+mn-ea"/>
            </a:endParaRPr>
          </a:p>
        </p:txBody>
      </p:sp>
      <p:sp>
        <p:nvSpPr>
          <p:cNvPr id="656" name="직사각형 655"/>
          <p:cNvSpPr/>
          <p:nvPr/>
        </p:nvSpPr>
        <p:spPr>
          <a:xfrm rot="10800000">
            <a:off x="3202987" y="440221"/>
            <a:ext cx="7277688" cy="821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7" name="아래쪽 화살표 656"/>
          <p:cNvSpPr/>
          <p:nvPr/>
        </p:nvSpPr>
        <p:spPr>
          <a:xfrm>
            <a:off x="10377397" y="440219"/>
            <a:ext cx="162000" cy="344661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8" name="TextBox 657"/>
          <p:cNvSpPr txBox="1"/>
          <p:nvPr/>
        </p:nvSpPr>
        <p:spPr>
          <a:xfrm>
            <a:off x="4303874" y="438477"/>
            <a:ext cx="399466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SOAP</a:t>
            </a:r>
          </a:p>
        </p:txBody>
      </p:sp>
      <p:sp>
        <p:nvSpPr>
          <p:cNvPr id="260" name="직사각형 259"/>
          <p:cNvSpPr/>
          <p:nvPr/>
        </p:nvSpPr>
        <p:spPr>
          <a:xfrm>
            <a:off x="96959" y="5004374"/>
            <a:ext cx="3743893" cy="170406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261" name="TextBox 30"/>
          <p:cNvSpPr txBox="1"/>
          <p:nvPr/>
        </p:nvSpPr>
        <p:spPr>
          <a:xfrm>
            <a:off x="96959" y="4983173"/>
            <a:ext cx="3743893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ko-KR" altLang="en-US" sz="7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  <a:r>
              <a:rPr lang="ko-KR" alt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팀</a:t>
            </a:r>
            <a:endParaRPr lang="ko-KR" altLang="en-US" sz="7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62" name="Picture 166" descr="콜센터 c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17686" y="6293821"/>
            <a:ext cx="285809" cy="31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3" name="위로 구부러진 화살표 262"/>
          <p:cNvSpPr/>
          <p:nvPr/>
        </p:nvSpPr>
        <p:spPr>
          <a:xfrm rot="18900000" flipH="1" flipV="1">
            <a:off x="1058464" y="5559565"/>
            <a:ext cx="215218" cy="785580"/>
          </a:xfrm>
          <a:prstGeom prst="curved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cxnSp>
        <p:nvCxnSpPr>
          <p:cNvPr id="276" name="직선 연결선 275"/>
          <p:cNvCxnSpPr/>
          <p:nvPr/>
        </p:nvCxnSpPr>
        <p:spPr>
          <a:xfrm flipV="1">
            <a:off x="1352847" y="5651023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직선 연결선 276"/>
          <p:cNvCxnSpPr/>
          <p:nvPr/>
        </p:nvCxnSpPr>
        <p:spPr>
          <a:xfrm>
            <a:off x="232404" y="5781031"/>
            <a:ext cx="3501396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직선 연결선 277"/>
          <p:cNvCxnSpPr/>
          <p:nvPr/>
        </p:nvCxnSpPr>
        <p:spPr>
          <a:xfrm flipV="1">
            <a:off x="745896" y="5651023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9" name="Freeform 284" descr="Untitled-2">
            <a:extLst>
              <a:ext uri="{FF2B5EF4-FFF2-40B4-BE49-F238E27FC236}">
                <a16:creationId xmlns:a16="http://schemas.microsoft.com/office/drawing/2014/main" id="{F31E3E62-3E87-4434-AE70-599B1132CD4B}"/>
              </a:ext>
            </a:extLst>
          </p:cNvPr>
          <p:cNvSpPr>
            <a:spLocks/>
          </p:cNvSpPr>
          <p:nvPr/>
        </p:nvSpPr>
        <p:spPr bwMode="auto">
          <a:xfrm>
            <a:off x="1209312" y="5345643"/>
            <a:ext cx="268676" cy="343086"/>
          </a:xfrm>
          <a:custGeom>
            <a:avLst/>
            <a:gdLst>
              <a:gd name="T0" fmla="*/ 743 w 755"/>
              <a:gd name="T1" fmla="*/ 111 h 1101"/>
              <a:gd name="T2" fmla="*/ 389 w 755"/>
              <a:gd name="T3" fmla="*/ 0 h 1101"/>
              <a:gd name="T4" fmla="*/ 0 w 755"/>
              <a:gd name="T5" fmla="*/ 50 h 1101"/>
              <a:gd name="T6" fmla="*/ 42 w 755"/>
              <a:gd name="T7" fmla="*/ 882 h 1101"/>
              <a:gd name="T8" fmla="*/ 351 w 755"/>
              <a:gd name="T9" fmla="*/ 1101 h 1101"/>
              <a:gd name="T10" fmla="*/ 755 w 755"/>
              <a:gd name="T11" fmla="*/ 1007 h 1101"/>
              <a:gd name="T12" fmla="*/ 743 w 755"/>
              <a:gd name="T13" fmla="*/ 111 h 1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55" h="1101">
                <a:moveTo>
                  <a:pt x="743" y="111"/>
                </a:moveTo>
                <a:lnTo>
                  <a:pt x="389" y="0"/>
                </a:lnTo>
                <a:lnTo>
                  <a:pt x="0" y="50"/>
                </a:lnTo>
                <a:lnTo>
                  <a:pt x="42" y="882"/>
                </a:lnTo>
                <a:lnTo>
                  <a:pt x="351" y="1101"/>
                </a:lnTo>
                <a:lnTo>
                  <a:pt x="755" y="1007"/>
                </a:lnTo>
                <a:lnTo>
                  <a:pt x="743" y="111"/>
                </a:lnTo>
                <a:close/>
              </a:path>
            </a:pathLst>
          </a:custGeom>
          <a:blipFill dpi="0" rotWithShape="1">
            <a:blip r:embed="rId7"/>
            <a:srcRect/>
            <a:stretch>
              <a:fillRect/>
            </a:stretch>
          </a:blipFill>
          <a:ln w="6350" cap="flat" cmpd="sng">
            <a:solidFill>
              <a:srgbClr val="969696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671119"/>
            <a:endParaRPr lang="ko-KR" altLang="en-US" sz="50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280" name="Freeform 284" descr="Untitled-2">
            <a:extLst>
              <a:ext uri="{FF2B5EF4-FFF2-40B4-BE49-F238E27FC236}">
                <a16:creationId xmlns:a16="http://schemas.microsoft.com/office/drawing/2014/main" id="{F31E3E62-3E87-4434-AE70-599B1132CD4B}"/>
              </a:ext>
            </a:extLst>
          </p:cNvPr>
          <p:cNvSpPr>
            <a:spLocks/>
          </p:cNvSpPr>
          <p:nvPr/>
        </p:nvSpPr>
        <p:spPr bwMode="auto">
          <a:xfrm>
            <a:off x="616740" y="5340343"/>
            <a:ext cx="268676" cy="343086"/>
          </a:xfrm>
          <a:custGeom>
            <a:avLst/>
            <a:gdLst>
              <a:gd name="T0" fmla="*/ 743 w 755"/>
              <a:gd name="T1" fmla="*/ 111 h 1101"/>
              <a:gd name="T2" fmla="*/ 389 w 755"/>
              <a:gd name="T3" fmla="*/ 0 h 1101"/>
              <a:gd name="T4" fmla="*/ 0 w 755"/>
              <a:gd name="T5" fmla="*/ 50 h 1101"/>
              <a:gd name="T6" fmla="*/ 42 w 755"/>
              <a:gd name="T7" fmla="*/ 882 h 1101"/>
              <a:gd name="T8" fmla="*/ 351 w 755"/>
              <a:gd name="T9" fmla="*/ 1101 h 1101"/>
              <a:gd name="T10" fmla="*/ 755 w 755"/>
              <a:gd name="T11" fmla="*/ 1007 h 1101"/>
              <a:gd name="T12" fmla="*/ 743 w 755"/>
              <a:gd name="T13" fmla="*/ 111 h 1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55" h="1101">
                <a:moveTo>
                  <a:pt x="743" y="111"/>
                </a:moveTo>
                <a:lnTo>
                  <a:pt x="389" y="0"/>
                </a:lnTo>
                <a:lnTo>
                  <a:pt x="0" y="50"/>
                </a:lnTo>
                <a:lnTo>
                  <a:pt x="42" y="882"/>
                </a:lnTo>
                <a:lnTo>
                  <a:pt x="351" y="1101"/>
                </a:lnTo>
                <a:lnTo>
                  <a:pt x="755" y="1007"/>
                </a:lnTo>
                <a:lnTo>
                  <a:pt x="743" y="111"/>
                </a:lnTo>
                <a:close/>
              </a:path>
            </a:pathLst>
          </a:custGeom>
          <a:blipFill dpi="0" rotWithShape="1">
            <a:blip r:embed="rId7"/>
            <a:srcRect/>
            <a:stretch>
              <a:fillRect/>
            </a:stretch>
          </a:blipFill>
          <a:ln w="6350" cap="flat" cmpd="sng">
            <a:solidFill>
              <a:srgbClr val="969696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671119"/>
            <a:endParaRPr lang="ko-KR" altLang="en-US" sz="50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grpSp>
        <p:nvGrpSpPr>
          <p:cNvPr id="281" name="그룹 280"/>
          <p:cNvGrpSpPr/>
          <p:nvPr/>
        </p:nvGrpSpPr>
        <p:grpSpPr>
          <a:xfrm>
            <a:off x="330931" y="6275189"/>
            <a:ext cx="900644" cy="330094"/>
            <a:chOff x="1609924" y="1668983"/>
            <a:chExt cx="900644" cy="330094"/>
          </a:xfrm>
        </p:grpSpPr>
        <p:pic>
          <p:nvPicPr>
            <p:cNvPr id="282" name="Picture 166" descr="콜센터 copy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609924" y="1684223"/>
              <a:ext cx="285809" cy="314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3" name="Picture 166" descr="콜센터 copy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917341" y="1668983"/>
              <a:ext cx="285809" cy="314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4" name="Picture 166" descr="콜센터 copy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24759" y="1678993"/>
              <a:ext cx="285809" cy="314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285" name="직선 화살표 연결선 284"/>
          <p:cNvCxnSpPr/>
          <p:nvPr/>
        </p:nvCxnSpPr>
        <p:spPr>
          <a:xfrm flipV="1">
            <a:off x="458224" y="5802495"/>
            <a:ext cx="239920" cy="473428"/>
          </a:xfrm>
          <a:prstGeom prst="straightConnector1">
            <a:avLst/>
          </a:prstGeom>
          <a:ln w="3175">
            <a:solidFill>
              <a:schemeClr val="accent2">
                <a:lumMod val="75000"/>
              </a:schemeClr>
            </a:solidFill>
            <a:prstDash val="solid"/>
            <a:headEnd type="none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직선 화살표 연결선 285"/>
          <p:cNvCxnSpPr/>
          <p:nvPr/>
        </p:nvCxnSpPr>
        <p:spPr>
          <a:xfrm flipV="1">
            <a:off x="745729" y="5811058"/>
            <a:ext cx="0" cy="422494"/>
          </a:xfrm>
          <a:prstGeom prst="straightConnector1">
            <a:avLst/>
          </a:prstGeom>
          <a:ln w="3175">
            <a:solidFill>
              <a:schemeClr val="accent2">
                <a:lumMod val="75000"/>
              </a:schemeClr>
            </a:solidFill>
            <a:prstDash val="solid"/>
            <a:headEnd type="none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직선 화살표 연결선 286"/>
          <p:cNvCxnSpPr/>
          <p:nvPr/>
        </p:nvCxnSpPr>
        <p:spPr>
          <a:xfrm flipH="1" flipV="1">
            <a:off x="805478" y="5811058"/>
            <a:ext cx="196561" cy="422494"/>
          </a:xfrm>
          <a:prstGeom prst="straightConnector1">
            <a:avLst/>
          </a:prstGeom>
          <a:ln w="3175">
            <a:solidFill>
              <a:schemeClr val="accent2">
                <a:lumMod val="75000"/>
              </a:schemeClr>
            </a:solidFill>
            <a:prstDash val="solid"/>
            <a:headEnd type="none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직선 화살표 연결선 287"/>
          <p:cNvCxnSpPr/>
          <p:nvPr/>
        </p:nvCxnSpPr>
        <p:spPr>
          <a:xfrm flipH="1">
            <a:off x="581022" y="5687123"/>
            <a:ext cx="692880" cy="592285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직선 화살표 연결선 288"/>
          <p:cNvCxnSpPr/>
          <p:nvPr/>
        </p:nvCxnSpPr>
        <p:spPr>
          <a:xfrm flipH="1">
            <a:off x="856017" y="5712171"/>
            <a:ext cx="460401" cy="562387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직선 화살표 연결선 289"/>
          <p:cNvCxnSpPr/>
          <p:nvPr/>
        </p:nvCxnSpPr>
        <p:spPr>
          <a:xfrm flipH="1">
            <a:off x="1075974" y="5735938"/>
            <a:ext cx="276873" cy="548770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1" name="TextBox 290"/>
          <p:cNvSpPr txBox="1"/>
          <p:nvPr/>
        </p:nvSpPr>
        <p:spPr>
          <a:xfrm>
            <a:off x="1575209" y="6565926"/>
            <a:ext cx="61327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 smtClean="0"/>
              <a:t>government.war</a:t>
            </a:r>
            <a:endParaRPr lang="ko-KR" altLang="en-US" sz="600"/>
          </a:p>
        </p:txBody>
      </p:sp>
      <p:sp>
        <p:nvSpPr>
          <p:cNvPr id="292" name="TextBox 291"/>
          <p:cNvSpPr txBox="1"/>
          <p:nvPr/>
        </p:nvSpPr>
        <p:spPr>
          <a:xfrm>
            <a:off x="1455666" y="6158785"/>
            <a:ext cx="70801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 smtClean="0"/>
              <a:t>maven build </a:t>
            </a:r>
          </a:p>
        </p:txBody>
      </p:sp>
      <p:pic>
        <p:nvPicPr>
          <p:cNvPr id="293" name="그림 29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4728" y="6362385"/>
            <a:ext cx="274682" cy="229505"/>
          </a:xfrm>
          <a:prstGeom prst="rect">
            <a:avLst/>
          </a:prstGeom>
        </p:spPr>
      </p:pic>
      <p:sp>
        <p:nvSpPr>
          <p:cNvPr id="294" name="TextBox 293"/>
          <p:cNvSpPr txBox="1"/>
          <p:nvPr/>
        </p:nvSpPr>
        <p:spPr>
          <a:xfrm>
            <a:off x="144092" y="5187539"/>
            <a:ext cx="148394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500" smtClean="0"/>
              <a:t>https://172.16.7.118:7443/svn/PICAS_LINKED</a:t>
            </a:r>
            <a:endParaRPr lang="ko-KR" altLang="en-US" sz="500"/>
          </a:p>
        </p:txBody>
      </p:sp>
      <p:sp>
        <p:nvSpPr>
          <p:cNvPr id="295" name="TextBox 294"/>
          <p:cNvSpPr txBox="1"/>
          <p:nvPr/>
        </p:nvSpPr>
        <p:spPr>
          <a:xfrm>
            <a:off x="1024209" y="5311404"/>
            <a:ext cx="1636392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500" smtClean="0"/>
              <a:t>http://172.16.7.118:8888</a:t>
            </a:r>
            <a:r>
              <a:rPr lang="en-US" altLang="ko-KR" sz="500" smtClean="0"/>
              <a:t>/</a:t>
            </a:r>
          </a:p>
          <a:p>
            <a:r>
              <a:rPr lang="en-US" altLang="ko-KR" sz="500" smtClean="0"/>
              <a:t>nexus/content/groups/public</a:t>
            </a:r>
            <a:endParaRPr lang="ko-KR" altLang="en-US" sz="500"/>
          </a:p>
        </p:txBody>
      </p:sp>
      <p:cxnSp>
        <p:nvCxnSpPr>
          <p:cNvPr id="297" name="직선 연결선 296"/>
          <p:cNvCxnSpPr/>
          <p:nvPr/>
        </p:nvCxnSpPr>
        <p:spPr>
          <a:xfrm flipV="1">
            <a:off x="3000271" y="5649973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8" name="Freeform 284" descr="Untitled-2">
            <a:extLst>
              <a:ext uri="{FF2B5EF4-FFF2-40B4-BE49-F238E27FC236}">
                <a16:creationId xmlns:a16="http://schemas.microsoft.com/office/drawing/2014/main" id="{F31E3E62-3E87-4434-AE70-599B1132CD4B}"/>
              </a:ext>
            </a:extLst>
          </p:cNvPr>
          <p:cNvSpPr>
            <a:spLocks/>
          </p:cNvSpPr>
          <p:nvPr/>
        </p:nvSpPr>
        <p:spPr bwMode="auto">
          <a:xfrm>
            <a:off x="2871115" y="5345643"/>
            <a:ext cx="268676" cy="343086"/>
          </a:xfrm>
          <a:custGeom>
            <a:avLst/>
            <a:gdLst>
              <a:gd name="T0" fmla="*/ 743 w 755"/>
              <a:gd name="T1" fmla="*/ 111 h 1101"/>
              <a:gd name="T2" fmla="*/ 389 w 755"/>
              <a:gd name="T3" fmla="*/ 0 h 1101"/>
              <a:gd name="T4" fmla="*/ 0 w 755"/>
              <a:gd name="T5" fmla="*/ 50 h 1101"/>
              <a:gd name="T6" fmla="*/ 42 w 755"/>
              <a:gd name="T7" fmla="*/ 882 h 1101"/>
              <a:gd name="T8" fmla="*/ 351 w 755"/>
              <a:gd name="T9" fmla="*/ 1101 h 1101"/>
              <a:gd name="T10" fmla="*/ 755 w 755"/>
              <a:gd name="T11" fmla="*/ 1007 h 1101"/>
              <a:gd name="T12" fmla="*/ 743 w 755"/>
              <a:gd name="T13" fmla="*/ 111 h 1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55" h="1101">
                <a:moveTo>
                  <a:pt x="743" y="111"/>
                </a:moveTo>
                <a:lnTo>
                  <a:pt x="389" y="0"/>
                </a:lnTo>
                <a:lnTo>
                  <a:pt x="0" y="50"/>
                </a:lnTo>
                <a:lnTo>
                  <a:pt x="42" y="882"/>
                </a:lnTo>
                <a:lnTo>
                  <a:pt x="351" y="1101"/>
                </a:lnTo>
                <a:lnTo>
                  <a:pt x="755" y="1007"/>
                </a:lnTo>
                <a:lnTo>
                  <a:pt x="743" y="111"/>
                </a:lnTo>
                <a:close/>
              </a:path>
            </a:pathLst>
          </a:custGeom>
          <a:blipFill dpi="0" rotWithShape="1">
            <a:blip r:embed="rId7"/>
            <a:srcRect/>
            <a:stretch>
              <a:fillRect/>
            </a:stretch>
          </a:blipFill>
          <a:ln w="6350" cap="flat" cmpd="sng">
            <a:solidFill>
              <a:srgbClr val="969696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671119"/>
            <a:endParaRPr lang="ko-KR" altLang="en-US" sz="50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299" name="TextBox 298"/>
          <p:cNvSpPr txBox="1"/>
          <p:nvPr/>
        </p:nvSpPr>
        <p:spPr>
          <a:xfrm>
            <a:off x="2351121" y="5192839"/>
            <a:ext cx="1743208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500" smtClean="0"/>
              <a:t>svn://172.16.7.129/eGovPicasWas, eGovPicasWeb</a:t>
            </a:r>
            <a:endParaRPr lang="ko-KR" altLang="en-US" sz="500"/>
          </a:p>
        </p:txBody>
      </p:sp>
      <p:grpSp>
        <p:nvGrpSpPr>
          <p:cNvPr id="300" name="그룹 299"/>
          <p:cNvGrpSpPr/>
          <p:nvPr/>
        </p:nvGrpSpPr>
        <p:grpSpPr>
          <a:xfrm>
            <a:off x="2579071" y="6275189"/>
            <a:ext cx="900644" cy="330094"/>
            <a:chOff x="1609924" y="1668983"/>
            <a:chExt cx="900644" cy="330094"/>
          </a:xfrm>
        </p:grpSpPr>
        <p:pic>
          <p:nvPicPr>
            <p:cNvPr id="301" name="Picture 166" descr="콜센터 copy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609924" y="1684223"/>
              <a:ext cx="285809" cy="314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2" name="Picture 166" descr="콜센터 copy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917341" y="1668983"/>
              <a:ext cx="285809" cy="314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3" name="Picture 166" descr="콜센터 copy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24759" y="1678993"/>
              <a:ext cx="285809" cy="314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304" name="직선 화살표 연결선 303"/>
          <p:cNvCxnSpPr/>
          <p:nvPr/>
        </p:nvCxnSpPr>
        <p:spPr>
          <a:xfrm flipH="1">
            <a:off x="2748987" y="5721698"/>
            <a:ext cx="218647" cy="540232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직선 화살표 연결선 304"/>
          <p:cNvCxnSpPr/>
          <p:nvPr/>
        </p:nvCxnSpPr>
        <p:spPr>
          <a:xfrm flipH="1">
            <a:off x="3008802" y="5703274"/>
            <a:ext cx="14544" cy="547844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직선 화살표 연결선 305"/>
          <p:cNvCxnSpPr/>
          <p:nvPr/>
        </p:nvCxnSpPr>
        <p:spPr>
          <a:xfrm>
            <a:off x="3060409" y="5721698"/>
            <a:ext cx="182740" cy="540232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TextBox 306"/>
          <p:cNvSpPr txBox="1"/>
          <p:nvPr/>
        </p:nvSpPr>
        <p:spPr>
          <a:xfrm>
            <a:off x="458224" y="6619787"/>
            <a:ext cx="766655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b="1" smtClean="0"/>
              <a:t>범정부 연계</a:t>
            </a:r>
            <a:r>
              <a:rPr lang="ko-KR" altLang="en-US" sz="500" b="1"/>
              <a:t>팀</a:t>
            </a:r>
            <a:endParaRPr lang="ko-KR" altLang="en-US" sz="500" b="1"/>
          </a:p>
        </p:txBody>
      </p:sp>
      <p:sp>
        <p:nvSpPr>
          <p:cNvPr id="308" name="TextBox 307"/>
          <p:cNvSpPr txBox="1"/>
          <p:nvPr/>
        </p:nvSpPr>
        <p:spPr>
          <a:xfrm>
            <a:off x="2686257" y="6619787"/>
            <a:ext cx="766655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b="1" smtClean="0"/>
              <a:t>온라인고도화팀</a:t>
            </a:r>
            <a:r>
              <a:rPr lang="en-US" altLang="ko-KR" sz="500" b="1" smtClean="0"/>
              <a:t>, ActiveX</a:t>
            </a:r>
            <a:endParaRPr lang="ko-KR" altLang="en-US" sz="500" b="1"/>
          </a:p>
        </p:txBody>
      </p:sp>
      <p:sp>
        <p:nvSpPr>
          <p:cNvPr id="326" name="Rectangle 135"/>
          <p:cNvSpPr>
            <a:spLocks noChangeArrowheads="1"/>
          </p:cNvSpPr>
          <p:nvPr/>
        </p:nvSpPr>
        <p:spPr bwMode="auto">
          <a:xfrm>
            <a:off x="5862638" y="3138668"/>
            <a:ext cx="572400" cy="39703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327" name="Rectangle 43"/>
          <p:cNvSpPr>
            <a:spLocks noChangeArrowheads="1"/>
          </p:cNvSpPr>
          <p:nvPr/>
        </p:nvSpPr>
        <p:spPr bwMode="auto">
          <a:xfrm>
            <a:off x="5904306" y="3192972"/>
            <a:ext cx="4464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500" smtClean="0">
                <a:latin typeface="+mn-ea"/>
              </a:rPr>
              <a:t>WebTobe</a:t>
            </a:r>
            <a:endParaRPr lang="ko-KR" altLang="en-US" sz="500" dirty="0">
              <a:latin typeface="+mn-ea"/>
            </a:endParaRPr>
          </a:p>
        </p:txBody>
      </p:sp>
      <p:sp>
        <p:nvSpPr>
          <p:cNvPr id="329" name="Rectangle 135"/>
          <p:cNvSpPr>
            <a:spLocks noChangeArrowheads="1"/>
          </p:cNvSpPr>
          <p:nvPr/>
        </p:nvSpPr>
        <p:spPr bwMode="auto">
          <a:xfrm>
            <a:off x="10235679" y="3138143"/>
            <a:ext cx="572400" cy="39703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330" name="Rectangle 43"/>
          <p:cNvSpPr>
            <a:spLocks noChangeArrowheads="1"/>
          </p:cNvSpPr>
          <p:nvPr/>
        </p:nvSpPr>
        <p:spPr bwMode="auto">
          <a:xfrm>
            <a:off x="10268982" y="3183369"/>
            <a:ext cx="4464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500" smtClean="0">
                <a:latin typeface="+mn-ea"/>
              </a:rPr>
              <a:t>Megaware</a:t>
            </a:r>
            <a:endParaRPr lang="ko-KR" altLang="en-US" sz="500" dirty="0">
              <a:latin typeface="+mn-ea"/>
            </a:endParaRPr>
          </a:p>
        </p:txBody>
      </p:sp>
      <p:sp>
        <p:nvSpPr>
          <p:cNvPr id="331" name="Rectangle 135"/>
          <p:cNvSpPr>
            <a:spLocks noChangeArrowheads="1"/>
          </p:cNvSpPr>
          <p:nvPr/>
        </p:nvSpPr>
        <p:spPr bwMode="auto">
          <a:xfrm>
            <a:off x="9580874" y="3137198"/>
            <a:ext cx="572400" cy="39703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332" name="Rectangle 43"/>
          <p:cNvSpPr>
            <a:spLocks noChangeArrowheads="1"/>
          </p:cNvSpPr>
          <p:nvPr/>
        </p:nvSpPr>
        <p:spPr bwMode="auto">
          <a:xfrm>
            <a:off x="9614177" y="3182424"/>
            <a:ext cx="4464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500" smtClean="0">
                <a:latin typeface="+mn-ea"/>
              </a:rPr>
              <a:t>X-Torm</a:t>
            </a:r>
            <a:endParaRPr lang="ko-KR" altLang="en-US" sz="500" dirty="0">
              <a:latin typeface="+mn-ea"/>
            </a:endParaRPr>
          </a:p>
        </p:txBody>
      </p:sp>
      <p:cxnSp>
        <p:nvCxnSpPr>
          <p:cNvPr id="333" name="직선 연결선 332"/>
          <p:cNvCxnSpPr/>
          <p:nvPr/>
        </p:nvCxnSpPr>
        <p:spPr>
          <a:xfrm flipV="1">
            <a:off x="6016167" y="5883931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4" name="그룹 333"/>
          <p:cNvGrpSpPr/>
          <p:nvPr/>
        </p:nvGrpSpPr>
        <p:grpSpPr>
          <a:xfrm>
            <a:off x="5747507" y="5484338"/>
            <a:ext cx="513667" cy="459469"/>
            <a:chOff x="3640781" y="2338514"/>
            <a:chExt cx="513667" cy="459469"/>
          </a:xfrm>
        </p:grpSpPr>
        <p:sp>
          <p:nvSpPr>
            <p:cNvPr id="335" name="TextBox 334"/>
            <p:cNvSpPr txBox="1"/>
            <p:nvPr/>
          </p:nvSpPr>
          <p:spPr>
            <a:xfrm>
              <a:off x="3640781" y="2338514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smtClean="0"/>
                <a:t>형상서버</a:t>
              </a:r>
              <a:endParaRPr lang="ko-KR" altLang="en-US" sz="600" b="1"/>
            </a:p>
          </p:txBody>
        </p:sp>
        <p:pic>
          <p:nvPicPr>
            <p:cNvPr id="336" name="그림 335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5614" y="2462286"/>
              <a:ext cx="360731" cy="335697"/>
            </a:xfrm>
            <a:prstGeom prst="rect">
              <a:avLst/>
            </a:prstGeom>
          </p:spPr>
        </p:pic>
      </p:grpSp>
      <p:sp>
        <p:nvSpPr>
          <p:cNvPr id="337" name="TextBox 336"/>
          <p:cNvSpPr txBox="1"/>
          <p:nvPr/>
        </p:nvSpPr>
        <p:spPr>
          <a:xfrm>
            <a:off x="5606257" y="5342363"/>
            <a:ext cx="787294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500" smtClean="0"/>
              <a:t>https://172.21.12.138:8999</a:t>
            </a:r>
            <a:endParaRPr lang="ko-KR" altLang="en-US" sz="500"/>
          </a:p>
        </p:txBody>
      </p:sp>
      <p:grpSp>
        <p:nvGrpSpPr>
          <p:cNvPr id="338" name="그룹 337"/>
          <p:cNvGrpSpPr/>
          <p:nvPr/>
        </p:nvGrpSpPr>
        <p:grpSpPr>
          <a:xfrm>
            <a:off x="5813990" y="6100121"/>
            <a:ext cx="417306" cy="397032"/>
            <a:chOff x="10139756" y="6329005"/>
            <a:chExt cx="417306" cy="397032"/>
          </a:xfrm>
        </p:grpSpPr>
        <p:sp>
          <p:nvSpPr>
            <p:cNvPr id="339" name="Rectangle 135"/>
            <p:cNvSpPr>
              <a:spLocks noChangeArrowheads="1"/>
            </p:cNvSpPr>
            <p:nvPr/>
          </p:nvSpPr>
          <p:spPr bwMode="auto">
            <a:xfrm>
              <a:off x="10139756" y="6329005"/>
              <a:ext cx="417306" cy="397032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340" name="Rectangle 43"/>
            <p:cNvSpPr>
              <a:spLocks noChangeArrowheads="1"/>
            </p:cNvSpPr>
            <p:nvPr/>
          </p:nvSpPr>
          <p:spPr bwMode="auto">
            <a:xfrm>
              <a:off x="10171900" y="6383309"/>
              <a:ext cx="355202" cy="72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500" smtClean="0">
                  <a:latin typeface="+mn-ea"/>
                </a:rPr>
                <a:t>SVN</a:t>
              </a:r>
              <a:endParaRPr lang="ko-KR" altLang="en-US" sz="500" dirty="0">
                <a:latin typeface="+mn-ea"/>
              </a:endParaRPr>
            </a:p>
          </p:txBody>
        </p:sp>
      </p:grpSp>
      <p:cxnSp>
        <p:nvCxnSpPr>
          <p:cNvPr id="341" name="직선 화살표 연결선 340"/>
          <p:cNvCxnSpPr>
            <a:stCxn id="1499" idx="1"/>
            <a:endCxn id="336" idx="1"/>
          </p:cNvCxnSpPr>
          <p:nvPr/>
        </p:nvCxnSpPr>
        <p:spPr>
          <a:xfrm flipV="1">
            <a:off x="4409035" y="5775959"/>
            <a:ext cx="1433305" cy="19869"/>
          </a:xfrm>
          <a:prstGeom prst="straightConnector1">
            <a:avLst/>
          </a:prstGeom>
          <a:ln w="3175">
            <a:solidFill>
              <a:schemeClr val="accent2">
                <a:lumMod val="75000"/>
              </a:schemeClr>
            </a:solidFill>
            <a:prstDash val="solid"/>
            <a:headEnd type="none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직선 화살표 연결선 341"/>
          <p:cNvCxnSpPr>
            <a:endCxn id="336" idx="1"/>
          </p:cNvCxnSpPr>
          <p:nvPr/>
        </p:nvCxnSpPr>
        <p:spPr>
          <a:xfrm flipV="1">
            <a:off x="4606819" y="5775959"/>
            <a:ext cx="1235521" cy="39254"/>
          </a:xfrm>
          <a:prstGeom prst="straightConnector1">
            <a:avLst/>
          </a:prstGeom>
          <a:ln w="3175">
            <a:solidFill>
              <a:schemeClr val="accent2">
                <a:lumMod val="75000"/>
              </a:schemeClr>
            </a:solidFill>
            <a:prstDash val="solid"/>
            <a:headEnd type="none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직선 화살표 연결선 342"/>
          <p:cNvCxnSpPr>
            <a:endCxn id="336" idx="1"/>
          </p:cNvCxnSpPr>
          <p:nvPr/>
        </p:nvCxnSpPr>
        <p:spPr>
          <a:xfrm flipV="1">
            <a:off x="5019766" y="5775959"/>
            <a:ext cx="822574" cy="19869"/>
          </a:xfrm>
          <a:prstGeom prst="straightConnector1">
            <a:avLst/>
          </a:prstGeom>
          <a:ln w="3175">
            <a:solidFill>
              <a:schemeClr val="accent2">
                <a:lumMod val="75000"/>
              </a:schemeClr>
            </a:solidFill>
            <a:prstDash val="solid"/>
            <a:headEnd type="none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4" name="Picture 166" descr="콜센터 c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35533" y="5638401"/>
            <a:ext cx="285809" cy="31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5" name="Picture 166" descr="콜센터 c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33957" y="5638401"/>
            <a:ext cx="285809" cy="31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6" name="그림 34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5822" y="5677677"/>
            <a:ext cx="274682" cy="229505"/>
          </a:xfrm>
          <a:prstGeom prst="rect">
            <a:avLst/>
          </a:prstGeom>
        </p:spPr>
      </p:pic>
      <p:sp>
        <p:nvSpPr>
          <p:cNvPr id="347" name="TextBox 346"/>
          <p:cNvSpPr txBox="1"/>
          <p:nvPr/>
        </p:nvSpPr>
        <p:spPr>
          <a:xfrm>
            <a:off x="6154935" y="5929079"/>
            <a:ext cx="613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 b="1" smtClean="0"/>
              <a:t>online</a:t>
            </a:r>
            <a:r>
              <a:rPr lang="en-US" altLang="ko-KR" sz="600" b="1" smtClean="0"/>
              <a:t>.war</a:t>
            </a:r>
          </a:p>
          <a:p>
            <a:r>
              <a:rPr lang="en-US" altLang="ko-KR" sz="600" smtClean="0"/>
              <a:t>by ant build</a:t>
            </a:r>
            <a:endParaRPr lang="ko-KR" altLang="en-US" sz="600"/>
          </a:p>
        </p:txBody>
      </p:sp>
      <p:sp>
        <p:nvSpPr>
          <p:cNvPr id="348" name="TextBox 347"/>
          <p:cNvSpPr txBox="1"/>
          <p:nvPr/>
        </p:nvSpPr>
        <p:spPr>
          <a:xfrm>
            <a:off x="1132262" y="5483087"/>
            <a:ext cx="424183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 smtClean="0"/>
              <a:t>nexus</a:t>
            </a:r>
            <a:endParaRPr lang="ko-KR" altLang="en-US" sz="600" b="1"/>
          </a:p>
        </p:txBody>
      </p:sp>
      <p:sp>
        <p:nvSpPr>
          <p:cNvPr id="349" name="TextBox 348"/>
          <p:cNvSpPr txBox="1"/>
          <p:nvPr/>
        </p:nvSpPr>
        <p:spPr>
          <a:xfrm>
            <a:off x="538986" y="5483087"/>
            <a:ext cx="424183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 err="1" smtClean="0"/>
              <a:t>svn</a:t>
            </a:r>
            <a:endParaRPr lang="ko-KR" altLang="en-US" sz="600" b="1"/>
          </a:p>
        </p:txBody>
      </p:sp>
      <p:sp>
        <p:nvSpPr>
          <p:cNvPr id="350" name="TextBox 349"/>
          <p:cNvSpPr txBox="1"/>
          <p:nvPr/>
        </p:nvSpPr>
        <p:spPr>
          <a:xfrm>
            <a:off x="2793361" y="5483087"/>
            <a:ext cx="424183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 err="1" smtClean="0"/>
              <a:t>svn</a:t>
            </a:r>
            <a:endParaRPr lang="ko-KR" altLang="en-US" sz="600" b="1"/>
          </a:p>
        </p:txBody>
      </p:sp>
      <p:sp>
        <p:nvSpPr>
          <p:cNvPr id="354" name="TextBox 353"/>
          <p:cNvSpPr txBox="1"/>
          <p:nvPr/>
        </p:nvSpPr>
        <p:spPr>
          <a:xfrm>
            <a:off x="505600" y="5034701"/>
            <a:ext cx="613274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z="500"/>
            </a:lvl1pPr>
          </a:lstStyle>
          <a:p>
            <a:r>
              <a:rPr lang="en-US" altLang="ko-KR"/>
              <a:t>172.16.7.xxx</a:t>
            </a:r>
            <a:endParaRPr lang="ko-KR" altLang="en-US"/>
          </a:p>
        </p:txBody>
      </p:sp>
      <p:sp>
        <p:nvSpPr>
          <p:cNvPr id="355" name="TextBox 354"/>
          <p:cNvSpPr txBox="1"/>
          <p:nvPr/>
        </p:nvSpPr>
        <p:spPr>
          <a:xfrm>
            <a:off x="4327454" y="5040673"/>
            <a:ext cx="613274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z="500"/>
            </a:lvl1pPr>
          </a:lstStyle>
          <a:p>
            <a:r>
              <a:rPr lang="en-US" altLang="ko-KR" smtClean="0"/>
              <a:t>172.17.2.xxx</a:t>
            </a:r>
            <a:endParaRPr lang="ko-KR" altLang="en-US"/>
          </a:p>
        </p:txBody>
      </p:sp>
      <p:sp>
        <p:nvSpPr>
          <p:cNvPr id="356" name="모서리가 둥근 직사각형 355"/>
          <p:cNvSpPr/>
          <p:nvPr/>
        </p:nvSpPr>
        <p:spPr>
          <a:xfrm>
            <a:off x="5645095" y="2239161"/>
            <a:ext cx="5280520" cy="163881"/>
          </a:xfrm>
          <a:prstGeom prst="roundRect">
            <a:avLst>
              <a:gd name="adj" fmla="val 1038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ko-KR" altLang="en-US" sz="7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</a:rPr>
              <a:t>고도화</a:t>
            </a:r>
            <a:endParaRPr lang="ko-KR" altLang="en-US" sz="7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</a:endParaRPr>
          </a:p>
        </p:txBody>
      </p:sp>
      <p:sp>
        <p:nvSpPr>
          <p:cNvPr id="357" name="TextBox 356"/>
          <p:cNvSpPr txBox="1"/>
          <p:nvPr/>
        </p:nvSpPr>
        <p:spPr>
          <a:xfrm>
            <a:off x="7389296" y="1424611"/>
            <a:ext cx="798806" cy="86177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400" smtClean="0"/>
              <a:t>01. </a:t>
            </a:r>
            <a:r>
              <a:rPr lang="ko-KR" altLang="en-US" sz="400" smtClean="0"/>
              <a:t>공통코드목록조회</a:t>
            </a:r>
            <a:endParaRPr lang="en-US" altLang="ko-KR" sz="400" smtClean="0"/>
          </a:p>
          <a:p>
            <a:r>
              <a:rPr lang="en-US" altLang="ko-KR" sz="400" smtClean="0"/>
              <a:t>02. </a:t>
            </a:r>
            <a:r>
              <a:rPr lang="ko-KR" altLang="en-US" sz="400" smtClean="0"/>
              <a:t>여권진위확인 </a:t>
            </a:r>
            <a:r>
              <a:rPr lang="en-US" altLang="ko-KR" sz="400" smtClean="0"/>
              <a:t>(</a:t>
            </a:r>
            <a:r>
              <a:rPr lang="ko-KR" altLang="en-US" sz="400" smtClean="0"/>
              <a:t>대금융결제원</a:t>
            </a:r>
            <a:r>
              <a:rPr lang="en-US" altLang="ko-KR" sz="400" smtClean="0"/>
              <a:t>)</a:t>
            </a:r>
          </a:p>
          <a:p>
            <a:r>
              <a:rPr lang="en-US" altLang="ko-KR" sz="400" smtClean="0"/>
              <a:t>03. </a:t>
            </a:r>
            <a:r>
              <a:rPr lang="ko-KR" altLang="en-US" sz="400" smtClean="0"/>
              <a:t>여권진위확인 </a:t>
            </a:r>
            <a:r>
              <a:rPr lang="en-US" altLang="ko-KR" sz="400" smtClean="0"/>
              <a:t>(</a:t>
            </a:r>
            <a:r>
              <a:rPr lang="ko-KR" altLang="en-US" sz="400" smtClean="0"/>
              <a:t>대국민</a:t>
            </a:r>
            <a:r>
              <a:rPr lang="en-US" altLang="ko-KR" sz="400" smtClean="0"/>
              <a:t>)</a:t>
            </a:r>
          </a:p>
          <a:p>
            <a:r>
              <a:rPr lang="en-US" altLang="ko-KR" sz="400" smtClean="0"/>
              <a:t>04. </a:t>
            </a:r>
            <a:r>
              <a:rPr lang="ko-KR" altLang="en-US" sz="400" smtClean="0"/>
              <a:t>여권정보증명서</a:t>
            </a:r>
            <a:endParaRPr lang="en-US" altLang="ko-KR" sz="400"/>
          </a:p>
          <a:p>
            <a:r>
              <a:rPr lang="en-US" altLang="ko-KR" sz="400" smtClean="0"/>
              <a:t>05. </a:t>
            </a:r>
            <a:r>
              <a:rPr lang="ko-KR" altLang="en-US" sz="400" smtClean="0"/>
              <a:t>여권정보조회</a:t>
            </a:r>
            <a:endParaRPr lang="en-US" altLang="ko-KR" sz="400" smtClean="0"/>
          </a:p>
          <a:p>
            <a:r>
              <a:rPr lang="en-US" altLang="ko-KR" sz="400" smtClean="0"/>
              <a:t>06. </a:t>
            </a:r>
            <a:r>
              <a:rPr lang="ko-KR" altLang="en-US" sz="400" smtClean="0"/>
              <a:t>여권발급기록조회</a:t>
            </a:r>
            <a:endParaRPr lang="en-US" altLang="ko-KR" sz="400"/>
          </a:p>
          <a:p>
            <a:r>
              <a:rPr lang="en-US" altLang="ko-KR" sz="400" smtClean="0"/>
              <a:t>07. </a:t>
            </a:r>
            <a:r>
              <a:rPr lang="ko-KR" altLang="en-US" sz="400"/>
              <a:t>여권발급기록증명서</a:t>
            </a:r>
          </a:p>
          <a:p>
            <a:r>
              <a:rPr lang="en-US" altLang="ko-KR" sz="400" smtClean="0"/>
              <a:t>08. </a:t>
            </a:r>
            <a:r>
              <a:rPr lang="ko-KR" altLang="en-US" sz="400" smtClean="0"/>
              <a:t>여권발급신청서류증명서</a:t>
            </a:r>
            <a:endParaRPr lang="en-US" altLang="ko-KR" sz="400" smtClean="0"/>
          </a:p>
          <a:p>
            <a:r>
              <a:rPr lang="en-US" altLang="ko-KR" sz="400" smtClean="0"/>
              <a:t>09. </a:t>
            </a:r>
            <a:r>
              <a:rPr lang="ko-KR" altLang="en-US" sz="400" smtClean="0"/>
              <a:t>여권발급상태조회</a:t>
            </a:r>
            <a:endParaRPr lang="en-US" altLang="ko-KR" sz="400"/>
          </a:p>
          <a:p>
            <a:r>
              <a:rPr lang="en-US" altLang="ko-KR" sz="400" smtClean="0"/>
              <a:t>10. </a:t>
            </a:r>
            <a:r>
              <a:rPr lang="ko-KR" altLang="en-US" sz="400" smtClean="0"/>
              <a:t>여권사본증명서</a:t>
            </a:r>
            <a:endParaRPr lang="en-US" altLang="ko-KR" sz="400" smtClean="0"/>
          </a:p>
          <a:p>
            <a:r>
              <a:rPr lang="en-US" altLang="ko-KR" sz="400" smtClean="0"/>
              <a:t>11. </a:t>
            </a:r>
            <a:r>
              <a:rPr lang="ko-KR" altLang="en-US" sz="400" smtClean="0"/>
              <a:t>습득여권조회</a:t>
            </a:r>
            <a:endParaRPr lang="en-US" altLang="ko-KR" sz="400" smtClean="0"/>
          </a:p>
          <a:p>
            <a:r>
              <a:rPr lang="en-US" altLang="ko-KR" sz="400" smtClean="0"/>
              <a:t>12. </a:t>
            </a:r>
            <a:r>
              <a:rPr lang="ko-KR" altLang="en-US" sz="400" smtClean="0"/>
              <a:t>여권실효확인서</a:t>
            </a:r>
            <a:endParaRPr lang="en-US" altLang="ko-KR" sz="400" smtClean="0"/>
          </a:p>
          <a:p>
            <a:endParaRPr lang="en-US" altLang="ko-KR" sz="400"/>
          </a:p>
          <a:p>
            <a:r>
              <a:rPr lang="en-US" altLang="ko-KR" sz="400" smtClean="0"/>
              <a:t>13. </a:t>
            </a:r>
            <a:r>
              <a:rPr lang="ko-KR" altLang="en-US" sz="400" smtClean="0"/>
              <a:t>여권정보조회</a:t>
            </a:r>
            <a:endParaRPr lang="ko-KR" altLang="en-US" sz="400"/>
          </a:p>
        </p:txBody>
      </p:sp>
      <p:sp>
        <p:nvSpPr>
          <p:cNvPr id="361" name="Rectangle 135"/>
          <p:cNvSpPr>
            <a:spLocks noChangeArrowheads="1"/>
          </p:cNvSpPr>
          <p:nvPr/>
        </p:nvSpPr>
        <p:spPr bwMode="auto">
          <a:xfrm>
            <a:off x="7046933" y="3133905"/>
            <a:ext cx="572400" cy="39703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362" name="Rectangle 43"/>
          <p:cNvSpPr>
            <a:spLocks noChangeArrowheads="1"/>
          </p:cNvSpPr>
          <p:nvPr/>
        </p:nvSpPr>
        <p:spPr bwMode="auto">
          <a:xfrm>
            <a:off x="7097794" y="3192972"/>
            <a:ext cx="4464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500" smtClean="0">
                <a:latin typeface="+mn-ea"/>
              </a:rPr>
              <a:t>Jeus6</a:t>
            </a:r>
            <a:endParaRPr lang="ko-KR" altLang="en-US" sz="500" dirty="0">
              <a:latin typeface="+mn-ea"/>
            </a:endParaRPr>
          </a:p>
        </p:txBody>
      </p:sp>
      <p:sp>
        <p:nvSpPr>
          <p:cNvPr id="363" name="Rectangle 43"/>
          <p:cNvSpPr>
            <a:spLocks noChangeArrowheads="1"/>
          </p:cNvSpPr>
          <p:nvPr/>
        </p:nvSpPr>
        <p:spPr bwMode="auto">
          <a:xfrm>
            <a:off x="7097794" y="3288471"/>
            <a:ext cx="446400" cy="72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en-US" altLang="ko-KR" sz="5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4" name="Rectangle 135"/>
          <p:cNvSpPr>
            <a:spLocks noChangeArrowheads="1"/>
          </p:cNvSpPr>
          <p:nvPr/>
        </p:nvSpPr>
        <p:spPr bwMode="auto">
          <a:xfrm>
            <a:off x="8771031" y="3132164"/>
            <a:ext cx="572400" cy="39703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365" name="Rectangle 43"/>
          <p:cNvSpPr>
            <a:spLocks noChangeArrowheads="1"/>
          </p:cNvSpPr>
          <p:nvPr/>
        </p:nvSpPr>
        <p:spPr bwMode="auto">
          <a:xfrm>
            <a:off x="8817462" y="3186468"/>
            <a:ext cx="4464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500">
                <a:latin typeface="+mn-ea"/>
              </a:rPr>
              <a:t> </a:t>
            </a:r>
            <a:r>
              <a:rPr lang="en-US" altLang="ko-KR" sz="500" smtClean="0">
                <a:latin typeface="+mn-ea"/>
              </a:rPr>
              <a:t>Oracle</a:t>
            </a:r>
            <a:endParaRPr lang="ko-KR" altLang="en-US" sz="500" dirty="0">
              <a:latin typeface="+mn-ea"/>
            </a:endParaRPr>
          </a:p>
        </p:txBody>
      </p:sp>
      <p:sp>
        <p:nvSpPr>
          <p:cNvPr id="366" name="TextBox 365"/>
          <p:cNvSpPr txBox="1"/>
          <p:nvPr/>
        </p:nvSpPr>
        <p:spPr>
          <a:xfrm>
            <a:off x="8725455" y="2106039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DB</a:t>
            </a:r>
            <a:r>
              <a:rPr lang="ko-KR" altLang="en-US" sz="500" smtClean="0"/>
              <a:t>동기화</a:t>
            </a:r>
            <a:endParaRPr lang="en-US" altLang="ko-KR" sz="500" smtClean="0"/>
          </a:p>
        </p:txBody>
      </p:sp>
      <p:sp>
        <p:nvSpPr>
          <p:cNvPr id="367" name="TextBox 366"/>
          <p:cNvSpPr txBox="1"/>
          <p:nvPr/>
        </p:nvSpPr>
        <p:spPr>
          <a:xfrm>
            <a:off x="8725455" y="2195300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SOAP</a:t>
            </a:r>
          </a:p>
        </p:txBody>
      </p:sp>
    </p:spTree>
    <p:extLst>
      <p:ext uri="{BB962C8B-B14F-4D97-AF65-F5344CB8AC3E}">
        <p14:creationId xmlns:p14="http://schemas.microsoft.com/office/powerpoint/2010/main" val="546404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</TotalTime>
  <Words>235</Words>
  <Application>Microsoft Office PowerPoint</Application>
  <PresentationFormat>와이드스크린</PresentationFormat>
  <Paragraphs>129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161</cp:revision>
  <cp:lastPrinted>2020-01-02T04:43:47Z</cp:lastPrinted>
  <dcterms:created xsi:type="dcterms:W3CDTF">2019-12-27T02:13:46Z</dcterms:created>
  <dcterms:modified xsi:type="dcterms:W3CDTF">2020-01-09T08:33:58Z</dcterms:modified>
</cp:coreProperties>
</file>