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8" r:id="rId2"/>
    <p:sldId id="256" r:id="rId3"/>
    <p:sldId id="257" r:id="rId4"/>
    <p:sldId id="259" r:id="rId5"/>
    <p:sldId id="258" r:id="rId6"/>
    <p:sldId id="260" r:id="rId7"/>
    <p:sldId id="261" r:id="rId8"/>
    <p:sldId id="267" r:id="rId9"/>
    <p:sldId id="269" r:id="rId10"/>
    <p:sldId id="262" r:id="rId11"/>
    <p:sldId id="263" r:id="rId12"/>
    <p:sldId id="264" r:id="rId13"/>
    <p:sldId id="265" r:id="rId14"/>
    <p:sldId id="266" r:id="rId15"/>
  </p:sldIdLst>
  <p:sldSz cx="12192000" cy="6858000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49" autoAdjust="0"/>
    <p:restoredTop sz="94660"/>
  </p:normalViewPr>
  <p:slideViewPr>
    <p:cSldViewPr snapToGrid="0">
      <p:cViewPr varScale="1">
        <p:scale>
          <a:sx n="87" d="100"/>
          <a:sy n="87" d="100"/>
        </p:scale>
        <p:origin x="9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3180F-8FBB-480E-A483-876F895C18AA}" type="datetimeFigureOut">
              <a:rPr lang="ko-KR" altLang="en-US" smtClean="0"/>
              <a:t>2016-08-24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47CF9-1EC0-4EC0-9F78-505B8A71F2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4895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246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9490" indent="-288265" defTabSz="919246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53061" indent="-230612" defTabSz="919246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14286" indent="-230612" defTabSz="919246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75510" indent="-230612" defTabSz="919246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36734" indent="-230612" algn="ctr" defTabSz="919246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97959" indent="-230612" algn="ctr" defTabSz="919246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59183" indent="-230612" algn="ctr" defTabSz="919246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920409" indent="-230612" algn="ctr" defTabSz="919246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A5F02A5D-1A27-4E10-917E-205C39889708}" type="slidenum">
              <a:rPr lang="en-US" altLang="ko-KR" sz="1200"/>
              <a:pPr eaLnBrk="1" hangingPunct="1"/>
              <a:t>1</a:t>
            </a:fld>
            <a:endParaRPr lang="en-US" altLang="ko-KR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156311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405A-5CA3-4A1E-87D3-3BF16F42FC99}" type="datetimeFigureOut">
              <a:rPr lang="ko-KR" altLang="en-US" smtClean="0"/>
              <a:t>2016-08-24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0F43-3546-423F-94EB-1ACF8A9B56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3330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405A-5CA3-4A1E-87D3-3BF16F42FC99}" type="datetimeFigureOut">
              <a:rPr lang="ko-KR" altLang="en-US" smtClean="0"/>
              <a:t>2016-08-24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0F43-3546-423F-94EB-1ACF8A9B56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6167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405A-5CA3-4A1E-87D3-3BF16F42FC99}" type="datetimeFigureOut">
              <a:rPr lang="ko-KR" altLang="en-US" smtClean="0"/>
              <a:t>2016-08-24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0F43-3546-423F-94EB-1ACF8A9B56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3530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922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405A-5CA3-4A1E-87D3-3BF16F42FC99}" type="datetimeFigureOut">
              <a:rPr lang="ko-KR" altLang="en-US" smtClean="0"/>
              <a:t>2016-08-24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0F43-3546-423F-94EB-1ACF8A9B56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8733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405A-5CA3-4A1E-87D3-3BF16F42FC99}" type="datetimeFigureOut">
              <a:rPr lang="ko-KR" altLang="en-US" smtClean="0"/>
              <a:t>2016-08-24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0F43-3546-423F-94EB-1ACF8A9B56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1765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405A-5CA3-4A1E-87D3-3BF16F42FC99}" type="datetimeFigureOut">
              <a:rPr lang="ko-KR" altLang="en-US" smtClean="0"/>
              <a:t>2016-08-24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0F43-3546-423F-94EB-1ACF8A9B56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157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405A-5CA3-4A1E-87D3-3BF16F42FC99}" type="datetimeFigureOut">
              <a:rPr lang="ko-KR" altLang="en-US" smtClean="0"/>
              <a:t>2016-08-24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0F43-3546-423F-94EB-1ACF8A9B56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3558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405A-5CA3-4A1E-87D3-3BF16F42FC99}" type="datetimeFigureOut">
              <a:rPr lang="ko-KR" altLang="en-US" smtClean="0"/>
              <a:t>2016-08-24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0F43-3546-423F-94EB-1ACF8A9B56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628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405A-5CA3-4A1E-87D3-3BF16F42FC99}" type="datetimeFigureOut">
              <a:rPr lang="ko-KR" altLang="en-US" smtClean="0"/>
              <a:t>2016-08-24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0F43-3546-423F-94EB-1ACF8A9B56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1999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405A-5CA3-4A1E-87D3-3BF16F42FC99}" type="datetimeFigureOut">
              <a:rPr lang="ko-KR" altLang="en-US" smtClean="0"/>
              <a:t>2016-08-24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0F43-3546-423F-94EB-1ACF8A9B56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1073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405A-5CA3-4A1E-87D3-3BF16F42FC99}" type="datetimeFigureOut">
              <a:rPr lang="ko-KR" altLang="en-US" smtClean="0"/>
              <a:t>2016-08-24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0F43-3546-423F-94EB-1ACF8A9B56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2514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2405A-5CA3-4A1E-87D3-3BF16F42FC99}" type="datetimeFigureOut">
              <a:rPr lang="ko-KR" altLang="en-US" smtClean="0"/>
              <a:t>2016-08-24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80F43-3546-423F-94EB-1ACF8A9B56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8401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72"/>
          <p:cNvGrpSpPr>
            <a:grpSpLocks/>
          </p:cNvGrpSpPr>
          <p:nvPr/>
        </p:nvGrpSpPr>
        <p:grpSpPr bwMode="auto">
          <a:xfrm>
            <a:off x="1600200" y="1295401"/>
            <a:ext cx="9220200" cy="2352675"/>
            <a:chOff x="288" y="816"/>
            <a:chExt cx="5808" cy="1482"/>
          </a:xfrm>
        </p:grpSpPr>
        <p:pic>
          <p:nvPicPr>
            <p:cNvPr id="2053" name="Picture 158" descr="sphere01-b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221"/>
            <a:stretch>
              <a:fillRect/>
            </a:stretch>
          </p:blipFill>
          <p:spPr bwMode="auto">
            <a:xfrm>
              <a:off x="576" y="1125"/>
              <a:ext cx="456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159" descr="sphere01-b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" y="1341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Line 166"/>
            <p:cNvSpPr>
              <a:spLocks noChangeShapeType="1"/>
            </p:cNvSpPr>
            <p:nvPr/>
          </p:nvSpPr>
          <p:spPr bwMode="auto">
            <a:xfrm>
              <a:off x="1026" y="816"/>
              <a:ext cx="0" cy="1482"/>
            </a:xfrm>
            <a:prstGeom prst="line">
              <a:avLst/>
            </a:pr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80" name="Line 160"/>
            <p:cNvSpPr>
              <a:spLocks noChangeShapeType="1"/>
            </p:cNvSpPr>
            <p:nvPr/>
          </p:nvSpPr>
          <p:spPr bwMode="auto">
            <a:xfrm>
              <a:off x="288" y="1554"/>
              <a:ext cx="5808" cy="0"/>
            </a:xfrm>
            <a:prstGeom prst="line">
              <a:avLst/>
            </a:prstGeom>
            <a:noFill/>
            <a:ln w="12700">
              <a:solidFill>
                <a:srgbClr val="178BFF"/>
              </a:solidFill>
              <a:round/>
              <a:headEnd/>
              <a:tailEnd/>
            </a:ln>
            <a:effectLst>
              <a:outerShdw dist="12700" dir="5400000" algn="ctr" rotWithShape="0">
                <a:srgbClr val="93C9FF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2051" name="Rectangle 207"/>
          <p:cNvSpPr>
            <a:spLocks noChangeArrowheads="1"/>
          </p:cNvSpPr>
          <p:nvPr/>
        </p:nvSpPr>
        <p:spPr bwMode="auto">
          <a:xfrm>
            <a:off x="3962400" y="1608138"/>
            <a:ext cx="6858000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ko-KR" altLang="en-US" sz="1900" b="1" dirty="0">
                <a:latin typeface="휴먼엑스포" pitchFamily="18" charset="-127"/>
                <a:ea typeface="휴먼엑스포" pitchFamily="18" charset="-127"/>
              </a:rPr>
              <a:t>도로</a:t>
            </a:r>
            <a:r>
              <a:rPr lang="en-US" altLang="ko-KR" sz="1900" b="1" dirty="0">
                <a:latin typeface="휴먼엑스포" pitchFamily="18" charset="-127"/>
                <a:ea typeface="휴먼엑스포" pitchFamily="18" charset="-127"/>
              </a:rPr>
              <a:t>.</a:t>
            </a:r>
            <a:r>
              <a:rPr lang="ko-KR" altLang="en-US" sz="1900" b="1" dirty="0">
                <a:latin typeface="휴먼엑스포" pitchFamily="18" charset="-127"/>
                <a:ea typeface="휴먼엑스포" pitchFamily="18" charset="-127"/>
              </a:rPr>
              <a:t>기술 분야 통합</a:t>
            </a:r>
            <a:r>
              <a:rPr lang="en-US" altLang="ko-KR" sz="1900" b="1" dirty="0">
                <a:latin typeface="휴먼엑스포" pitchFamily="18" charset="-127"/>
                <a:ea typeface="휴먼엑스포" pitchFamily="18" charset="-127"/>
              </a:rPr>
              <a:t>DB</a:t>
            </a:r>
            <a:r>
              <a:rPr lang="ko-KR" altLang="en-US" sz="1900" b="1" dirty="0">
                <a:latin typeface="휴먼엑스포" pitchFamily="18" charset="-127"/>
                <a:ea typeface="휴먼엑스포" pitchFamily="18" charset="-127"/>
              </a:rPr>
              <a:t> 구축</a:t>
            </a: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ko-KR" altLang="en-US" sz="1900" b="1" smtClean="0">
                <a:latin typeface="휴먼엑스포" pitchFamily="18" charset="-127"/>
                <a:ea typeface="휴먼엑스포" pitchFamily="18" charset="-127"/>
              </a:rPr>
              <a:t>개발표준 명명규칙 가이드</a:t>
            </a:r>
            <a:endParaRPr lang="en-US" altLang="ko-KR" sz="1900" b="1">
              <a:latin typeface="휴먼엑스포" pitchFamily="18" charset="-127"/>
              <a:ea typeface="휴먼엑스포" pitchFamily="18" charset="-127"/>
            </a:endParaRP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endParaRPr lang="en-US" altLang="ko-KR" sz="1600" b="1">
              <a:latin typeface="휴먼엑스포" pitchFamily="18" charset="-127"/>
              <a:ea typeface="휴먼엑스포" pitchFamily="18" charset="-127"/>
            </a:endParaRP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endParaRPr lang="en-US" altLang="ko-KR" sz="1600" b="1" dirty="0"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33" y="5589240"/>
            <a:ext cx="3036071" cy="4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5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0437" y="327171"/>
            <a:ext cx="5167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4. </a:t>
            </a:r>
            <a:r>
              <a:rPr lang="ko-KR" altLang="en-US" smtClean="0"/>
              <a:t>예제</a:t>
            </a: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612" y="177800"/>
            <a:ext cx="7162107" cy="670392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65982" y="1180320"/>
            <a:ext cx="14440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1. Controller</a:t>
            </a:r>
            <a:endParaRPr lang="ko-KR" altLang="en-US" sz="1300"/>
          </a:p>
        </p:txBody>
      </p:sp>
    </p:spTree>
    <p:extLst>
      <p:ext uri="{BB962C8B-B14F-4D97-AF65-F5344CB8AC3E}">
        <p14:creationId xmlns:p14="http://schemas.microsoft.com/office/powerpoint/2010/main" val="316191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0437" y="327171"/>
            <a:ext cx="5167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4. </a:t>
            </a:r>
            <a:r>
              <a:rPr lang="ko-KR" altLang="en-US" smtClean="0"/>
              <a:t>예제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5982" y="1180320"/>
            <a:ext cx="14440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2. Service</a:t>
            </a:r>
            <a:endParaRPr lang="ko-KR" altLang="en-US" sz="130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579" y="6150"/>
            <a:ext cx="6632288" cy="685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7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0437" y="327171"/>
            <a:ext cx="5167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4. </a:t>
            </a:r>
            <a:r>
              <a:rPr lang="ko-KR" altLang="en-US" smtClean="0"/>
              <a:t>예제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5982" y="1180320"/>
            <a:ext cx="14440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3. VO</a:t>
            </a:r>
            <a:endParaRPr lang="ko-KR" altLang="en-US" sz="130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098" y="1180320"/>
            <a:ext cx="7457913" cy="443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34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0437" y="327171"/>
            <a:ext cx="5167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4. </a:t>
            </a:r>
            <a:r>
              <a:rPr lang="ko-KR" altLang="en-US" smtClean="0"/>
              <a:t>예제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5982" y="1180320"/>
            <a:ext cx="14440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4. SqlMap</a:t>
            </a:r>
            <a:endParaRPr lang="ko-KR" altLang="en-US" sz="130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098" y="173255"/>
            <a:ext cx="6761688" cy="628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4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0437" y="327171"/>
            <a:ext cx="5167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4. </a:t>
            </a:r>
            <a:r>
              <a:rPr lang="ko-KR" altLang="en-US" smtClean="0"/>
              <a:t>예제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5982" y="1180320"/>
            <a:ext cx="14440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5. Websquare</a:t>
            </a:r>
            <a:endParaRPr lang="ko-KR" altLang="en-US" sz="130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262" y="-48125"/>
            <a:ext cx="6007401" cy="677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62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893" y="1191236"/>
            <a:ext cx="3526306" cy="567995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789" y="1191236"/>
            <a:ext cx="3298328" cy="27818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0437" y="327171"/>
            <a:ext cx="5167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1. </a:t>
            </a:r>
            <a:r>
              <a:rPr lang="ko-KR" altLang="en-US" smtClean="0"/>
              <a:t>단위시스템 </a:t>
            </a:r>
            <a:r>
              <a:rPr lang="en-US" altLang="ko-KR" smtClean="0"/>
              <a:t>WorkSpace </a:t>
            </a:r>
            <a:r>
              <a:rPr lang="ko-KR" altLang="en-US" smtClean="0"/>
              <a:t>디렉토리 구조</a:t>
            </a:r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9043034" y="3172142"/>
            <a:ext cx="491490" cy="163830"/>
          </a:xfrm>
          <a:prstGeom prst="rect">
            <a:avLst/>
          </a:prstGeom>
          <a:noFill/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atinLnBrk="1">
              <a:spcAft>
                <a:spcPts val="0"/>
              </a:spcAft>
            </a:pPr>
            <a:r>
              <a:rPr lang="en-US" sz="700" kern="100">
                <a:solidFill>
                  <a:srgbClr val="000000"/>
                </a:solidFill>
                <a:effectLst/>
                <a:ea typeface="바탕" panose="02030600000101010101" pitchFamily="18" charset="-127"/>
                <a:cs typeface="Times New Roman" panose="02020603050405020304" pitchFamily="18" charset="0"/>
              </a:rPr>
              <a:t>Controller</a:t>
            </a:r>
            <a:endParaRPr lang="ko-KR" sz="1200">
              <a:effectLst/>
              <a:latin typeface="바탕" panose="02030600000101010101" pitchFamily="18" charset="-127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8406039" y="3250876"/>
            <a:ext cx="528320" cy="0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6864009" y="3405931"/>
            <a:ext cx="1515673" cy="251669"/>
          </a:xfrm>
          <a:prstGeom prst="rect">
            <a:avLst/>
          </a:prstGeom>
          <a:noFill/>
          <a:ln w="31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9057287" y="3446094"/>
            <a:ext cx="375285" cy="163830"/>
          </a:xfrm>
          <a:prstGeom prst="rect">
            <a:avLst/>
          </a:prstGeom>
          <a:noFill/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atinLnBrk="1">
              <a:spcAft>
                <a:spcPts val="0"/>
              </a:spcAft>
            </a:pPr>
            <a:r>
              <a:rPr lang="en-US" sz="700" kern="100">
                <a:solidFill>
                  <a:srgbClr val="000000"/>
                </a:solidFill>
                <a:effectLst/>
                <a:ea typeface="바탕" panose="02030600000101010101" pitchFamily="18" charset="-127"/>
                <a:cs typeface="Times New Roman" panose="02020603050405020304" pitchFamily="18" charset="0"/>
              </a:rPr>
              <a:t>Service</a:t>
            </a:r>
            <a:endParaRPr lang="ko-KR" sz="1200">
              <a:effectLst/>
              <a:latin typeface="바탕" panose="02030600000101010101" pitchFamily="18" charset="-127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cxnSp>
        <p:nvCxnSpPr>
          <p:cNvPr id="13" name="직선 화살표 연결선 12"/>
          <p:cNvCxnSpPr/>
          <p:nvPr/>
        </p:nvCxnSpPr>
        <p:spPr>
          <a:xfrm>
            <a:off x="8406039" y="3530030"/>
            <a:ext cx="528320" cy="0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9048898" y="4000190"/>
            <a:ext cx="550545" cy="163830"/>
          </a:xfrm>
          <a:prstGeom prst="rect">
            <a:avLst/>
          </a:prstGeom>
          <a:noFill/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atinLnBrk="1">
              <a:spcAft>
                <a:spcPts val="0"/>
              </a:spcAft>
            </a:pPr>
            <a:r>
              <a:rPr lang="en-US" sz="700" kern="100">
                <a:solidFill>
                  <a:srgbClr val="000000"/>
                </a:solidFill>
                <a:effectLst/>
                <a:ea typeface="바탕" panose="02030600000101010101" pitchFamily="18" charset="-127"/>
                <a:cs typeface="Times New Roman" panose="02020603050405020304" pitchFamily="18" charset="0"/>
              </a:rPr>
              <a:t>Value Object</a:t>
            </a:r>
            <a:endParaRPr lang="ko-KR" sz="1200">
              <a:effectLst/>
              <a:latin typeface="바탕" panose="02030600000101010101" pitchFamily="18" charset="-127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cxnSp>
        <p:nvCxnSpPr>
          <p:cNvPr id="16" name="직선 화살표 연결선 15"/>
          <p:cNvCxnSpPr/>
          <p:nvPr/>
        </p:nvCxnSpPr>
        <p:spPr>
          <a:xfrm>
            <a:off x="8406674" y="3818520"/>
            <a:ext cx="527685" cy="0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>
            <a:off x="8379347" y="4074397"/>
            <a:ext cx="528320" cy="0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6863675" y="3122487"/>
            <a:ext cx="1515673" cy="251669"/>
          </a:xfrm>
          <a:prstGeom prst="rect">
            <a:avLst/>
          </a:prstGeom>
          <a:noFill/>
          <a:ln w="31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6863674" y="3689375"/>
            <a:ext cx="1515673" cy="251669"/>
          </a:xfrm>
          <a:prstGeom prst="rect">
            <a:avLst/>
          </a:prstGeom>
          <a:noFill/>
          <a:ln w="31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6863674" y="3964660"/>
            <a:ext cx="1515673" cy="251669"/>
          </a:xfrm>
          <a:prstGeom prst="rect">
            <a:avLst/>
          </a:prstGeom>
          <a:noFill/>
          <a:ln w="31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9043034" y="3712760"/>
            <a:ext cx="375285" cy="163830"/>
          </a:xfrm>
          <a:prstGeom prst="rect">
            <a:avLst/>
          </a:prstGeom>
          <a:noFill/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atinLnBrk="1">
              <a:spcAft>
                <a:spcPts val="0"/>
              </a:spcAft>
            </a:pPr>
            <a:r>
              <a:rPr lang="en-US" altLang="ko-KR" sz="700" kern="100" smtClean="0">
                <a:solidFill>
                  <a:srgbClr val="0000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SqlMap</a:t>
            </a:r>
            <a:endParaRPr lang="ko-KR" sz="1200">
              <a:effectLst/>
              <a:latin typeface="바탕" panose="02030600000101010101" pitchFamily="18" charset="-127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347081" y="1697077"/>
            <a:ext cx="491490" cy="189065"/>
          </a:xfrm>
          <a:prstGeom prst="rect">
            <a:avLst/>
          </a:prstGeom>
          <a:noFill/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atinLnBrk="1">
              <a:spcAft>
                <a:spcPts val="0"/>
              </a:spcAft>
            </a:pPr>
            <a:r>
              <a:rPr lang="en-US" sz="700" kern="100" smtClean="0">
                <a:solidFill>
                  <a:srgbClr val="000000"/>
                </a:solidFill>
                <a:effectLst/>
                <a:ea typeface="바탕" panose="02030600000101010101" pitchFamily="18" charset="-127"/>
                <a:cs typeface="Times New Roman" panose="02020603050405020304" pitchFamily="18" charset="0"/>
              </a:rPr>
              <a:t>Java Source</a:t>
            </a:r>
            <a:endParaRPr lang="ko-KR" sz="1200">
              <a:effectLst/>
              <a:latin typeface="바탕" panose="02030600000101010101" pitchFamily="18" charset="-127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cxnSp>
        <p:nvCxnSpPr>
          <p:cNvPr id="26" name="직선 화살표 연결선 25"/>
          <p:cNvCxnSpPr/>
          <p:nvPr/>
        </p:nvCxnSpPr>
        <p:spPr>
          <a:xfrm>
            <a:off x="2710086" y="1775812"/>
            <a:ext cx="528320" cy="0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/>
          <p:cNvSpPr/>
          <p:nvPr/>
        </p:nvSpPr>
        <p:spPr>
          <a:xfrm>
            <a:off x="1167722" y="1647423"/>
            <a:ext cx="1515673" cy="290434"/>
          </a:xfrm>
          <a:prstGeom prst="rect">
            <a:avLst/>
          </a:prstGeom>
          <a:noFill/>
          <a:ln w="31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3350060" y="2769104"/>
            <a:ext cx="964860" cy="287425"/>
          </a:xfrm>
          <a:prstGeom prst="rect">
            <a:avLst/>
          </a:prstGeom>
          <a:noFill/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atinLnBrk="1">
              <a:spcAft>
                <a:spcPts val="0"/>
              </a:spcAft>
            </a:pPr>
            <a:r>
              <a:rPr lang="en-US" sz="700" kern="100" smtClean="0">
                <a:solidFill>
                  <a:srgbClr val="000000"/>
                </a:solidFill>
                <a:effectLst/>
                <a:ea typeface="바탕" panose="02030600000101010101" pitchFamily="18" charset="-127"/>
                <a:cs typeface="Times New Roman" panose="02020603050405020304" pitchFamily="18" charset="0"/>
              </a:rPr>
              <a:t>Web Application</a:t>
            </a:r>
            <a:endParaRPr lang="ko-KR" sz="1200">
              <a:effectLst/>
              <a:latin typeface="바탕" panose="02030600000101010101" pitchFamily="18" charset="-127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cxnSp>
        <p:nvCxnSpPr>
          <p:cNvPr id="30" name="직선 화살표 연결선 29"/>
          <p:cNvCxnSpPr/>
          <p:nvPr/>
        </p:nvCxnSpPr>
        <p:spPr>
          <a:xfrm>
            <a:off x="2710086" y="2913797"/>
            <a:ext cx="528320" cy="0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직사각형 30"/>
          <p:cNvSpPr/>
          <p:nvPr/>
        </p:nvSpPr>
        <p:spPr>
          <a:xfrm>
            <a:off x="1167722" y="2180284"/>
            <a:ext cx="1515673" cy="1477316"/>
          </a:xfrm>
          <a:prstGeom prst="rect">
            <a:avLst/>
          </a:prstGeom>
          <a:noFill/>
          <a:ln w="31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377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0437" y="327171"/>
            <a:ext cx="5167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2. Server Side </a:t>
            </a:r>
          </a:p>
          <a:p>
            <a:endParaRPr lang="en-US" altLang="ko-KR"/>
          </a:p>
          <a:p>
            <a:r>
              <a:rPr lang="en-US" altLang="ko-KR" smtClean="0"/>
              <a:t>   2.1. </a:t>
            </a:r>
            <a:r>
              <a:rPr lang="ko-KR" altLang="en-US" smtClean="0"/>
              <a:t>클래스 명명규칙</a:t>
            </a:r>
          </a:p>
        </p:txBody>
      </p:sp>
      <p:grpSp>
        <p:nvGrpSpPr>
          <p:cNvPr id="51" name="그룹 50"/>
          <p:cNvGrpSpPr/>
          <p:nvPr/>
        </p:nvGrpSpPr>
        <p:grpSpPr>
          <a:xfrm>
            <a:off x="1063989" y="2156762"/>
            <a:ext cx="7395594" cy="1414536"/>
            <a:chOff x="813732" y="1040235"/>
            <a:chExt cx="7395594" cy="1414536"/>
          </a:xfrm>
        </p:grpSpPr>
        <p:sp>
          <p:nvSpPr>
            <p:cNvPr id="52" name="TextBox 51"/>
            <p:cNvSpPr txBox="1"/>
            <p:nvPr/>
          </p:nvSpPr>
          <p:spPr>
            <a:xfrm>
              <a:off x="813732" y="1040235"/>
              <a:ext cx="707191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00" smtClean="0"/>
                <a:t>① Entity </a:t>
              </a:r>
              <a:r>
                <a:rPr lang="ko-KR" altLang="en-US" sz="1300" smtClean="0"/>
                <a:t>정의</a:t>
              </a:r>
              <a:endParaRPr lang="ko-KR" altLang="en-US" sz="130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137407" y="1362164"/>
              <a:ext cx="7071919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00" smtClean="0"/>
                <a:t>: </a:t>
              </a:r>
              <a:r>
                <a:rPr lang="ko-KR" altLang="en-US" sz="1300" smtClean="0"/>
                <a:t>관리하고자 하는 객체</a:t>
              </a:r>
              <a:r>
                <a:rPr lang="en-US" altLang="ko-KR" sz="1300" smtClean="0"/>
                <a:t>. </a:t>
              </a:r>
              <a:r>
                <a:rPr lang="ko-KR" altLang="en-US" sz="1300" smtClean="0"/>
                <a:t>일반적으로 단위테이블과 </a:t>
              </a:r>
              <a:r>
                <a:rPr lang="en-US" altLang="ko-KR" sz="1300" smtClean="0"/>
                <a:t>1:1 </a:t>
              </a:r>
              <a:r>
                <a:rPr lang="ko-KR" altLang="en-US" sz="1300" smtClean="0"/>
                <a:t>매핑</a:t>
              </a:r>
              <a:r>
                <a:rPr lang="en-US" altLang="ko-KR" sz="1300" smtClean="0"/>
                <a:t>.</a:t>
              </a:r>
            </a:p>
            <a:p>
              <a:endParaRPr lang="en-US" altLang="ko-KR" sz="1300"/>
            </a:p>
            <a:p>
              <a:r>
                <a:rPr lang="en-US" altLang="ko-KR" sz="1300" smtClean="0"/>
                <a:t>ex) </a:t>
              </a:r>
              <a:r>
                <a:rPr lang="ko-KR" altLang="en-US" sz="1300" smtClean="0"/>
                <a:t>위험도 평가</a:t>
              </a:r>
              <a:r>
                <a:rPr lang="en-US" altLang="ko-KR" sz="1300" smtClean="0"/>
                <a:t>   </a:t>
              </a:r>
              <a:r>
                <a:rPr lang="ko-KR" altLang="en-US" sz="1300" smtClean="0"/>
                <a:t>→</a:t>
              </a:r>
              <a:r>
                <a:rPr lang="en-US" altLang="ko-KR" sz="1300" smtClean="0"/>
                <a:t> </a:t>
              </a:r>
              <a:r>
                <a:rPr lang="ko-KR" altLang="en-US" sz="1300" smtClean="0"/>
                <a:t>위험도 </a:t>
              </a:r>
              <a:r>
                <a:rPr lang="en-US" altLang="ko-KR" sz="1300" smtClean="0"/>
                <a:t>(Danger)</a:t>
              </a:r>
            </a:p>
            <a:p>
              <a:r>
                <a:rPr lang="en-US" altLang="ko-KR" sz="1300"/>
                <a:t> </a:t>
              </a:r>
              <a:r>
                <a:rPr lang="en-US" altLang="ko-KR" sz="1300" smtClean="0"/>
                <a:t>    </a:t>
              </a:r>
              <a:r>
                <a:rPr lang="ko-KR" altLang="en-US" sz="1300" smtClean="0"/>
                <a:t>배수관 관리→</a:t>
              </a:r>
              <a:r>
                <a:rPr lang="en-US" altLang="ko-KR" sz="1300" smtClean="0"/>
                <a:t> </a:t>
              </a:r>
              <a:r>
                <a:rPr lang="ko-KR" altLang="en-US" sz="1300" smtClean="0"/>
                <a:t>배수관 </a:t>
              </a:r>
              <a:r>
                <a:rPr lang="en-US" altLang="ko-KR" sz="1300" smtClean="0"/>
                <a:t>(Drain)</a:t>
              </a:r>
            </a:p>
            <a:p>
              <a:endParaRPr lang="ko-KR" altLang="en-US" sz="1300"/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1063989" y="3885057"/>
            <a:ext cx="7395594" cy="1214481"/>
            <a:chOff x="813732" y="1040235"/>
            <a:chExt cx="7395594" cy="1214481"/>
          </a:xfrm>
        </p:grpSpPr>
        <p:sp>
          <p:nvSpPr>
            <p:cNvPr id="55" name="TextBox 54"/>
            <p:cNvSpPr txBox="1"/>
            <p:nvPr/>
          </p:nvSpPr>
          <p:spPr>
            <a:xfrm>
              <a:off x="813732" y="1040235"/>
              <a:ext cx="707191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00" smtClean="0"/>
                <a:t>② PostFix </a:t>
              </a:r>
              <a:r>
                <a:rPr lang="ko-KR" altLang="en-US" sz="1300" smtClean="0"/>
                <a:t>정의</a:t>
              </a:r>
              <a:endParaRPr lang="ko-KR" altLang="en-US" sz="130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137407" y="1362164"/>
              <a:ext cx="7071919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00" smtClean="0"/>
                <a:t>: Entity</a:t>
              </a:r>
              <a:r>
                <a:rPr lang="ko-KR" altLang="en-US" sz="1300" smtClean="0"/>
                <a:t>를 가지고 다룰 행위 정의</a:t>
              </a:r>
            </a:p>
            <a:p>
              <a:endParaRPr lang="en-US" altLang="ko-KR" sz="1300" smtClean="0"/>
            </a:p>
            <a:p>
              <a:r>
                <a:rPr lang="en-US" altLang="ko-KR" sz="1300" smtClean="0"/>
                <a:t>ex) </a:t>
              </a:r>
              <a:r>
                <a:rPr lang="ko-KR" altLang="en-US" sz="1300" smtClean="0"/>
                <a:t>위험도 평가</a:t>
              </a:r>
              <a:r>
                <a:rPr lang="en-US" altLang="ko-KR" sz="1300" smtClean="0"/>
                <a:t>   </a:t>
              </a:r>
              <a:r>
                <a:rPr lang="ko-KR" altLang="en-US" sz="1300" smtClean="0"/>
                <a:t>→</a:t>
              </a:r>
              <a:r>
                <a:rPr lang="en-US" altLang="ko-KR" sz="1300" smtClean="0"/>
                <a:t> </a:t>
              </a:r>
              <a:r>
                <a:rPr lang="ko-KR" altLang="en-US" sz="1300" smtClean="0"/>
                <a:t>평가 </a:t>
              </a:r>
              <a:r>
                <a:rPr lang="en-US" altLang="ko-KR" sz="1300" smtClean="0"/>
                <a:t>(Est)</a:t>
              </a:r>
            </a:p>
            <a:p>
              <a:r>
                <a:rPr lang="en-US" altLang="ko-KR" sz="1300"/>
                <a:t> </a:t>
              </a:r>
              <a:r>
                <a:rPr lang="en-US" altLang="ko-KR" sz="1300" smtClean="0"/>
                <a:t>    </a:t>
              </a:r>
              <a:r>
                <a:rPr lang="ko-KR" altLang="en-US" sz="1300" smtClean="0"/>
                <a:t>배수관 관리</a:t>
              </a:r>
              <a:r>
                <a:rPr lang="en-US" altLang="ko-KR" sz="1300" smtClean="0"/>
                <a:t>  </a:t>
              </a:r>
              <a:r>
                <a:rPr lang="en-US" altLang="ko-KR" sz="800" smtClean="0"/>
                <a:t> </a:t>
              </a:r>
              <a:r>
                <a:rPr lang="ko-KR" altLang="en-US" sz="1300" smtClean="0"/>
                <a:t>→</a:t>
              </a:r>
              <a:r>
                <a:rPr lang="en-US" altLang="ko-KR" sz="1300" smtClean="0"/>
                <a:t> </a:t>
              </a:r>
              <a:r>
                <a:rPr lang="ko-KR" altLang="en-US" sz="1300" smtClean="0"/>
                <a:t>관리 </a:t>
              </a:r>
              <a:r>
                <a:rPr lang="en-US" altLang="ko-KR" sz="1300" smtClean="0"/>
                <a:t>(Mgmt)</a:t>
              </a:r>
              <a:endParaRPr lang="ko-KR" altLang="en-US" sz="1300"/>
            </a:p>
          </p:txBody>
        </p:sp>
      </p:grpSp>
      <p:cxnSp>
        <p:nvCxnSpPr>
          <p:cNvPr id="57" name="구부러진 연결선 56"/>
          <p:cNvCxnSpPr/>
          <p:nvPr/>
        </p:nvCxnSpPr>
        <p:spPr>
          <a:xfrm>
            <a:off x="1387664" y="5216126"/>
            <a:ext cx="620785" cy="582340"/>
          </a:xfrm>
          <a:prstGeom prst="curvedConnector3">
            <a:avLst>
              <a:gd name="adj1" fmla="val 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직사각형 57"/>
          <p:cNvSpPr/>
          <p:nvPr/>
        </p:nvSpPr>
        <p:spPr>
          <a:xfrm>
            <a:off x="939077" y="1935445"/>
            <a:ext cx="6538869" cy="32814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TextBox 58"/>
          <p:cNvSpPr txBox="1"/>
          <p:nvPr/>
        </p:nvSpPr>
        <p:spPr>
          <a:xfrm>
            <a:off x="2237340" y="5728784"/>
            <a:ext cx="3570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ex) DangerEst, DrainMgmt</a:t>
            </a:r>
            <a:endParaRPr lang="ko-KR" altLang="en-US"/>
          </a:p>
        </p:txBody>
      </p:sp>
      <p:sp>
        <p:nvSpPr>
          <p:cNvPr id="60" name="TextBox 59"/>
          <p:cNvSpPr txBox="1"/>
          <p:nvPr/>
        </p:nvSpPr>
        <p:spPr>
          <a:xfrm>
            <a:off x="704675" y="1502952"/>
            <a:ext cx="192107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(0) Enitity </a:t>
            </a:r>
            <a:r>
              <a:rPr lang="ko-KR" altLang="en-US" sz="1300" smtClean="0"/>
              <a:t>정의</a:t>
            </a:r>
            <a:endParaRPr lang="ko-KR" altLang="en-US" sz="1300"/>
          </a:p>
        </p:txBody>
      </p:sp>
    </p:spTree>
    <p:extLst>
      <p:ext uri="{BB962C8B-B14F-4D97-AF65-F5344CB8AC3E}">
        <p14:creationId xmlns:p14="http://schemas.microsoft.com/office/powerpoint/2010/main" val="169730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390437" y="327171"/>
            <a:ext cx="5167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2. Server Side</a:t>
            </a:r>
          </a:p>
          <a:p>
            <a:endParaRPr lang="en-US" altLang="ko-KR"/>
          </a:p>
          <a:p>
            <a:r>
              <a:rPr lang="en-US" altLang="ko-KR" smtClean="0"/>
              <a:t>   2.1. </a:t>
            </a:r>
            <a:r>
              <a:rPr lang="ko-KR" altLang="en-US" smtClean="0"/>
              <a:t>클래스 명명규칙</a:t>
            </a:r>
          </a:p>
        </p:txBody>
      </p:sp>
      <p:grpSp>
        <p:nvGrpSpPr>
          <p:cNvPr id="53" name="그룹 52"/>
          <p:cNvGrpSpPr/>
          <p:nvPr/>
        </p:nvGrpSpPr>
        <p:grpSpPr>
          <a:xfrm>
            <a:off x="704675" y="4131133"/>
            <a:ext cx="10710887" cy="1307999"/>
            <a:chOff x="704675" y="973566"/>
            <a:chExt cx="10710887" cy="1307999"/>
          </a:xfrm>
        </p:grpSpPr>
        <p:sp>
          <p:nvSpPr>
            <p:cNvPr id="54" name="TextBox 53"/>
            <p:cNvSpPr txBox="1"/>
            <p:nvPr/>
          </p:nvSpPr>
          <p:spPr>
            <a:xfrm>
              <a:off x="704675" y="973566"/>
              <a:ext cx="192107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00" smtClean="0"/>
                <a:t>(3) VO</a:t>
              </a:r>
              <a:endParaRPr lang="ko-KR" altLang="en-US" sz="13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201024" y="1389013"/>
              <a:ext cx="1021453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00"/>
                <a:t>kr.co.ex.{</a:t>
              </a:r>
              <a:r>
                <a:rPr lang="ko-KR" altLang="ko-KR" sz="1300"/>
                <a:t>시스템명</a:t>
              </a:r>
              <a:r>
                <a:rPr lang="en-US" altLang="ko-KR" sz="1300"/>
                <a:t>}.biz.{</a:t>
              </a:r>
              <a:r>
                <a:rPr lang="ko-KR" altLang="ko-KR" sz="1300"/>
                <a:t>업무대분류</a:t>
              </a:r>
              <a:r>
                <a:rPr lang="en-US" altLang="ko-KR" sz="1300"/>
                <a:t>}.{</a:t>
              </a:r>
              <a:r>
                <a:rPr lang="ko-KR" altLang="ko-KR" sz="1300"/>
                <a:t>업무중분류</a:t>
              </a:r>
              <a:r>
                <a:rPr lang="en-US" altLang="ko-KR" sz="1300"/>
                <a:t>}.{</a:t>
              </a:r>
              <a:r>
                <a:rPr lang="ko-KR" altLang="ko-KR" sz="1300"/>
                <a:t>업무소분류</a:t>
              </a:r>
              <a:r>
                <a:rPr lang="en-US" altLang="ko-KR" sz="1300" smtClean="0"/>
                <a:t>}.vo.{Entity}VO.java</a:t>
              </a:r>
            </a:p>
            <a:p>
              <a:endParaRPr lang="en-US" altLang="ko-KR" sz="1300"/>
            </a:p>
            <a:p>
              <a:r>
                <a:rPr lang="en-US" altLang="ko-KR" sz="1300" smtClean="0"/>
                <a:t>ex) kr.co.ex.oes.biz.aaa.bbb.ccc.vo.DrainVO.java</a:t>
              </a:r>
              <a:endParaRPr lang="ko-KR" altLang="ko-KR" sz="1300" smtClean="0"/>
            </a:p>
            <a:p>
              <a:endParaRPr lang="ko-KR" altLang="ko-KR" sz="1300"/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704675" y="1507579"/>
            <a:ext cx="10710887" cy="1307999"/>
            <a:chOff x="704675" y="1507579"/>
            <a:chExt cx="10710887" cy="1307999"/>
          </a:xfrm>
        </p:grpSpPr>
        <p:grpSp>
          <p:nvGrpSpPr>
            <p:cNvPr id="47" name="그룹 46"/>
            <p:cNvGrpSpPr/>
            <p:nvPr/>
          </p:nvGrpSpPr>
          <p:grpSpPr>
            <a:xfrm>
              <a:off x="704675" y="1507579"/>
              <a:ext cx="10710887" cy="1307999"/>
              <a:chOff x="704675" y="973566"/>
              <a:chExt cx="10710887" cy="1307999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704675" y="973566"/>
                <a:ext cx="1921079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300" smtClean="0"/>
                  <a:t>(1) Controller</a:t>
                </a:r>
                <a:endParaRPr lang="ko-KR" altLang="en-US" sz="130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201024" y="1389013"/>
                <a:ext cx="1021453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300"/>
                  <a:t>kr.co.ex.{</a:t>
                </a:r>
                <a:r>
                  <a:rPr lang="ko-KR" altLang="ko-KR" sz="1300"/>
                  <a:t>시스템명</a:t>
                </a:r>
                <a:r>
                  <a:rPr lang="en-US" altLang="ko-KR" sz="1300"/>
                  <a:t>}.biz.{</a:t>
                </a:r>
                <a:r>
                  <a:rPr lang="ko-KR" altLang="ko-KR" sz="1300"/>
                  <a:t>업무대분류</a:t>
                </a:r>
                <a:r>
                  <a:rPr lang="en-US" altLang="ko-KR" sz="1300"/>
                  <a:t>}.{</a:t>
                </a:r>
                <a:r>
                  <a:rPr lang="ko-KR" altLang="ko-KR" sz="1300"/>
                  <a:t>업무중분류</a:t>
                </a:r>
                <a:r>
                  <a:rPr lang="en-US" altLang="ko-KR" sz="1300"/>
                  <a:t>}.{</a:t>
                </a:r>
                <a:r>
                  <a:rPr lang="ko-KR" altLang="ko-KR" sz="1300"/>
                  <a:t>업무소분류</a:t>
                </a:r>
                <a:r>
                  <a:rPr lang="en-US" altLang="ko-KR" sz="1300"/>
                  <a:t>}.controller.{Entity + </a:t>
                </a:r>
                <a:r>
                  <a:rPr lang="en-US" altLang="ko-KR" sz="1300" smtClean="0"/>
                  <a:t>Postfix}Controller.java</a:t>
                </a:r>
              </a:p>
              <a:p>
                <a:endParaRPr lang="en-US" altLang="ko-KR" sz="1300"/>
              </a:p>
              <a:p>
                <a:r>
                  <a:rPr lang="en-US" altLang="ko-KR" sz="1300" smtClean="0"/>
                  <a:t>ex) kr.co.ex.oes.biz.aaa.bbb.ccc.controller.DrainMgmtController.java</a:t>
                </a:r>
                <a:endParaRPr lang="ko-KR" altLang="ko-KR" sz="1300" smtClean="0"/>
              </a:p>
              <a:p>
                <a:endParaRPr lang="ko-KR" altLang="ko-KR" sz="1300"/>
              </a:p>
            </p:txBody>
          </p:sp>
        </p:grpSp>
        <p:sp>
          <p:nvSpPr>
            <p:cNvPr id="57" name="직사각형 56"/>
            <p:cNvSpPr/>
            <p:nvPr/>
          </p:nvSpPr>
          <p:spPr>
            <a:xfrm>
              <a:off x="987070" y="1899155"/>
              <a:ext cx="9141969" cy="75742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704675" y="2815578"/>
            <a:ext cx="10710887" cy="1307999"/>
            <a:chOff x="704675" y="2815578"/>
            <a:chExt cx="10710887" cy="1307999"/>
          </a:xfrm>
        </p:grpSpPr>
        <p:grpSp>
          <p:nvGrpSpPr>
            <p:cNvPr id="50" name="그룹 49"/>
            <p:cNvGrpSpPr/>
            <p:nvPr/>
          </p:nvGrpSpPr>
          <p:grpSpPr>
            <a:xfrm>
              <a:off x="704675" y="2815578"/>
              <a:ext cx="10710887" cy="1307999"/>
              <a:chOff x="704675" y="973566"/>
              <a:chExt cx="10710887" cy="1307999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704675" y="973566"/>
                <a:ext cx="1921079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300" smtClean="0"/>
                  <a:t>(2) Service</a:t>
                </a:r>
                <a:endParaRPr lang="ko-KR" altLang="en-US" sz="13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201024" y="1389013"/>
                <a:ext cx="1021453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300"/>
                  <a:t>kr.co.ex.{</a:t>
                </a:r>
                <a:r>
                  <a:rPr lang="ko-KR" altLang="ko-KR" sz="1300"/>
                  <a:t>시스템명</a:t>
                </a:r>
                <a:r>
                  <a:rPr lang="en-US" altLang="ko-KR" sz="1300"/>
                  <a:t>}.biz.{</a:t>
                </a:r>
                <a:r>
                  <a:rPr lang="ko-KR" altLang="ko-KR" sz="1300"/>
                  <a:t>업무대분류</a:t>
                </a:r>
                <a:r>
                  <a:rPr lang="en-US" altLang="ko-KR" sz="1300"/>
                  <a:t>}.{</a:t>
                </a:r>
                <a:r>
                  <a:rPr lang="ko-KR" altLang="ko-KR" sz="1300"/>
                  <a:t>업무중분류</a:t>
                </a:r>
                <a:r>
                  <a:rPr lang="en-US" altLang="ko-KR" sz="1300"/>
                  <a:t>}.{</a:t>
                </a:r>
                <a:r>
                  <a:rPr lang="ko-KR" altLang="ko-KR" sz="1300"/>
                  <a:t>업무소분류</a:t>
                </a:r>
                <a:r>
                  <a:rPr lang="en-US" altLang="ko-KR" sz="1300" smtClean="0"/>
                  <a:t>}.service.{</a:t>
                </a:r>
                <a:r>
                  <a:rPr lang="en-US" altLang="ko-KR" sz="1300"/>
                  <a:t>Entity + </a:t>
                </a:r>
                <a:r>
                  <a:rPr lang="en-US" altLang="ko-KR" sz="1300" smtClean="0"/>
                  <a:t>Postfix}Service.java</a:t>
                </a:r>
              </a:p>
              <a:p>
                <a:endParaRPr lang="en-US" altLang="ko-KR" sz="1300"/>
              </a:p>
              <a:p>
                <a:r>
                  <a:rPr lang="en-US" altLang="ko-KR" sz="1300" smtClean="0"/>
                  <a:t>ex) kr.co.ex.oes.biz.aaa.bbb.ccc.service.DrainMgmtService.java</a:t>
                </a:r>
                <a:endParaRPr lang="ko-KR" altLang="ko-KR" sz="1300" smtClean="0"/>
              </a:p>
              <a:p>
                <a:endParaRPr lang="ko-KR" altLang="ko-KR" sz="1300"/>
              </a:p>
            </p:txBody>
          </p:sp>
        </p:grpSp>
        <p:sp>
          <p:nvSpPr>
            <p:cNvPr id="58" name="직사각형 57"/>
            <p:cNvSpPr/>
            <p:nvPr/>
          </p:nvSpPr>
          <p:spPr>
            <a:xfrm>
              <a:off x="987070" y="3231296"/>
              <a:ext cx="9141969" cy="75742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9" name="직사각형 58"/>
          <p:cNvSpPr/>
          <p:nvPr/>
        </p:nvSpPr>
        <p:spPr>
          <a:xfrm>
            <a:off x="987069" y="4539525"/>
            <a:ext cx="9141969" cy="7574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그룹 71"/>
          <p:cNvGrpSpPr/>
          <p:nvPr/>
        </p:nvGrpSpPr>
        <p:grpSpPr>
          <a:xfrm>
            <a:off x="704675" y="5475564"/>
            <a:ext cx="10710887" cy="1307999"/>
            <a:chOff x="704675" y="973566"/>
            <a:chExt cx="10710887" cy="1307999"/>
          </a:xfrm>
        </p:grpSpPr>
        <p:sp>
          <p:nvSpPr>
            <p:cNvPr id="73" name="TextBox 72"/>
            <p:cNvSpPr txBox="1"/>
            <p:nvPr/>
          </p:nvSpPr>
          <p:spPr>
            <a:xfrm>
              <a:off x="704675" y="973566"/>
              <a:ext cx="192107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00" smtClean="0"/>
                <a:t>(4) SqlMap</a:t>
              </a:r>
              <a:endParaRPr lang="ko-KR" altLang="en-US" sz="130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201024" y="1389013"/>
              <a:ext cx="1021453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00"/>
                <a:t>kr.co.ex.{</a:t>
              </a:r>
              <a:r>
                <a:rPr lang="ko-KR" altLang="ko-KR" sz="1300"/>
                <a:t>시스템명</a:t>
              </a:r>
              <a:r>
                <a:rPr lang="en-US" altLang="ko-KR" sz="1300"/>
                <a:t>}.biz.{</a:t>
              </a:r>
              <a:r>
                <a:rPr lang="ko-KR" altLang="ko-KR" sz="1300"/>
                <a:t>업무대분류</a:t>
              </a:r>
              <a:r>
                <a:rPr lang="en-US" altLang="ko-KR" sz="1300"/>
                <a:t>}.{</a:t>
              </a:r>
              <a:r>
                <a:rPr lang="ko-KR" altLang="ko-KR" sz="1300"/>
                <a:t>업무중분류</a:t>
              </a:r>
              <a:r>
                <a:rPr lang="en-US" altLang="ko-KR" sz="1300"/>
                <a:t>}.{</a:t>
              </a:r>
              <a:r>
                <a:rPr lang="ko-KR" altLang="ko-KR" sz="1300"/>
                <a:t>업무소분류</a:t>
              </a:r>
              <a:r>
                <a:rPr lang="en-US" altLang="ko-KR" sz="1300" smtClean="0"/>
                <a:t>}.sqlmap.{Entity + Postfix}.java</a:t>
              </a:r>
            </a:p>
            <a:p>
              <a:endParaRPr lang="en-US" altLang="ko-KR" sz="1300"/>
            </a:p>
            <a:p>
              <a:r>
                <a:rPr lang="en-US" altLang="ko-KR" sz="1300" smtClean="0"/>
                <a:t>ex) kr.co.ex.oes.biz.aaa.bbb.ccc.sqlmap.DrainMgmt.xml</a:t>
              </a:r>
              <a:endParaRPr lang="ko-KR" altLang="ko-KR" sz="1300" smtClean="0"/>
            </a:p>
            <a:p>
              <a:endParaRPr lang="ko-KR" altLang="ko-KR" sz="1300"/>
            </a:p>
          </p:txBody>
        </p:sp>
      </p:grpSp>
      <p:sp>
        <p:nvSpPr>
          <p:cNvPr id="75" name="직사각형 74"/>
          <p:cNvSpPr/>
          <p:nvPr/>
        </p:nvSpPr>
        <p:spPr>
          <a:xfrm>
            <a:off x="987068" y="5887112"/>
            <a:ext cx="9141969" cy="7574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96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90437" y="327171"/>
            <a:ext cx="5167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2. Server Side</a:t>
            </a:r>
          </a:p>
          <a:p>
            <a:endParaRPr lang="en-US" altLang="ko-KR" smtClean="0"/>
          </a:p>
          <a:p>
            <a:r>
              <a:rPr lang="en-US" altLang="ko-KR" smtClean="0"/>
              <a:t>   2.1. </a:t>
            </a:r>
            <a:r>
              <a:rPr lang="ko-KR" altLang="en-US" smtClean="0"/>
              <a:t>클래스 명명규칙</a:t>
            </a:r>
          </a:p>
        </p:txBody>
      </p:sp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657931"/>
              </p:ext>
            </p:extLst>
          </p:nvPr>
        </p:nvGraphicFramePr>
        <p:xfrm>
          <a:off x="873794" y="1886103"/>
          <a:ext cx="9336559" cy="23646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1871"/>
                <a:gridCol w="4132344"/>
                <a:gridCol w="4132344"/>
              </a:tblGrid>
              <a:tr h="395840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500" kern="100">
                          <a:effectLst/>
                        </a:rPr>
                        <a:t>기능유형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500" kern="100">
                          <a:effectLst/>
                        </a:rPr>
                        <a:t>전체이름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500" kern="100">
                          <a:effectLst/>
                        </a:rPr>
                        <a:t>약어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</a:tr>
              <a:tr h="278310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500" kern="0">
                          <a:effectLst/>
                        </a:rPr>
                        <a:t>관리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500" kern="100">
                          <a:effectLst/>
                        </a:rPr>
                        <a:t>Management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500" kern="100">
                          <a:effectLst/>
                        </a:rPr>
                        <a:t>Mgmt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</a:tr>
              <a:tr h="278310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500" kern="100">
                          <a:effectLst/>
                        </a:rPr>
                        <a:t>조회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500" kern="100">
                          <a:effectLst/>
                        </a:rPr>
                        <a:t>Inquiry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500" kern="0">
                          <a:effectLst/>
                        </a:rPr>
                        <a:t>Inqr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</a:tr>
              <a:tr h="278310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500" kern="100">
                          <a:effectLst/>
                        </a:rPr>
                        <a:t>요청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500" kern="100">
                          <a:effectLst/>
                        </a:rPr>
                        <a:t>Request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500" kern="0">
                          <a:effectLst/>
                        </a:rPr>
                        <a:t>Req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</a:tr>
              <a:tr h="278310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500" kern="100">
                          <a:effectLst/>
                        </a:rPr>
                        <a:t>생성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500" kern="100">
                          <a:effectLst/>
                        </a:rPr>
                        <a:t>Create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500" kern="0">
                          <a:effectLst/>
                        </a:rPr>
                        <a:t>Crt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</a:tr>
              <a:tr h="278310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500" kern="100">
                          <a:effectLst/>
                        </a:rPr>
                        <a:t>검토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500" kern="100">
                          <a:effectLst/>
                        </a:rPr>
                        <a:t>Check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500" kern="0">
                          <a:effectLst/>
                        </a:rPr>
                        <a:t>Chk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</a:tr>
              <a:tr h="278310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500" kern="100">
                          <a:effectLst/>
                        </a:rPr>
                        <a:t>처리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500" kern="100">
                          <a:effectLst/>
                        </a:rPr>
                        <a:t>Treatment, Procedure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500" kern="0">
                          <a:effectLst/>
                        </a:rPr>
                        <a:t>Trt, Proc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</a:tr>
              <a:tr h="278310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500" kern="100">
                          <a:effectLst/>
                        </a:rPr>
                        <a:t>계산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500" kern="100">
                          <a:effectLst/>
                        </a:rPr>
                        <a:t>Calculate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500" kern="0">
                          <a:effectLst/>
                        </a:rPr>
                        <a:t>Calc</a:t>
                      </a:r>
                      <a:endParaRPr lang="ko-KR" sz="15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93084" marR="93084" marT="26327" marB="26327"/>
                </a:tc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704675" y="1507579"/>
            <a:ext cx="192107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※ PostFix </a:t>
            </a:r>
            <a:r>
              <a:rPr lang="ko-KR" altLang="en-US" sz="1300" smtClean="0"/>
              <a:t>참고</a:t>
            </a:r>
            <a:endParaRPr lang="ko-KR" altLang="en-US" sz="1300"/>
          </a:p>
        </p:txBody>
      </p:sp>
    </p:spTree>
    <p:extLst>
      <p:ext uri="{BB962C8B-B14F-4D97-AF65-F5344CB8AC3E}">
        <p14:creationId xmlns:p14="http://schemas.microsoft.com/office/powerpoint/2010/main" val="340004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204263"/>
              </p:ext>
            </p:extLst>
          </p:nvPr>
        </p:nvGraphicFramePr>
        <p:xfrm>
          <a:off x="863878" y="1390694"/>
          <a:ext cx="9156021" cy="51448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3562"/>
                <a:gridCol w="2127183"/>
                <a:gridCol w="2531444"/>
                <a:gridCol w="2539798"/>
                <a:gridCol w="444034"/>
              </a:tblGrid>
              <a:tr h="315361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조건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규칙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예제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비고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 anchor="ctr"/>
                </a:tc>
              </a:tr>
              <a:tr h="295780">
                <a:tc rowSpan="8"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기본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 anchor="ctr"/>
                </a:tc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조회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select + </a:t>
                      </a:r>
                      <a:r>
                        <a:rPr lang="ko-KR" sz="900" kern="100">
                          <a:effectLst/>
                        </a:rPr>
                        <a:t>조회대상</a:t>
                      </a:r>
                      <a:r>
                        <a:rPr lang="en-US" sz="900" kern="100">
                          <a:effectLst/>
                        </a:rPr>
                        <a:t> + (List)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selectUser(List)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957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select + Paginated + </a:t>
                      </a:r>
                      <a:r>
                        <a:rPr lang="ko-KR" sz="900" kern="100">
                          <a:effectLst/>
                        </a:rPr>
                        <a:t>조회대상</a:t>
                      </a:r>
                      <a:r>
                        <a:rPr lang="en-US" sz="900" kern="100">
                          <a:effectLst/>
                        </a:rPr>
                        <a:t> + List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selectPaginatedUserList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957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get + </a:t>
                      </a:r>
                      <a:r>
                        <a:rPr lang="ko-KR" sz="900" kern="100">
                          <a:effectLst/>
                        </a:rPr>
                        <a:t>조회대상</a:t>
                      </a:r>
                      <a:r>
                        <a:rPr lang="en-US" sz="900" kern="100">
                          <a:effectLst/>
                        </a:rPr>
                        <a:t> + By + </a:t>
                      </a:r>
                      <a:r>
                        <a:rPr lang="ko-KR" sz="900" kern="100">
                          <a:effectLst/>
                        </a:rPr>
                        <a:t>조회조건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getCompanyByCd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957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등록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insert + </a:t>
                      </a:r>
                      <a:r>
                        <a:rPr lang="ko-KR" sz="900" kern="100">
                          <a:effectLst/>
                        </a:rPr>
                        <a:t>입력대상</a:t>
                      </a:r>
                      <a:r>
                        <a:rPr lang="en-US" sz="900" kern="100">
                          <a:effectLst/>
                        </a:rPr>
                        <a:t> + (List)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insertUser(List)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957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수정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update + </a:t>
                      </a:r>
                      <a:r>
                        <a:rPr lang="ko-KR" sz="900" kern="100" smtClean="0">
                          <a:effectLst/>
                        </a:rPr>
                        <a:t>수정대상</a:t>
                      </a:r>
                      <a:r>
                        <a:rPr lang="en-US" altLang="ko-KR" sz="900" kern="100" baseline="0" smtClean="0">
                          <a:effectLst/>
                        </a:rPr>
                        <a:t> + (List)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updateUser(List)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957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삭제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delete + </a:t>
                      </a:r>
                      <a:r>
                        <a:rPr lang="ko-KR" sz="900" kern="100">
                          <a:effectLst/>
                        </a:rPr>
                        <a:t>수정대상</a:t>
                      </a:r>
                      <a:r>
                        <a:rPr lang="en-US" sz="900" kern="100">
                          <a:effectLst/>
                        </a:rPr>
                        <a:t> + (List)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deleteUser(List)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100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저장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save + </a:t>
                      </a:r>
                      <a:r>
                        <a:rPr lang="ko-KR" sz="900" kern="100">
                          <a:effectLst/>
                        </a:rPr>
                        <a:t>삭제대상</a:t>
                      </a:r>
                      <a:r>
                        <a:rPr lang="en-US" sz="900" kern="100">
                          <a:effectLst/>
                        </a:rPr>
                        <a:t> + (List)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saveUser(List)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957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처리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process + </a:t>
                      </a:r>
                      <a:r>
                        <a:rPr lang="ko-KR" sz="900" kern="100">
                          <a:effectLst/>
                        </a:rPr>
                        <a:t>처리대상</a:t>
                      </a:r>
                      <a:r>
                        <a:rPr lang="en-US" sz="900" kern="100">
                          <a:effectLst/>
                        </a:rPr>
                        <a:t> + (List)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processUser(List)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10078">
                <a:tc rowSpan="12"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기타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저장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save+</a:t>
                      </a:r>
                      <a:r>
                        <a:rPr lang="ko-KR" sz="900" kern="100">
                          <a:effectLst/>
                        </a:rPr>
                        <a:t>작업대상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altLang="ko-KR" sz="900" kern="100" smtClean="0">
                          <a:effectLst/>
                          <a:latin typeface="+mn-lt"/>
                          <a:cs typeface="+mn-cs"/>
                        </a:rPr>
                        <a:t>save</a:t>
                      </a:r>
                      <a:r>
                        <a:rPr lang="en-US" altLang="ko-KR" sz="900" kern="100" baseline="0" smtClean="0">
                          <a:effectLst/>
                          <a:latin typeface="+mn-lt"/>
                          <a:cs typeface="+mn-cs"/>
                        </a:rPr>
                        <a:t>Drain(List)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100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확인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confirm+</a:t>
                      </a:r>
                      <a:r>
                        <a:rPr lang="ko-KR" sz="900" kern="100">
                          <a:effectLst/>
                        </a:rPr>
                        <a:t>작업대상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100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반송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sendback+</a:t>
                      </a:r>
                      <a:r>
                        <a:rPr lang="ko-KR" sz="900" kern="100">
                          <a:effectLst/>
                        </a:rPr>
                        <a:t>작업대상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100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송신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send+</a:t>
                      </a:r>
                      <a:r>
                        <a:rPr lang="ko-KR" sz="900" kern="100">
                          <a:effectLst/>
                        </a:rPr>
                        <a:t>작업대상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100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수신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receive+</a:t>
                      </a:r>
                      <a:r>
                        <a:rPr lang="ko-KR" sz="900" kern="100">
                          <a:effectLst/>
                        </a:rPr>
                        <a:t>작업대상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100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송수신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transfer+</a:t>
                      </a:r>
                      <a:r>
                        <a:rPr lang="ko-KR" sz="900" kern="100">
                          <a:effectLst/>
                        </a:rPr>
                        <a:t>작업대상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100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취소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cancel+</a:t>
                      </a:r>
                      <a:r>
                        <a:rPr lang="ko-KR" sz="900" kern="100">
                          <a:effectLst/>
                        </a:rPr>
                        <a:t>작업대상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100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전처리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preProcess+</a:t>
                      </a:r>
                      <a:r>
                        <a:rPr lang="ko-KR" sz="900" kern="100">
                          <a:effectLst/>
                        </a:rPr>
                        <a:t>작업대상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100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후처리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postProcess+</a:t>
                      </a:r>
                      <a:r>
                        <a:rPr lang="ko-KR" sz="900" kern="100">
                          <a:effectLst/>
                        </a:rPr>
                        <a:t>작업대상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100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계산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calculate+</a:t>
                      </a:r>
                      <a:r>
                        <a:rPr lang="ko-KR" sz="900" kern="100">
                          <a:effectLst/>
                        </a:rPr>
                        <a:t>작업대상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2957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검토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check + </a:t>
                      </a:r>
                      <a:r>
                        <a:rPr lang="ko-KR" sz="900" kern="100">
                          <a:effectLst/>
                        </a:rPr>
                        <a:t>검토조건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checkValidAmt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  <a:tr h="1510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effectLst/>
                        </a:rPr>
                        <a:t>유무</a:t>
                      </a:r>
                      <a:r>
                        <a:rPr lang="en-US" sz="900" kern="0">
                          <a:effectLst/>
                        </a:rPr>
                        <a:t>(</a:t>
                      </a:r>
                      <a:r>
                        <a:rPr lang="ko-KR" sz="900" kern="0">
                          <a:effectLst/>
                        </a:rPr>
                        <a:t>여부</a:t>
                      </a:r>
                      <a:r>
                        <a:rPr lang="en-US" sz="900" kern="0">
                          <a:effectLst/>
                        </a:rPr>
                        <a:t>)</a:t>
                      </a:r>
                      <a:r>
                        <a:rPr lang="ko-KR" sz="900" kern="0">
                          <a:effectLst/>
                        </a:rPr>
                        <a:t>확인</a:t>
                      </a:r>
                      <a:endParaRPr lang="ko-KR" sz="900" b="1" kern="100">
                        <a:effectLst/>
                        <a:latin typeface="Arial" panose="020B0604020202020204" pitchFamily="34" charset="0"/>
                        <a:ea typeface="바탕" panose="02030600000101010101" pitchFamily="18" charset="-127"/>
                        <a:cs typeface="바탕" panose="02030600000101010101" pitchFamily="18" charset="-127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is/has + </a:t>
                      </a:r>
                      <a:r>
                        <a:rPr lang="ko-KR" sz="900" kern="100">
                          <a:effectLst/>
                        </a:rPr>
                        <a:t>유무</a:t>
                      </a:r>
                      <a:r>
                        <a:rPr lang="en-US" sz="900" kern="100">
                          <a:effectLst/>
                        </a:rPr>
                        <a:t>(</a:t>
                      </a:r>
                      <a:r>
                        <a:rPr lang="ko-KR" sz="900" kern="100">
                          <a:effectLst/>
                        </a:rPr>
                        <a:t>여부</a:t>
                      </a:r>
                      <a:r>
                        <a:rPr lang="en-US" sz="900" kern="100">
                          <a:effectLst/>
                        </a:rPr>
                        <a:t>)</a:t>
                      </a:r>
                      <a:r>
                        <a:rPr lang="ko-KR" sz="900" kern="100">
                          <a:effectLst/>
                        </a:rPr>
                        <a:t>대상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isRightUser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  <a:tc>
                  <a:txBody>
                    <a:bodyPr/>
                    <a:lstStyle/>
                    <a:p>
                      <a:pPr marL="127000" indent="-127000" algn="just" latinLnBrk="1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 </a:t>
                      </a:r>
                      <a:endParaRPr lang="ko-KR" sz="900" kern="100">
                        <a:effectLst/>
                        <a:latin typeface="가는각진제목체"/>
                        <a:cs typeface="Times New Roman" panose="02020603050405020304" pitchFamily="18" charset="0"/>
                      </a:endParaRPr>
                    </a:p>
                  </a:txBody>
                  <a:tcPr marL="53580" marR="53580" marT="0" marB="0" anchor="ctr"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90437" y="327171"/>
            <a:ext cx="5167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2. Server Side</a:t>
            </a:r>
          </a:p>
          <a:p>
            <a:endParaRPr lang="en-US" altLang="ko-KR" smtClean="0"/>
          </a:p>
          <a:p>
            <a:r>
              <a:rPr lang="en-US" altLang="ko-KR" smtClean="0"/>
              <a:t>   2.2. </a:t>
            </a:r>
            <a:r>
              <a:rPr lang="ko-KR" altLang="en-US" smtClean="0"/>
              <a:t>메소드 명명규칙</a:t>
            </a:r>
          </a:p>
        </p:txBody>
      </p:sp>
    </p:spTree>
    <p:extLst>
      <p:ext uri="{BB962C8B-B14F-4D97-AF65-F5344CB8AC3E}">
        <p14:creationId xmlns:p14="http://schemas.microsoft.com/office/powerpoint/2010/main" val="227937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0437" y="327171"/>
            <a:ext cx="5167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3. Client Side</a:t>
            </a:r>
          </a:p>
          <a:p>
            <a:endParaRPr lang="en-US" altLang="ko-KR" smtClean="0"/>
          </a:p>
          <a:p>
            <a:r>
              <a:rPr lang="en-US" altLang="ko-KR" smtClean="0"/>
              <a:t>   3.1. </a:t>
            </a:r>
            <a:r>
              <a:rPr lang="ko-KR" altLang="en-US" smtClean="0"/>
              <a:t>화면 명명규칙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1559" y="1478703"/>
            <a:ext cx="292404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smtClean="0"/>
              <a:t>클래명과 동일</a:t>
            </a:r>
            <a:endParaRPr lang="en-US" altLang="ko-KR" sz="1300" smtClean="0"/>
          </a:p>
          <a:p>
            <a:endParaRPr lang="en-US" altLang="ko-KR" sz="1300"/>
          </a:p>
          <a:p>
            <a:r>
              <a:rPr lang="en-US" altLang="ko-KR" sz="1300" smtClean="0"/>
              <a:t>ex) DrainMgmt.xml</a:t>
            </a:r>
            <a:endParaRPr lang="ko-KR" altLang="en-US" sz="1300"/>
          </a:p>
        </p:txBody>
      </p:sp>
      <p:sp>
        <p:nvSpPr>
          <p:cNvPr id="11" name="TextBox 10"/>
          <p:cNvSpPr txBox="1"/>
          <p:nvPr/>
        </p:nvSpPr>
        <p:spPr>
          <a:xfrm>
            <a:off x="390437" y="2558191"/>
            <a:ext cx="5167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   3.2. function </a:t>
            </a:r>
            <a:r>
              <a:rPr lang="ko-KR" altLang="en-US" smtClean="0"/>
              <a:t>명명규칙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41559" y="3182719"/>
                <a:ext cx="2924049" cy="29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ko-KR" altLang="en-US" sz="1300" i="0" smtClean="0">
                        <a:latin typeface="Cambria Math" panose="02040503050406030204" pitchFamily="18" charset="0"/>
                      </a:rPr>
                      <m:t>①</m:t>
                    </m:r>
                    <m:r>
                      <a:rPr lang="en-US" altLang="ko-KR" sz="13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ko-KR" altLang="en-US" sz="1300" i="1">
                        <a:latin typeface="Cambria Math" panose="02040503050406030204" pitchFamily="18" charset="0"/>
                      </a:rPr>
                      <m:t>원</m:t>
                    </m:r>
                  </m:oMath>
                </a14:m>
                <a:r>
                  <a:rPr lang="ko-KR" altLang="en-US" sz="1300" smtClean="0"/>
                  <a:t>칙 </a:t>
                </a:r>
                <a:r>
                  <a:rPr lang="en-US" altLang="ko-KR" sz="1300" smtClean="0"/>
                  <a:t>: CamelCase</a:t>
                </a:r>
                <a:endParaRPr lang="ko-KR" altLang="en-US" sz="130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559" y="3182719"/>
                <a:ext cx="2924049" cy="296171"/>
              </a:xfrm>
              <a:prstGeom prst="rect">
                <a:avLst/>
              </a:prstGeom>
              <a:blipFill rotWithShape="0">
                <a:blip r:embed="rId2"/>
                <a:stretch>
                  <a:fillRect b="-1632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41558" y="3734086"/>
                <a:ext cx="8275697" cy="29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ko-KR" altLang="en-US" sz="1300" i="1" smtClean="0">
                        <a:latin typeface="Cambria Math" panose="02040503050406030204" pitchFamily="18" charset="0"/>
                      </a:rPr>
                      <m:t>②</m:t>
                    </m:r>
                    <m:r>
                      <a:rPr lang="en-US" altLang="ko-KR" sz="13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ko-KR" altLang="en-US" sz="1300" i="1">
                        <a:latin typeface="Cambria Math" panose="02040503050406030204" pitchFamily="18" charset="0"/>
                      </a:rPr>
                      <m:t>이</m:t>
                    </m:r>
                  </m:oMath>
                </a14:m>
                <a:r>
                  <a:rPr lang="ko-KR" altLang="en-US" sz="1300" smtClean="0"/>
                  <a:t>벤트 함수 </a:t>
                </a:r>
                <a:r>
                  <a:rPr lang="en-US" altLang="ko-KR" sz="1300" smtClean="0"/>
                  <a:t>: btnSearch_onclick, cmbCode_onchange </a:t>
                </a:r>
                <a:endParaRPr lang="ko-KR" altLang="en-US" sz="130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558" y="3734086"/>
                <a:ext cx="8275697" cy="296171"/>
              </a:xfrm>
              <a:prstGeom prst="rect">
                <a:avLst/>
              </a:prstGeom>
              <a:blipFill rotWithShape="0">
                <a:blip r:embed="rId3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41558" y="4285453"/>
                <a:ext cx="7390173" cy="29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ko-KR" altLang="en-US" sz="1300" i="1" smtClean="0">
                        <a:latin typeface="Cambria Math" panose="02040503050406030204" pitchFamily="18" charset="0"/>
                      </a:rPr>
                      <m:t>②</m:t>
                    </m:r>
                    <m:r>
                      <a:rPr lang="en-US" altLang="ko-KR" sz="13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ko-KR" altLang="en-US" sz="1300" i="1">
                        <a:latin typeface="Cambria Math" panose="02040503050406030204" pitchFamily="18" charset="0"/>
                      </a:rPr>
                      <m:t>사</m:t>
                    </m:r>
                  </m:oMath>
                </a14:m>
                <a:r>
                  <a:rPr lang="ko-KR" altLang="en-US" sz="1300" smtClean="0"/>
                  <a:t>용자정의 함수 </a:t>
                </a:r>
                <a:r>
                  <a:rPr lang="en-US" altLang="ko-KR" sz="1300" smtClean="0"/>
                  <a:t>: fnSearch, fnSearchDetail, fnAdd, fnRemove, fnSave</a:t>
                </a:r>
                <a:endParaRPr lang="ko-KR" altLang="en-US" sz="130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558" y="4285453"/>
                <a:ext cx="7390173" cy="296171"/>
              </a:xfrm>
              <a:prstGeom prst="rect">
                <a:avLst/>
              </a:prstGeom>
              <a:blipFill rotWithShape="0">
                <a:blip r:embed="rId4"/>
                <a:stretch>
                  <a:fillRect b="-1632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909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0437" y="327171"/>
            <a:ext cx="5167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3. Client Side</a:t>
            </a:r>
          </a:p>
          <a:p>
            <a:endParaRPr lang="en-US" altLang="ko-KR" smtClean="0"/>
          </a:p>
          <a:p>
            <a:r>
              <a:rPr lang="en-US" altLang="ko-KR" smtClean="0"/>
              <a:t>   3.3. </a:t>
            </a:r>
            <a:r>
              <a:rPr lang="ko-KR" altLang="en-US" smtClean="0"/>
              <a:t>객체 명명규칙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630389"/>
              </p:ext>
            </p:extLst>
          </p:nvPr>
        </p:nvGraphicFramePr>
        <p:xfrm>
          <a:off x="1091815" y="1487813"/>
          <a:ext cx="9149466" cy="518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9677"/>
                <a:gridCol w="1266788"/>
                <a:gridCol w="2532584"/>
                <a:gridCol w="3380417"/>
              </a:tblGrid>
              <a:tr h="288000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000" kern="100" dirty="0" err="1">
                          <a:effectLst/>
                        </a:rPr>
                        <a:t>컴포넌트명</a:t>
                      </a:r>
                      <a:r>
                        <a:rPr lang="ko-KR" sz="1000" kern="100" dirty="0">
                          <a:effectLst/>
                        </a:rPr>
                        <a:t> </a:t>
                      </a:r>
                      <a:endParaRPr lang="ko-KR" sz="1000" kern="100" dirty="0">
                        <a:effectLst/>
                        <a:latin typeface="가는각진제목체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식별자 </a:t>
                      </a:r>
                      <a:endParaRPr lang="ko-KR" sz="1000" kern="100">
                        <a:effectLst/>
                        <a:latin typeface="가는각진제목체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설명</a:t>
                      </a:r>
                      <a:endParaRPr lang="ko-KR" sz="1000" kern="100">
                        <a:effectLst/>
                        <a:latin typeface="가는각진제목체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컴포넌트 아이디 명명 예제</a:t>
                      </a:r>
                      <a:endParaRPr lang="ko-KR" sz="1000" kern="100">
                        <a:effectLst/>
                        <a:latin typeface="가는각진제목체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AutoComplete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acb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자동완성 셀렉트박스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acbSearchKeyword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Trigger, Anchor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btn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버튼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btnSave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btnInsert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InputCalendar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ica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날짜 입력용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inputBox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icaStartDate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Calendar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cal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달력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calApplcDate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CheckBox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cbx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체크박스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cbxAbolYn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CheckCombobox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ccb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체크박스콤보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ccbAcptTpCd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Chart, </a:t>
                      </a:r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FusionChart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cht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Chart,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FusionChart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chtAplyStat1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DataList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dlt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리스트 형태의 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Multi Row 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데이터 저장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dltBillSection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DataMap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dma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맵 형태의 단건 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Row 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데이터 저장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dmaBillMst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DatePicker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dpk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DatePicker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dpkBillYmd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Editor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edt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에디터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edtReqDetail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FloatingLayer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flt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FloatingLayer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fltCustMst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Fliptoggle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ftg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Fliptoggle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ftgSelBillYn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Generator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gen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제너레이터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genMenuType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Grid, </a:t>
                      </a:r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GridView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Grid, GridView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grdBillSection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Group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grp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grpCustMst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Image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img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이미지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imgSubTitle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84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920897"/>
              </p:ext>
            </p:extLst>
          </p:nvPr>
        </p:nvGraphicFramePr>
        <p:xfrm>
          <a:off x="1091815" y="477871"/>
          <a:ext cx="9149466" cy="60184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9677"/>
                <a:gridCol w="1266788"/>
                <a:gridCol w="2532584"/>
                <a:gridCol w="3380417"/>
              </a:tblGrid>
              <a:tr h="334359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000" kern="100" dirty="0" err="1">
                          <a:effectLst/>
                        </a:rPr>
                        <a:t>컴포넌트명</a:t>
                      </a:r>
                      <a:r>
                        <a:rPr lang="ko-KR" sz="1000" kern="100" dirty="0">
                          <a:effectLst/>
                        </a:rPr>
                        <a:t> </a:t>
                      </a:r>
                      <a:endParaRPr lang="ko-KR" sz="1000" kern="100" dirty="0">
                        <a:effectLst/>
                        <a:latin typeface="가는각진제목체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식별자 </a:t>
                      </a:r>
                      <a:endParaRPr lang="ko-KR" sz="1000" kern="100">
                        <a:effectLst/>
                        <a:latin typeface="가는각진제목체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설명</a:t>
                      </a:r>
                      <a:endParaRPr lang="ko-KR" sz="1000" kern="100">
                        <a:effectLst/>
                        <a:latin typeface="가는각진제목체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컴포넌트 아이디 명명 예제</a:t>
                      </a:r>
                      <a:endParaRPr lang="ko-KR" sz="1000" kern="100">
                        <a:effectLst/>
                        <a:latin typeface="가는각진제목체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InputBox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ibx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입력박스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ibxCustNo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Multiupload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mpd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파일 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멀티 </a:t>
                      </a:r>
                      <a:r>
                        <a:rPr lang="ko-KR" alt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업로드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mpdAttachFile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MultiSelect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msb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멀티셀렉트박스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msbSelBillCd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PageControl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pgc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페이지 컨트롤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pgcBillMst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PageList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pgl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페이지 리스트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pglCustMst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Radio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rad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라디오박스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radSelBillCd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Submission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sbm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서버와 통신 기능 제공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sbmCustMstInsert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SelectBox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sbx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셀렉트박스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sbxAtmp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Secret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sct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입력한 문자가 보이지 않는입력박스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sctPassword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Spinner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spi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Spinner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spiAplySeq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TabControl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tac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탭컨트롤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tacRearch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TableLayout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tbl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테이블레이아웃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tblBillDetail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TreeView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trv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트리뷰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trvOrgInfo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SlideHide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shd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SlideHide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shdMenu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Textarea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txa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Textarea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txaBillDetail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Textbox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tbx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텍스트박스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tbxTitle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  <a:tr h="33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Upload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upd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개의 파일 업로드</a:t>
                      </a:r>
                    </a:p>
                  </a:txBody>
                  <a:tcPr marL="14287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updAttach1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4287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064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668</Words>
  <Application>Microsoft Office PowerPoint</Application>
  <PresentationFormat>와이드스크린</PresentationFormat>
  <Paragraphs>326</Paragraphs>
  <Slides>14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가는각진제목체</vt:lpstr>
      <vt:lpstr>굴림</vt:lpstr>
      <vt:lpstr>맑은 고딕</vt:lpstr>
      <vt:lpstr>바탕</vt:lpstr>
      <vt:lpstr>휴먼엑스포</vt:lpstr>
      <vt:lpstr>Arial</vt:lpstr>
      <vt:lpstr>Cambria Math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</dc:creator>
  <cp:lastModifiedBy>a</cp:lastModifiedBy>
  <cp:revision>46</cp:revision>
  <cp:lastPrinted>2016-07-26T17:25:35Z</cp:lastPrinted>
  <dcterms:created xsi:type="dcterms:W3CDTF">2016-07-26T15:53:45Z</dcterms:created>
  <dcterms:modified xsi:type="dcterms:W3CDTF">2016-08-23T15:26:37Z</dcterms:modified>
</cp:coreProperties>
</file>