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66"/>
  </p:notesMasterIdLst>
  <p:handoutMasterIdLst>
    <p:handoutMasterId r:id="rId67"/>
  </p:handoutMasterIdLst>
  <p:sldIdLst>
    <p:sldId id="349" r:id="rId2"/>
    <p:sldId id="531" r:id="rId3"/>
    <p:sldId id="542" r:id="rId4"/>
    <p:sldId id="544" r:id="rId5"/>
    <p:sldId id="555" r:id="rId6"/>
    <p:sldId id="556" r:id="rId7"/>
    <p:sldId id="557" r:id="rId8"/>
    <p:sldId id="554" r:id="rId9"/>
    <p:sldId id="613" r:id="rId10"/>
    <p:sldId id="546" r:id="rId11"/>
    <p:sldId id="562" r:id="rId12"/>
    <p:sldId id="617" r:id="rId13"/>
    <p:sldId id="563" r:id="rId14"/>
    <p:sldId id="565" r:id="rId15"/>
    <p:sldId id="614" r:id="rId16"/>
    <p:sldId id="616" r:id="rId17"/>
    <p:sldId id="580" r:id="rId18"/>
    <p:sldId id="581" r:id="rId19"/>
    <p:sldId id="582" r:id="rId20"/>
    <p:sldId id="583" r:id="rId21"/>
    <p:sldId id="584" r:id="rId22"/>
    <p:sldId id="585" r:id="rId23"/>
    <p:sldId id="586" r:id="rId24"/>
    <p:sldId id="587" r:id="rId25"/>
    <p:sldId id="588" r:id="rId26"/>
    <p:sldId id="589" r:id="rId27"/>
    <p:sldId id="590" r:id="rId28"/>
    <p:sldId id="591" r:id="rId29"/>
    <p:sldId id="592" r:id="rId30"/>
    <p:sldId id="593" r:id="rId31"/>
    <p:sldId id="594" r:id="rId32"/>
    <p:sldId id="595" r:id="rId33"/>
    <p:sldId id="596" r:id="rId34"/>
    <p:sldId id="597" r:id="rId35"/>
    <p:sldId id="598" r:id="rId36"/>
    <p:sldId id="599" r:id="rId37"/>
    <p:sldId id="600" r:id="rId38"/>
    <p:sldId id="601" r:id="rId39"/>
    <p:sldId id="602" r:id="rId40"/>
    <p:sldId id="603" r:id="rId41"/>
    <p:sldId id="604" r:id="rId42"/>
    <p:sldId id="605" r:id="rId43"/>
    <p:sldId id="606" r:id="rId44"/>
    <p:sldId id="607" r:id="rId45"/>
    <p:sldId id="608" r:id="rId46"/>
    <p:sldId id="609" r:id="rId47"/>
    <p:sldId id="610" r:id="rId48"/>
    <p:sldId id="611" r:id="rId49"/>
    <p:sldId id="612" r:id="rId50"/>
    <p:sldId id="566" r:id="rId51"/>
    <p:sldId id="567" r:id="rId52"/>
    <p:sldId id="568" r:id="rId53"/>
    <p:sldId id="569" r:id="rId54"/>
    <p:sldId id="570" r:id="rId55"/>
    <p:sldId id="571" r:id="rId56"/>
    <p:sldId id="572" r:id="rId57"/>
    <p:sldId id="573" r:id="rId58"/>
    <p:sldId id="574" r:id="rId59"/>
    <p:sldId id="575" r:id="rId60"/>
    <p:sldId id="576" r:id="rId61"/>
    <p:sldId id="577" r:id="rId62"/>
    <p:sldId id="578" r:id="rId63"/>
    <p:sldId id="579" r:id="rId64"/>
    <p:sldId id="539" r:id="rId65"/>
  </p:sldIdLst>
  <p:sldSz cx="9906000" cy="6858000" type="A4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기본 구역" id="{C3E71684-5FA8-4586-8A34-946DE16F50BD}">
          <p14:sldIdLst>
            <p14:sldId id="349"/>
            <p14:sldId id="531"/>
            <p14:sldId id="542"/>
            <p14:sldId id="544"/>
            <p14:sldId id="555"/>
            <p14:sldId id="556"/>
            <p14:sldId id="557"/>
            <p14:sldId id="554"/>
            <p14:sldId id="613"/>
            <p14:sldId id="546"/>
            <p14:sldId id="562"/>
            <p14:sldId id="617"/>
            <p14:sldId id="563"/>
            <p14:sldId id="565"/>
            <p14:sldId id="614"/>
            <p14:sldId id="616"/>
            <p14:sldId id="580"/>
            <p14:sldId id="581"/>
            <p14:sldId id="582"/>
            <p14:sldId id="583"/>
            <p14:sldId id="584"/>
            <p14:sldId id="585"/>
            <p14:sldId id="586"/>
            <p14:sldId id="587"/>
            <p14:sldId id="588"/>
            <p14:sldId id="589"/>
            <p14:sldId id="590"/>
            <p14:sldId id="591"/>
            <p14:sldId id="592"/>
            <p14:sldId id="593"/>
            <p14:sldId id="594"/>
            <p14:sldId id="595"/>
            <p14:sldId id="596"/>
            <p14:sldId id="597"/>
            <p14:sldId id="598"/>
            <p14:sldId id="599"/>
            <p14:sldId id="600"/>
            <p14:sldId id="601"/>
            <p14:sldId id="602"/>
            <p14:sldId id="603"/>
            <p14:sldId id="604"/>
            <p14:sldId id="605"/>
            <p14:sldId id="606"/>
            <p14:sldId id="607"/>
            <p14:sldId id="608"/>
            <p14:sldId id="609"/>
            <p14:sldId id="610"/>
            <p14:sldId id="611"/>
            <p14:sldId id="612"/>
            <p14:sldId id="566"/>
            <p14:sldId id="567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577"/>
            <p14:sldId id="578"/>
            <p14:sldId id="579"/>
            <p14:sldId id="539"/>
          </p14:sldIdLst>
        </p14:section>
      </p14:sectionLst>
    </p:ex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17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0066"/>
    <a:srgbClr val="00277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55" autoAdjust="0"/>
    <p:restoredTop sz="94667" autoAdjust="0"/>
  </p:normalViewPr>
  <p:slideViewPr>
    <p:cSldViewPr snapToGrid="0" showGuides="1">
      <p:cViewPr varScale="1">
        <p:scale>
          <a:sx n="216" d="100"/>
          <a:sy n="216" d="100"/>
        </p:scale>
        <p:origin x="348" y="180"/>
      </p:cViewPr>
      <p:guideLst>
        <p:guide pos="6023"/>
        <p:guide pos="217"/>
        <p:guide orient="horz" pos="2160"/>
        <p:guide orient="horz" pos="10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7704" tIns="68853" rIns="137704" bIns="68853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142" y="4715153"/>
            <a:ext cx="5439392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02358" y="2168877"/>
            <a:ext cx="5734050" cy="116837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1950338" y="3411676"/>
            <a:ext cx="5886070" cy="90010"/>
            <a:chOff x="1992255" y="3113965"/>
            <a:chExt cx="5886070" cy="199749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pic>
        <p:nvPicPr>
          <p:cNvPr id="23" name="_x20452238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48" y="6192456"/>
            <a:ext cx="1968304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pic>
        <p:nvPicPr>
          <p:cNvPr id="9" name="_x204523904" descr="EMB0000108011d6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391" y="6626123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29" r:id="rId3"/>
    <p:sldLayoutId id="2147483933" r:id="rId4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4294967295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/>
              <a:t>2025. 12. 09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0110"/>
            <a:ext cx="9906000" cy="14168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/>
              <a:t>ERP </a:t>
            </a:r>
            <a:r>
              <a:rPr lang="ko-KR" altLang="en-US"/>
              <a:t>배포 아키텍처 및 운영체계</a:t>
            </a:r>
            <a:endParaRPr lang="ko-KR" altLang="en-US" sz="180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>
                <a:latin typeface="+mn-ea"/>
                <a:ea typeface="+mn-ea"/>
              </a:rPr>
              <a:t>NGES_</a:t>
            </a:r>
            <a:r>
              <a:rPr lang="en-US" altLang="ko-KR" sz="1400" b="1">
                <a:latin typeface="+mn-ea"/>
              </a:rPr>
              <a:t>AA_</a:t>
            </a:r>
            <a:r>
              <a:rPr lang="en-US" altLang="ko-KR" sz="1400" b="1">
                <a:latin typeface="+mn-ea"/>
                <a:ea typeface="+mn-ea"/>
              </a:rPr>
              <a:t>AN11-1</a:t>
            </a: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>
                <a:latin typeface="+mn-ea"/>
                <a:ea typeface="+mn-ea"/>
              </a:rPr>
              <a:t>Ver. 0.1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>
                <a:latin typeface="+mn-ea"/>
              </a:rPr>
              <a:t>ㅇㅇ</a:t>
            </a:r>
            <a:r>
              <a:rPr lang="ko-KR" altLang="en-US" sz="1400" b="1">
                <a:latin typeface="+mn-ea"/>
                <a:ea typeface="+mn-ea"/>
              </a:rPr>
              <a:t> 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>
            <a:extLst>
              <a:ext uri="{FF2B5EF4-FFF2-40B4-BE49-F238E27FC236}">
                <a16:creationId xmlns:a16="http://schemas.microsoft.com/office/drawing/2014/main" id="{5453BAD9-0EAF-4CC4-A758-00A5F4F1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>
                <a:latin typeface="+mj-ea"/>
                <a:ea typeface="+mj-ea"/>
              </a:rPr>
              <a:t>4. ERP10 / </a:t>
            </a:r>
            <a:r>
              <a:rPr lang="ko-KR" altLang="en-US">
                <a:latin typeface="+mj-ea"/>
                <a:ea typeface="+mj-ea"/>
              </a:rPr>
              <a:t>모바일</a:t>
            </a:r>
            <a:r>
              <a:rPr lang="en-US" altLang="ko-KR">
                <a:latin typeface="+mj-ea"/>
                <a:ea typeface="+mj-ea"/>
              </a:rPr>
              <a:t>ERP </a:t>
            </a:r>
            <a:r>
              <a:rPr lang="ko-KR" altLang="en-US">
                <a:latin typeface="+mj-ea"/>
                <a:ea typeface="+mj-ea"/>
              </a:rPr>
              <a:t>이슈 및 처리방안</a:t>
            </a:r>
            <a:endParaRPr lang="en-US">
              <a:latin typeface="+mj-ea"/>
              <a:ea typeface="+mj-ea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E0EC6A5-03AE-4C92-9B34-57091086A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157526"/>
              </p:ext>
            </p:extLst>
          </p:nvPr>
        </p:nvGraphicFramePr>
        <p:xfrm>
          <a:off x="410893" y="1048109"/>
          <a:ext cx="9084213" cy="4388819"/>
        </p:xfrm>
        <a:graphic>
          <a:graphicData uri="http://schemas.openxmlformats.org/drawingml/2006/table">
            <a:tbl>
              <a:tblPr/>
              <a:tblGrid>
                <a:gridCol w="1324155">
                  <a:extLst>
                    <a:ext uri="{9D8B030D-6E8A-4147-A177-3AD203B41FA5}">
                      <a16:colId xmlns:a16="http://schemas.microsoft.com/office/drawing/2014/main" val="2401005160"/>
                    </a:ext>
                  </a:extLst>
                </a:gridCol>
                <a:gridCol w="3316856">
                  <a:extLst>
                    <a:ext uri="{9D8B030D-6E8A-4147-A177-3AD203B41FA5}">
                      <a16:colId xmlns:a16="http://schemas.microsoft.com/office/drawing/2014/main" val="3615855421"/>
                    </a:ext>
                  </a:extLst>
                </a:gridCol>
                <a:gridCol w="4443202">
                  <a:extLst>
                    <a:ext uri="{9D8B030D-6E8A-4147-A177-3AD203B41FA5}">
                      <a16:colId xmlns:a16="http://schemas.microsoft.com/office/drawing/2014/main" val="3771923322"/>
                    </a:ext>
                  </a:extLst>
                </a:gridCol>
              </a:tblGrid>
              <a:tr h="35799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806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6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6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이슈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처리 방안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>
                    <a:lnL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824248"/>
                  </a:ext>
                </a:extLst>
              </a:tr>
              <a:tr h="1357739"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인프라 및 관리 체계</a:t>
                      </a:r>
                      <a:endParaRPr lang="ko-KR" altLang="en-US" sz="1100">
                        <a:effectLst/>
                      </a:endParaRPr>
                    </a:p>
                  </a:txBody>
                  <a:tcPr marL="4192" marR="4192" marT="2515" marB="2515" anchor="ctr">
                    <a:lnL w="9525" cap="flat" cmpd="sng" algn="ctr">
                      <a:solidFill>
                        <a:srgbClr val="806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6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061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en-US" altLang="ko-KR" sz="1100" b="0">
                          <a:effectLst/>
                        </a:rPr>
                        <a:t>EDS </a:t>
                      </a:r>
                      <a:r>
                        <a:rPr lang="ko-KR" altLang="en-US" sz="1100" b="0">
                          <a:effectLst/>
                        </a:rPr>
                        <a:t>및 </a:t>
                      </a:r>
                      <a:r>
                        <a:rPr lang="en-US" altLang="ko-KR" sz="1100" b="0">
                          <a:effectLst/>
                        </a:rPr>
                        <a:t>Git </a:t>
                      </a:r>
                      <a:r>
                        <a:rPr lang="ko-KR" altLang="en-US" sz="1100" b="0">
                          <a:effectLst/>
                        </a:rPr>
                        <a:t>서버 혼재로 인한 운영 혼선</a:t>
                      </a:r>
                      <a:r>
                        <a:rPr lang="en-US" altLang="ko-KR" sz="1100" b="0">
                          <a:effectLst/>
                        </a:rPr>
                        <a:t>.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PC, </a:t>
                      </a:r>
                      <a:r>
                        <a:rPr lang="ko-KR" altLang="en-US" sz="1100">
                          <a:effectLst/>
                        </a:rPr>
                        <a:t>모바일</a:t>
                      </a:r>
                      <a:r>
                        <a:rPr lang="en-US" altLang="ko-KR" sz="1100">
                          <a:effectLst/>
                        </a:rPr>
                        <a:t>, </a:t>
                      </a:r>
                      <a:r>
                        <a:rPr lang="ko-KR" altLang="en-US" sz="1100">
                          <a:effectLst/>
                        </a:rPr>
                        <a:t>채용 등 다수 채널이 존재하나</a:t>
                      </a:r>
                      <a:r>
                        <a:rPr lang="en-US" altLang="ko-KR" sz="1100">
                          <a:effectLst/>
                        </a:rPr>
                        <a:t>, EDS/Git/WAS </a:t>
                      </a:r>
                      <a:r>
                        <a:rPr lang="ko-KR" altLang="en-US" sz="1100">
                          <a:effectLst/>
                        </a:rPr>
                        <a:t>간의 연결 구조가 복잡하여 관리 포인트 분산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내부망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외부망 간 보안 경계 모호성 존재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채널별 자산</a:t>
                      </a:r>
                      <a:r>
                        <a:rPr lang="en-US" altLang="ko-KR" sz="1100" b="0">
                          <a:effectLst/>
                        </a:rPr>
                        <a:t>(Asset) </a:t>
                      </a:r>
                      <a:r>
                        <a:rPr lang="ko-KR" altLang="en-US" sz="1100" b="0">
                          <a:effectLst/>
                        </a:rPr>
                        <a:t>식별 및 명확화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- 3</a:t>
                      </a:r>
                      <a:r>
                        <a:rPr lang="ko-KR" altLang="en-US" sz="1100">
                          <a:effectLst/>
                        </a:rPr>
                        <a:t>대 채널</a:t>
                      </a:r>
                      <a:r>
                        <a:rPr lang="en-US" altLang="ko-KR" sz="1100">
                          <a:effectLst/>
                        </a:rPr>
                        <a:t>(PC/</a:t>
                      </a:r>
                      <a:r>
                        <a:rPr lang="ko-KR" altLang="en-US" sz="1100">
                          <a:effectLst/>
                        </a:rPr>
                        <a:t>모바일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채용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별 </a:t>
                      </a:r>
                      <a:r>
                        <a:rPr lang="en-US" altLang="ko-KR" sz="1100" b="0">
                          <a:effectLst/>
                        </a:rPr>
                        <a:t>EDS, Git, WAS </a:t>
                      </a:r>
                      <a:r>
                        <a:rPr lang="ko-KR" altLang="en-US" sz="1100" b="0">
                          <a:effectLst/>
                        </a:rPr>
                        <a:t>서버 세트</a:t>
                      </a:r>
                      <a:r>
                        <a:rPr lang="ko-KR" altLang="en-US" sz="1100">
                          <a:effectLst/>
                        </a:rPr>
                        <a:t>를 물리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논리적으로 명확히 분리</a:t>
                      </a:r>
                      <a:r>
                        <a:rPr lang="en-US" altLang="ko-KR" sz="1100">
                          <a:effectLst/>
                        </a:rPr>
                        <a:t>·</a:t>
                      </a:r>
                      <a:r>
                        <a:rPr lang="ko-KR" altLang="en-US" sz="1100">
                          <a:effectLst/>
                        </a:rPr>
                        <a:t>정의</a:t>
                      </a:r>
                      <a:r>
                        <a:rPr lang="en-US" altLang="ko-KR" sz="1100">
                          <a:effectLst/>
                        </a:rPr>
                        <a:t>.</a:t>
                      </a:r>
                    </a:p>
                    <a:p>
                      <a:pPr algn="l" fontAlgn="base" latinLnBrk="0"/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채용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외부망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과 업무용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내부망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의 접근 경로 엄격 분리하여 보안 리스크 해소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178641"/>
                  </a:ext>
                </a:extLst>
              </a:tr>
              <a:tr h="1303980"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배포 정책</a:t>
                      </a:r>
                      <a:br>
                        <a:rPr lang="ko-KR" altLang="en-US" sz="1100" b="0">
                          <a:effectLst/>
                        </a:rPr>
                      </a:br>
                      <a:r>
                        <a:rPr lang="en-US" altLang="ko-KR" sz="1100" b="0">
                          <a:effectLst/>
                        </a:rPr>
                        <a:t>(</a:t>
                      </a:r>
                      <a:r>
                        <a:rPr lang="en-US" sz="1100" b="0">
                          <a:effectLst/>
                        </a:rPr>
                        <a:t>Process)</a:t>
                      </a:r>
                      <a:endParaRPr lang="en-US" sz="1100">
                        <a:effectLst/>
                      </a:endParaRPr>
                    </a:p>
                  </a:txBody>
                  <a:tcPr marL="4192" marR="4192" marT="2515" marB="2515" anchor="ctr">
                    <a:lnL w="9525" cap="flat" cmpd="sng" algn="ctr">
                      <a:solidFill>
                        <a:srgbClr val="A061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61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6F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채널 간 배포 선후행 기준 부재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PC(ERP10)</a:t>
                      </a:r>
                      <a:r>
                        <a:rPr lang="ko-KR" altLang="en-US" sz="1100">
                          <a:effectLst/>
                        </a:rPr>
                        <a:t>와 모바일이 동일 로직</a:t>
                      </a:r>
                      <a:r>
                        <a:rPr lang="en-US" altLang="ko-KR" sz="1100">
                          <a:effectLst/>
                        </a:rPr>
                        <a:t>(B/D)</a:t>
                      </a:r>
                      <a:r>
                        <a:rPr lang="ko-KR" altLang="en-US" sz="1100">
                          <a:effectLst/>
                        </a:rPr>
                        <a:t>을 공유함에도</a:t>
                      </a:r>
                      <a:r>
                        <a:rPr lang="en-US" altLang="ko-KR" sz="1100">
                          <a:effectLst/>
                        </a:rPr>
                        <a:t>, </a:t>
                      </a:r>
                      <a:r>
                        <a:rPr lang="ko-KR" altLang="en-US" sz="1100">
                          <a:effectLst/>
                        </a:rPr>
                        <a:t>동시 배포 또는 순서 없는 배포로 인해 상호 충돌 및 장애 발생 가능성 상존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en-US" altLang="ko-KR" sz="1100" b="0">
                          <a:effectLst/>
                        </a:rPr>
                        <a:t>'PC </a:t>
                      </a:r>
                      <a:r>
                        <a:rPr lang="ko-KR" altLang="en-US" sz="1100" b="0">
                          <a:effectLst/>
                        </a:rPr>
                        <a:t>우선 배포</a:t>
                      </a:r>
                      <a:r>
                        <a:rPr lang="en-US" altLang="ko-KR" sz="1100" b="0">
                          <a:effectLst/>
                        </a:rPr>
                        <a:t>(PC First)' </a:t>
                      </a:r>
                      <a:r>
                        <a:rPr lang="ko-KR" altLang="en-US" sz="1100" b="0">
                          <a:effectLst/>
                        </a:rPr>
                        <a:t>원칙 수립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ko-KR" altLang="en-US" sz="1100" b="0">
                          <a:effectLst/>
                        </a:rPr>
                        <a:t>업무용 </a:t>
                      </a:r>
                      <a:r>
                        <a:rPr lang="en-US" altLang="ko-KR" sz="1100" b="0">
                          <a:effectLst/>
                        </a:rPr>
                        <a:t>PC ERP</a:t>
                      </a:r>
                      <a:r>
                        <a:rPr lang="ko-KR" altLang="en-US" sz="1100" b="0">
                          <a:effectLst/>
                        </a:rPr>
                        <a:t>를 기준</a:t>
                      </a:r>
                      <a:r>
                        <a:rPr lang="en-US" altLang="ko-KR" sz="1100" b="0">
                          <a:effectLst/>
                        </a:rPr>
                        <a:t>(Best Practice) </a:t>
                      </a:r>
                      <a:r>
                        <a:rPr lang="ko-KR" altLang="en-US" sz="1100" b="0">
                          <a:effectLst/>
                        </a:rPr>
                        <a:t>시스템</a:t>
                      </a:r>
                      <a:r>
                        <a:rPr lang="ko-KR" altLang="en-US" sz="1100">
                          <a:effectLst/>
                        </a:rPr>
                        <a:t>으로 정의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배포 순서 강제</a:t>
                      </a:r>
                      <a:r>
                        <a:rPr lang="en-US" altLang="ko-KR" sz="1100">
                          <a:effectLst/>
                        </a:rPr>
                        <a:t>: </a:t>
                      </a:r>
                      <a:r>
                        <a:rPr lang="ko-KR" altLang="en-US" sz="1100" b="0">
                          <a:effectLst/>
                        </a:rPr>
                        <a:t>①</a:t>
                      </a:r>
                      <a:r>
                        <a:rPr lang="en-US" altLang="ko-KR" sz="1100" b="0">
                          <a:effectLst/>
                        </a:rPr>
                        <a:t>PC </a:t>
                      </a:r>
                      <a:r>
                        <a:rPr lang="ko-KR" altLang="en-US" sz="1100" b="0">
                          <a:effectLst/>
                        </a:rPr>
                        <a:t>배포</a:t>
                      </a:r>
                      <a:r>
                        <a:rPr lang="en-US" altLang="ko-KR" sz="1100" b="0">
                          <a:effectLst/>
                        </a:rPr>
                        <a:t>/</a:t>
                      </a:r>
                      <a:r>
                        <a:rPr lang="ko-KR" altLang="en-US" sz="1100" b="0">
                          <a:effectLst/>
                        </a:rPr>
                        <a:t>검증 → ②모바일</a:t>
                      </a:r>
                      <a:r>
                        <a:rPr lang="en-US" altLang="ko-KR" sz="1100" b="0">
                          <a:effectLst/>
                        </a:rPr>
                        <a:t>/</a:t>
                      </a:r>
                      <a:r>
                        <a:rPr lang="ko-KR" altLang="en-US" sz="1100" b="0">
                          <a:effectLst/>
                        </a:rPr>
                        <a:t>채용 확산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 </a:t>
                      </a:r>
                      <a:r>
                        <a:rPr lang="ko-KR" altLang="en-US" sz="1100">
                          <a:effectLst/>
                        </a:rPr>
                        <a:t>버전 안정화 확인 전까지 타 채널 배포 금지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C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773870"/>
                  </a:ext>
                </a:extLst>
              </a:tr>
              <a:tr h="1330860"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의사결정 및 통제</a:t>
                      </a:r>
                      <a:endParaRPr lang="ko-KR" altLang="en-US" sz="1100">
                        <a:effectLst/>
                      </a:endParaRPr>
                    </a:p>
                  </a:txBody>
                  <a:tcPr marL="4192" marR="4192" marT="2515" marB="2515" anchor="ctr">
                    <a:lnL w="9525" cap="flat" cmpd="sng" algn="ctr">
                      <a:solidFill>
                        <a:srgbClr val="106F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6F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6F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변경 영향도 파악 미흡 및 통제 권한 모호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벤더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더존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의 정기 패치 내역</a:t>
                      </a:r>
                      <a:r>
                        <a:rPr lang="en-US" altLang="ko-KR" sz="1100">
                          <a:effectLst/>
                        </a:rPr>
                        <a:t>(Release Note) </a:t>
                      </a:r>
                      <a:r>
                        <a:rPr lang="ko-KR" altLang="en-US" sz="1100">
                          <a:effectLst/>
                        </a:rPr>
                        <a:t>확인이 어려워 영향도 판단 불가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배포 진행 여부</a:t>
                      </a:r>
                      <a:r>
                        <a:rPr lang="en-US" altLang="ko-KR" sz="1100">
                          <a:effectLst/>
                        </a:rPr>
                        <a:t>(Go/Stop)</a:t>
                      </a:r>
                      <a:r>
                        <a:rPr lang="ko-KR" altLang="en-US" sz="1100">
                          <a:effectLst/>
                        </a:rPr>
                        <a:t>에 대한 결재권자의 판단 기준 부재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0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배포 통제권 강화 및 가시성 확보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en-US" altLang="ko-KR" sz="1100" b="0">
                          <a:effectLst/>
                        </a:rPr>
                        <a:t>Go/Stop </a:t>
                      </a:r>
                      <a:r>
                        <a:rPr lang="ko-KR" altLang="en-US" sz="1100" b="0">
                          <a:effectLst/>
                        </a:rPr>
                        <a:t>의사결정 체계화</a:t>
                      </a:r>
                      <a:r>
                        <a:rPr lang="en-US" altLang="ko-KR" sz="1100">
                          <a:effectLst/>
                        </a:rPr>
                        <a:t>: </a:t>
                      </a:r>
                      <a:r>
                        <a:rPr lang="ko-KR" altLang="en-US" sz="1100">
                          <a:effectLst/>
                        </a:rPr>
                        <a:t>결재자는 </a:t>
                      </a:r>
                      <a:r>
                        <a:rPr lang="en-US" altLang="ko-KR" sz="1100">
                          <a:effectLst/>
                        </a:rPr>
                        <a:t>PC </a:t>
                      </a:r>
                      <a:r>
                        <a:rPr lang="ko-KR" altLang="en-US" sz="1100">
                          <a:effectLst/>
                        </a:rPr>
                        <a:t>배포 현황을 확인 후 타 채널 배포 승인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ko-KR" altLang="en-US" sz="1100" b="0">
                          <a:effectLst/>
                        </a:rPr>
                        <a:t>변경사항 가시화</a:t>
                      </a:r>
                      <a:r>
                        <a:rPr lang="en-US" altLang="ko-KR" sz="1100">
                          <a:effectLst/>
                        </a:rPr>
                        <a:t>: </a:t>
                      </a:r>
                      <a:r>
                        <a:rPr lang="ko-KR" altLang="en-US" sz="1100">
                          <a:effectLst/>
                        </a:rPr>
                        <a:t>벤더사에 명확한 </a:t>
                      </a:r>
                      <a:r>
                        <a:rPr lang="en-US" altLang="ko-KR" sz="1100">
                          <a:effectLst/>
                        </a:rPr>
                        <a:t>'Update Release Note' </a:t>
                      </a:r>
                      <a:r>
                        <a:rPr lang="ko-KR" altLang="en-US" sz="1100">
                          <a:effectLst/>
                        </a:rPr>
                        <a:t>요구 및 사전 분석 후 배포 진행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0947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483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>
                <a:latin typeface="+mj-ea"/>
                <a:ea typeface="+mj-ea"/>
              </a:rPr>
              <a:t>4. ERP10 / </a:t>
            </a:r>
            <a:r>
              <a:rPr lang="ko-KR" altLang="en-US">
                <a:latin typeface="+mj-ea"/>
                <a:ea typeface="+mj-ea"/>
              </a:rPr>
              <a:t>모바일</a:t>
            </a:r>
            <a:r>
              <a:rPr lang="en-US" altLang="ko-KR">
                <a:latin typeface="+mj-ea"/>
                <a:ea typeface="+mj-ea"/>
              </a:rPr>
              <a:t>ERP </a:t>
            </a:r>
            <a:r>
              <a:rPr lang="ko-KR" altLang="en-US">
                <a:latin typeface="+mj-ea"/>
                <a:ea typeface="+mj-ea"/>
              </a:rPr>
              <a:t>이슈 및 처리방안</a:t>
            </a:r>
            <a:endParaRPr lang="en-US">
              <a:latin typeface="+mj-ea"/>
              <a:ea typeface="+mj-ea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F43FD4D0-1746-426D-916B-D8E7F63DF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320980"/>
              </p:ext>
            </p:extLst>
          </p:nvPr>
        </p:nvGraphicFramePr>
        <p:xfrm>
          <a:off x="367999" y="942687"/>
          <a:ext cx="9107305" cy="518907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322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2324083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5769996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37922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이슈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처리 방안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1334423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100" b="0">
                          <a:effectLst/>
                        </a:rPr>
                        <a:t>인프라 및 관리 체계</a:t>
                      </a:r>
                      <a:endParaRPr lang="ko-KR" altLang="en-US" sz="1100">
                        <a:effectLst/>
                      </a:endParaRPr>
                    </a:p>
                  </a:txBody>
                  <a:tcPr marL="4192" marR="4192" marT="2515" marB="2515" anchor="ctr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en-US" altLang="ko-KR" sz="1100" b="0">
                          <a:effectLst/>
                        </a:rPr>
                        <a:t>EDS </a:t>
                      </a:r>
                      <a:r>
                        <a:rPr lang="ko-KR" altLang="en-US" sz="1100" b="0">
                          <a:effectLst/>
                        </a:rPr>
                        <a:t>및 </a:t>
                      </a:r>
                      <a:r>
                        <a:rPr lang="en-US" altLang="ko-KR" sz="1100" b="0">
                          <a:effectLst/>
                        </a:rPr>
                        <a:t>Git </a:t>
                      </a:r>
                      <a:r>
                        <a:rPr lang="ko-KR" altLang="en-US" sz="1100" b="0">
                          <a:effectLst/>
                        </a:rPr>
                        <a:t>서버 혼재로 인한 운영 혼선</a:t>
                      </a:r>
                      <a:r>
                        <a:rPr lang="en-US" altLang="ko-KR" sz="1100" b="0">
                          <a:effectLst/>
                        </a:rPr>
                        <a:t>.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PC, </a:t>
                      </a:r>
                      <a:r>
                        <a:rPr lang="ko-KR" altLang="en-US" sz="1100">
                          <a:effectLst/>
                        </a:rPr>
                        <a:t>모바일</a:t>
                      </a:r>
                      <a:r>
                        <a:rPr lang="en-US" altLang="ko-KR" sz="1100">
                          <a:effectLst/>
                        </a:rPr>
                        <a:t>, </a:t>
                      </a:r>
                      <a:r>
                        <a:rPr lang="ko-KR" altLang="en-US" sz="1100">
                          <a:effectLst/>
                        </a:rPr>
                        <a:t>채용 등 다수 채널이 존재하나</a:t>
                      </a:r>
                      <a:r>
                        <a:rPr lang="en-US" altLang="ko-KR" sz="1100">
                          <a:effectLst/>
                        </a:rPr>
                        <a:t>, EDS/Git/WAS </a:t>
                      </a:r>
                      <a:r>
                        <a:rPr lang="ko-KR" altLang="en-US" sz="1100">
                          <a:effectLst/>
                        </a:rPr>
                        <a:t>간의 연결 구조가 복잡하여 관리 포인트 분산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내부망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외부망 간 보안 경계 모호성 존재</a:t>
                      </a:r>
                    </a:p>
                  </a:txBody>
                  <a:tcPr marR="4192" marT="2515" marB="2515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ko-KR" altLang="en-US" sz="1100" b="0">
                          <a:effectLst/>
                        </a:rPr>
                        <a:t>채널별 자산</a:t>
                      </a:r>
                      <a:r>
                        <a:rPr lang="en-US" altLang="ko-KR" sz="1100" b="0">
                          <a:effectLst/>
                        </a:rPr>
                        <a:t>(Asset) </a:t>
                      </a:r>
                      <a:r>
                        <a:rPr lang="ko-KR" altLang="en-US" sz="1100" b="0">
                          <a:effectLst/>
                        </a:rPr>
                        <a:t>식별 및 명확화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- 3</a:t>
                      </a:r>
                      <a:r>
                        <a:rPr lang="ko-KR" altLang="en-US" sz="1100">
                          <a:effectLst/>
                        </a:rPr>
                        <a:t>대 채널</a:t>
                      </a:r>
                      <a:r>
                        <a:rPr lang="en-US" altLang="ko-KR" sz="1100">
                          <a:effectLst/>
                        </a:rPr>
                        <a:t>(PC/</a:t>
                      </a:r>
                      <a:r>
                        <a:rPr lang="ko-KR" altLang="en-US" sz="1100">
                          <a:effectLst/>
                        </a:rPr>
                        <a:t>모바일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채용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별 </a:t>
                      </a:r>
                      <a:r>
                        <a:rPr lang="en-US" altLang="ko-KR" sz="1100" b="0">
                          <a:effectLst/>
                        </a:rPr>
                        <a:t>EDS, Git, WAS </a:t>
                      </a:r>
                      <a:r>
                        <a:rPr lang="ko-KR" altLang="en-US" sz="1100" b="0">
                          <a:effectLst/>
                        </a:rPr>
                        <a:t>서버 세트</a:t>
                      </a:r>
                      <a:r>
                        <a:rPr lang="ko-KR" altLang="en-US" sz="1100">
                          <a:effectLst/>
                        </a:rPr>
                        <a:t>를 물리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논리적으로 명확히 분리</a:t>
                      </a:r>
                      <a:r>
                        <a:rPr lang="en-US" altLang="ko-KR" sz="1100">
                          <a:effectLst/>
                        </a:rPr>
                        <a:t>·</a:t>
                      </a:r>
                      <a:r>
                        <a:rPr lang="ko-KR" altLang="en-US" sz="1100">
                          <a:effectLst/>
                        </a:rPr>
                        <a:t>정의</a:t>
                      </a:r>
                      <a:r>
                        <a:rPr lang="en-US" altLang="ko-KR" sz="1100">
                          <a:effectLst/>
                        </a:rPr>
                        <a:t>.</a:t>
                      </a:r>
                    </a:p>
                    <a:p>
                      <a:pPr algn="l" fontAlgn="base" latinLnBrk="0">
                        <a:lnSpc>
                          <a:spcPct val="150000"/>
                        </a:lnSpc>
                      </a:pP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채용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외부망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과 업무용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내부망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의 접근 경로 엄격 분리하여 보안 리스크 해소</a:t>
                      </a:r>
                    </a:p>
                  </a:txBody>
                  <a:tcPr marR="4192" marT="2515" marB="2515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939800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100" b="0">
                          <a:effectLst/>
                        </a:rPr>
                        <a:t>배포 정책</a:t>
                      </a:r>
                      <a:br>
                        <a:rPr lang="ko-KR" altLang="en-US" sz="1100" b="0">
                          <a:effectLst/>
                        </a:rPr>
                      </a:br>
                      <a:r>
                        <a:rPr lang="en-US" altLang="ko-KR" sz="1100" b="0">
                          <a:effectLst/>
                        </a:rPr>
                        <a:t>(</a:t>
                      </a:r>
                      <a:r>
                        <a:rPr lang="en-US" sz="1100" b="0">
                          <a:effectLst/>
                        </a:rPr>
                        <a:t>Process)</a:t>
                      </a:r>
                      <a:endParaRPr lang="en-US" sz="1100">
                        <a:effectLst/>
                      </a:endParaRPr>
                    </a:p>
                  </a:txBody>
                  <a:tcPr marL="4192" marR="4192" marT="2515" marB="2515" anchor="ctr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ko-KR" altLang="en-US" sz="1100" b="0">
                          <a:effectLst/>
                        </a:rPr>
                        <a:t>채널 간 배포 선후행 기준 부재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PC(ERP10)</a:t>
                      </a:r>
                      <a:r>
                        <a:rPr lang="ko-KR" altLang="en-US" sz="1100">
                          <a:effectLst/>
                        </a:rPr>
                        <a:t>와 모바일이 동일 로직</a:t>
                      </a:r>
                      <a:r>
                        <a:rPr lang="en-US" altLang="ko-KR" sz="1100">
                          <a:effectLst/>
                        </a:rPr>
                        <a:t>(B/D)</a:t>
                      </a:r>
                      <a:r>
                        <a:rPr lang="ko-KR" altLang="en-US" sz="1100">
                          <a:effectLst/>
                        </a:rPr>
                        <a:t>을 공유함에도</a:t>
                      </a:r>
                      <a:r>
                        <a:rPr lang="en-US" altLang="ko-KR" sz="1100">
                          <a:effectLst/>
                        </a:rPr>
                        <a:t>, </a:t>
                      </a:r>
                      <a:r>
                        <a:rPr lang="ko-KR" altLang="en-US" sz="1100">
                          <a:effectLst/>
                        </a:rPr>
                        <a:t>동시 배포 또는 순서 없는 배포로 인해 상호 충돌 및 장애 발생 가능성 상존</a:t>
                      </a:r>
                    </a:p>
                  </a:txBody>
                  <a:tcPr marR="4192" marT="2515" marB="2515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en-US" altLang="ko-KR" sz="1100" b="0">
                          <a:effectLst/>
                        </a:rPr>
                        <a:t>'PC </a:t>
                      </a:r>
                      <a:r>
                        <a:rPr lang="ko-KR" altLang="en-US" sz="1100" b="0">
                          <a:effectLst/>
                        </a:rPr>
                        <a:t>우선 배포</a:t>
                      </a:r>
                      <a:r>
                        <a:rPr lang="en-US" altLang="ko-KR" sz="1100" b="0">
                          <a:effectLst/>
                        </a:rPr>
                        <a:t>(PC First)' </a:t>
                      </a:r>
                      <a:r>
                        <a:rPr lang="ko-KR" altLang="en-US" sz="1100" b="0">
                          <a:effectLst/>
                        </a:rPr>
                        <a:t>원칙 수립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ko-KR" altLang="en-US" sz="1100" b="0">
                          <a:effectLst/>
                        </a:rPr>
                        <a:t>업무용 </a:t>
                      </a:r>
                      <a:r>
                        <a:rPr lang="en-US" altLang="ko-KR" sz="1100" b="0">
                          <a:effectLst/>
                        </a:rPr>
                        <a:t>PC ERP</a:t>
                      </a:r>
                      <a:r>
                        <a:rPr lang="ko-KR" altLang="en-US" sz="1100" b="0">
                          <a:effectLst/>
                        </a:rPr>
                        <a:t>를 기준</a:t>
                      </a:r>
                      <a:r>
                        <a:rPr lang="en-US" altLang="ko-KR" sz="1100" b="0">
                          <a:effectLst/>
                        </a:rPr>
                        <a:t>(Best Practice) </a:t>
                      </a:r>
                      <a:r>
                        <a:rPr lang="ko-KR" altLang="en-US" sz="1100" b="0">
                          <a:effectLst/>
                        </a:rPr>
                        <a:t>시스템</a:t>
                      </a:r>
                      <a:r>
                        <a:rPr lang="ko-KR" altLang="en-US" sz="1100">
                          <a:effectLst/>
                        </a:rPr>
                        <a:t>으로 정의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배포 순서 강제</a:t>
                      </a:r>
                      <a:r>
                        <a:rPr lang="en-US" altLang="ko-KR" sz="1100">
                          <a:effectLst/>
                        </a:rPr>
                        <a:t>: </a:t>
                      </a:r>
                      <a:r>
                        <a:rPr lang="ko-KR" altLang="en-US" sz="1100" b="0">
                          <a:effectLst/>
                        </a:rPr>
                        <a:t>①</a:t>
                      </a:r>
                      <a:r>
                        <a:rPr lang="en-US" altLang="ko-KR" sz="1100" b="0">
                          <a:effectLst/>
                        </a:rPr>
                        <a:t>PC </a:t>
                      </a:r>
                      <a:r>
                        <a:rPr lang="ko-KR" altLang="en-US" sz="1100" b="0">
                          <a:effectLst/>
                        </a:rPr>
                        <a:t>배포</a:t>
                      </a:r>
                      <a:r>
                        <a:rPr lang="en-US" altLang="ko-KR" sz="1100" b="0">
                          <a:effectLst/>
                        </a:rPr>
                        <a:t>/</a:t>
                      </a:r>
                      <a:r>
                        <a:rPr lang="ko-KR" altLang="en-US" sz="1100" b="0">
                          <a:effectLst/>
                        </a:rPr>
                        <a:t>검증 → ②모바일</a:t>
                      </a:r>
                      <a:r>
                        <a:rPr lang="en-US" altLang="ko-KR" sz="1100" b="0">
                          <a:effectLst/>
                        </a:rPr>
                        <a:t>/</a:t>
                      </a:r>
                      <a:r>
                        <a:rPr lang="ko-KR" altLang="en-US" sz="1100" b="0">
                          <a:effectLst/>
                        </a:rPr>
                        <a:t>채용 확산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 </a:t>
                      </a:r>
                      <a:r>
                        <a:rPr lang="ko-KR" altLang="en-US" sz="1100">
                          <a:effectLst/>
                        </a:rPr>
                        <a:t>버전 안정화 확인 전까지 타 채널 배포 금지</a:t>
                      </a:r>
                      <a:endParaRPr lang="en-US" altLang="ko-KR" sz="1100">
                        <a:effectLst/>
                      </a:endParaRPr>
                    </a:p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en-US" altLang="ko-KR" sz="1100">
                          <a:effectLst/>
                        </a:rPr>
                        <a:t>※ </a:t>
                      </a:r>
                      <a:r>
                        <a:rPr lang="ko-KR" altLang="en-US" sz="1100">
                          <a:effectLst/>
                        </a:rPr>
                        <a:t>배포주기를 특정 기간으로 선택할시</a:t>
                      </a:r>
                      <a:r>
                        <a:rPr lang="en-US" altLang="ko-KR" sz="1100">
                          <a:effectLst/>
                        </a:rPr>
                        <a:t>, </a:t>
                      </a:r>
                      <a:r>
                        <a:rPr lang="ko-KR" altLang="en-US" sz="1100">
                          <a:effectLst/>
                        </a:rPr>
                        <a:t>업데이트순서만 시간순으로 지키면 정상배포</a:t>
                      </a:r>
                      <a:r>
                        <a:rPr lang="en-US" altLang="ko-KR" sz="1100">
                          <a:effectLst/>
                        </a:rPr>
                        <a:t>.</a:t>
                      </a:r>
                      <a:endParaRPr lang="ko-KR" altLang="en-US" sz="1100">
                        <a:effectLst/>
                      </a:endParaRPr>
                    </a:p>
                  </a:txBody>
                  <a:tcPr marR="4192" marT="2515" marB="2515"/>
                </a:tc>
                <a:extLst>
                  <a:ext uri="{0D108BD9-81ED-4DB2-BD59-A6C34878D82A}">
                    <a16:rowId xmlns:a16="http://schemas.microsoft.com/office/drawing/2014/main" val="2252252175"/>
                  </a:ext>
                </a:extLst>
              </a:tr>
              <a:tr h="1155160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100" b="0">
                          <a:effectLst/>
                        </a:rPr>
                        <a:t>의사결정 및 통제</a:t>
                      </a:r>
                      <a:endParaRPr lang="ko-KR" altLang="en-US" sz="1100">
                        <a:effectLst/>
                      </a:endParaRPr>
                    </a:p>
                  </a:txBody>
                  <a:tcPr marL="4192" marR="4192" marT="2515" marB="2515" anchor="ctr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ko-KR" altLang="en-US" sz="1100" b="0">
                          <a:effectLst/>
                        </a:rPr>
                        <a:t>변경 영향도 파악 미흡 및 통제 권한 모호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벤더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더존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의 정기 패치 내역</a:t>
                      </a:r>
                      <a:r>
                        <a:rPr lang="en-US" altLang="ko-KR" sz="1100">
                          <a:effectLst/>
                        </a:rPr>
                        <a:t>(Release Note) </a:t>
                      </a:r>
                      <a:r>
                        <a:rPr lang="ko-KR" altLang="en-US" sz="1100">
                          <a:effectLst/>
                        </a:rPr>
                        <a:t>확인이 어려워 영향도 판단 불가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배포 진행 여부</a:t>
                      </a:r>
                      <a:r>
                        <a:rPr lang="en-US" altLang="ko-KR" sz="1100">
                          <a:effectLst/>
                        </a:rPr>
                        <a:t>(Go/Stop)</a:t>
                      </a:r>
                      <a:r>
                        <a:rPr lang="ko-KR" altLang="en-US" sz="1100">
                          <a:effectLst/>
                        </a:rPr>
                        <a:t>에 대한 결재권자의 판단 기준 부재</a:t>
                      </a:r>
                    </a:p>
                  </a:txBody>
                  <a:tcPr marR="4192" marT="2515" marB="2515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ko-KR" altLang="en-US" sz="1100" b="0">
                          <a:effectLst/>
                        </a:rPr>
                        <a:t>배포 통제권 강화 및 가시성 확보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en-US" altLang="ko-KR" sz="1100" b="0">
                          <a:effectLst/>
                        </a:rPr>
                        <a:t>Go/Stop </a:t>
                      </a:r>
                      <a:r>
                        <a:rPr lang="ko-KR" altLang="en-US" sz="1100" b="0">
                          <a:effectLst/>
                        </a:rPr>
                        <a:t>의사결정 체계화</a:t>
                      </a:r>
                      <a:r>
                        <a:rPr lang="en-US" altLang="ko-KR" sz="1100">
                          <a:effectLst/>
                        </a:rPr>
                        <a:t>: </a:t>
                      </a:r>
                      <a:r>
                        <a:rPr lang="ko-KR" altLang="en-US" sz="1100">
                          <a:effectLst/>
                        </a:rPr>
                        <a:t>결재자는 </a:t>
                      </a:r>
                      <a:r>
                        <a:rPr lang="en-US" altLang="ko-KR" sz="1100">
                          <a:effectLst/>
                        </a:rPr>
                        <a:t>PC </a:t>
                      </a:r>
                      <a:r>
                        <a:rPr lang="ko-KR" altLang="en-US" sz="1100">
                          <a:effectLst/>
                        </a:rPr>
                        <a:t>배포 현황을 확인 후 타 채널 배포 승인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ko-KR" altLang="en-US" sz="1100" b="0">
                          <a:effectLst/>
                        </a:rPr>
                        <a:t>변경사항 가시화</a:t>
                      </a:r>
                      <a:r>
                        <a:rPr lang="en-US" altLang="ko-KR" sz="1100">
                          <a:effectLst/>
                        </a:rPr>
                        <a:t>: </a:t>
                      </a:r>
                      <a:r>
                        <a:rPr lang="ko-KR" altLang="en-US" sz="1100">
                          <a:effectLst/>
                        </a:rPr>
                        <a:t>벤더사에 명확한 </a:t>
                      </a:r>
                      <a:r>
                        <a:rPr lang="en-US" altLang="ko-KR" sz="1100">
                          <a:effectLst/>
                        </a:rPr>
                        <a:t>'Update Release Note' </a:t>
                      </a:r>
                      <a:r>
                        <a:rPr lang="ko-KR" altLang="en-US" sz="1100">
                          <a:effectLst/>
                        </a:rPr>
                        <a:t>요구 및 사전 분석 후 배포 진행</a:t>
                      </a:r>
                    </a:p>
                  </a:txBody>
                  <a:tcPr marR="4192" marT="2515" marB="2515"/>
                </a:tc>
                <a:extLst>
                  <a:ext uri="{0D108BD9-81ED-4DB2-BD59-A6C34878D82A}">
                    <a16:rowId xmlns:a16="http://schemas.microsoft.com/office/drawing/2014/main" val="11853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893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>
                <a:latin typeface="+mj-ea"/>
                <a:ea typeface="+mj-ea"/>
              </a:rPr>
              <a:t>4. ERP10 / </a:t>
            </a:r>
            <a:r>
              <a:rPr lang="ko-KR" altLang="en-US">
                <a:latin typeface="+mj-ea"/>
                <a:ea typeface="+mj-ea"/>
              </a:rPr>
              <a:t>모바일</a:t>
            </a:r>
            <a:r>
              <a:rPr lang="en-US" altLang="ko-KR">
                <a:latin typeface="+mj-ea"/>
                <a:ea typeface="+mj-ea"/>
              </a:rPr>
              <a:t>ERP </a:t>
            </a:r>
            <a:r>
              <a:rPr lang="ko-KR" altLang="en-US">
                <a:latin typeface="+mj-ea"/>
                <a:ea typeface="+mj-ea"/>
              </a:rPr>
              <a:t>이슈 및 처리방안</a:t>
            </a:r>
            <a:endParaRPr lang="en-US">
              <a:latin typeface="+mj-ea"/>
              <a:ea typeface="+mj-ea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C129BDF6-6E8E-4BE9-A9EE-60668601B5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97435"/>
              </p:ext>
            </p:extLst>
          </p:nvPr>
        </p:nvGraphicFramePr>
        <p:xfrm>
          <a:off x="367999" y="942687"/>
          <a:ext cx="9107305" cy="560524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322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2324083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5769996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37922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이슈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처리 방안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2742067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인식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EDS, Git</a:t>
                      </a:r>
                      <a:r>
                        <a:rPr lang="ko-KR" altLang="en-US" sz="1100" dirty="0"/>
                        <a:t>서버 복수개로 인한 혼선</a:t>
                      </a:r>
                      <a:endParaRPr lang="en-US" sz="1100" dirty="0"/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r>
                        <a:rPr lang="en-US" altLang="ko-KR" sz="1100" dirty="0"/>
                        <a:t>PC</a:t>
                      </a:r>
                      <a:r>
                        <a:rPr lang="ko-KR" altLang="en-US" sz="1100" dirty="0"/>
                        <a:t>용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모바일용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채용용 각 관련 서버 명확히 정리</a:t>
                      </a:r>
                      <a:r>
                        <a:rPr lang="en-US" altLang="ko-KR" sz="1100" dirty="0"/>
                        <a:t>.</a:t>
                      </a:r>
                    </a:p>
                    <a:p>
                      <a:endParaRPr lang="en-US" altLang="ko-KR" sz="1100" dirty="0"/>
                    </a:p>
                    <a:p>
                      <a:r>
                        <a:rPr lang="en-US" altLang="ko-KR" sz="1100" dirty="0"/>
                        <a:t>PC</a:t>
                      </a:r>
                      <a:r>
                        <a:rPr lang="ko-KR" altLang="en-US" sz="1100" dirty="0"/>
                        <a:t>용</a:t>
                      </a:r>
                    </a:p>
                    <a:p>
                      <a:r>
                        <a:rPr lang="en-US" altLang="ko-KR" sz="1100" dirty="0"/>
                        <a:t>EDS ierpeds1d (10.43.134.11)</a:t>
                      </a:r>
                    </a:p>
                    <a:p>
                      <a:r>
                        <a:rPr lang="en-US" altLang="ko-KR" sz="1100" dirty="0"/>
                        <a:t>Git ierpeds1d (10.43.134.11)</a:t>
                      </a:r>
                    </a:p>
                    <a:p>
                      <a:r>
                        <a:rPr lang="en-US" altLang="ko-KR" sz="1100" dirty="0"/>
                        <a:t>WAS ierpwas1p~2p (10.43.12.11~12), ierpwas1d (10.43.132.11)</a:t>
                      </a:r>
                    </a:p>
                    <a:p>
                      <a:endParaRPr lang="en-US" altLang="ko-KR" sz="1100" dirty="0"/>
                    </a:p>
                    <a:p>
                      <a:r>
                        <a:rPr lang="ko-KR" altLang="en-US" sz="1100" dirty="0"/>
                        <a:t>모바일용</a:t>
                      </a:r>
                    </a:p>
                    <a:p>
                      <a:r>
                        <a:rPr lang="en-US" altLang="ko-KR" sz="1100" dirty="0"/>
                        <a:t>EDS imoberpeds1d (10.43.134.21)</a:t>
                      </a:r>
                    </a:p>
                    <a:p>
                      <a:r>
                        <a:rPr lang="en-US" altLang="ko-KR" sz="1100" dirty="0"/>
                        <a:t>Git ierpeds1d (10.43.134.11)</a:t>
                      </a:r>
                    </a:p>
                    <a:p>
                      <a:r>
                        <a:rPr lang="en-US" altLang="ko-KR" sz="1100" dirty="0"/>
                        <a:t>WAS imoberpwas1p~2p (10.43.32.11~12), imoberpwas1d (10.43.152.11)</a:t>
                      </a:r>
                    </a:p>
                    <a:p>
                      <a:endParaRPr lang="en-US" altLang="ko-KR" sz="1100" dirty="0"/>
                    </a:p>
                    <a:p>
                      <a:r>
                        <a:rPr lang="ko-KR" altLang="en-US" sz="1100" dirty="0"/>
                        <a:t>채용용</a:t>
                      </a:r>
                    </a:p>
                    <a:p>
                      <a:r>
                        <a:rPr lang="en-US" altLang="ko-KR" sz="1100" dirty="0"/>
                        <a:t>EDS eerpcicd1d (10.41.134.12)</a:t>
                      </a:r>
                    </a:p>
                    <a:p>
                      <a:r>
                        <a:rPr lang="en-US" altLang="ko-KR" sz="1100" dirty="0"/>
                        <a:t>Git eerpcicd1d (10.41.134.12)</a:t>
                      </a:r>
                    </a:p>
                    <a:p>
                      <a:r>
                        <a:rPr lang="en-US" altLang="ko-KR" sz="1100" dirty="0"/>
                        <a:t>WAS eerpwas1p~2p (10.41.12.11~12), eerpwas1d (10.41.132.11)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1155160"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배포규칙 정의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 gridSpan="2"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1.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업무용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를 최우선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Best Practice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로 간주한다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2.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모바일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채용 </a:t>
                      </a:r>
                      <a:r>
                        <a:rPr lang="ko-KR" altLang="en-US" sz="1100" kern="1200" baseline="0" dirty="0" err="1">
                          <a:latin typeface="+mn-ea"/>
                          <a:ea typeface="+mn-ea"/>
                        </a:rPr>
                        <a:t>배포시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 업무용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EDS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의 배포현황을 미리 확인후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해당 배포진행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go/stop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을 결정한다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3.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배포주기는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FD, BD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와 상관없이 업무용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가 무조건 선행됨을 전제로 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4.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배포 </a:t>
                      </a:r>
                      <a:r>
                        <a:rPr lang="ko-KR" altLang="en-US" sz="1100" kern="1200" baseline="0" dirty="0" err="1">
                          <a:latin typeface="+mn-ea"/>
                          <a:ea typeface="+mn-ea"/>
                        </a:rPr>
                        <a:t>상신자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결재자를 명확히 구분하고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결재자는 위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go/stop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에 대해 판단을 명확히 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T="91440" marB="91440"/>
                </a:tc>
                <a:tc hMerge="1"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endParaRPr lang="en-US" altLang="ko-KR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2252252175"/>
                  </a:ext>
                </a:extLst>
              </a:tr>
              <a:tr h="1155160"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더존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요청사항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 gridSpan="2"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배포자가 정기배포의 내용이 무엇인지 정확히 </a:t>
                      </a:r>
                      <a:r>
                        <a:rPr lang="ko-KR" altLang="en-US" sz="1100" kern="1200" baseline="0" dirty="0" err="1">
                          <a:latin typeface="+mn-ea"/>
                          <a:ea typeface="+mn-ea"/>
                        </a:rPr>
                        <a:t>판단할수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 있도록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더존은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Update Release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를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명확히 제공한다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T="91440" marB="9144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3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831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5. </a:t>
            </a:r>
            <a:r>
              <a:rPr lang="ko-KR" altLang="en-US"/>
              <a:t>결론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EFC33-3DD2-46FF-8C72-C85D9828F324}"/>
              </a:ext>
            </a:extLst>
          </p:cNvPr>
          <p:cNvSpPr txBox="1"/>
          <p:nvPr/>
        </p:nvSpPr>
        <p:spPr>
          <a:xfrm flipH="1">
            <a:off x="484583" y="916774"/>
            <a:ext cx="8912631" cy="502445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100"/>
              <a:t>■ 차세대 </a:t>
            </a:r>
            <a:r>
              <a:rPr lang="en-US" altLang="ko-KR" sz="1100"/>
              <a:t>ERP </a:t>
            </a:r>
            <a:r>
              <a:rPr lang="ko-KR" altLang="en-US" sz="1100"/>
              <a:t>배포 체계 구축의 핵심 방향</a:t>
            </a:r>
            <a:endParaRPr lang="en-US" altLang="ko-KR" sz="1100"/>
          </a:p>
          <a:p>
            <a:pPr>
              <a:lnSpc>
                <a:spcPct val="200000"/>
              </a:lnSpc>
            </a:pPr>
            <a:endParaRPr lang="ko-KR" altLang="en-US" sz="1100"/>
          </a:p>
          <a:p>
            <a:pPr>
              <a:lnSpc>
                <a:spcPct val="200000"/>
              </a:lnSpc>
            </a:pPr>
            <a:r>
              <a:rPr lang="ko-KR" altLang="en-US" sz="1100"/>
              <a:t>단일 도메인 기반</a:t>
            </a:r>
            <a:r>
              <a:rPr lang="en-US" altLang="ko-KR" sz="1100"/>
              <a:t>, 3-Channel </a:t>
            </a:r>
            <a:r>
              <a:rPr lang="ko-KR" altLang="en-US" sz="1100"/>
              <a:t>최적화 구조 정립</a:t>
            </a:r>
          </a:p>
          <a:p>
            <a:pPr lvl="1">
              <a:lnSpc>
                <a:spcPct val="200000"/>
              </a:lnSpc>
            </a:pPr>
            <a:r>
              <a:rPr lang="ko-KR" altLang="en-US" sz="1100"/>
              <a:t>통합 </a:t>
            </a:r>
            <a:r>
              <a:rPr lang="en-US" altLang="ko-KR" sz="1100"/>
              <a:t>ERP </a:t>
            </a:r>
            <a:r>
              <a:rPr lang="ko-KR" altLang="en-US" sz="1100"/>
              <a:t>업무 도메인을 기반으로 하되</a:t>
            </a:r>
            <a:r>
              <a:rPr lang="en-US" altLang="ko-KR" sz="1100"/>
              <a:t>, PC·</a:t>
            </a:r>
            <a:r>
              <a:rPr lang="ko-KR" altLang="en-US" sz="1100"/>
              <a:t>모바일</a:t>
            </a:r>
            <a:r>
              <a:rPr lang="en-US" altLang="ko-KR" sz="1100"/>
              <a:t>·</a:t>
            </a:r>
            <a:r>
              <a:rPr lang="ko-KR" altLang="en-US" sz="1100"/>
              <a:t>인터넷</a:t>
            </a:r>
            <a:r>
              <a:rPr lang="en-US" altLang="ko-KR" sz="1100"/>
              <a:t>(</a:t>
            </a:r>
            <a:r>
              <a:rPr lang="ko-KR" altLang="en-US" sz="1100"/>
              <a:t>채용</a:t>
            </a:r>
            <a:r>
              <a:rPr lang="en-US" altLang="ko-KR" sz="1100"/>
              <a:t>) 3</a:t>
            </a:r>
            <a:r>
              <a:rPr lang="ko-KR" altLang="en-US" sz="1100"/>
              <a:t>개 채널의 특성에 맞춰 독립적이고 안전한 배포 파이프라인을 구축함</a:t>
            </a:r>
            <a:r>
              <a:rPr lang="en-US" altLang="ko-KR" sz="1100"/>
              <a:t>.</a:t>
            </a:r>
          </a:p>
          <a:p>
            <a:pPr lvl="1">
              <a:lnSpc>
                <a:spcPct val="200000"/>
              </a:lnSpc>
            </a:pPr>
            <a:r>
              <a:rPr lang="ko-KR" altLang="en-US" sz="1100"/>
              <a:t>내부망</a:t>
            </a:r>
            <a:r>
              <a:rPr lang="en-US" altLang="ko-KR" sz="1100"/>
              <a:t>(</a:t>
            </a:r>
            <a:r>
              <a:rPr lang="ko-KR" altLang="en-US" sz="1100"/>
              <a:t>업무</a:t>
            </a:r>
            <a:r>
              <a:rPr lang="en-US" altLang="ko-KR" sz="1100"/>
              <a:t>/</a:t>
            </a:r>
            <a:r>
              <a:rPr lang="ko-KR" altLang="en-US" sz="1100"/>
              <a:t>모바일</a:t>
            </a:r>
            <a:r>
              <a:rPr lang="en-US" altLang="ko-KR" sz="1100"/>
              <a:t>)</a:t>
            </a:r>
            <a:r>
              <a:rPr lang="ko-KR" altLang="en-US" sz="1100"/>
              <a:t>과 외부망</a:t>
            </a:r>
            <a:r>
              <a:rPr lang="en-US" altLang="ko-KR" sz="1100"/>
              <a:t>(</a:t>
            </a:r>
            <a:r>
              <a:rPr lang="ko-KR" altLang="en-US" sz="1100"/>
              <a:t>채용</a:t>
            </a:r>
            <a:r>
              <a:rPr lang="en-US" altLang="ko-KR" sz="1100"/>
              <a:t>)</a:t>
            </a:r>
            <a:r>
              <a:rPr lang="ko-KR" altLang="en-US" sz="1100"/>
              <a:t>을 물리적으로 분리하여</a:t>
            </a:r>
            <a:r>
              <a:rPr lang="en-US" altLang="ko-KR" sz="1100"/>
              <a:t>, </a:t>
            </a:r>
            <a:r>
              <a:rPr lang="ko-KR" altLang="en-US" sz="1100"/>
              <a:t>보안 규정 준수 및 서비스 안정성을 동시에 확보함</a:t>
            </a:r>
            <a:r>
              <a:rPr lang="en-US" altLang="ko-KR" sz="1100"/>
              <a:t>.</a:t>
            </a:r>
          </a:p>
          <a:p>
            <a:pPr lvl="1">
              <a:lnSpc>
                <a:spcPct val="200000"/>
              </a:lnSpc>
            </a:pPr>
            <a:endParaRPr lang="en-US" altLang="ko-KR" sz="1100"/>
          </a:p>
          <a:p>
            <a:pPr>
              <a:lnSpc>
                <a:spcPct val="200000"/>
              </a:lnSpc>
            </a:pPr>
            <a:r>
              <a:rPr lang="en-US" altLang="ko-KR" sz="1100"/>
              <a:t>'PC First' </a:t>
            </a:r>
            <a:r>
              <a:rPr lang="ko-KR" altLang="en-US" sz="1100"/>
              <a:t>원칙 기반의 단계적 확산 체계</a:t>
            </a:r>
          </a:p>
          <a:p>
            <a:pPr lvl="1">
              <a:lnSpc>
                <a:spcPct val="200000"/>
              </a:lnSpc>
            </a:pPr>
            <a:r>
              <a:rPr lang="ko-KR" altLang="en-US" sz="1100"/>
              <a:t>모든 배포는 **</a:t>
            </a:r>
            <a:r>
              <a:rPr lang="en-US" altLang="ko-KR" sz="1100"/>
              <a:t>PC ERP(ERP10)</a:t>
            </a:r>
            <a:r>
              <a:rPr lang="ko-KR" altLang="en-US" sz="1100"/>
              <a:t>를 기준점</a:t>
            </a:r>
            <a:r>
              <a:rPr lang="en-US" altLang="ko-KR" sz="1100"/>
              <a:t>(Master)**</a:t>
            </a:r>
            <a:r>
              <a:rPr lang="ko-KR" altLang="en-US" sz="1100"/>
              <a:t>으로 삼아 선행 배포하며</a:t>
            </a:r>
            <a:r>
              <a:rPr lang="en-US" altLang="ko-KR" sz="1100"/>
              <a:t>, </a:t>
            </a:r>
            <a:r>
              <a:rPr lang="ko-KR" altLang="en-US" sz="1100"/>
              <a:t>검증된 소스에 한해 모바일 및 외부 채널로 확산하는 **순차적 배포 원칙</a:t>
            </a:r>
            <a:r>
              <a:rPr lang="en-US" altLang="ko-KR" sz="1100"/>
              <a:t>(Cascade Deployment)**</a:t>
            </a:r>
            <a:r>
              <a:rPr lang="ko-KR" altLang="en-US" sz="1100"/>
              <a:t>을 준수함</a:t>
            </a:r>
            <a:r>
              <a:rPr lang="en-US" altLang="ko-KR" sz="1100"/>
              <a:t>.</a:t>
            </a:r>
          </a:p>
          <a:p>
            <a:pPr lvl="1">
              <a:lnSpc>
                <a:spcPct val="200000"/>
              </a:lnSpc>
            </a:pPr>
            <a:endParaRPr lang="en-US" altLang="ko-KR" sz="1100"/>
          </a:p>
          <a:p>
            <a:pPr>
              <a:lnSpc>
                <a:spcPct val="200000"/>
              </a:lnSpc>
            </a:pPr>
            <a:r>
              <a:rPr lang="ko-KR" altLang="en-US" sz="1100"/>
              <a:t>운영 표준화 및 통제 거버넌스 확립</a:t>
            </a:r>
          </a:p>
          <a:p>
            <a:pPr lvl="1">
              <a:lnSpc>
                <a:spcPct val="200000"/>
              </a:lnSpc>
            </a:pPr>
            <a:r>
              <a:rPr lang="ko-KR" altLang="en-US" sz="1100"/>
              <a:t>이기종 </a:t>
            </a:r>
            <a:r>
              <a:rPr lang="en-US" altLang="ko-KR" sz="1100"/>
              <a:t>CI/CD </a:t>
            </a:r>
            <a:r>
              <a:rPr lang="ko-KR" altLang="en-US" sz="1100"/>
              <a:t>도구</a:t>
            </a:r>
            <a:r>
              <a:rPr lang="en-US" altLang="ko-KR" sz="1100"/>
              <a:t>(Jenkins, GitLab, EDS)</a:t>
            </a:r>
            <a:r>
              <a:rPr lang="ko-KR" altLang="en-US" sz="1100"/>
              <a:t>를 </a:t>
            </a:r>
            <a:r>
              <a:rPr lang="en-US" altLang="ko-KR" sz="1100"/>
              <a:t>'</a:t>
            </a:r>
            <a:r>
              <a:rPr lang="ko-KR" altLang="en-US" sz="1100"/>
              <a:t>소스 → 빌드 → 배포</a:t>
            </a:r>
            <a:r>
              <a:rPr lang="en-US" altLang="ko-KR" sz="1100"/>
              <a:t>'</a:t>
            </a:r>
            <a:r>
              <a:rPr lang="ko-KR" altLang="en-US" sz="1100"/>
              <a:t>의 단일 운영 모델로 표준화하여 통합 관리함</a:t>
            </a:r>
            <a:r>
              <a:rPr lang="en-US" altLang="ko-KR" sz="1100"/>
              <a:t>.</a:t>
            </a:r>
          </a:p>
          <a:p>
            <a:pPr lvl="1">
              <a:lnSpc>
                <a:spcPct val="200000"/>
              </a:lnSpc>
            </a:pPr>
            <a:r>
              <a:rPr lang="ko-KR" altLang="en-US" sz="1100"/>
              <a:t>단순 배포 수행을 넘어</a:t>
            </a:r>
            <a:r>
              <a:rPr lang="en-US" altLang="ko-KR" sz="1100"/>
              <a:t>, </a:t>
            </a:r>
            <a:r>
              <a:rPr lang="ko-KR" altLang="en-US" sz="1100"/>
              <a:t>버전 통제</a:t>
            </a:r>
            <a:r>
              <a:rPr lang="en-US" altLang="ko-KR" sz="1100"/>
              <a:t>·</a:t>
            </a:r>
            <a:r>
              <a:rPr lang="ko-KR" altLang="en-US" sz="1100"/>
              <a:t>영향도 분석</a:t>
            </a:r>
            <a:r>
              <a:rPr lang="en-US" altLang="ko-KR" sz="1100"/>
              <a:t>·Go/Stop </a:t>
            </a:r>
            <a:r>
              <a:rPr lang="ko-KR" altLang="en-US" sz="1100"/>
              <a:t>의사결정이 명확한 품질 중심의 운영 조직으로 전환함</a:t>
            </a:r>
            <a:r>
              <a:rPr lang="en-US" altLang="ko-KR" sz="1100"/>
              <a:t>.</a:t>
            </a:r>
          </a:p>
          <a:p>
            <a:pPr>
              <a:lnSpc>
                <a:spcPct val="200000"/>
              </a:lnSpc>
            </a:pPr>
            <a:br>
              <a:rPr lang="ko-KR" altLang="en-US" sz="1100"/>
            </a:br>
            <a:endParaRPr lang="en-US" sz="11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18185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9">
            <a:extLst>
              <a:ext uri="{FF2B5EF4-FFF2-40B4-BE49-F238E27FC236}">
                <a16:creationId xmlns:a16="http://schemas.microsoft.com/office/drawing/2014/main" id="{02BBB7CE-8430-499D-8651-03F3A618F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참고</a:t>
            </a:r>
            <a:r>
              <a:rPr lang="en-US" altLang="ko-KR"/>
              <a:t>1. </a:t>
            </a:r>
            <a:r>
              <a:rPr lang="ko-KR" altLang="en-US"/>
              <a:t>배포 흐름도</a:t>
            </a:r>
            <a:endParaRPr 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C223C8B-66AF-498C-96A9-74E6966FF0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88" y="479629"/>
            <a:ext cx="6864574" cy="561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45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다리꼴 19">
            <a:extLst>
              <a:ext uri="{FF2B5EF4-FFF2-40B4-BE49-F238E27FC236}">
                <a16:creationId xmlns:a16="http://schemas.microsoft.com/office/drawing/2014/main" id="{8A2F05C6-3D4A-453F-A017-3FE0ACFD571B}"/>
              </a:ext>
            </a:extLst>
          </p:cNvPr>
          <p:cNvSpPr/>
          <p:nvPr/>
        </p:nvSpPr>
        <p:spPr>
          <a:xfrm>
            <a:off x="1243407" y="5386368"/>
            <a:ext cx="6926567" cy="899485"/>
          </a:xfrm>
          <a:prstGeom prst="trapezoid">
            <a:avLst>
              <a:gd name="adj" fmla="val 99967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08" rIns="68415" bIns="34208" anchor="ctr"/>
          <a:lstStyle/>
          <a:p>
            <a:pPr latinLnBrk="0">
              <a:defRPr/>
            </a:pPr>
            <a:endParaRPr lang="ko-KR" altLang="en-US">
              <a:latin typeface="Consolas" panose="020B0609020204030204" pitchFamily="49" charset="0"/>
            </a:endParaRPr>
          </a:p>
        </p:txBody>
      </p:sp>
      <p:sp>
        <p:nvSpPr>
          <p:cNvPr id="24" name="제목 9">
            <a:extLst>
              <a:ext uri="{FF2B5EF4-FFF2-40B4-BE49-F238E27FC236}">
                <a16:creationId xmlns:a16="http://schemas.microsoft.com/office/drawing/2014/main" id="{66B5EF23-3E35-4305-9B77-28F557CD3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참고</a:t>
            </a:r>
            <a:r>
              <a:rPr lang="en-US" altLang="ko-KR"/>
              <a:t>1. </a:t>
            </a:r>
            <a:r>
              <a:rPr lang="ko-KR" altLang="en-US"/>
              <a:t>배포 흐름도</a:t>
            </a:r>
            <a:endParaRPr 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39478DD-D7C3-4A10-8BCF-021B3AC777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88" y="479629"/>
            <a:ext cx="6864574" cy="5615796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7A8E0497-F52A-4670-AF0E-8557AE83028D}"/>
              </a:ext>
            </a:extLst>
          </p:cNvPr>
          <p:cNvSpPr/>
          <p:nvPr/>
        </p:nvSpPr>
        <p:spPr>
          <a:xfrm>
            <a:off x="1224649" y="6287302"/>
            <a:ext cx="6947801" cy="25071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solidFill>
              <a:srgbClr val="FFFF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415" tIns="34208" rIns="68415" bIns="34208" rtlCol="0" anchor="ctr"/>
          <a:lstStyle/>
          <a:p>
            <a:pPr algn="ctr"/>
            <a:r>
              <a:rPr lang="en-US" altLang="ko-KR" sz="1200" b="1">
                <a:latin typeface="Consolas" panose="020B0609020204030204" pitchFamily="49" charset="0"/>
                <a:cs typeface="Consolas" panose="020B0609020204030204" pitchFamily="49" charset="0"/>
              </a:rPr>
              <a:t>ITSM</a:t>
            </a:r>
            <a:endParaRPr lang="ko-KR" altLang="en-US" sz="1200" b="1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9" name="Picture 106">
            <a:extLst>
              <a:ext uri="{FF2B5EF4-FFF2-40B4-BE49-F238E27FC236}">
                <a16:creationId xmlns:a16="http://schemas.microsoft.com/office/drawing/2014/main" id="{F0C07844-C4A9-48EC-B94C-4B11118FC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2207" y="6118639"/>
            <a:ext cx="4910136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54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9">
            <a:extLst>
              <a:ext uri="{FF2B5EF4-FFF2-40B4-BE49-F238E27FC236}">
                <a16:creationId xmlns:a16="http://schemas.microsoft.com/office/drawing/2014/main" id="{382A7060-3B3E-45D4-BDDF-8C413A28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참고</a:t>
            </a:r>
            <a:r>
              <a:rPr lang="en-US" altLang="ko-KR"/>
              <a:t>1. ITSM </a:t>
            </a:r>
            <a:r>
              <a:rPr lang="ko-KR" altLang="en-US"/>
              <a:t>개요</a:t>
            </a:r>
            <a:endParaRPr lang="en-US"/>
          </a:p>
        </p:txBody>
      </p:sp>
      <p:sp>
        <p:nvSpPr>
          <p:cNvPr id="10" name="Google Shape;209;p8">
            <a:extLst>
              <a:ext uri="{FF2B5EF4-FFF2-40B4-BE49-F238E27FC236}">
                <a16:creationId xmlns:a16="http://schemas.microsoft.com/office/drawing/2014/main" id="{E693F945-5467-4E6F-9923-B6984A919831}"/>
              </a:ext>
            </a:extLst>
          </p:cNvPr>
          <p:cNvSpPr/>
          <p:nvPr/>
        </p:nvSpPr>
        <p:spPr>
          <a:xfrm>
            <a:off x="8726" y="2431629"/>
            <a:ext cx="9861456" cy="45719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Google Shape;210;p8">
            <a:extLst>
              <a:ext uri="{FF2B5EF4-FFF2-40B4-BE49-F238E27FC236}">
                <a16:creationId xmlns:a16="http://schemas.microsoft.com/office/drawing/2014/main" id="{F171D597-7446-41A1-A5C3-D02CCACD11D4}"/>
              </a:ext>
            </a:extLst>
          </p:cNvPr>
          <p:cNvSpPr/>
          <p:nvPr/>
        </p:nvSpPr>
        <p:spPr>
          <a:xfrm>
            <a:off x="1071900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Google Shape;211;p8">
            <a:extLst>
              <a:ext uri="{FF2B5EF4-FFF2-40B4-BE49-F238E27FC236}">
                <a16:creationId xmlns:a16="http://schemas.microsoft.com/office/drawing/2014/main" id="{86CCDAFE-5140-4D82-8A19-EA21D9F5E103}"/>
              </a:ext>
            </a:extLst>
          </p:cNvPr>
          <p:cNvSpPr txBox="1"/>
          <p:nvPr/>
        </p:nvSpPr>
        <p:spPr>
          <a:xfrm>
            <a:off x="817692" y="1842389"/>
            <a:ext cx="858305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 등록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Google Shape;216;p8">
            <a:extLst>
              <a:ext uri="{FF2B5EF4-FFF2-40B4-BE49-F238E27FC236}">
                <a16:creationId xmlns:a16="http://schemas.microsoft.com/office/drawing/2014/main" id="{AAB1A332-BF0C-4491-9FA1-DA920FD9BC23}"/>
              </a:ext>
            </a:extLst>
          </p:cNvPr>
          <p:cNvSpPr/>
          <p:nvPr/>
        </p:nvSpPr>
        <p:spPr>
          <a:xfrm>
            <a:off x="7948246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Google Shape;219;p8">
            <a:extLst>
              <a:ext uri="{FF2B5EF4-FFF2-40B4-BE49-F238E27FC236}">
                <a16:creationId xmlns:a16="http://schemas.microsoft.com/office/drawing/2014/main" id="{2455BDF6-DB7A-4B66-A0BD-E6E0900AA17B}"/>
              </a:ext>
            </a:extLst>
          </p:cNvPr>
          <p:cNvSpPr txBox="1"/>
          <p:nvPr/>
        </p:nvSpPr>
        <p:spPr>
          <a:xfrm>
            <a:off x="7429502" y="1842586"/>
            <a:ext cx="13366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 처리 확인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만족도 평가</a:t>
            </a:r>
            <a:r>
              <a:rPr lang="en-US" alt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Google Shape;220;p8">
            <a:extLst>
              <a:ext uri="{FF2B5EF4-FFF2-40B4-BE49-F238E27FC236}">
                <a16:creationId xmlns:a16="http://schemas.microsoft.com/office/drawing/2014/main" id="{9E0EA1F6-AF4E-46D1-ACB2-8A8C37C12D32}"/>
              </a:ext>
            </a:extLst>
          </p:cNvPr>
          <p:cNvSpPr/>
          <p:nvPr/>
        </p:nvSpPr>
        <p:spPr>
          <a:xfrm>
            <a:off x="9047774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Google Shape;221;p8">
            <a:extLst>
              <a:ext uri="{FF2B5EF4-FFF2-40B4-BE49-F238E27FC236}">
                <a16:creationId xmlns:a16="http://schemas.microsoft.com/office/drawing/2014/main" id="{88980507-532E-42C3-9955-F03992908F3E}"/>
              </a:ext>
            </a:extLst>
          </p:cNvPr>
          <p:cNvSpPr txBox="1"/>
          <p:nvPr/>
        </p:nvSpPr>
        <p:spPr>
          <a:xfrm>
            <a:off x="8745353" y="1842389"/>
            <a:ext cx="91297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 종료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Google Shape;222;p8">
            <a:extLst>
              <a:ext uri="{FF2B5EF4-FFF2-40B4-BE49-F238E27FC236}">
                <a16:creationId xmlns:a16="http://schemas.microsoft.com/office/drawing/2014/main" id="{0C82DA7F-32D1-455A-AE67-555DB2338680}"/>
              </a:ext>
            </a:extLst>
          </p:cNvPr>
          <p:cNvSpPr txBox="1"/>
          <p:nvPr/>
        </p:nvSpPr>
        <p:spPr>
          <a:xfrm>
            <a:off x="-15552" y="2184669"/>
            <a:ext cx="108745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SR PROCESS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Google Shape;223;p8">
            <a:extLst>
              <a:ext uri="{FF2B5EF4-FFF2-40B4-BE49-F238E27FC236}">
                <a16:creationId xmlns:a16="http://schemas.microsoft.com/office/drawing/2014/main" id="{76EE9594-1D94-46B6-9DB7-138C4BDAA9F4}"/>
              </a:ext>
            </a:extLst>
          </p:cNvPr>
          <p:cNvSpPr txBox="1"/>
          <p:nvPr/>
        </p:nvSpPr>
        <p:spPr>
          <a:xfrm>
            <a:off x="227711" y="3136804"/>
            <a:ext cx="2125114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사전에 정의된 서비스 요청 유형 및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양식에 맞추어 요청을 등록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62E5989-43E7-48C8-A81A-E17F3EC10484}"/>
              </a:ext>
            </a:extLst>
          </p:cNvPr>
          <p:cNvGrpSpPr/>
          <p:nvPr/>
        </p:nvGrpSpPr>
        <p:grpSpPr>
          <a:xfrm>
            <a:off x="2550810" y="1848771"/>
            <a:ext cx="2366187" cy="2215486"/>
            <a:chOff x="1702079" y="1848771"/>
            <a:chExt cx="2366187" cy="2215486"/>
          </a:xfrm>
        </p:grpSpPr>
        <p:sp>
          <p:nvSpPr>
            <p:cNvPr id="24" name="Google Shape;212;p8">
              <a:extLst>
                <a:ext uri="{FF2B5EF4-FFF2-40B4-BE49-F238E27FC236}">
                  <a16:creationId xmlns:a16="http://schemas.microsoft.com/office/drawing/2014/main" id="{1682225B-1294-4BA0-8A04-643F36E5A054}"/>
                </a:ext>
              </a:extLst>
            </p:cNvPr>
            <p:cNvSpPr/>
            <p:nvPr/>
          </p:nvSpPr>
          <p:spPr>
            <a:xfrm>
              <a:off x="2708035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" name="Google Shape;213;p8">
              <a:extLst>
                <a:ext uri="{FF2B5EF4-FFF2-40B4-BE49-F238E27FC236}">
                  <a16:creationId xmlns:a16="http://schemas.microsoft.com/office/drawing/2014/main" id="{4F550561-EBF5-481E-A434-92FF272BE1DD}"/>
                </a:ext>
              </a:extLst>
            </p:cNvPr>
            <p:cNvSpPr txBox="1"/>
            <p:nvPr/>
          </p:nvSpPr>
          <p:spPr>
            <a:xfrm>
              <a:off x="2192981" y="1848771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 및 분류</a:t>
              </a:r>
            </a:p>
          </p:txBody>
        </p:sp>
        <p:sp>
          <p:nvSpPr>
            <p:cNvPr id="26" name="Google Shape;224;p8">
              <a:extLst>
                <a:ext uri="{FF2B5EF4-FFF2-40B4-BE49-F238E27FC236}">
                  <a16:creationId xmlns:a16="http://schemas.microsoft.com/office/drawing/2014/main" id="{8B6DD3C6-94BA-4FB0-86C8-EE15C8F35CA6}"/>
                </a:ext>
              </a:extLst>
            </p:cNvPr>
            <p:cNvSpPr txBox="1"/>
            <p:nvPr/>
          </p:nvSpPr>
          <p:spPr>
            <a:xfrm>
              <a:off x="1702079" y="3140968"/>
              <a:ext cx="2366187" cy="923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접수자는 해당 요청 건을 확인한 후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반려하거나 접수할 수 있으며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endPara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합의완료일 고객과 협의하여 </a:t>
              </a:r>
              <a:endPara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 또는 접수 승인을 진행</a:t>
              </a:r>
            </a:p>
          </p:txBody>
        </p:sp>
      </p:grpSp>
      <p:cxnSp>
        <p:nvCxnSpPr>
          <p:cNvPr id="27" name="Google Shape;226;p8">
            <a:extLst>
              <a:ext uri="{FF2B5EF4-FFF2-40B4-BE49-F238E27FC236}">
                <a16:creationId xmlns:a16="http://schemas.microsoft.com/office/drawing/2014/main" id="{D28887E2-2442-4496-8298-D7F8D2985139}"/>
              </a:ext>
            </a:extLst>
          </p:cNvPr>
          <p:cNvCxnSpPr/>
          <p:nvPr/>
        </p:nvCxnSpPr>
        <p:spPr>
          <a:xfrm>
            <a:off x="1246843" y="2760866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355CE2D9-6C53-46F5-9926-19810C3374DF}"/>
              </a:ext>
            </a:extLst>
          </p:cNvPr>
          <p:cNvGrpSpPr/>
          <p:nvPr/>
        </p:nvGrpSpPr>
        <p:grpSpPr>
          <a:xfrm>
            <a:off x="5400048" y="1825136"/>
            <a:ext cx="2289256" cy="2207018"/>
            <a:chOff x="3271773" y="1825136"/>
            <a:chExt cx="2289256" cy="2207018"/>
          </a:xfrm>
        </p:grpSpPr>
        <p:sp>
          <p:nvSpPr>
            <p:cNvPr id="29" name="Google Shape;214;p8">
              <a:extLst>
                <a:ext uri="{FF2B5EF4-FFF2-40B4-BE49-F238E27FC236}">
                  <a16:creationId xmlns:a16="http://schemas.microsoft.com/office/drawing/2014/main" id="{71E42DCA-97E2-4138-B014-BB2E98A682D1}"/>
                </a:ext>
              </a:extLst>
            </p:cNvPr>
            <p:cNvSpPr/>
            <p:nvPr/>
          </p:nvSpPr>
          <p:spPr>
            <a:xfrm>
              <a:off x="4248259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0" name="Google Shape;215;p8">
              <a:extLst>
                <a:ext uri="{FF2B5EF4-FFF2-40B4-BE49-F238E27FC236}">
                  <a16:creationId xmlns:a16="http://schemas.microsoft.com/office/drawing/2014/main" id="{EC8C185E-753D-4572-BC19-7688DF3C1B4D}"/>
                </a:ext>
              </a:extLst>
            </p:cNvPr>
            <p:cNvSpPr txBox="1"/>
            <p:nvPr/>
          </p:nvSpPr>
          <p:spPr>
            <a:xfrm>
              <a:off x="3762952" y="1825136"/>
              <a:ext cx="1336686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처리</a:t>
              </a:r>
            </a:p>
            <a:p>
              <a:pPr lvl="0" algn="ctr"/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프로세스 이관</a:t>
              </a:r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" name="Google Shape;227;p8">
              <a:extLst>
                <a:ext uri="{FF2B5EF4-FFF2-40B4-BE49-F238E27FC236}">
                  <a16:creationId xmlns:a16="http://schemas.microsoft.com/office/drawing/2014/main" id="{B7CA84D4-3D64-4F41-ACFF-142C64175083}"/>
                </a:ext>
              </a:extLst>
            </p:cNvPr>
            <p:cNvSpPr txBox="1"/>
            <p:nvPr/>
          </p:nvSpPr>
          <p:spPr>
            <a:xfrm>
              <a:off x="3271773" y="3108865"/>
              <a:ext cx="2289256" cy="923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처리자는 배정 된 요청 건을 확인하고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업무 처리를 수행하며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endPara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해당 건이 장애나 변경 프로세스의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이관 대상일 경우 이관을 수행하여 처리</a:t>
              </a:r>
            </a:p>
          </p:txBody>
        </p:sp>
        <p:cxnSp>
          <p:nvCxnSpPr>
            <p:cNvPr id="32" name="Google Shape;228;p8">
              <a:extLst>
                <a:ext uri="{FF2B5EF4-FFF2-40B4-BE49-F238E27FC236}">
                  <a16:creationId xmlns:a16="http://schemas.microsoft.com/office/drawing/2014/main" id="{1087CBA6-D3CB-4E4F-B9A4-AF811E4838A5}"/>
                </a:ext>
              </a:extLst>
            </p:cNvPr>
            <p:cNvCxnSpPr/>
            <p:nvPr/>
          </p:nvCxnSpPr>
          <p:spPr>
            <a:xfrm>
              <a:off x="4417187" y="2732928"/>
              <a:ext cx="0" cy="360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16541E4-A77F-44B2-B6D8-F34F3D8E7801}"/>
              </a:ext>
            </a:extLst>
          </p:cNvPr>
          <p:cNvGrpSpPr/>
          <p:nvPr/>
        </p:nvGrpSpPr>
        <p:grpSpPr>
          <a:xfrm>
            <a:off x="3923884" y="1829164"/>
            <a:ext cx="2289256" cy="3312426"/>
            <a:chOff x="4842350" y="1859680"/>
            <a:chExt cx="2289256" cy="3312426"/>
          </a:xfrm>
        </p:grpSpPr>
        <p:sp>
          <p:nvSpPr>
            <p:cNvPr id="34" name="Google Shape;217;p8">
              <a:extLst>
                <a:ext uri="{FF2B5EF4-FFF2-40B4-BE49-F238E27FC236}">
                  <a16:creationId xmlns:a16="http://schemas.microsoft.com/office/drawing/2014/main" id="{89434B6C-8B94-4B93-BCAD-97D6047DDA4D}"/>
                </a:ext>
              </a:extLst>
            </p:cNvPr>
            <p:cNvSpPr txBox="1"/>
            <p:nvPr/>
          </p:nvSpPr>
          <p:spPr>
            <a:xfrm>
              <a:off x="5284131" y="1859680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</a:t>
              </a:r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접수승인</a:t>
              </a:r>
            </a:p>
          </p:txBody>
        </p:sp>
        <p:sp>
          <p:nvSpPr>
            <p:cNvPr id="35" name="Google Shape;216;p8">
              <a:extLst>
                <a:ext uri="{FF2B5EF4-FFF2-40B4-BE49-F238E27FC236}">
                  <a16:creationId xmlns:a16="http://schemas.microsoft.com/office/drawing/2014/main" id="{74F48F01-421B-44A5-A08E-BF3A3DF8E2A3}"/>
                </a:ext>
              </a:extLst>
            </p:cNvPr>
            <p:cNvSpPr/>
            <p:nvPr/>
          </p:nvSpPr>
          <p:spPr>
            <a:xfrm>
              <a:off x="5800981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6" name="Google Shape;230;p8">
              <a:extLst>
                <a:ext uri="{FF2B5EF4-FFF2-40B4-BE49-F238E27FC236}">
                  <a16:creationId xmlns:a16="http://schemas.microsoft.com/office/drawing/2014/main" id="{417FFFB9-D73D-44C1-AE17-79B771533968}"/>
                </a:ext>
              </a:extLst>
            </p:cNvPr>
            <p:cNvCxnSpPr/>
            <p:nvPr/>
          </p:nvCxnSpPr>
          <p:spPr>
            <a:xfrm>
              <a:off x="5976478" y="2791628"/>
              <a:ext cx="0" cy="972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37" name="Google Shape;231;p8">
              <a:extLst>
                <a:ext uri="{FF2B5EF4-FFF2-40B4-BE49-F238E27FC236}">
                  <a16:creationId xmlns:a16="http://schemas.microsoft.com/office/drawing/2014/main" id="{12D5578C-7F47-46E5-AD18-285CA92BCAA0}"/>
                </a:ext>
              </a:extLst>
            </p:cNvPr>
            <p:cNvSpPr txBox="1"/>
            <p:nvPr/>
          </p:nvSpPr>
          <p:spPr>
            <a:xfrm>
              <a:off x="4842350" y="4041068"/>
              <a:ext cx="2289256" cy="1131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건의 처리 진행 여부의 승인을 득하는 단계로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 </a:t>
              </a: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 담당부서의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미리 지정한 합의 또는 승인자에게 승인을 득하면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처리 단계로 이동</a:t>
              </a:r>
            </a:p>
          </p:txBody>
        </p:sp>
      </p:grpSp>
      <p:sp>
        <p:nvSpPr>
          <p:cNvPr id="38" name="Google Shape;229;p8">
            <a:extLst>
              <a:ext uri="{FF2B5EF4-FFF2-40B4-BE49-F238E27FC236}">
                <a16:creationId xmlns:a16="http://schemas.microsoft.com/office/drawing/2014/main" id="{7B317680-AE6B-4988-999E-B46F791DF9BB}"/>
              </a:ext>
            </a:extLst>
          </p:cNvPr>
          <p:cNvSpPr txBox="1"/>
          <p:nvPr/>
        </p:nvSpPr>
        <p:spPr>
          <a:xfrm>
            <a:off x="7245020" y="4005064"/>
            <a:ext cx="1776432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처리가 완료된 건에 대해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요청자는 작업 결과를 확인하고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만족도 평가를 수행</a:t>
            </a:r>
            <a:endParaRPr lang="en-US" altLang="ko-KR"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9" name="Google Shape;226;p8">
            <a:extLst>
              <a:ext uri="{FF2B5EF4-FFF2-40B4-BE49-F238E27FC236}">
                <a16:creationId xmlns:a16="http://schemas.microsoft.com/office/drawing/2014/main" id="{5EBC5FAE-4FC9-477C-B353-8A1CEFC8EC99}"/>
              </a:ext>
            </a:extLst>
          </p:cNvPr>
          <p:cNvCxnSpPr/>
          <p:nvPr/>
        </p:nvCxnSpPr>
        <p:spPr>
          <a:xfrm>
            <a:off x="3728864" y="2753353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09D89EB-19CA-4AD0-A8C7-7B2D014596A1}"/>
              </a:ext>
            </a:extLst>
          </p:cNvPr>
          <p:cNvGrpSpPr/>
          <p:nvPr/>
        </p:nvGrpSpPr>
        <p:grpSpPr>
          <a:xfrm>
            <a:off x="1295592" y="1844994"/>
            <a:ext cx="2289256" cy="3312426"/>
            <a:chOff x="4842350" y="1859680"/>
            <a:chExt cx="2289256" cy="3312426"/>
          </a:xfrm>
        </p:grpSpPr>
        <p:sp>
          <p:nvSpPr>
            <p:cNvPr id="41" name="Google Shape;217;p8">
              <a:extLst>
                <a:ext uri="{FF2B5EF4-FFF2-40B4-BE49-F238E27FC236}">
                  <a16:creationId xmlns:a16="http://schemas.microsoft.com/office/drawing/2014/main" id="{237C68D3-6AE0-4505-8FC2-B4F13E0EB8D8}"/>
                </a:ext>
              </a:extLst>
            </p:cNvPr>
            <p:cNvSpPr txBox="1"/>
            <p:nvPr/>
          </p:nvSpPr>
          <p:spPr>
            <a:xfrm>
              <a:off x="5284131" y="1859680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</a:t>
              </a:r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승인</a:t>
              </a:r>
            </a:p>
          </p:txBody>
        </p:sp>
        <p:sp>
          <p:nvSpPr>
            <p:cNvPr id="42" name="Google Shape;216;p8">
              <a:extLst>
                <a:ext uri="{FF2B5EF4-FFF2-40B4-BE49-F238E27FC236}">
                  <a16:creationId xmlns:a16="http://schemas.microsoft.com/office/drawing/2014/main" id="{4A62C40A-C0E5-4CDB-A40B-44E339D26C12}"/>
                </a:ext>
              </a:extLst>
            </p:cNvPr>
            <p:cNvSpPr/>
            <p:nvPr/>
          </p:nvSpPr>
          <p:spPr>
            <a:xfrm>
              <a:off x="5800981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43" name="Google Shape;230;p8">
              <a:extLst>
                <a:ext uri="{FF2B5EF4-FFF2-40B4-BE49-F238E27FC236}">
                  <a16:creationId xmlns:a16="http://schemas.microsoft.com/office/drawing/2014/main" id="{F20A6006-A5DA-4EF4-A828-38FD96D0A89A}"/>
                </a:ext>
              </a:extLst>
            </p:cNvPr>
            <p:cNvCxnSpPr/>
            <p:nvPr/>
          </p:nvCxnSpPr>
          <p:spPr>
            <a:xfrm>
              <a:off x="5976478" y="2791628"/>
              <a:ext cx="0" cy="972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44" name="Google Shape;231;p8">
              <a:extLst>
                <a:ext uri="{FF2B5EF4-FFF2-40B4-BE49-F238E27FC236}">
                  <a16:creationId xmlns:a16="http://schemas.microsoft.com/office/drawing/2014/main" id="{E3563722-5671-465B-84E2-497CB396A2AD}"/>
                </a:ext>
              </a:extLst>
            </p:cNvPr>
            <p:cNvSpPr txBox="1"/>
            <p:nvPr/>
          </p:nvSpPr>
          <p:spPr>
            <a:xfrm>
              <a:off x="4842350" y="4041068"/>
              <a:ext cx="2289256" cy="1131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IT</a:t>
              </a: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부서로 접수하기 전에 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건의 승인을 득하는 단계로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endPara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미리 지정한 승인자에게 승인을 득하면</a:t>
              </a:r>
            </a:p>
            <a:p>
              <a:pPr lvl="0" algn="ctr">
                <a:lnSpc>
                  <a:spcPct val="150000"/>
                </a:lnSpc>
              </a:pP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IT</a:t>
              </a: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부서의 접수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처리자 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or </a:t>
              </a:r>
              <a:endPara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작업 그룹에게 요청 건이 배정</a:t>
              </a:r>
            </a:p>
          </p:txBody>
        </p:sp>
      </p:grpSp>
      <p:cxnSp>
        <p:nvCxnSpPr>
          <p:cNvPr id="45" name="Google Shape;230;p8">
            <a:extLst>
              <a:ext uri="{FF2B5EF4-FFF2-40B4-BE49-F238E27FC236}">
                <a16:creationId xmlns:a16="http://schemas.microsoft.com/office/drawing/2014/main" id="{15A7D791-E7E7-4028-A66B-616A680EBD6C}"/>
              </a:ext>
            </a:extLst>
          </p:cNvPr>
          <p:cNvCxnSpPr/>
          <p:nvPr/>
        </p:nvCxnSpPr>
        <p:spPr>
          <a:xfrm>
            <a:off x="8121352" y="270902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735911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01. </a:t>
            </a:r>
            <a:r>
              <a:rPr lang="ko-KR" altLang="en-US" sz="1400">
                <a:latin typeface="Malgun Gothic"/>
              </a:rPr>
              <a:t>로그인</a:t>
            </a:r>
            <a:endParaRPr lang="en-US" altLang="ko-KR" sz="1400">
              <a:latin typeface="Malgun Gothic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10" y="1219200"/>
            <a:ext cx="8186777" cy="469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30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02. </a:t>
            </a:r>
            <a:r>
              <a:rPr lang="ko-KR" altLang="en-US" sz="1400">
                <a:latin typeface="Malgun Gothic"/>
              </a:rPr>
              <a:t>프로젝트빌드관리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10" y="1219200"/>
            <a:ext cx="8186777" cy="469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91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03. </a:t>
            </a:r>
            <a:r>
              <a:rPr lang="ko-KR" altLang="en-US" sz="1400">
                <a:latin typeface="Malgun Gothic"/>
              </a:rPr>
              <a:t>프로젝트빌드관리</a:t>
            </a:r>
            <a:r>
              <a:rPr lang="en-US" altLang="ko-KR" sz="1400">
                <a:latin typeface="Malgun Gothic"/>
              </a:rPr>
              <a:t>2 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3" name="직사각형 2"/>
            <p:cNvSpPr/>
            <p:nvPr/>
          </p:nvSpPr>
          <p:spPr>
            <a:xfrm>
              <a:off x="5345500" y="3790605"/>
              <a:ext cx="356616" cy="24938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5385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101073"/>
              </p:ext>
            </p:extLst>
          </p:nvPr>
        </p:nvGraphicFramePr>
        <p:xfrm>
          <a:off x="452501" y="1088740"/>
          <a:ext cx="9046004" cy="4281523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-12-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09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김두포</a:t>
                      </a: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2025-12-17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문서 수정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심승복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2025-12-17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시설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성과 배포 절차 추가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김두포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2025-12-18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EDS</a:t>
                      </a:r>
                      <a:r>
                        <a:rPr lang="en-US" altLang="ko-KR" sz="1100" kern="0" spc="0" baseline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0" spc="0" baseline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배포 절차 추가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심승복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586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04. </a:t>
            </a:r>
            <a:r>
              <a:rPr lang="ko-KR" altLang="en-US" sz="1400">
                <a:latin typeface="Malgun Gothic"/>
              </a:rPr>
              <a:t>프로젝트빌드관리</a:t>
            </a:r>
            <a:r>
              <a:rPr lang="en-US" altLang="ko-KR" sz="140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229600" y="2894719"/>
              <a:ext cx="399011" cy="20403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3121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05. </a:t>
            </a:r>
            <a:r>
              <a:rPr lang="ko-KR" altLang="en-US" sz="1400">
                <a:latin typeface="Malgun Gothic"/>
              </a:rPr>
              <a:t>프로젝트빌드관리</a:t>
            </a:r>
            <a:r>
              <a:rPr lang="en-US" altLang="ko-KR" sz="1400">
                <a:latin typeface="Malgun Gothic"/>
              </a:rPr>
              <a:t>4 (</a:t>
            </a:r>
            <a:r>
              <a:rPr lang="ko-KR" altLang="en-US" sz="1400">
                <a:latin typeface="Malgun Gothic"/>
              </a:rPr>
              <a:t>메뉴 정보 입력 팝업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541773" y="5226129"/>
              <a:ext cx="392965" cy="2129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1318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06. </a:t>
            </a:r>
            <a:r>
              <a:rPr lang="ko-KR" altLang="en-US" sz="1400">
                <a:latin typeface="Malgun Gothic"/>
              </a:rPr>
              <a:t>프로젝트빌드현황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286000" y="3192087"/>
              <a:ext cx="2992581" cy="14962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5143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07. </a:t>
            </a:r>
            <a:r>
              <a:rPr lang="ko-KR" altLang="en-US" sz="1400">
                <a:latin typeface="Malgun Gothic"/>
              </a:rPr>
              <a:t>프로젝트빌드현황</a:t>
            </a:r>
            <a:r>
              <a:rPr lang="en-US" altLang="ko-KR" sz="140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8" cy="4692565"/>
            <a:chOff x="847510" y="1219200"/>
            <a:chExt cx="8186778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8" cy="4692565"/>
            </a:xfrm>
            <a:prstGeom prst="rect">
              <a:avLst/>
            </a:prstGeom>
          </p:spPr>
        </p:pic>
        <p:sp>
          <p:nvSpPr>
            <p:cNvPr id="8" name="직사각형 7"/>
            <p:cNvSpPr/>
            <p:nvPr/>
          </p:nvSpPr>
          <p:spPr>
            <a:xfrm>
              <a:off x="2286000" y="3192087"/>
              <a:ext cx="2992581" cy="14962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5756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08.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169269" y="2781211"/>
              <a:ext cx="393192" cy="19474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1120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09.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2(</a:t>
            </a:r>
            <a:r>
              <a:rPr lang="ko-KR" altLang="en-US" sz="1400">
                <a:latin typeface="Malgun Gothic"/>
              </a:rPr>
              <a:t>패키지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897775" y="1219200"/>
            <a:ext cx="8079970" cy="4616335"/>
            <a:chOff x="897775" y="1219200"/>
            <a:chExt cx="8079970" cy="4616335"/>
          </a:xfrm>
        </p:grpSpPr>
        <p:grpSp>
          <p:nvGrpSpPr>
            <p:cNvPr id="10" name="그룹 9"/>
            <p:cNvGrpSpPr/>
            <p:nvPr/>
          </p:nvGrpSpPr>
          <p:grpSpPr>
            <a:xfrm>
              <a:off x="897775" y="1219200"/>
              <a:ext cx="8079970" cy="4616335"/>
              <a:chOff x="897775" y="1219200"/>
              <a:chExt cx="8079970" cy="4616335"/>
            </a:xfrm>
          </p:grpSpPr>
          <p:pic>
            <p:nvPicPr>
              <p:cNvPr id="4" name="그림 3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4" r="691" b="1498"/>
              <a:stretch/>
            </p:blipFill>
            <p:spPr>
              <a:xfrm>
                <a:off x="897775" y="1219200"/>
                <a:ext cx="8079970" cy="4616335"/>
              </a:xfrm>
              <a:prstGeom prst="rect">
                <a:avLst/>
              </a:prstGeom>
            </p:spPr>
          </p:pic>
          <p:sp>
            <p:nvSpPr>
              <p:cNvPr id="9" name="직사각형 8"/>
              <p:cNvSpPr/>
              <p:nvPr/>
            </p:nvSpPr>
            <p:spPr>
              <a:xfrm>
                <a:off x="2043683" y="4593384"/>
                <a:ext cx="3043706" cy="31943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" name="직사각형 11"/>
            <p:cNvSpPr/>
            <p:nvPr/>
          </p:nvSpPr>
          <p:spPr>
            <a:xfrm>
              <a:off x="5263480" y="4978541"/>
              <a:ext cx="306048" cy="20860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1326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10.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3(</a:t>
            </a:r>
            <a:r>
              <a:rPr lang="ko-KR" altLang="en-US" sz="1400">
                <a:latin typeface="Malgun Gothic"/>
              </a:rPr>
              <a:t>패키지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897775" y="1219200"/>
            <a:ext cx="7996843" cy="4616335"/>
            <a:chOff x="897775" y="1219200"/>
            <a:chExt cx="7996843" cy="4616335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" r="1706" b="1498"/>
            <a:stretch/>
          </p:blipFill>
          <p:spPr>
            <a:xfrm>
              <a:off x="897775" y="1219200"/>
              <a:ext cx="7996843" cy="4616335"/>
            </a:xfrm>
            <a:prstGeom prst="rect">
              <a:avLst/>
            </a:prstGeom>
          </p:spPr>
        </p:pic>
        <p:sp>
          <p:nvSpPr>
            <p:cNvPr id="9" name="직사각형 8"/>
            <p:cNvSpPr/>
            <p:nvPr/>
          </p:nvSpPr>
          <p:spPr>
            <a:xfrm>
              <a:off x="5767783" y="4576758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0962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11.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4(CBO)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43684" y="4826144"/>
              <a:ext cx="3118520" cy="18643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13357" y="5244551"/>
              <a:ext cx="339298" cy="2086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2548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12.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5(CBO)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792724" y="4826144"/>
              <a:ext cx="3027080" cy="1947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946018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13.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577486" y="2769347"/>
              <a:ext cx="358695" cy="2066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7869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+mj-ea"/>
                <a:ea typeface="+mj-ea"/>
              </a:rPr>
              <a:t>1. </a:t>
            </a:r>
            <a:r>
              <a:rPr err="1">
                <a:latin typeface="+mj-ea"/>
                <a:ea typeface="+mj-ea"/>
              </a:rPr>
              <a:t>목적</a:t>
            </a:r>
            <a:endParaRPr>
              <a:latin typeface="+mj-ea"/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299" y="821973"/>
            <a:ext cx="9224275" cy="1081642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sz="1400" err="1">
                <a:latin typeface="Malgun Gothic"/>
              </a:rPr>
              <a:t>강원랜드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차세대</a:t>
            </a:r>
            <a:r>
              <a:rPr sz="1400">
                <a:latin typeface="Malgun Gothic"/>
              </a:rPr>
              <a:t> ERP 및 </a:t>
            </a:r>
            <a:r>
              <a:rPr sz="1400" err="1">
                <a:latin typeface="Malgun Gothic"/>
              </a:rPr>
              <a:t>연계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시스템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배포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구조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정의</a:t>
            </a:r>
            <a:endParaRPr sz="1400">
              <a:latin typeface="Malgun Gothic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sz="1400" err="1">
                <a:latin typeface="Malgun Gothic"/>
              </a:rPr>
              <a:t>전체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배포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체계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이해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가능하게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하는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것이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목표</a:t>
            </a:r>
            <a:endParaRPr lang="en-US" altLang="ko-KR" sz="1400">
              <a:latin typeface="Malgun Gothic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400">
                <a:latin typeface="Malgun Gothic"/>
              </a:rPr>
              <a:t>기존 </a:t>
            </a:r>
            <a:r>
              <a:rPr lang="ko-KR" altLang="en-US" sz="1400" err="1">
                <a:latin typeface="Malgun Gothic"/>
              </a:rPr>
              <a:t>레거시</a:t>
            </a:r>
            <a:r>
              <a:rPr lang="ko-KR" altLang="en-US" sz="1400">
                <a:latin typeface="Malgun Gothic"/>
              </a:rPr>
              <a:t> 배포 방식은 본 문서에서 다루지 않음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04" y="2479850"/>
            <a:ext cx="8267749" cy="39905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329299" y="2024924"/>
            <a:ext cx="8640960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>
                <a:latin typeface="+mn-ea"/>
              </a:rPr>
              <a:t>※ Legacy CICD </a:t>
            </a:r>
            <a:r>
              <a:rPr lang="ko-KR" altLang="en-US" sz="1200">
                <a:latin typeface="+mn-ea"/>
              </a:rPr>
              <a:t>시스템 예제</a:t>
            </a:r>
            <a:endParaRPr lang="en-US" altLang="ko-KR" sz="12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0654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14.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2" y="4643265"/>
              <a:ext cx="6769673" cy="1531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26624" y="2255025"/>
              <a:ext cx="253358" cy="16625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16915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15.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045187" y="3387364"/>
              <a:ext cx="1773724" cy="8438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62302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16.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8"/>
              <a:ext cx="3195199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20025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17.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8"/>
              <a:ext cx="3195199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48413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18.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9"/>
              <a:ext cx="3211824" cy="14963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3049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19.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4(</a:t>
            </a:r>
            <a:r>
              <a:rPr lang="ko-KR" altLang="en-US" sz="1400">
                <a:latin typeface="Malgun Gothic"/>
              </a:rPr>
              <a:t>업데이트 내역 팝업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233012" y="2718261"/>
              <a:ext cx="3253388" cy="7897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38150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20.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940898" y="2752115"/>
              <a:ext cx="329371" cy="12409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557784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21.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2(</a:t>
            </a:r>
            <a:r>
              <a:rPr lang="ko-KR" altLang="en-US" sz="1400">
                <a:latin typeface="Malgun Gothic"/>
              </a:rPr>
              <a:t>패키지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89462" y="1219200"/>
            <a:ext cx="8088283" cy="4616335"/>
            <a:chOff x="889462" y="1219200"/>
            <a:chExt cx="8088283" cy="461633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" r="691" b="1498"/>
            <a:stretch/>
          </p:blipFill>
          <p:spPr>
            <a:xfrm>
              <a:off x="889462" y="1219200"/>
              <a:ext cx="8088283" cy="461633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43683" y="4593384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13358" y="4978541"/>
              <a:ext cx="306048" cy="20860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46446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22.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3(</a:t>
            </a:r>
            <a:r>
              <a:rPr lang="ko-KR" altLang="en-US" sz="1400">
                <a:latin typeface="Malgun Gothic"/>
              </a:rPr>
              <a:t>패키지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89462" y="1219200"/>
            <a:ext cx="8079971" cy="4616335"/>
            <a:chOff x="889462" y="1219200"/>
            <a:chExt cx="8079971" cy="461633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" r="792" b="1498"/>
            <a:stretch/>
          </p:blipFill>
          <p:spPr>
            <a:xfrm>
              <a:off x="889462" y="1219200"/>
              <a:ext cx="8079971" cy="461633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842600" y="4576758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9308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23.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4(CBO)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08570" y="4638501"/>
              <a:ext cx="3078820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36432" y="5040283"/>
              <a:ext cx="258033" cy="16348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6131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latin typeface="+mj-ea"/>
              </a:rPr>
              <a:t>2. CI/CD </a:t>
            </a:r>
            <a:r>
              <a:rPr lang="ko-KR" altLang="en-US">
                <a:latin typeface="+mj-ea"/>
              </a:rPr>
              <a:t>개요</a:t>
            </a:r>
            <a:endParaRPr>
              <a:latin typeface="+mj-ea"/>
              <a:ea typeface="+mj-ea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81700" y="882932"/>
            <a:ext cx="9224275" cy="182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업무시스템별 </a:t>
            </a:r>
            <a:r>
              <a:rPr lang="en-US" altLang="ko-KR" sz="1400">
                <a:latin typeface="Malgun Gothic"/>
              </a:rPr>
              <a:t>CI/CD</a:t>
            </a:r>
          </a:p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   2.1.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: Jenkins </a:t>
            </a:r>
            <a:r>
              <a:rPr lang="ko-KR" altLang="en-US" sz="1400">
                <a:latin typeface="Malgun Gothic"/>
              </a:rPr>
              <a:t>사용</a:t>
            </a:r>
            <a:endParaRPr lang="en-US" altLang="ko-KR" sz="140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   2.2. Amaranth : </a:t>
            </a:r>
            <a:r>
              <a:rPr lang="en-US" altLang="ko-KR" sz="1400" err="1">
                <a:latin typeface="Malgun Gothic"/>
              </a:rPr>
              <a:t>GitLab</a:t>
            </a:r>
            <a:r>
              <a:rPr lang="en-US" altLang="ko-KR" sz="1400">
                <a:latin typeface="Malgun Gothic"/>
              </a:rPr>
              <a:t> Pipeline </a:t>
            </a:r>
            <a:r>
              <a:rPr lang="ko-KR" altLang="en-US" sz="1400">
                <a:latin typeface="Malgun Gothic"/>
              </a:rPr>
              <a:t>사용</a:t>
            </a:r>
            <a:endParaRPr lang="en-US" altLang="ko-KR" sz="140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   2.3. ERP : </a:t>
            </a:r>
            <a:r>
              <a:rPr lang="en-US" altLang="ko-KR" sz="1400" err="1">
                <a:latin typeface="Malgun Gothic"/>
              </a:rPr>
              <a:t>Douzone</a:t>
            </a:r>
            <a:r>
              <a:rPr lang="en-US" altLang="ko-KR" sz="1400">
                <a:latin typeface="Malgun Gothic"/>
              </a:rPr>
              <a:t> EDS </a:t>
            </a:r>
            <a:r>
              <a:rPr lang="ko-KR" altLang="en-US" sz="1400">
                <a:latin typeface="Malgun Gothic"/>
              </a:rPr>
              <a:t>서버 사용</a:t>
            </a:r>
            <a:endParaRPr lang="en-US" altLang="ko-KR" sz="140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* CI/CD </a:t>
            </a:r>
            <a:r>
              <a:rPr lang="ko-KR" altLang="en-US" sz="1400">
                <a:latin typeface="Malgun Gothic"/>
              </a:rPr>
              <a:t>기본 절차 </a:t>
            </a:r>
            <a:r>
              <a:rPr lang="en-US" altLang="ko-KR" sz="1400">
                <a:latin typeface="Malgun Gothic"/>
              </a:rPr>
              <a:t>: </a:t>
            </a:r>
            <a:r>
              <a:rPr lang="ko-KR" altLang="en-US" sz="1400">
                <a:latin typeface="Malgun Gothic"/>
              </a:rPr>
              <a:t>소스 → </a:t>
            </a:r>
            <a:r>
              <a:rPr lang="en-US" altLang="ko-KR" sz="1400">
                <a:latin typeface="Malgun Gothic"/>
              </a:rPr>
              <a:t>CI/CD → </a:t>
            </a:r>
            <a:r>
              <a:rPr lang="ko-KR" altLang="en-US" sz="1400">
                <a:latin typeface="Malgun Gothic"/>
              </a:rPr>
              <a:t>빌드 산출물 → 대상 </a:t>
            </a:r>
            <a:r>
              <a:rPr lang="en-US" altLang="ko-KR" sz="1400">
                <a:latin typeface="Malgun Gothic"/>
              </a:rPr>
              <a:t>WAS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" y="2607982"/>
            <a:ext cx="7807672" cy="418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730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24.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5(CBO)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865675" y="4646814"/>
              <a:ext cx="3078820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73986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25.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583937" y="2735488"/>
              <a:ext cx="352245" cy="17396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75745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26.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111690" y="3399225"/>
              <a:ext cx="1640717" cy="83195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56582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27.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642126" y="2202872"/>
              <a:ext cx="227554" cy="16625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2186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28.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4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128315" y="3407539"/>
              <a:ext cx="1615780" cy="81532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82016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29.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8" name="직사각형 7"/>
            <p:cNvSpPr/>
            <p:nvPr/>
          </p:nvSpPr>
          <p:spPr>
            <a:xfrm>
              <a:off x="2015017" y="4289367"/>
              <a:ext cx="3363318" cy="12469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98812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30.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15016" y="4272741"/>
              <a:ext cx="3338379" cy="16625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45958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31.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15017" y="4272743"/>
              <a:ext cx="3388256" cy="16625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10515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32.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4(</a:t>
            </a:r>
            <a:r>
              <a:rPr lang="ko-KR" altLang="en-US" sz="1400">
                <a:latin typeface="Malgun Gothic"/>
              </a:rPr>
              <a:t>업데이트 내역 팝업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374330" y="2784764"/>
              <a:ext cx="3078820" cy="89777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1048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ERP10(</a:t>
            </a:r>
            <a:r>
              <a:rPr lang="ko-KR" altLang="en-US"/>
              <a:t>모바일</a:t>
            </a:r>
            <a:r>
              <a:rPr lang="en-US" altLang="ko-KR"/>
              <a:t>/</a:t>
            </a:r>
            <a:r>
              <a:rPr lang="ko-KR" altLang="en-US" err="1"/>
              <a:t>사외채용</a:t>
            </a:r>
            <a:r>
              <a:rPr lang="en-US" altLang="ko-KR"/>
              <a:t>)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>
                <a:latin typeface="Malgun Gothic"/>
              </a:rPr>
              <a:t>ERP10 PC</a:t>
            </a:r>
            <a:r>
              <a:rPr lang="ko-KR" altLang="en-US" sz="1400">
                <a:latin typeface="Malgun Gothic"/>
              </a:rPr>
              <a:t>버전과 </a:t>
            </a:r>
            <a:r>
              <a:rPr lang="ko-KR" altLang="en-US" sz="1400" err="1">
                <a:latin typeface="Malgun Gothic"/>
              </a:rPr>
              <a:t>배포절차</a:t>
            </a:r>
            <a:r>
              <a:rPr lang="ko-KR" altLang="en-US" sz="1400">
                <a:latin typeface="Malgun Gothic"/>
              </a:rPr>
              <a:t> 상동</a:t>
            </a:r>
            <a:endParaRPr lang="en-US" altLang="ko-KR" sz="1400">
              <a:latin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625575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latin typeface="+mj-ea"/>
              </a:rPr>
              <a:t>2.1 </a:t>
            </a:r>
            <a:r>
              <a:rPr lang="ko-KR" altLang="en-US">
                <a:latin typeface="+mj-ea"/>
              </a:rPr>
              <a:t>건설</a:t>
            </a:r>
            <a:r>
              <a:rPr lang="en-US" altLang="ko-KR">
                <a:latin typeface="+mj-ea"/>
              </a:rPr>
              <a:t>/</a:t>
            </a:r>
            <a:r>
              <a:rPr lang="ko-KR" altLang="en-US">
                <a:latin typeface="+mj-ea"/>
              </a:rPr>
              <a:t>시설</a:t>
            </a:r>
            <a:r>
              <a:rPr lang="en-US" altLang="ko-KR">
                <a:latin typeface="+mj-ea"/>
              </a:rPr>
              <a:t>/</a:t>
            </a:r>
            <a:r>
              <a:rPr lang="ko-KR" altLang="en-US">
                <a:latin typeface="+mj-ea"/>
              </a:rPr>
              <a:t>성과</a:t>
            </a:r>
            <a:endParaRPr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 - CI/CD </a:t>
            </a:r>
            <a:r>
              <a:rPr lang="ko-KR" altLang="en-US" sz="1400">
                <a:latin typeface="Malgun Gothic"/>
              </a:rPr>
              <a:t>도구로 </a:t>
            </a:r>
            <a:r>
              <a:rPr lang="en-US" altLang="ko-KR" sz="1400">
                <a:latin typeface="Malgun Gothic"/>
              </a:rPr>
              <a:t>Jenkins</a:t>
            </a:r>
            <a:r>
              <a:rPr lang="ko-KR" altLang="en-US" sz="1400">
                <a:latin typeface="Malgun Gothic"/>
              </a:rPr>
              <a:t>를 사용</a:t>
            </a:r>
            <a:endParaRPr lang="en-US" altLang="ko-KR" sz="1400">
              <a:latin typeface="Malgun Gothic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657" cy="486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816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- 4.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850B13F-FFEB-40E6-818E-7C17F1457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291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4.1.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9890B1B-41F2-412B-AED2-33881F5C8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98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건설 개발서버 빌드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4.1.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&gt; 4.1.1. </a:t>
            </a:r>
            <a:r>
              <a:rPr lang="ko-KR" altLang="en-US" sz="1400">
                <a:latin typeface="Malgun Gothic"/>
              </a:rPr>
              <a:t>빌드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F7D08AF-055B-4F01-8FE6-7766F2745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557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건설 개발서버 배포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4.1.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&gt; 4.1.2. </a:t>
            </a:r>
            <a:r>
              <a:rPr lang="ko-KR" altLang="en-US" sz="1400">
                <a:latin typeface="Malgun Gothic"/>
              </a:rPr>
              <a:t>개발서버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E2EAC5D-161E-451D-A19B-46B4851B8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092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건설 운영서버 배포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4.1.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&gt; 4.1.5. </a:t>
            </a:r>
            <a:r>
              <a:rPr lang="ko-KR" altLang="en-US" sz="1400">
                <a:latin typeface="Malgun Gothic"/>
              </a:rPr>
              <a:t>운영서버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7CAD556-2178-4D8F-9FDD-D99794704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96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 </a:t>
            </a:r>
            <a:r>
              <a:rPr lang="ko-KR" altLang="en-US" sz="1400">
                <a:latin typeface="Malgun Gothic"/>
              </a:rPr>
              <a:t>시설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40D376D-C797-4812-BFCB-38038F3FD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3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029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시설 개발서버 빌드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 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4.2.1. </a:t>
            </a:r>
            <a:r>
              <a:rPr lang="ko-KR" altLang="en-US" sz="1400">
                <a:latin typeface="Malgun Gothic"/>
              </a:rPr>
              <a:t>빌드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1380D1E-0396-4461-B4E2-6CC35012D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485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시설 개발서버 배포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 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4.2.2. </a:t>
            </a:r>
            <a:r>
              <a:rPr lang="ko-KR" altLang="en-US" sz="1400">
                <a:latin typeface="Malgun Gothic"/>
              </a:rPr>
              <a:t>개발서버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17D6AFE-A11E-4053-BD7C-143412C1A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375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시설 운영서버 배포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&gt; 4.2.5. </a:t>
            </a:r>
            <a:r>
              <a:rPr lang="ko-KR" altLang="en-US" sz="1400">
                <a:latin typeface="Malgun Gothic"/>
              </a:rPr>
              <a:t>운영서버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896149E-AA74-487D-BD9B-58202644F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808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성과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(5.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 </a:t>
            </a:r>
            <a:r>
              <a:rPr lang="ko-KR" altLang="en-US" sz="1400">
                <a:latin typeface="Malgun Gothic"/>
              </a:rPr>
              <a:t>성과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BDC740B-6F5E-4F3B-9674-A1D6A978D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3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81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latin typeface="+mj-ea"/>
              </a:rPr>
              <a:t>2.2 Amaranth10</a:t>
            </a:r>
            <a:endParaRPr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CI/CD </a:t>
            </a:r>
            <a:r>
              <a:rPr lang="ko-KR" altLang="en-US" sz="1400">
                <a:latin typeface="Malgun Gothic"/>
              </a:rPr>
              <a:t>도구로 </a:t>
            </a:r>
            <a:r>
              <a:rPr lang="en-US" altLang="ko-KR" sz="1400" err="1">
                <a:latin typeface="Malgun Gothic"/>
              </a:rPr>
              <a:t>Gitlab</a:t>
            </a:r>
            <a:r>
              <a:rPr lang="ko-KR" altLang="en-US" sz="1400">
                <a:latin typeface="Malgun Gothic"/>
              </a:rPr>
              <a:t>을 사용</a:t>
            </a:r>
            <a:endParaRPr lang="en-US" altLang="ko-KR" sz="1400">
              <a:latin typeface="Malgun Gothic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189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성과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시설 개발서버 배포 </a:t>
            </a:r>
            <a:r>
              <a:rPr lang="en-US" altLang="ko-KR" sz="1400">
                <a:latin typeface="Malgun Gothic"/>
              </a:rPr>
              <a:t>(5.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5.1. </a:t>
            </a:r>
            <a:r>
              <a:rPr lang="ko-KR" altLang="en-US" sz="1400">
                <a:latin typeface="Malgun Gothic"/>
              </a:rPr>
              <a:t>빌드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7011515-7A62-47E7-BAC1-4E4194464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581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성과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성과 개발서버 배포 </a:t>
            </a:r>
            <a:r>
              <a:rPr lang="en-US" altLang="ko-KR" sz="1400">
                <a:latin typeface="Malgun Gothic"/>
              </a:rPr>
              <a:t>(5.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5.2. </a:t>
            </a:r>
            <a:r>
              <a:rPr lang="ko-KR" altLang="en-US" sz="1400">
                <a:latin typeface="Malgun Gothic"/>
              </a:rPr>
              <a:t>개발서버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635844B-4195-4A76-BFAC-10135DB99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419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성과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성과 개발서버 배포 </a:t>
            </a:r>
            <a:r>
              <a:rPr lang="en-US" altLang="ko-KR" sz="1400">
                <a:latin typeface="Malgun Gothic"/>
              </a:rPr>
              <a:t>(5.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5.5. </a:t>
            </a:r>
            <a:r>
              <a:rPr lang="ko-KR" altLang="en-US" sz="1400">
                <a:latin typeface="Malgun Gothic"/>
              </a:rPr>
              <a:t>운영서버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24E4B14-55E9-4DE6-A049-0C64E8D60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6860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Amaranth 10 </a:t>
            </a:r>
            <a:r>
              <a:rPr lang="ko-KR" altLang="en-US"/>
              <a:t>배포절차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Git Push</a:t>
            </a:r>
            <a:r>
              <a:rPr lang="ko-KR" altLang="en-US" sz="1400">
                <a:latin typeface="Malgun Gothic"/>
              </a:rPr>
              <a:t>에 </a:t>
            </a:r>
            <a:r>
              <a:rPr lang="en-US" altLang="ko-KR" sz="1400">
                <a:latin typeface="Malgun Gothic"/>
              </a:rPr>
              <a:t>GitLab Runner </a:t>
            </a:r>
            <a:r>
              <a:rPr lang="ko-KR" altLang="en-US" sz="1400">
                <a:latin typeface="Malgun Gothic"/>
              </a:rPr>
              <a:t>가 </a:t>
            </a:r>
            <a:r>
              <a:rPr lang="en-US" altLang="ko-KR" sz="1400">
                <a:latin typeface="Malgun Gothic"/>
              </a:rPr>
              <a:t>Event</a:t>
            </a:r>
            <a:r>
              <a:rPr lang="ko-KR" altLang="en-US" sz="1400">
                <a:latin typeface="Malgun Gothic"/>
              </a:rPr>
              <a:t>를 받아 직접 </a:t>
            </a:r>
            <a:r>
              <a:rPr lang="en-US" altLang="ko-KR" sz="1400">
                <a:latin typeface="Malgun Gothic"/>
              </a:rPr>
              <a:t>K8S </a:t>
            </a:r>
            <a:r>
              <a:rPr lang="ko-KR" altLang="en-US" sz="1400">
                <a:latin typeface="Malgun Gothic"/>
              </a:rPr>
              <a:t>에 반영</a:t>
            </a:r>
            <a:r>
              <a:rPr lang="en-US" altLang="ko-KR" sz="1400">
                <a:latin typeface="Malgun Gothic"/>
              </a:rPr>
              <a:t>.</a:t>
            </a:r>
          </a:p>
          <a:p>
            <a:endParaRPr lang="en-US" altLang="ko-KR" sz="1400">
              <a:latin typeface="Malgun Gothic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47B78AA-571B-43C1-BF49-16763AC45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950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089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>
                <a:latin typeface="+mn-lt"/>
              </a:rPr>
              <a:t>End of Document</a:t>
            </a:r>
          </a:p>
        </p:txBody>
      </p:sp>
    </p:spTree>
    <p:extLst>
      <p:ext uri="{BB962C8B-B14F-4D97-AF65-F5344CB8AC3E}">
        <p14:creationId xmlns:p14="http://schemas.microsoft.com/office/powerpoint/2010/main" val="3966361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latin typeface="+mj-ea"/>
              </a:rPr>
              <a:t>2.3 ERP10</a:t>
            </a:r>
            <a:endParaRPr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CI/CD </a:t>
            </a:r>
            <a:r>
              <a:rPr lang="ko-KR" altLang="en-US" sz="1400">
                <a:latin typeface="Malgun Gothic"/>
              </a:rPr>
              <a:t>도구로 </a:t>
            </a:r>
            <a:r>
              <a:rPr lang="en-US" altLang="ko-KR" sz="1400" err="1">
                <a:latin typeface="Malgun Gothic"/>
              </a:rPr>
              <a:t>Douzone</a:t>
            </a:r>
            <a:r>
              <a:rPr lang="en-US" altLang="ko-KR" sz="1400">
                <a:latin typeface="Malgun Gothic"/>
              </a:rPr>
              <a:t> EDS </a:t>
            </a:r>
            <a:r>
              <a:rPr lang="ko-KR" altLang="en-US" sz="1400">
                <a:latin typeface="Malgun Gothic"/>
              </a:rPr>
              <a:t>시스템 사용</a:t>
            </a:r>
            <a:endParaRPr lang="en-US" altLang="ko-KR" sz="1400">
              <a:latin typeface="Malgun Gothic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96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>
                <a:latin typeface="+mj-ea"/>
                <a:ea typeface="+mj-ea"/>
              </a:rPr>
              <a:t>3. </a:t>
            </a:r>
            <a:r>
              <a:rPr lang="ko-KR" altLang="en-US">
                <a:latin typeface="+mj-ea"/>
                <a:ea typeface="+mj-ea"/>
              </a:rPr>
              <a:t>강원랜드</a:t>
            </a:r>
            <a:r>
              <a:rPr lang="en-US">
                <a:latin typeface="+mj-ea"/>
                <a:ea typeface="+mj-ea"/>
              </a:rPr>
              <a:t> </a:t>
            </a:r>
            <a:r>
              <a:rPr lang="ko-KR" altLang="en-US">
                <a:latin typeface="+mj-ea"/>
                <a:ea typeface="+mj-ea"/>
              </a:rPr>
              <a:t>배포 아키텍처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81700" y="889608"/>
            <a:ext cx="9071875" cy="70643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1. Amaranth10</a:t>
            </a:r>
            <a:r>
              <a:rPr lang="ko-KR" altLang="en-US" sz="1400">
                <a:latin typeface="Malgun Gothic"/>
              </a:rPr>
              <a:t>과 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성과는 각각의 </a:t>
            </a:r>
            <a:r>
              <a:rPr lang="en-US" altLang="ko-KR" sz="1400">
                <a:latin typeface="Malgun Gothic"/>
              </a:rPr>
              <a:t>Jenkins </a:t>
            </a:r>
            <a:r>
              <a:rPr lang="ko-KR" altLang="en-US" sz="1400">
                <a:latin typeface="Malgun Gothic"/>
              </a:rPr>
              <a:t>및 </a:t>
            </a:r>
            <a:r>
              <a:rPr lang="en-US" altLang="ko-KR" sz="1400" err="1">
                <a:latin typeface="Malgun Gothic"/>
              </a:rPr>
              <a:t>GitLab</a:t>
            </a:r>
            <a:r>
              <a:rPr lang="ko-KR" altLang="en-US" sz="1400">
                <a:latin typeface="Malgun Gothic"/>
              </a:rPr>
              <a:t> </a:t>
            </a:r>
            <a:r>
              <a:rPr lang="en-US" altLang="ko-KR" sz="1400">
                <a:latin typeface="Malgun Gothic"/>
              </a:rPr>
              <a:t>Pipeline </a:t>
            </a:r>
            <a:r>
              <a:rPr lang="ko-KR" altLang="en-US" sz="1400">
                <a:latin typeface="Malgun Gothic"/>
              </a:rPr>
              <a:t>을 사용한다</a:t>
            </a:r>
            <a:r>
              <a:rPr lang="en-US" altLang="ko-KR" sz="1400">
                <a:latin typeface="Malgun Gothic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2. ERP10</a:t>
            </a:r>
            <a:r>
              <a:rPr lang="ko-KR" altLang="en-US" sz="1400">
                <a:latin typeface="Malgun Gothic"/>
              </a:rPr>
              <a:t>은 </a:t>
            </a:r>
            <a:r>
              <a:rPr lang="en-US" altLang="ko-KR" sz="1400">
                <a:latin typeface="Malgun Gothic"/>
              </a:rPr>
              <a:t>CICD</a:t>
            </a:r>
            <a:r>
              <a:rPr lang="ko-KR" altLang="en-US" sz="1400">
                <a:latin typeface="Malgun Gothic"/>
              </a:rPr>
              <a:t>를 </a:t>
            </a:r>
            <a:r>
              <a:rPr lang="en-US" altLang="ko-KR" sz="1400">
                <a:latin typeface="Malgun Gothic"/>
              </a:rPr>
              <a:t>3</a:t>
            </a:r>
            <a:r>
              <a:rPr lang="ko-KR" altLang="en-US" sz="1400">
                <a:latin typeface="Malgun Gothic"/>
              </a:rPr>
              <a:t>개로 </a:t>
            </a:r>
            <a:r>
              <a:rPr lang="ko-KR" altLang="en-US" sz="1400" err="1">
                <a:latin typeface="Malgun Gothic"/>
              </a:rPr>
              <a:t>구분짓는다</a:t>
            </a:r>
            <a:r>
              <a:rPr lang="en-US" altLang="ko-KR" sz="1400">
                <a:latin typeface="Malgun Gothic"/>
              </a:rPr>
              <a:t>.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" y="2607982"/>
            <a:ext cx="7940851" cy="419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34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9">
            <a:extLst>
              <a:ext uri="{FF2B5EF4-FFF2-40B4-BE49-F238E27FC236}">
                <a16:creationId xmlns:a16="http://schemas.microsoft.com/office/drawing/2014/main" id="{BB186168-7CEC-410E-94BC-8EB10E927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19" y="39526"/>
            <a:ext cx="9223200" cy="326234"/>
          </a:xfrm>
        </p:spPr>
        <p:txBody>
          <a:bodyPr/>
          <a:lstStyle/>
          <a:p>
            <a:r>
              <a:rPr lang="en-US" altLang="ko-KR">
                <a:latin typeface="+mj-ea"/>
                <a:ea typeface="+mj-ea"/>
              </a:rPr>
              <a:t>4. ERP10 </a:t>
            </a:r>
            <a:r>
              <a:rPr lang="ko-KR" altLang="en-US">
                <a:latin typeface="+mj-ea"/>
                <a:ea typeface="+mj-ea"/>
              </a:rPr>
              <a:t>배포 현황 및 문제점</a:t>
            </a:r>
            <a:endParaRPr lang="en-US">
              <a:latin typeface="+mj-ea"/>
              <a:ea typeface="+mj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AC49BFD-83AA-4377-ABF4-34EA524192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1" y="407091"/>
            <a:ext cx="9229999" cy="645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05647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 anchor="ctr">
        <a:spAutoFit/>
      </a:bodyPr>
      <a:lstStyle>
        <a:defPPr marL="171450" indent="-171450">
          <a:lnSpc>
            <a:spcPct val="150000"/>
          </a:lnSpc>
          <a:buFont typeface="Arial" panose="020B0604020202020204" pitchFamily="34" charset="0"/>
          <a:buChar char="•"/>
          <a:defRPr sz="1400" dirty="0">
            <a:latin typeface="+mn-e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11710</TotalTime>
  <Words>1987</Words>
  <Application>Microsoft Office PowerPoint</Application>
  <PresentationFormat>A4 용지(210x297mm)</PresentationFormat>
  <Paragraphs>260</Paragraphs>
  <Slides>64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64</vt:i4>
      </vt:variant>
    </vt:vector>
  </HeadingPairs>
  <TitlesOfParts>
    <vt:vector size="71" baseType="lpstr">
      <vt:lpstr>맑은 고딕</vt:lpstr>
      <vt:lpstr>맑은 고딕</vt:lpstr>
      <vt:lpstr>Arial</vt:lpstr>
      <vt:lpstr>Calibri</vt:lpstr>
      <vt:lpstr>Consolas</vt:lpstr>
      <vt:lpstr>Wingdings</vt:lpstr>
      <vt:lpstr>19_Blank</vt:lpstr>
      <vt:lpstr>ERP 배포 아키텍처 및 운영체계</vt:lpstr>
      <vt:lpstr>개정이력</vt:lpstr>
      <vt:lpstr>1. 목적</vt:lpstr>
      <vt:lpstr>2. CI/CD 개요</vt:lpstr>
      <vt:lpstr>2.1 건설/시설/성과</vt:lpstr>
      <vt:lpstr>2.2 Amaranth10</vt:lpstr>
      <vt:lpstr>2.3 ERP10</vt:lpstr>
      <vt:lpstr>PowerPoint 프레젠테이션</vt:lpstr>
      <vt:lpstr>4. ERP10 배포 현황 및 문제점</vt:lpstr>
      <vt:lpstr>4. ERP10 / 모바일ERP 이슈 및 처리방안</vt:lpstr>
      <vt:lpstr>4. ERP10 / 모바일ERP 이슈 및 처리방안</vt:lpstr>
      <vt:lpstr>4. ERP10 / 모바일ERP 이슈 및 처리방안</vt:lpstr>
      <vt:lpstr>5. 결론</vt:lpstr>
      <vt:lpstr>참고1. 배포 흐름도</vt:lpstr>
      <vt:lpstr>참고1. 배포 흐름도</vt:lpstr>
      <vt:lpstr>참고1. ITSM 개요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ERP10(모바일/사외채용)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성과 배포 절차</vt:lpstr>
      <vt:lpstr>성과 배포 절차</vt:lpstr>
      <vt:lpstr>성과 배포 절차</vt:lpstr>
      <vt:lpstr>성과 배포 절차</vt:lpstr>
      <vt:lpstr>Amaranth 10 배포절차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838</cp:revision>
  <cp:lastPrinted>2025-12-11T01:57:55Z</cp:lastPrinted>
  <dcterms:created xsi:type="dcterms:W3CDTF">2010-01-13T15:51:22Z</dcterms:created>
  <dcterms:modified xsi:type="dcterms:W3CDTF">2026-01-04T04:11:37Z</dcterms:modified>
</cp:coreProperties>
</file>