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35"/>
  </p:notesMasterIdLst>
  <p:handoutMasterIdLst>
    <p:handoutMasterId r:id="rId36"/>
  </p:handoutMasterIdLst>
  <p:sldIdLst>
    <p:sldId id="349" r:id="rId2"/>
    <p:sldId id="367" r:id="rId3"/>
    <p:sldId id="369" r:id="rId4"/>
    <p:sldId id="510" r:id="rId5"/>
    <p:sldId id="512" r:id="rId6"/>
    <p:sldId id="516" r:id="rId7"/>
    <p:sldId id="517" r:id="rId8"/>
    <p:sldId id="518" r:id="rId9"/>
    <p:sldId id="520" r:id="rId10"/>
    <p:sldId id="524" r:id="rId11"/>
    <p:sldId id="529" r:id="rId12"/>
    <p:sldId id="530" r:id="rId13"/>
    <p:sldId id="537" r:id="rId14"/>
    <p:sldId id="542" r:id="rId15"/>
    <p:sldId id="533" r:id="rId16"/>
    <p:sldId id="541" r:id="rId17"/>
    <p:sldId id="543" r:id="rId18"/>
    <p:sldId id="548" r:id="rId19"/>
    <p:sldId id="544" r:id="rId20"/>
    <p:sldId id="564" r:id="rId21"/>
    <p:sldId id="562" r:id="rId22"/>
    <p:sldId id="565" r:id="rId23"/>
    <p:sldId id="546" r:id="rId24"/>
    <p:sldId id="553" r:id="rId25"/>
    <p:sldId id="554" r:id="rId26"/>
    <p:sldId id="555" r:id="rId27"/>
    <p:sldId id="556" r:id="rId28"/>
    <p:sldId id="557" r:id="rId29"/>
    <p:sldId id="558" r:id="rId30"/>
    <p:sldId id="535" r:id="rId31"/>
    <p:sldId id="538" r:id="rId32"/>
    <p:sldId id="559" r:id="rId33"/>
    <p:sldId id="540" r:id="rId34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기본 구역" id="{C3E71684-5FA8-4586-8A34-946DE16F50BD}">
          <p14:sldIdLst>
            <p14:sldId id="349"/>
            <p14:sldId id="367"/>
            <p14:sldId id="369"/>
            <p14:sldId id="510"/>
            <p14:sldId id="512"/>
            <p14:sldId id="516"/>
            <p14:sldId id="517"/>
            <p14:sldId id="518"/>
            <p14:sldId id="520"/>
            <p14:sldId id="524"/>
            <p14:sldId id="529"/>
            <p14:sldId id="530"/>
            <p14:sldId id="537"/>
            <p14:sldId id="542"/>
            <p14:sldId id="533"/>
            <p14:sldId id="541"/>
            <p14:sldId id="543"/>
            <p14:sldId id="548"/>
            <p14:sldId id="544"/>
            <p14:sldId id="564"/>
            <p14:sldId id="562"/>
            <p14:sldId id="565"/>
            <p14:sldId id="546"/>
            <p14:sldId id="553"/>
            <p14:sldId id="554"/>
            <p14:sldId id="555"/>
            <p14:sldId id="556"/>
            <p14:sldId id="557"/>
            <p14:sldId id="558"/>
            <p14:sldId id="535"/>
            <p14:sldId id="538"/>
            <p14:sldId id="559"/>
            <p14:sldId id="540"/>
          </p14:sldIdLst>
        </p14:section>
      </p14:sectionLst>
    </p:ex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17" userDrawn="1">
          <p15:clr>
            <a:srgbClr val="A4A3A4"/>
          </p15:clr>
        </p15:guide>
        <p15:guide id="8" orient="horz" pos="2160">
          <p15:clr>
            <a:srgbClr val="A4A3A4"/>
          </p15:clr>
        </p15:guide>
        <p15:guide id="9" orient="horz" pos="10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277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66" autoAdjust="0"/>
    <p:restoredTop sz="94667" autoAdjust="0"/>
  </p:normalViewPr>
  <p:slideViewPr>
    <p:cSldViewPr snapToGrid="0" showGuides="1">
      <p:cViewPr varScale="1">
        <p:scale>
          <a:sx n="132" d="100"/>
          <a:sy n="132" d="100"/>
        </p:scale>
        <p:origin x="630" y="126"/>
      </p:cViewPr>
      <p:guideLst>
        <p:guide pos="6023"/>
        <p:guide pos="217"/>
        <p:guide orient="horz" pos="2160"/>
        <p:guide orient="horz" pos="100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12/10/2025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12/10/2025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02358" y="2168877"/>
            <a:ext cx="5734050" cy="116837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1950338" y="3411676"/>
            <a:ext cx="5886070" cy="90010"/>
            <a:chOff x="1992255" y="3113965"/>
            <a:chExt cx="5886070" cy="199749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  <a:endParaRPr lang="ko-KR" altLang="en-US" sz="2500" b="1" kern="0" dirty="0">
              <a:solidFill>
                <a:srgbClr val="000000"/>
              </a:solidFill>
              <a:latin typeface="맑은 고딕" panose="020B0503020000020004" pitchFamily="50" charset="-127"/>
              <a:cs typeface="Arial"/>
              <a:sym typeface="Arial"/>
            </a:endParaRPr>
          </a:p>
        </p:txBody>
      </p:sp>
      <p:pic>
        <p:nvPicPr>
          <p:cNvPr id="23" name="_x20452238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48" y="6192456"/>
            <a:ext cx="1968304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pic>
        <p:nvPicPr>
          <p:cNvPr id="9" name="_x204523904" descr="EMB0000108011d6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391" y="6626123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29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4294967295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</a:t>
            </a:r>
            <a:r>
              <a:rPr lang="en-US" altLang="ko-KR" dirty="0" smtClean="0"/>
              <a:t>06. 11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5" y="2060110"/>
            <a:ext cx="5734050" cy="141689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표준 </a:t>
            </a:r>
            <a:r>
              <a:rPr lang="ko-KR" altLang="en-US" dirty="0" err="1" smtClean="0"/>
              <a:t>명명규칙</a:t>
            </a:r>
            <a:r>
              <a:rPr lang="ko-KR" altLang="en-US" dirty="0" smtClean="0"/>
              <a:t> 정의서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1800" dirty="0" smtClean="0"/>
              <a:t>AA, DA, TA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NGES_</a:t>
            </a:r>
            <a:r>
              <a:rPr lang="en-US" altLang="ko-KR" sz="1400" b="1" dirty="0" smtClean="0">
                <a:latin typeface="+mn-ea"/>
              </a:rPr>
              <a:t>AA_</a:t>
            </a:r>
            <a:r>
              <a:rPr lang="en-US" altLang="ko-KR" sz="1400" b="1" dirty="0" smtClean="0">
                <a:latin typeface="+mn-ea"/>
                <a:ea typeface="+mn-ea"/>
              </a:rPr>
              <a:t>AN11-1</a:t>
            </a:r>
            <a:endParaRPr lang="en-US" altLang="ko-KR" sz="1400" b="1" dirty="0">
              <a:latin typeface="+mn-ea"/>
              <a:ea typeface="+mn-ea"/>
            </a:endParaRP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Ver. 0.1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ko-KR" altLang="en-US" sz="1400" b="1" dirty="0">
                <a:latin typeface="+mn-ea"/>
                <a:ea typeface="+mn-ea"/>
              </a:rPr>
              <a:t>분석 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en-US" altLang="ko-KR" dirty="0"/>
              <a:t>UI </a:t>
            </a:r>
            <a:r>
              <a:rPr lang="ko-KR" altLang="en-US" dirty="0"/>
              <a:t>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10</a:t>
            </a:fld>
            <a:endParaRPr lang="en-US" dirty="0">
              <a:latin typeface="+mn-ea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381592"/>
              </p:ext>
            </p:extLst>
          </p:nvPr>
        </p:nvGraphicFramePr>
        <p:xfrm>
          <a:off x="452407" y="1483034"/>
          <a:ext cx="8966231" cy="26736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8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7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Event Function</a:t>
                      </a:r>
                      <a:endParaRPr kumimoji="0" lang="en-US" altLang="ko-KR" sz="1000" b="1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Front Designer Tool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에서 작성하는 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Event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함수는 작성시 기본적으로 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function ()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으로 함수 명을 지정하지 않는다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해당 함수 내에 이벤트 함수 선언은 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self + . +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대상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id + . + dews</a:t>
                      </a:r>
                      <a:r>
                        <a:rPr lang="ko-KR" altLang="en-US" sz="1000" kern="1200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제공함수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의 형태로 접근한다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 </a:t>
                      </a:r>
                    </a:p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예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 self.grid1.removeRow() { … }</a:t>
                      </a:r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1464107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Local Function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Front Designer Tool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에서 작성하는 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Local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함수는 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Canvas &gt; </a:t>
                      </a:r>
                      <a:r>
                        <a:rPr lang="en-US" altLang="ko-KR" sz="1000" kern="1200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preReady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에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선언되며 해당 함수는 전체 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HTML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스크립트에 </a:t>
                      </a:r>
                      <a:r>
                        <a:rPr lang="en-US" altLang="ko-KR" sz="1000" kern="1200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dews.ready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함수 안에 자동으로 선언된다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</a:t>
                      </a: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함수의 이름은 용도를 명확하게 알 수 있도록 선언한다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.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용도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+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대상</a:t>
                      </a:r>
                      <a:endParaRPr lang="en-US" altLang="ko-KR" sz="1000" kern="1200" baseline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lvl="0" indent="0" algn="l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예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 </a:t>
                      </a:r>
                      <a:r>
                        <a:rPr lang="en-US" altLang="ko-KR" sz="1000" kern="1200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clearPanel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() { … } , </a:t>
                      </a:r>
                      <a:r>
                        <a:rPr lang="en-US" altLang="ko-KR" sz="1000" kern="1200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changeColorRows</a:t>
                      </a:r>
                      <a:r>
                        <a:rPr lang="en-US" altLang="ko-KR" sz="1000" kern="120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() { … }</a:t>
                      </a:r>
                      <a:endParaRPr lang="en-US" altLang="ko-KR" sz="10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2.2. </a:t>
            </a:r>
            <a:r>
              <a:rPr lang="en-US" altLang="ko-KR" dirty="0">
                <a:latin typeface="+mn-ea"/>
              </a:rPr>
              <a:t>Front Designer </a:t>
            </a:r>
            <a:r>
              <a:rPr lang="ko-KR" altLang="en-US" dirty="0" err="1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</a:pPr>
            <a:r>
              <a:rPr lang="en-US" altLang="ko-KR" sz="1100" dirty="0" smtClean="0">
                <a:latin typeface="+mn-ea"/>
              </a:rPr>
              <a:t>2.2.3. </a:t>
            </a:r>
            <a:r>
              <a:rPr lang="ko-KR" altLang="en-US" sz="1100" kern="0" dirty="0" smtClean="0">
                <a:latin typeface="맑은 고딕" pitchFamily="50" charset="-127"/>
              </a:rPr>
              <a:t>함수</a:t>
            </a:r>
            <a:r>
              <a:rPr lang="en-US" altLang="ko-KR" sz="1100" kern="0" dirty="0" smtClean="0">
                <a:latin typeface="맑은 고딕" pitchFamily="50" charset="-127"/>
              </a:rPr>
              <a:t> </a:t>
            </a:r>
            <a:r>
              <a:rPr lang="ko-KR" altLang="en-US" sz="1100" kern="0" dirty="0" err="1">
                <a:latin typeface="맑은 고딕" pitchFamily="50" charset="-127"/>
              </a:rPr>
              <a:t>명명규칙</a:t>
            </a:r>
            <a:endParaRPr lang="ko-KR" altLang="en-US" sz="1100" kern="0" dirty="0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277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11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3.1. </a:t>
            </a:r>
            <a:r>
              <a:rPr lang="ko-KR" altLang="en-US" dirty="0" smtClean="0">
                <a:latin typeface="+mn-ea"/>
              </a:rPr>
              <a:t>어플리케이션 코드</a:t>
            </a:r>
            <a:endParaRPr lang="en-US" altLang="ko-KR" dirty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392561"/>
              </p:ext>
            </p:extLst>
          </p:nvPr>
        </p:nvGraphicFramePr>
        <p:xfrm>
          <a:off x="611188" y="1374971"/>
          <a:ext cx="8742691" cy="3528392"/>
        </p:xfrm>
        <a:graphic>
          <a:graphicData uri="http://schemas.openxmlformats.org/drawingml/2006/table">
            <a:tbl>
              <a:tblPr/>
              <a:tblGrid>
                <a:gridCol w="1698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12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3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구분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관리 치침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1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비고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05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코드</a:t>
                      </a: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코드는 영문 대문자를 사용한다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코드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3 Byte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를 사용한다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코드 구성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27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879066"/>
              </p:ext>
            </p:extLst>
          </p:nvPr>
        </p:nvGraphicFramePr>
        <p:xfrm>
          <a:off x="2509838" y="3070421"/>
          <a:ext cx="5612002" cy="733442"/>
        </p:xfrm>
        <a:graphic>
          <a:graphicData uri="http://schemas.openxmlformats.org/drawingml/2006/table">
            <a:tbl>
              <a:tblPr/>
              <a:tblGrid>
                <a:gridCol w="1723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9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Byte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코드</a:t>
                      </a:r>
                    </a:p>
                  </a:txBody>
                  <a:tcPr marL="90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 Byte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의미 있는 영문자를 사용하며 어플리케이션 내에서 유일하게 식별 가능 하도록 부여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86"/>
          <p:cNvSpPr>
            <a:spLocks noChangeArrowheads="1"/>
          </p:cNvSpPr>
          <p:nvPr/>
        </p:nvSpPr>
        <p:spPr bwMode="auto">
          <a:xfrm>
            <a:off x="2503488" y="2349696"/>
            <a:ext cx="233362" cy="244475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TextBox 25"/>
          <p:cNvSpPr txBox="1">
            <a:spLocks noChangeArrowheads="1"/>
          </p:cNvSpPr>
          <p:nvPr/>
        </p:nvSpPr>
        <p:spPr bwMode="auto">
          <a:xfrm>
            <a:off x="2432049" y="2765621"/>
            <a:ext cx="11715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3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Byte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AutoShape 138"/>
          <p:cNvSpPr>
            <a:spLocks/>
          </p:cNvSpPr>
          <p:nvPr/>
        </p:nvSpPr>
        <p:spPr bwMode="auto">
          <a:xfrm rot="5400000">
            <a:off x="2991457" y="2201078"/>
            <a:ext cx="119436" cy="1104900"/>
          </a:xfrm>
          <a:prstGeom prst="rightBrace">
            <a:avLst>
              <a:gd name="adj1" fmla="val 39390"/>
              <a:gd name="adj2" fmla="val 50000"/>
            </a:avLst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lIns="90000" anchor="ctr"/>
          <a:lstStyle/>
          <a:p>
            <a:endParaRPr lang="ko-KR" altLang="en-US">
              <a:ea typeface="맑은 고딕" pitchFamily="50" charset="-127"/>
            </a:endParaRPr>
          </a:p>
        </p:txBody>
      </p:sp>
      <p:sp>
        <p:nvSpPr>
          <p:cNvPr id="12" name="Rectangle 86"/>
          <p:cNvSpPr>
            <a:spLocks noChangeArrowheads="1"/>
          </p:cNvSpPr>
          <p:nvPr/>
        </p:nvSpPr>
        <p:spPr bwMode="auto">
          <a:xfrm>
            <a:off x="2936875" y="2349696"/>
            <a:ext cx="233363" cy="244475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23875" y="4970667"/>
            <a:ext cx="8742363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90500" eaLnBrk="0" hangingPunct="0">
              <a:spcBef>
                <a:spcPct val="45000"/>
              </a:spcBef>
              <a:buClr>
                <a:srgbClr val="990000"/>
              </a:buClr>
              <a:buSzPct val="100000"/>
              <a:tabLst>
                <a:tab pos="228600" algn="l"/>
              </a:tabLst>
              <a:defRPr/>
            </a:pPr>
            <a:r>
              <a:rPr kumimoji="0" lang="ko-KR" altLang="en-US" sz="1000" kern="0" dirty="0">
                <a:latin typeface="맑은 고딕" pitchFamily="50" charset="-127"/>
                <a:ea typeface="맑은 고딕" pitchFamily="50" charset="-127"/>
              </a:rPr>
              <a:t>어플리케이션 </a:t>
            </a:r>
            <a:r>
              <a:rPr kumimoji="0" lang="ko-KR" altLang="en-US" sz="1000" kern="0" dirty="0" smtClean="0">
                <a:latin typeface="맑은 고딕" pitchFamily="50" charset="-127"/>
                <a:ea typeface="맑은 고딕" pitchFamily="50" charset="-127"/>
              </a:rPr>
              <a:t>코드는 </a:t>
            </a:r>
            <a:r>
              <a:rPr lang="en-US" altLang="ko-KR" sz="1000" kern="0" dirty="0">
                <a:latin typeface="맑은 고딕" pitchFamily="50" charset="-127"/>
                <a:ea typeface="맑은 고딕" pitchFamily="50" charset="-127"/>
              </a:rPr>
              <a:t>“NGES-AA-ANA-03(</a:t>
            </a:r>
            <a:r>
              <a:rPr lang="ko-KR" altLang="en-US" sz="1000" kern="0" dirty="0">
                <a:latin typeface="맑은 고딕" pitchFamily="50" charset="-127"/>
                <a:ea typeface="맑은 고딕" pitchFamily="50" charset="-127"/>
              </a:rPr>
              <a:t>개발표준정의서</a:t>
            </a:r>
            <a:r>
              <a:rPr lang="en-US" altLang="ko-KR" sz="1000" kern="0" dirty="0">
                <a:latin typeface="맑은 고딕" pitchFamily="50" charset="-127"/>
                <a:ea typeface="맑은 고딕" pitchFamily="50" charset="-127"/>
              </a:rPr>
              <a:t>)_[</a:t>
            </a:r>
            <a:r>
              <a:rPr lang="ko-KR" altLang="en-US" sz="1000" kern="0" dirty="0">
                <a:latin typeface="맑은 고딕" pitchFamily="50" charset="-127"/>
                <a:ea typeface="맑은 고딕" pitchFamily="50" charset="-127"/>
              </a:rPr>
              <a:t>별첨</a:t>
            </a:r>
            <a:r>
              <a:rPr lang="en-US" altLang="ko-KR" sz="1000" kern="0" dirty="0">
                <a:latin typeface="맑은 고딕" pitchFamily="50" charset="-127"/>
                <a:ea typeface="맑은 고딕" pitchFamily="50" charset="-127"/>
              </a:rPr>
              <a:t>#4]_</a:t>
            </a:r>
            <a:r>
              <a:rPr lang="ko-KR" altLang="en-US" sz="1000" kern="0" dirty="0">
                <a:latin typeface="맑은 고딕" pitchFamily="50" charset="-127"/>
                <a:ea typeface="맑은 고딕" pitchFamily="50" charset="-127"/>
              </a:rPr>
              <a:t>어플리케이션코드 정의</a:t>
            </a:r>
            <a:r>
              <a:rPr kumimoji="0" lang="en-US" altLang="ko-KR" sz="1000" kern="0" dirty="0" smtClean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000" kern="0" dirty="0">
                <a:latin typeface="맑은 고딕" pitchFamily="50" charset="-127"/>
                <a:ea typeface="맑은 고딕" pitchFamily="50" charset="-127"/>
              </a:rPr>
              <a:t>를</a:t>
            </a:r>
            <a:r>
              <a:rPr kumimoji="0" lang="en-US" altLang="ko-KR" sz="1000" kern="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kern="0" dirty="0" smtClean="0">
                <a:latin typeface="맑은 고딕" pitchFamily="50" charset="-127"/>
                <a:ea typeface="맑은 고딕" pitchFamily="50" charset="-127"/>
              </a:rPr>
              <a:t>참조함</a:t>
            </a:r>
            <a:endParaRPr kumimoji="0" lang="en-US" altLang="ko-KR" sz="1000" kern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Rectangle 86"/>
          <p:cNvSpPr>
            <a:spLocks noChangeArrowheads="1"/>
          </p:cNvSpPr>
          <p:nvPr/>
        </p:nvSpPr>
        <p:spPr bwMode="auto">
          <a:xfrm>
            <a:off x="3370263" y="2349696"/>
            <a:ext cx="233363" cy="244475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551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12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3.2. </a:t>
            </a:r>
            <a:r>
              <a:rPr lang="ko-KR" altLang="en-US" kern="0" dirty="0" smtClean="0">
                <a:latin typeface="+mn-ea"/>
              </a:rPr>
              <a:t>서브</a:t>
            </a:r>
            <a:r>
              <a:rPr lang="en-US" altLang="ko-KR" kern="0" dirty="0">
                <a:latin typeface="+mn-ea"/>
              </a:rPr>
              <a:t> </a:t>
            </a:r>
            <a:r>
              <a:rPr lang="ko-KR" altLang="en-US" dirty="0" smtClean="0">
                <a:latin typeface="+mn-ea"/>
              </a:rPr>
              <a:t>어플리케이션 코드</a:t>
            </a:r>
            <a:endParaRPr lang="en-US" altLang="ko-KR" dirty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2907"/>
              </p:ext>
            </p:extLst>
          </p:nvPr>
        </p:nvGraphicFramePr>
        <p:xfrm>
          <a:off x="611188" y="1374971"/>
          <a:ext cx="8742691" cy="3528392"/>
        </p:xfrm>
        <a:graphic>
          <a:graphicData uri="http://schemas.openxmlformats.org/drawingml/2006/table">
            <a:tbl>
              <a:tblPr/>
              <a:tblGrid>
                <a:gridCol w="1698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12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3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구분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관리 치침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1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비고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05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서브 어플리케이션 코드</a:t>
                      </a: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서브 어플리케이션 코드는 영문 대문자를 사용한다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서브 어플리케이션 코드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3 Byte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를 사용한다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서브 어플리케이션 코드 구성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27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488476"/>
              </p:ext>
            </p:extLst>
          </p:nvPr>
        </p:nvGraphicFramePr>
        <p:xfrm>
          <a:off x="2509838" y="3070421"/>
          <a:ext cx="5612002" cy="733442"/>
        </p:xfrm>
        <a:graphic>
          <a:graphicData uri="http://schemas.openxmlformats.org/drawingml/2006/table">
            <a:tbl>
              <a:tblPr/>
              <a:tblGrid>
                <a:gridCol w="1723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9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Byte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서브 어플리케이션 코드</a:t>
                      </a:r>
                    </a:p>
                  </a:txBody>
                  <a:tcPr marL="90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 Byte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의미 있는 영문자를 사용하며 어플리케이션 내에서 유일하게 식별 가능 하도록 부여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86"/>
          <p:cNvSpPr>
            <a:spLocks noChangeArrowheads="1"/>
          </p:cNvSpPr>
          <p:nvPr/>
        </p:nvSpPr>
        <p:spPr bwMode="auto">
          <a:xfrm>
            <a:off x="2503488" y="2349696"/>
            <a:ext cx="233362" cy="244475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TextBox 25"/>
          <p:cNvSpPr txBox="1">
            <a:spLocks noChangeArrowheads="1"/>
          </p:cNvSpPr>
          <p:nvPr/>
        </p:nvSpPr>
        <p:spPr bwMode="auto">
          <a:xfrm>
            <a:off x="2432049" y="2765621"/>
            <a:ext cx="11715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3 </a:t>
            </a:r>
            <a:r>
              <a:rPr lang="en-US" altLang="ko-KR" sz="1200" dirty="0">
                <a:latin typeface="맑은 고딕" pitchFamily="50" charset="-127"/>
                <a:ea typeface="맑은 고딕" pitchFamily="50" charset="-127"/>
              </a:rPr>
              <a:t>Byte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AutoShape 138"/>
          <p:cNvSpPr>
            <a:spLocks/>
          </p:cNvSpPr>
          <p:nvPr/>
        </p:nvSpPr>
        <p:spPr bwMode="auto">
          <a:xfrm rot="5400000">
            <a:off x="2991643" y="2153640"/>
            <a:ext cx="119064" cy="1104900"/>
          </a:xfrm>
          <a:prstGeom prst="rightBrace">
            <a:avLst>
              <a:gd name="adj1" fmla="val 39390"/>
              <a:gd name="adj2" fmla="val 50000"/>
            </a:avLst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lIns="90000" anchor="ctr"/>
          <a:lstStyle/>
          <a:p>
            <a:endParaRPr lang="ko-KR" altLang="en-US">
              <a:ea typeface="맑은 고딕" pitchFamily="50" charset="-127"/>
            </a:endParaRPr>
          </a:p>
        </p:txBody>
      </p:sp>
      <p:sp>
        <p:nvSpPr>
          <p:cNvPr id="12" name="Rectangle 86"/>
          <p:cNvSpPr>
            <a:spLocks noChangeArrowheads="1"/>
          </p:cNvSpPr>
          <p:nvPr/>
        </p:nvSpPr>
        <p:spPr bwMode="auto">
          <a:xfrm>
            <a:off x="2936875" y="2349696"/>
            <a:ext cx="233363" cy="244475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23875" y="4970667"/>
            <a:ext cx="8742363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90500" eaLnBrk="0" hangingPunct="0">
              <a:spcBef>
                <a:spcPct val="45000"/>
              </a:spcBef>
              <a:buClr>
                <a:srgbClr val="990000"/>
              </a:buClr>
              <a:buSzPct val="100000"/>
              <a:tabLst>
                <a:tab pos="228600" algn="l"/>
              </a:tabLst>
              <a:defRPr/>
            </a:pPr>
            <a:r>
              <a:rPr kumimoji="0" lang="ko-KR" altLang="en-US" sz="1000" kern="0" dirty="0" smtClean="0">
                <a:latin typeface="맑은 고딕" pitchFamily="50" charset="-127"/>
                <a:ea typeface="맑은 고딕" pitchFamily="50" charset="-127"/>
              </a:rPr>
              <a:t>서브 어플리케이션 코드는 </a:t>
            </a:r>
            <a:r>
              <a:rPr lang="en-US" altLang="ko-KR" sz="1000" kern="0" dirty="0">
                <a:latin typeface="맑은 고딕" pitchFamily="50" charset="-127"/>
                <a:ea typeface="맑은 고딕" pitchFamily="50" charset="-127"/>
              </a:rPr>
              <a:t>“NGES-AA-ANA-03(</a:t>
            </a:r>
            <a:r>
              <a:rPr lang="ko-KR" altLang="en-US" sz="1000" kern="0" dirty="0">
                <a:latin typeface="맑은 고딕" pitchFamily="50" charset="-127"/>
                <a:ea typeface="맑은 고딕" pitchFamily="50" charset="-127"/>
              </a:rPr>
              <a:t>개발표준정의서</a:t>
            </a:r>
            <a:r>
              <a:rPr lang="en-US" altLang="ko-KR" sz="1000" kern="0" dirty="0">
                <a:latin typeface="맑은 고딕" pitchFamily="50" charset="-127"/>
                <a:ea typeface="맑은 고딕" pitchFamily="50" charset="-127"/>
              </a:rPr>
              <a:t>)_[</a:t>
            </a:r>
            <a:r>
              <a:rPr lang="ko-KR" altLang="en-US" sz="1000" kern="0" dirty="0">
                <a:latin typeface="맑은 고딕" pitchFamily="50" charset="-127"/>
                <a:ea typeface="맑은 고딕" pitchFamily="50" charset="-127"/>
              </a:rPr>
              <a:t>별첨</a:t>
            </a:r>
            <a:r>
              <a:rPr lang="en-US" altLang="ko-KR" sz="1000" kern="0" dirty="0">
                <a:latin typeface="맑은 고딕" pitchFamily="50" charset="-127"/>
                <a:ea typeface="맑은 고딕" pitchFamily="50" charset="-127"/>
              </a:rPr>
              <a:t>#4]_</a:t>
            </a:r>
            <a:r>
              <a:rPr lang="ko-KR" altLang="en-US" sz="1000" kern="0" dirty="0">
                <a:latin typeface="맑은 고딕" pitchFamily="50" charset="-127"/>
                <a:ea typeface="맑은 고딕" pitchFamily="50" charset="-127"/>
              </a:rPr>
              <a:t>어플리케이션코드 정의</a:t>
            </a:r>
            <a:r>
              <a:rPr kumimoji="0" lang="en-US" altLang="ko-KR" sz="1000" kern="0" dirty="0" smtClean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0" lang="ko-KR" altLang="en-US" sz="1000" kern="0" dirty="0">
                <a:latin typeface="맑은 고딕" pitchFamily="50" charset="-127"/>
                <a:ea typeface="맑은 고딕" pitchFamily="50" charset="-127"/>
              </a:rPr>
              <a:t>를</a:t>
            </a:r>
            <a:r>
              <a:rPr kumimoji="0" lang="en-US" altLang="ko-KR" sz="1000" kern="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kern="0" dirty="0" smtClean="0">
                <a:latin typeface="맑은 고딕" pitchFamily="50" charset="-127"/>
                <a:ea typeface="맑은 고딕" pitchFamily="50" charset="-127"/>
              </a:rPr>
              <a:t>참조함</a:t>
            </a:r>
            <a:endParaRPr kumimoji="0" lang="en-US" altLang="ko-KR" sz="1000" kern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Rectangle 86"/>
          <p:cNvSpPr>
            <a:spLocks noChangeArrowheads="1"/>
          </p:cNvSpPr>
          <p:nvPr/>
        </p:nvSpPr>
        <p:spPr bwMode="auto">
          <a:xfrm>
            <a:off x="3370263" y="2349695"/>
            <a:ext cx="233363" cy="244475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120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183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13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3.3. </a:t>
            </a:r>
            <a:r>
              <a:rPr lang="ko-KR" altLang="en-US" kern="0" dirty="0" smtClean="0">
                <a:latin typeface="+mn-ea"/>
              </a:rPr>
              <a:t>프로젝트 명명 규칙</a:t>
            </a:r>
            <a:endParaRPr lang="en-US" altLang="ko-KR" dirty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809405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809405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프로젝트는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백엔드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서비스를 구성하는 상위 그룹으로 하기 프로젝트 명명 규칙을 준수하여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프로젝트명만으로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해당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기능이나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목적을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유추 할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수 있도록 명명 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446647"/>
            <a:ext cx="1000132" cy="388765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446646"/>
            <a:ext cx="7286676" cy="3887651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26019"/>
              </p:ext>
            </p:extLst>
          </p:nvPr>
        </p:nvGraphicFramePr>
        <p:xfrm>
          <a:off x="1932626" y="2509242"/>
          <a:ext cx="7057505" cy="37624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722">
                  <a:extLst>
                    <a:ext uri="{9D8B030D-6E8A-4147-A177-3AD203B41FA5}">
                      <a16:colId xmlns:a16="http://schemas.microsoft.com/office/drawing/2014/main" val="3703972419"/>
                    </a:ext>
                  </a:extLst>
                </a:gridCol>
                <a:gridCol w="1220024">
                  <a:extLst>
                    <a:ext uri="{9D8B030D-6E8A-4147-A177-3AD203B41FA5}">
                      <a16:colId xmlns:a16="http://schemas.microsoft.com/office/drawing/2014/main" val="671964757"/>
                    </a:ext>
                  </a:extLst>
                </a:gridCol>
                <a:gridCol w="923491">
                  <a:extLst>
                    <a:ext uri="{9D8B030D-6E8A-4147-A177-3AD203B41FA5}">
                      <a16:colId xmlns:a16="http://schemas.microsoft.com/office/drawing/2014/main" val="3178884296"/>
                    </a:ext>
                  </a:extLst>
                </a:gridCol>
                <a:gridCol w="3753268">
                  <a:extLst>
                    <a:ext uri="{9D8B030D-6E8A-4147-A177-3AD203B41FA5}">
                      <a16:colId xmlns:a16="http://schemas.microsoft.com/office/drawing/2014/main" val="1660751833"/>
                    </a:ext>
                  </a:extLst>
                </a:gridCol>
              </a:tblGrid>
              <a:tr h="3731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프로젝트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서비스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명칭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명명 규칙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101352"/>
                  </a:ext>
                </a:extLst>
              </a:tr>
              <a:tr h="373127">
                <a:tc rowSpan="4">
                  <a:txBody>
                    <a:bodyPr/>
                    <a:lstStyle/>
                    <a:p>
                      <a:pPr fontAlgn="base" latinLnBrk="0"/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모듈별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공통 및</a:t>
                      </a:r>
                    </a:p>
                    <a:p>
                      <a:pPr fontAlgn="base" latinLnBrk="0"/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커스텀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코드도</a:t>
                      </a:r>
                    </a:p>
                    <a:p>
                      <a:pPr fontAlgn="base" latinLnBrk="0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움 서비스 프로</a:t>
                      </a:r>
                    </a:p>
                    <a:p>
                      <a:pPr fontAlgn="base" latinLnBrk="0"/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젝트</a:t>
                      </a:r>
                      <a:endParaRPr lang="ko-KR" altLang="en-US" sz="1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Common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Project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douzone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-comet-service-{LC: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}-common-z00000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995489"/>
                  </a:ext>
                </a:extLst>
              </a:tr>
              <a:tr h="373127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Package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com.douzone.comet.serivce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.{LC: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}.common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945383"/>
                  </a:ext>
                </a:extLst>
              </a:tr>
              <a:tr h="397721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Custom </a:t>
                      </a:r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CodeHelp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Project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douzone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-comet-service-{LC: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}-customcodehelp-z00000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788975"/>
                  </a:ext>
                </a:extLst>
              </a:tr>
              <a:tr h="373127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Package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com.douzone.comet.serivce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.{LC: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}.</a:t>
                      </a:r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customcodehelp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273502"/>
                  </a:ext>
                </a:extLst>
              </a:tr>
              <a:tr h="397721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일반 메뉴 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서비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스 프로젝트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Menu Service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Project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douzone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-comet-service-{LC: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}-{LC: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메뉴그룹코드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}-z00000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945559"/>
                  </a:ext>
                </a:extLst>
              </a:tr>
              <a:tr h="373127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Package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com.douzone.comet.serivce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.{LC: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}.{LC: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메뉴그룹코드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196338"/>
                  </a:ext>
                </a:extLst>
              </a:tr>
              <a:tr h="550690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배치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심플잡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서</a:t>
                      </a:r>
                    </a:p>
                    <a:p>
                      <a:pPr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비스 프로젝트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Batch Service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Project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Douzone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-comet-batch-{LC: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}-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유형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[2] +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일련번호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[3] 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Z20342 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316009"/>
                  </a:ext>
                </a:extLst>
              </a:tr>
              <a:tr h="550690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Package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com.douzone.comet.batch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.{LC: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}.{UC:</a:t>
                      </a:r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모듈코드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}.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Z20342 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781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727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14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3.3. </a:t>
            </a:r>
            <a:r>
              <a:rPr lang="ko-KR" altLang="en-US" kern="0" dirty="0" smtClean="0">
                <a:latin typeface="+mn-ea"/>
              </a:rPr>
              <a:t>프로젝트 명명 규칙</a:t>
            </a:r>
            <a:endParaRPr lang="en-US" altLang="ko-KR" dirty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809405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1809404"/>
            <a:ext cx="1000132" cy="1648691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1809406"/>
            <a:ext cx="7286676" cy="164869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051037"/>
              </p:ext>
            </p:extLst>
          </p:nvPr>
        </p:nvGraphicFramePr>
        <p:xfrm>
          <a:off x="1932626" y="1872001"/>
          <a:ext cx="7057505" cy="1517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722">
                  <a:extLst>
                    <a:ext uri="{9D8B030D-6E8A-4147-A177-3AD203B41FA5}">
                      <a16:colId xmlns:a16="http://schemas.microsoft.com/office/drawing/2014/main" val="3703972419"/>
                    </a:ext>
                  </a:extLst>
                </a:gridCol>
                <a:gridCol w="1220024">
                  <a:extLst>
                    <a:ext uri="{9D8B030D-6E8A-4147-A177-3AD203B41FA5}">
                      <a16:colId xmlns:a16="http://schemas.microsoft.com/office/drawing/2014/main" val="671964757"/>
                    </a:ext>
                  </a:extLst>
                </a:gridCol>
                <a:gridCol w="923491">
                  <a:extLst>
                    <a:ext uri="{9D8B030D-6E8A-4147-A177-3AD203B41FA5}">
                      <a16:colId xmlns:a16="http://schemas.microsoft.com/office/drawing/2014/main" val="3178884296"/>
                    </a:ext>
                  </a:extLst>
                </a:gridCol>
                <a:gridCol w="3753268">
                  <a:extLst>
                    <a:ext uri="{9D8B030D-6E8A-4147-A177-3AD203B41FA5}">
                      <a16:colId xmlns:a16="http://schemas.microsoft.com/office/drawing/2014/main" val="1660751833"/>
                    </a:ext>
                  </a:extLst>
                </a:gridCol>
              </a:tblGrid>
              <a:tr h="3731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프로젝트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서비스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명칭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명명 규칙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101352"/>
                  </a:ext>
                </a:extLst>
              </a:tr>
              <a:tr h="373127">
                <a:tc rowSpan="3">
                  <a:txBody>
                    <a:bodyPr/>
                    <a:lstStyle/>
                    <a:p>
                      <a:pPr fontAlgn="base" latinLnBrk="0"/>
                      <a:r>
                        <a:rPr lang="ko-KR" altLang="en-US" sz="10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백엔드</a:t>
                      </a:r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서비스</a:t>
                      </a:r>
                    </a:p>
                    <a:p>
                      <a:pPr fontAlgn="base" latinLnBrk="0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공통 사항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Maven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Group Id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com.douzone.comet.service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995489"/>
                  </a:ext>
                </a:extLst>
              </a:tr>
              <a:tr h="373127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Artifact Id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Project 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명과 동일하게 작성한다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945383"/>
                  </a:ext>
                </a:extLst>
              </a:tr>
              <a:tr h="397721">
                <a:tc vMerge="1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Version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1.0.0.0 (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버전은 프레임워크에 해당되는 프로젝트외에 모두 동일하게 반영 한다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788975"/>
                  </a:ext>
                </a:extLst>
              </a:tr>
            </a:tbl>
          </a:graphicData>
        </a:graphic>
      </p:graphicFrame>
      <p:sp>
        <p:nvSpPr>
          <p:cNvPr id="10" name="모서리가 둥근 직사각형 9"/>
          <p:cNvSpPr/>
          <p:nvPr/>
        </p:nvSpPr>
        <p:spPr bwMode="auto">
          <a:xfrm>
            <a:off x="746471" y="3520690"/>
            <a:ext cx="1000132" cy="1716328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algn="ctr" defTabSz="785813" eaLnBrk="0" hangingPunct="0"/>
            <a:r>
              <a:rPr lang="ko-KR" altLang="en-US" sz="1000" b="1" dirty="0">
                <a:latin typeface="맑은 고딕" pitchFamily="50" charset="-127"/>
                <a:ea typeface="맑은 고딕" pitchFamily="50" charset="-127"/>
              </a:rPr>
              <a:t>배치 프로그램 이름 규칙</a:t>
            </a:r>
            <a:endParaRPr kumimoji="0" lang="ko-KR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 bwMode="auto">
          <a:xfrm>
            <a:off x="1818041" y="3520690"/>
            <a:ext cx="7286676" cy="1716328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ERP10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모듈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[2]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Z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유형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[2] +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일련번호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[3]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Job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예를들어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운영관리에 필요한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Job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을 개발할 경우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OSZ00100Job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패키지명은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com.douzone.comet.batch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.{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모듈명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형태로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작성한다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1000" dirty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예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com.douzone.comet.batch.os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610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15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3.4. </a:t>
            </a:r>
            <a:r>
              <a:rPr lang="ko-KR" altLang="en-US" kern="0" dirty="0" smtClean="0">
                <a:latin typeface="+mn-ea"/>
              </a:rPr>
              <a:t>패키지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809405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809405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어플리케이션을 구성하는 패키지 식별</a:t>
            </a: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446647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446647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746471" y="3238735"/>
            <a:ext cx="1000132" cy="2016223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19" name="직사각형 18"/>
          <p:cNvSpPr/>
          <p:nvPr/>
        </p:nvSpPr>
        <p:spPr bwMode="auto">
          <a:xfrm>
            <a:off x="1818041" y="3238735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5326967"/>
            <a:ext cx="1000132" cy="625842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5326967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2032355" y="2786427"/>
            <a:ext cx="35719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dirty="0" smtClean="0">
                <a:latin typeface="맑은 고딕" pitchFamily="50" charset="-127"/>
                <a:ea typeface="맑은 고딕" pitchFamily="50" charset="-127"/>
              </a:rPr>
              <a:t>120</a:t>
            </a:r>
            <a:r>
              <a:rPr kumimoji="0" lang="ko-KR" altLang="en-US" dirty="0" smtClean="0">
                <a:latin typeface="맑은 고딕" pitchFamily="50" charset="-127"/>
                <a:ea typeface="맑은 고딕" pitchFamily="50" charset="-127"/>
              </a:rPr>
              <a:t>자 이내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3175363" y="2452267"/>
            <a:ext cx="1229051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패키지명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818041" y="3238734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패키지 이름은 모두 소문자로 구성한다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패키지 구성 및 기본 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Naming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은 패키지 구성도를 참고한다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기본 패키지는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[ </a:t>
            </a:r>
            <a:r>
              <a:rPr kumimoji="0" lang="en-US" altLang="ko-KR" sz="1000" dirty="0" err="1" smtClean="0">
                <a:latin typeface="맑은 고딕" pitchFamily="50" charset="-127"/>
                <a:ea typeface="맑은 고딕" pitchFamily="50" charset="-127"/>
              </a:rPr>
              <a:t>com.douzone.comet.service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]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으로 고정한다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업무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명과 공유업무명은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컴포넌트 명으로 한다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시스템 </a:t>
            </a:r>
            <a:r>
              <a:rPr kumimoji="0"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레이어에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위치한 패키지들은 의미를 식별할 수 있도록 부여하며 기본 자바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Naming Rule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을 따른다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5326966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인사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어플리케이션 패키지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com.douzone.comet.service.hr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시스템 공통 사용 패키지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en-US" altLang="ko-KR" sz="1000" dirty="0" err="1" smtClean="0">
                <a:latin typeface="맑은 고딕" pitchFamily="50" charset="-127"/>
                <a:ea typeface="맑은 고딕" pitchFamily="50" charset="-127"/>
              </a:rPr>
              <a:t>com.douzone.comet.service.util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449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16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3.5. </a:t>
            </a:r>
            <a:r>
              <a:rPr lang="ko-KR" altLang="en-US" kern="0" dirty="0" smtClean="0">
                <a:latin typeface="+mn-ea"/>
              </a:rPr>
              <a:t>서비스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  3.5.1. </a:t>
            </a:r>
            <a:r>
              <a:rPr lang="ko-KR" altLang="en-US" kern="0" dirty="0" smtClean="0">
                <a:latin typeface="+mn-ea"/>
              </a:rPr>
              <a:t>공통 서비스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809405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809405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 서비스는 각 모듈에서 공통적으로 사용하는 서비스는 하기의 규칙에 따라 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446647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446647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746471" y="3238735"/>
            <a:ext cx="1000132" cy="2016223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19" name="직사각형 18"/>
          <p:cNvSpPr/>
          <p:nvPr/>
        </p:nvSpPr>
        <p:spPr bwMode="auto">
          <a:xfrm>
            <a:off x="1818041" y="3238735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5326967"/>
            <a:ext cx="1000132" cy="625842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5326967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818041" y="3238734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공통 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module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열거형으로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제공되는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모듈코드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지정한다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공통 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공통서비스설명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작성하며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작성 예시와 유사하게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작성하여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클래스의 기능과 목적이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설명되도록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자 이내로 작성 한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공통 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version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작성 당시의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기준으로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1.0.{00000000N: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}.{00N}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명명하고 버전은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수정시마다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순번을 증가하여 작성 한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업무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명과 공유업무명은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컴포넌트 명으로 한다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시스템 </a:t>
            </a:r>
            <a:r>
              <a:rPr kumimoji="0"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레이어에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위치한 패키지들은 의미를 식별할 수 있도록 부여하며 기본 자바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Naming Rule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을 따른다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5326966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DzApiService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(value =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"",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module = CometModule.FI,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</a:t>
            </a: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매출채권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(AR) -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수금대체처리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vewsion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"1.0.202FICollectionRepay_Z20342CommonService40329.01")</a:t>
            </a: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public class FICollectionRepay_Z20342CommonService extends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DzCometService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{</a:t>
            </a: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1818041" y="2446645"/>
            <a:ext cx="7286676" cy="720001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 서비스는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[ 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모듈코드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}+{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의미있는명칭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CommonService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전용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(CBO)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인 경우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모듈코드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    </a:t>
            </a: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+{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의미있는명칭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}_{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DRS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코드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</a:t>
            </a:r>
            <a:r>
              <a:rPr lang="en-US" altLang="ko-KR" sz="1000" dirty="0" err="1" smtClean="0">
                <a:latin typeface="맑은 고딕" pitchFamily="50" charset="-127"/>
                <a:ea typeface="맑은 고딕" pitchFamily="50" charset="-127"/>
              </a:rPr>
              <a:t>CommonService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]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로 구성된다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350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17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3.5. </a:t>
            </a:r>
            <a:r>
              <a:rPr lang="ko-KR" altLang="en-US" kern="0" dirty="0" smtClean="0">
                <a:latin typeface="+mn-ea"/>
              </a:rPr>
              <a:t>서비스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  3.5.2. </a:t>
            </a:r>
            <a:r>
              <a:rPr lang="ko-KR" altLang="en-US" kern="0" dirty="0" smtClean="0">
                <a:latin typeface="+mn-ea"/>
              </a:rPr>
              <a:t>일반 서비스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809405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809405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일반 서비스는 각 모듈에서 화면에서 사용하는 서비스는 하기의 규칙에 따라 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446647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446647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746471" y="3238735"/>
            <a:ext cx="1000132" cy="2016223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19" name="직사각형 18"/>
          <p:cNvSpPr/>
          <p:nvPr/>
        </p:nvSpPr>
        <p:spPr bwMode="auto">
          <a:xfrm>
            <a:off x="1818041" y="3238735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5326967"/>
            <a:ext cx="1000132" cy="625842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5326967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818041" y="3238734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공통 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module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열거형으로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제공되는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모듈코드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지정한다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 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메뉴명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작성하며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작성 예시와 유사하게 작성하여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클래스의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기능과 목적이 설명되도록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30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자 이내로 작성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version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작성 당시의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기준으로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1.0.{00000000N: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}.{00N}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명명하고 버전은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수정시마다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순번을 증가하여 작성 한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업무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명과 공유업무명은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컴포넌트 명으로 한다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시스템 </a:t>
            </a:r>
            <a:r>
              <a:rPr kumimoji="0"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레이어에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위치한 패키지들은 의미를 식별할 수 있도록 부여하며 기본 자바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Naming Rule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을 따른다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5326966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DzApiService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(value = "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TMFBDM00100_Z20342Service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module = CometModule.TR,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</a:t>
            </a: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"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자금수지관리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자료수집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은행거래내역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vewsion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"1.0.20221215.02")</a:t>
            </a: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public class TMFBDM00100_Z20342Service extends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DzCometService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{</a:t>
            </a: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1818041" y="2446645"/>
            <a:ext cx="7286676" cy="720001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일반 서비스는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value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와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class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[ 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메뉴코드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}_{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유지보수코드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라이센스코드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Service ]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명명한다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82312" y="5405228"/>
            <a:ext cx="11172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2024.12.05 </a:t>
            </a:r>
            <a:r>
              <a:rPr lang="ko-KR" altLang="en-US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수정</a:t>
            </a:r>
          </a:p>
        </p:txBody>
      </p:sp>
    </p:spTree>
    <p:extLst>
      <p:ext uri="{BB962C8B-B14F-4D97-AF65-F5344CB8AC3E}">
        <p14:creationId xmlns:p14="http://schemas.microsoft.com/office/powerpoint/2010/main" val="371899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18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3.5. </a:t>
            </a:r>
            <a:r>
              <a:rPr lang="ko-KR" altLang="en-US" kern="0" dirty="0" smtClean="0">
                <a:latin typeface="+mn-ea"/>
              </a:rPr>
              <a:t>서비스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  3.5.2. </a:t>
            </a:r>
            <a:r>
              <a:rPr lang="ko-KR" altLang="en-US" kern="0" dirty="0" smtClean="0">
                <a:latin typeface="+mn-ea"/>
              </a:rPr>
              <a:t>일반 서비스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1645090"/>
            <a:ext cx="1000132" cy="4307719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1645090"/>
            <a:ext cx="7286676" cy="4307718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987" y="2709643"/>
            <a:ext cx="6726783" cy="202105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541864" y="422976"/>
            <a:ext cx="11172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2024.12.05 </a:t>
            </a:r>
            <a:r>
              <a:rPr lang="ko-KR" altLang="en-US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수정</a:t>
            </a:r>
          </a:p>
        </p:txBody>
      </p:sp>
    </p:spTree>
    <p:extLst>
      <p:ext uri="{BB962C8B-B14F-4D97-AF65-F5344CB8AC3E}">
        <p14:creationId xmlns:p14="http://schemas.microsoft.com/office/powerpoint/2010/main" val="96842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19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3.6.1. </a:t>
            </a:r>
            <a:r>
              <a:rPr lang="ko-KR" altLang="en-US" kern="0" dirty="0" smtClean="0">
                <a:latin typeface="+mn-ea"/>
              </a:rPr>
              <a:t>메서드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185954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185954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서비스의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메서드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(Method)[1]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명과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파라미터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(Parameter)[2]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를 명명하는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규칙반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서비스는 각 모듈에서 화면에서 사용하는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서비스는 하기의 규칙은 다음과 같다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4389124"/>
            <a:ext cx="1000132" cy="1895298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4389124"/>
            <a:ext cx="7286676" cy="1895298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4389124"/>
            <a:ext cx="7286676" cy="1895298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 smtClean="0"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메서드명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은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액션명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}_{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주요테이블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|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테이블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Suffix}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으로 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주요테이블이란 해당 액션을 통해 처리되는 테이블 중 메인테이블의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의미하며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Suffix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테이블 마지막 접미사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MST,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DTL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INFO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등을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지시한다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 smtClean="0">
                <a:latin typeface="맑은 고딕" pitchFamily="50" charset="-127"/>
                <a:ea typeface="맑은 고딕" pitchFamily="50" charset="-127"/>
              </a:rPr>
              <a:t>DzApi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{KR: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메서드설명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작성하며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작성 예시와 유사하게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유사하게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작성하여 클래스의 기능과 목적이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설명되도록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자 이내로 작성 합니다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DzApi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httpMethod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열거형으로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제공되는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{UC: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통신방법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을 지정하며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GET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방식과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POST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방식은 아래 기준으로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선택한다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메서드명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은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{LC: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액션명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}_{CLC: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주요테이블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|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Suffix}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명명한다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그리드 모델의 데이터 액션이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save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인 경우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POST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선택합니다서비스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메서드명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은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액션명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}_{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주요테이블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|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Suffix}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그 외 메서드인 경우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GET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선택한다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단 전달되는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총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파라미터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(Parameter)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길이가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1024 Byte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이상인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경우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POST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선택한다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브라우저 별 지원되는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URI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최대 크기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(2083 ~ 62000 Byte)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가 다름으로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이 부분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고려하여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선택한다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key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{LC: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파라미터명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명명하며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최대한 메타 등록 기준의 컬럼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물리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명을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준용 한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 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컬럼명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746471" y="1809409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746471" y="1809408"/>
            <a:ext cx="1000132" cy="2488276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기본 규칙</a:t>
            </a:r>
            <a:endParaRPr lang="en-US" altLang="ko-KR" sz="10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/>
          <p:cNvSpPr/>
          <p:nvPr/>
        </p:nvSpPr>
        <p:spPr bwMode="auto">
          <a:xfrm>
            <a:off x="1818041" y="1809410"/>
            <a:ext cx="7286676" cy="248827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8" name="표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780702"/>
              </p:ext>
            </p:extLst>
          </p:nvPr>
        </p:nvGraphicFramePr>
        <p:xfrm>
          <a:off x="1932626" y="1905257"/>
          <a:ext cx="7057505" cy="2316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5469">
                  <a:extLst>
                    <a:ext uri="{9D8B030D-6E8A-4147-A177-3AD203B41FA5}">
                      <a16:colId xmlns:a16="http://schemas.microsoft.com/office/drawing/2014/main" val="3703972419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671964757"/>
                    </a:ext>
                  </a:extLst>
                </a:gridCol>
                <a:gridCol w="1862050">
                  <a:extLst>
                    <a:ext uri="{9D8B030D-6E8A-4147-A177-3AD203B41FA5}">
                      <a16:colId xmlns:a16="http://schemas.microsoft.com/office/drawing/2014/main" val="3178884296"/>
                    </a:ext>
                  </a:extLst>
                </a:gridCol>
                <a:gridCol w="1932626">
                  <a:extLst>
                    <a:ext uri="{9D8B030D-6E8A-4147-A177-3AD203B41FA5}">
                      <a16:colId xmlns:a16="http://schemas.microsoft.com/office/drawing/2014/main" val="1660751833"/>
                    </a:ext>
                  </a:extLst>
                </a:gridCol>
              </a:tblGrid>
              <a:tr h="3731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액션명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액션 설명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 smtClean="0">
                          <a:solidFill>
                            <a:schemeClr val="tx1"/>
                          </a:solidFill>
                        </a:rPr>
                        <a:t>액션명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액션 설명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101352"/>
                  </a:ext>
                </a:extLst>
              </a:tr>
              <a:tr h="373127">
                <a:tc>
                  <a:txBody>
                    <a:bodyPr/>
                    <a:lstStyle/>
                    <a:p>
                      <a:pPr fontAlgn="base" latinLnBrk="0"/>
                      <a:r>
                        <a:rPr lang="ko-KR" altLang="en-US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조회 목적의 메서드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list or get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수정 목적의 메서드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update or set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995489"/>
                  </a:ext>
                </a:extLst>
              </a:tr>
              <a:tr h="36492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삭제 목적의 메서드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/>
                        <a:t>delete or remove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저장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수정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삭제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목적의 메서드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save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945383"/>
                  </a:ext>
                </a:extLst>
              </a:tr>
              <a:tr h="38132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신규 등록 목적의 메서드</a:t>
                      </a:r>
                      <a:r>
                        <a:rPr lang="en-US" altLang="ko-KR" sz="1000" dirty="0" smtClean="0"/>
                        <a:t>,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insert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Version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계산 목적의 메서드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788975"/>
                  </a:ext>
                </a:extLst>
              </a:tr>
              <a:tr h="38132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파일 등록 목적의 메서드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upload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</a:rPr>
                        <a:t>데이터 존재 여부 목적의 메서드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err="1" smtClean="0">
                          <a:solidFill>
                            <a:schemeClr val="tx1"/>
                          </a:solidFill>
                        </a:rPr>
                        <a:t>isExist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 or has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9391722"/>
                  </a:ext>
                </a:extLst>
              </a:tr>
              <a:tr h="38132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 smtClean="0"/>
                        <a:t>불러오기 목적의 메서드</a:t>
                      </a:r>
                      <a:endParaRPr lang="ko-KR" alt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</a:rPr>
                        <a:t> load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376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01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242131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2024-06-11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최민욱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배우련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2024-11-29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감리완료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최민욱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1.1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2024-12-05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서비스 예시 추가 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모델 예시 추가 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화면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공통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(DB)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영역</a:t>
                      </a: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),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메소드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명명규칙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수정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최민욱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1.4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2024-12-026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DAO,</a:t>
                      </a:r>
                      <a:r>
                        <a:rPr lang="en-US" altLang="ko-KR" sz="11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일반 서비스 </a:t>
                      </a:r>
                      <a:r>
                        <a:rPr lang="ko-KR" altLang="en-US" sz="1100" kern="0" spc="0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명명규칙</a:t>
                      </a:r>
                      <a:r>
                        <a:rPr lang="ko-KR" altLang="en-US" sz="11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수정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최민욱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20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3.6.1. </a:t>
            </a:r>
            <a:r>
              <a:rPr lang="ko-KR" altLang="en-US" kern="0" dirty="0" smtClean="0">
                <a:latin typeface="+mn-ea"/>
              </a:rPr>
              <a:t>메서드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  </a:t>
            </a:r>
            <a:r>
              <a:rPr lang="en-US" altLang="ko-KR" kern="0" dirty="0">
                <a:latin typeface="+mn-ea"/>
              </a:rPr>
              <a:t> </a:t>
            </a:r>
            <a:r>
              <a:rPr lang="en-US" altLang="ko-KR" kern="0" dirty="0" smtClean="0">
                <a:latin typeface="+mn-ea"/>
              </a:rPr>
              <a:t>3.6.1. </a:t>
            </a:r>
            <a:r>
              <a:rPr lang="ko-KR" altLang="en-US" kern="0" dirty="0" smtClean="0">
                <a:latin typeface="+mn-ea"/>
              </a:rPr>
              <a:t>일반</a:t>
            </a:r>
            <a:r>
              <a:rPr lang="en-US" altLang="ko-KR" kern="0" dirty="0" smtClean="0">
                <a:latin typeface="+mn-ea"/>
              </a:rPr>
              <a:t> </a:t>
            </a:r>
            <a:r>
              <a:rPr lang="ko-KR" altLang="en-US" kern="0" dirty="0">
                <a:latin typeface="+mn-ea"/>
              </a:rPr>
              <a:t>메서드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1645090"/>
            <a:ext cx="1000132" cy="81306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1650296"/>
            <a:ext cx="7286676" cy="81306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{KR: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파라미터설명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명명하여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key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와 같인 메타 등록 기준의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컬럼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논리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명을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준용한다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 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컬럼코멘트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paramType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열거형으로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제공되는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{UC: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파라미터구분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을 지정하며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GET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방식의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경우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QueryString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지정하고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POST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경우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Body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지정한다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실제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파라미터명은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key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와 동일하게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{LC: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파라미터명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523822"/>
            <a:ext cx="1000132" cy="3719033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18" name="직사각형 17"/>
          <p:cNvSpPr/>
          <p:nvPr/>
        </p:nvSpPr>
        <p:spPr bwMode="auto">
          <a:xfrm>
            <a:off x="1818041" y="2534234"/>
            <a:ext cx="7286676" cy="3708623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액션이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조회인 경우의 메서드 작성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예시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DzApi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="/puoprq00100_z20342MstList",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="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구매요청입력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MGrid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리스트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httpMethod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=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DzRequestMethod.GET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public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List&lt;PUOPRQ_Z20342_DTL&gt;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puoprq00100_z20342ListMst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(key = "purreq_no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",</a:t>
            </a:r>
            <a:r>
              <a:rPr lang="en-US" altLang="ko-KR" sz="1000" dirty="0" err="1" smtClean="0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= "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구매요청번호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	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paramType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DzParamType.QueryString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 String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purreq_no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(key = "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cpy_flag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		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복제여부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		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paramType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DzParamType.QueryString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 String </a:t>
            </a:r>
            <a:r>
              <a:rPr lang="en-US" altLang="ko-KR" sz="1000" dirty="0" err="1" smtClean="0">
                <a:latin typeface="맑은 고딕" pitchFamily="50" charset="-127"/>
                <a:ea typeface="맑은 고딕" pitchFamily="50" charset="-127"/>
              </a:rPr>
              <a:t>cpy_flag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throws Exception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</a:t>
            </a: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		</a:t>
            </a:r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01255" y="445236"/>
            <a:ext cx="11172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2024.12.26 </a:t>
            </a:r>
            <a:r>
              <a:rPr lang="ko-KR" altLang="en-US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수정</a:t>
            </a:r>
          </a:p>
        </p:txBody>
      </p:sp>
    </p:spTree>
    <p:extLst>
      <p:ext uri="{BB962C8B-B14F-4D97-AF65-F5344CB8AC3E}">
        <p14:creationId xmlns:p14="http://schemas.microsoft.com/office/powerpoint/2010/main" val="8940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21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3.6.1. </a:t>
            </a:r>
            <a:r>
              <a:rPr lang="ko-KR" altLang="en-US" kern="0" dirty="0" smtClean="0">
                <a:latin typeface="+mn-ea"/>
              </a:rPr>
              <a:t>메서드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  3.6.2</a:t>
            </a:r>
            <a:r>
              <a:rPr lang="en-US" altLang="ko-KR" kern="0" dirty="0">
                <a:latin typeface="+mn-ea"/>
              </a:rPr>
              <a:t>. Service </a:t>
            </a:r>
            <a:r>
              <a:rPr lang="ko-KR" altLang="en-US" kern="0" dirty="0">
                <a:latin typeface="+mn-ea"/>
              </a:rPr>
              <a:t>메서드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kern="0" dirty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endParaRPr lang="en-US" altLang="ko-KR" kern="0" dirty="0" smtClean="0">
              <a:latin typeface="+mn-ea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1645090"/>
            <a:ext cx="1000132" cy="81306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1650296"/>
            <a:ext cx="7286676" cy="81306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화면명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_  + {DRS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+ {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용도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+ 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액션명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DRS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코드를 제외한 모든 단어는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카멜 케이스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(Camel Case)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를 사용한다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534234"/>
            <a:ext cx="1000132" cy="3708621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18" name="직사각형 17"/>
          <p:cNvSpPr/>
          <p:nvPr/>
        </p:nvSpPr>
        <p:spPr bwMode="auto">
          <a:xfrm>
            <a:off x="1818041" y="2534234"/>
            <a:ext cx="7286676" cy="3708623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t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Service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메서드 작성 예시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pam(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인사관리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 + </a:t>
            </a:r>
            <a:r>
              <a:rPr lang="en-US" altLang="ko-KR" sz="1000" dirty="0" err="1" smtClean="0">
                <a:latin typeface="맑은 고딕" pitchFamily="50" charset="-127"/>
                <a:ea typeface="맑은 고딕" pitchFamily="50" charset="-127"/>
              </a:rPr>
              <a:t>phm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인사관리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서브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))  + 00100 + _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Z20342+Mst(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용도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)+List(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액션명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-&gt;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pamphm00100_ Z20342MstList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사원등록화면 조회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Service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액션이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조회인 경우의 메서드 작성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예시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Service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액션이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Insert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인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경우의 메서드 작성 예시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01255" y="445236"/>
            <a:ext cx="11172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2024.12.09 </a:t>
            </a:r>
            <a:r>
              <a:rPr lang="ko-KR" altLang="en-US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수정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455" y="3610308"/>
            <a:ext cx="6721847" cy="69434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196" y="4933221"/>
            <a:ext cx="7078521" cy="68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6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22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3.6.1. </a:t>
            </a:r>
            <a:r>
              <a:rPr lang="ko-KR" altLang="en-US" kern="0" dirty="0" smtClean="0">
                <a:latin typeface="+mn-ea"/>
              </a:rPr>
              <a:t>메서드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  3.6.3. DAO </a:t>
            </a:r>
            <a:r>
              <a:rPr lang="ko-KR" altLang="en-US" kern="0" dirty="0" smtClean="0">
                <a:latin typeface="+mn-ea"/>
              </a:rPr>
              <a:t>메서드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kern="0" dirty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endParaRPr lang="en-US" altLang="ko-KR" kern="0" dirty="0" smtClean="0">
              <a:latin typeface="+mn-ea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1645090"/>
            <a:ext cx="1000132" cy="81306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1650296"/>
            <a:ext cx="7286676" cy="81306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화면명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_  + {DRS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+ {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용도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+ 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액션명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DRS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코드를 제외한 모든 단어는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카멜 케이스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(Camel Case)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를 사용한다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단일 테이블을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엑세스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하는 경우 다음의 명명 규칙을 따른다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 -&gt; 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테이블명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 +_+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용도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 {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액션명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534234"/>
            <a:ext cx="1000132" cy="3708621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18" name="직사각형 17"/>
          <p:cNvSpPr/>
          <p:nvPr/>
        </p:nvSpPr>
        <p:spPr bwMode="auto">
          <a:xfrm>
            <a:off x="1818041" y="2534234"/>
            <a:ext cx="7286676" cy="3708623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t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DAO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메서드 작성 예시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pam(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인사관리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 + </a:t>
            </a:r>
            <a:r>
              <a:rPr lang="en-US" altLang="ko-KR" sz="1000" dirty="0" err="1" smtClean="0">
                <a:latin typeface="맑은 고딕" pitchFamily="50" charset="-127"/>
                <a:ea typeface="맑은 고딕" pitchFamily="50" charset="-127"/>
              </a:rPr>
              <a:t>phm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인사관리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서브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))  + 00100 + _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Z20342+Mst(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용도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)+List(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액션명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-&gt;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pamphm00100_ Z20342MstList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사원등록화면 조회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액션이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조회인 경우의 메서드 작성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예시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단일 테이블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엑션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메서드 작성 예시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01255" y="445236"/>
            <a:ext cx="11172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2024.12.26 </a:t>
            </a:r>
            <a:r>
              <a:rPr lang="ko-KR" altLang="en-US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수정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455" y="4844059"/>
            <a:ext cx="6617419" cy="107333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455" y="3519279"/>
            <a:ext cx="6489872" cy="99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1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23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3.7. </a:t>
            </a:r>
            <a:r>
              <a:rPr lang="ko-KR" altLang="en-US" kern="0" dirty="0" smtClean="0">
                <a:latin typeface="+mn-ea"/>
              </a:rPr>
              <a:t>서비스 모델 클래스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185954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185954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모델은 데이터베이스를 조회를 통해 받은 데이터의 집합을 담기 위한 데이터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클래스다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작성위치는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기본 패키지 명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 +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`.models`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1828804"/>
            <a:ext cx="1000132" cy="1005836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1885714"/>
            <a:ext cx="7286676" cy="948926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1828804"/>
            <a:ext cx="7286676" cy="1005836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DzModel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name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과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class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명 은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메뉴코드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}_{DRS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}Model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서비스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모델이 다수인 경우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{UCC: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메뉴코드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}{UCC: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주요테이블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|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테이블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Suffix}Model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으로 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DzModel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{KR: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모델설명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작성하며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작성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예시와유사하게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작성하여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클래스의 기능과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목적이 설명되도록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자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이내로 작성한다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서비스 모델 클래스는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Eclipse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DEWS-BD IDE &gt; New Model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기능을 통해 조회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쿼리 입력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시 자동 생성 할 수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있다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912256"/>
            <a:ext cx="1000132" cy="3330599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912257"/>
            <a:ext cx="7286676" cy="3330599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593232"/>
              </p:ext>
            </p:extLst>
          </p:nvPr>
        </p:nvGraphicFramePr>
        <p:xfrm>
          <a:off x="1917008" y="3029045"/>
          <a:ext cx="7093988" cy="3130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6994">
                  <a:extLst>
                    <a:ext uri="{9D8B030D-6E8A-4147-A177-3AD203B41FA5}">
                      <a16:colId xmlns:a16="http://schemas.microsoft.com/office/drawing/2014/main" val="1403393112"/>
                    </a:ext>
                  </a:extLst>
                </a:gridCol>
                <a:gridCol w="3546994">
                  <a:extLst>
                    <a:ext uri="{9D8B030D-6E8A-4147-A177-3AD203B41FA5}">
                      <a16:colId xmlns:a16="http://schemas.microsoft.com/office/drawing/2014/main" val="2683762915"/>
                    </a:ext>
                  </a:extLst>
                </a:gridCol>
              </a:tblGrid>
              <a:tr h="313068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@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DzModel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(name="GLDDOC00800",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desc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="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전표자료현황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")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public class GLDDOC00800 {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@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SerializedName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("COMPANY_CD")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@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DzModelField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(name = "COMPANY_CD",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desc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 =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"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회계단위코드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",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colName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 = "COMPANY_CD")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protected String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company_cd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………..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}</a:t>
                      </a:r>
                    </a:p>
                    <a:p>
                      <a:pPr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@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DzModel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(name=" GLDDOC11000_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Z20342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ListSubDetail",</a:t>
                      </a:r>
                    </a:p>
                    <a:p>
                      <a:pPr latinLnBrk="1"/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desc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="</a:t>
                      </a:r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</a:rPr>
                        <a:t>전표현황및승인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회계전표현황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SDETAIL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모델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")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public class GLDDOC11000_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Z20342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ListSubDetail {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@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SerializedName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("COMPANY_CD")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@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DzModelField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(name = "COMPANY_CD",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desc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 =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"</a:t>
                      </a:r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</a:rPr>
                        <a:t>회사코드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",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colName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 = "COMPANY_CD")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private String </a:t>
                      </a:r>
                      <a:r>
                        <a:rPr lang="en-US" altLang="ko-KR" sz="1000" b="0" dirty="0" err="1" smtClean="0">
                          <a:solidFill>
                            <a:schemeClr val="tx1"/>
                          </a:solidFill>
                        </a:rPr>
                        <a:t>company_cd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…..</a:t>
                      </a:r>
                    </a:p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}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0830187"/>
                  </a:ext>
                </a:extLst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7394" y="3080868"/>
            <a:ext cx="2313276" cy="302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9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24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>
                <a:latin typeface="+mn-ea"/>
              </a:rPr>
              <a:t>3.7. </a:t>
            </a:r>
            <a:r>
              <a:rPr lang="ko-KR" altLang="en-US" kern="0" dirty="0">
                <a:latin typeface="+mn-ea"/>
              </a:rPr>
              <a:t>서비스 모델 클래스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kern="0" dirty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  3.7.1</a:t>
            </a:r>
            <a:r>
              <a:rPr lang="en-US" altLang="ko-KR" kern="0" dirty="0">
                <a:latin typeface="+mn-ea"/>
              </a:rPr>
              <a:t>. </a:t>
            </a:r>
            <a:r>
              <a:rPr lang="ko-KR" altLang="en-US" kern="0" dirty="0">
                <a:latin typeface="+mn-ea"/>
              </a:rPr>
              <a:t>서비스 모델 클래스 화면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809405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809405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각 모듈 화면에서 사용하는 서비스 모델은 하기의 규칙에 따라 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446647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446647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746471" y="3238735"/>
            <a:ext cx="1000132" cy="2016223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19" name="직사각형 18"/>
          <p:cNvSpPr/>
          <p:nvPr/>
        </p:nvSpPr>
        <p:spPr bwMode="auto">
          <a:xfrm>
            <a:off x="1818041" y="3238735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5326967"/>
            <a:ext cx="1000132" cy="625842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5326967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818041" y="3238734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서비스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모델의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module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열거형으로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제공되는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모듈코드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지정한다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서비스 모델의 </a:t>
            </a:r>
            <a:r>
              <a:rPr lang="en-US" altLang="ko-KR" sz="1000" dirty="0" err="1" smtClean="0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메뉴명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작성하며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작성 예시와 유사하게 작성하여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클래스의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기능과 목적이 설명되도록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30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자 이내로 작성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version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작성 당시의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기준으로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1.0.{00000000N: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}.{00N}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명명하고 버전은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수정시마다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순번을 증가하여 작성 한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업무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명과 공유업무명은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컴포넌트 명으로 한다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시스템 </a:t>
            </a:r>
            <a:r>
              <a:rPr kumimoji="0"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레이어에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위치한 패키지들은 의미를 식별할 수 있도록 부여하며 기본 자바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Naming Rule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을 따른다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5326966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DzModel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(name = "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PUOORD02400_Z20342",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계약품목도움창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(KL)",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tableName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"")</a:t>
            </a: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public class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PUOORD02400_Z20342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extends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DzAbstractModel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{}</a:t>
            </a: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DzModel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(name = "PUOORD02400_Z20342POP2",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계약품목도움창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(KL)",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tableName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"")</a:t>
            </a: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public class PUOORD02400_Z20342POP2 extends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DzAbstractModel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{}</a:t>
            </a:r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1818041" y="2446645"/>
            <a:ext cx="7286676" cy="720001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서비스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모델의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value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와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class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[ 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메뉴코드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}_{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유지보수코드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라이센스코드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 ]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동일한 화면에서 여러 모델을 사용할 경우 다음의 룰을 따른다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/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- [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메뉴코드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}_{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유지보수코드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라이센스코드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식별자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 ]</a:t>
            </a:r>
          </a:p>
          <a:p>
            <a:pPr defTabSz="785813" ea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-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용도명은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MST, DTL, POP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등 각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업무단에서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식별자를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정의해서 사용한다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92866" y="423688"/>
            <a:ext cx="11172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2024.12.05 </a:t>
            </a:r>
            <a:r>
              <a:rPr lang="ko-KR" altLang="en-US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수정</a:t>
            </a:r>
          </a:p>
        </p:txBody>
      </p:sp>
    </p:spTree>
    <p:extLst>
      <p:ext uri="{BB962C8B-B14F-4D97-AF65-F5344CB8AC3E}">
        <p14:creationId xmlns:p14="http://schemas.microsoft.com/office/powerpoint/2010/main" val="281113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25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3.7. </a:t>
            </a:r>
            <a:r>
              <a:rPr lang="ko-KR" altLang="en-US" kern="0" dirty="0">
                <a:latin typeface="+mn-ea"/>
              </a:rPr>
              <a:t>서비스 모델 클래스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  3.7.1. </a:t>
            </a:r>
            <a:r>
              <a:rPr lang="ko-KR" altLang="en-US" kern="0" dirty="0">
                <a:latin typeface="+mn-ea"/>
              </a:rPr>
              <a:t>서비스 모델 클래스 화면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1645090"/>
            <a:ext cx="1000132" cy="4307719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1645090"/>
            <a:ext cx="7286676" cy="4307718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90488" y="882883"/>
            <a:ext cx="11172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2024.12.05 </a:t>
            </a:r>
            <a:r>
              <a:rPr lang="ko-KR" altLang="en-US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수정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210" y="1797229"/>
            <a:ext cx="6772338" cy="200172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210" y="3864621"/>
            <a:ext cx="6772338" cy="187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59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26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>
                <a:latin typeface="+mn-ea"/>
              </a:rPr>
              <a:t>3.7. </a:t>
            </a:r>
            <a:r>
              <a:rPr lang="ko-KR" altLang="en-US" kern="0" dirty="0">
                <a:latin typeface="+mn-ea"/>
              </a:rPr>
              <a:t>서비스 모델 클래스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kern="0" dirty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  3.7.2. </a:t>
            </a:r>
            <a:r>
              <a:rPr lang="ko-KR" altLang="en-US" kern="0" dirty="0">
                <a:latin typeface="+mn-ea"/>
              </a:rPr>
              <a:t>서비스 모델 클래스 </a:t>
            </a:r>
            <a:r>
              <a:rPr lang="ko-KR" altLang="en-US" kern="0" dirty="0" smtClean="0">
                <a:latin typeface="+mn-ea"/>
              </a:rPr>
              <a:t>공통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809405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809405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(DB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테이블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적으로 사용하는 서비스 모델은 하기의 규칙에 따라 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446647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446647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746471" y="3238735"/>
            <a:ext cx="1000132" cy="2016223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19" name="직사각형 18"/>
          <p:cNvSpPr/>
          <p:nvPr/>
        </p:nvSpPr>
        <p:spPr bwMode="auto">
          <a:xfrm>
            <a:off x="1818041" y="3238735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5326967"/>
            <a:ext cx="1000132" cy="625842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5326967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818041" y="3238734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서비스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모델의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module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열거형으로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제공되는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모듈코드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지정한다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서비스 모델의 </a:t>
            </a:r>
            <a:r>
              <a:rPr lang="en-US" altLang="ko-KR" sz="1000" dirty="0" err="1" smtClean="0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메뉴명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작성하며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작성 예시와 유사하게 작성하여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클래스의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기능과 목적이 설명되도록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30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자 이내로 작성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version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작성 당시의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기준으로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1.0.{00000000N: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}.{00N}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명명하고 버전은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수정시마다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순번을 증가하여 작성 한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업무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명과 공유업무명은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컴포넌트 명으로 한다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시스템 레이어에 위치한 패키지들은 의미를 식별할 수 있도록 부여하며 기본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DB Naming Rule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을 따른다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5326966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@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DzModel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(name = "PU_PO_REQN_DTL_Z20342",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구매관리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_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발주요청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_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디테일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",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tableName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= "")</a:t>
            </a: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public class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PU_PO_REQN_DTL_Z20342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extends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DzAbstractModel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{</a:t>
            </a: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</a:t>
            </a:r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1818041" y="2446645"/>
            <a:ext cx="7286676" cy="720001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서비스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모델의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value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와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class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[ {DB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테이블명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}_{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유지보수코드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라이센스코드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 ]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명명한다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25754" y="455087"/>
            <a:ext cx="11172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2024.12.05 </a:t>
            </a:r>
            <a:r>
              <a:rPr lang="ko-KR" altLang="en-US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수정</a:t>
            </a:r>
          </a:p>
        </p:txBody>
      </p:sp>
    </p:spTree>
    <p:extLst>
      <p:ext uri="{BB962C8B-B14F-4D97-AF65-F5344CB8AC3E}">
        <p14:creationId xmlns:p14="http://schemas.microsoft.com/office/powerpoint/2010/main" val="223712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27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3.7. </a:t>
            </a:r>
            <a:r>
              <a:rPr lang="ko-KR" altLang="en-US" kern="0" dirty="0">
                <a:latin typeface="+mn-ea"/>
              </a:rPr>
              <a:t>서비스 모델 클래스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  3.7.2. </a:t>
            </a:r>
            <a:r>
              <a:rPr lang="ko-KR" altLang="en-US" kern="0" dirty="0">
                <a:latin typeface="+mn-ea"/>
              </a:rPr>
              <a:t>서비스 모델 클래스 </a:t>
            </a:r>
            <a:r>
              <a:rPr lang="ko-KR" altLang="en-US" kern="0" dirty="0" smtClean="0">
                <a:latin typeface="+mn-ea"/>
              </a:rPr>
              <a:t>공통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1645090"/>
            <a:ext cx="1000132" cy="4307719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1645090"/>
            <a:ext cx="7286676" cy="4307718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952" y="2492673"/>
            <a:ext cx="6192854" cy="245620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67699" y="445236"/>
            <a:ext cx="11172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2024.12.05 </a:t>
            </a:r>
            <a:r>
              <a:rPr lang="ko-KR" altLang="en-US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수정</a:t>
            </a:r>
          </a:p>
        </p:txBody>
      </p:sp>
    </p:spTree>
    <p:extLst>
      <p:ext uri="{BB962C8B-B14F-4D97-AF65-F5344CB8AC3E}">
        <p14:creationId xmlns:p14="http://schemas.microsoft.com/office/powerpoint/2010/main" val="216202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28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3.8. DAO</a:t>
            </a:r>
            <a:r>
              <a:rPr lang="ko-KR" altLang="en-US" kern="0" dirty="0" smtClean="0">
                <a:latin typeface="+mn-ea"/>
              </a:rPr>
              <a:t> </a:t>
            </a:r>
            <a:r>
              <a:rPr lang="ko-KR" altLang="en-US" kern="0" dirty="0" err="1" smtClean="0">
                <a:latin typeface="+mn-ea"/>
              </a:rPr>
              <a:t>명명규칙</a:t>
            </a:r>
            <a:endParaRPr lang="en-US" altLang="ko-KR" kern="0" dirty="0" smtClean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  3.8.1. DAO</a:t>
            </a:r>
            <a:r>
              <a:rPr lang="ko-KR" altLang="en-US" kern="0" dirty="0" smtClean="0">
                <a:latin typeface="+mn-ea"/>
              </a:rPr>
              <a:t>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en-US" altLang="ko-KR" dirty="0"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746471" y="1809405"/>
            <a:ext cx="1000132" cy="565234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1818041" y="1809405"/>
            <a:ext cx="7286676" cy="56523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DAO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는 각 모듈 화면에서 사용하는 서비스는 하기의 규칙에 따라 명명한다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746471" y="2446647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1818041" y="2446647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746471" y="3238735"/>
            <a:ext cx="1000132" cy="2016223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19" name="직사각형 18"/>
          <p:cNvSpPr/>
          <p:nvPr/>
        </p:nvSpPr>
        <p:spPr bwMode="auto">
          <a:xfrm>
            <a:off x="1818041" y="3238735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en-US" altLang="ko-KR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5326967"/>
            <a:ext cx="1000132" cy="625842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21" name="직사각형 20"/>
          <p:cNvSpPr/>
          <p:nvPr/>
        </p:nvSpPr>
        <p:spPr bwMode="auto">
          <a:xfrm>
            <a:off x="1818041" y="5326967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1818041" y="3238734"/>
            <a:ext cx="7286676" cy="201622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DAO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module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열거형으로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제공되는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모듈코드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지정한다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DAO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 err="1">
                <a:latin typeface="맑은 고딕" pitchFamily="50" charset="-127"/>
                <a:ea typeface="맑은 고딕" pitchFamily="50" charset="-127"/>
              </a:rPr>
              <a:t>desc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메뉴명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작성하며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작성 예시와 유사하게 작성하여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클래스의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기능과 목적이 설명되도록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30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자 이내로 작성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공통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서비스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version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작성 당시의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기준으로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1.0.{00000000N: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현재일자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}.{00N}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로 명명하고 버전은 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수정시마다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순번을 증가하여 작성 한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업무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명과 공유업무명은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컴포넌트 명으로 한다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시스템 </a:t>
            </a:r>
            <a:r>
              <a:rPr kumimoji="0"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레이어에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위치한 패키지들은 의미를 식별할 수 있도록 부여하며 기본 자바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Naming Rule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을 따른다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5326966"/>
            <a:ext cx="7286676" cy="625842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@Repository</a:t>
            </a: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public class PUOCON00800_Z20342Dao 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{}</a:t>
            </a:r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1818041" y="2446645"/>
            <a:ext cx="7286676" cy="720001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hangingPunct="0">
              <a:buFont typeface="Wingdings" pitchFamily="2" charset="2"/>
              <a:buChar char="v"/>
            </a:pP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DAO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value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와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class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[ {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메뉴코드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}_{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유지보수코드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라이센스코드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}Dao ]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명명한다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82312" y="5405228"/>
            <a:ext cx="11172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2024.12.05 </a:t>
            </a:r>
            <a:r>
              <a:rPr lang="ko-KR" altLang="en-US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수정</a:t>
            </a:r>
          </a:p>
        </p:txBody>
      </p:sp>
    </p:spTree>
    <p:extLst>
      <p:ext uri="{BB962C8B-B14F-4D97-AF65-F5344CB8AC3E}">
        <p14:creationId xmlns:p14="http://schemas.microsoft.com/office/powerpoint/2010/main" val="86657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29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29300" y="766358"/>
            <a:ext cx="9224275" cy="813060"/>
          </a:xfrm>
        </p:spPr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>
                <a:latin typeface="+mn-ea"/>
              </a:rPr>
              <a:t>3.8. DAO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ko-KR" altLang="en-US" kern="0" dirty="0">
              <a:latin typeface="+mn-ea"/>
            </a:endParaRPr>
          </a:p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ko-KR" altLang="en-US" kern="0" dirty="0">
                <a:latin typeface="+mn-ea"/>
              </a:rPr>
              <a:t>  </a:t>
            </a:r>
            <a:r>
              <a:rPr lang="en-US" altLang="ko-KR" kern="0" dirty="0">
                <a:latin typeface="+mn-ea"/>
              </a:rPr>
              <a:t>3.8.1. DAO </a:t>
            </a:r>
            <a:r>
              <a:rPr lang="ko-KR" altLang="en-US" kern="0" dirty="0" err="1">
                <a:latin typeface="+mn-ea"/>
              </a:rPr>
              <a:t>명명규칙</a:t>
            </a:r>
            <a:endParaRPr lang="ko-KR" altLang="en-US" kern="0" dirty="0">
              <a:latin typeface="+mn-ea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746471" y="1645090"/>
            <a:ext cx="1000132" cy="4307719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25" name="직사각형 24"/>
          <p:cNvSpPr/>
          <p:nvPr/>
        </p:nvSpPr>
        <p:spPr bwMode="auto">
          <a:xfrm>
            <a:off x="1818041" y="1645090"/>
            <a:ext cx="7286676" cy="4307718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/>
            <a:endParaRPr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41864" y="422976"/>
            <a:ext cx="11172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2024.12.05 </a:t>
            </a:r>
            <a:r>
              <a:rPr lang="ko-KR" altLang="en-US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수정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980" y="2992286"/>
            <a:ext cx="5172797" cy="13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8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B2DB5C35-80C1-3187-86DE-F7B313CD4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156" y="1583133"/>
            <a:ext cx="406182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1pPr>
            <a:lvl2pPr marL="742950" indent="-28575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2pPr>
            <a:lvl3pPr marL="11430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3pPr>
            <a:lvl4pPr marL="16002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4pPr>
            <a:lvl5pPr marL="20574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9pPr>
          </a:lstStyle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1.     </a:t>
            </a:r>
            <a:r>
              <a:rPr lang="ko-KR" altLang="en-US" sz="1400" b="1" dirty="0" err="1" smtClean="0">
                <a:latin typeface="+mn-ea"/>
                <a:ea typeface="+mn-ea"/>
              </a:rPr>
              <a:t>명명규칙</a:t>
            </a:r>
            <a:r>
              <a:rPr lang="ko-KR" altLang="en-US" sz="1400" b="1" dirty="0" smtClean="0">
                <a:latin typeface="+mn-ea"/>
                <a:ea typeface="+mn-ea"/>
              </a:rPr>
              <a:t> 대상 목록</a:t>
            </a:r>
            <a:endParaRPr lang="en-US" altLang="ko-KR" sz="1400" b="1" dirty="0" smtClean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2.     UI </a:t>
            </a:r>
            <a:r>
              <a:rPr lang="ko-KR" altLang="en-US" sz="1400" b="1" dirty="0" smtClean="0">
                <a:latin typeface="+mn-ea"/>
                <a:ea typeface="+mn-ea"/>
              </a:rPr>
              <a:t>영역</a:t>
            </a:r>
            <a:endParaRPr lang="en-US" altLang="ko-KR" sz="1400" b="1" dirty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dirty="0" smtClean="0">
                <a:latin typeface="+mn-ea"/>
                <a:ea typeface="+mn-ea"/>
              </a:rPr>
              <a:t>         2-1. </a:t>
            </a:r>
            <a:r>
              <a:rPr lang="ko-KR" altLang="en-US" sz="1400" dirty="0" err="1" smtClean="0">
                <a:latin typeface="+mn-ea"/>
                <a:ea typeface="+mn-ea"/>
              </a:rPr>
              <a:t>화면번호</a:t>
            </a:r>
            <a:r>
              <a:rPr lang="en-US" altLang="ko-KR" sz="1400" dirty="0" smtClean="0">
                <a:latin typeface="+mn-ea"/>
                <a:ea typeface="+mn-ea"/>
              </a:rPr>
              <a:t>(ERP)</a:t>
            </a:r>
            <a:endParaRPr lang="en-US" altLang="ko-KR" sz="1400" dirty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dirty="0" smtClean="0">
                <a:latin typeface="+mn-ea"/>
                <a:ea typeface="+mn-ea"/>
              </a:rPr>
              <a:t>         2-2. Front Designer </a:t>
            </a:r>
            <a:r>
              <a:rPr lang="ko-KR" altLang="en-US" sz="1400" dirty="0" err="1" smtClean="0">
                <a:latin typeface="+mn-ea"/>
                <a:ea typeface="+mn-ea"/>
              </a:rPr>
              <a:t>명명규칙</a:t>
            </a:r>
            <a:endParaRPr lang="en-US" altLang="ko-KR" sz="1400" dirty="0" smtClean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3.     </a:t>
            </a:r>
            <a:r>
              <a:rPr lang="ko-KR" altLang="en-US" sz="1400" b="1" dirty="0" smtClean="0">
                <a:latin typeface="+mn-ea"/>
                <a:ea typeface="+mn-ea"/>
              </a:rPr>
              <a:t>어플리케이션 영역</a:t>
            </a:r>
            <a:endParaRPr lang="en-US" altLang="ko-KR" sz="1400" b="1" dirty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         </a:t>
            </a:r>
            <a:r>
              <a:rPr lang="en-US" altLang="ko-KR" sz="1400" dirty="0" smtClean="0">
                <a:latin typeface="+mn-ea"/>
                <a:ea typeface="+mn-ea"/>
              </a:rPr>
              <a:t>3-1. </a:t>
            </a:r>
            <a:r>
              <a:rPr lang="ko-KR" altLang="en-US" sz="1400" dirty="0">
                <a:latin typeface="+mn-ea"/>
                <a:ea typeface="+mn-ea"/>
              </a:rPr>
              <a:t>어플리케이션 </a:t>
            </a:r>
            <a:r>
              <a:rPr lang="ko-KR" altLang="en-US" sz="1400" dirty="0" smtClean="0">
                <a:latin typeface="+mn-ea"/>
                <a:ea typeface="+mn-ea"/>
              </a:rPr>
              <a:t>코드</a:t>
            </a:r>
            <a:endParaRPr lang="en-US" altLang="ko-KR" sz="1400" dirty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dirty="0">
                <a:latin typeface="+mn-ea"/>
                <a:ea typeface="+mn-ea"/>
              </a:rPr>
              <a:t>         </a:t>
            </a:r>
            <a:r>
              <a:rPr lang="en-US" altLang="ko-KR" sz="1400" dirty="0" smtClean="0">
                <a:latin typeface="+mn-ea"/>
                <a:ea typeface="+mn-ea"/>
              </a:rPr>
              <a:t>3-2. </a:t>
            </a:r>
            <a:r>
              <a:rPr lang="ko-KR" altLang="en-US" sz="1400" dirty="0" smtClean="0">
                <a:latin typeface="+mn-ea"/>
                <a:ea typeface="+mn-ea"/>
              </a:rPr>
              <a:t>서브 어플리케이션 코드</a:t>
            </a:r>
            <a:endParaRPr lang="en-US" altLang="ko-KR" sz="1400" dirty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dirty="0">
                <a:latin typeface="+mn-ea"/>
                <a:ea typeface="+mn-ea"/>
              </a:rPr>
              <a:t>         </a:t>
            </a:r>
            <a:r>
              <a:rPr lang="en-US" altLang="ko-KR" sz="1400" dirty="0" smtClean="0">
                <a:latin typeface="+mn-ea"/>
                <a:ea typeface="+mn-ea"/>
              </a:rPr>
              <a:t>3-3. </a:t>
            </a:r>
            <a:r>
              <a:rPr lang="ko-KR" altLang="en-US" sz="1400" dirty="0" smtClean="0">
                <a:latin typeface="+mn-ea"/>
                <a:ea typeface="+mn-ea"/>
              </a:rPr>
              <a:t>프로젝트 </a:t>
            </a:r>
            <a:r>
              <a:rPr lang="ko-KR" altLang="en-US" sz="1400" dirty="0" err="1" smtClean="0">
                <a:latin typeface="+mn-ea"/>
                <a:ea typeface="+mn-ea"/>
              </a:rPr>
              <a:t>명명규칙</a:t>
            </a:r>
            <a:endParaRPr lang="en-US" altLang="ko-KR" sz="1400" dirty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dirty="0">
                <a:latin typeface="+mn-ea"/>
                <a:ea typeface="+mn-ea"/>
              </a:rPr>
              <a:t>         </a:t>
            </a:r>
            <a:r>
              <a:rPr lang="en-US" altLang="ko-KR" sz="1400" dirty="0" smtClean="0">
                <a:latin typeface="+mn-ea"/>
                <a:ea typeface="+mn-ea"/>
              </a:rPr>
              <a:t>3-4. </a:t>
            </a:r>
            <a:r>
              <a:rPr lang="ko-KR" altLang="en-US" sz="1400" dirty="0" smtClean="0">
                <a:latin typeface="+mn-ea"/>
                <a:ea typeface="+mn-ea"/>
              </a:rPr>
              <a:t>패키지 </a:t>
            </a:r>
            <a:r>
              <a:rPr lang="ko-KR" altLang="en-US" sz="1400" dirty="0" err="1">
                <a:latin typeface="+mn-ea"/>
                <a:ea typeface="+mn-ea"/>
              </a:rPr>
              <a:t>명명규칙</a:t>
            </a:r>
            <a:endParaRPr lang="en-US" altLang="ko-KR" sz="1400" dirty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dirty="0" smtClean="0">
                <a:latin typeface="+mn-ea"/>
                <a:ea typeface="+mn-ea"/>
              </a:rPr>
              <a:t>         3-5. </a:t>
            </a:r>
            <a:r>
              <a:rPr lang="ko-KR" altLang="en-US" sz="1400" dirty="0" smtClean="0">
                <a:latin typeface="+mn-ea"/>
                <a:ea typeface="+mn-ea"/>
              </a:rPr>
              <a:t>서비스 </a:t>
            </a:r>
            <a:r>
              <a:rPr lang="ko-KR" altLang="en-US" sz="1400" dirty="0" err="1" smtClean="0">
                <a:latin typeface="+mn-ea"/>
                <a:ea typeface="+mn-ea"/>
              </a:rPr>
              <a:t>명명규칙</a:t>
            </a:r>
            <a:endParaRPr lang="en-US" altLang="ko-KR" sz="1400" dirty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dirty="0">
                <a:latin typeface="+mn-ea"/>
                <a:ea typeface="+mn-ea"/>
              </a:rPr>
              <a:t>         </a:t>
            </a:r>
            <a:r>
              <a:rPr lang="en-US" altLang="ko-KR" sz="1400" dirty="0" smtClean="0">
                <a:latin typeface="+mn-ea"/>
                <a:ea typeface="+mn-ea"/>
              </a:rPr>
              <a:t>3-6. </a:t>
            </a:r>
            <a:r>
              <a:rPr lang="ko-KR" altLang="en-US" sz="1400" dirty="0" smtClean="0">
                <a:latin typeface="+mn-ea"/>
                <a:ea typeface="+mn-ea"/>
              </a:rPr>
              <a:t>메서드 </a:t>
            </a:r>
            <a:r>
              <a:rPr lang="ko-KR" altLang="en-US" sz="1400" dirty="0" err="1">
                <a:latin typeface="+mn-ea"/>
                <a:ea typeface="+mn-ea"/>
              </a:rPr>
              <a:t>명명규칙</a:t>
            </a:r>
            <a:endParaRPr lang="en-US" altLang="ko-KR" sz="1400" dirty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dirty="0">
                <a:latin typeface="+mn-ea"/>
                <a:ea typeface="+mn-ea"/>
              </a:rPr>
              <a:t>         </a:t>
            </a:r>
            <a:r>
              <a:rPr lang="en-US" altLang="ko-KR" sz="1400" dirty="0" smtClean="0">
                <a:latin typeface="+mn-ea"/>
                <a:ea typeface="+mn-ea"/>
              </a:rPr>
              <a:t>3-7. </a:t>
            </a:r>
            <a:r>
              <a:rPr lang="ko-KR" altLang="en-US" sz="1400" dirty="0" smtClean="0">
                <a:latin typeface="+mn-ea"/>
                <a:ea typeface="+mn-ea"/>
              </a:rPr>
              <a:t>서비스 모델 </a:t>
            </a:r>
            <a:r>
              <a:rPr lang="ko-KR" altLang="en-US" sz="1400" dirty="0" err="1" smtClean="0">
                <a:latin typeface="+mn-ea"/>
                <a:ea typeface="+mn-ea"/>
              </a:rPr>
              <a:t>명명규칙</a:t>
            </a:r>
            <a:endParaRPr lang="en-US" altLang="ko-KR" sz="1400" dirty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dirty="0">
                <a:latin typeface="+mn-ea"/>
                <a:ea typeface="+mn-ea"/>
              </a:rPr>
              <a:t>         </a:t>
            </a:r>
            <a:r>
              <a:rPr lang="en-US" altLang="ko-KR" sz="1400" dirty="0" smtClean="0">
                <a:latin typeface="+mn-ea"/>
                <a:ea typeface="+mn-ea"/>
              </a:rPr>
              <a:t>3-8. </a:t>
            </a:r>
            <a:r>
              <a:rPr lang="ko-KR" altLang="en-US" sz="1400" dirty="0" smtClean="0">
                <a:latin typeface="+mn-ea"/>
                <a:ea typeface="+mn-ea"/>
              </a:rPr>
              <a:t>온라인 서비스 </a:t>
            </a:r>
            <a:r>
              <a:rPr lang="ko-KR" altLang="en-US" sz="1400" dirty="0" err="1" smtClean="0">
                <a:latin typeface="+mn-ea"/>
                <a:ea typeface="+mn-ea"/>
              </a:rPr>
              <a:t>명명규칙</a:t>
            </a:r>
            <a:endParaRPr lang="en-US" altLang="ko-KR" sz="1400" dirty="0">
              <a:latin typeface="+mn-ea"/>
              <a:ea typeface="+mn-ea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400" dirty="0">
                <a:latin typeface="+mn-ea"/>
                <a:ea typeface="+mn-ea"/>
              </a:rPr>
              <a:t>         </a:t>
            </a:r>
            <a:r>
              <a:rPr lang="en-US" altLang="ko-KR" sz="1400" dirty="0" smtClean="0">
                <a:latin typeface="+mn-ea"/>
                <a:ea typeface="+mn-ea"/>
              </a:rPr>
              <a:t>3-9. I/O</a:t>
            </a:r>
            <a:r>
              <a:rPr lang="ko-KR" altLang="en-US" sz="1400" dirty="0" smtClean="0">
                <a:latin typeface="+mn-ea"/>
                <a:ea typeface="+mn-ea"/>
              </a:rPr>
              <a:t>명 변수 상수명명규칙</a:t>
            </a:r>
            <a:endParaRPr lang="en-US" altLang="ko-KR" sz="1400" dirty="0">
              <a:latin typeface="+mn-ea"/>
              <a:ea typeface="+mn-ea"/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9A3933DF-15ED-441B-4B4A-A3FA960C1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5462" y="1583133"/>
            <a:ext cx="617676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1pPr>
            <a:lvl2pPr marL="742950" indent="-28575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2pPr>
            <a:lvl3pPr marL="11430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3pPr>
            <a:lvl4pPr marL="16002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4pPr>
            <a:lvl5pPr marL="20574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9pPr>
          </a:lstStyle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4</a:t>
            </a:r>
            <a:endParaRPr lang="en-US" altLang="ko-KR" sz="1400" b="1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5</a:t>
            </a:r>
            <a:endParaRPr lang="en-US" altLang="ko-KR" sz="1400" b="1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dirty="0" smtClean="0">
                <a:latin typeface="+mn-ea"/>
                <a:ea typeface="+mn-ea"/>
                <a:sym typeface="Wingdings" panose="05000000000000000000" pitchFamily="2" charset="2"/>
              </a:rPr>
              <a:t>5</a:t>
            </a: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dirty="0" smtClean="0">
                <a:latin typeface="+mn-ea"/>
                <a:ea typeface="+mn-ea"/>
                <a:sym typeface="Wingdings" panose="05000000000000000000" pitchFamily="2" charset="2"/>
              </a:rPr>
              <a:t>6</a:t>
            </a:r>
            <a:endParaRPr lang="en-US" altLang="ko-KR" sz="1400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b="1" dirty="0" smtClean="0">
                <a:latin typeface="+mn-ea"/>
                <a:ea typeface="+mn-ea"/>
                <a:sym typeface="Wingdings" panose="05000000000000000000" pitchFamily="2" charset="2"/>
              </a:rPr>
              <a:t>11</a:t>
            </a: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dirty="0" smtClean="0">
                <a:latin typeface="+mn-ea"/>
                <a:ea typeface="+mn-ea"/>
                <a:sym typeface="Wingdings" panose="05000000000000000000" pitchFamily="2" charset="2"/>
              </a:rPr>
              <a:t>11</a:t>
            </a:r>
            <a:endParaRPr lang="en-US" altLang="ko-KR" sz="1400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dirty="0" smtClean="0">
                <a:latin typeface="+mn-ea"/>
                <a:ea typeface="+mn-ea"/>
                <a:sym typeface="Wingdings" panose="05000000000000000000" pitchFamily="2" charset="2"/>
              </a:rPr>
              <a:t>12</a:t>
            </a: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dirty="0" smtClean="0">
                <a:latin typeface="+mn-ea"/>
                <a:ea typeface="+mn-ea"/>
                <a:sym typeface="Wingdings" panose="05000000000000000000" pitchFamily="2" charset="2"/>
              </a:rPr>
              <a:t>13</a:t>
            </a:r>
            <a:endParaRPr lang="en-US" altLang="ko-KR" sz="1400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dirty="0" smtClean="0">
                <a:latin typeface="+mn-ea"/>
                <a:ea typeface="+mn-ea"/>
                <a:sym typeface="Wingdings" panose="05000000000000000000" pitchFamily="2" charset="2"/>
              </a:rPr>
              <a:t>15</a:t>
            </a: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dirty="0" smtClean="0">
                <a:latin typeface="+mn-ea"/>
                <a:ea typeface="+mn-ea"/>
                <a:sym typeface="Wingdings" panose="05000000000000000000" pitchFamily="2" charset="2"/>
              </a:rPr>
              <a:t>16</a:t>
            </a:r>
            <a:endParaRPr lang="en-US" altLang="ko-KR" sz="1400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dirty="0" smtClean="0">
                <a:latin typeface="+mn-ea"/>
                <a:ea typeface="+mn-ea"/>
                <a:sym typeface="Wingdings" panose="05000000000000000000" pitchFamily="2" charset="2"/>
              </a:rPr>
              <a:t>18</a:t>
            </a:r>
            <a:endParaRPr lang="en-US" altLang="ko-KR" sz="1400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dirty="0" smtClean="0">
                <a:latin typeface="+mn-ea"/>
                <a:ea typeface="+mn-ea"/>
                <a:sym typeface="Wingdings" panose="05000000000000000000" pitchFamily="2" charset="2"/>
              </a:rPr>
              <a:t>20</a:t>
            </a:r>
            <a:endParaRPr lang="en-US" altLang="ko-KR" sz="1400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dirty="0" smtClean="0">
                <a:latin typeface="+mn-ea"/>
                <a:ea typeface="+mn-ea"/>
                <a:sym typeface="Wingdings" panose="05000000000000000000" pitchFamily="2" charset="2"/>
              </a:rPr>
              <a:t>21</a:t>
            </a:r>
            <a:endParaRPr lang="en-US" altLang="ko-KR" sz="1400" dirty="0">
              <a:latin typeface="+mn-ea"/>
              <a:ea typeface="+mn-ea"/>
              <a:sym typeface="Wingdings" panose="05000000000000000000" pitchFamily="2" charset="2"/>
            </a:endParaRPr>
          </a:p>
          <a:p>
            <a:pPr algn="r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</a:pPr>
            <a:r>
              <a:rPr lang="en-US" altLang="ko-KR" sz="1400" dirty="0" smtClean="0">
                <a:latin typeface="+mn-ea"/>
                <a:ea typeface="+mn-ea"/>
                <a:sym typeface="Wingdings" panose="05000000000000000000" pitchFamily="2" charset="2"/>
              </a:rPr>
              <a:t>22</a:t>
            </a:r>
            <a:endParaRPr lang="en-US" altLang="ko-KR" sz="1400" dirty="0">
              <a:latin typeface="+mn-ea"/>
              <a:ea typeface="+mn-ea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3088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30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190500" latinLnBrk="1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tabLst>
                <a:tab pos="228600" algn="l"/>
              </a:tabLst>
              <a:defRPr/>
            </a:pPr>
            <a:r>
              <a:rPr lang="en-US" altLang="ko-KR" kern="0" dirty="0" smtClean="0">
                <a:latin typeface="+mn-ea"/>
              </a:rPr>
              <a:t>3.9. </a:t>
            </a:r>
            <a:r>
              <a:rPr lang="ko-KR" altLang="en-US" kern="0" dirty="0" smtClean="0">
                <a:latin typeface="맑은 고딕" pitchFamily="50" charset="-127"/>
              </a:rPr>
              <a:t>온라인 프로그램 </a:t>
            </a:r>
            <a:r>
              <a:rPr lang="ko-KR" altLang="en-US" kern="0" dirty="0" err="1" smtClean="0">
                <a:latin typeface="맑은 고딕" pitchFamily="50" charset="-127"/>
              </a:rPr>
              <a:t>명명규칙</a:t>
            </a:r>
            <a:endParaRPr lang="ko-KR" altLang="en-US" sz="1800" kern="0" dirty="0">
              <a:latin typeface="맑은 고딕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 bwMode="auto">
          <a:xfrm>
            <a:off x="738158" y="1240816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29" name="직사각형 28"/>
          <p:cNvSpPr/>
          <p:nvPr/>
        </p:nvSpPr>
        <p:spPr bwMode="auto">
          <a:xfrm>
            <a:off x="1809728" y="1238007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화면번호는 사용자 인터페이스 설계에서부터 화면을 디자인하고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개발하는 일련의 과정에서 화면 </a:t>
            </a:r>
            <a:r>
              <a:rPr kumimoji="0" lang="ko-KR" alt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식별자로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사용됨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 bwMode="auto">
          <a:xfrm>
            <a:off x="738158" y="2115568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31" name="직사각형 30"/>
          <p:cNvSpPr/>
          <p:nvPr/>
        </p:nvSpPr>
        <p:spPr bwMode="auto">
          <a:xfrm>
            <a:off x="1809728" y="2115568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직사각형 31"/>
          <p:cNvSpPr/>
          <p:nvPr/>
        </p:nvSpPr>
        <p:spPr bwMode="auto">
          <a:xfrm>
            <a:off x="1809728" y="2160676"/>
            <a:ext cx="1229051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어플리케이션코드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/>
          <p:cNvSpPr/>
          <p:nvPr/>
        </p:nvSpPr>
        <p:spPr bwMode="auto">
          <a:xfrm>
            <a:off x="1940884" y="2449419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직사각형 33"/>
          <p:cNvSpPr/>
          <p:nvPr/>
        </p:nvSpPr>
        <p:spPr bwMode="auto">
          <a:xfrm>
            <a:off x="2272746" y="2449419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2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직사각형 34"/>
          <p:cNvSpPr/>
          <p:nvPr/>
        </p:nvSpPr>
        <p:spPr bwMode="auto">
          <a:xfrm>
            <a:off x="2604608" y="2447772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3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직사각형 35"/>
          <p:cNvSpPr/>
          <p:nvPr/>
        </p:nvSpPr>
        <p:spPr bwMode="auto">
          <a:xfrm>
            <a:off x="3169935" y="2167040"/>
            <a:ext cx="1783065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서브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어플리케이션코드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/>
          <p:cNvSpPr/>
          <p:nvPr/>
        </p:nvSpPr>
        <p:spPr bwMode="auto">
          <a:xfrm>
            <a:off x="3600066" y="2447772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4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직사각형 37"/>
          <p:cNvSpPr/>
          <p:nvPr/>
        </p:nvSpPr>
        <p:spPr bwMode="auto">
          <a:xfrm>
            <a:off x="3931928" y="2447772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5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직사각형 38"/>
          <p:cNvSpPr/>
          <p:nvPr/>
        </p:nvSpPr>
        <p:spPr bwMode="auto">
          <a:xfrm>
            <a:off x="4263790" y="2446125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6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직사각형 39"/>
          <p:cNvSpPr/>
          <p:nvPr/>
        </p:nvSpPr>
        <p:spPr bwMode="auto">
          <a:xfrm>
            <a:off x="5397582" y="2167040"/>
            <a:ext cx="1127368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화면일련번호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직사각형 40"/>
          <p:cNvSpPr/>
          <p:nvPr/>
        </p:nvSpPr>
        <p:spPr bwMode="auto">
          <a:xfrm>
            <a:off x="5109957" y="2454178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7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직사각형 41"/>
          <p:cNvSpPr/>
          <p:nvPr/>
        </p:nvSpPr>
        <p:spPr bwMode="auto">
          <a:xfrm>
            <a:off x="5441819" y="2454178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8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직사각형 42"/>
          <p:cNvSpPr/>
          <p:nvPr/>
        </p:nvSpPr>
        <p:spPr bwMode="auto">
          <a:xfrm>
            <a:off x="5773681" y="2452531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9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직사각형 43"/>
          <p:cNvSpPr/>
          <p:nvPr/>
        </p:nvSpPr>
        <p:spPr bwMode="auto">
          <a:xfrm>
            <a:off x="6105543" y="2450844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10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44"/>
          <p:cNvSpPr/>
          <p:nvPr/>
        </p:nvSpPr>
        <p:spPr bwMode="auto">
          <a:xfrm>
            <a:off x="6439576" y="2446125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11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 bwMode="auto">
          <a:xfrm>
            <a:off x="738158" y="2990319"/>
            <a:ext cx="1000132" cy="2395719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47" name="직사각형 46"/>
          <p:cNvSpPr/>
          <p:nvPr/>
        </p:nvSpPr>
        <p:spPr bwMode="auto">
          <a:xfrm>
            <a:off x="1809728" y="2985634"/>
            <a:ext cx="7286676" cy="240040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어플리케이션코드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NGES-AA-ANA-03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개발표준정의서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)_[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별첨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#3]_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어플리케이션코드 정의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_v1.0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참조 </a:t>
            </a:r>
            <a:endParaRPr kumimoji="0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                        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( 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모듈 코드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자리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임의 코드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자리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서브 어플리케이션코드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업무별로 정의한 서브 어플리케이션 코드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(3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자리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화면일련번호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화면유형구분 별 순차적으로 부여된 일련번호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(00100 ~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99900)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DRS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코드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강원랜드 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Z20342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고정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팝업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어플리케이션코드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서브 어플리케이션코드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화면일련번호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_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임의숫자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두자리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(0X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)_POP_DRS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(Z20342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리포트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R_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어플리케이션코드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서브 어플리케이션코드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화면일련번호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_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임의숫자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두자리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(0X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)_DRS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000" smtClean="0">
                <a:latin typeface="맑은 고딕" pitchFamily="50" charset="-127"/>
                <a:ea typeface="맑은 고딕" pitchFamily="50" charset="-127"/>
              </a:rPr>
              <a:t>Z20342</a:t>
            </a:r>
            <a:r>
              <a:rPr lang="en-US" altLang="ko-KR" sz="100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defTabSz="785813" eaLnBrk="0" latinLnBrk="0" hangingPunct="0"/>
            <a:endParaRPr kumimoji="0" lang="en-US" altLang="ko-K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※ Douzone </a:t>
            </a:r>
            <a:r>
              <a:rPr lang="ko-KR" altLang="en-US" sz="100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패키지 영역과 </a:t>
            </a:r>
            <a:r>
              <a:rPr lang="en-US" altLang="ko-KR" sz="100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AID</a:t>
            </a:r>
            <a:r>
              <a:rPr lang="ko-KR" altLang="en-US" sz="100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공통영역은 </a:t>
            </a:r>
            <a:r>
              <a:rPr lang="en-US" altLang="ko-KR" sz="100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Release </a:t>
            </a:r>
            <a:r>
              <a:rPr lang="ko-KR" altLang="en-US" sz="100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버전이라 수정 불가</a:t>
            </a:r>
            <a:r>
              <a:rPr lang="en-US" altLang="ko-KR" sz="100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defTabSz="785813" eaLnBrk="0" latinLnBrk="0" hangingPunct="0"/>
            <a:r>
              <a:rPr lang="ko-KR" altLang="en-US" sz="100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팝업</a:t>
            </a:r>
            <a:r>
              <a:rPr lang="en-US" altLang="ko-KR" sz="100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00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레포트</a:t>
            </a:r>
            <a:endParaRPr kumimoji="0" lang="en-US" altLang="ko-KR" sz="10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모서리가 둥근 직사각형 47"/>
          <p:cNvSpPr/>
          <p:nvPr/>
        </p:nvSpPr>
        <p:spPr bwMode="auto">
          <a:xfrm>
            <a:off x="738158" y="5495082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49" name="직사각형 48"/>
          <p:cNvSpPr/>
          <p:nvPr/>
        </p:nvSpPr>
        <p:spPr bwMode="auto">
          <a:xfrm>
            <a:off x="1809728" y="5495082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PAM(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인사관리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)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PHM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인사관리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서브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))  + 00100 + _ +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Z20342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-&gt;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PAMPHM00100_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Z20342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사원등록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화면</a:t>
            </a: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PUB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구매기준관리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INF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구매단가관리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 +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00100 + _ + Z20342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-&gt; PUBINF00100_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Z20342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구매단가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등록화면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구매단가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화면명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+ _ + 01 + _ + POP +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Z20342 -&gt;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PUBINF00100_01_POP_Z20342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구매단가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팝업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R +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구매단가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화면명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01 +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_ + Z20342 -&gt;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R_PUBINF00100_01_Z20342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구매단가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리포트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직사각형 49"/>
          <p:cNvSpPr/>
          <p:nvPr/>
        </p:nvSpPr>
        <p:spPr bwMode="auto">
          <a:xfrm>
            <a:off x="7398191" y="2167040"/>
            <a:ext cx="1127368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DRS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코드</a:t>
            </a:r>
          </a:p>
        </p:txBody>
      </p:sp>
      <p:sp>
        <p:nvSpPr>
          <p:cNvPr id="51" name="직사각형 50"/>
          <p:cNvSpPr/>
          <p:nvPr/>
        </p:nvSpPr>
        <p:spPr bwMode="auto">
          <a:xfrm>
            <a:off x="6999091" y="2451521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12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" name="직사각형 51"/>
          <p:cNvSpPr/>
          <p:nvPr/>
        </p:nvSpPr>
        <p:spPr bwMode="auto">
          <a:xfrm>
            <a:off x="7330953" y="2449874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13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직사각형 52"/>
          <p:cNvSpPr/>
          <p:nvPr/>
        </p:nvSpPr>
        <p:spPr bwMode="auto">
          <a:xfrm>
            <a:off x="7659389" y="2451843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14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4" name="직사각형 53"/>
          <p:cNvSpPr/>
          <p:nvPr/>
        </p:nvSpPr>
        <p:spPr bwMode="auto">
          <a:xfrm>
            <a:off x="7993422" y="2451843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15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" name="직사각형 54"/>
          <p:cNvSpPr/>
          <p:nvPr/>
        </p:nvSpPr>
        <p:spPr bwMode="auto">
          <a:xfrm>
            <a:off x="8306411" y="2452531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16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" name="직사각형 55"/>
          <p:cNvSpPr/>
          <p:nvPr/>
        </p:nvSpPr>
        <p:spPr bwMode="auto">
          <a:xfrm>
            <a:off x="8628551" y="2452531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17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796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31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kern="0" dirty="0" smtClean="0">
                <a:latin typeface="+mn-ea"/>
              </a:rPr>
              <a:t>3.10. </a:t>
            </a:r>
            <a:r>
              <a:rPr lang="en-US" altLang="ko-KR" kern="0" dirty="0">
                <a:latin typeface="맑은 고딕" pitchFamily="50" charset="-127"/>
              </a:rPr>
              <a:t>I/O</a:t>
            </a:r>
            <a:r>
              <a:rPr lang="ko-KR" altLang="en-US" kern="0" dirty="0">
                <a:latin typeface="맑은 고딕" pitchFamily="50" charset="-127"/>
              </a:rPr>
              <a:t>명</a:t>
            </a:r>
            <a:r>
              <a:rPr lang="en-US" altLang="ko-KR" kern="0" dirty="0">
                <a:latin typeface="맑은 고딕" pitchFamily="50" charset="-127"/>
              </a:rPr>
              <a:t>, </a:t>
            </a:r>
            <a:r>
              <a:rPr lang="ko-KR" altLang="en-US" kern="0" dirty="0">
                <a:latin typeface="맑은 고딕" pitchFamily="50" charset="-127"/>
              </a:rPr>
              <a:t>변수 상수 </a:t>
            </a:r>
            <a:r>
              <a:rPr lang="ko-KR" altLang="en-US" kern="0" dirty="0" err="1" smtClean="0">
                <a:latin typeface="맑은 고딕" pitchFamily="50" charset="-127"/>
              </a:rPr>
              <a:t>명명규칙</a:t>
            </a:r>
            <a:endParaRPr lang="ko-KR" altLang="en-US" sz="1800" kern="0" dirty="0">
              <a:latin typeface="맑은 고딕" pitchFamily="50" charset="-127"/>
            </a:endParaRPr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616846"/>
              </p:ext>
            </p:extLst>
          </p:nvPr>
        </p:nvGraphicFramePr>
        <p:xfrm>
          <a:off x="561180" y="1456536"/>
          <a:ext cx="8742691" cy="4176714"/>
        </p:xfrm>
        <a:graphic>
          <a:graphicData uri="http://schemas.openxmlformats.org/drawingml/2006/table">
            <a:tbl>
              <a:tblPr/>
              <a:tblGrid>
                <a:gridCol w="134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9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1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4314"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구분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관리 치침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b="1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비고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I/O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명</a:t>
                      </a: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메타에 등록된 표준단어의 영문약어 조합으로 한다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ERP10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메타 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추가시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작성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27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변수</a:t>
                      </a: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메타에 등록된 표준단어의 경우 소문자로 표기하고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언더바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(_)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제거한 바로 뒤에 문자를 대문자로 한다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그 외 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변수명은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영문 소문자로 시작하는 명사를 사용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이후 단어는 대문자로 시작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(Camel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표기법 준수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예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계좌번호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accno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결제계좌번호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stlAccno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고객번호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csno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대표고객번호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rpsnCsno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페이지 크기 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pageSize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2000" marR="27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kern="10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logger</a:t>
                      </a:r>
                      <a:r>
                        <a:rPr lang="en-US" altLang="ko-KR" sz="1000" kern="100" baseline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</a:t>
                      </a:r>
                      <a:r>
                        <a:rPr lang="ko-KR" altLang="en-US" sz="1000" kern="100" baseline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변수에 대해서는 통상  규칙인 </a:t>
                      </a:r>
                      <a:r>
                        <a:rPr lang="en-US" altLang="ko-KR" sz="1000" kern="100" baseline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logger </a:t>
                      </a:r>
                      <a:r>
                        <a:rPr lang="ko-KR" altLang="en-US" sz="1000" kern="100" baseline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변수 사용</a:t>
                      </a:r>
                      <a:r>
                        <a:rPr lang="en-US" altLang="ko-KR" sz="1000" kern="100" baseline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.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상수</a:t>
                      </a: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모든 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상수명은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대문자를 쓰고 단어 간에는 밑줄을 긋는다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final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 선언한다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1" indent="17462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예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static final </a:t>
                      </a:r>
                      <a:r>
                        <a:rPr kumimoji="0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int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MAX_LIMIT = 300;</a:t>
                      </a:r>
                    </a:p>
                  </a:txBody>
                  <a:tcPr marL="72000" marR="27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33350"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kern="10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logger</a:t>
                      </a:r>
                      <a:r>
                        <a:rPr lang="en-US" altLang="ko-KR" sz="1000" kern="100" baseline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</a:t>
                      </a:r>
                      <a:r>
                        <a:rPr lang="ko-KR" altLang="en-US" sz="1000" kern="100" baseline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변수에 대해서는 통상  규칙인 </a:t>
                      </a:r>
                      <a:r>
                        <a:rPr lang="en-US" altLang="ko-KR" sz="1000" kern="100" baseline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logger </a:t>
                      </a:r>
                      <a:r>
                        <a:rPr lang="ko-KR" altLang="en-US" sz="1000" kern="100" baseline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변수 사용</a:t>
                      </a:r>
                      <a:r>
                        <a:rPr lang="en-US" altLang="ko-KR" sz="1000" kern="100" baseline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.</a:t>
                      </a:r>
                      <a:endParaRPr lang="ko-KR" sz="1000" kern="100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0" marR="27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47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32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190500" latinLnBrk="1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tabLst>
                <a:tab pos="228600" algn="l"/>
              </a:tabLst>
              <a:defRPr/>
            </a:pPr>
            <a:r>
              <a:rPr lang="en-US" altLang="ko-KR" kern="0" dirty="0" smtClean="0">
                <a:latin typeface="+mn-ea"/>
              </a:rPr>
              <a:t>3.11. </a:t>
            </a:r>
            <a:r>
              <a:rPr lang="ko-KR" altLang="en-US" kern="0" dirty="0" smtClean="0">
                <a:latin typeface="맑은 고딕" pitchFamily="50" charset="-127"/>
              </a:rPr>
              <a:t>모바일 프로그램 </a:t>
            </a:r>
            <a:r>
              <a:rPr lang="ko-KR" altLang="en-US" kern="0" dirty="0" err="1" smtClean="0">
                <a:latin typeface="맑은 고딕" pitchFamily="50" charset="-127"/>
              </a:rPr>
              <a:t>명명규칙</a:t>
            </a:r>
            <a:endParaRPr lang="ko-KR" altLang="en-US" sz="1800" kern="0" dirty="0">
              <a:latin typeface="맑은 고딕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 bwMode="auto">
          <a:xfrm>
            <a:off x="738158" y="1240816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       요</a:t>
            </a:r>
          </a:p>
        </p:txBody>
      </p:sp>
      <p:sp>
        <p:nvSpPr>
          <p:cNvPr id="29" name="직사각형 28"/>
          <p:cNvSpPr/>
          <p:nvPr/>
        </p:nvSpPr>
        <p:spPr bwMode="auto">
          <a:xfrm>
            <a:off x="1809728" y="1238007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화면번호는 사용자 인터페이스 설계에서부터 화면을 디자인하고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개발하는 일련의 과정에서 화면 </a:t>
            </a:r>
            <a:r>
              <a:rPr kumimoji="0" lang="ko-KR" alt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식별자로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사용됨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 bwMode="auto">
          <a:xfrm>
            <a:off x="738158" y="2115568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구성 체계</a:t>
            </a:r>
          </a:p>
        </p:txBody>
      </p:sp>
      <p:sp>
        <p:nvSpPr>
          <p:cNvPr id="31" name="직사각형 30"/>
          <p:cNvSpPr/>
          <p:nvPr/>
        </p:nvSpPr>
        <p:spPr bwMode="auto">
          <a:xfrm>
            <a:off x="1809728" y="2115568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직사각형 31"/>
          <p:cNvSpPr/>
          <p:nvPr/>
        </p:nvSpPr>
        <p:spPr bwMode="auto">
          <a:xfrm>
            <a:off x="2623460" y="2136682"/>
            <a:ext cx="1229051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어플리케이션코드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2821266" y="2431246"/>
            <a:ext cx="951724" cy="290866"/>
            <a:chOff x="2754616" y="2431246"/>
            <a:chExt cx="951724" cy="290866"/>
          </a:xfrm>
        </p:grpSpPr>
        <p:sp>
          <p:nvSpPr>
            <p:cNvPr id="33" name="직사각형 32"/>
            <p:cNvSpPr/>
            <p:nvPr/>
          </p:nvSpPr>
          <p:spPr bwMode="auto">
            <a:xfrm>
              <a:off x="2754616" y="2432679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rPr>
                <a:t>3</a:t>
              </a:r>
              <a:endPara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4" name="직사각형 33"/>
            <p:cNvSpPr/>
            <p:nvPr/>
          </p:nvSpPr>
          <p:spPr bwMode="auto">
            <a:xfrm>
              <a:off x="3086478" y="2434112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rPr>
                <a:t>4</a:t>
              </a:r>
              <a:endPara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5" name="직사각형 34"/>
            <p:cNvSpPr/>
            <p:nvPr/>
          </p:nvSpPr>
          <p:spPr bwMode="auto">
            <a:xfrm>
              <a:off x="3418340" y="2431246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000" dirty="0" smtClean="0">
                  <a:latin typeface="맑은 고딕" pitchFamily="50" charset="-127"/>
                  <a:ea typeface="맑은 고딕" pitchFamily="50" charset="-127"/>
                </a:rPr>
                <a:t>5</a:t>
              </a:r>
              <a:endPara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36" name="직사각형 35"/>
          <p:cNvSpPr/>
          <p:nvPr/>
        </p:nvSpPr>
        <p:spPr bwMode="auto">
          <a:xfrm>
            <a:off x="3602022" y="2128108"/>
            <a:ext cx="1783065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서브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어플리케이션코드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991909" y="2435545"/>
            <a:ext cx="951724" cy="290866"/>
            <a:chOff x="3994790" y="2435545"/>
            <a:chExt cx="951724" cy="290866"/>
          </a:xfrm>
        </p:grpSpPr>
        <p:sp>
          <p:nvSpPr>
            <p:cNvPr id="37" name="직사각형 36"/>
            <p:cNvSpPr/>
            <p:nvPr/>
          </p:nvSpPr>
          <p:spPr bwMode="auto">
            <a:xfrm>
              <a:off x="3994790" y="2436978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rPr>
                <a:t>6</a:t>
              </a:r>
              <a:endPara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 bwMode="auto">
            <a:xfrm>
              <a:off x="4326652" y="2438411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rPr>
                <a:t>7</a:t>
              </a:r>
              <a:endPara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9" name="직사각형 38"/>
            <p:cNvSpPr/>
            <p:nvPr/>
          </p:nvSpPr>
          <p:spPr bwMode="auto">
            <a:xfrm>
              <a:off x="4658514" y="2435545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000" dirty="0" smtClean="0">
                  <a:latin typeface="맑은 고딕" pitchFamily="50" charset="-127"/>
                  <a:ea typeface="맑은 고딕" pitchFamily="50" charset="-127"/>
                </a:rPr>
                <a:t>8</a:t>
              </a:r>
              <a:endPara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40" name="직사각형 39"/>
          <p:cNvSpPr/>
          <p:nvPr/>
        </p:nvSpPr>
        <p:spPr bwMode="auto">
          <a:xfrm>
            <a:off x="5437649" y="2140930"/>
            <a:ext cx="1127368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화면일련번호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5162552" y="2448442"/>
            <a:ext cx="1617619" cy="293736"/>
            <a:chOff x="5109957" y="2448442"/>
            <a:chExt cx="1617619" cy="293736"/>
          </a:xfrm>
        </p:grpSpPr>
        <p:sp>
          <p:nvSpPr>
            <p:cNvPr id="41" name="직사각형 40"/>
            <p:cNvSpPr/>
            <p:nvPr/>
          </p:nvSpPr>
          <p:spPr bwMode="auto">
            <a:xfrm>
              <a:off x="5109957" y="2452741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000" dirty="0" smtClean="0">
                  <a:latin typeface="맑은 고딕" pitchFamily="50" charset="-127"/>
                  <a:ea typeface="맑은 고딕" pitchFamily="50" charset="-127"/>
                </a:rPr>
                <a:t>9</a:t>
              </a:r>
              <a:endPara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2" name="직사각형 41"/>
            <p:cNvSpPr/>
            <p:nvPr/>
          </p:nvSpPr>
          <p:spPr bwMode="auto">
            <a:xfrm>
              <a:off x="5441819" y="2454178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900" dirty="0" smtClean="0">
                  <a:latin typeface="맑은 고딕" pitchFamily="50" charset="-127"/>
                  <a:ea typeface="맑은 고딕" pitchFamily="50" charset="-127"/>
                </a:rPr>
                <a:t>10</a:t>
              </a:r>
              <a:endParaRPr kumimoji="0" lang="ko-KR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 bwMode="auto">
            <a:xfrm>
              <a:off x="5773681" y="2451308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900" dirty="0" smtClean="0">
                  <a:latin typeface="맑은 고딕" pitchFamily="50" charset="-127"/>
                  <a:ea typeface="맑은 고딕" pitchFamily="50" charset="-127"/>
                </a:rPr>
                <a:t>11</a:t>
              </a:r>
              <a:endParaRPr kumimoji="0" lang="ko-KR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4" name="직사각형 43"/>
            <p:cNvSpPr/>
            <p:nvPr/>
          </p:nvSpPr>
          <p:spPr bwMode="auto">
            <a:xfrm>
              <a:off x="6105543" y="2449875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800" dirty="0" smtClean="0">
                  <a:latin typeface="맑은 고딕" pitchFamily="50" charset="-127"/>
                  <a:ea typeface="맑은 고딕" pitchFamily="50" charset="-127"/>
                </a:rPr>
                <a:t>12</a:t>
              </a:r>
              <a:endParaRPr kumimoji="0" lang="ko-K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 bwMode="auto">
            <a:xfrm>
              <a:off x="6439576" y="2448442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800" dirty="0" smtClean="0">
                  <a:latin typeface="맑은 고딕" pitchFamily="50" charset="-127"/>
                  <a:ea typeface="맑은 고딕" pitchFamily="50" charset="-127"/>
                </a:rPr>
                <a:t>13</a:t>
              </a:r>
              <a:endParaRPr kumimoji="0" lang="ko-K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46" name="모서리가 둥근 직사각형 45"/>
          <p:cNvSpPr/>
          <p:nvPr/>
        </p:nvSpPr>
        <p:spPr bwMode="auto">
          <a:xfrm>
            <a:off x="738158" y="2990319"/>
            <a:ext cx="1000132" cy="2395719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부여 방안</a:t>
            </a:r>
          </a:p>
        </p:txBody>
      </p:sp>
      <p:sp>
        <p:nvSpPr>
          <p:cNvPr id="47" name="직사각형 46"/>
          <p:cNvSpPr/>
          <p:nvPr/>
        </p:nvSpPr>
        <p:spPr bwMode="auto">
          <a:xfrm>
            <a:off x="1809728" y="2985634"/>
            <a:ext cx="7286676" cy="240040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모바일 구분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모바일 구분 코드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MO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고정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(2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자리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어플리케이션코드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NGES-AA-ANA-03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개발표준정의서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)_[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별첨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#3]_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어플리케이션코드 정의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_v1.0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참조 </a:t>
            </a:r>
            <a:endParaRPr kumimoji="0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                        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( 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모듈 코드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자리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임의 코드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자리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서브 어플리케이션코드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업무별로 정의한 서브 어플리케이션 코드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(3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자리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화면일련번호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화면유형구분 별 순차적으로 부여된 일련번호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(00100 ~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99900)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DRS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코드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강원랜드 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Z20342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고정</a:t>
            </a:r>
            <a:endParaRPr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팝업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어플리케이션코드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서브 어플리케이션코드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화면일련번호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_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임의숫자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두자리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(0X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)_POP_DRS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(Z20342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리포트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R_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어플리케이션코드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서브 어플리케이션코드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+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화면일련번호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_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임의숫자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두자리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(0X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)_DRS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(Z20342)</a:t>
            </a: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모서리가 둥근 직사각형 47"/>
          <p:cNvSpPr/>
          <p:nvPr/>
        </p:nvSpPr>
        <p:spPr bwMode="auto">
          <a:xfrm>
            <a:off x="738158" y="5495082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예      시</a:t>
            </a:r>
          </a:p>
        </p:txBody>
      </p:sp>
      <p:sp>
        <p:nvSpPr>
          <p:cNvPr id="49" name="직사각형 48"/>
          <p:cNvSpPr/>
          <p:nvPr/>
        </p:nvSpPr>
        <p:spPr bwMode="auto">
          <a:xfrm>
            <a:off x="1809728" y="5495082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MO(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모바일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)+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PAM(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인사관리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)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PHM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인사관리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서브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))  + 00100 + _ +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Z20342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-&gt; MO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PAMPHM00100_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Z20342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사원등록</a:t>
            </a: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MO(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모바일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)+ PUB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구매기준관리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INF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구매단가관리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 +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00100 + _ + Z20342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-&gt; MOPUBINF00100_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Z20342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구매단가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MO(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모바일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)+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구매단가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화면명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+ _ + 01 + _ + POP +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Z20342 -&gt;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MOPUBINF00100_01_POP_Z20342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구매단가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팝업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R +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MO(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모바일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)+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구매단가 </a:t>
            </a:r>
            <a:r>
              <a:rPr lang="ko-KR" altLang="en-US" sz="1000" dirty="0" err="1">
                <a:latin typeface="맑은 고딕" pitchFamily="50" charset="-127"/>
                <a:ea typeface="맑은 고딕" pitchFamily="50" charset="-127"/>
              </a:rPr>
              <a:t>화면명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01 +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_ + Z20342 -&gt;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R_MOPUBINF00100_01_Z20342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구매단가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리포트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직사각형 49"/>
          <p:cNvSpPr/>
          <p:nvPr/>
        </p:nvSpPr>
        <p:spPr bwMode="auto">
          <a:xfrm>
            <a:off x="7398972" y="2132332"/>
            <a:ext cx="1127368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DRS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코드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6999091" y="2439844"/>
            <a:ext cx="1917460" cy="295165"/>
            <a:chOff x="6999091" y="2439844"/>
            <a:chExt cx="1917460" cy="295165"/>
          </a:xfrm>
        </p:grpSpPr>
        <p:sp>
          <p:nvSpPr>
            <p:cNvPr id="51" name="직사각형 50"/>
            <p:cNvSpPr/>
            <p:nvPr/>
          </p:nvSpPr>
          <p:spPr bwMode="auto">
            <a:xfrm>
              <a:off x="6999091" y="2441277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800" dirty="0" smtClean="0">
                  <a:latin typeface="맑은 고딕" pitchFamily="50" charset="-127"/>
                  <a:ea typeface="맑은 고딕" pitchFamily="50" charset="-127"/>
                </a:rPr>
                <a:t>14</a:t>
              </a:r>
              <a:endParaRPr kumimoji="0" lang="ko-K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2" name="직사각형 51"/>
            <p:cNvSpPr/>
            <p:nvPr/>
          </p:nvSpPr>
          <p:spPr bwMode="auto">
            <a:xfrm>
              <a:off x="7330953" y="2439844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800" dirty="0" smtClean="0">
                  <a:latin typeface="맑은 고딕" pitchFamily="50" charset="-127"/>
                  <a:ea typeface="맑은 고딕" pitchFamily="50" charset="-127"/>
                </a:rPr>
                <a:t>15</a:t>
              </a:r>
              <a:endParaRPr kumimoji="0" lang="ko-K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3" name="직사각형 52"/>
            <p:cNvSpPr/>
            <p:nvPr/>
          </p:nvSpPr>
          <p:spPr bwMode="auto">
            <a:xfrm>
              <a:off x="7659389" y="2442710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800" dirty="0" smtClean="0">
                  <a:latin typeface="맑은 고딕" pitchFamily="50" charset="-127"/>
                  <a:ea typeface="맑은 고딕" pitchFamily="50" charset="-127"/>
                </a:rPr>
                <a:t>16</a:t>
              </a:r>
              <a:endParaRPr kumimoji="0" lang="ko-K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4" name="직사각형 53"/>
            <p:cNvSpPr/>
            <p:nvPr/>
          </p:nvSpPr>
          <p:spPr bwMode="auto">
            <a:xfrm>
              <a:off x="7993422" y="2444143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800" dirty="0" smtClean="0">
                  <a:latin typeface="맑은 고딕" pitchFamily="50" charset="-127"/>
                  <a:ea typeface="맑은 고딕" pitchFamily="50" charset="-127"/>
                </a:rPr>
                <a:t>17</a:t>
              </a:r>
              <a:endParaRPr kumimoji="0" lang="ko-K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5" name="직사각형 54"/>
            <p:cNvSpPr/>
            <p:nvPr/>
          </p:nvSpPr>
          <p:spPr bwMode="auto">
            <a:xfrm>
              <a:off x="8306411" y="2445576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800" dirty="0" smtClean="0">
                  <a:latin typeface="맑은 고딕" pitchFamily="50" charset="-127"/>
                  <a:ea typeface="맑은 고딕" pitchFamily="50" charset="-127"/>
                </a:rPr>
                <a:t>18</a:t>
              </a:r>
              <a:endParaRPr kumimoji="0" lang="ko-K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6" name="직사각형 55"/>
            <p:cNvSpPr/>
            <p:nvPr/>
          </p:nvSpPr>
          <p:spPr bwMode="auto">
            <a:xfrm>
              <a:off x="8628551" y="2447009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800" dirty="0" smtClean="0">
                  <a:latin typeface="맑은 고딕" pitchFamily="50" charset="-127"/>
                  <a:ea typeface="맑은 고딕" pitchFamily="50" charset="-127"/>
                </a:rPr>
                <a:t>19</a:t>
              </a:r>
              <a:endParaRPr kumimoji="0" lang="ko-KR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2692866" y="423688"/>
            <a:ext cx="11172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2024.12.09 </a:t>
            </a:r>
            <a:r>
              <a:rPr lang="ko-KR" altLang="en-US" sz="1200" dirty="0" smtClean="0">
                <a:solidFill>
                  <a:schemeClr val="tx2"/>
                </a:solidFill>
                <a:latin typeface="+mn-lt"/>
                <a:ea typeface="맑은 고딕" pitchFamily="50" charset="-127"/>
              </a:rPr>
              <a:t>수정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1982485" y="2428380"/>
            <a:ext cx="619862" cy="289433"/>
            <a:chOff x="1982485" y="2428380"/>
            <a:chExt cx="619862" cy="289433"/>
          </a:xfrm>
        </p:grpSpPr>
        <p:sp>
          <p:nvSpPr>
            <p:cNvPr id="58" name="직사각형 57"/>
            <p:cNvSpPr/>
            <p:nvPr/>
          </p:nvSpPr>
          <p:spPr bwMode="auto">
            <a:xfrm>
              <a:off x="1982485" y="2428380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000" dirty="0" smtClean="0">
                  <a:latin typeface="맑은 고딕" pitchFamily="50" charset="-127"/>
                  <a:ea typeface="맑은 고딕" pitchFamily="50" charset="-127"/>
                </a:rPr>
                <a:t>1</a:t>
              </a:r>
              <a:endPara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9" name="직사각형 58"/>
            <p:cNvSpPr/>
            <p:nvPr/>
          </p:nvSpPr>
          <p:spPr bwMode="auto">
            <a:xfrm>
              <a:off x="2314347" y="2429813"/>
              <a:ext cx="288000" cy="28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itchFamily="50" charset="-127"/>
                  <a:ea typeface="맑은 고딕" pitchFamily="50" charset="-127"/>
                </a:rPr>
                <a:t>2</a:t>
              </a:r>
              <a:endPara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60" name="직사각형 59"/>
          <p:cNvSpPr/>
          <p:nvPr/>
        </p:nvSpPr>
        <p:spPr bwMode="auto">
          <a:xfrm>
            <a:off x="1776237" y="2126563"/>
            <a:ext cx="1127368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모바일 구분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111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어플리케이션 영역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33</a:t>
            </a:fld>
            <a:endParaRPr lang="en-US" dirty="0">
              <a:latin typeface="+mn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190500" latinLnBrk="1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tabLst>
                <a:tab pos="228600" algn="l"/>
              </a:tabLst>
              <a:defRPr/>
            </a:pPr>
            <a:r>
              <a:rPr lang="en-US" altLang="ko-KR" kern="0" dirty="0" smtClean="0">
                <a:latin typeface="+mn-ea"/>
              </a:rPr>
              <a:t>3.10. </a:t>
            </a:r>
            <a:r>
              <a:rPr lang="ko-KR" altLang="en-US" kern="0" dirty="0" smtClean="0">
                <a:latin typeface="맑은 고딕" pitchFamily="50" charset="-127"/>
              </a:rPr>
              <a:t>배치 프로그램 </a:t>
            </a:r>
            <a:r>
              <a:rPr lang="ko-KR" altLang="en-US" kern="0" dirty="0" err="1" smtClean="0">
                <a:latin typeface="맑은 고딕" pitchFamily="50" charset="-127"/>
              </a:rPr>
              <a:t>명명규칙</a:t>
            </a:r>
            <a:endParaRPr lang="ko-KR" altLang="en-US" sz="1800" kern="0" dirty="0">
              <a:latin typeface="맑은 고딕" pitchFamily="50" charset="-127"/>
            </a:endParaRPr>
          </a:p>
        </p:txBody>
      </p:sp>
      <p:graphicFrame>
        <p:nvGraphicFramePr>
          <p:cNvPr id="57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30521"/>
              </p:ext>
            </p:extLst>
          </p:nvPr>
        </p:nvGraphicFramePr>
        <p:xfrm>
          <a:off x="351925" y="1567548"/>
          <a:ext cx="9201150" cy="3585800"/>
        </p:xfrm>
        <a:graphic>
          <a:graphicData uri="http://schemas.openxmlformats.org/drawingml/2006/table">
            <a:tbl>
              <a:tblPr/>
              <a:tblGrid>
                <a:gridCol w="776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6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79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54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대상</a:t>
                      </a:r>
                    </a:p>
                  </a:txBody>
                  <a:tcPr marL="54000" marR="54000" marT="36000" marB="360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자리수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명명규칙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 고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0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 </a:t>
                      </a:r>
                      <a:endParaRPr kumimoji="1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프로그램명</a:t>
                      </a:r>
                      <a:endParaRPr kumimoji="1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프로그램명</a:t>
                      </a:r>
                      <a:endParaRPr kumimoji="1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구성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- B</a:t>
                      </a: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어플리케이션코드 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sym typeface="Wingdings" pitchFamily="2" charset="2"/>
                        </a:rPr>
                        <a:t>어플리케이션코드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sym typeface="Wingdings" pitchFamily="2" charset="2"/>
                        </a:rPr>
                        <a:t>.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sym typeface="Wingdings" pitchFamily="2" charset="2"/>
                        </a:rPr>
                        <a:t>xls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sym typeface="Wingdings" pitchFamily="2" charset="2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sym typeface="Wingdings" pitchFamily="2" charset="2"/>
                        </a:rPr>
                        <a:t>참조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프로그램 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: 0001 ~ 9999 :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순차 부여</a:t>
                      </a:r>
                      <a:endParaRPr kumimoji="1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809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Job-ID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</a:t>
                      </a:r>
                      <a:endParaRPr kumimoji="1" lang="ko-KR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JAVA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</a:t>
                      </a:r>
                      <a:endParaRPr kumimoji="0" lang="en-US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Dummy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Sleep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File Watch</a:t>
                      </a:r>
                      <a:endParaRPr kumimoji="0" lang="ko-KR" alt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구성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J(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대문자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어플리케이션코드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(2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프로그램 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(4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(2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프로그램 일련번호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JAVA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: 0001 ~ 9999 (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배치프로그램명과 동일하게 작명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Dummy 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별로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D001 ~ D999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부여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Sleep 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별로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S001 ~ S999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부여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File Watch 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별로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F001 ~ F999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부여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: 01 ~ 99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부여</a:t>
                      </a:r>
                      <a:endParaRPr kumimoji="1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558ED5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하나의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Job Group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을 수행하기 위한 단위 배치작업이며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배치프로그램과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 : 1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관계를 가지며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Job Group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과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Job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은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 : N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관계를 가짐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하나의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Job-ID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는 하나의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배치프로그램으로 구성됨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0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외부명령</a:t>
                      </a:r>
                      <a:endParaRPr kumimoji="1" lang="ko-KR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구성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E(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대문자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어플리케이션코드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(2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외부명령 유형 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(4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‘00’  </a:t>
                      </a: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외부명령 유형 일련번호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- 0001 ~ 9999 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외부명령 유형별 순차 부여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 </a:t>
                      </a:r>
                      <a:r>
                        <a:rPr kumimoji="1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Group ID</a:t>
                      </a:r>
                      <a:endParaRPr kumimoji="1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endParaRPr kumimoji="1" lang="ko-KR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7313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Group ID</a:t>
                      </a:r>
                      <a:endParaRPr kumimoji="1" lang="ko-KR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구성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- G(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대문자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어플리케이션코드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(2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+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Group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(4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자리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Group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일련번호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Job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Group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일련번호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(0001 ~ 9999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순차 부여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kumimoji="1" lang="ko-KR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최종적으로 작성하게 되는 데이터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보고서 포함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를 만들기 위해서 배치작업들이 모여서 하나의 배치 프로세스를 이루는 것을 의미함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8" name="내용 개체 틀 4"/>
          <p:cNvSpPr txBox="1">
            <a:spLocks/>
          </p:cNvSpPr>
          <p:nvPr/>
        </p:nvSpPr>
        <p:spPr bwMode="auto">
          <a:xfrm>
            <a:off x="351925" y="223569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ko-KR" altLang="en-US" sz="7200" kern="0" dirty="0" smtClean="0">
                <a:solidFill>
                  <a:srgbClr val="FF0000"/>
                </a:solidFill>
                <a:latin typeface="+mn-ea"/>
              </a:rPr>
              <a:t>작성 예정 </a:t>
            </a:r>
            <a:endParaRPr lang="ko-KR" altLang="en-US" sz="7200" kern="0" dirty="0">
              <a:solidFill>
                <a:srgbClr val="FF0000"/>
              </a:solidFill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761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 err="1" smtClean="0"/>
              <a:t>명명규칙</a:t>
            </a:r>
            <a:r>
              <a:rPr lang="ko-KR" altLang="en-US" dirty="0" smtClean="0"/>
              <a:t> 대상 목록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graphicFrame>
        <p:nvGraphicFramePr>
          <p:cNvPr id="6" name="Group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814069"/>
              </p:ext>
            </p:extLst>
          </p:nvPr>
        </p:nvGraphicFramePr>
        <p:xfrm>
          <a:off x="512955" y="983039"/>
          <a:ext cx="8954431" cy="5250491"/>
        </p:xfrm>
        <a:graphic>
          <a:graphicData uri="http://schemas.openxmlformats.org/drawingml/2006/table">
            <a:tbl>
              <a:tblPr/>
              <a:tblGrid>
                <a:gridCol w="1457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4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4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4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42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56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UI </a:t>
                      </a: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영역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영역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인터페이스자원 영역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시스템 영역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629">
                <a:tc rowSpan="9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명명규칙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UI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프로그램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패키지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파일 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62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UI 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컴포넌트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컴포넌트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호스트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51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4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클래스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62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err="1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메서드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62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IO/</a:t>
                      </a: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변수</a:t>
                      </a:r>
                      <a:r>
                        <a:rPr lang="en-US" altLang="ko-KR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/</a:t>
                      </a: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상수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51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4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000" kern="1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4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000" kern="1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배치 프로그램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4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000" kern="1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4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000" kern="1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9623">
                <a:tc vMerge="1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배치 </a:t>
                      </a:r>
                      <a:r>
                        <a:rPr lang="en-US" altLang="ko-KR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Job ID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9623">
                <a:tc vMerge="1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배치 </a:t>
                      </a:r>
                      <a:r>
                        <a:rPr lang="en-US" altLang="ko-KR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Group ID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9623">
                <a:tc vMerge="1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0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GUID (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채번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3629"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표준 카탈로그 정의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화면번호</a:t>
                      </a:r>
                      <a:endParaRPr lang="ko-KR" altLang="en-US" sz="1000" dirty="0"/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어플리케이션 코드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인터페이스</a:t>
                      </a:r>
                      <a:r>
                        <a:rPr lang="en-US" altLang="ko-KR" sz="1000" kern="100" baseline="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 ID</a:t>
                      </a:r>
                      <a:endParaRPr lang="ko-KR" altLang="en-US" sz="1000" kern="100" dirty="0" smtClean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512">
                <a:tc vMerge="1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altLang="ko-KR" sz="1000" strike="noStrike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서브 어플리케이션 코드</a:t>
                      </a: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3629">
                <a:tc vMerge="1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000" dirty="0"/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거래코드</a:t>
                      </a: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9623">
                <a:tc vMerge="1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smtClean="0">
                          <a:latin typeface="맑은 고딕" pitchFamily="50" charset="-127"/>
                          <a:ea typeface="맑은 고딕" pitchFamily="50" charset="-127"/>
                          <a:cs typeface="Times New Roman"/>
                        </a:rPr>
                        <a:t>메시지코드</a:t>
                      </a:r>
                      <a:endParaRPr lang="ko-KR" sz="1000" strike="sngStrike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000" kern="100" dirty="0"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970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UI </a:t>
            </a:r>
            <a:r>
              <a:rPr lang="ko-KR" altLang="en-US" dirty="0" smtClean="0"/>
              <a:t>영역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텍스트 개체 틀 86"/>
          <p:cNvSpPr txBox="1">
            <a:spLocks/>
          </p:cNvSpPr>
          <p:nvPr/>
        </p:nvSpPr>
        <p:spPr bwMode="auto">
          <a:xfrm>
            <a:off x="329301" y="810889"/>
            <a:ext cx="9323388" cy="24847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0500" rtl="0" eaLnBrk="0" fontAlgn="base" latinLnBrk="1" hangingPunct="0">
              <a:lnSpc>
                <a:spcPct val="100000"/>
              </a:lnSpc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FontTx/>
              <a:buNone/>
              <a:tabLst>
                <a:tab pos="228600" algn="l"/>
              </a:tabLst>
              <a:defRPr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2.1. </a:t>
            </a:r>
            <a:r>
              <a:rPr kumimoji="0" lang="ko-KR" altLang="en-US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화면번호</a:t>
            </a: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(ERP)</a:t>
            </a:r>
            <a:endParaRPr kumimoji="0" lang="ko-KR" alt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28" name="모서리가 둥근 직사각형 27"/>
          <p:cNvSpPr/>
          <p:nvPr/>
        </p:nvSpPr>
        <p:spPr bwMode="auto">
          <a:xfrm>
            <a:off x="738158" y="1240816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개       요</a:t>
            </a:r>
          </a:p>
        </p:txBody>
      </p:sp>
      <p:sp>
        <p:nvSpPr>
          <p:cNvPr id="29" name="직사각형 28"/>
          <p:cNvSpPr/>
          <p:nvPr/>
        </p:nvSpPr>
        <p:spPr bwMode="auto">
          <a:xfrm>
            <a:off x="1809728" y="1238007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화면번호는 사용자 인터페이스 설계에서부터 화면을 디자인하고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개발하는 일련의 과정에서 화면 </a:t>
            </a:r>
            <a:r>
              <a:rPr kumimoji="0" lang="ko-KR" altLang="en-US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식별자로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사용됨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 bwMode="auto">
          <a:xfrm>
            <a:off x="738158" y="2115568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구성 체계</a:t>
            </a:r>
          </a:p>
        </p:txBody>
      </p:sp>
      <p:sp>
        <p:nvSpPr>
          <p:cNvPr id="31" name="직사각형 30"/>
          <p:cNvSpPr/>
          <p:nvPr/>
        </p:nvSpPr>
        <p:spPr bwMode="auto">
          <a:xfrm>
            <a:off x="1809728" y="2115568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직사각형 50"/>
          <p:cNvSpPr/>
          <p:nvPr/>
        </p:nvSpPr>
        <p:spPr bwMode="auto">
          <a:xfrm>
            <a:off x="1809728" y="2160676"/>
            <a:ext cx="1229051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어플리케이션코드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" name="직사각형 51"/>
          <p:cNvSpPr/>
          <p:nvPr/>
        </p:nvSpPr>
        <p:spPr bwMode="auto">
          <a:xfrm>
            <a:off x="1940884" y="2449419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직사각형 52"/>
          <p:cNvSpPr/>
          <p:nvPr/>
        </p:nvSpPr>
        <p:spPr bwMode="auto">
          <a:xfrm>
            <a:off x="2272746" y="2449419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2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직사각형 58"/>
          <p:cNvSpPr/>
          <p:nvPr/>
        </p:nvSpPr>
        <p:spPr bwMode="auto">
          <a:xfrm>
            <a:off x="2604608" y="2447772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3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직사각형 60"/>
          <p:cNvSpPr/>
          <p:nvPr/>
        </p:nvSpPr>
        <p:spPr bwMode="auto">
          <a:xfrm>
            <a:off x="3169935" y="2167040"/>
            <a:ext cx="1783065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서브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어플리케이션코드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직사각형 61"/>
          <p:cNvSpPr/>
          <p:nvPr/>
        </p:nvSpPr>
        <p:spPr bwMode="auto">
          <a:xfrm>
            <a:off x="3600066" y="2447772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4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직사각형 62"/>
          <p:cNvSpPr/>
          <p:nvPr/>
        </p:nvSpPr>
        <p:spPr bwMode="auto">
          <a:xfrm>
            <a:off x="3931928" y="2447772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5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4" name="직사각형 63"/>
          <p:cNvSpPr/>
          <p:nvPr/>
        </p:nvSpPr>
        <p:spPr bwMode="auto">
          <a:xfrm>
            <a:off x="4263790" y="2446125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6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5" name="직사각형 64"/>
          <p:cNvSpPr/>
          <p:nvPr/>
        </p:nvSpPr>
        <p:spPr bwMode="auto">
          <a:xfrm>
            <a:off x="5397582" y="2167040"/>
            <a:ext cx="1127368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화면일련번호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6" name="직사각형 65"/>
          <p:cNvSpPr/>
          <p:nvPr/>
        </p:nvSpPr>
        <p:spPr bwMode="auto">
          <a:xfrm>
            <a:off x="5109957" y="2454178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7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직사각형 66"/>
          <p:cNvSpPr/>
          <p:nvPr/>
        </p:nvSpPr>
        <p:spPr bwMode="auto">
          <a:xfrm>
            <a:off x="5441819" y="2454178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8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직사각형 67"/>
          <p:cNvSpPr/>
          <p:nvPr/>
        </p:nvSpPr>
        <p:spPr bwMode="auto">
          <a:xfrm>
            <a:off x="5773681" y="2452531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9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9" name="직사각형 68"/>
          <p:cNvSpPr/>
          <p:nvPr/>
        </p:nvSpPr>
        <p:spPr bwMode="auto">
          <a:xfrm>
            <a:off x="6105543" y="2450844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10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직사각형 69"/>
          <p:cNvSpPr/>
          <p:nvPr/>
        </p:nvSpPr>
        <p:spPr bwMode="auto">
          <a:xfrm>
            <a:off x="6436206" y="2458687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11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" name="모서리가 둥근 직사각형 70"/>
          <p:cNvSpPr/>
          <p:nvPr/>
        </p:nvSpPr>
        <p:spPr bwMode="auto">
          <a:xfrm>
            <a:off x="738158" y="2990319"/>
            <a:ext cx="1000132" cy="2395719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부여 방안</a:t>
            </a:r>
          </a:p>
        </p:txBody>
      </p:sp>
      <p:sp>
        <p:nvSpPr>
          <p:cNvPr id="72" name="직사각형 71"/>
          <p:cNvSpPr/>
          <p:nvPr/>
        </p:nvSpPr>
        <p:spPr bwMode="auto">
          <a:xfrm>
            <a:off x="1809728" y="2985634"/>
            <a:ext cx="7286676" cy="2400404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어플리케이션코드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NGES-AA-ANA-03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개발표준정의서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)_[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별첨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#3]_</a:t>
            </a:r>
            <a:r>
              <a:rPr lang="ko-KR" altLang="en-US" sz="1000" dirty="0">
                <a:latin typeface="맑은 고딕" pitchFamily="50" charset="-127"/>
                <a:ea typeface="맑은 고딕" pitchFamily="50" charset="-127"/>
              </a:rPr>
              <a:t>어플리케이션코드 정의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_v1.0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참조 </a:t>
            </a:r>
            <a:endParaRPr kumimoji="0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/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                         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( 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모듈 코드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자리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임의 코드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자리 </a:t>
            </a:r>
            <a:r>
              <a:rPr kumimoji="0" lang="en-US" altLang="ko-K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서브 어플리케이션코드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업무별로 정의한 서브 어플리케이션 코드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(3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자리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defTabSz="785813" eaLnBrk="0" latinLnBrk="0" hangingPunct="0">
              <a:buFont typeface="Wingdings" pitchFamily="2" charset="2"/>
              <a:buChar char="v"/>
            </a:pPr>
            <a:endParaRPr kumimoji="0" lang="en-US" altLang="ko-K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화면일련번호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 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화면유형구분 별 순차적으로 부여된 일련번호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(00100 ~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99900)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DRS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코드 </a:t>
            </a:r>
            <a:r>
              <a:rPr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강원랜드 코드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Z20342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고정</a:t>
            </a: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모서리가 둥근 직사각형 72"/>
          <p:cNvSpPr/>
          <p:nvPr/>
        </p:nvSpPr>
        <p:spPr bwMode="auto">
          <a:xfrm>
            <a:off x="738158" y="5495082"/>
            <a:ext cx="1000132" cy="720000"/>
          </a:xfrm>
          <a:prstGeom prst="roundRect">
            <a:avLst>
              <a:gd name="adj" fmla="val 8182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예      시</a:t>
            </a:r>
          </a:p>
        </p:txBody>
      </p:sp>
      <p:sp>
        <p:nvSpPr>
          <p:cNvPr id="74" name="직사각형 73"/>
          <p:cNvSpPr/>
          <p:nvPr/>
        </p:nvSpPr>
        <p:spPr bwMode="auto">
          <a:xfrm>
            <a:off x="1809728" y="5495082"/>
            <a:ext cx="7286676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PAM(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인사관리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)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PHM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인사관리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서브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))  + 00100 + _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Z20342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-&gt;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PAMPHM00100_ Z20342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사원등록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화면</a:t>
            </a:r>
            <a:endParaRPr kumimoji="0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PUB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구매기준관리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INF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구매단가관리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 + 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00100 + _ + Z20342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-&gt; PUBINF00100_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Z20342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 :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구매단가 </a:t>
            </a:r>
            <a:r>
              <a:rPr lang="ko-KR" altLang="en-US" sz="1000" dirty="0" err="1" smtClean="0">
                <a:latin typeface="맑은 고딕" pitchFamily="50" charset="-127"/>
                <a:ea typeface="맑은 고딕" pitchFamily="50" charset="-127"/>
              </a:rPr>
              <a:t>등록화면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5" name="직사각형 74"/>
          <p:cNvSpPr/>
          <p:nvPr/>
        </p:nvSpPr>
        <p:spPr bwMode="auto">
          <a:xfrm>
            <a:off x="7398191" y="2167040"/>
            <a:ext cx="1127368" cy="3148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DRS</a:t>
            </a:r>
            <a:r>
              <a:rPr kumimoji="0" lang="ko-KR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itchFamily="50" charset="-127"/>
                <a:ea typeface="맑은 고딕" pitchFamily="50" charset="-127"/>
              </a:rPr>
              <a:t>코드</a:t>
            </a:r>
          </a:p>
        </p:txBody>
      </p:sp>
      <p:sp>
        <p:nvSpPr>
          <p:cNvPr id="76" name="직사각형 75"/>
          <p:cNvSpPr/>
          <p:nvPr/>
        </p:nvSpPr>
        <p:spPr bwMode="auto">
          <a:xfrm>
            <a:off x="6999091" y="2451521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12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7" name="직사각형 76"/>
          <p:cNvSpPr/>
          <p:nvPr/>
        </p:nvSpPr>
        <p:spPr bwMode="auto">
          <a:xfrm>
            <a:off x="7330953" y="2449874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13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8" name="직사각형 77"/>
          <p:cNvSpPr/>
          <p:nvPr/>
        </p:nvSpPr>
        <p:spPr bwMode="auto">
          <a:xfrm>
            <a:off x="7653093" y="2460192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14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9" name="직사각형 78"/>
          <p:cNvSpPr/>
          <p:nvPr/>
        </p:nvSpPr>
        <p:spPr bwMode="auto">
          <a:xfrm>
            <a:off x="7987126" y="2460192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15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0" name="직사각형 79"/>
          <p:cNvSpPr/>
          <p:nvPr/>
        </p:nvSpPr>
        <p:spPr bwMode="auto">
          <a:xfrm>
            <a:off x="8325340" y="2460192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16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1" name="직사각형 80"/>
          <p:cNvSpPr/>
          <p:nvPr/>
        </p:nvSpPr>
        <p:spPr bwMode="auto">
          <a:xfrm>
            <a:off x="8647480" y="2460192"/>
            <a:ext cx="288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785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dirty="0" smtClean="0">
                <a:latin typeface="맑은 고딕" pitchFamily="50" charset="-127"/>
                <a:ea typeface="맑은 고딕" pitchFamily="50" charset="-127"/>
              </a:rPr>
              <a:t>17</a:t>
            </a:r>
            <a:endParaRPr kumimoji="0" lang="ko-KR" alt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119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UI </a:t>
            </a:r>
            <a:r>
              <a:rPr lang="ko-KR" altLang="en-US" dirty="0" smtClean="0"/>
              <a:t>영역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텍스트 개체 틀 86"/>
          <p:cNvSpPr txBox="1">
            <a:spLocks/>
          </p:cNvSpPr>
          <p:nvPr/>
        </p:nvSpPr>
        <p:spPr bwMode="auto">
          <a:xfrm>
            <a:off x="329301" y="810889"/>
            <a:ext cx="9323388" cy="917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2.2. </a:t>
            </a:r>
            <a:r>
              <a:rPr lang="en-US" altLang="ko-KR" sz="1200" b="1" dirty="0">
                <a:latin typeface="+mn-ea"/>
              </a:rPr>
              <a:t>Front Designer </a:t>
            </a:r>
            <a:r>
              <a:rPr lang="ko-KR" altLang="en-US" sz="1200" b="1" dirty="0" err="1" smtClean="0">
                <a:latin typeface="+mn-ea"/>
              </a:rPr>
              <a:t>명명규칙</a:t>
            </a:r>
            <a:endParaRPr lang="en-US" altLang="ko-KR" sz="1200" b="1" dirty="0" smtClean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</a:pPr>
            <a:r>
              <a:rPr lang="en-US" altLang="ko-KR" sz="1000" b="1" dirty="0" smtClean="0">
                <a:latin typeface="+mn-ea"/>
              </a:rPr>
              <a:t>2.2.1. </a:t>
            </a:r>
            <a:r>
              <a:rPr lang="ko-KR" altLang="en-US" sz="1000" b="1" kern="0" dirty="0">
                <a:latin typeface="맑은 고딕" pitchFamily="50" charset="-127"/>
                <a:ea typeface="맑은 고딕" pitchFamily="50" charset="-127"/>
              </a:rPr>
              <a:t>컨트롤 오브젝트</a:t>
            </a:r>
            <a:r>
              <a:rPr lang="en-US" altLang="ko-KR" sz="1000" b="1" kern="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kern="0" dirty="0" err="1">
                <a:latin typeface="맑은 고딕" pitchFamily="50" charset="-127"/>
                <a:ea typeface="맑은 고딕" pitchFamily="50" charset="-127"/>
              </a:rPr>
              <a:t>명명규칙</a:t>
            </a:r>
            <a:endParaRPr lang="ko-KR" altLang="en-US" sz="1000" b="1" kern="0" dirty="0">
              <a:latin typeface="맑은 고딕" pitchFamily="50" charset="-127"/>
              <a:ea typeface="맑은 고딕" pitchFamily="50" charset="-127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endParaRPr lang="en-US" altLang="ko-KR" sz="1200" b="1" dirty="0">
              <a:latin typeface="+mn-ea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745296"/>
              </p:ext>
            </p:extLst>
          </p:nvPr>
        </p:nvGraphicFramePr>
        <p:xfrm>
          <a:off x="329301" y="2268153"/>
          <a:ext cx="8966231" cy="39688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1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0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1850">
                  <a:extLst>
                    <a:ext uri="{9D8B030D-6E8A-4147-A177-3AD203B41FA5}">
                      <a16:colId xmlns:a16="http://schemas.microsoft.com/office/drawing/2014/main" val="1940188235"/>
                    </a:ext>
                  </a:extLst>
                </a:gridCol>
                <a:gridCol w="2111849">
                  <a:extLst>
                    <a:ext uri="{9D8B030D-6E8A-4147-A177-3AD203B41FA5}">
                      <a16:colId xmlns:a16="http://schemas.microsoft.com/office/drawing/2014/main" val="4143660941"/>
                    </a:ext>
                  </a:extLst>
                </a:gridCol>
              </a:tblGrid>
              <a:tr h="558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컨트롤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컨트롤명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접두어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작성예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BpCodeTextBox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bpt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DatePicker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dtp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7443759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DropDownComboBox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cbo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921608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MaskedEditBox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mak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7551517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CurrencyTextBox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cur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RoundedButton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btn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6477685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TextBoxExt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txt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876035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RadioRoundedButton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rdo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5836478"/>
                  </a:ext>
                </a:extLst>
              </a:tr>
            </a:tbl>
          </a:graphicData>
        </a:graphic>
      </p:graphicFrame>
      <p:pic>
        <p:nvPicPr>
          <p:cNvPr id="15" name="그림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68" y="2882484"/>
            <a:ext cx="1126749" cy="287004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301" y="3323303"/>
            <a:ext cx="1224916" cy="297310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301" y="3792620"/>
            <a:ext cx="1160474" cy="204309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186" y="4172492"/>
            <a:ext cx="1106589" cy="268141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 bwMode="auto">
          <a:xfrm>
            <a:off x="329301" y="1394106"/>
            <a:ext cx="8966231" cy="7200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9200" tIns="39600" rIns="79200" bIns="39600" numCol="1" rtlCol="0" anchor="ctr" anchorCtr="0" compatLnSpc="1">
            <a:prstTxWarp prst="textNoShape">
              <a:avLst/>
            </a:prstTxWarp>
          </a:bodyPr>
          <a:lstStyle/>
          <a:p>
            <a:pPr defTabSz="785813" eaLnBrk="0" latinLnBrk="0" hangingPunct="0">
              <a:buFont typeface="Wingdings" pitchFamily="2" charset="2"/>
              <a:buChar char="v"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UI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컨트롤 및 사용자 정의 오브젝트 형식에 한하여 헝가리언 표기법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(Hungarian Notation)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작성을 권장한다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000" dirty="0" smtClean="0">
                <a:latin typeface="맑은 고딕" pitchFamily="50" charset="-127"/>
                <a:ea typeface="맑은 고딕" pitchFamily="50" charset="-127"/>
              </a:rPr>
              <a:t>각 컨트롤 표기는 다음과 같은 명명 규칙을 따라야 한다</a:t>
            </a: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243" y="4567821"/>
            <a:ext cx="1160474" cy="34567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572" y="5010888"/>
            <a:ext cx="1133145" cy="36861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326" y="5394271"/>
            <a:ext cx="1062307" cy="36197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791" y="5920387"/>
            <a:ext cx="1095375" cy="2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5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UI </a:t>
            </a:r>
            <a:r>
              <a:rPr lang="ko-KR" altLang="en-US" dirty="0" smtClean="0"/>
              <a:t>영역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텍스트 개체 틀 86"/>
          <p:cNvSpPr txBox="1">
            <a:spLocks/>
          </p:cNvSpPr>
          <p:nvPr/>
        </p:nvSpPr>
        <p:spPr bwMode="auto">
          <a:xfrm>
            <a:off x="329301" y="810889"/>
            <a:ext cx="9323388" cy="917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2.2. </a:t>
            </a:r>
            <a:r>
              <a:rPr lang="en-US" altLang="ko-KR" sz="1200" b="1" dirty="0">
                <a:latin typeface="+mn-ea"/>
              </a:rPr>
              <a:t>Front Designer </a:t>
            </a:r>
            <a:r>
              <a:rPr lang="ko-KR" altLang="en-US" sz="1200" b="1" dirty="0" err="1" smtClean="0">
                <a:latin typeface="+mn-ea"/>
              </a:rPr>
              <a:t>명명규칙</a:t>
            </a:r>
            <a:endParaRPr lang="en-US" altLang="ko-KR" sz="1200" b="1" dirty="0" smtClean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</a:pPr>
            <a:r>
              <a:rPr lang="en-US" altLang="ko-KR" sz="1000" b="1" dirty="0" smtClean="0">
                <a:latin typeface="+mn-ea"/>
              </a:rPr>
              <a:t>2.2.1. </a:t>
            </a:r>
            <a:r>
              <a:rPr lang="ko-KR" altLang="en-US" sz="1000" b="1" kern="0" dirty="0">
                <a:latin typeface="맑은 고딕" pitchFamily="50" charset="-127"/>
                <a:ea typeface="맑은 고딕" pitchFamily="50" charset="-127"/>
              </a:rPr>
              <a:t>컨트롤 오브젝트</a:t>
            </a:r>
            <a:r>
              <a:rPr lang="en-US" altLang="ko-KR" sz="1000" b="1" kern="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kern="0" dirty="0" err="1">
                <a:latin typeface="맑은 고딕" pitchFamily="50" charset="-127"/>
                <a:ea typeface="맑은 고딕" pitchFamily="50" charset="-127"/>
              </a:rPr>
              <a:t>명명규칙</a:t>
            </a:r>
            <a:endParaRPr lang="ko-KR" altLang="en-US" sz="1000" b="1" kern="0" dirty="0">
              <a:latin typeface="맑은 고딕" pitchFamily="50" charset="-127"/>
              <a:ea typeface="맑은 고딕" pitchFamily="50" charset="-127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endParaRPr lang="en-US" altLang="ko-KR" sz="1200" b="1" dirty="0">
              <a:latin typeface="+mn-ea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313464"/>
              </p:ext>
            </p:extLst>
          </p:nvPr>
        </p:nvGraphicFramePr>
        <p:xfrm>
          <a:off x="383186" y="1488833"/>
          <a:ext cx="8966231" cy="48213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1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0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1850">
                  <a:extLst>
                    <a:ext uri="{9D8B030D-6E8A-4147-A177-3AD203B41FA5}">
                      <a16:colId xmlns:a16="http://schemas.microsoft.com/office/drawing/2014/main" val="1940188235"/>
                    </a:ext>
                  </a:extLst>
                </a:gridCol>
                <a:gridCol w="2111849">
                  <a:extLst>
                    <a:ext uri="{9D8B030D-6E8A-4147-A177-3AD203B41FA5}">
                      <a16:colId xmlns:a16="http://schemas.microsoft.com/office/drawing/2014/main" val="4143660941"/>
                    </a:ext>
                  </a:extLst>
                </a:gridCol>
              </a:tblGrid>
              <a:tr h="558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컨트롤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컨트롤명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접두어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작성예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CheckBoxExt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chk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레이블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LabelExt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lbl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7443759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판넬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PanelExt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pnl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921608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테이블레이아웃 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TableLayoutPanel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tbl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7551517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탭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TabControl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tab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탭페이지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TabPage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tpg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6477685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그리드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FlexGrid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_flex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876035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스프리트컨테이너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SplitContainer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spt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5836478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트리뷰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TreeViewExt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tre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2872964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플로우레이아웃판넬</a:t>
                      </a:r>
                      <a:endParaRPr lang="ko-KR" altLang="en-US" sz="9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FlowLayoutPanel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flow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9347209"/>
                  </a:ext>
                </a:extLst>
              </a:tr>
            </a:tbl>
          </a:graphicData>
        </a:graphic>
      </p:graphicFrame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790" y="2174488"/>
            <a:ext cx="1137791" cy="20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0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UI </a:t>
            </a:r>
            <a:r>
              <a:rPr lang="ko-KR" altLang="en-US" dirty="0" smtClean="0"/>
              <a:t>영역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텍스트 개체 틀 86"/>
          <p:cNvSpPr txBox="1">
            <a:spLocks/>
          </p:cNvSpPr>
          <p:nvPr/>
        </p:nvSpPr>
        <p:spPr bwMode="auto">
          <a:xfrm>
            <a:off x="329301" y="810889"/>
            <a:ext cx="9323388" cy="917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2.2. </a:t>
            </a:r>
            <a:r>
              <a:rPr lang="en-US" altLang="ko-KR" sz="1200" b="1" dirty="0">
                <a:latin typeface="+mn-ea"/>
              </a:rPr>
              <a:t>Front Designer </a:t>
            </a:r>
            <a:r>
              <a:rPr lang="ko-KR" altLang="en-US" sz="1200" b="1" dirty="0" err="1" smtClean="0">
                <a:latin typeface="+mn-ea"/>
              </a:rPr>
              <a:t>명명규칙</a:t>
            </a:r>
            <a:endParaRPr lang="en-US" altLang="ko-KR" sz="1200" b="1" dirty="0" smtClean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</a:pPr>
            <a:r>
              <a:rPr lang="en-US" altLang="ko-KR" sz="1000" b="1" dirty="0" smtClean="0">
                <a:latin typeface="+mn-ea"/>
              </a:rPr>
              <a:t>2.2.1. </a:t>
            </a:r>
            <a:r>
              <a:rPr lang="ko-KR" altLang="en-US" sz="1000" b="1" kern="0" dirty="0">
                <a:latin typeface="맑은 고딕" pitchFamily="50" charset="-127"/>
                <a:ea typeface="맑은 고딕" pitchFamily="50" charset="-127"/>
              </a:rPr>
              <a:t>컨트롤 오브젝트</a:t>
            </a:r>
            <a:r>
              <a:rPr lang="en-US" altLang="ko-KR" sz="1000" b="1" kern="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kern="0" dirty="0" err="1">
                <a:latin typeface="맑은 고딕" pitchFamily="50" charset="-127"/>
                <a:ea typeface="맑은 고딕" pitchFamily="50" charset="-127"/>
              </a:rPr>
              <a:t>명명규칙</a:t>
            </a:r>
            <a:endParaRPr lang="ko-KR" altLang="en-US" sz="1000" b="1" kern="0" dirty="0">
              <a:latin typeface="맑은 고딕" pitchFamily="50" charset="-127"/>
              <a:ea typeface="맑은 고딕" pitchFamily="50" charset="-127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endParaRPr lang="en-US" altLang="ko-KR" sz="1200" b="1" dirty="0">
              <a:latin typeface="+mn-ea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467053"/>
              </p:ext>
            </p:extLst>
          </p:nvPr>
        </p:nvGraphicFramePr>
        <p:xfrm>
          <a:off x="383186" y="1488833"/>
          <a:ext cx="8966231" cy="22638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1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0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1850">
                  <a:extLst>
                    <a:ext uri="{9D8B030D-6E8A-4147-A177-3AD203B41FA5}">
                      <a16:colId xmlns:a16="http://schemas.microsoft.com/office/drawing/2014/main" val="1940188235"/>
                    </a:ext>
                  </a:extLst>
                </a:gridCol>
                <a:gridCol w="2111849">
                  <a:extLst>
                    <a:ext uri="{9D8B030D-6E8A-4147-A177-3AD203B41FA5}">
                      <a16:colId xmlns:a16="http://schemas.microsoft.com/office/drawing/2014/main" val="4143660941"/>
                    </a:ext>
                  </a:extLst>
                </a:gridCol>
              </a:tblGrid>
              <a:tr h="558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컨트롤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컨트롤명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접두어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작성예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스플릿컨테이너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SplitContainer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split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PeriodPicker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dtp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7443759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원그리드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OneGrid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oneGrid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9216082"/>
                  </a:ext>
                </a:extLst>
              </a:tr>
              <a:tr h="426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원그리드내부판넬 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BpPanalControl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bppnl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  </a:t>
                      </a:r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7551517"/>
                  </a:ext>
                </a:extLst>
              </a:tr>
            </a:tbl>
          </a:graphicData>
        </a:graphic>
      </p:graphicFrame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43" y="2609595"/>
            <a:ext cx="1066473" cy="15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5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UI </a:t>
            </a:r>
            <a:r>
              <a:rPr lang="ko-KR" altLang="en-US" dirty="0" smtClean="0"/>
              <a:t>영역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2898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텍스트 개체 틀 86"/>
          <p:cNvSpPr txBox="1">
            <a:spLocks/>
          </p:cNvSpPr>
          <p:nvPr/>
        </p:nvSpPr>
        <p:spPr bwMode="auto">
          <a:xfrm>
            <a:off x="329301" y="810889"/>
            <a:ext cx="9323388" cy="917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2.2. </a:t>
            </a:r>
            <a:r>
              <a:rPr lang="en-US" altLang="ko-KR" sz="1200" b="1" dirty="0" smtClean="0">
                <a:latin typeface="+mn-ea"/>
              </a:rPr>
              <a:t>Front Designer </a:t>
            </a:r>
            <a:r>
              <a:rPr lang="ko-KR" altLang="en-US" sz="1200" b="1" dirty="0" err="1" smtClean="0">
                <a:latin typeface="+mn-ea"/>
              </a:rPr>
              <a:t>명명규칙</a:t>
            </a:r>
            <a:endParaRPr lang="en-US" altLang="ko-KR" sz="1200" b="1" dirty="0" smtClean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</a:pPr>
            <a:r>
              <a:rPr lang="en-US" altLang="ko-KR" sz="1000" b="1" dirty="0" smtClean="0">
                <a:latin typeface="+mn-ea"/>
              </a:rPr>
              <a:t>2.2.2. </a:t>
            </a:r>
            <a:r>
              <a:rPr lang="ko-KR" altLang="en-US" sz="1000" b="1" kern="0" dirty="0" smtClean="0">
                <a:latin typeface="맑은 고딕" pitchFamily="50" charset="-127"/>
                <a:ea typeface="맑은 고딕" pitchFamily="50" charset="-127"/>
              </a:rPr>
              <a:t>변수</a:t>
            </a:r>
            <a:r>
              <a:rPr lang="en-US" altLang="ko-KR" sz="1000" b="1" kern="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kern="0" dirty="0" err="1" smtClean="0">
                <a:latin typeface="맑은 고딕" pitchFamily="50" charset="-127"/>
                <a:ea typeface="맑은 고딕" pitchFamily="50" charset="-127"/>
              </a:rPr>
              <a:t>명명규칙</a:t>
            </a:r>
            <a:endParaRPr lang="ko-KR" altLang="en-US" sz="1000" b="1" kern="0" dirty="0" smtClean="0">
              <a:latin typeface="맑은 고딕" pitchFamily="50" charset="-127"/>
              <a:ea typeface="맑은 고딕" pitchFamily="50" charset="-127"/>
            </a:endParaRPr>
          </a:p>
          <a:p>
            <a:pPr marL="0" indent="0" eaLnBrk="1" latinLnBrk="1" hangingPunct="1">
              <a:lnSpc>
                <a:spcPct val="150000"/>
              </a:lnSpc>
              <a:spcBef>
                <a:spcPts val="0"/>
              </a:spcBef>
            </a:pPr>
            <a:endParaRPr lang="en-US" altLang="ko-KR" sz="1200" b="1" dirty="0">
              <a:latin typeface="+mn-ea"/>
            </a:endParaRPr>
          </a:p>
        </p:txBody>
      </p:sp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863064"/>
              </p:ext>
            </p:extLst>
          </p:nvPr>
        </p:nvGraphicFramePr>
        <p:xfrm>
          <a:off x="344117" y="1418886"/>
          <a:ext cx="8966232" cy="3919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6292">
                  <a:extLst>
                    <a:ext uri="{9D8B030D-6E8A-4147-A177-3AD203B41FA5}">
                      <a16:colId xmlns:a16="http://schemas.microsoft.com/office/drawing/2014/main" val="2524584822"/>
                    </a:ext>
                  </a:extLst>
                </a:gridCol>
              </a:tblGrid>
              <a:tr h="3207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mtClean="0"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27"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r>
                        <a:rPr lang="ko-KR" altLang="en-US" sz="1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기본 </a:t>
                      </a:r>
                      <a:r>
                        <a:rPr lang="ko-KR" altLang="en-US" sz="10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명명규칙</a:t>
                      </a:r>
                      <a:endParaRPr lang="ko-KR" altLang="en-US" sz="10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모든 </a:t>
                      </a:r>
                      <a:r>
                        <a:rPr lang="ko-KR" altLang="en-US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변수명은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문자로 시작한다 또한 변수 이름은 짧으면서도 의미가 있는 단어를 사용한다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형식은 명사 또는 명사구를 사용한다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변수명은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카멜 케이스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(Camel</a:t>
                      </a:r>
                      <a:r>
                        <a:rPr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Case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를 사용한다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루프 카운터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(loop counter)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를 제외하고는 가급적 모호한 이름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(a, I, j, s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을 사용하지 않도록 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r>
                        <a:rPr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매개변수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지역 변수 및 인스턴스 필드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(instance field)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의 경우에는 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Camel Case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를 사용한다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수식 결과를 나타내는 변수의 뒤에는 </a:t>
                      </a:r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Avg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, Sum, Min, Max, Index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와 같은 수식어를 붙인다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r>
                        <a:rPr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변수 </a:t>
                      </a:r>
                      <a:r>
                        <a:rPr lang="ko-KR" altLang="en-US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선언시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쌍이 되는 이름은 많이 사용하는 이름을 사용한다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콤마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(,)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나 </a:t>
                      </a:r>
                      <a:r>
                        <a:rPr lang="ko-KR" altLang="en-US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구분자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뒤에는 한 칸을 띄운다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None/>
                      </a:pP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  - </a:t>
                      </a:r>
                      <a:r>
                        <a:rPr kumimoji="0" lang="ko-KR" altLang="en-US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예 </a:t>
                      </a: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kumimoji="0" lang="en-US" altLang="ko-KR" sz="10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let^age</a:t>
                      </a: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,^</a:t>
                      </a:r>
                      <a:r>
                        <a:rPr kumimoji="0" lang="en-US" altLang="ko-KR" sz="10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ageAvg</a:t>
                      </a: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;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None/>
                      </a:pP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          </a:t>
                      </a:r>
                      <a:r>
                        <a:rPr kumimoji="0" lang="nn-NO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for(let^i^=^0;^i^&lt;^100;^i++)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None/>
                      </a:pP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상수는 </a:t>
                      </a:r>
                      <a:r>
                        <a:rPr lang="en-US" altLang="ko-KR" sz="10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const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 , 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지역변수는 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let</a:t>
                      </a:r>
                      <a:r>
                        <a:rPr lang="ko-KR" altLang="en-US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으로 표기한다</a:t>
                      </a:r>
                      <a:r>
                        <a:rPr lang="en-US" altLang="ko-KR" sz="100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None/>
                      </a:pP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  - </a:t>
                      </a:r>
                      <a:r>
                        <a:rPr kumimoji="0" lang="ko-KR" altLang="en-US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예 </a:t>
                      </a: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: let age;</a:t>
                      </a:r>
                    </a:p>
                    <a:p>
                      <a:pPr defTabSz="785813" eaLnBrk="0" latinLnBrk="0" hangingPunct="0">
                        <a:buFont typeface="Wingdings" pitchFamily="2" charset="2"/>
                        <a:buNone/>
                      </a:pP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          </a:t>
                      </a:r>
                      <a:r>
                        <a:rPr kumimoji="0" lang="en-US" altLang="ko-KR" sz="10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const</a:t>
                      </a:r>
                      <a:r>
                        <a:rPr kumimoji="0" lang="en-US" altLang="ko-KR" sz="10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code;</a:t>
                      </a:r>
                      <a:endParaRPr lang="en-US" altLang="ko-KR" sz="10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endParaRPr kumimoji="0" lang="en-US" altLang="ko-KR" sz="1000" baseline="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defTabSz="785813" eaLnBrk="0" latinLnBrk="0" hangingPunct="0">
                        <a:buFont typeface="Wingdings" pitchFamily="2" charset="2"/>
                        <a:buChar char="v"/>
                      </a:pPr>
                      <a:r>
                        <a:rPr kumimoji="0" lang="en-US" altLang="ko-KR" sz="1000" baseline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UI </a:t>
                      </a:r>
                      <a:r>
                        <a:rPr kumimoji="0" lang="ko-KR" altLang="en-US" sz="1000" baseline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프레임워크에서 권고하는 규칙의 프로그래밍에서는 제외</a:t>
                      </a:r>
                      <a:r>
                        <a:rPr kumimoji="0" lang="en-US" altLang="ko-KR" sz="1000" baseline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kumimoji="0" lang="en-US" altLang="ko-KR" sz="1000" baseline="0" dirty="0" smtClean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4791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43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9358</TotalTime>
  <Words>4061</Words>
  <Application>Microsoft Office PowerPoint</Application>
  <PresentationFormat>A4 용지(210x297mm)</PresentationFormat>
  <Paragraphs>859</Paragraphs>
  <Slides>33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40" baseType="lpstr">
      <vt:lpstr>Monotype Sorts</vt:lpstr>
      <vt:lpstr>맑은 고딕</vt:lpstr>
      <vt:lpstr>Arial</vt:lpstr>
      <vt:lpstr>Calibri</vt:lpstr>
      <vt:lpstr>Times New Roman</vt:lpstr>
      <vt:lpstr>Wingdings</vt:lpstr>
      <vt:lpstr>19_Blank</vt:lpstr>
      <vt:lpstr>표준 명명규칙 정의서 AA, DA, TA</vt:lpstr>
      <vt:lpstr>개정이력</vt:lpstr>
      <vt:lpstr>목차</vt:lpstr>
      <vt:lpstr>1. 명명규칙 대상 목록</vt:lpstr>
      <vt:lpstr>2. UI 영역</vt:lpstr>
      <vt:lpstr>2. UI 영역</vt:lpstr>
      <vt:lpstr>2. UI 영역</vt:lpstr>
      <vt:lpstr>2. UI 영역</vt:lpstr>
      <vt:lpstr>2. UI 영역</vt:lpstr>
      <vt:lpstr>2. UI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  <vt:lpstr>3. 어플리케이션 영역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김두포(대보컨소시엄)</cp:lastModifiedBy>
  <cp:revision>481</cp:revision>
  <cp:lastPrinted>2011-11-25T08:04:21Z</cp:lastPrinted>
  <dcterms:created xsi:type="dcterms:W3CDTF">2010-01-13T15:51:22Z</dcterms:created>
  <dcterms:modified xsi:type="dcterms:W3CDTF">2025-12-10T06:02:32Z</dcterms:modified>
</cp:coreProperties>
</file>