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60" r:id="rId4"/>
  </p:sldIdLst>
  <p:sldSz cx="12801600" cy="9601200" type="A3"/>
  <p:notesSz cx="6858000" cy="9144000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036" autoAdjust="0"/>
    <p:restoredTop sz="94660"/>
  </p:normalViewPr>
  <p:slideViewPr>
    <p:cSldViewPr>
      <p:cViewPr varScale="1">
        <p:scale>
          <a:sx n="87" d="100"/>
          <a:sy n="87" d="100"/>
        </p:scale>
        <p:origin x="-1788" y="-72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85525-7FF4-4221-BC21-1876A571B83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F9F4-D484-4C26-BD98-2F754C6F8D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465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85525-7FF4-4221-BC21-1876A571B83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F9F4-D484-4C26-BD98-2F754C6F8D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24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85525-7FF4-4221-BC21-1876A571B83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F9F4-D484-4C26-BD98-2F754C6F8D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282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85525-7FF4-4221-BC21-1876A571B83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F9F4-D484-4C26-BD98-2F754C6F8D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7611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85525-7FF4-4221-BC21-1876A571B83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F9F4-D484-4C26-BD98-2F754C6F8D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3993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85525-7FF4-4221-BC21-1876A571B83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F9F4-D484-4C26-BD98-2F754C6F8D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4840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85525-7FF4-4221-BC21-1876A571B83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F9F4-D484-4C26-BD98-2F754C6F8D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6678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85525-7FF4-4221-BC21-1876A571B83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F9F4-D484-4C26-BD98-2F754C6F8D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7597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85525-7FF4-4221-BC21-1876A571B83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F9F4-D484-4C26-BD98-2F754C6F8D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2654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85525-7FF4-4221-BC21-1876A571B83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F9F4-D484-4C26-BD98-2F754C6F8D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549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85525-7FF4-4221-BC21-1876A571B83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F9F4-D484-4C26-BD98-2F754C6F8D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4825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85525-7FF4-4221-BC21-1876A571B836}" type="datetimeFigureOut">
              <a:rPr lang="ko-KR" altLang="en-US" smtClean="0"/>
              <a:t>2016-03-18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9F9F4-D484-4C26-BD98-2F754C6F8D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6673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그룹 71"/>
          <p:cNvGrpSpPr/>
          <p:nvPr/>
        </p:nvGrpSpPr>
        <p:grpSpPr>
          <a:xfrm>
            <a:off x="3000395" y="861978"/>
            <a:ext cx="6589353" cy="1687081"/>
            <a:chOff x="2763775" y="861978"/>
            <a:chExt cx="6589353" cy="1687081"/>
          </a:xfrm>
        </p:grpSpPr>
        <p:cxnSp>
          <p:nvCxnSpPr>
            <p:cNvPr id="5" name="직선 연결선 4"/>
            <p:cNvCxnSpPr/>
            <p:nvPr/>
          </p:nvCxnSpPr>
          <p:spPr>
            <a:xfrm>
              <a:off x="2769584" y="912168"/>
              <a:ext cx="6460124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직사각형 11"/>
            <p:cNvSpPr/>
            <p:nvPr/>
          </p:nvSpPr>
          <p:spPr>
            <a:xfrm>
              <a:off x="2763775" y="861978"/>
              <a:ext cx="195428" cy="12856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3093444" y="923886"/>
              <a:ext cx="1389392" cy="1625173"/>
              <a:chOff x="1180044" y="913953"/>
              <a:chExt cx="1389392" cy="1625173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180044" y="2292905"/>
                <a:ext cx="138939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000" b="1" smtClean="0"/>
                  <a:t>통합</a:t>
                </a:r>
                <a:r>
                  <a:rPr lang="en-US" altLang="ko-KR" sz="1000" b="1" smtClean="0"/>
                  <a:t>WEB</a:t>
                </a:r>
                <a:r>
                  <a:rPr lang="ko-KR" altLang="en-US" sz="1000" b="1" smtClean="0"/>
                  <a:t>서버</a:t>
                </a:r>
                <a:r>
                  <a:rPr lang="en-US" altLang="ko-KR" sz="1000" b="1" smtClean="0"/>
                  <a:t>#1</a:t>
                </a:r>
              </a:p>
            </p:txBody>
          </p:sp>
          <p:cxnSp>
            <p:nvCxnSpPr>
              <p:cNvPr id="20" name="직선 연결선 19"/>
              <p:cNvCxnSpPr/>
              <p:nvPr/>
            </p:nvCxnSpPr>
            <p:spPr>
              <a:xfrm>
                <a:off x="1894429" y="913953"/>
                <a:ext cx="0" cy="907818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0" name="Picture 25" descr="국민-단체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454"/>
              <a:stretch>
                <a:fillRect/>
              </a:stretch>
            </p:blipFill>
            <p:spPr bwMode="auto">
              <a:xfrm>
                <a:off x="1561848" y="1560009"/>
                <a:ext cx="665162" cy="7096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0" name="그룹 49"/>
            <p:cNvGrpSpPr/>
            <p:nvPr/>
          </p:nvGrpSpPr>
          <p:grpSpPr>
            <a:xfrm>
              <a:off x="5056172" y="923886"/>
              <a:ext cx="3762084" cy="1625173"/>
              <a:chOff x="3019352" y="923886"/>
              <a:chExt cx="3762084" cy="1625173"/>
            </a:xfrm>
          </p:grpSpPr>
          <p:grpSp>
            <p:nvGrpSpPr>
              <p:cNvPr id="32" name="그룹 31"/>
              <p:cNvGrpSpPr/>
              <p:nvPr/>
            </p:nvGrpSpPr>
            <p:grpSpPr>
              <a:xfrm>
                <a:off x="3019352" y="923886"/>
                <a:ext cx="1389392" cy="1625173"/>
                <a:chOff x="1180044" y="913953"/>
                <a:chExt cx="1389392" cy="1625173"/>
              </a:xfrm>
            </p:grpSpPr>
            <p:sp>
              <p:nvSpPr>
                <p:cNvPr id="33" name="TextBox 32"/>
                <p:cNvSpPr txBox="1"/>
                <p:nvPr/>
              </p:nvSpPr>
              <p:spPr>
                <a:xfrm>
                  <a:off x="1180044" y="2292905"/>
                  <a:ext cx="138939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1000" b="1" smtClean="0"/>
                    <a:t>개발</a:t>
                  </a:r>
                  <a:r>
                    <a:rPr lang="en-US" altLang="ko-KR" sz="1000" b="1" smtClean="0"/>
                    <a:t>WAS</a:t>
                  </a:r>
                  <a:r>
                    <a:rPr lang="ko-KR" altLang="en-US" sz="1000" b="1" smtClean="0"/>
                    <a:t>서버</a:t>
                  </a:r>
                  <a:r>
                    <a:rPr lang="en-US" altLang="ko-KR" sz="1000" b="1" smtClean="0"/>
                    <a:t>#1</a:t>
                  </a:r>
                </a:p>
              </p:txBody>
            </p:sp>
            <p:cxnSp>
              <p:nvCxnSpPr>
                <p:cNvPr id="34" name="직선 연결선 33"/>
                <p:cNvCxnSpPr/>
                <p:nvPr/>
              </p:nvCxnSpPr>
              <p:spPr>
                <a:xfrm>
                  <a:off x="1894429" y="913953"/>
                  <a:ext cx="0" cy="907818"/>
                </a:xfrm>
                <a:prstGeom prst="line">
                  <a:avLst/>
                </a:prstGeom>
                <a:ln w="31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35" name="Picture 25" descr="국민-단체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454"/>
                <a:stretch>
                  <a:fillRect/>
                </a:stretch>
              </p:blipFill>
              <p:spPr bwMode="auto">
                <a:xfrm>
                  <a:off x="1561848" y="1560009"/>
                  <a:ext cx="665162" cy="70961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6" name="그룹 35"/>
              <p:cNvGrpSpPr/>
              <p:nvPr/>
            </p:nvGrpSpPr>
            <p:grpSpPr>
              <a:xfrm>
                <a:off x="4205698" y="923886"/>
                <a:ext cx="1389392" cy="1625173"/>
                <a:chOff x="1180044" y="913953"/>
                <a:chExt cx="1389392" cy="1625173"/>
              </a:xfrm>
            </p:grpSpPr>
            <p:sp>
              <p:nvSpPr>
                <p:cNvPr id="37" name="TextBox 36"/>
                <p:cNvSpPr txBox="1"/>
                <p:nvPr/>
              </p:nvSpPr>
              <p:spPr>
                <a:xfrm>
                  <a:off x="1180044" y="2292905"/>
                  <a:ext cx="138939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1000" b="1" smtClean="0"/>
                    <a:t>개</a:t>
                  </a:r>
                  <a:r>
                    <a:rPr lang="ko-KR" altLang="en-US" sz="1000" b="1"/>
                    <a:t>발</a:t>
                  </a:r>
                  <a:r>
                    <a:rPr lang="en-US" altLang="ko-KR" sz="1000" b="1" smtClean="0"/>
                    <a:t>WAS</a:t>
                  </a:r>
                  <a:r>
                    <a:rPr lang="ko-KR" altLang="en-US" sz="1000" b="1" smtClean="0"/>
                    <a:t>서버</a:t>
                  </a:r>
                  <a:r>
                    <a:rPr lang="en-US" altLang="ko-KR" sz="1000" b="1" smtClean="0"/>
                    <a:t>#2</a:t>
                  </a:r>
                </a:p>
              </p:txBody>
            </p:sp>
            <p:cxnSp>
              <p:nvCxnSpPr>
                <p:cNvPr id="38" name="직선 연결선 37"/>
                <p:cNvCxnSpPr/>
                <p:nvPr/>
              </p:nvCxnSpPr>
              <p:spPr>
                <a:xfrm>
                  <a:off x="1894429" y="913953"/>
                  <a:ext cx="0" cy="907818"/>
                </a:xfrm>
                <a:prstGeom prst="line">
                  <a:avLst/>
                </a:prstGeom>
                <a:ln w="31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39" name="Picture 25" descr="국민-단체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454"/>
                <a:stretch>
                  <a:fillRect/>
                </a:stretch>
              </p:blipFill>
              <p:spPr bwMode="auto">
                <a:xfrm>
                  <a:off x="1561848" y="1560009"/>
                  <a:ext cx="665162" cy="70961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40" name="그룹 39"/>
              <p:cNvGrpSpPr/>
              <p:nvPr/>
            </p:nvGrpSpPr>
            <p:grpSpPr>
              <a:xfrm>
                <a:off x="5392044" y="923886"/>
                <a:ext cx="1389392" cy="1625173"/>
                <a:chOff x="1180044" y="913953"/>
                <a:chExt cx="1389392" cy="1625173"/>
              </a:xfrm>
            </p:grpSpPr>
            <p:sp>
              <p:nvSpPr>
                <p:cNvPr id="41" name="TextBox 40"/>
                <p:cNvSpPr txBox="1"/>
                <p:nvPr/>
              </p:nvSpPr>
              <p:spPr>
                <a:xfrm>
                  <a:off x="1180044" y="2292905"/>
                  <a:ext cx="138939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1000" b="1" smtClean="0"/>
                    <a:t>개</a:t>
                  </a:r>
                  <a:r>
                    <a:rPr lang="ko-KR" altLang="en-US" sz="1000" b="1"/>
                    <a:t>발</a:t>
                  </a:r>
                  <a:r>
                    <a:rPr lang="en-US" altLang="ko-KR" sz="1000" b="1" smtClean="0"/>
                    <a:t>WAS</a:t>
                  </a:r>
                  <a:r>
                    <a:rPr lang="ko-KR" altLang="en-US" sz="1000" b="1" smtClean="0"/>
                    <a:t>서버</a:t>
                  </a:r>
                  <a:r>
                    <a:rPr lang="en-US" altLang="ko-KR" sz="1000" b="1" smtClean="0"/>
                    <a:t>#3</a:t>
                  </a:r>
                </a:p>
              </p:txBody>
            </p:sp>
            <p:cxnSp>
              <p:nvCxnSpPr>
                <p:cNvPr id="42" name="직선 연결선 41"/>
                <p:cNvCxnSpPr/>
                <p:nvPr/>
              </p:nvCxnSpPr>
              <p:spPr>
                <a:xfrm>
                  <a:off x="1894429" y="913953"/>
                  <a:ext cx="0" cy="907818"/>
                </a:xfrm>
                <a:prstGeom prst="line">
                  <a:avLst/>
                </a:prstGeom>
                <a:ln w="31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43" name="Picture 25" descr="국민-단체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454"/>
                <a:stretch>
                  <a:fillRect/>
                </a:stretch>
              </p:blipFill>
              <p:spPr bwMode="auto">
                <a:xfrm>
                  <a:off x="1561848" y="1560009"/>
                  <a:ext cx="665162" cy="70961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sp>
          <p:nvSpPr>
            <p:cNvPr id="45" name="직사각형 44"/>
            <p:cNvSpPr/>
            <p:nvPr/>
          </p:nvSpPr>
          <p:spPr>
            <a:xfrm>
              <a:off x="9157700" y="861978"/>
              <a:ext cx="195428" cy="12856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</p:grpSp>
      <p:sp>
        <p:nvSpPr>
          <p:cNvPr id="54" name="직사각형 53"/>
          <p:cNvSpPr/>
          <p:nvPr/>
        </p:nvSpPr>
        <p:spPr>
          <a:xfrm>
            <a:off x="2296344" y="338611"/>
            <a:ext cx="8280920" cy="2661789"/>
          </a:xfrm>
          <a:prstGeom prst="rect">
            <a:avLst/>
          </a:prstGeom>
          <a:noFill/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/>
          <p:cNvSpPr txBox="1"/>
          <p:nvPr/>
        </p:nvSpPr>
        <p:spPr>
          <a:xfrm>
            <a:off x="4655478" y="193234"/>
            <a:ext cx="3401506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smtClean="0"/>
              <a:t>UNIX </a:t>
            </a:r>
            <a:r>
              <a:rPr lang="ko-KR" altLang="en-US" sz="1500" b="1" smtClean="0"/>
              <a:t>기반 서버 구성도</a:t>
            </a:r>
            <a:endParaRPr lang="ko-KR" altLang="en-US" sz="1500" b="1" dirty="0"/>
          </a:p>
        </p:txBody>
      </p:sp>
      <p:cxnSp>
        <p:nvCxnSpPr>
          <p:cNvPr id="95" name="직선 연결선 94"/>
          <p:cNvCxnSpPr/>
          <p:nvPr/>
        </p:nvCxnSpPr>
        <p:spPr>
          <a:xfrm>
            <a:off x="3006204" y="7126656"/>
            <a:ext cx="6460124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직사각형 95"/>
          <p:cNvSpPr/>
          <p:nvPr/>
        </p:nvSpPr>
        <p:spPr>
          <a:xfrm>
            <a:off x="3000395" y="7076466"/>
            <a:ext cx="195428" cy="1285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/>
          </a:p>
        </p:txBody>
      </p:sp>
      <p:grpSp>
        <p:nvGrpSpPr>
          <p:cNvPr id="97" name="그룹 96"/>
          <p:cNvGrpSpPr/>
          <p:nvPr/>
        </p:nvGrpSpPr>
        <p:grpSpPr>
          <a:xfrm>
            <a:off x="3330064" y="7138374"/>
            <a:ext cx="1389392" cy="1625173"/>
            <a:chOff x="1180044" y="913953"/>
            <a:chExt cx="1389392" cy="1625173"/>
          </a:xfrm>
        </p:grpSpPr>
        <p:sp>
          <p:nvSpPr>
            <p:cNvPr id="112" name="TextBox 111"/>
            <p:cNvSpPr txBox="1"/>
            <p:nvPr/>
          </p:nvSpPr>
          <p:spPr>
            <a:xfrm>
              <a:off x="1180044" y="2292905"/>
              <a:ext cx="13893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00" b="1" smtClean="0"/>
                <a:t>분석서버</a:t>
              </a:r>
              <a:r>
                <a:rPr lang="en-US" altLang="ko-KR" sz="1000" b="1" smtClean="0"/>
                <a:t>#1</a:t>
              </a:r>
            </a:p>
          </p:txBody>
        </p:sp>
        <p:cxnSp>
          <p:nvCxnSpPr>
            <p:cNvPr id="113" name="직선 연결선 112"/>
            <p:cNvCxnSpPr/>
            <p:nvPr/>
          </p:nvCxnSpPr>
          <p:spPr>
            <a:xfrm>
              <a:off x="1894429" y="913953"/>
              <a:ext cx="0" cy="90781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4" name="Picture 25" descr="국민-단체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454"/>
            <a:stretch>
              <a:fillRect/>
            </a:stretch>
          </p:blipFill>
          <p:spPr bwMode="auto">
            <a:xfrm>
              <a:off x="1561848" y="1560009"/>
              <a:ext cx="665162" cy="7096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9" name="직사각형 98"/>
          <p:cNvSpPr/>
          <p:nvPr/>
        </p:nvSpPr>
        <p:spPr>
          <a:xfrm>
            <a:off x="9394320" y="7076466"/>
            <a:ext cx="195428" cy="1285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/>
          </a:p>
        </p:txBody>
      </p:sp>
      <p:sp>
        <p:nvSpPr>
          <p:cNvPr id="57" name="직사각형 56"/>
          <p:cNvSpPr/>
          <p:nvPr/>
        </p:nvSpPr>
        <p:spPr>
          <a:xfrm>
            <a:off x="2296344" y="6603307"/>
            <a:ext cx="8280920" cy="2661789"/>
          </a:xfrm>
          <a:prstGeom prst="rect">
            <a:avLst/>
          </a:prstGeom>
          <a:noFill/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58" name="TextBox 57"/>
          <p:cNvSpPr txBox="1"/>
          <p:nvPr/>
        </p:nvSpPr>
        <p:spPr>
          <a:xfrm>
            <a:off x="4655478" y="6496166"/>
            <a:ext cx="3401506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smtClean="0"/>
              <a:t>Window </a:t>
            </a:r>
            <a:r>
              <a:rPr lang="ko-KR" altLang="en-US" sz="1500" b="1" smtClean="0"/>
              <a:t>기반 서버 구성도</a:t>
            </a:r>
            <a:endParaRPr lang="ko-KR" altLang="en-US" sz="1500" b="1" dirty="0"/>
          </a:p>
        </p:txBody>
      </p:sp>
      <p:grpSp>
        <p:nvGrpSpPr>
          <p:cNvPr id="73" name="그룹 72"/>
          <p:cNvGrpSpPr/>
          <p:nvPr/>
        </p:nvGrpSpPr>
        <p:grpSpPr>
          <a:xfrm>
            <a:off x="3000395" y="4034564"/>
            <a:ext cx="6589353" cy="1687081"/>
            <a:chOff x="2763775" y="861978"/>
            <a:chExt cx="6589353" cy="1687081"/>
          </a:xfrm>
        </p:grpSpPr>
        <p:cxnSp>
          <p:nvCxnSpPr>
            <p:cNvPr id="74" name="직선 연결선 73"/>
            <p:cNvCxnSpPr/>
            <p:nvPr/>
          </p:nvCxnSpPr>
          <p:spPr>
            <a:xfrm>
              <a:off x="2769584" y="912168"/>
              <a:ext cx="6460124" cy="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직사각형 74"/>
            <p:cNvSpPr/>
            <p:nvPr/>
          </p:nvSpPr>
          <p:spPr>
            <a:xfrm>
              <a:off x="2763775" y="861978"/>
              <a:ext cx="195428" cy="12856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grpSp>
          <p:nvGrpSpPr>
            <p:cNvPr id="76" name="그룹 75"/>
            <p:cNvGrpSpPr/>
            <p:nvPr/>
          </p:nvGrpSpPr>
          <p:grpSpPr>
            <a:xfrm>
              <a:off x="3093444" y="923886"/>
              <a:ext cx="1389392" cy="1625173"/>
              <a:chOff x="1180044" y="913953"/>
              <a:chExt cx="1389392" cy="1625173"/>
            </a:xfrm>
          </p:grpSpPr>
          <p:sp>
            <p:nvSpPr>
              <p:cNvPr id="91" name="TextBox 90"/>
              <p:cNvSpPr txBox="1"/>
              <p:nvPr/>
            </p:nvSpPr>
            <p:spPr>
              <a:xfrm>
                <a:off x="1180044" y="2292905"/>
                <a:ext cx="138939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000" b="1" smtClean="0"/>
                  <a:t>수집서버</a:t>
                </a:r>
                <a:r>
                  <a:rPr lang="en-US" altLang="ko-KR" sz="1000" b="1" smtClean="0"/>
                  <a:t>#1</a:t>
                </a:r>
              </a:p>
            </p:txBody>
          </p:sp>
          <p:cxnSp>
            <p:nvCxnSpPr>
              <p:cNvPr id="92" name="직선 연결선 91"/>
              <p:cNvCxnSpPr/>
              <p:nvPr/>
            </p:nvCxnSpPr>
            <p:spPr>
              <a:xfrm>
                <a:off x="1894429" y="913953"/>
                <a:ext cx="0" cy="907818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3" name="Picture 25" descr="국민-단체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454"/>
              <a:stretch>
                <a:fillRect/>
              </a:stretch>
            </p:blipFill>
            <p:spPr bwMode="auto">
              <a:xfrm>
                <a:off x="1561848" y="1560009"/>
                <a:ext cx="665162" cy="7096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7" name="그룹 76"/>
            <p:cNvGrpSpPr/>
            <p:nvPr/>
          </p:nvGrpSpPr>
          <p:grpSpPr>
            <a:xfrm>
              <a:off x="5056172" y="923886"/>
              <a:ext cx="3762084" cy="1625173"/>
              <a:chOff x="3019352" y="923886"/>
              <a:chExt cx="3762084" cy="1625173"/>
            </a:xfrm>
          </p:grpSpPr>
          <p:grpSp>
            <p:nvGrpSpPr>
              <p:cNvPr id="79" name="그룹 78"/>
              <p:cNvGrpSpPr/>
              <p:nvPr/>
            </p:nvGrpSpPr>
            <p:grpSpPr>
              <a:xfrm>
                <a:off x="3019352" y="923886"/>
                <a:ext cx="1389392" cy="1625173"/>
                <a:chOff x="1180044" y="913953"/>
                <a:chExt cx="1389392" cy="1625173"/>
              </a:xfrm>
            </p:grpSpPr>
            <p:sp>
              <p:nvSpPr>
                <p:cNvPr id="88" name="TextBox 87"/>
                <p:cNvSpPr txBox="1"/>
                <p:nvPr/>
              </p:nvSpPr>
              <p:spPr>
                <a:xfrm>
                  <a:off x="1180044" y="2292905"/>
                  <a:ext cx="138939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1000" b="1" smtClean="0"/>
                    <a:t>저장서버</a:t>
                  </a:r>
                  <a:r>
                    <a:rPr lang="en-US" altLang="ko-KR" sz="1000" b="1" smtClean="0"/>
                    <a:t>#1</a:t>
                  </a:r>
                </a:p>
              </p:txBody>
            </p:sp>
            <p:cxnSp>
              <p:nvCxnSpPr>
                <p:cNvPr id="89" name="직선 연결선 88"/>
                <p:cNvCxnSpPr/>
                <p:nvPr/>
              </p:nvCxnSpPr>
              <p:spPr>
                <a:xfrm>
                  <a:off x="1894429" y="913953"/>
                  <a:ext cx="0" cy="907818"/>
                </a:xfrm>
                <a:prstGeom prst="line">
                  <a:avLst/>
                </a:prstGeom>
                <a:ln w="31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90" name="Picture 25" descr="국민-단체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454"/>
                <a:stretch>
                  <a:fillRect/>
                </a:stretch>
              </p:blipFill>
              <p:spPr bwMode="auto">
                <a:xfrm>
                  <a:off x="1561848" y="1560009"/>
                  <a:ext cx="665162" cy="70961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0" name="그룹 79"/>
              <p:cNvGrpSpPr/>
              <p:nvPr/>
            </p:nvGrpSpPr>
            <p:grpSpPr>
              <a:xfrm>
                <a:off x="4205698" y="923886"/>
                <a:ext cx="1389392" cy="1625173"/>
                <a:chOff x="1180044" y="913953"/>
                <a:chExt cx="1389392" cy="1625173"/>
              </a:xfrm>
            </p:grpSpPr>
            <p:sp>
              <p:nvSpPr>
                <p:cNvPr id="85" name="TextBox 84"/>
                <p:cNvSpPr txBox="1"/>
                <p:nvPr/>
              </p:nvSpPr>
              <p:spPr>
                <a:xfrm>
                  <a:off x="1180044" y="2292905"/>
                  <a:ext cx="138939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1000" b="1" smtClean="0"/>
                    <a:t>저장서버</a:t>
                  </a:r>
                  <a:r>
                    <a:rPr lang="en-US" altLang="ko-KR" sz="1000" b="1" smtClean="0"/>
                    <a:t>#2</a:t>
                  </a:r>
                </a:p>
              </p:txBody>
            </p:sp>
            <p:cxnSp>
              <p:nvCxnSpPr>
                <p:cNvPr id="86" name="직선 연결선 85"/>
                <p:cNvCxnSpPr/>
                <p:nvPr/>
              </p:nvCxnSpPr>
              <p:spPr>
                <a:xfrm>
                  <a:off x="1894429" y="913953"/>
                  <a:ext cx="0" cy="907818"/>
                </a:xfrm>
                <a:prstGeom prst="line">
                  <a:avLst/>
                </a:prstGeom>
                <a:ln w="31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87" name="Picture 25" descr="국민-단체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454"/>
                <a:stretch>
                  <a:fillRect/>
                </a:stretch>
              </p:blipFill>
              <p:spPr bwMode="auto">
                <a:xfrm>
                  <a:off x="1561848" y="1560009"/>
                  <a:ext cx="665162" cy="70961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1" name="그룹 80"/>
              <p:cNvGrpSpPr/>
              <p:nvPr/>
            </p:nvGrpSpPr>
            <p:grpSpPr>
              <a:xfrm>
                <a:off x="5392044" y="923886"/>
                <a:ext cx="1389392" cy="1625173"/>
                <a:chOff x="1180044" y="913953"/>
                <a:chExt cx="1389392" cy="1625173"/>
              </a:xfrm>
            </p:grpSpPr>
            <p:sp>
              <p:nvSpPr>
                <p:cNvPr id="82" name="TextBox 81"/>
                <p:cNvSpPr txBox="1"/>
                <p:nvPr/>
              </p:nvSpPr>
              <p:spPr>
                <a:xfrm>
                  <a:off x="1180044" y="2292905"/>
                  <a:ext cx="138939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1000" b="1" smtClean="0"/>
                    <a:t>저장서버</a:t>
                  </a:r>
                  <a:r>
                    <a:rPr lang="en-US" altLang="ko-KR" sz="1000" b="1" smtClean="0"/>
                    <a:t>#3</a:t>
                  </a:r>
                </a:p>
              </p:txBody>
            </p:sp>
            <p:cxnSp>
              <p:nvCxnSpPr>
                <p:cNvPr id="83" name="직선 연결선 82"/>
                <p:cNvCxnSpPr/>
                <p:nvPr/>
              </p:nvCxnSpPr>
              <p:spPr>
                <a:xfrm>
                  <a:off x="1894429" y="913953"/>
                  <a:ext cx="0" cy="907818"/>
                </a:xfrm>
                <a:prstGeom prst="line">
                  <a:avLst/>
                </a:prstGeom>
                <a:ln w="31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84" name="Picture 25" descr="국민-단체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454"/>
                <a:stretch>
                  <a:fillRect/>
                </a:stretch>
              </p:blipFill>
              <p:spPr bwMode="auto">
                <a:xfrm>
                  <a:off x="1561848" y="1560009"/>
                  <a:ext cx="665162" cy="70961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sp>
          <p:nvSpPr>
            <p:cNvPr id="78" name="직사각형 77"/>
            <p:cNvSpPr/>
            <p:nvPr/>
          </p:nvSpPr>
          <p:spPr>
            <a:xfrm>
              <a:off x="9157700" y="861978"/>
              <a:ext cx="195428" cy="12856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</p:grpSp>
      <p:sp>
        <p:nvSpPr>
          <p:cNvPr id="56" name="직사각형 55"/>
          <p:cNvSpPr/>
          <p:nvPr/>
        </p:nvSpPr>
        <p:spPr>
          <a:xfrm>
            <a:off x="2296344" y="3489397"/>
            <a:ext cx="8280920" cy="2661789"/>
          </a:xfrm>
          <a:prstGeom prst="rect">
            <a:avLst/>
          </a:prstGeom>
          <a:noFill/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59" name="TextBox 58"/>
          <p:cNvSpPr txBox="1"/>
          <p:nvPr/>
        </p:nvSpPr>
        <p:spPr>
          <a:xfrm>
            <a:off x="4655478" y="3345381"/>
            <a:ext cx="3401506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smtClean="0"/>
              <a:t>LINUX </a:t>
            </a:r>
            <a:r>
              <a:rPr lang="ko-KR" altLang="en-US" sz="1500" b="1" smtClean="0"/>
              <a:t>기반 서버 구성도</a:t>
            </a:r>
            <a:endParaRPr lang="ko-KR" alt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1358380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502630" y="2209759"/>
            <a:ext cx="2664296" cy="6867073"/>
          </a:xfrm>
          <a:prstGeom prst="roundRect">
            <a:avLst>
              <a:gd name="adj" fmla="val 346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227920" y="1933051"/>
            <a:ext cx="1074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smtClean="0"/>
              <a:t>개발 </a:t>
            </a:r>
            <a:r>
              <a:rPr lang="en-US" altLang="ko-KR" sz="1200" b="1" smtClean="0"/>
              <a:t>WAS#1</a:t>
            </a:r>
            <a:endParaRPr lang="ko-KR" altLang="en-US" sz="1200" b="1" dirty="0"/>
          </a:p>
        </p:txBody>
      </p:sp>
      <p:sp>
        <p:nvSpPr>
          <p:cNvPr id="124" name="모서리가 둥근 직사각형 123"/>
          <p:cNvSpPr/>
          <p:nvPr/>
        </p:nvSpPr>
        <p:spPr>
          <a:xfrm>
            <a:off x="839018" y="2585833"/>
            <a:ext cx="1991520" cy="1876144"/>
          </a:xfrm>
          <a:prstGeom prst="roundRect">
            <a:avLst>
              <a:gd name="adj" fmla="val 4295"/>
            </a:avLst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25" name="모서리가 둥근 직사각형 124"/>
          <p:cNvSpPr/>
          <p:nvPr/>
        </p:nvSpPr>
        <p:spPr>
          <a:xfrm rot="16200000">
            <a:off x="1710084" y="2041002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altLang="ko-KR" sz="1000" b="1" smtClean="0">
                <a:latin typeface="가는각진제목체" pitchFamily="18" charset="-127"/>
                <a:ea typeface="가는각진제목체" pitchFamily="18" charset="-127"/>
              </a:rPr>
              <a:t>Hi</a:t>
            </a:r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설계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26" name="모서리가 둥근 직사각형 125"/>
          <p:cNvSpPr/>
          <p:nvPr/>
        </p:nvSpPr>
        <p:spPr>
          <a:xfrm rot="16200000">
            <a:off x="1710084" y="2461233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altLang="ko-KR" sz="1000" b="1" smtClean="0">
                <a:latin typeface="가는각진제목체" pitchFamily="18" charset="-127"/>
                <a:ea typeface="가는각진제목체" pitchFamily="18" charset="-127"/>
              </a:rPr>
              <a:t>Hi</a:t>
            </a:r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설계도서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27" name="모서리가 둥근 직사각형 126"/>
          <p:cNvSpPr/>
          <p:nvPr/>
        </p:nvSpPr>
        <p:spPr>
          <a:xfrm rot="16200000">
            <a:off x="1710084" y="2881464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altLang="ko-KR" sz="1000" b="1" smtClean="0">
                <a:latin typeface="가는각진제목체" pitchFamily="18" charset="-127"/>
                <a:ea typeface="가는각진제목체" pitchFamily="18" charset="-127"/>
              </a:rPr>
              <a:t>Hi</a:t>
            </a:r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건</a:t>
            </a:r>
            <a:r>
              <a:rPr lang="ko-KR" altLang="en-US" sz="1000" b="1">
                <a:latin typeface="가는각진제목체" pitchFamily="18" charset="-127"/>
                <a:ea typeface="가는각진제목체" pitchFamily="18" charset="-127"/>
              </a:rPr>
              <a:t>설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28" name="모서리가 둥근 직사각형 127"/>
          <p:cNvSpPr/>
          <p:nvPr/>
        </p:nvSpPr>
        <p:spPr>
          <a:xfrm rot="16200000">
            <a:off x="1710084" y="3301695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altLang="ko-KR" sz="1000" b="1" smtClean="0">
                <a:latin typeface="가는각진제목체" pitchFamily="18" charset="-127"/>
                <a:ea typeface="가는각진제목체" pitchFamily="18" charset="-127"/>
              </a:rPr>
              <a:t>Hi</a:t>
            </a:r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기</a:t>
            </a:r>
            <a:r>
              <a:rPr lang="ko-KR" altLang="en-US" sz="1000" b="1">
                <a:latin typeface="가는각진제목체" pitchFamily="18" charset="-127"/>
                <a:ea typeface="가는각진제목체" pitchFamily="18" charset="-127"/>
              </a:rPr>
              <a:t>술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1277999" y="2312834"/>
            <a:ext cx="1031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smtClean="0"/>
              <a:t>도로설계건설</a:t>
            </a:r>
            <a:endParaRPr lang="ko-KR" altLang="en-US" sz="1100" b="1" dirty="0"/>
          </a:p>
        </p:txBody>
      </p:sp>
      <p:sp>
        <p:nvSpPr>
          <p:cNvPr id="139" name="모서리가 둥근 직사각형 138"/>
          <p:cNvSpPr/>
          <p:nvPr/>
        </p:nvSpPr>
        <p:spPr>
          <a:xfrm>
            <a:off x="839018" y="4924887"/>
            <a:ext cx="1991520" cy="3880398"/>
          </a:xfrm>
          <a:prstGeom prst="roundRect">
            <a:avLst>
              <a:gd name="adj" fmla="val 4295"/>
            </a:avLst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40" name="모서리가 둥근 직사각형 139"/>
          <p:cNvSpPr/>
          <p:nvPr/>
        </p:nvSpPr>
        <p:spPr>
          <a:xfrm rot="16200000">
            <a:off x="1710083" y="4782553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시설 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1" name="모서리가 둥근 직사각형 140"/>
          <p:cNvSpPr/>
          <p:nvPr/>
        </p:nvSpPr>
        <p:spPr>
          <a:xfrm rot="16200000">
            <a:off x="1710083" y="5142593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구조물 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2" name="모서리가 둥근 직사각형 141"/>
          <p:cNvSpPr/>
          <p:nvPr/>
        </p:nvSpPr>
        <p:spPr>
          <a:xfrm rot="16200000">
            <a:off x="1710083" y="5502633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장비 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3" name="모서리가 둥근 직사각형 142"/>
          <p:cNvSpPr/>
          <p:nvPr/>
        </p:nvSpPr>
        <p:spPr>
          <a:xfrm rot="16200000">
            <a:off x="1710083" y="5862673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기상 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4" name="모서리가 둥근 직사각형 143"/>
          <p:cNvSpPr/>
          <p:nvPr/>
        </p:nvSpPr>
        <p:spPr>
          <a:xfrm rot="16200000">
            <a:off x="1710083" y="6222713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재난 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5" name="모서리가 둥근 직사각형 144"/>
          <p:cNvSpPr/>
          <p:nvPr/>
        </p:nvSpPr>
        <p:spPr>
          <a:xfrm rot="16200000">
            <a:off x="1710083" y="6582753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도로 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6" name="모서리가 둥근 직사각형 145"/>
          <p:cNvSpPr/>
          <p:nvPr/>
        </p:nvSpPr>
        <p:spPr>
          <a:xfrm rot="16200000">
            <a:off x="1710083" y="6942793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평가 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7" name="모서리가 둥근 직사각형 146"/>
          <p:cNvSpPr/>
          <p:nvPr/>
        </p:nvSpPr>
        <p:spPr>
          <a:xfrm rot="16200000">
            <a:off x="1710083" y="7302833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사면 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8" name="모서리가 둥근 직사각형 147"/>
          <p:cNvSpPr/>
          <p:nvPr/>
        </p:nvSpPr>
        <p:spPr>
          <a:xfrm rot="16200000">
            <a:off x="1710084" y="7662873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포장 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1297322" y="4668616"/>
            <a:ext cx="1031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smtClean="0"/>
              <a:t>도로유지관리</a:t>
            </a:r>
            <a:endParaRPr lang="ko-KR" altLang="en-US" sz="1100" b="1" dirty="0"/>
          </a:p>
        </p:txBody>
      </p:sp>
      <p:grpSp>
        <p:nvGrpSpPr>
          <p:cNvPr id="338" name="그룹 337"/>
          <p:cNvGrpSpPr/>
          <p:nvPr/>
        </p:nvGrpSpPr>
        <p:grpSpPr>
          <a:xfrm>
            <a:off x="4408640" y="780184"/>
            <a:ext cx="1872208" cy="856959"/>
            <a:chOff x="5159086" y="768152"/>
            <a:chExt cx="1872208" cy="856959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5159086" y="1049047"/>
              <a:ext cx="1872208" cy="576064"/>
            </a:xfrm>
            <a:prstGeom prst="roundRect">
              <a:avLst>
                <a:gd name="adj" fmla="val 6819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모서리가 둥근 직사각형 6"/>
            <p:cNvSpPr/>
            <p:nvPr/>
          </p:nvSpPr>
          <p:spPr>
            <a:xfrm>
              <a:off x="5375110" y="1193063"/>
              <a:ext cx="1440160" cy="28803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>
                  <a:latin typeface="가는각진제목체" pitchFamily="18" charset="-127"/>
                  <a:ea typeface="가는각진제목체" pitchFamily="18" charset="-127"/>
                </a:rPr>
                <a:t>통</a:t>
              </a:r>
              <a:r>
                <a:rPr lang="ko-KR" altLang="en-US" sz="1000" b="1" smtClean="0">
                  <a:latin typeface="가는각진제목체" pitchFamily="18" charset="-127"/>
                  <a:ea typeface="가는각진제목체" pitchFamily="18" charset="-127"/>
                </a:rPr>
                <a:t>합</a:t>
              </a:r>
              <a:r>
                <a:rPr lang="en-US" altLang="ko-KR" sz="1000" b="1" smtClean="0">
                  <a:latin typeface="가는각진제목체" pitchFamily="18" charset="-127"/>
                  <a:ea typeface="가는각진제목체" pitchFamily="18" charset="-127"/>
                </a:rPr>
                <a:t>WEB</a:t>
              </a:r>
              <a:endParaRPr lang="ko-KR" altLang="en-US" sz="900" dirty="0"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5541776" y="768152"/>
              <a:ext cx="10663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b="1" smtClean="0"/>
                <a:t>개발 </a:t>
              </a:r>
              <a:r>
                <a:rPr lang="en-US" altLang="ko-KR" sz="1200" b="1" smtClean="0"/>
                <a:t>WEB#1</a:t>
              </a:r>
              <a:endParaRPr lang="ko-KR" altLang="en-US" sz="1200" b="1" dirty="0"/>
            </a:p>
          </p:txBody>
        </p:sp>
      </p:grpSp>
      <p:sp>
        <p:nvSpPr>
          <p:cNvPr id="186" name="모서리가 둥근 직사각형 185"/>
          <p:cNvSpPr/>
          <p:nvPr/>
        </p:nvSpPr>
        <p:spPr>
          <a:xfrm>
            <a:off x="7703430" y="2206702"/>
            <a:ext cx="2664296" cy="4174022"/>
          </a:xfrm>
          <a:prstGeom prst="roundRect">
            <a:avLst>
              <a:gd name="adj" fmla="val 346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7" name="TextBox 186"/>
          <p:cNvSpPr txBox="1"/>
          <p:nvPr/>
        </p:nvSpPr>
        <p:spPr>
          <a:xfrm>
            <a:off x="8428720" y="1933930"/>
            <a:ext cx="1074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smtClean="0"/>
              <a:t>개발 </a:t>
            </a:r>
            <a:r>
              <a:rPr lang="en-US" altLang="ko-KR" sz="1200" b="1" smtClean="0"/>
              <a:t>WAS#3</a:t>
            </a:r>
            <a:endParaRPr lang="ko-KR" altLang="en-US" sz="1200" b="1" dirty="0"/>
          </a:p>
        </p:txBody>
      </p:sp>
      <p:sp>
        <p:nvSpPr>
          <p:cNvPr id="189" name="TextBox 188"/>
          <p:cNvSpPr txBox="1"/>
          <p:nvPr/>
        </p:nvSpPr>
        <p:spPr>
          <a:xfrm>
            <a:off x="8802600" y="2211482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smtClean="0"/>
              <a:t>신규</a:t>
            </a:r>
            <a:endParaRPr lang="ko-KR" altLang="en-US" sz="1100" b="1" dirty="0"/>
          </a:p>
        </p:txBody>
      </p:sp>
      <p:sp>
        <p:nvSpPr>
          <p:cNvPr id="195" name="모서리가 둥근 직사각형 194"/>
          <p:cNvSpPr/>
          <p:nvPr/>
        </p:nvSpPr>
        <p:spPr>
          <a:xfrm>
            <a:off x="8039818" y="2484481"/>
            <a:ext cx="1991520" cy="3562491"/>
          </a:xfrm>
          <a:prstGeom prst="roundRect">
            <a:avLst>
              <a:gd name="adj" fmla="val 4295"/>
            </a:avLst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96" name="모서리가 둥근 직사각형 195"/>
          <p:cNvSpPr/>
          <p:nvPr/>
        </p:nvSpPr>
        <p:spPr>
          <a:xfrm rot="16200000">
            <a:off x="8891562" y="1939650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통합메인포탈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97" name="모서리가 둥근 직사각형 196"/>
          <p:cNvSpPr/>
          <p:nvPr/>
        </p:nvSpPr>
        <p:spPr>
          <a:xfrm rot="16200000">
            <a:off x="8891562" y="2363209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차선유지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98" name="모서리가 둥근 직사각형 197"/>
          <p:cNvSpPr/>
          <p:nvPr/>
        </p:nvSpPr>
        <p:spPr>
          <a:xfrm rot="16200000">
            <a:off x="8891562" y="2786768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통합도면관리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99" name="모서리가 둥근 직사각형 198"/>
          <p:cNvSpPr/>
          <p:nvPr/>
        </p:nvSpPr>
        <p:spPr>
          <a:xfrm rot="16200000">
            <a:off x="8891562" y="3210327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사업비절감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00" name="모서리가 둥근 직사각형 199"/>
          <p:cNvSpPr/>
          <p:nvPr/>
        </p:nvSpPr>
        <p:spPr>
          <a:xfrm rot="16200000">
            <a:off x="8891562" y="3633886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건설공사사후평가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01" name="모서리가 둥근 직사각형 200"/>
          <p:cNvSpPr/>
          <p:nvPr/>
        </p:nvSpPr>
        <p:spPr>
          <a:xfrm rot="16200000">
            <a:off x="8891562" y="4057445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en-US" altLang="ko-KR" sz="1000" b="1" smtClean="0">
                <a:latin typeface="가는각진제목체" pitchFamily="18" charset="-127"/>
                <a:ea typeface="가는각진제목체" pitchFamily="18" charset="-127"/>
              </a:rPr>
              <a:t>LCC(</a:t>
            </a:r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생애주기비용</a:t>
            </a:r>
            <a:r>
              <a:rPr lang="en-US" altLang="ko-KR" sz="1000" b="1" smtClean="0"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02" name="모서리가 둥근 직사각형 201"/>
          <p:cNvSpPr/>
          <p:nvPr/>
        </p:nvSpPr>
        <p:spPr>
          <a:xfrm rot="16200000">
            <a:off x="8891562" y="4481004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부실시공예방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03" name="모서리가 둥근 직사각형 202"/>
          <p:cNvSpPr/>
          <p:nvPr/>
        </p:nvSpPr>
        <p:spPr>
          <a:xfrm rot="16200000">
            <a:off x="8891562" y="4904561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자산가치평가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07" name="직사각형 206"/>
          <p:cNvSpPr/>
          <p:nvPr/>
        </p:nvSpPr>
        <p:spPr>
          <a:xfrm>
            <a:off x="88160" y="338611"/>
            <a:ext cx="10729192" cy="9178605"/>
          </a:xfrm>
          <a:prstGeom prst="rect">
            <a:avLst/>
          </a:prstGeom>
          <a:noFill/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cxnSp>
        <p:nvCxnSpPr>
          <p:cNvPr id="208" name="직선 화살표 연결선 207"/>
          <p:cNvCxnSpPr>
            <a:stCxn id="7" idx="2"/>
            <a:endCxn id="125" idx="3"/>
          </p:cNvCxnSpPr>
          <p:nvPr/>
        </p:nvCxnSpPr>
        <p:spPr>
          <a:xfrm flipH="1">
            <a:off x="1854100" y="1493127"/>
            <a:ext cx="3490644" cy="1231951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직선 화살표 연결선 208"/>
          <p:cNvCxnSpPr>
            <a:stCxn id="7" idx="2"/>
            <a:endCxn id="126" idx="3"/>
          </p:cNvCxnSpPr>
          <p:nvPr/>
        </p:nvCxnSpPr>
        <p:spPr>
          <a:xfrm flipH="1">
            <a:off x="1854100" y="1493127"/>
            <a:ext cx="3490644" cy="1652182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직선 화살표 연결선 209"/>
          <p:cNvCxnSpPr>
            <a:stCxn id="7" idx="2"/>
            <a:endCxn id="128" idx="3"/>
          </p:cNvCxnSpPr>
          <p:nvPr/>
        </p:nvCxnSpPr>
        <p:spPr>
          <a:xfrm flipH="1">
            <a:off x="1854100" y="1493127"/>
            <a:ext cx="3490644" cy="2492644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직선 화살표 연결선 210"/>
          <p:cNvCxnSpPr>
            <a:stCxn id="7" idx="2"/>
            <a:endCxn id="358" idx="3"/>
          </p:cNvCxnSpPr>
          <p:nvPr/>
        </p:nvCxnSpPr>
        <p:spPr>
          <a:xfrm flipH="1">
            <a:off x="1854100" y="1493127"/>
            <a:ext cx="3490644" cy="3607537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Box 215"/>
          <p:cNvSpPr txBox="1"/>
          <p:nvPr/>
        </p:nvSpPr>
        <p:spPr>
          <a:xfrm>
            <a:off x="3935398" y="193234"/>
            <a:ext cx="3401506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smtClean="0"/>
              <a:t>UNIX </a:t>
            </a:r>
            <a:r>
              <a:rPr lang="ko-KR" altLang="en-US" sz="1500" b="1" smtClean="0"/>
              <a:t>기반 서버 인스턴스 구성도</a:t>
            </a:r>
            <a:endParaRPr lang="ko-KR" altLang="en-US" sz="1500" b="1" dirty="0"/>
          </a:p>
        </p:txBody>
      </p:sp>
      <p:cxnSp>
        <p:nvCxnSpPr>
          <p:cNvPr id="222" name="직선 화살표 연결선 221"/>
          <p:cNvCxnSpPr>
            <a:stCxn id="7" idx="2"/>
            <a:endCxn id="127" idx="3"/>
          </p:cNvCxnSpPr>
          <p:nvPr/>
        </p:nvCxnSpPr>
        <p:spPr>
          <a:xfrm flipH="1">
            <a:off x="1854100" y="1493127"/>
            <a:ext cx="3490644" cy="2072413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직선 화살표 연결선 224"/>
          <p:cNvCxnSpPr>
            <a:stCxn id="7" idx="2"/>
            <a:endCxn id="140" idx="3"/>
          </p:cNvCxnSpPr>
          <p:nvPr/>
        </p:nvCxnSpPr>
        <p:spPr>
          <a:xfrm flipH="1">
            <a:off x="1854099" y="1493127"/>
            <a:ext cx="3490645" cy="3973502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직선 화살표 연결선 225"/>
          <p:cNvCxnSpPr>
            <a:stCxn id="7" idx="2"/>
            <a:endCxn id="141" idx="3"/>
          </p:cNvCxnSpPr>
          <p:nvPr/>
        </p:nvCxnSpPr>
        <p:spPr>
          <a:xfrm flipH="1">
            <a:off x="1854099" y="1493127"/>
            <a:ext cx="3490645" cy="4333542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직선 화살표 연결선 226"/>
          <p:cNvCxnSpPr>
            <a:stCxn id="7" idx="2"/>
            <a:endCxn id="142" idx="3"/>
          </p:cNvCxnSpPr>
          <p:nvPr/>
        </p:nvCxnSpPr>
        <p:spPr>
          <a:xfrm flipH="1">
            <a:off x="1854099" y="1493127"/>
            <a:ext cx="3490645" cy="4693582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직선 화살표 연결선 227"/>
          <p:cNvCxnSpPr>
            <a:stCxn id="7" idx="2"/>
            <a:endCxn id="143" idx="3"/>
          </p:cNvCxnSpPr>
          <p:nvPr/>
        </p:nvCxnSpPr>
        <p:spPr>
          <a:xfrm flipH="1">
            <a:off x="1854099" y="1493127"/>
            <a:ext cx="3490645" cy="5053622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직선 화살표 연결선 228"/>
          <p:cNvCxnSpPr>
            <a:stCxn id="7" idx="2"/>
            <a:endCxn id="144" idx="3"/>
          </p:cNvCxnSpPr>
          <p:nvPr/>
        </p:nvCxnSpPr>
        <p:spPr>
          <a:xfrm flipH="1">
            <a:off x="1854099" y="1493127"/>
            <a:ext cx="3490645" cy="5413662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직선 화살표 연결선 229"/>
          <p:cNvCxnSpPr>
            <a:stCxn id="7" idx="2"/>
            <a:endCxn id="145" idx="3"/>
          </p:cNvCxnSpPr>
          <p:nvPr/>
        </p:nvCxnSpPr>
        <p:spPr>
          <a:xfrm flipH="1">
            <a:off x="1854099" y="1493127"/>
            <a:ext cx="3490645" cy="5773702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직선 화살표 연결선 230"/>
          <p:cNvCxnSpPr>
            <a:stCxn id="7" idx="2"/>
            <a:endCxn id="146" idx="3"/>
          </p:cNvCxnSpPr>
          <p:nvPr/>
        </p:nvCxnSpPr>
        <p:spPr>
          <a:xfrm flipH="1">
            <a:off x="1854099" y="1493127"/>
            <a:ext cx="3490645" cy="6133742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직선 화살표 연결선 231"/>
          <p:cNvCxnSpPr>
            <a:stCxn id="7" idx="2"/>
            <a:endCxn id="147" idx="3"/>
          </p:cNvCxnSpPr>
          <p:nvPr/>
        </p:nvCxnSpPr>
        <p:spPr>
          <a:xfrm flipH="1">
            <a:off x="1854099" y="1493127"/>
            <a:ext cx="3490645" cy="6493782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직선 화살표 연결선 232"/>
          <p:cNvCxnSpPr>
            <a:stCxn id="7" idx="2"/>
            <a:endCxn id="148" idx="3"/>
          </p:cNvCxnSpPr>
          <p:nvPr/>
        </p:nvCxnSpPr>
        <p:spPr>
          <a:xfrm flipH="1">
            <a:off x="1854100" y="1493127"/>
            <a:ext cx="3490644" cy="6853822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직선 화살표 연결선 313"/>
          <p:cNvCxnSpPr>
            <a:stCxn id="7" idx="2"/>
            <a:endCxn id="196" idx="3"/>
          </p:cNvCxnSpPr>
          <p:nvPr/>
        </p:nvCxnSpPr>
        <p:spPr>
          <a:xfrm>
            <a:off x="5344744" y="1493127"/>
            <a:ext cx="3690834" cy="1130599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직선 화살표 연결선 316"/>
          <p:cNvCxnSpPr>
            <a:stCxn id="7" idx="2"/>
            <a:endCxn id="197" idx="3"/>
          </p:cNvCxnSpPr>
          <p:nvPr/>
        </p:nvCxnSpPr>
        <p:spPr>
          <a:xfrm>
            <a:off x="5344744" y="1493127"/>
            <a:ext cx="3690834" cy="1554158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직선 화살표 연결선 317"/>
          <p:cNvCxnSpPr>
            <a:stCxn id="7" idx="2"/>
            <a:endCxn id="198" idx="3"/>
          </p:cNvCxnSpPr>
          <p:nvPr/>
        </p:nvCxnSpPr>
        <p:spPr>
          <a:xfrm>
            <a:off x="5344744" y="1493127"/>
            <a:ext cx="3690834" cy="1977717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직선 화살표 연결선 318"/>
          <p:cNvCxnSpPr>
            <a:stCxn id="7" idx="2"/>
            <a:endCxn id="200" idx="3"/>
          </p:cNvCxnSpPr>
          <p:nvPr/>
        </p:nvCxnSpPr>
        <p:spPr>
          <a:xfrm>
            <a:off x="5344744" y="1493127"/>
            <a:ext cx="3690834" cy="2824835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직선 화살표 연결선 319"/>
          <p:cNvCxnSpPr>
            <a:stCxn id="7" idx="2"/>
            <a:endCxn id="201" idx="3"/>
          </p:cNvCxnSpPr>
          <p:nvPr/>
        </p:nvCxnSpPr>
        <p:spPr>
          <a:xfrm>
            <a:off x="5344744" y="1493127"/>
            <a:ext cx="3690834" cy="3248394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직선 화살표 연결선 320"/>
          <p:cNvCxnSpPr>
            <a:stCxn id="7" idx="2"/>
            <a:endCxn id="202" idx="3"/>
          </p:cNvCxnSpPr>
          <p:nvPr/>
        </p:nvCxnSpPr>
        <p:spPr>
          <a:xfrm>
            <a:off x="5344744" y="1493127"/>
            <a:ext cx="3690834" cy="3671953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직선 화살표 연결선 321"/>
          <p:cNvCxnSpPr>
            <a:stCxn id="7" idx="2"/>
            <a:endCxn id="203" idx="3"/>
          </p:cNvCxnSpPr>
          <p:nvPr/>
        </p:nvCxnSpPr>
        <p:spPr>
          <a:xfrm>
            <a:off x="5344744" y="1493127"/>
            <a:ext cx="3690834" cy="409551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직선 화살표 연결선 326"/>
          <p:cNvCxnSpPr>
            <a:stCxn id="7" idx="2"/>
            <a:endCxn id="199" idx="3"/>
          </p:cNvCxnSpPr>
          <p:nvPr/>
        </p:nvCxnSpPr>
        <p:spPr>
          <a:xfrm>
            <a:off x="5344744" y="1493127"/>
            <a:ext cx="3690834" cy="2401276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0" name="직사각형 349"/>
          <p:cNvSpPr/>
          <p:nvPr/>
        </p:nvSpPr>
        <p:spPr>
          <a:xfrm>
            <a:off x="10937304" y="8031599"/>
            <a:ext cx="1762050" cy="14735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1" name="TextBox 350"/>
          <p:cNvSpPr txBox="1"/>
          <p:nvPr/>
        </p:nvSpPr>
        <p:spPr>
          <a:xfrm>
            <a:off x="11609440" y="7900148"/>
            <a:ext cx="49244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1200" b="1" smtClean="0"/>
              <a:t>범례</a:t>
            </a:r>
            <a:endParaRPr lang="ko-KR" altLang="en-US" sz="1200" b="1" dirty="0"/>
          </a:p>
        </p:txBody>
      </p:sp>
      <p:sp>
        <p:nvSpPr>
          <p:cNvPr id="352" name="모서리가 둥근 직사각형 351"/>
          <p:cNvSpPr/>
          <p:nvPr/>
        </p:nvSpPr>
        <p:spPr>
          <a:xfrm>
            <a:off x="11113685" y="8259327"/>
            <a:ext cx="572890" cy="264624"/>
          </a:xfrm>
          <a:prstGeom prst="roundRect">
            <a:avLst>
              <a:gd name="adj" fmla="val 346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3" name="모서리가 둥근 직사각형 352"/>
          <p:cNvSpPr/>
          <p:nvPr/>
        </p:nvSpPr>
        <p:spPr>
          <a:xfrm>
            <a:off x="11124633" y="8649364"/>
            <a:ext cx="561942" cy="311972"/>
          </a:xfrm>
          <a:prstGeom prst="roundRect">
            <a:avLst>
              <a:gd name="adj" fmla="val 4295"/>
            </a:avLst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354" name="모서리가 둥근 직사각형 353"/>
          <p:cNvSpPr/>
          <p:nvPr/>
        </p:nvSpPr>
        <p:spPr>
          <a:xfrm rot="16200000">
            <a:off x="11261588" y="8951910"/>
            <a:ext cx="288032" cy="5619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55" name="TextBox 354"/>
          <p:cNvSpPr txBox="1"/>
          <p:nvPr/>
        </p:nvSpPr>
        <p:spPr>
          <a:xfrm>
            <a:off x="11801400" y="8263617"/>
            <a:ext cx="854721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1200" b="1" smtClean="0"/>
              <a:t>물리 서버</a:t>
            </a:r>
            <a:endParaRPr lang="ko-KR" altLang="en-US" sz="1200" b="1" dirty="0"/>
          </a:p>
        </p:txBody>
      </p:sp>
      <p:sp>
        <p:nvSpPr>
          <p:cNvPr id="356" name="TextBox 355"/>
          <p:cNvSpPr txBox="1"/>
          <p:nvPr/>
        </p:nvSpPr>
        <p:spPr>
          <a:xfrm>
            <a:off x="11818978" y="8673746"/>
            <a:ext cx="84651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smtClean="0"/>
              <a:t>업무구분</a:t>
            </a:r>
            <a:endParaRPr lang="ko-KR" altLang="en-US" sz="1200" b="1" dirty="0"/>
          </a:p>
        </p:txBody>
      </p:sp>
      <p:sp>
        <p:nvSpPr>
          <p:cNvPr id="357" name="TextBox 356"/>
          <p:cNvSpPr txBox="1"/>
          <p:nvPr/>
        </p:nvSpPr>
        <p:spPr>
          <a:xfrm>
            <a:off x="11818978" y="9095055"/>
            <a:ext cx="80021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1200" b="1" smtClean="0"/>
              <a:t>인스턴스</a:t>
            </a:r>
            <a:endParaRPr lang="ko-KR" altLang="en-US" sz="1200" b="1" dirty="0"/>
          </a:p>
        </p:txBody>
      </p:sp>
      <p:sp>
        <p:nvSpPr>
          <p:cNvPr id="358" name="모서리가 둥근 직사각형 357"/>
          <p:cNvSpPr/>
          <p:nvPr/>
        </p:nvSpPr>
        <p:spPr>
          <a:xfrm rot="16200000">
            <a:off x="1710084" y="4416588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교통 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95" name="모서리가 둥근 직사각형 394"/>
          <p:cNvSpPr/>
          <p:nvPr/>
        </p:nvSpPr>
        <p:spPr>
          <a:xfrm>
            <a:off x="4120608" y="2206702"/>
            <a:ext cx="2664296" cy="4733625"/>
          </a:xfrm>
          <a:prstGeom prst="roundRect">
            <a:avLst>
              <a:gd name="adj" fmla="val 346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7" name="모서리가 둥근 직사각형 396"/>
          <p:cNvSpPr/>
          <p:nvPr/>
        </p:nvSpPr>
        <p:spPr>
          <a:xfrm>
            <a:off x="4456996" y="2559093"/>
            <a:ext cx="1991520" cy="1859622"/>
          </a:xfrm>
          <a:prstGeom prst="roundRect">
            <a:avLst>
              <a:gd name="adj" fmla="val 4295"/>
            </a:avLst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398" name="모서리가 둥근 직사각형 397"/>
          <p:cNvSpPr/>
          <p:nvPr/>
        </p:nvSpPr>
        <p:spPr>
          <a:xfrm rot="16200000">
            <a:off x="5328062" y="2014262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정보통신시설관리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99" name="모서리가 둥근 직사각형 398"/>
          <p:cNvSpPr/>
          <p:nvPr/>
        </p:nvSpPr>
        <p:spPr>
          <a:xfrm rot="16200000">
            <a:off x="5328062" y="2434493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오수처리시설 원격관리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00" name="모서리가 둥근 직사각형 399"/>
          <p:cNvSpPr/>
          <p:nvPr/>
        </p:nvSpPr>
        <p:spPr>
          <a:xfrm rot="16200000">
            <a:off x="5328062" y="2854724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터널 통합 원격관리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01" name="모서리가 둥근 직사각형 400"/>
          <p:cNvSpPr/>
          <p:nvPr/>
        </p:nvSpPr>
        <p:spPr>
          <a:xfrm rot="16200000">
            <a:off x="5328062" y="3274955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전기시설물 원격관리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02" name="TextBox 401"/>
          <p:cNvSpPr txBox="1"/>
          <p:nvPr/>
        </p:nvSpPr>
        <p:spPr>
          <a:xfrm>
            <a:off x="4895977" y="2286094"/>
            <a:ext cx="11721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smtClean="0"/>
              <a:t>도로시설물관리</a:t>
            </a:r>
            <a:endParaRPr lang="ko-KR" altLang="en-US" sz="1100" b="1" dirty="0"/>
          </a:p>
        </p:txBody>
      </p:sp>
      <p:sp>
        <p:nvSpPr>
          <p:cNvPr id="403" name="모서리가 둥근 직사각형 402"/>
          <p:cNvSpPr/>
          <p:nvPr/>
        </p:nvSpPr>
        <p:spPr>
          <a:xfrm>
            <a:off x="4456996" y="4979010"/>
            <a:ext cx="1991520" cy="975556"/>
          </a:xfrm>
          <a:prstGeom prst="roundRect">
            <a:avLst>
              <a:gd name="adj" fmla="val 4295"/>
            </a:avLst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404" name="모서리가 둥근 직사각형 403"/>
          <p:cNvSpPr/>
          <p:nvPr/>
        </p:nvSpPr>
        <p:spPr>
          <a:xfrm rot="16200000">
            <a:off x="5328061" y="4452114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교통사고분석포탈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05" name="모서리가 둥근 직사각형 404"/>
          <p:cNvSpPr/>
          <p:nvPr/>
        </p:nvSpPr>
        <p:spPr>
          <a:xfrm rot="16200000">
            <a:off x="5328061" y="4812154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스마트제한차량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06" name="TextBox 405"/>
          <p:cNvSpPr txBox="1"/>
          <p:nvPr/>
        </p:nvSpPr>
        <p:spPr>
          <a:xfrm>
            <a:off x="4915300" y="4703839"/>
            <a:ext cx="1031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smtClean="0"/>
              <a:t>도로교통관리</a:t>
            </a:r>
            <a:endParaRPr lang="ko-KR" altLang="en-US" sz="1100" b="1" dirty="0"/>
          </a:p>
        </p:txBody>
      </p:sp>
      <p:sp>
        <p:nvSpPr>
          <p:cNvPr id="407" name="모서리가 둥근 직사각형 406"/>
          <p:cNvSpPr/>
          <p:nvPr/>
        </p:nvSpPr>
        <p:spPr>
          <a:xfrm rot="16200000">
            <a:off x="5308740" y="5634466"/>
            <a:ext cx="288032" cy="16561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모바일 웹</a:t>
            </a:r>
            <a:r>
              <a:rPr lang="en-US" altLang="ko-KR" sz="1000" b="1" smtClean="0"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000" b="1" smtClean="0">
                <a:latin typeface="가는각진제목체" pitchFamily="18" charset="-127"/>
                <a:ea typeface="가는각진제목체" pitchFamily="18" charset="-127"/>
              </a:rPr>
              <a:t>앱 시스템</a:t>
            </a:r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408" name="직선 화살표 연결선 407"/>
          <p:cNvCxnSpPr/>
          <p:nvPr/>
        </p:nvCxnSpPr>
        <p:spPr>
          <a:xfrm>
            <a:off x="5344744" y="1493127"/>
            <a:ext cx="127334" cy="1205211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직선 화살표 연결선 408"/>
          <p:cNvCxnSpPr/>
          <p:nvPr/>
        </p:nvCxnSpPr>
        <p:spPr>
          <a:xfrm>
            <a:off x="5344744" y="1493127"/>
            <a:ext cx="127334" cy="1625442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직선 화살표 연결선 409"/>
          <p:cNvCxnSpPr/>
          <p:nvPr/>
        </p:nvCxnSpPr>
        <p:spPr>
          <a:xfrm>
            <a:off x="5344744" y="1493127"/>
            <a:ext cx="127334" cy="2045673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직선 화살표 연결선 410"/>
          <p:cNvCxnSpPr/>
          <p:nvPr/>
        </p:nvCxnSpPr>
        <p:spPr>
          <a:xfrm>
            <a:off x="5344744" y="1493127"/>
            <a:ext cx="127334" cy="2465904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직선 화살표 연결선 411"/>
          <p:cNvCxnSpPr/>
          <p:nvPr/>
        </p:nvCxnSpPr>
        <p:spPr>
          <a:xfrm>
            <a:off x="5344744" y="1493127"/>
            <a:ext cx="127333" cy="3643063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3" name="직선 화살표 연결선 412"/>
          <p:cNvCxnSpPr/>
          <p:nvPr/>
        </p:nvCxnSpPr>
        <p:spPr>
          <a:xfrm>
            <a:off x="5344744" y="1493127"/>
            <a:ext cx="127333" cy="4003103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직선 화살표 연결선 413"/>
          <p:cNvCxnSpPr/>
          <p:nvPr/>
        </p:nvCxnSpPr>
        <p:spPr>
          <a:xfrm>
            <a:off x="5344744" y="1493127"/>
            <a:ext cx="108012" cy="4825415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TextBox 395"/>
          <p:cNvSpPr txBox="1"/>
          <p:nvPr/>
        </p:nvSpPr>
        <p:spPr>
          <a:xfrm>
            <a:off x="4884232" y="1933930"/>
            <a:ext cx="1074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smtClean="0"/>
              <a:t>개발 </a:t>
            </a:r>
            <a:r>
              <a:rPr lang="en-US" altLang="ko-KR" sz="1200" b="1" smtClean="0"/>
              <a:t>WAS#2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5102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88160" y="193234"/>
            <a:ext cx="10729192" cy="3455238"/>
            <a:chOff x="88160" y="193234"/>
            <a:chExt cx="10729192" cy="3455238"/>
          </a:xfrm>
        </p:grpSpPr>
        <p:grpSp>
          <p:nvGrpSpPr>
            <p:cNvPr id="2" name="그룹 1"/>
            <p:cNvGrpSpPr/>
            <p:nvPr/>
          </p:nvGrpSpPr>
          <p:grpSpPr>
            <a:xfrm>
              <a:off x="502630" y="2165157"/>
              <a:ext cx="1889786" cy="907251"/>
              <a:chOff x="502630" y="1933051"/>
              <a:chExt cx="2664296" cy="907251"/>
            </a:xfrm>
          </p:grpSpPr>
          <p:sp>
            <p:nvSpPr>
              <p:cNvPr id="5" name="모서리가 둥근 직사각형 4"/>
              <p:cNvSpPr/>
              <p:nvPr/>
            </p:nvSpPr>
            <p:spPr>
              <a:xfrm>
                <a:off x="502630" y="2209760"/>
                <a:ext cx="2664296" cy="630542"/>
              </a:xfrm>
              <a:prstGeom prst="roundRect">
                <a:avLst>
                  <a:gd name="adj" fmla="val 346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1305644" y="1933051"/>
                <a:ext cx="98296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200" b="1" smtClean="0"/>
                  <a:t>저장서버</a:t>
                </a:r>
                <a:r>
                  <a:rPr lang="en-US" altLang="ko-KR" sz="1200" b="1" smtClean="0"/>
                  <a:t>#1</a:t>
                </a:r>
                <a:endParaRPr lang="ko-KR" altLang="en-US" sz="1200" b="1" dirty="0"/>
              </a:p>
            </p:txBody>
          </p:sp>
          <p:sp>
            <p:nvSpPr>
              <p:cNvPr id="125" name="모서리가 둥근 직사각형 124"/>
              <p:cNvSpPr/>
              <p:nvPr/>
            </p:nvSpPr>
            <p:spPr>
              <a:xfrm rot="16200000">
                <a:off x="1710084" y="1683389"/>
                <a:ext cx="288032" cy="1656184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vert" rtlCol="0" anchor="ctr"/>
              <a:lstStyle/>
              <a:p>
                <a:pPr algn="ctr"/>
                <a:r>
                  <a:rPr lang="ko-KR" altLang="en-US" sz="1000" b="1" smtClean="0">
                    <a:latin typeface="가는각진제목체" pitchFamily="18" charset="-127"/>
                    <a:ea typeface="가는각진제목체" pitchFamily="18" charset="-127"/>
                  </a:rPr>
                  <a:t>저장</a:t>
                </a:r>
                <a:r>
                  <a:rPr lang="en-US" altLang="ko-KR" sz="1000" b="1" smtClean="0">
                    <a:latin typeface="가는각진제목체" pitchFamily="18" charset="-127"/>
                    <a:ea typeface="가는각진제목체" pitchFamily="18" charset="-127"/>
                  </a:rPr>
                  <a:t>Instance</a:t>
                </a:r>
                <a:endParaRPr lang="ko-KR" altLang="en-US" sz="800" dirty="0" smtClean="0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</p:grpSp>
        <p:grpSp>
          <p:nvGrpSpPr>
            <p:cNvPr id="338" name="그룹 337"/>
            <p:cNvGrpSpPr/>
            <p:nvPr/>
          </p:nvGrpSpPr>
          <p:grpSpPr>
            <a:xfrm>
              <a:off x="4408640" y="780184"/>
              <a:ext cx="1872208" cy="856959"/>
              <a:chOff x="5159086" y="768152"/>
              <a:chExt cx="1872208" cy="856959"/>
            </a:xfrm>
          </p:grpSpPr>
          <p:sp>
            <p:nvSpPr>
              <p:cNvPr id="6" name="모서리가 둥근 직사각형 5"/>
              <p:cNvSpPr/>
              <p:nvPr/>
            </p:nvSpPr>
            <p:spPr>
              <a:xfrm>
                <a:off x="5159086" y="1049047"/>
                <a:ext cx="1872208" cy="576064"/>
              </a:xfrm>
              <a:prstGeom prst="roundRect">
                <a:avLst>
                  <a:gd name="adj" fmla="val 6819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모서리가 둥근 직사각형 6"/>
              <p:cNvSpPr/>
              <p:nvPr/>
            </p:nvSpPr>
            <p:spPr>
              <a:xfrm>
                <a:off x="5375110" y="1193063"/>
                <a:ext cx="1440160" cy="288032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000" b="1" smtClean="0">
                    <a:latin typeface="가는각진제목체" pitchFamily="18" charset="-127"/>
                    <a:ea typeface="가는각진제목체" pitchFamily="18" charset="-127"/>
                  </a:rPr>
                  <a:t>수집</a:t>
                </a:r>
                <a:r>
                  <a:rPr lang="en-US" altLang="ko-KR" sz="1000" b="1" smtClean="0">
                    <a:latin typeface="가는각진제목체" pitchFamily="18" charset="-127"/>
                    <a:ea typeface="가는각진제목체" pitchFamily="18" charset="-127"/>
                  </a:rPr>
                  <a:t>Instance</a:t>
                </a:r>
                <a:endParaRPr lang="ko-KR" altLang="en-US" sz="900" dirty="0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158" name="TextBox 157"/>
              <p:cNvSpPr txBox="1"/>
              <p:nvPr/>
            </p:nvSpPr>
            <p:spPr>
              <a:xfrm>
                <a:off x="5541776" y="768152"/>
                <a:ext cx="9829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200" b="1" smtClean="0"/>
                  <a:t>수집서버</a:t>
                </a:r>
                <a:r>
                  <a:rPr lang="en-US" altLang="ko-KR" sz="1200" b="1" smtClean="0"/>
                  <a:t>#1</a:t>
                </a:r>
                <a:endParaRPr lang="ko-KR" altLang="en-US" sz="1200" b="1" dirty="0"/>
              </a:p>
            </p:txBody>
          </p:sp>
        </p:grpSp>
        <p:sp>
          <p:nvSpPr>
            <p:cNvPr id="207" name="직사각형 206"/>
            <p:cNvSpPr/>
            <p:nvPr/>
          </p:nvSpPr>
          <p:spPr>
            <a:xfrm>
              <a:off x="88160" y="338611"/>
              <a:ext cx="10729192" cy="3309861"/>
            </a:xfrm>
            <a:prstGeom prst="rect">
              <a:avLst/>
            </a:prstGeom>
            <a:noFill/>
            <a:ln w="31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5782" tIns="47891" rIns="95782" bIns="47891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TextBox 215"/>
            <p:cNvSpPr txBox="1"/>
            <p:nvPr/>
          </p:nvSpPr>
          <p:spPr>
            <a:xfrm>
              <a:off x="3935398" y="193234"/>
              <a:ext cx="3401506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500" b="1" smtClean="0"/>
                <a:t>LINUX </a:t>
              </a:r>
              <a:r>
                <a:rPr lang="ko-KR" altLang="en-US" sz="1500" b="1" smtClean="0"/>
                <a:t>기반 서버 인스턴스 구성도</a:t>
              </a:r>
              <a:endParaRPr lang="ko-KR" altLang="en-US" sz="1500" b="1" dirty="0"/>
            </a:p>
          </p:txBody>
        </p:sp>
        <p:grpSp>
          <p:nvGrpSpPr>
            <p:cNvPr id="109" name="그룹 108"/>
            <p:cNvGrpSpPr/>
            <p:nvPr/>
          </p:nvGrpSpPr>
          <p:grpSpPr>
            <a:xfrm>
              <a:off x="3188767" y="2165157"/>
              <a:ext cx="1889786" cy="907251"/>
              <a:chOff x="502630" y="1933051"/>
              <a:chExt cx="2664296" cy="907251"/>
            </a:xfrm>
          </p:grpSpPr>
          <p:sp>
            <p:nvSpPr>
              <p:cNvPr id="110" name="모서리가 둥근 직사각형 109"/>
              <p:cNvSpPr/>
              <p:nvPr/>
            </p:nvSpPr>
            <p:spPr>
              <a:xfrm>
                <a:off x="502630" y="2209760"/>
                <a:ext cx="2664296" cy="630542"/>
              </a:xfrm>
              <a:prstGeom prst="roundRect">
                <a:avLst>
                  <a:gd name="adj" fmla="val 346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1305644" y="1933051"/>
                <a:ext cx="138581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200" b="1" smtClean="0"/>
                  <a:t>저장서버</a:t>
                </a:r>
                <a:r>
                  <a:rPr lang="en-US" altLang="ko-KR" sz="1200" b="1" smtClean="0"/>
                  <a:t>#2</a:t>
                </a:r>
                <a:endParaRPr lang="ko-KR" altLang="en-US" sz="1200" b="1" dirty="0"/>
              </a:p>
            </p:txBody>
          </p:sp>
          <p:sp>
            <p:nvSpPr>
              <p:cNvPr id="112" name="모서리가 둥근 직사각형 111"/>
              <p:cNvSpPr/>
              <p:nvPr/>
            </p:nvSpPr>
            <p:spPr>
              <a:xfrm rot="16200000">
                <a:off x="1710084" y="1683389"/>
                <a:ext cx="288032" cy="1656184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vert" rtlCol="0" anchor="ctr"/>
              <a:lstStyle/>
              <a:p>
                <a:pPr algn="ctr"/>
                <a:r>
                  <a:rPr lang="ko-KR" altLang="en-US" sz="1000" b="1" smtClean="0">
                    <a:latin typeface="가는각진제목체" pitchFamily="18" charset="-127"/>
                    <a:ea typeface="가는각진제목체" pitchFamily="18" charset="-127"/>
                  </a:rPr>
                  <a:t>저장</a:t>
                </a:r>
                <a:r>
                  <a:rPr lang="en-US" altLang="ko-KR" sz="1000" b="1" smtClean="0">
                    <a:latin typeface="가는각진제목체" pitchFamily="18" charset="-127"/>
                    <a:ea typeface="가는각진제목체" pitchFamily="18" charset="-127"/>
                  </a:rPr>
                  <a:t>Instance</a:t>
                </a:r>
                <a:endParaRPr lang="ko-KR" altLang="en-US" sz="800" dirty="0" smtClean="0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</p:grpSp>
        <p:grpSp>
          <p:nvGrpSpPr>
            <p:cNvPr id="113" name="그룹 112"/>
            <p:cNvGrpSpPr/>
            <p:nvPr/>
          </p:nvGrpSpPr>
          <p:grpSpPr>
            <a:xfrm>
              <a:off x="5874904" y="2165157"/>
              <a:ext cx="1889786" cy="907251"/>
              <a:chOff x="502630" y="1933051"/>
              <a:chExt cx="2664296" cy="907251"/>
            </a:xfrm>
          </p:grpSpPr>
          <p:sp>
            <p:nvSpPr>
              <p:cNvPr id="114" name="모서리가 둥근 직사각형 113"/>
              <p:cNvSpPr/>
              <p:nvPr/>
            </p:nvSpPr>
            <p:spPr>
              <a:xfrm>
                <a:off x="502630" y="2209760"/>
                <a:ext cx="2664296" cy="630542"/>
              </a:xfrm>
              <a:prstGeom prst="roundRect">
                <a:avLst>
                  <a:gd name="adj" fmla="val 346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>
                <a:off x="1305644" y="1933051"/>
                <a:ext cx="138581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200" b="1" smtClean="0"/>
                  <a:t>저장서버</a:t>
                </a:r>
                <a:r>
                  <a:rPr lang="en-US" altLang="ko-KR" sz="1200" b="1" smtClean="0"/>
                  <a:t>#3</a:t>
                </a:r>
                <a:endParaRPr lang="ko-KR" altLang="en-US" sz="1200" b="1" dirty="0"/>
              </a:p>
            </p:txBody>
          </p:sp>
          <p:sp>
            <p:nvSpPr>
              <p:cNvPr id="116" name="모서리가 둥근 직사각형 115"/>
              <p:cNvSpPr/>
              <p:nvPr/>
            </p:nvSpPr>
            <p:spPr>
              <a:xfrm rot="16200000">
                <a:off x="1710084" y="1683389"/>
                <a:ext cx="288032" cy="1656184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vert" rtlCol="0" anchor="ctr"/>
              <a:lstStyle/>
              <a:p>
                <a:pPr algn="ctr"/>
                <a:r>
                  <a:rPr lang="ko-KR" altLang="en-US" sz="1000" b="1" smtClean="0">
                    <a:latin typeface="가는각진제목체" pitchFamily="18" charset="-127"/>
                    <a:ea typeface="가는각진제목체" pitchFamily="18" charset="-127"/>
                  </a:rPr>
                  <a:t>저장</a:t>
                </a:r>
                <a:r>
                  <a:rPr lang="en-US" altLang="ko-KR" sz="1000" b="1" smtClean="0">
                    <a:latin typeface="가는각진제목체" pitchFamily="18" charset="-127"/>
                    <a:ea typeface="가는각진제목체" pitchFamily="18" charset="-127"/>
                  </a:rPr>
                  <a:t>Instance</a:t>
                </a:r>
                <a:endParaRPr lang="ko-KR" altLang="en-US" sz="800" dirty="0" smtClean="0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</p:grpSp>
        <p:grpSp>
          <p:nvGrpSpPr>
            <p:cNvPr id="117" name="그룹 116"/>
            <p:cNvGrpSpPr/>
            <p:nvPr/>
          </p:nvGrpSpPr>
          <p:grpSpPr>
            <a:xfrm>
              <a:off x="8561040" y="2165157"/>
              <a:ext cx="1889786" cy="907251"/>
              <a:chOff x="502630" y="1933051"/>
              <a:chExt cx="2664296" cy="907251"/>
            </a:xfrm>
          </p:grpSpPr>
          <p:sp>
            <p:nvSpPr>
              <p:cNvPr id="118" name="모서리가 둥근 직사각형 117"/>
              <p:cNvSpPr/>
              <p:nvPr/>
            </p:nvSpPr>
            <p:spPr>
              <a:xfrm>
                <a:off x="502630" y="2209760"/>
                <a:ext cx="2664296" cy="630542"/>
              </a:xfrm>
              <a:prstGeom prst="roundRect">
                <a:avLst>
                  <a:gd name="adj" fmla="val 346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9" name="TextBox 118"/>
              <p:cNvSpPr txBox="1"/>
              <p:nvPr/>
            </p:nvSpPr>
            <p:spPr>
              <a:xfrm>
                <a:off x="1305644" y="1933051"/>
                <a:ext cx="138581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200" b="1" smtClean="0"/>
                  <a:t>저장서버</a:t>
                </a:r>
                <a:r>
                  <a:rPr lang="en-US" altLang="ko-KR" sz="1200" b="1" smtClean="0"/>
                  <a:t>#4</a:t>
                </a:r>
                <a:endParaRPr lang="ko-KR" altLang="en-US" sz="1200" b="1" dirty="0"/>
              </a:p>
            </p:txBody>
          </p:sp>
          <p:sp>
            <p:nvSpPr>
              <p:cNvPr id="120" name="모서리가 둥근 직사각형 119"/>
              <p:cNvSpPr/>
              <p:nvPr/>
            </p:nvSpPr>
            <p:spPr>
              <a:xfrm rot="16200000">
                <a:off x="1710084" y="1683389"/>
                <a:ext cx="288032" cy="1656184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vert" rtlCol="0" anchor="ctr"/>
              <a:lstStyle/>
              <a:p>
                <a:pPr algn="ctr"/>
                <a:r>
                  <a:rPr lang="ko-KR" altLang="en-US" sz="1000" b="1" smtClean="0">
                    <a:latin typeface="가는각진제목체" pitchFamily="18" charset="-127"/>
                    <a:ea typeface="가는각진제목체" pitchFamily="18" charset="-127"/>
                  </a:rPr>
                  <a:t>저장</a:t>
                </a:r>
                <a:r>
                  <a:rPr lang="en-US" altLang="ko-KR" sz="1000" b="1" smtClean="0">
                    <a:latin typeface="가는각진제목체" pitchFamily="18" charset="-127"/>
                    <a:ea typeface="가는각진제목체" pitchFamily="18" charset="-127"/>
                  </a:rPr>
                  <a:t>Instance</a:t>
                </a:r>
                <a:endParaRPr lang="ko-KR" altLang="en-US" sz="800" dirty="0" smtClean="0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</p:grpSp>
      </p:grpSp>
      <p:sp>
        <p:nvSpPr>
          <p:cNvPr id="121" name="직사각형 120"/>
          <p:cNvSpPr/>
          <p:nvPr/>
        </p:nvSpPr>
        <p:spPr>
          <a:xfrm>
            <a:off x="10937304" y="8340025"/>
            <a:ext cx="1762050" cy="11651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TextBox 121"/>
          <p:cNvSpPr txBox="1"/>
          <p:nvPr/>
        </p:nvSpPr>
        <p:spPr>
          <a:xfrm>
            <a:off x="11609440" y="8196009"/>
            <a:ext cx="49244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1200" b="1" smtClean="0"/>
              <a:t>범례</a:t>
            </a:r>
            <a:endParaRPr lang="ko-KR" altLang="en-US" sz="1200" b="1" dirty="0"/>
          </a:p>
        </p:txBody>
      </p:sp>
      <p:sp>
        <p:nvSpPr>
          <p:cNvPr id="123" name="모서리가 둥근 직사각형 122"/>
          <p:cNvSpPr/>
          <p:nvPr/>
        </p:nvSpPr>
        <p:spPr>
          <a:xfrm>
            <a:off x="11113685" y="8695775"/>
            <a:ext cx="572890" cy="264624"/>
          </a:xfrm>
          <a:prstGeom prst="roundRect">
            <a:avLst>
              <a:gd name="adj" fmla="val 346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모서리가 둥근 직사각형 129"/>
          <p:cNvSpPr/>
          <p:nvPr/>
        </p:nvSpPr>
        <p:spPr>
          <a:xfrm rot="16200000">
            <a:off x="11261588" y="8951910"/>
            <a:ext cx="288032" cy="5619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endParaRPr lang="ko-KR" altLang="en-US" sz="8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11801400" y="8700065"/>
            <a:ext cx="854721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1200" b="1" smtClean="0"/>
              <a:t>물리 서버</a:t>
            </a:r>
            <a:endParaRPr lang="ko-KR" altLang="en-US" sz="1200" b="1" dirty="0"/>
          </a:p>
        </p:txBody>
      </p:sp>
      <p:sp>
        <p:nvSpPr>
          <p:cNvPr id="133" name="TextBox 132"/>
          <p:cNvSpPr txBox="1"/>
          <p:nvPr/>
        </p:nvSpPr>
        <p:spPr>
          <a:xfrm>
            <a:off x="11818978" y="9095055"/>
            <a:ext cx="80021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1200" b="1" smtClean="0"/>
              <a:t>인스턴스</a:t>
            </a:r>
            <a:endParaRPr lang="ko-KR" altLang="en-US" sz="1200" b="1" dirty="0"/>
          </a:p>
        </p:txBody>
      </p:sp>
      <p:grpSp>
        <p:nvGrpSpPr>
          <p:cNvPr id="136" name="그룹 135"/>
          <p:cNvGrpSpPr/>
          <p:nvPr/>
        </p:nvGrpSpPr>
        <p:grpSpPr>
          <a:xfrm>
            <a:off x="4408640" y="5243534"/>
            <a:ext cx="1872208" cy="856959"/>
            <a:chOff x="5159086" y="768152"/>
            <a:chExt cx="1872208" cy="856959"/>
          </a:xfrm>
        </p:grpSpPr>
        <p:sp>
          <p:nvSpPr>
            <p:cNvPr id="164" name="모서리가 둥근 직사각형 163"/>
            <p:cNvSpPr/>
            <p:nvPr/>
          </p:nvSpPr>
          <p:spPr>
            <a:xfrm>
              <a:off x="5159086" y="1049047"/>
              <a:ext cx="1872208" cy="576064"/>
            </a:xfrm>
            <a:prstGeom prst="roundRect">
              <a:avLst>
                <a:gd name="adj" fmla="val 6819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" name="모서리가 둥근 직사각형 164"/>
            <p:cNvSpPr/>
            <p:nvPr/>
          </p:nvSpPr>
          <p:spPr>
            <a:xfrm>
              <a:off x="5375110" y="1193063"/>
              <a:ext cx="1440160" cy="28803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smtClean="0">
                  <a:latin typeface="가는각진제목체" pitchFamily="18" charset="-127"/>
                  <a:ea typeface="가는각진제목체" pitchFamily="18" charset="-127"/>
                </a:rPr>
                <a:t>분석</a:t>
              </a:r>
              <a:r>
                <a:rPr lang="en-US" altLang="ko-KR" sz="1000" b="1" smtClean="0">
                  <a:latin typeface="가는각진제목체" pitchFamily="18" charset="-127"/>
                  <a:ea typeface="가는각진제목체" pitchFamily="18" charset="-127"/>
                </a:rPr>
                <a:t>Instance</a:t>
              </a:r>
              <a:endParaRPr lang="ko-KR" altLang="en-US" sz="900" dirty="0"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5541776" y="768152"/>
              <a:ext cx="9829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b="1" smtClean="0"/>
                <a:t>분</a:t>
              </a:r>
              <a:r>
                <a:rPr lang="ko-KR" altLang="en-US" sz="1200" b="1"/>
                <a:t>석</a:t>
              </a:r>
              <a:r>
                <a:rPr lang="ko-KR" altLang="en-US" sz="1200" b="1" smtClean="0"/>
                <a:t>서버</a:t>
              </a:r>
              <a:r>
                <a:rPr lang="en-US" altLang="ko-KR" sz="1200" b="1" smtClean="0"/>
                <a:t>#1</a:t>
              </a:r>
              <a:endParaRPr lang="ko-KR" altLang="en-US" sz="1200" b="1" dirty="0"/>
            </a:p>
          </p:txBody>
        </p:sp>
      </p:grpSp>
      <p:sp>
        <p:nvSpPr>
          <p:cNvPr id="137" name="직사각형 136"/>
          <p:cNvSpPr/>
          <p:nvPr/>
        </p:nvSpPr>
        <p:spPr>
          <a:xfrm>
            <a:off x="88160" y="4801961"/>
            <a:ext cx="10729192" cy="1798839"/>
          </a:xfrm>
          <a:prstGeom prst="rect">
            <a:avLst/>
          </a:prstGeom>
          <a:noFill/>
          <a:ln w="31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38" name="TextBox 137"/>
          <p:cNvSpPr txBox="1"/>
          <p:nvPr/>
        </p:nvSpPr>
        <p:spPr>
          <a:xfrm>
            <a:off x="3935398" y="4656584"/>
            <a:ext cx="3401506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smtClean="0"/>
              <a:t>Window </a:t>
            </a:r>
            <a:r>
              <a:rPr lang="ko-KR" altLang="en-US" sz="1500" b="1" smtClean="0"/>
              <a:t>기반 서버 인스턴스 구성도</a:t>
            </a:r>
            <a:endParaRPr lang="ko-KR" altLang="en-US" sz="1500" b="1" dirty="0"/>
          </a:p>
        </p:txBody>
      </p:sp>
      <p:cxnSp>
        <p:nvCxnSpPr>
          <p:cNvPr id="170" name="직선 화살표 연결선 169"/>
          <p:cNvCxnSpPr/>
          <p:nvPr/>
        </p:nvCxnSpPr>
        <p:spPr>
          <a:xfrm flipH="1">
            <a:off x="1288232" y="1493127"/>
            <a:ext cx="4056512" cy="1106444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직선 화살표 연결선 170"/>
          <p:cNvCxnSpPr>
            <a:stCxn id="7" idx="2"/>
            <a:endCxn id="116" idx="3"/>
          </p:cNvCxnSpPr>
          <p:nvPr/>
        </p:nvCxnSpPr>
        <p:spPr>
          <a:xfrm>
            <a:off x="5344744" y="1493127"/>
            <a:ext cx="1488758" cy="1106444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직선 화살표 연결선 171"/>
          <p:cNvCxnSpPr>
            <a:stCxn id="7" idx="2"/>
            <a:endCxn id="112" idx="3"/>
          </p:cNvCxnSpPr>
          <p:nvPr/>
        </p:nvCxnSpPr>
        <p:spPr>
          <a:xfrm flipH="1">
            <a:off x="4147365" y="1493127"/>
            <a:ext cx="1197379" cy="1106444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직선 화살표 연결선 172"/>
          <p:cNvCxnSpPr>
            <a:stCxn id="7" idx="2"/>
            <a:endCxn id="120" idx="3"/>
          </p:cNvCxnSpPr>
          <p:nvPr/>
        </p:nvCxnSpPr>
        <p:spPr>
          <a:xfrm>
            <a:off x="5344744" y="1493127"/>
            <a:ext cx="4174894" cy="1106444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205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171</Words>
  <Application>Microsoft Office PowerPoint</Application>
  <PresentationFormat>A3 용지(297x420mm)</PresentationFormat>
  <Paragraphs>73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disc</cp:lastModifiedBy>
  <cp:revision>39</cp:revision>
  <dcterms:created xsi:type="dcterms:W3CDTF">2016-03-18T00:48:17Z</dcterms:created>
  <dcterms:modified xsi:type="dcterms:W3CDTF">2016-03-18T05:35:47Z</dcterms:modified>
</cp:coreProperties>
</file>