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15"/>
  </p:notesMasterIdLst>
  <p:handoutMasterIdLst>
    <p:handoutMasterId r:id="rId16"/>
  </p:handoutMasterIdLst>
  <p:sldIdLst>
    <p:sldId id="349" r:id="rId2"/>
    <p:sldId id="367" r:id="rId3"/>
    <p:sldId id="409" r:id="rId4"/>
    <p:sldId id="410" r:id="rId5"/>
    <p:sldId id="366" r:id="rId6"/>
    <p:sldId id="421" r:id="rId7"/>
    <p:sldId id="413" r:id="rId8"/>
    <p:sldId id="414" r:id="rId9"/>
    <p:sldId id="411" r:id="rId10"/>
    <p:sldId id="412" r:id="rId11"/>
    <p:sldId id="419" r:id="rId12"/>
    <p:sldId id="420" r:id="rId13"/>
    <p:sldId id="418" r:id="rId14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621" userDrawn="1">
          <p15:clr>
            <a:srgbClr val="A4A3A4"/>
          </p15:clr>
        </p15:guide>
        <p15:guide id="8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8FC"/>
    <a:srgbClr val="72C7E7"/>
    <a:srgbClr val="FFFFDD"/>
    <a:srgbClr val="002776"/>
    <a:srgbClr val="000066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62" autoAdjust="0"/>
    <p:restoredTop sz="96391" autoAdjust="0"/>
  </p:normalViewPr>
  <p:slideViewPr>
    <p:cSldViewPr snapToGrid="0" showGuides="1">
      <p:cViewPr varScale="1">
        <p:scale>
          <a:sx n="54" d="100"/>
          <a:sy n="54" d="100"/>
        </p:scale>
        <p:origin x="36" y="564"/>
      </p:cViewPr>
      <p:guideLst>
        <p:guide pos="6023"/>
        <p:guide pos="2621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64" y="78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303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650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358" y="2290172"/>
            <a:ext cx="5734050" cy="1316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subTitle" idx="1"/>
          </p:nvPr>
        </p:nvSpPr>
        <p:spPr>
          <a:xfrm>
            <a:off x="2662428" y="5884219"/>
            <a:ext cx="4613910" cy="493662"/>
          </a:xfrm>
        </p:spPr>
        <p:txBody>
          <a:bodyPr/>
          <a:lstStyle>
            <a:lvl1pPr marL="0" indent="0">
              <a:lnSpc>
                <a:spcPts val="2092"/>
              </a:lnSpc>
              <a:defRPr b="1" baseline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964079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2026348" y="3606799"/>
            <a:ext cx="5886070" cy="90010"/>
            <a:chOff x="1992255" y="3113965"/>
            <a:chExt cx="5886070" cy="199749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2049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046" y="289698"/>
            <a:ext cx="9222589" cy="326234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91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6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MS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600" b="1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73052" y="725492"/>
            <a:ext cx="9396413" cy="5629275"/>
          </a:xfrm>
        </p:spPr>
        <p:txBody>
          <a:bodyPr/>
          <a:lstStyle>
            <a:lvl1pPr>
              <a:buNone/>
              <a:defRPr>
                <a:latin typeface="+mj-lt"/>
                <a:ea typeface="맑은 고딕" pitchFamily="50" charset="-127"/>
              </a:defRPr>
            </a:lvl1pPr>
            <a:lvl2pPr>
              <a:defRPr>
                <a:latin typeface="+mj-lt"/>
                <a:ea typeface="맑은 고딕" pitchFamily="50" charset="-127"/>
              </a:defRPr>
            </a:lvl2pPr>
            <a:lvl3pPr>
              <a:defRPr>
                <a:latin typeface="맑은 고딕" pitchFamily="50" charset="-127"/>
                <a:ea typeface="맑은 고딕" pitchFamily="50" charset="-127"/>
              </a:defRPr>
            </a:lvl3pPr>
            <a:lvl4pPr>
              <a:defRPr>
                <a:latin typeface="맑은 고딕" pitchFamily="50" charset="-127"/>
                <a:ea typeface="맑은 고딕" pitchFamily="50" charset="-127"/>
              </a:defRPr>
            </a:lvl4pPr>
            <a:lvl5pPr>
              <a:defRPr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87396-390A-40E4-AE63-451AD2BB2604}" type="slidenum">
              <a:rPr lang="ko-KR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2" hasCustomPrompt="1"/>
          </p:nvPr>
        </p:nvSpPr>
        <p:spPr>
          <a:xfrm>
            <a:off x="5817096" y="208068"/>
            <a:ext cx="3924436" cy="288268"/>
          </a:xfrm>
        </p:spPr>
        <p:txBody>
          <a:bodyPr/>
          <a:lstStyle>
            <a:lvl1pPr algn="r">
              <a:defRPr b="1" baseline="0"/>
            </a:lvl1pPr>
          </a:lstStyle>
          <a:p>
            <a:pPr lvl="0"/>
            <a:r>
              <a:rPr lang="ko-KR" altLang="en-US" dirty="0"/>
              <a:t>소제목 </a:t>
            </a:r>
            <a:r>
              <a:rPr lang="en-US" altLang="ko-KR" dirty="0"/>
              <a:t>14pt Bold </a:t>
            </a:r>
            <a:r>
              <a:rPr lang="ko-KR" altLang="en-US" dirty="0"/>
              <a:t>우측정렬</a:t>
            </a:r>
          </a:p>
        </p:txBody>
      </p:sp>
    </p:spTree>
    <p:extLst>
      <p:ext uri="{BB962C8B-B14F-4D97-AF65-F5344CB8AC3E}">
        <p14:creationId xmlns:p14="http://schemas.microsoft.com/office/powerpoint/2010/main" val="2872969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1869FD-9019-2D35-F50C-0FEF1EF44458}"/>
              </a:ext>
            </a:extLst>
          </p:cNvPr>
          <p:cNvSpPr txBox="1"/>
          <p:nvPr userDrawn="1"/>
        </p:nvSpPr>
        <p:spPr>
          <a:xfrm>
            <a:off x="8114386" y="6538191"/>
            <a:ext cx="1502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00" b="0" dirty="0"/>
              <a:t>대보정보통신 컨소시엄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33" r:id="rId3"/>
    <p:sldLayoutId id="2147483929" r:id="rId4"/>
    <p:sldLayoutId id="2147483934" r:id="rId5"/>
  </p:sldLayoutIdLst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support.nges.hign1.com/jenkin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support.nges.hign1.com/jenkin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hyperlink" Target="http://upload.wikimedia.org/wikipedia/commons/thumb/2/2f/Apache-Ant-logo.svg/554px-Apache-Ant-logo.svg.png" TargetMode="Externa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hyperlink" Target="http://192.168.60.30:8180/hudson/securityRealm/" TargetMode="External"/><Relationship Id="rId5" Type="http://schemas.openxmlformats.org/officeDocument/2006/relationships/image" Target="../media/image7.gif"/><Relationship Id="rId15" Type="http://schemas.openxmlformats.org/officeDocument/2006/relationships/image" Target="../media/image15.png"/><Relationship Id="rId10" Type="http://schemas.openxmlformats.org/officeDocument/2006/relationships/image" Target="../media/image11.png"/><Relationship Id="rId4" Type="http://schemas.openxmlformats.org/officeDocument/2006/relationships/hyperlink" Target="http://upload.wikimedia.org/wikipedia/commons/f/f5/Maven_logo.gif" TargetMode="External"/><Relationship Id="rId9" Type="http://schemas.openxmlformats.org/officeDocument/2006/relationships/hyperlink" Target="http://192.168.60.30:8180/hudson/pluginCenter/" TargetMode="External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linsolas.developpez.com/articles/java/outils/builds/images/maven-dependencies.jpg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hyperlink" Target="http://nexus.sonatype.org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2024. 12. 20. 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3600" dirty="0"/>
              <a:t>CICD</a:t>
            </a:r>
            <a:r>
              <a:rPr lang="ko-KR" altLang="en-US" sz="3600" dirty="0"/>
              <a:t>구성안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51743" y="4498582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204522384" descr="EMB0000108011d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794" y="6235888"/>
            <a:ext cx="1550914" cy="17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5579279" y="4235213"/>
            <a:ext cx="3278412" cy="1030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</a:pPr>
            <a:r>
              <a:rPr lang="en-US" altLang="ko-KR" sz="1292" b="1" dirty="0">
                <a:latin typeface="+mn-ea"/>
              </a:rPr>
              <a:t>NGES_COM_DE61-1</a:t>
            </a:r>
          </a:p>
          <a:p>
            <a:pPr algn="r">
              <a:lnSpc>
                <a:spcPct val="130000"/>
              </a:lnSpc>
            </a:pPr>
            <a:r>
              <a:rPr lang="en-US" altLang="ko-KR" sz="1292" b="1" dirty="0">
                <a:latin typeface="+mn-ea"/>
              </a:rPr>
              <a:t>Ver. 0.9</a:t>
            </a:r>
          </a:p>
          <a:p>
            <a:pPr algn="r">
              <a:lnSpc>
                <a:spcPct val="130000"/>
              </a:lnSpc>
            </a:pPr>
            <a:r>
              <a:rPr lang="ko-KR" altLang="en-US" sz="1292" b="1" dirty="0">
                <a:latin typeface="+mn-ea"/>
              </a:rPr>
              <a:t>설계 단계</a:t>
            </a:r>
          </a:p>
        </p:txBody>
      </p:sp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B04CC35-431B-8582-D842-67D8C6CFDC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F5C2351B-6746-9579-D3F2-A9368A7E03CB}"/>
              </a:ext>
            </a:extLst>
          </p:cNvPr>
          <p:cNvGrpSpPr/>
          <p:nvPr/>
        </p:nvGrpSpPr>
        <p:grpSpPr>
          <a:xfrm>
            <a:off x="704528" y="692697"/>
            <a:ext cx="8568952" cy="2798787"/>
            <a:chOff x="323528" y="846237"/>
            <a:chExt cx="8568952" cy="2798787"/>
          </a:xfrm>
        </p:grpSpPr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959781F7-5ADF-7C42-D48F-1FF679879317}"/>
                </a:ext>
              </a:extLst>
            </p:cNvPr>
            <p:cNvGrpSpPr/>
            <p:nvPr/>
          </p:nvGrpSpPr>
          <p:grpSpPr>
            <a:xfrm>
              <a:off x="3292810" y="2229247"/>
              <a:ext cx="3996444" cy="702359"/>
              <a:chOff x="3275856" y="2356144"/>
              <a:chExt cx="3996444" cy="1137003"/>
            </a:xfrm>
          </p:grpSpPr>
          <p:cxnSp>
            <p:nvCxnSpPr>
              <p:cNvPr id="94" name="Shape 97">
                <a:extLst>
                  <a:ext uri="{FF2B5EF4-FFF2-40B4-BE49-F238E27FC236}">
                    <a16:creationId xmlns:a16="http://schemas.microsoft.com/office/drawing/2014/main" id="{C000C61F-09E4-BD90-EE03-D6C1C6F4097B}"/>
                  </a:ext>
                </a:extLst>
              </p:cNvPr>
              <p:cNvCxnSpPr>
                <a:endCxn id="60" idx="2"/>
              </p:cNvCxnSpPr>
              <p:nvPr/>
            </p:nvCxnSpPr>
            <p:spPr bwMode="auto">
              <a:xfrm flipV="1">
                <a:off x="4283968" y="2362930"/>
                <a:ext cx="2988332" cy="1130217"/>
              </a:xfrm>
              <a:prstGeom prst="bentConnector2">
                <a:avLst/>
              </a:prstGeom>
              <a:noFill/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95" name="Shape 100">
                <a:extLst>
                  <a:ext uri="{FF2B5EF4-FFF2-40B4-BE49-F238E27FC236}">
                    <a16:creationId xmlns:a16="http://schemas.microsoft.com/office/drawing/2014/main" id="{03B3BCDD-2772-52A6-B42F-73E1E1613E38}"/>
                  </a:ext>
                </a:extLst>
              </p:cNvPr>
              <p:cNvCxnSpPr>
                <a:endCxn id="59" idx="2"/>
              </p:cNvCxnSpPr>
              <p:nvPr/>
            </p:nvCxnSpPr>
            <p:spPr bwMode="auto">
              <a:xfrm flipV="1">
                <a:off x="3619500" y="2362932"/>
                <a:ext cx="2644688" cy="1130029"/>
              </a:xfrm>
              <a:prstGeom prst="bentConnector2">
                <a:avLst/>
              </a:prstGeom>
              <a:noFill/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96" name="Shape 102">
                <a:extLst>
                  <a:ext uri="{FF2B5EF4-FFF2-40B4-BE49-F238E27FC236}">
                    <a16:creationId xmlns:a16="http://schemas.microsoft.com/office/drawing/2014/main" id="{A0ED9E40-3334-354D-9831-C61FE471C040}"/>
                  </a:ext>
                </a:extLst>
              </p:cNvPr>
              <p:cNvCxnSpPr>
                <a:cxnSpLocks/>
                <a:endCxn id="58" idx="2"/>
              </p:cNvCxnSpPr>
              <p:nvPr/>
            </p:nvCxnSpPr>
            <p:spPr bwMode="auto">
              <a:xfrm flipV="1">
                <a:off x="3275856" y="2356144"/>
                <a:ext cx="1938914" cy="1134534"/>
              </a:xfrm>
              <a:prstGeom prst="bentConnector2">
                <a:avLst/>
              </a:prstGeom>
              <a:noFill/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</p:grp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B056E666-AC69-4FA3-472D-881A3438C1F6}"/>
                </a:ext>
              </a:extLst>
            </p:cNvPr>
            <p:cNvSpPr/>
            <p:nvPr/>
          </p:nvSpPr>
          <p:spPr bwMode="auto">
            <a:xfrm>
              <a:off x="3059832" y="2420888"/>
              <a:ext cx="1319894" cy="659482"/>
            </a:xfrm>
            <a:prstGeom prst="rect">
              <a:avLst/>
            </a:prstGeom>
            <a:solidFill>
              <a:srgbClr val="0070C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ko-KR" altLang="en-US" sz="1000" b="1" dirty="0">
                  <a:solidFill>
                    <a:schemeClr val="bg1"/>
                  </a:solidFill>
                  <a:latin typeface="Arial" pitchFamily="34" charset="0"/>
                </a:rPr>
                <a:t>운영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Jenkins CI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Server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F25A28F3-B4B0-A377-A81D-D07103E3AC98}"/>
                </a:ext>
              </a:extLst>
            </p:cNvPr>
            <p:cNvSpPr/>
            <p:nvPr/>
          </p:nvSpPr>
          <p:spPr bwMode="auto">
            <a:xfrm>
              <a:off x="3059832" y="1484784"/>
              <a:ext cx="1319894" cy="659482"/>
            </a:xfrm>
            <a:prstGeom prst="rect">
              <a:avLst/>
            </a:prstGeom>
            <a:solidFill>
              <a:srgbClr val="00B0F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ko-KR" altLang="en-US" sz="1000" b="1" dirty="0">
                  <a:solidFill>
                    <a:schemeClr val="bg1"/>
                  </a:solidFill>
                  <a:latin typeface="Arial" pitchFamily="34" charset="0"/>
                </a:rPr>
                <a:t>운영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GitLab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Server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0C3AF374-BA2F-EE6B-BF40-F885F29F46E5}"/>
                </a:ext>
              </a:extLst>
            </p:cNvPr>
            <p:cNvSpPr/>
            <p:nvPr/>
          </p:nvSpPr>
          <p:spPr bwMode="auto">
            <a:xfrm>
              <a:off x="4739320" y="1437159"/>
              <a:ext cx="984808" cy="792088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ko-KR" altLang="en-US" sz="1000" b="1" dirty="0">
                  <a:solidFill>
                    <a:schemeClr val="bg1"/>
                  </a:solidFill>
                  <a:latin typeface="Arial" pitchFamily="34" charset="0"/>
                </a:rPr>
                <a:t>운영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Was Server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1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211282C-0985-1336-2F15-A595E24124E9}"/>
                </a:ext>
              </a:extLst>
            </p:cNvPr>
            <p:cNvSpPr/>
            <p:nvPr/>
          </p:nvSpPr>
          <p:spPr bwMode="auto">
            <a:xfrm>
              <a:off x="5796136" y="1437159"/>
              <a:ext cx="936104" cy="792088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ko-KR" altLang="en-US" sz="1000" b="1" dirty="0">
                  <a:solidFill>
                    <a:schemeClr val="bg1"/>
                  </a:solidFill>
                  <a:latin typeface="Arial" pitchFamily="34" charset="0"/>
                </a:rPr>
                <a:t>운영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Was Server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2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9193D4CB-E021-A899-9441-34B0A948EDF0}"/>
                </a:ext>
              </a:extLst>
            </p:cNvPr>
            <p:cNvSpPr/>
            <p:nvPr/>
          </p:nvSpPr>
          <p:spPr bwMode="auto">
            <a:xfrm>
              <a:off x="6804248" y="1437159"/>
              <a:ext cx="936104" cy="792088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ko-KR" altLang="en-US" sz="1000" b="1" dirty="0">
                  <a:solidFill>
                    <a:schemeClr val="bg1"/>
                  </a:solidFill>
                  <a:latin typeface="Arial" pitchFamily="34" charset="0"/>
                </a:rPr>
                <a:t>운영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Was Server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3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DFD51D7A-70B3-56DA-AE56-1EAD4617D179}"/>
                </a:ext>
              </a:extLst>
            </p:cNvPr>
            <p:cNvSpPr/>
            <p:nvPr/>
          </p:nvSpPr>
          <p:spPr bwMode="auto">
            <a:xfrm>
              <a:off x="7812360" y="1437159"/>
              <a:ext cx="936104" cy="792088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ko-KR" altLang="en-US" sz="1000" b="1" dirty="0">
                  <a:solidFill>
                    <a:schemeClr val="bg1"/>
                  </a:solidFill>
                  <a:latin typeface="Arial" pitchFamily="34" charset="0"/>
                </a:rPr>
                <a:t>운영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Was Server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 stg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pic>
          <p:nvPicPr>
            <p:cNvPr id="62" name="Picture 2">
              <a:extLst>
                <a:ext uri="{FF2B5EF4-FFF2-40B4-BE49-F238E27FC236}">
                  <a16:creationId xmlns:a16="http://schemas.microsoft.com/office/drawing/2014/main" id="{7B9076C2-5C55-F3F1-D820-8BE029BC72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63688" y="1556792"/>
              <a:ext cx="746760" cy="646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" name="오른쪽 화살표 57">
              <a:extLst>
                <a:ext uri="{FF2B5EF4-FFF2-40B4-BE49-F238E27FC236}">
                  <a16:creationId xmlns:a16="http://schemas.microsoft.com/office/drawing/2014/main" id="{4E908CB3-E191-8521-89FA-315C622DA2DD}"/>
                </a:ext>
              </a:extLst>
            </p:cNvPr>
            <p:cNvSpPr/>
            <p:nvPr/>
          </p:nvSpPr>
          <p:spPr bwMode="auto">
            <a:xfrm>
              <a:off x="2532026" y="1628800"/>
              <a:ext cx="648072" cy="360040"/>
            </a:xfrm>
            <a:prstGeom prst="rightArrow">
              <a:avLst/>
            </a:prstGeom>
            <a:solidFill>
              <a:srgbClr val="92D050">
                <a:alpha val="9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C501A1E-2E95-678D-98C0-34F2AF52AA2B}"/>
                </a:ext>
              </a:extLst>
            </p:cNvPr>
            <p:cNvSpPr txBox="1"/>
            <p:nvPr/>
          </p:nvSpPr>
          <p:spPr>
            <a:xfrm>
              <a:off x="2483768" y="1694361"/>
              <a:ext cx="61908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00" b="1" dirty="0">
                  <a:latin typeface="+mn-ea"/>
                </a:rPr>
                <a:t>Commit</a:t>
              </a:r>
              <a:endParaRPr lang="ko-KR" altLang="en-US" sz="900" b="1" dirty="0">
                <a:latin typeface="+mn-ea"/>
              </a:endParaRPr>
            </a:p>
          </p:txBody>
        </p:sp>
        <p:cxnSp>
          <p:nvCxnSpPr>
            <p:cNvPr id="65" name="Shape 65">
              <a:extLst>
                <a:ext uri="{FF2B5EF4-FFF2-40B4-BE49-F238E27FC236}">
                  <a16:creationId xmlns:a16="http://schemas.microsoft.com/office/drawing/2014/main" id="{962B82CD-85FB-08CD-D5A2-06BF08C25C42}"/>
                </a:ext>
              </a:extLst>
            </p:cNvPr>
            <p:cNvCxnSpPr>
              <a:stCxn id="56" idx="3"/>
              <a:endCxn id="61" idx="2"/>
            </p:cNvCxnSpPr>
            <p:nvPr/>
          </p:nvCxnSpPr>
          <p:spPr bwMode="auto">
            <a:xfrm flipV="1">
              <a:off x="4379726" y="2229247"/>
              <a:ext cx="3900686" cy="521382"/>
            </a:xfrm>
            <a:prstGeom prst="bentConnector2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3CA88E93-0B50-B3FC-CE94-862687C92B1F}"/>
                </a:ext>
              </a:extLst>
            </p:cNvPr>
            <p:cNvGrpSpPr/>
            <p:nvPr/>
          </p:nvGrpSpPr>
          <p:grpSpPr>
            <a:xfrm rot="1183069">
              <a:off x="4238639" y="2548892"/>
              <a:ext cx="910961" cy="576064"/>
              <a:chOff x="4165103" y="2276872"/>
              <a:chExt cx="742970" cy="429793"/>
            </a:xfrm>
          </p:grpSpPr>
          <p:sp>
            <p:nvSpPr>
              <p:cNvPr id="91" name="오른쪽으로 구부러진 화살표 69">
                <a:extLst>
                  <a:ext uri="{FF2B5EF4-FFF2-40B4-BE49-F238E27FC236}">
                    <a16:creationId xmlns:a16="http://schemas.microsoft.com/office/drawing/2014/main" id="{E64BAC94-8D0F-2E5E-8748-1129611F2EBC}"/>
                  </a:ext>
                </a:extLst>
              </p:cNvPr>
              <p:cNvSpPr/>
              <p:nvPr/>
            </p:nvSpPr>
            <p:spPr bwMode="auto">
              <a:xfrm>
                <a:off x="4165103" y="2310621"/>
                <a:ext cx="324036" cy="396044"/>
              </a:xfrm>
              <a:prstGeom prst="curvedRightArrow">
                <a:avLst/>
              </a:prstGeom>
              <a:solidFill>
                <a:srgbClr val="92D050">
                  <a:alpha val="9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900" dirty="0">
                  <a:latin typeface="Arial" pitchFamily="34" charset="0"/>
                </a:endParaRPr>
              </a:p>
            </p:txBody>
          </p:sp>
          <p:sp>
            <p:nvSpPr>
              <p:cNvPr id="92" name="오른쪽으로 구부러진 화살표 70">
                <a:extLst>
                  <a:ext uri="{FF2B5EF4-FFF2-40B4-BE49-F238E27FC236}">
                    <a16:creationId xmlns:a16="http://schemas.microsoft.com/office/drawing/2014/main" id="{5C6EAD2C-B410-193B-AAD3-9AAA88EAD9CA}"/>
                  </a:ext>
                </a:extLst>
              </p:cNvPr>
              <p:cNvSpPr/>
              <p:nvPr/>
            </p:nvSpPr>
            <p:spPr bwMode="auto">
              <a:xfrm rot="10800000">
                <a:off x="4525301" y="2276872"/>
                <a:ext cx="324036" cy="396044"/>
              </a:xfrm>
              <a:prstGeom prst="curvedRightArrow">
                <a:avLst/>
              </a:prstGeom>
              <a:solidFill>
                <a:srgbClr val="92D050">
                  <a:alpha val="9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900" dirty="0">
                  <a:latin typeface="Arial" pitchFamily="34" charset="0"/>
                </a:endParaRP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FFDC3560-2404-D1B2-D536-B11E7CBF1C97}"/>
                  </a:ext>
                </a:extLst>
              </p:cNvPr>
              <p:cNvSpPr txBox="1"/>
              <p:nvPr/>
            </p:nvSpPr>
            <p:spPr>
              <a:xfrm>
                <a:off x="4169135" y="2402511"/>
                <a:ext cx="738938" cy="172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900" b="1" dirty="0">
                    <a:latin typeface="+mn-ea"/>
                  </a:rPr>
                  <a:t>Build/Deploy</a:t>
                </a:r>
                <a:endParaRPr lang="ko-KR" altLang="en-US" sz="900" b="1" dirty="0">
                  <a:latin typeface="+mn-ea"/>
                </a:endParaRPr>
              </a:p>
            </p:txBody>
          </p: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CD3AE08A-0E37-C71E-1318-2438C1BFBBDA}"/>
                </a:ext>
              </a:extLst>
            </p:cNvPr>
            <p:cNvGrpSpPr/>
            <p:nvPr/>
          </p:nvGrpSpPr>
          <p:grpSpPr>
            <a:xfrm rot="5400000">
              <a:off x="3995936" y="1998365"/>
              <a:ext cx="648072" cy="360040"/>
              <a:chOff x="2316002" y="2276872"/>
              <a:chExt cx="648072" cy="360040"/>
            </a:xfrm>
          </p:grpSpPr>
          <p:sp>
            <p:nvSpPr>
              <p:cNvPr id="89" name="오른쪽 화살표 76">
                <a:extLst>
                  <a:ext uri="{FF2B5EF4-FFF2-40B4-BE49-F238E27FC236}">
                    <a16:creationId xmlns:a16="http://schemas.microsoft.com/office/drawing/2014/main" id="{F930D9B7-67B9-922F-1BE8-60666D2AE95A}"/>
                  </a:ext>
                </a:extLst>
              </p:cNvPr>
              <p:cNvSpPr/>
              <p:nvPr/>
            </p:nvSpPr>
            <p:spPr bwMode="auto">
              <a:xfrm>
                <a:off x="2316002" y="2276872"/>
                <a:ext cx="648072" cy="360040"/>
              </a:xfrm>
              <a:prstGeom prst="rightArrow">
                <a:avLst/>
              </a:prstGeom>
              <a:solidFill>
                <a:srgbClr val="92D050">
                  <a:alpha val="9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67B222E9-C163-7EA5-EE4F-0DDDA5447EC5}"/>
                  </a:ext>
                </a:extLst>
              </p:cNvPr>
              <p:cNvSpPr txBox="1"/>
              <p:nvPr/>
            </p:nvSpPr>
            <p:spPr>
              <a:xfrm>
                <a:off x="2329075" y="2342433"/>
                <a:ext cx="558166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900" b="1" dirty="0">
                    <a:latin typeface="+mn-ea"/>
                  </a:rPr>
                  <a:t>Source</a:t>
                </a:r>
                <a:endParaRPr lang="ko-KR" altLang="en-US" sz="900" b="1" dirty="0">
                  <a:latin typeface="+mn-ea"/>
                </a:endParaRPr>
              </a:p>
            </p:txBody>
          </p:sp>
        </p:grpSp>
        <p:cxnSp>
          <p:nvCxnSpPr>
            <p:cNvPr id="68" name="직선 연결선 67">
              <a:extLst>
                <a:ext uri="{FF2B5EF4-FFF2-40B4-BE49-F238E27FC236}">
                  <a16:creationId xmlns:a16="http://schemas.microsoft.com/office/drawing/2014/main" id="{68EB58E5-CA98-5520-575B-66FADF331F4E}"/>
                </a:ext>
              </a:extLst>
            </p:cNvPr>
            <p:cNvCxnSpPr/>
            <p:nvPr/>
          </p:nvCxnSpPr>
          <p:spPr bwMode="auto">
            <a:xfrm>
              <a:off x="1547664" y="1268760"/>
              <a:ext cx="0" cy="2160240"/>
            </a:xfrm>
            <a:prstGeom prst="line">
              <a:avLst/>
            </a:prstGeom>
            <a:noFill/>
            <a:ln w="25400" cap="flat" cmpd="sng" algn="ctr">
              <a:solidFill>
                <a:schemeClr val="tx2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69" name="Picture 2">
              <a:extLst>
                <a:ext uri="{FF2B5EF4-FFF2-40B4-BE49-F238E27FC236}">
                  <a16:creationId xmlns:a16="http://schemas.microsoft.com/office/drawing/2014/main" id="{E1B9CB61-E341-1322-3F94-2FF52F8244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5536" y="2566228"/>
              <a:ext cx="746760" cy="646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0" name="직사각형 69">
              <a:extLst>
                <a:ext uri="{FF2B5EF4-FFF2-40B4-BE49-F238E27FC236}">
                  <a16:creationId xmlns:a16="http://schemas.microsoft.com/office/drawing/2014/main" id="{9D38C29A-C8B0-E93F-44AD-AE0179CC05AC}"/>
                </a:ext>
              </a:extLst>
            </p:cNvPr>
            <p:cNvSpPr/>
            <p:nvPr/>
          </p:nvSpPr>
          <p:spPr bwMode="auto">
            <a:xfrm>
              <a:off x="323528" y="1484784"/>
              <a:ext cx="864096" cy="58747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ko-KR" altLang="en-US" sz="1000" b="1" dirty="0">
                  <a:solidFill>
                    <a:schemeClr val="bg1"/>
                  </a:solidFill>
                  <a:latin typeface="Arial" pitchFamily="34" charset="0"/>
                </a:rPr>
                <a:t>개발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GitLab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Server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grpSp>
          <p:nvGrpSpPr>
            <p:cNvPr id="71" name="그룹 70">
              <a:extLst>
                <a:ext uri="{FF2B5EF4-FFF2-40B4-BE49-F238E27FC236}">
                  <a16:creationId xmlns:a16="http://schemas.microsoft.com/office/drawing/2014/main" id="{D8120146-049A-9C67-F415-1D74EC0DE0E4}"/>
                </a:ext>
              </a:extLst>
            </p:cNvPr>
            <p:cNvGrpSpPr/>
            <p:nvPr/>
          </p:nvGrpSpPr>
          <p:grpSpPr>
            <a:xfrm rot="5400000">
              <a:off x="387710" y="2257450"/>
              <a:ext cx="807742" cy="360040"/>
              <a:chOff x="2292140" y="2276874"/>
              <a:chExt cx="674519" cy="360040"/>
            </a:xfrm>
          </p:grpSpPr>
          <p:sp>
            <p:nvSpPr>
              <p:cNvPr id="87" name="오른쪽 화살표 84">
                <a:extLst>
                  <a:ext uri="{FF2B5EF4-FFF2-40B4-BE49-F238E27FC236}">
                    <a16:creationId xmlns:a16="http://schemas.microsoft.com/office/drawing/2014/main" id="{493CE852-FE7D-C3E7-FA81-E6C28011719A}"/>
                  </a:ext>
                </a:extLst>
              </p:cNvPr>
              <p:cNvSpPr/>
              <p:nvPr/>
            </p:nvSpPr>
            <p:spPr bwMode="auto">
              <a:xfrm>
                <a:off x="2292140" y="2276874"/>
                <a:ext cx="648072" cy="360040"/>
              </a:xfrm>
              <a:prstGeom prst="rightArrow">
                <a:avLst/>
              </a:prstGeom>
              <a:solidFill>
                <a:srgbClr val="92D050">
                  <a:alpha val="9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3FD68B03-1620-21C0-EB2D-35B16559D2D0}"/>
                  </a:ext>
                </a:extLst>
              </p:cNvPr>
              <p:cNvSpPr txBox="1"/>
              <p:nvPr/>
            </p:nvSpPr>
            <p:spPr>
              <a:xfrm>
                <a:off x="2333226" y="2342435"/>
                <a:ext cx="633433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900" b="1" dirty="0">
                    <a:latin typeface="+mn-ea"/>
                  </a:rPr>
                  <a:t>Check Out</a:t>
                </a:r>
                <a:endParaRPr lang="ko-KR" altLang="en-US" sz="900" b="1" dirty="0">
                  <a:latin typeface="+mn-ea"/>
                </a:endParaRPr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DA44F8E-DFAF-12DD-F0C4-D7938FBF73DB}"/>
                </a:ext>
              </a:extLst>
            </p:cNvPr>
            <p:cNvSpPr txBox="1"/>
            <p:nvPr/>
          </p:nvSpPr>
          <p:spPr>
            <a:xfrm>
              <a:off x="899592" y="2204864"/>
              <a:ext cx="409086" cy="246221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spcCol="720000" rtlCol="0">
              <a:spAutoFit/>
            </a:bodyPr>
            <a:lstStyle/>
            <a:p>
              <a:r>
                <a:rPr lang="en-US" altLang="ko-KR" sz="1000" b="1" dirty="0">
                  <a:latin typeface="+mn-ea"/>
                </a:rPr>
                <a:t>Tag</a:t>
              </a:r>
              <a:endParaRPr lang="ko-KR" altLang="en-US" sz="1000" b="1" dirty="0">
                <a:latin typeface="+mn-ea"/>
              </a:endParaRPr>
            </a:p>
          </p:txBody>
        </p:sp>
        <p:sp>
          <p:nvSpPr>
            <p:cNvPr id="73" name="위로 굽은 화살표 88">
              <a:extLst>
                <a:ext uri="{FF2B5EF4-FFF2-40B4-BE49-F238E27FC236}">
                  <a16:creationId xmlns:a16="http://schemas.microsoft.com/office/drawing/2014/main" id="{048BE374-C97E-4620-20D6-D4B378505BB6}"/>
                </a:ext>
              </a:extLst>
            </p:cNvPr>
            <p:cNvSpPr/>
            <p:nvPr/>
          </p:nvSpPr>
          <p:spPr bwMode="auto">
            <a:xfrm>
              <a:off x="1288206" y="2276872"/>
              <a:ext cx="979537" cy="610344"/>
            </a:xfrm>
            <a:prstGeom prst="bentUpArrow">
              <a:avLst/>
            </a:prstGeom>
            <a:solidFill>
              <a:srgbClr val="B4DE86">
                <a:alpha val="9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A42233C-683A-BFA5-479C-8888466A961A}"/>
                </a:ext>
              </a:extLst>
            </p:cNvPr>
            <p:cNvSpPr txBox="1"/>
            <p:nvPr/>
          </p:nvSpPr>
          <p:spPr>
            <a:xfrm>
              <a:off x="1691680" y="2678723"/>
              <a:ext cx="465192" cy="2308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spcCol="720000" rtlCol="0">
              <a:spAutoFit/>
            </a:bodyPr>
            <a:lstStyle/>
            <a:p>
              <a:r>
                <a:rPr lang="en-US" altLang="ko-KR" sz="900" b="1" dirty="0">
                  <a:latin typeface="+mn-ea"/>
                </a:rPr>
                <a:t>Copy</a:t>
              </a:r>
              <a:endParaRPr lang="ko-KR" altLang="en-US" sz="900" b="1" dirty="0">
                <a:latin typeface="+mn-ea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7381D219-AE89-B680-4032-3D99DCFAB22D}"/>
                </a:ext>
              </a:extLst>
            </p:cNvPr>
            <p:cNvSpPr txBox="1"/>
            <p:nvPr/>
          </p:nvSpPr>
          <p:spPr>
            <a:xfrm>
              <a:off x="395536" y="2204864"/>
              <a:ext cx="243978" cy="215444"/>
            </a:xfrm>
            <a:prstGeom prst="rect">
              <a:avLst/>
            </a:prstGeom>
            <a:solidFill>
              <a:srgbClr val="FFD03B"/>
            </a:solidFill>
            <a:ln w="19050">
              <a:noFill/>
            </a:ln>
            <a:effectLst>
              <a:softEdge rad="31750"/>
            </a:effectLst>
          </p:spPr>
          <p:txBody>
            <a:bodyPr wrap="none" spcCol="720000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1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055258E-850C-424A-4A0B-F9254A7928F9}"/>
                </a:ext>
              </a:extLst>
            </p:cNvPr>
            <p:cNvSpPr txBox="1"/>
            <p:nvPr/>
          </p:nvSpPr>
          <p:spPr>
            <a:xfrm>
              <a:off x="539552" y="3213556"/>
              <a:ext cx="243978" cy="215444"/>
            </a:xfrm>
            <a:prstGeom prst="rect">
              <a:avLst/>
            </a:prstGeom>
            <a:solidFill>
              <a:srgbClr val="FFD03B"/>
            </a:solidFill>
            <a:ln w="19050">
              <a:noFill/>
            </a:ln>
            <a:effectLst>
              <a:softEdge rad="31750"/>
            </a:effectLst>
          </p:spPr>
          <p:txBody>
            <a:bodyPr wrap="none" spcCol="720000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2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0BA6A6A-ACC5-BA14-D847-C4EF4FEE9510}"/>
                </a:ext>
              </a:extLst>
            </p:cNvPr>
            <p:cNvSpPr txBox="1"/>
            <p:nvPr/>
          </p:nvSpPr>
          <p:spPr>
            <a:xfrm>
              <a:off x="1773834" y="2483951"/>
              <a:ext cx="243978" cy="215444"/>
            </a:xfrm>
            <a:prstGeom prst="rect">
              <a:avLst/>
            </a:prstGeom>
            <a:solidFill>
              <a:srgbClr val="FFD03B"/>
            </a:solidFill>
            <a:ln w="19050">
              <a:noFill/>
            </a:ln>
            <a:effectLst>
              <a:softEdge rad="31750"/>
            </a:effectLst>
          </p:spPr>
          <p:txBody>
            <a:bodyPr wrap="none" spcCol="720000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3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EFF46F5-98A7-0963-585A-75DF356F55BF}"/>
                </a:ext>
              </a:extLst>
            </p:cNvPr>
            <p:cNvSpPr txBox="1"/>
            <p:nvPr/>
          </p:nvSpPr>
          <p:spPr>
            <a:xfrm>
              <a:off x="2671838" y="1916832"/>
              <a:ext cx="243978" cy="215444"/>
            </a:xfrm>
            <a:prstGeom prst="rect">
              <a:avLst/>
            </a:prstGeom>
            <a:solidFill>
              <a:srgbClr val="FFD03B"/>
            </a:solidFill>
            <a:ln w="19050">
              <a:noFill/>
            </a:ln>
            <a:effectLst>
              <a:softEdge rad="31750"/>
            </a:effectLst>
          </p:spPr>
          <p:txBody>
            <a:bodyPr wrap="none" spcCol="720000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4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6531D70-2E7C-302D-B1EC-8018CE3588AB}"/>
                </a:ext>
              </a:extLst>
            </p:cNvPr>
            <p:cNvSpPr txBox="1"/>
            <p:nvPr/>
          </p:nvSpPr>
          <p:spPr>
            <a:xfrm>
              <a:off x="4058419" y="2454796"/>
              <a:ext cx="243978" cy="215444"/>
            </a:xfrm>
            <a:prstGeom prst="rect">
              <a:avLst/>
            </a:prstGeom>
            <a:solidFill>
              <a:srgbClr val="FFD03B"/>
            </a:solidFill>
            <a:ln w="19050">
              <a:noFill/>
            </a:ln>
            <a:effectLst>
              <a:softEdge rad="31750"/>
            </a:effectLst>
          </p:spPr>
          <p:txBody>
            <a:bodyPr wrap="none" spcCol="720000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5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5733777-9358-0109-8376-D7224719E08A}"/>
                </a:ext>
              </a:extLst>
            </p:cNvPr>
            <p:cNvSpPr txBox="1"/>
            <p:nvPr/>
          </p:nvSpPr>
          <p:spPr>
            <a:xfrm>
              <a:off x="8000430" y="2421468"/>
              <a:ext cx="243978" cy="215444"/>
            </a:xfrm>
            <a:prstGeom prst="rect">
              <a:avLst/>
            </a:prstGeom>
            <a:solidFill>
              <a:srgbClr val="FFD03B"/>
            </a:solidFill>
            <a:ln w="19050">
              <a:noFill/>
            </a:ln>
            <a:effectLst>
              <a:softEdge rad="31750"/>
            </a:effectLst>
          </p:spPr>
          <p:txBody>
            <a:bodyPr wrap="none" spcCol="720000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6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F11A28A-B5EE-FDA9-CD26-637693AC1DDC}"/>
                </a:ext>
              </a:extLst>
            </p:cNvPr>
            <p:cNvSpPr txBox="1"/>
            <p:nvPr/>
          </p:nvSpPr>
          <p:spPr>
            <a:xfrm>
              <a:off x="5336134" y="2953519"/>
              <a:ext cx="300082" cy="215444"/>
            </a:xfrm>
            <a:prstGeom prst="rect">
              <a:avLst/>
            </a:prstGeom>
            <a:solidFill>
              <a:srgbClr val="FFD03B"/>
            </a:solidFill>
            <a:ln w="19050">
              <a:noFill/>
            </a:ln>
            <a:effectLst>
              <a:softEdge rad="31750"/>
            </a:effectLst>
          </p:spPr>
          <p:txBody>
            <a:bodyPr wrap="none" spcCol="720000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7a</a:t>
              </a:r>
              <a:endParaRPr lang="ko-KR" altLang="en-US" sz="800" b="1" dirty="0">
                <a:latin typeface="+mn-ea"/>
              </a:endParaRPr>
            </a:p>
          </p:txBody>
        </p:sp>
        <p:cxnSp>
          <p:nvCxnSpPr>
            <p:cNvPr id="82" name="꺾인 연결선 114">
              <a:extLst>
                <a:ext uri="{FF2B5EF4-FFF2-40B4-BE49-F238E27FC236}">
                  <a16:creationId xmlns:a16="http://schemas.microsoft.com/office/drawing/2014/main" id="{17422665-E376-70E6-E9C5-FCE7E80595C2}"/>
                </a:ext>
              </a:extLst>
            </p:cNvPr>
            <p:cNvCxnSpPr>
              <a:stCxn id="61" idx="0"/>
              <a:endCxn id="60" idx="0"/>
            </p:cNvCxnSpPr>
            <p:nvPr/>
          </p:nvCxnSpPr>
          <p:spPr bwMode="auto">
            <a:xfrm rot="16200000" flipV="1">
              <a:off x="7776356" y="933103"/>
              <a:ext cx="12700" cy="1008112"/>
            </a:xfrm>
            <a:prstGeom prst="bentConnector3">
              <a:avLst>
                <a:gd name="adj1" fmla="val 2850001"/>
              </a:avLst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3" name="꺾인 연결선 115">
              <a:extLst>
                <a:ext uri="{FF2B5EF4-FFF2-40B4-BE49-F238E27FC236}">
                  <a16:creationId xmlns:a16="http://schemas.microsoft.com/office/drawing/2014/main" id="{5B570770-BF81-3A1A-4C81-9A74765AAE83}"/>
                </a:ext>
              </a:extLst>
            </p:cNvPr>
            <p:cNvCxnSpPr>
              <a:stCxn id="61" idx="0"/>
              <a:endCxn id="59" idx="0"/>
            </p:cNvCxnSpPr>
            <p:nvPr/>
          </p:nvCxnSpPr>
          <p:spPr bwMode="auto">
            <a:xfrm rot="16200000" flipV="1">
              <a:off x="7272300" y="429047"/>
              <a:ext cx="12700" cy="2016224"/>
            </a:xfrm>
            <a:prstGeom prst="bentConnector3">
              <a:avLst>
                <a:gd name="adj1" fmla="val 2850001"/>
              </a:avLst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4" name="꺾인 연결선 118">
              <a:extLst>
                <a:ext uri="{FF2B5EF4-FFF2-40B4-BE49-F238E27FC236}">
                  <a16:creationId xmlns:a16="http://schemas.microsoft.com/office/drawing/2014/main" id="{0818E94C-C109-9399-2E22-BBB30FBC104C}"/>
                </a:ext>
              </a:extLst>
            </p:cNvPr>
            <p:cNvCxnSpPr>
              <a:cxnSpLocks/>
              <a:stCxn id="61" idx="0"/>
              <a:endCxn id="58" idx="0"/>
            </p:cNvCxnSpPr>
            <p:nvPr/>
          </p:nvCxnSpPr>
          <p:spPr bwMode="auto">
            <a:xfrm rot="16200000" flipV="1">
              <a:off x="6756068" y="-87185"/>
              <a:ext cx="12700" cy="3048688"/>
            </a:xfrm>
            <a:prstGeom prst="bentConnector3">
              <a:avLst>
                <a:gd name="adj1" fmla="val 1800000"/>
              </a:avLst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04D6E112-8D47-9063-33E7-7CD7A79DD3DA}"/>
                </a:ext>
              </a:extLst>
            </p:cNvPr>
            <p:cNvSpPr txBox="1"/>
            <p:nvPr/>
          </p:nvSpPr>
          <p:spPr>
            <a:xfrm>
              <a:off x="5577587" y="846237"/>
              <a:ext cx="308098" cy="215444"/>
            </a:xfrm>
            <a:prstGeom prst="rect">
              <a:avLst/>
            </a:prstGeom>
            <a:solidFill>
              <a:srgbClr val="FFD03B"/>
            </a:solidFill>
            <a:ln w="19050">
              <a:noFill/>
            </a:ln>
            <a:effectLst>
              <a:softEdge rad="31750"/>
            </a:effectLst>
          </p:spPr>
          <p:txBody>
            <a:bodyPr wrap="none" spcCol="720000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7b</a:t>
              </a:r>
              <a:endParaRPr lang="ko-KR" altLang="en-US" sz="800" b="1" dirty="0">
                <a:latin typeface="+mn-ea"/>
              </a:endParaRPr>
            </a:p>
          </p:txBody>
        </p:sp>
        <p:cxnSp>
          <p:nvCxnSpPr>
            <p:cNvPr id="86" name="직선 연결선 85">
              <a:extLst>
                <a:ext uri="{FF2B5EF4-FFF2-40B4-BE49-F238E27FC236}">
                  <a16:creationId xmlns:a16="http://schemas.microsoft.com/office/drawing/2014/main" id="{8C380B00-2569-5171-2C06-CA0CB72905D6}"/>
                </a:ext>
              </a:extLst>
            </p:cNvPr>
            <p:cNvCxnSpPr/>
            <p:nvPr/>
          </p:nvCxnSpPr>
          <p:spPr bwMode="auto">
            <a:xfrm>
              <a:off x="323528" y="3645024"/>
              <a:ext cx="8568952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ECCA1CA7-65C3-E6B9-055F-3477A9022934}"/>
              </a:ext>
            </a:extLst>
          </p:cNvPr>
          <p:cNvGrpSpPr/>
          <p:nvPr/>
        </p:nvGrpSpPr>
        <p:grpSpPr>
          <a:xfrm>
            <a:off x="1011610" y="3645025"/>
            <a:ext cx="7397774" cy="2465293"/>
            <a:chOff x="630610" y="3781544"/>
            <a:chExt cx="7397774" cy="2465293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114BCDBD-8F0A-0EA3-7076-D3EF26262209}"/>
                </a:ext>
              </a:extLst>
            </p:cNvPr>
            <p:cNvSpPr txBox="1"/>
            <p:nvPr/>
          </p:nvSpPr>
          <p:spPr>
            <a:xfrm>
              <a:off x="630610" y="3783399"/>
              <a:ext cx="3581350" cy="2441694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spcCol="720000" rtlCol="0">
              <a:spAutoFit/>
            </a:bodyPr>
            <a:lstStyle/>
            <a:p>
              <a:pPr marL="228600" indent="-228600">
                <a:spcBef>
                  <a:spcPts val="500"/>
                </a:spcBef>
              </a:pPr>
              <a:r>
                <a:rPr lang="en-US" altLang="ko-KR" sz="1200" b="1" dirty="0">
                  <a:latin typeface="+mn-ea"/>
                </a:rPr>
                <a:t>1. </a:t>
              </a:r>
              <a:r>
                <a:rPr lang="ko-KR" altLang="en-US" sz="900" b="1" dirty="0">
                  <a:latin typeface="+mn-ea"/>
                </a:rPr>
                <a:t>개발</a:t>
              </a:r>
              <a:r>
                <a:rPr lang="en-US" altLang="ko-KR" sz="900" b="1" dirty="0">
                  <a:latin typeface="+mn-ea"/>
                </a:rPr>
                <a:t> GitLab</a:t>
              </a:r>
              <a:r>
                <a:rPr lang="ko-KR" altLang="en-US" sz="900" b="1" dirty="0">
                  <a:latin typeface="+mn-ea"/>
                </a:rPr>
                <a:t>으로 </a:t>
              </a:r>
              <a:r>
                <a:rPr lang="en-US" altLang="ko-KR" sz="900" b="1" dirty="0">
                  <a:latin typeface="+mn-ea"/>
                </a:rPr>
                <a:t>Tag</a:t>
              </a:r>
              <a:r>
                <a:rPr lang="ko-KR" altLang="en-US" sz="900" b="1" dirty="0">
                  <a:latin typeface="+mn-ea"/>
                </a:rPr>
                <a:t>영역에서 소스를 </a:t>
              </a:r>
              <a:r>
                <a:rPr lang="en-US" altLang="ko-KR" sz="900" b="1" dirty="0">
                  <a:latin typeface="+mn-ea"/>
                </a:rPr>
                <a:t>Check Out</a:t>
              </a:r>
              <a:r>
                <a:rPr lang="ko-KR" altLang="en-US" sz="900" b="1" dirty="0">
                  <a:latin typeface="+mn-ea"/>
                </a:rPr>
                <a:t>받는다</a:t>
              </a:r>
              <a:r>
                <a:rPr lang="en-US" altLang="ko-KR" sz="900" b="1" dirty="0">
                  <a:latin typeface="+mn-ea"/>
                </a:rPr>
                <a:t>.</a:t>
              </a:r>
            </a:p>
            <a:p>
              <a:pPr marL="685800" lvl="1" indent="-228600">
                <a:spcBef>
                  <a:spcPts val="500"/>
                </a:spcBef>
              </a:pPr>
              <a:r>
                <a:rPr lang="en-US" altLang="ko-KR" sz="900" dirty="0">
                  <a:latin typeface="+mn-ea"/>
                </a:rPr>
                <a:t>Tag : </a:t>
              </a:r>
              <a:r>
                <a:rPr lang="ko-KR" altLang="en-US" sz="900" dirty="0">
                  <a:latin typeface="+mn-ea"/>
                </a:rPr>
                <a:t>운영에 반영할 소스만 </a:t>
              </a:r>
              <a:r>
                <a:rPr lang="en-US" altLang="ko-KR" sz="900" dirty="0">
                  <a:latin typeface="+mn-ea"/>
                </a:rPr>
                <a:t>Check In</a:t>
              </a:r>
              <a:r>
                <a:rPr lang="ko-KR" altLang="en-US" sz="900" dirty="0">
                  <a:latin typeface="+mn-ea"/>
                </a:rPr>
                <a:t>하는 곳</a:t>
              </a:r>
              <a:endParaRPr lang="en-US" altLang="ko-KR" sz="900" dirty="0">
                <a:latin typeface="+mn-ea"/>
              </a:endParaRPr>
            </a:p>
            <a:p>
              <a:pPr marL="685800" lvl="1" indent="-228600">
                <a:spcBef>
                  <a:spcPts val="500"/>
                </a:spcBef>
              </a:pPr>
              <a:r>
                <a:rPr lang="ko-KR" altLang="en-US" sz="900" dirty="0">
                  <a:latin typeface="+mn-ea"/>
                </a:rPr>
                <a:t>개발영역에만 접속할 수 있는 </a:t>
              </a:r>
              <a:r>
                <a:rPr lang="en-US" altLang="ko-KR" sz="900" dirty="0">
                  <a:latin typeface="+mn-ea"/>
                </a:rPr>
                <a:t>PC</a:t>
              </a:r>
              <a:r>
                <a:rPr lang="ko-KR" altLang="en-US" sz="900" dirty="0">
                  <a:latin typeface="+mn-ea"/>
                </a:rPr>
                <a:t>를 사용 </a:t>
              </a:r>
              <a:endParaRPr lang="en-US" altLang="ko-KR" sz="900" dirty="0">
                <a:latin typeface="+mn-ea"/>
              </a:endParaRPr>
            </a:p>
            <a:p>
              <a:pPr marL="685800" lvl="1" indent="-228600">
                <a:spcBef>
                  <a:spcPts val="500"/>
                </a:spcBef>
              </a:pPr>
              <a:endParaRPr lang="en-US" altLang="ko-KR" sz="900" b="1" dirty="0">
                <a:latin typeface="+mn-ea"/>
              </a:endParaRPr>
            </a:p>
            <a:p>
              <a:pPr marL="228600" indent="-228600">
                <a:spcBef>
                  <a:spcPts val="500"/>
                </a:spcBef>
              </a:pPr>
              <a:r>
                <a:rPr lang="en-US" altLang="ko-KR" sz="1200" b="1" dirty="0">
                  <a:latin typeface="+mn-ea"/>
                </a:rPr>
                <a:t>2.  </a:t>
              </a:r>
              <a:r>
                <a:rPr lang="ko-KR" altLang="en-US" sz="900" b="1" dirty="0">
                  <a:latin typeface="+mn-ea"/>
                </a:rPr>
                <a:t>로컬</a:t>
              </a:r>
              <a:r>
                <a:rPr lang="en-US" altLang="ko-KR" sz="900" b="1" dirty="0">
                  <a:latin typeface="+mn-ea"/>
                </a:rPr>
                <a:t>PC</a:t>
              </a:r>
              <a:r>
                <a:rPr lang="ko-KR" altLang="en-US" sz="900" b="1" dirty="0">
                  <a:latin typeface="+mn-ea"/>
                </a:rPr>
                <a:t>에서 반영할 소스를 반영목록과 대조 확인한다</a:t>
              </a:r>
              <a:r>
                <a:rPr lang="en-US" altLang="ko-KR" sz="900" b="1" dirty="0">
                  <a:latin typeface="+mn-ea"/>
                </a:rPr>
                <a:t>.</a:t>
              </a:r>
            </a:p>
            <a:p>
              <a:pPr marL="685800" lvl="1" indent="-228600">
                <a:spcBef>
                  <a:spcPts val="500"/>
                </a:spcBef>
              </a:pPr>
              <a:r>
                <a:rPr lang="ko-KR" altLang="en-US" sz="900" dirty="0">
                  <a:latin typeface="+mn-ea"/>
                </a:rPr>
                <a:t>개발자는 반영목록을 운영 반영전에 작성</a:t>
              </a:r>
              <a:r>
                <a:rPr lang="en-US" altLang="ko-KR" sz="900" dirty="0">
                  <a:latin typeface="+mn-ea"/>
                </a:rPr>
                <a:t>/</a:t>
              </a:r>
              <a:r>
                <a:rPr lang="ko-KR" altLang="en-US" sz="900" dirty="0">
                  <a:latin typeface="+mn-ea"/>
                </a:rPr>
                <a:t>제출</a:t>
              </a:r>
              <a:endParaRPr lang="en-US" altLang="ko-KR" sz="900" dirty="0">
                <a:latin typeface="+mn-ea"/>
              </a:endParaRPr>
            </a:p>
            <a:p>
              <a:pPr marL="685800" lvl="1" indent="-228600">
                <a:spcBef>
                  <a:spcPts val="500"/>
                </a:spcBef>
              </a:pPr>
              <a:endParaRPr lang="en-US" altLang="ko-KR" sz="900" b="1" dirty="0">
                <a:latin typeface="+mn-ea"/>
              </a:endParaRPr>
            </a:p>
            <a:p>
              <a:pPr>
                <a:spcBef>
                  <a:spcPts val="500"/>
                </a:spcBef>
              </a:pPr>
              <a:r>
                <a:rPr lang="en-US" altLang="ko-KR" sz="1200" b="1" dirty="0">
                  <a:latin typeface="+mn-ea"/>
                </a:rPr>
                <a:t>3.  </a:t>
              </a:r>
              <a:r>
                <a:rPr lang="ko-KR" altLang="en-US" sz="900" b="1" dirty="0">
                  <a:latin typeface="+mn-ea"/>
                </a:rPr>
                <a:t>운영환경에 접속가능 한 </a:t>
              </a:r>
              <a:r>
                <a:rPr lang="en-US" altLang="ko-KR" sz="900" b="1" dirty="0">
                  <a:latin typeface="+mn-ea"/>
                </a:rPr>
                <a:t>PC</a:t>
              </a:r>
              <a:r>
                <a:rPr lang="ko-KR" altLang="en-US" sz="900" b="1" dirty="0">
                  <a:latin typeface="+mn-ea"/>
                </a:rPr>
                <a:t>로 전체형상을 </a:t>
              </a:r>
              <a:r>
                <a:rPr lang="en-US" altLang="ko-KR" sz="900" b="1" dirty="0">
                  <a:latin typeface="+mn-ea"/>
                </a:rPr>
                <a:t>Copy</a:t>
              </a:r>
              <a:r>
                <a:rPr lang="ko-KR" altLang="en-US" sz="900" b="1" dirty="0">
                  <a:latin typeface="+mn-ea"/>
                </a:rPr>
                <a:t>한다</a:t>
              </a:r>
              <a:r>
                <a:rPr lang="en-US" altLang="ko-KR" sz="900" b="1" dirty="0">
                  <a:latin typeface="+mn-ea"/>
                </a:rPr>
                <a:t>.</a:t>
              </a:r>
            </a:p>
            <a:p>
              <a:pPr lvl="1">
                <a:spcBef>
                  <a:spcPts val="500"/>
                </a:spcBef>
              </a:pPr>
              <a:r>
                <a:rPr lang="ko-KR" altLang="en-US" sz="900" dirty="0">
                  <a:latin typeface="+mn-ea"/>
                </a:rPr>
                <a:t>이 단계에서는 운영반영목록 변경 불가</a:t>
              </a:r>
              <a:endParaRPr lang="en-US" altLang="ko-KR" sz="900" dirty="0">
                <a:latin typeface="+mn-ea"/>
              </a:endParaRPr>
            </a:p>
            <a:p>
              <a:pPr>
                <a:spcBef>
                  <a:spcPts val="500"/>
                </a:spcBef>
              </a:pPr>
              <a:endParaRPr lang="en-US" altLang="ko-KR" sz="900" b="1" dirty="0">
                <a:latin typeface="+mn-ea"/>
              </a:endParaRPr>
            </a:p>
            <a:p>
              <a:pPr>
                <a:spcBef>
                  <a:spcPts val="500"/>
                </a:spcBef>
              </a:pPr>
              <a:r>
                <a:rPr lang="en-US" altLang="ko-KR" sz="1200" b="1" dirty="0">
                  <a:latin typeface="+mn-ea"/>
                </a:rPr>
                <a:t>4.  </a:t>
              </a:r>
              <a:r>
                <a:rPr lang="ko-KR" altLang="en-US" sz="900" b="1" dirty="0">
                  <a:latin typeface="+mn-ea"/>
                </a:rPr>
                <a:t>운영반영 </a:t>
              </a:r>
              <a:r>
                <a:rPr lang="en-US" altLang="ko-KR" sz="900" b="1" dirty="0">
                  <a:latin typeface="+mn-ea"/>
                </a:rPr>
                <a:t>GitLab</a:t>
              </a:r>
              <a:r>
                <a:rPr lang="ko-KR" altLang="en-US" sz="900" b="1" dirty="0">
                  <a:latin typeface="+mn-ea"/>
                </a:rPr>
                <a:t>에 소스를 올린다</a:t>
              </a:r>
              <a:r>
                <a:rPr lang="en-US" altLang="ko-KR" sz="900" b="1" dirty="0">
                  <a:latin typeface="+mn-ea"/>
                </a:rPr>
                <a:t>.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EE4501C5-D975-943E-2E2A-64252DC29D1D}"/>
                </a:ext>
              </a:extLst>
            </p:cNvPr>
            <p:cNvSpPr txBox="1"/>
            <p:nvPr/>
          </p:nvSpPr>
          <p:spPr>
            <a:xfrm>
              <a:off x="4447034" y="3781544"/>
              <a:ext cx="3581350" cy="1787669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spcCol="720000" rtlCol="0">
              <a:spAutoFit/>
            </a:bodyPr>
            <a:lstStyle/>
            <a:p>
              <a:pPr marL="228600" indent="-228600">
                <a:spcBef>
                  <a:spcPts val="500"/>
                </a:spcBef>
              </a:pPr>
              <a:r>
                <a:rPr lang="en-US" altLang="ko-KR" sz="1200" b="1" dirty="0">
                  <a:latin typeface="+mn-ea"/>
                </a:rPr>
                <a:t>5.  </a:t>
              </a:r>
              <a:r>
                <a:rPr lang="en-US" altLang="ko-KR" sz="900" b="1" dirty="0">
                  <a:latin typeface="+mn-ea"/>
                </a:rPr>
                <a:t>Jenkins</a:t>
              </a:r>
              <a:r>
                <a:rPr lang="ko-KR" altLang="en-US" sz="900" b="1" dirty="0">
                  <a:latin typeface="+mn-ea"/>
                </a:rPr>
                <a:t>에서</a:t>
              </a:r>
              <a:r>
                <a:rPr lang="en-US" altLang="ko-KR" sz="900" b="1" dirty="0">
                  <a:latin typeface="+mn-ea"/>
                </a:rPr>
                <a:t> STG</a:t>
              </a:r>
              <a:r>
                <a:rPr lang="ko-KR" altLang="en-US" sz="900" b="1" dirty="0">
                  <a:latin typeface="+mn-ea"/>
                </a:rPr>
                <a:t>서버로 </a:t>
              </a:r>
              <a:r>
                <a:rPr lang="en-US" altLang="ko-KR" sz="900" b="1" dirty="0">
                  <a:latin typeface="+mn-ea"/>
                </a:rPr>
                <a:t>Build/Deploy </a:t>
              </a:r>
              <a:r>
                <a:rPr lang="ko-KR" altLang="en-US" sz="900" b="1" dirty="0">
                  <a:latin typeface="+mn-ea"/>
                </a:rPr>
                <a:t>한다</a:t>
              </a:r>
              <a:r>
                <a:rPr lang="en-US" altLang="ko-KR" sz="900" b="1" dirty="0">
                  <a:latin typeface="+mn-ea"/>
                </a:rPr>
                <a:t>.</a:t>
              </a:r>
            </a:p>
            <a:p>
              <a:pPr marL="228600" indent="-228600">
                <a:spcBef>
                  <a:spcPts val="500"/>
                </a:spcBef>
              </a:pPr>
              <a:endParaRPr lang="en-US" altLang="ko-KR" sz="900" b="1" dirty="0">
                <a:latin typeface="+mn-ea"/>
              </a:endParaRPr>
            </a:p>
            <a:p>
              <a:pPr marL="228600" indent="-228600">
                <a:spcBef>
                  <a:spcPts val="500"/>
                </a:spcBef>
              </a:pPr>
              <a:r>
                <a:rPr lang="en-US" altLang="ko-KR" sz="1200" b="1" dirty="0">
                  <a:latin typeface="+mn-ea"/>
                </a:rPr>
                <a:t>6.  </a:t>
              </a:r>
              <a:r>
                <a:rPr lang="en-US" altLang="ko-KR" sz="900" b="1" dirty="0">
                  <a:latin typeface="+mn-ea"/>
                </a:rPr>
                <a:t>STG</a:t>
              </a:r>
              <a:r>
                <a:rPr lang="ko-KR" altLang="en-US" sz="900" b="1" dirty="0">
                  <a:latin typeface="+mn-ea"/>
                </a:rPr>
                <a:t>서버에서 배포를</a:t>
              </a:r>
              <a:r>
                <a:rPr lang="en-US" altLang="ko-KR" sz="900" b="1" dirty="0">
                  <a:latin typeface="+mn-ea"/>
                </a:rPr>
                <a:t> </a:t>
              </a:r>
              <a:r>
                <a:rPr lang="ko-KR" altLang="en-US" sz="900" b="1" dirty="0">
                  <a:latin typeface="+mn-ea"/>
                </a:rPr>
                <a:t>확인 후 개발자에서 확인을 요청한다</a:t>
              </a:r>
              <a:r>
                <a:rPr lang="en-US" altLang="ko-KR" sz="900" b="1" dirty="0">
                  <a:latin typeface="+mn-ea"/>
                </a:rPr>
                <a:t>.</a:t>
              </a:r>
            </a:p>
            <a:p>
              <a:pPr marL="685800" lvl="1" indent="-228600">
                <a:spcBef>
                  <a:spcPts val="500"/>
                </a:spcBef>
              </a:pPr>
              <a:r>
                <a:rPr lang="en-US" altLang="ko-KR" sz="900" dirty="0">
                  <a:latin typeface="+mn-ea"/>
                </a:rPr>
                <a:t>STG</a:t>
              </a:r>
              <a:r>
                <a:rPr lang="ko-KR" altLang="en-US" sz="900" dirty="0">
                  <a:latin typeface="+mn-ea"/>
                </a:rPr>
                <a:t>테스트 확인됨을 책임자로부터 확인을 받는다</a:t>
              </a:r>
              <a:r>
                <a:rPr lang="en-US" altLang="ko-KR" sz="900" dirty="0">
                  <a:latin typeface="+mn-ea"/>
                </a:rPr>
                <a:t>.</a:t>
              </a:r>
            </a:p>
            <a:p>
              <a:pPr marL="228600" indent="-228600">
                <a:spcBef>
                  <a:spcPts val="500"/>
                </a:spcBef>
              </a:pPr>
              <a:endParaRPr lang="en-US" altLang="ko-KR" sz="900" b="1" dirty="0">
                <a:latin typeface="+mn-ea"/>
              </a:endParaRPr>
            </a:p>
            <a:p>
              <a:pPr marL="228600" indent="-228600">
                <a:spcBef>
                  <a:spcPts val="500"/>
                </a:spcBef>
              </a:pPr>
              <a:r>
                <a:rPr lang="en-US" altLang="ko-KR" sz="1200" b="1" dirty="0">
                  <a:latin typeface="+mn-ea"/>
                </a:rPr>
                <a:t>7.  </a:t>
              </a:r>
              <a:r>
                <a:rPr lang="ko-KR" altLang="en-US" sz="900" b="1" dirty="0">
                  <a:latin typeface="+mn-ea"/>
                </a:rPr>
                <a:t>최종배포</a:t>
              </a:r>
              <a:endParaRPr lang="en-US" altLang="ko-KR" sz="900" b="1" dirty="0">
                <a:latin typeface="+mn-ea"/>
              </a:endParaRPr>
            </a:p>
            <a:p>
              <a:pPr marL="685800" lvl="1" indent="-228600">
                <a:spcBef>
                  <a:spcPts val="500"/>
                </a:spcBef>
              </a:pPr>
              <a:r>
                <a:rPr lang="en-US" altLang="ko-KR" sz="900" dirty="0">
                  <a:latin typeface="+mn-ea"/>
                </a:rPr>
                <a:t>7a. Jenkins</a:t>
              </a:r>
              <a:r>
                <a:rPr lang="ko-KR" altLang="en-US" sz="900" dirty="0">
                  <a:latin typeface="+mn-ea"/>
                </a:rPr>
                <a:t>에 의한 배포 </a:t>
              </a:r>
              <a:r>
                <a:rPr lang="en-US" altLang="ko-KR" sz="900" dirty="0">
                  <a:latin typeface="+mn-ea"/>
                </a:rPr>
                <a:t>(</a:t>
              </a:r>
              <a:r>
                <a:rPr lang="ko-KR" altLang="en-US" sz="900" dirty="0">
                  <a:latin typeface="+mn-ea"/>
                </a:rPr>
                <a:t>속도 느림</a:t>
              </a:r>
              <a:r>
                <a:rPr lang="en-US" altLang="ko-KR" sz="900" dirty="0">
                  <a:latin typeface="+mn-ea"/>
                </a:rPr>
                <a:t>)</a:t>
              </a:r>
            </a:p>
            <a:p>
              <a:pPr marL="685800" lvl="1" indent="-228600">
                <a:spcBef>
                  <a:spcPts val="500"/>
                </a:spcBef>
              </a:pPr>
              <a:r>
                <a:rPr lang="en-US" altLang="ko-KR" sz="900" dirty="0">
                  <a:latin typeface="+mn-ea"/>
                </a:rPr>
                <a:t>7b. STG</a:t>
              </a:r>
              <a:r>
                <a:rPr lang="ko-KR" altLang="en-US" sz="900" dirty="0">
                  <a:latin typeface="+mn-ea"/>
                </a:rPr>
                <a:t>서버에서 배포패키지 복사하여 배포 </a:t>
              </a:r>
              <a:r>
                <a:rPr lang="en-US" altLang="ko-KR" sz="900" dirty="0">
                  <a:latin typeface="+mn-ea"/>
                </a:rPr>
                <a:t>(</a:t>
              </a:r>
              <a:r>
                <a:rPr lang="ko-KR" altLang="en-US" sz="900" dirty="0">
                  <a:latin typeface="+mn-ea"/>
                </a:rPr>
                <a:t>속도 빠름</a:t>
              </a:r>
              <a:r>
                <a:rPr lang="en-US" altLang="ko-KR" sz="900" dirty="0">
                  <a:latin typeface="+mn-ea"/>
                </a:rPr>
                <a:t>)</a:t>
              </a:r>
            </a:p>
          </p:txBody>
        </p:sp>
        <p:cxnSp>
          <p:nvCxnSpPr>
            <p:cNvPr id="100" name="직선 연결선 99">
              <a:extLst>
                <a:ext uri="{FF2B5EF4-FFF2-40B4-BE49-F238E27FC236}">
                  <a16:creationId xmlns:a16="http://schemas.microsoft.com/office/drawing/2014/main" id="{08B30FC9-5CC9-63E0-7093-D7C28FF70C27}"/>
                </a:ext>
              </a:extLst>
            </p:cNvPr>
            <p:cNvCxnSpPr/>
            <p:nvPr/>
          </p:nvCxnSpPr>
          <p:spPr bwMode="auto">
            <a:xfrm>
              <a:off x="4139952" y="3798565"/>
              <a:ext cx="0" cy="2448272"/>
            </a:xfrm>
            <a:prstGeom prst="line">
              <a:avLst/>
            </a:prstGeom>
            <a:noFill/>
            <a:ln w="12700" cap="flat" cmpd="sng" algn="ctr">
              <a:solidFill>
                <a:schemeClr val="tx2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11ED5BF5-1CAB-9C6F-21B5-ABDD6DEE594F}"/>
              </a:ext>
            </a:extLst>
          </p:cNvPr>
          <p:cNvSpPr txBox="1"/>
          <p:nvPr/>
        </p:nvSpPr>
        <p:spPr>
          <a:xfrm>
            <a:off x="3373842" y="5835858"/>
            <a:ext cx="6031933" cy="48102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900" dirty="0">
                <a:latin typeface="+mn-ea"/>
              </a:rPr>
              <a:t>운영 배포에 대한 초안으로 </a:t>
            </a:r>
            <a:r>
              <a:rPr lang="en-US" altLang="ko-KR" sz="900" dirty="0">
                <a:latin typeface="+mn-ea"/>
              </a:rPr>
              <a:t>TAG</a:t>
            </a:r>
            <a:r>
              <a:rPr lang="ko-KR" altLang="en-US" sz="900" dirty="0">
                <a:latin typeface="+mn-ea"/>
              </a:rPr>
              <a:t>을 생략 할 수 있으며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en-US" sz="900" dirty="0">
                <a:latin typeface="+mn-ea"/>
              </a:rPr>
              <a:t>직접 운영 </a:t>
            </a:r>
            <a:r>
              <a:rPr lang="en-US" altLang="ko-KR" sz="900" dirty="0">
                <a:latin typeface="+mn-ea"/>
              </a:rPr>
              <a:t>GitLab</a:t>
            </a:r>
            <a:r>
              <a:rPr lang="ko-KR" altLang="en-US" sz="900" dirty="0">
                <a:latin typeface="+mn-ea"/>
              </a:rPr>
              <a:t>으로 소스를 이관 할 수 있음</a:t>
            </a:r>
            <a:r>
              <a:rPr lang="en-US" altLang="ko-KR" sz="9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900" dirty="0">
                <a:latin typeface="+mn-ea"/>
              </a:rPr>
              <a:t>복수의 운영서버에 대한 배포는 논리적인 개념으로 </a:t>
            </a:r>
            <a:r>
              <a:rPr lang="en-US" altLang="ko-KR" sz="900" dirty="0">
                <a:latin typeface="+mn-ea"/>
              </a:rPr>
              <a:t>stg</a:t>
            </a:r>
            <a:r>
              <a:rPr lang="ko-KR" altLang="en-US" sz="900" dirty="0">
                <a:latin typeface="+mn-ea"/>
              </a:rPr>
              <a:t> 서버를 없이 구성 할 수 있음</a:t>
            </a:r>
            <a:r>
              <a:rPr lang="en-US" altLang="ko-KR" sz="900" dirty="0">
                <a:latin typeface="+mn-ea"/>
              </a:rPr>
              <a:t>.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>
                <a:latin typeface="+mj-ea"/>
                <a:ea typeface="+mj-ea"/>
              </a:rPr>
              <a:t>분리망</a:t>
            </a:r>
            <a:r>
              <a:rPr lang="ko-KR" altLang="en-US" dirty="0">
                <a:latin typeface="+mj-ea"/>
                <a:ea typeface="+mj-ea"/>
              </a:rPr>
              <a:t> 운영 </a:t>
            </a:r>
            <a:r>
              <a:rPr lang="en-US" altLang="ko-KR" dirty="0">
                <a:latin typeface="+mj-ea"/>
                <a:ea typeface="+mj-ea"/>
              </a:rPr>
              <a:t>CI/CD </a:t>
            </a:r>
            <a:r>
              <a:rPr lang="ko-KR" altLang="en-US" dirty="0">
                <a:latin typeface="+mj-ea"/>
                <a:ea typeface="+mj-ea"/>
              </a:rPr>
              <a:t>구성안</a:t>
            </a:r>
          </a:p>
        </p:txBody>
      </p:sp>
    </p:spTree>
    <p:extLst>
      <p:ext uri="{BB962C8B-B14F-4D97-AF65-F5344CB8AC3E}">
        <p14:creationId xmlns:p14="http://schemas.microsoft.com/office/powerpoint/2010/main" val="4196124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Jenkins </a:t>
            </a:r>
            <a:r>
              <a:rPr lang="ko-KR" altLang="en-US" dirty="0" err="1"/>
              <a:t>상세구성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60033" y="878945"/>
            <a:ext cx="8640960" cy="923330"/>
          </a:xfrm>
          <a:prstGeom prst="rect">
            <a:avLst/>
          </a:prstGeom>
          <a:noFill/>
          <a:ln w="952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서버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erp10eds1d (172.29.132.14)</a:t>
            </a:r>
          </a:p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경로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/app/support/</a:t>
            </a:r>
            <a:r>
              <a:rPr lang="en-US" altLang="ko-KR" sz="1200" b="1" kern="0" dirty="0" err="1">
                <a:solidFill>
                  <a:srgbClr val="000000"/>
                </a:solidFill>
                <a:latin typeface="맑은 고딕"/>
                <a:cs typeface="+mn-cs"/>
              </a:rPr>
              <a:t>jenkins</a:t>
            </a:r>
            <a:endParaRPr lang="en-US" altLang="ko-KR" sz="1200" b="1" kern="0" dirty="0">
              <a:solidFill>
                <a:srgbClr val="000000"/>
              </a:solidFill>
              <a:latin typeface="맑은 고딕"/>
              <a:cs typeface="+mn-cs"/>
            </a:endParaRPr>
          </a:p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계정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root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16216A03-136F-49AD-80B1-ED1DD504DF3B}"/>
              </a:ext>
            </a:extLst>
          </p:cNvPr>
          <p:cNvCxnSpPr/>
          <p:nvPr/>
        </p:nvCxnSpPr>
        <p:spPr bwMode="auto">
          <a:xfrm>
            <a:off x="588025" y="1887057"/>
            <a:ext cx="8856984" cy="0"/>
          </a:xfrm>
          <a:prstGeom prst="line">
            <a:avLst/>
          </a:prstGeom>
          <a:noFill/>
          <a:ln w="9525" cap="flat" cmpd="sng" algn="ctr">
            <a:solidFill>
              <a:srgbClr val="D6EBF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42DE3CC-F3C0-4D2B-B8B2-3BB701E687B7}"/>
              </a:ext>
            </a:extLst>
          </p:cNvPr>
          <p:cNvSpPr txBox="1"/>
          <p:nvPr/>
        </p:nvSpPr>
        <p:spPr>
          <a:xfrm>
            <a:off x="687249" y="2031073"/>
            <a:ext cx="3069128" cy="276999"/>
          </a:xfrm>
          <a:prstGeom prst="rect">
            <a:avLst/>
          </a:prstGeom>
          <a:solidFill>
            <a:srgbClr val="D6EBF6">
              <a:lumMod val="90000"/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-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 </a:t>
            </a: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설치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0E8C19-88CE-4AC2-B64A-BB8FD2F78D6E}"/>
              </a:ext>
            </a:extLst>
          </p:cNvPr>
          <p:cNvSpPr txBox="1"/>
          <p:nvPr/>
        </p:nvSpPr>
        <p:spPr>
          <a:xfrm>
            <a:off x="1074614" y="2319105"/>
            <a:ext cx="799355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다운로드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https://jenkins.io/ , https://get.jenkins.io/war-stable/2.452.2/jenkins.war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설치버전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Jenkins-2.452.2 (2024.06.01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기준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LTS) Generic Java package(.war)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를 다운로드 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구동방식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내장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jetty</a:t>
            </a:r>
            <a:r>
              <a:rPr lang="ko-KR" altLang="en-US" sz="900" dirty="0" err="1">
                <a:solidFill>
                  <a:srgbClr val="000000"/>
                </a:solidFill>
                <a:latin typeface="+mn-ea"/>
                <a:cs typeface="+mn-cs"/>
              </a:rPr>
              <a:t>서블릿엔진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 사용한 </a:t>
            </a:r>
            <a:r>
              <a:rPr lang="ko-KR" altLang="en-US" sz="900" dirty="0" err="1">
                <a:solidFill>
                  <a:srgbClr val="000000"/>
                </a:solidFill>
                <a:latin typeface="+mn-ea"/>
                <a:cs typeface="+mn-cs"/>
              </a:rPr>
              <a:t>자체구동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(</a:t>
            </a:r>
            <a:r>
              <a:rPr lang="ko-KR" altLang="en-US" sz="900" dirty="0" err="1">
                <a:solidFill>
                  <a:srgbClr val="000000"/>
                </a:solidFill>
                <a:latin typeface="+mn-ea"/>
              </a:rPr>
              <a:t>서블릿엔진</a:t>
            </a:r>
            <a:r>
              <a:rPr lang="en-US" altLang="ko-KR" sz="900" dirty="0">
                <a:solidFill>
                  <a:srgbClr val="000000"/>
                </a:solidFill>
                <a:latin typeface="+mn-ea"/>
              </a:rPr>
              <a:t>(tomcat)</a:t>
            </a:r>
            <a:r>
              <a:rPr lang="ko-KR" altLang="en-US" sz="900" dirty="0">
                <a:solidFill>
                  <a:srgbClr val="000000"/>
                </a:solidFill>
                <a:latin typeface="+mn-ea"/>
              </a:rPr>
              <a:t>에 </a:t>
            </a:r>
            <a:r>
              <a:rPr lang="ko-KR" altLang="en-US" sz="900" dirty="0" err="1">
                <a:solidFill>
                  <a:srgbClr val="000000"/>
                </a:solidFill>
                <a:latin typeface="+mn-ea"/>
              </a:rPr>
              <a:t>설치구동도</a:t>
            </a:r>
            <a:r>
              <a:rPr lang="ko-KR" altLang="en-US" sz="900" dirty="0">
                <a:solidFill>
                  <a:srgbClr val="000000"/>
                </a:solidFill>
                <a:latin typeface="+mn-ea"/>
              </a:rPr>
              <a:t> 가능</a:t>
            </a:r>
            <a:r>
              <a:rPr lang="en-US" altLang="ko-KR" sz="900" dirty="0">
                <a:solidFill>
                  <a:srgbClr val="000000"/>
                </a:solidFill>
                <a:latin typeface="+mn-ea"/>
              </a:rPr>
              <a:t>)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구동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JRE : openjdk-jre-11.0.23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 err="1">
                <a:solidFill>
                  <a:srgbClr val="000000"/>
                </a:solidFill>
                <a:latin typeface="+mn-ea"/>
                <a:cs typeface="+mn-cs"/>
              </a:rPr>
              <a:t>구성위치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/app/support/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- /app/support/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: 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jdk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, 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jenkins.war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디렉토리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- /app/support/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app.work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: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빌드워크스페이스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, </a:t>
            </a:r>
            <a:r>
              <a:rPr lang="ko-KR" altLang="en-US" sz="900" dirty="0" err="1">
                <a:solidFill>
                  <a:srgbClr val="000000"/>
                </a:solidFill>
                <a:latin typeface="+mn-ea"/>
                <a:cs typeface="+mn-cs"/>
              </a:rPr>
              <a:t>빌드툴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, maven-repository, groovy-script, agent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원본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51D758-0F39-44FE-BB49-78197348F8D4}"/>
              </a:ext>
            </a:extLst>
          </p:cNvPr>
          <p:cNvSpPr txBox="1"/>
          <p:nvPr/>
        </p:nvSpPr>
        <p:spPr>
          <a:xfrm>
            <a:off x="686409" y="4257619"/>
            <a:ext cx="3069128" cy="276999"/>
          </a:xfrm>
          <a:prstGeom prst="rect">
            <a:avLst/>
          </a:prstGeom>
          <a:solidFill>
            <a:srgbClr val="D6EBF6">
              <a:lumMod val="90000"/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-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 </a:t>
            </a:r>
            <a:r>
              <a:rPr lang="ko-KR" altLang="en-US" sz="1200" b="1" kern="0" noProof="0" dirty="0">
                <a:solidFill>
                  <a:srgbClr val="000000"/>
                </a:solidFill>
                <a:latin typeface="맑은 고딕"/>
                <a:cs typeface="+mn-cs"/>
              </a:rPr>
              <a:t>포트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/</a:t>
            </a:r>
            <a:r>
              <a:rPr lang="ko-KR" altLang="en-US" sz="1200" b="1" kern="0" dirty="0" err="1">
                <a:solidFill>
                  <a:srgbClr val="000000"/>
                </a:solidFill>
                <a:latin typeface="맑은 고딕"/>
                <a:cs typeface="+mn-cs"/>
              </a:rPr>
              <a:t>접속경로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/</a:t>
            </a:r>
            <a:r>
              <a:rPr lang="ko-KR" altLang="en-US" sz="1200" b="1" kern="0" dirty="0" err="1">
                <a:solidFill>
                  <a:srgbClr val="000000"/>
                </a:solidFill>
                <a:latin typeface="맑은 고딕"/>
                <a:cs typeface="+mn-cs"/>
              </a:rPr>
              <a:t>구동메모리</a:t>
            </a: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 설정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4785F2-D28B-46E4-A6B5-88D69C75A5A0}"/>
              </a:ext>
            </a:extLst>
          </p:cNvPr>
          <p:cNvSpPr txBox="1"/>
          <p:nvPr/>
        </p:nvSpPr>
        <p:spPr>
          <a:xfrm>
            <a:off x="1074615" y="4580674"/>
            <a:ext cx="6847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/app/support/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/java/bin/java -Xms2048m -Xmx4096m -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Dfile.encoding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=UTF8 -jar /app/support/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jenkins.war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--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httpPort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=9070 --prefix=/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21627E-D472-6E01-E954-E76CDAF5C353}"/>
              </a:ext>
            </a:extLst>
          </p:cNvPr>
          <p:cNvSpPr txBox="1"/>
          <p:nvPr/>
        </p:nvSpPr>
        <p:spPr>
          <a:xfrm>
            <a:off x="1956010" y="1513233"/>
            <a:ext cx="1819526" cy="2308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900" dirty="0">
                <a:latin typeface="Arial" pitchFamily="34" charset="0"/>
              </a:rPr>
              <a:t>계정은 추후 변경 예정</a:t>
            </a:r>
            <a:endParaRPr lang="en-US" altLang="ko-KR" sz="900" dirty="0">
              <a:latin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E383C5-738F-4C9D-895B-F89738424552}"/>
              </a:ext>
            </a:extLst>
          </p:cNvPr>
          <p:cNvSpPr txBox="1"/>
          <p:nvPr/>
        </p:nvSpPr>
        <p:spPr>
          <a:xfrm>
            <a:off x="1074614" y="3428633"/>
            <a:ext cx="7999784" cy="461665"/>
          </a:xfrm>
          <a:prstGeom prst="rect">
            <a:avLst/>
          </a:prstGeom>
          <a:solidFill>
            <a:srgbClr val="999999">
              <a:lumMod val="40000"/>
              <a:lumOff val="60000"/>
            </a:srgbClr>
          </a:solidFill>
          <a:ln>
            <a:solidFill>
              <a:srgbClr val="000000">
                <a:lumMod val="50000"/>
                <a:lumOff val="50000"/>
              </a:srgbClr>
            </a:solidFill>
          </a:ln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인터넷망에서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jre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플러그인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ko-KR" altLang="en-US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빌드툴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 등을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사전 설치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/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구성하여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jenkins.tar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로 묶어서 서버에 설치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전용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jre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(java 11.0.23)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사용하여 시스템에 설치하여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OS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에서 제공하는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java 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의존성 없음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빌드툴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: jdk8, jdk11, maven,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gradle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, ant</a:t>
            </a:r>
          </a:p>
        </p:txBody>
      </p:sp>
      <p:cxnSp>
        <p:nvCxnSpPr>
          <p:cNvPr id="26" name="직선 연결선 25"/>
          <p:cNvCxnSpPr/>
          <p:nvPr/>
        </p:nvCxnSpPr>
        <p:spPr>
          <a:xfrm>
            <a:off x="4940776" y="979893"/>
            <a:ext cx="0" cy="715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FE383C5-738F-4C9D-895B-F89738424552}"/>
              </a:ext>
            </a:extLst>
          </p:cNvPr>
          <p:cNvSpPr txBox="1"/>
          <p:nvPr/>
        </p:nvSpPr>
        <p:spPr>
          <a:xfrm>
            <a:off x="1068387" y="5045945"/>
            <a:ext cx="7999784" cy="215444"/>
          </a:xfrm>
          <a:prstGeom prst="rect">
            <a:avLst/>
          </a:prstGeom>
          <a:solidFill>
            <a:srgbClr val="999999">
              <a:lumMod val="40000"/>
              <a:lumOff val="60000"/>
            </a:srgbClr>
          </a:solidFill>
          <a:ln>
            <a:solidFill>
              <a:srgbClr val="000000">
                <a:lumMod val="50000"/>
                <a:lumOff val="50000"/>
              </a:srgbClr>
            </a:solidFill>
          </a:ln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Nginx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reverse-proxy,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url-rewrit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구성하여 포트없이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path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사용하여 접속하도록 구성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ko-KR" sz="800" dirty="0">
                <a:solidFill>
                  <a:srgbClr val="000000"/>
                </a:solidFill>
                <a:latin typeface="Verdana" panose="020B0604030504040204" pitchFamily="34" charset="0"/>
                <a:hlinkClick r:id="rId2"/>
              </a:rPr>
              <a:t>http://support.nges.hign1.com/jenkins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endParaRPr lang="en-US" altLang="ko-KR" sz="8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4785F2-D28B-46E4-A6B5-88D69C75A5A0}"/>
              </a:ext>
            </a:extLst>
          </p:cNvPr>
          <p:cNvSpPr txBox="1"/>
          <p:nvPr/>
        </p:nvSpPr>
        <p:spPr>
          <a:xfrm>
            <a:off x="5068279" y="1066297"/>
            <a:ext cx="37327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시작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/app/support/jenkins/jenkins.start.sh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중지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/app/support/jenkins/jenkins.stop.sh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URL</a:t>
            </a: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</a:t>
            </a:r>
            <a:r>
              <a:rPr lang="en-US" altLang="ko-KR" sz="1000" dirty="0">
                <a:solidFill>
                  <a:srgbClr val="000000"/>
                </a:solidFill>
                <a:latin typeface="Verdana" panose="020B0604030504040204" pitchFamily="34" charset="0"/>
                <a:hlinkClick r:id="rId2"/>
              </a:rPr>
              <a:t>http://support.nges.hign1.com/jenkins</a:t>
            </a:r>
            <a:endParaRPr lang="en-US" altLang="ko-KR" sz="10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06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Nexus </a:t>
            </a:r>
            <a:r>
              <a:rPr lang="ko-KR" altLang="en-US" dirty="0" err="1"/>
              <a:t>상세구성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60033" y="878945"/>
            <a:ext cx="8640960" cy="923330"/>
          </a:xfrm>
          <a:prstGeom prst="rect">
            <a:avLst/>
          </a:prstGeom>
          <a:noFill/>
          <a:ln w="952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서버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erp10eds1d (172.29.132.14)</a:t>
            </a:r>
          </a:p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경로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/app/support/nexus</a:t>
            </a:r>
          </a:p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계정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root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16216A03-136F-49AD-80B1-ED1DD504DF3B}"/>
              </a:ext>
            </a:extLst>
          </p:cNvPr>
          <p:cNvCxnSpPr/>
          <p:nvPr/>
        </p:nvCxnSpPr>
        <p:spPr bwMode="auto">
          <a:xfrm>
            <a:off x="588025" y="1887057"/>
            <a:ext cx="8856984" cy="0"/>
          </a:xfrm>
          <a:prstGeom prst="line">
            <a:avLst/>
          </a:prstGeom>
          <a:noFill/>
          <a:ln w="9525" cap="flat" cmpd="sng" algn="ctr">
            <a:solidFill>
              <a:srgbClr val="D6EBF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42DE3CC-F3C0-4D2B-B8B2-3BB701E687B7}"/>
              </a:ext>
            </a:extLst>
          </p:cNvPr>
          <p:cNvSpPr txBox="1"/>
          <p:nvPr/>
        </p:nvSpPr>
        <p:spPr>
          <a:xfrm>
            <a:off x="687249" y="2031073"/>
            <a:ext cx="3069128" cy="276999"/>
          </a:xfrm>
          <a:prstGeom prst="rect">
            <a:avLst/>
          </a:prstGeom>
          <a:solidFill>
            <a:srgbClr val="D6EBF6">
              <a:lumMod val="90000"/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-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 </a:t>
            </a: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설치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0E8C19-88CE-4AC2-B64A-BB8FD2F78D6E}"/>
              </a:ext>
            </a:extLst>
          </p:cNvPr>
          <p:cNvSpPr txBox="1"/>
          <p:nvPr/>
        </p:nvSpPr>
        <p:spPr>
          <a:xfrm>
            <a:off x="1074614" y="2319105"/>
            <a:ext cx="815336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다운로드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wget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https://download.sonatype.com/nexus/3/nexus-3.70.1-02-java11-unix.tar.gz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설치버전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nexus-3.70.1-02-java11-unix.tar.gz (2024.07.20:last)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설치방식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압축해제 후 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로 이름변경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구동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JRE : 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/nexus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구동 스크립트에서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jre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를 찾아서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nexus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구동 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jvm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으로 지정함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 err="1">
                <a:solidFill>
                  <a:srgbClr val="000000"/>
                </a:solidFill>
                <a:latin typeface="+mn-ea"/>
              </a:rPr>
              <a:t>구성위치</a:t>
            </a:r>
            <a:r>
              <a:rPr lang="ko-KR" altLang="en-US" sz="900" dirty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900" dirty="0">
                <a:solidFill>
                  <a:srgbClr val="000000"/>
                </a:solidFill>
                <a:latin typeface="+mn-ea"/>
              </a:rPr>
              <a:t>: /app/support/nexus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- 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 : Nexus Repository Manager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어플리케이션 폴더</a:t>
            </a: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- 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app.work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: data-store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로 저장소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,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설정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,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캐시 등의 모든 데이터가 이 폴더 하위에 저장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51D758-0F39-44FE-BB49-78197348F8D4}"/>
              </a:ext>
            </a:extLst>
          </p:cNvPr>
          <p:cNvSpPr txBox="1"/>
          <p:nvPr/>
        </p:nvSpPr>
        <p:spPr>
          <a:xfrm>
            <a:off x="686409" y="5041393"/>
            <a:ext cx="3069128" cy="276999"/>
          </a:xfrm>
          <a:prstGeom prst="rect">
            <a:avLst/>
          </a:prstGeom>
          <a:solidFill>
            <a:srgbClr val="D6EBF6">
              <a:lumMod val="90000"/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-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 </a:t>
            </a:r>
            <a:r>
              <a:rPr lang="ko-KR" altLang="en-US" sz="1200" b="1" kern="0" noProof="0" dirty="0">
                <a:solidFill>
                  <a:srgbClr val="000000"/>
                </a:solidFill>
                <a:latin typeface="맑은 고딕"/>
                <a:cs typeface="+mn-cs"/>
              </a:rPr>
              <a:t>포트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/</a:t>
            </a:r>
            <a:r>
              <a:rPr lang="ko-KR" altLang="en-US" sz="1200" b="1" kern="0" dirty="0" err="1">
                <a:solidFill>
                  <a:srgbClr val="000000"/>
                </a:solidFill>
                <a:latin typeface="맑은 고딕"/>
                <a:cs typeface="+mn-cs"/>
              </a:rPr>
              <a:t>접속경로</a:t>
            </a: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 설정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4785F2-D28B-46E4-A6B5-88D69C75A5A0}"/>
              </a:ext>
            </a:extLst>
          </p:cNvPr>
          <p:cNvSpPr txBox="1"/>
          <p:nvPr/>
        </p:nvSpPr>
        <p:spPr>
          <a:xfrm>
            <a:off x="1074615" y="5364448"/>
            <a:ext cx="799355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etc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/nexus-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default.properties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 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파일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 </a:t>
            </a: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   - application-port=9050</a:t>
            </a: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   - nexus-context-path=/nexus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21627E-D472-6E01-E954-E76CDAF5C353}"/>
              </a:ext>
            </a:extLst>
          </p:cNvPr>
          <p:cNvSpPr txBox="1"/>
          <p:nvPr/>
        </p:nvSpPr>
        <p:spPr>
          <a:xfrm>
            <a:off x="1956010" y="1513233"/>
            <a:ext cx="1819526" cy="2308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900" dirty="0">
                <a:latin typeface="Arial" pitchFamily="34" charset="0"/>
              </a:rPr>
              <a:t>계정은 추후 변경 예정</a:t>
            </a:r>
            <a:endParaRPr lang="en-US" altLang="ko-KR" sz="900" dirty="0">
              <a:latin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E383C5-738F-4C9D-895B-F89738424552}"/>
              </a:ext>
            </a:extLst>
          </p:cNvPr>
          <p:cNvSpPr txBox="1"/>
          <p:nvPr/>
        </p:nvSpPr>
        <p:spPr>
          <a:xfrm>
            <a:off x="1068387" y="3363717"/>
            <a:ext cx="7999784" cy="338554"/>
          </a:xfrm>
          <a:prstGeom prst="rect">
            <a:avLst/>
          </a:prstGeom>
          <a:solidFill>
            <a:srgbClr val="999999">
              <a:lumMod val="40000"/>
              <a:lumOff val="60000"/>
            </a:srgbClr>
          </a:solidFill>
          <a:ln>
            <a:solidFill>
              <a:srgbClr val="000000">
                <a:lumMod val="50000"/>
                <a:lumOff val="50000"/>
              </a:srgbClr>
            </a:solidFill>
          </a:ln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인터넷망에서 사전 설치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/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구성하여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nexus.tar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로 묶어서 서버에 설치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전용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jre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(java 11.0.23)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사용하여 시스템에 설치하여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OS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에서 제공하는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java 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의존성 없음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. (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os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 default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jvm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을 사용하여 기동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</p:txBody>
      </p:sp>
      <p:cxnSp>
        <p:nvCxnSpPr>
          <p:cNvPr id="26" name="직선 연결선 25"/>
          <p:cNvCxnSpPr/>
          <p:nvPr/>
        </p:nvCxnSpPr>
        <p:spPr>
          <a:xfrm>
            <a:off x="4940776" y="979893"/>
            <a:ext cx="0" cy="715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FE383C5-738F-4C9D-895B-F89738424552}"/>
              </a:ext>
            </a:extLst>
          </p:cNvPr>
          <p:cNvSpPr txBox="1"/>
          <p:nvPr/>
        </p:nvSpPr>
        <p:spPr>
          <a:xfrm>
            <a:off x="1068387" y="5885695"/>
            <a:ext cx="7999784" cy="215444"/>
          </a:xfrm>
          <a:prstGeom prst="rect">
            <a:avLst/>
          </a:prstGeom>
          <a:solidFill>
            <a:srgbClr val="999999">
              <a:lumMod val="40000"/>
              <a:lumOff val="60000"/>
            </a:srgbClr>
          </a:solidFill>
          <a:ln>
            <a:solidFill>
              <a:srgbClr val="000000">
                <a:lumMod val="50000"/>
                <a:lumOff val="50000"/>
              </a:srgbClr>
            </a:solidFill>
          </a:ln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Nginx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reverse-proxy,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url-rewrit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구성하여 포트없이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path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사용하여 접속하도록 구성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ko-KR" sz="800" dirty="0">
                <a:solidFill>
                  <a:srgbClr val="000000"/>
                </a:solidFill>
                <a:latin typeface="Verdana" panose="020B0604030504040204" pitchFamily="34" charset="0"/>
                <a:hlinkClick r:id="rId2"/>
              </a:rPr>
              <a:t>http://support.nges.hign1.com/nexus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endParaRPr lang="en-US" altLang="ko-KR" sz="8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4785F2-D28B-46E4-A6B5-88D69C75A5A0}"/>
              </a:ext>
            </a:extLst>
          </p:cNvPr>
          <p:cNvSpPr txBox="1"/>
          <p:nvPr/>
        </p:nvSpPr>
        <p:spPr>
          <a:xfrm>
            <a:off x="5068279" y="1066297"/>
            <a:ext cx="37327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시작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/app/support/nexus/nexus.start.sh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중지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/app/support/nexus/nexus.stop.sh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URL</a:t>
            </a: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</a:t>
            </a:r>
            <a:r>
              <a:rPr lang="en-US" altLang="ko-KR" sz="1000" dirty="0">
                <a:solidFill>
                  <a:srgbClr val="000000"/>
                </a:solidFill>
                <a:latin typeface="Verdana" panose="020B0604030504040204" pitchFamily="34" charset="0"/>
                <a:hlinkClick r:id="rId2"/>
              </a:rPr>
              <a:t>http://support.nges.hign1.com/nexus</a:t>
            </a:r>
            <a:endParaRPr lang="en-US" altLang="ko-KR" sz="10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51D758-0F39-44FE-BB49-78197348F8D4}"/>
              </a:ext>
            </a:extLst>
          </p:cNvPr>
          <p:cNvSpPr txBox="1"/>
          <p:nvPr/>
        </p:nvSpPr>
        <p:spPr>
          <a:xfrm>
            <a:off x="680188" y="3878174"/>
            <a:ext cx="3069128" cy="276999"/>
          </a:xfrm>
          <a:prstGeom prst="rect">
            <a:avLst/>
          </a:prstGeom>
          <a:solidFill>
            <a:srgbClr val="D6EBF6">
              <a:lumMod val="90000"/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-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nexus.vmoptions </a:t>
            </a:r>
            <a:r>
              <a:rPr lang="ko-KR" altLang="en-US" sz="1200" b="1" kern="0" dirty="0">
                <a:solidFill>
                  <a:srgbClr val="000000"/>
                </a:solidFill>
                <a:latin typeface="+mj-ea"/>
                <a:ea typeface="+mj-ea"/>
                <a:cs typeface="+mn-cs"/>
              </a:rPr>
              <a:t>설정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34785F2-D28B-46E4-A6B5-88D69C75A5A0}"/>
              </a:ext>
            </a:extLst>
          </p:cNvPr>
          <p:cNvSpPr txBox="1"/>
          <p:nvPr/>
        </p:nvSpPr>
        <p:spPr>
          <a:xfrm>
            <a:off x="1068394" y="4201229"/>
            <a:ext cx="7993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/bin/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nexus.vmoptions</a:t>
            </a:r>
            <a:endParaRPr lang="en-US" altLang="ko-KR" sz="9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- 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sonatype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-work -&gt; 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app.work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</a:rPr>
              <a:t>로 변경</a:t>
            </a:r>
            <a:endParaRPr lang="en-US" altLang="ko-KR" sz="9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601218" lvl="1" indent="-171450" fontAlgn="auto" latinLnBrk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메모리설정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: -Xms2048m, -Xmx2048m</a:t>
            </a:r>
          </a:p>
          <a:p>
            <a:pPr marL="601218" lvl="1" indent="-171450" fontAlgn="auto" latinLnBrk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로그설정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: ../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app.work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/nexus3/log 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</a:rPr>
              <a:t>를 베이스로 하여 설정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endParaRPr lang="en-US" altLang="ko-KR" sz="9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21627E-D472-6E01-E954-E76CDAF5C353}"/>
              </a:ext>
            </a:extLst>
          </p:cNvPr>
          <p:cNvSpPr txBox="1"/>
          <p:nvPr/>
        </p:nvSpPr>
        <p:spPr>
          <a:xfrm>
            <a:off x="5476760" y="4261658"/>
            <a:ext cx="3585190" cy="10618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ko-KR" sz="900" dirty="0">
                <a:latin typeface="Arial" pitchFamily="34" charset="0"/>
              </a:rPr>
              <a:t>Maven-Repository </a:t>
            </a:r>
            <a:r>
              <a:rPr lang="ko-KR" altLang="en-US" sz="900" dirty="0">
                <a:latin typeface="Arial" pitchFamily="34" charset="0"/>
              </a:rPr>
              <a:t>초기적재</a:t>
            </a:r>
            <a:endParaRPr lang="en-US" altLang="ko-KR" sz="9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900" dirty="0">
                <a:latin typeface="Arial" pitchFamily="34" charset="0"/>
              </a:rPr>
              <a:t>인터넷망에 </a:t>
            </a:r>
            <a:r>
              <a:rPr lang="en-US" altLang="ko-KR" sz="900" dirty="0">
                <a:latin typeface="Arial" pitchFamily="34" charset="0"/>
              </a:rPr>
              <a:t>nexus </a:t>
            </a:r>
            <a:r>
              <a:rPr lang="ko-KR" altLang="en-US" sz="900" dirty="0">
                <a:latin typeface="Arial" pitchFamily="34" charset="0"/>
              </a:rPr>
              <a:t>서버를 구성</a:t>
            </a:r>
            <a:endParaRPr lang="en-US" altLang="ko-KR" sz="9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ko-KR" sz="900" dirty="0">
                <a:latin typeface="Arial" pitchFamily="34" charset="0"/>
              </a:rPr>
              <a:t>Lib</a:t>
            </a:r>
            <a:r>
              <a:rPr lang="ko-KR" altLang="en-US" sz="900" dirty="0">
                <a:latin typeface="Arial" pitchFamily="34" charset="0"/>
              </a:rPr>
              <a:t>적재를 위한 </a:t>
            </a:r>
            <a:r>
              <a:rPr lang="en-US" altLang="ko-KR" sz="900" dirty="0">
                <a:latin typeface="Arial" pitchFamily="34" charset="0"/>
              </a:rPr>
              <a:t>maven</a:t>
            </a:r>
            <a:r>
              <a:rPr lang="ko-KR" altLang="en-US" sz="900" dirty="0">
                <a:latin typeface="Arial" pitchFamily="34" charset="0"/>
              </a:rPr>
              <a:t> 기반</a:t>
            </a:r>
            <a:r>
              <a:rPr lang="en-US" altLang="ko-KR" sz="900" dirty="0">
                <a:latin typeface="Arial" pitchFamily="34" charset="0"/>
              </a:rPr>
              <a:t> sample-project</a:t>
            </a:r>
            <a:r>
              <a:rPr lang="ko-KR" altLang="en-US" sz="900" dirty="0">
                <a:latin typeface="Arial" pitchFamily="34" charset="0"/>
              </a:rPr>
              <a:t>를 구성</a:t>
            </a:r>
            <a:endParaRPr lang="en-US" altLang="ko-KR" sz="9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ko-KR" sz="900" dirty="0">
                <a:latin typeface="Arial" pitchFamily="34" charset="0"/>
              </a:rPr>
              <a:t>sample-project</a:t>
            </a:r>
            <a:r>
              <a:rPr lang="ko-KR" altLang="en-US" sz="900" dirty="0">
                <a:latin typeface="Arial" pitchFamily="34" charset="0"/>
              </a:rPr>
              <a:t>에 스프링</a:t>
            </a:r>
            <a:r>
              <a:rPr lang="en-US" altLang="ko-KR" sz="900" dirty="0">
                <a:latin typeface="Arial" pitchFamily="34" charset="0"/>
              </a:rPr>
              <a:t>, </a:t>
            </a:r>
            <a:r>
              <a:rPr lang="ko-KR" altLang="en-US" sz="900" dirty="0">
                <a:latin typeface="Arial" pitchFamily="34" charset="0"/>
              </a:rPr>
              <a:t>스프링부트</a:t>
            </a:r>
            <a:r>
              <a:rPr lang="en-US" altLang="ko-KR" sz="900" dirty="0">
                <a:latin typeface="Arial" pitchFamily="34" charset="0"/>
              </a:rPr>
              <a:t>, </a:t>
            </a:r>
            <a:r>
              <a:rPr lang="ko-KR" altLang="en-US" sz="900" dirty="0">
                <a:latin typeface="Arial" pitchFamily="34" charset="0"/>
              </a:rPr>
              <a:t>전자정부프레임웍이 적용된 </a:t>
            </a:r>
            <a:r>
              <a:rPr lang="en-US" altLang="ko-KR" sz="900" dirty="0">
                <a:latin typeface="Arial" pitchFamily="34" charset="0"/>
              </a:rPr>
              <a:t>pom.xml</a:t>
            </a:r>
            <a:r>
              <a:rPr lang="ko-KR" altLang="en-US" sz="900" dirty="0">
                <a:latin typeface="Arial" pitchFamily="34" charset="0"/>
              </a:rPr>
              <a:t>을 구성하여 </a:t>
            </a:r>
            <a:r>
              <a:rPr lang="en-US" altLang="ko-KR" sz="900" dirty="0">
                <a:latin typeface="Arial" pitchFamily="34" charset="0"/>
              </a:rPr>
              <a:t>lib</a:t>
            </a:r>
            <a:r>
              <a:rPr lang="ko-KR" altLang="en-US" sz="900" dirty="0">
                <a:latin typeface="Arial" pitchFamily="34" charset="0"/>
              </a:rPr>
              <a:t>확보</a:t>
            </a:r>
            <a:r>
              <a:rPr lang="en-US" altLang="ko-KR" sz="900" dirty="0">
                <a:latin typeface="Arial" pitchFamily="34" charset="0"/>
              </a:rPr>
              <a:t>/</a:t>
            </a:r>
            <a:r>
              <a:rPr lang="ko-KR" altLang="en-US" sz="900" dirty="0">
                <a:latin typeface="Arial" pitchFamily="34" charset="0"/>
              </a:rPr>
              <a:t>적재</a:t>
            </a:r>
            <a:endParaRPr lang="en-US" altLang="ko-KR" sz="9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900" dirty="0">
                <a:latin typeface="Arial" pitchFamily="34" charset="0"/>
              </a:rPr>
              <a:t>적용버전은 전자정부프레임웍 </a:t>
            </a:r>
            <a:r>
              <a:rPr lang="en-US" altLang="ko-KR" sz="900" dirty="0">
                <a:latin typeface="Arial" pitchFamily="34" charset="0"/>
              </a:rPr>
              <a:t>4.2, 4.1, 4.0 </a:t>
            </a:r>
            <a:r>
              <a:rPr lang="ko-KR" altLang="en-US" sz="900" dirty="0">
                <a:latin typeface="Arial" pitchFamily="34" charset="0"/>
              </a:rPr>
              <a:t>을</a:t>
            </a:r>
            <a:r>
              <a:rPr lang="en-US" altLang="ko-KR" sz="900" dirty="0">
                <a:latin typeface="Arial" pitchFamily="34" charset="0"/>
              </a:rPr>
              <a:t> </a:t>
            </a:r>
            <a:r>
              <a:rPr lang="ko-KR" altLang="en-US" sz="900" dirty="0">
                <a:latin typeface="Arial" pitchFamily="34" charset="0"/>
              </a:rPr>
              <a:t>중심으로 함</a:t>
            </a:r>
            <a:r>
              <a:rPr lang="en-US" altLang="ko-KR" sz="900" dirty="0">
                <a:latin typeface="Arial" pitchFamily="34" charset="0"/>
              </a:rPr>
              <a:t>.</a:t>
            </a: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900" dirty="0">
                <a:latin typeface="Arial" pitchFamily="34" charset="0"/>
              </a:rPr>
              <a:t>스프링부트 </a:t>
            </a:r>
            <a:r>
              <a:rPr lang="en-US" altLang="ko-KR" sz="900" dirty="0">
                <a:latin typeface="Arial" pitchFamily="34" charset="0"/>
              </a:rPr>
              <a:t>: 2.7.18</a:t>
            </a:r>
          </a:p>
        </p:txBody>
      </p:sp>
    </p:spTree>
    <p:extLst>
      <p:ext uri="{BB962C8B-B14F-4D97-AF65-F5344CB8AC3E}">
        <p14:creationId xmlns:p14="http://schemas.microsoft.com/office/powerpoint/2010/main" val="1637860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</a:t>
            </a:r>
            <a:r>
              <a:rPr lang="en-US" altLang="ko-KR" sz="4400" b="1" i="1">
                <a:latin typeface="+mn-lt"/>
              </a:rPr>
              <a:t>of Document</a:t>
            </a:r>
            <a:endParaRPr lang="en-US" altLang="ko-KR" sz="44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33513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908154"/>
              </p:ext>
            </p:extLst>
          </p:nvPr>
        </p:nvGraphicFramePr>
        <p:xfrm>
          <a:off x="452501" y="1088740"/>
          <a:ext cx="9046004" cy="4995555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2024-09-12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김용운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2024-12-20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 변경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(0.1 -&gt; 0.9)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김경태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30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923935"/>
              </p:ext>
            </p:extLst>
          </p:nvPr>
        </p:nvGraphicFramePr>
        <p:xfrm>
          <a:off x="376339" y="688673"/>
          <a:ext cx="9176735" cy="4351604"/>
        </p:xfrm>
        <a:graphic>
          <a:graphicData uri="http://schemas.openxmlformats.org/drawingml/2006/table">
            <a:tbl>
              <a:tblPr/>
              <a:tblGrid>
                <a:gridCol w="8742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7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2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목적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870534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개발서버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</a:t>
                      </a: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업무망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216488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개발서버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</a:t>
                      </a: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인터넷망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340080"/>
                  </a:ext>
                </a:extLst>
              </a:tr>
              <a:tr h="52753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Jenkins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23354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dirty="0"/>
                        <a:t>Nexus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72956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CICD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프로세스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69592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분리망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운영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CICD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364562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Jenkins </a:t>
                      </a: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상세구성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11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62957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Nexus </a:t>
                      </a: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상세구성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12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7425961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068403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0295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891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04252" y="745393"/>
            <a:ext cx="8640960" cy="1441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강원랜드 차세대</a:t>
            </a:r>
            <a:r>
              <a:rPr lang="en-US" altLang="ko-KR" sz="1200" dirty="0">
                <a:latin typeface="+mn-ea"/>
              </a:rPr>
              <a:t>ERP </a:t>
            </a:r>
            <a:r>
              <a:rPr lang="ko-KR" altLang="en-US" sz="1200" dirty="0">
                <a:latin typeface="+mn-ea"/>
              </a:rPr>
              <a:t>시스템 개발에 대한 형상관리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배포 방식의 표준을 제공한다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배포대상 서버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서비스</a:t>
            </a:r>
            <a:r>
              <a:rPr lang="en-US" altLang="ko-KR" sz="1200" dirty="0">
                <a:latin typeface="+mn-ea"/>
              </a:rPr>
              <a:t>/HA </a:t>
            </a:r>
            <a:r>
              <a:rPr lang="ko-KR" altLang="en-US" sz="1200" dirty="0">
                <a:latin typeface="+mn-ea"/>
              </a:rPr>
              <a:t>구성 여부를 충분히 고려한 </a:t>
            </a:r>
            <a:r>
              <a:rPr lang="ko-KR" altLang="en-US" sz="1200" dirty="0" err="1">
                <a:latin typeface="+mn-ea"/>
              </a:rPr>
              <a:t>단일빌드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>
                <a:latin typeface="+mn-ea"/>
              </a:rPr>
              <a:t>다중배포 전략으로 </a:t>
            </a:r>
            <a:r>
              <a:rPr lang="en-US" altLang="ko-KR" sz="1200" dirty="0">
                <a:latin typeface="+mn-ea"/>
              </a:rPr>
              <a:t>CI/CD</a:t>
            </a:r>
            <a:r>
              <a:rPr lang="ko-KR" altLang="en-US" sz="1200" dirty="0">
                <a:latin typeface="+mn-ea"/>
              </a:rPr>
              <a:t>를 구성한다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환경별 형상관리</a:t>
            </a:r>
            <a:r>
              <a:rPr lang="en-US" altLang="ko-KR" sz="1200" dirty="0">
                <a:latin typeface="+mn-ea"/>
              </a:rPr>
              <a:t> Branch</a:t>
            </a:r>
            <a:r>
              <a:rPr lang="ko-KR" altLang="en-US" sz="1200" dirty="0">
                <a:latin typeface="+mn-ea"/>
              </a:rPr>
              <a:t> 전략을 수립하여 소스변경에 대한 배포환경별 </a:t>
            </a:r>
            <a:r>
              <a:rPr lang="ko-KR" altLang="en-US" sz="1200" dirty="0" err="1">
                <a:latin typeface="+mn-ea"/>
              </a:rPr>
              <a:t>격리성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독립성을 보장한다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개발환경 </a:t>
            </a:r>
            <a:r>
              <a:rPr lang="en-US" altLang="ko-KR" sz="1200" dirty="0">
                <a:latin typeface="+mn-ea"/>
              </a:rPr>
              <a:t>:</a:t>
            </a:r>
            <a:r>
              <a:rPr lang="ko-KR" altLang="en-US" sz="1200" dirty="0">
                <a:latin typeface="+mn-ea"/>
              </a:rPr>
              <a:t> 주기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임의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선별 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배포를 원칙으로 하며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조직에 적합한 권한을 부여 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운영환경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승인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절차에 따른 통제된 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배포를 원칙으로 함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인프라팀이 모든 통제 권한을 가진다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04252" y="2276872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F98876F-2126-7C18-6E39-C456020EBDB7}"/>
              </a:ext>
            </a:extLst>
          </p:cNvPr>
          <p:cNvSpPr txBox="1"/>
          <p:nvPr/>
        </p:nvSpPr>
        <p:spPr>
          <a:xfrm>
            <a:off x="603476" y="2420888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latin typeface="+mn-ea"/>
              </a:rPr>
              <a:t>형상관리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65DDBF-159D-7CA7-4F4D-10FE362B5BE7}"/>
              </a:ext>
            </a:extLst>
          </p:cNvPr>
          <p:cNvSpPr txBox="1"/>
          <p:nvPr/>
        </p:nvSpPr>
        <p:spPr>
          <a:xfrm>
            <a:off x="629540" y="2678297"/>
            <a:ext cx="8640960" cy="88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개발환경 </a:t>
            </a:r>
            <a:r>
              <a:rPr lang="en-US" altLang="ko-KR" sz="1200" dirty="0">
                <a:latin typeface="+mn-ea"/>
              </a:rPr>
              <a:t>: dev branch 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운영환경 </a:t>
            </a:r>
            <a:r>
              <a:rPr lang="en-US" altLang="ko-KR" sz="1200" dirty="0">
                <a:latin typeface="+mn-ea"/>
              </a:rPr>
              <a:t>: master branch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Gitlab</a:t>
            </a:r>
            <a:r>
              <a:rPr lang="ko-KR" altLang="en-US" sz="1200" dirty="0">
                <a:latin typeface="+mn-ea"/>
              </a:rPr>
              <a:t>을 사용하여 형상관리를 한다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321576-B684-5E49-C857-379793F78AF6}"/>
              </a:ext>
            </a:extLst>
          </p:cNvPr>
          <p:cNvSpPr txBox="1"/>
          <p:nvPr/>
        </p:nvSpPr>
        <p:spPr>
          <a:xfrm>
            <a:off x="576260" y="3645024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latin typeface="+mn-ea"/>
              </a:rPr>
              <a:t>빌드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454E6F-77B7-502F-2CCA-D241A5A18744}"/>
              </a:ext>
            </a:extLst>
          </p:cNvPr>
          <p:cNvSpPr txBox="1"/>
          <p:nvPr/>
        </p:nvSpPr>
        <p:spPr>
          <a:xfrm>
            <a:off x="602324" y="3902433"/>
            <a:ext cx="8640960" cy="88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Maven </a:t>
            </a:r>
            <a:r>
              <a:rPr lang="ko-KR" altLang="en-US" sz="1200" dirty="0">
                <a:latin typeface="+mn-ea"/>
              </a:rPr>
              <a:t>기반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프로젝트를 표준으로 </a:t>
            </a:r>
            <a:r>
              <a:rPr lang="en-US" altLang="ko-KR" sz="1200" dirty="0">
                <a:latin typeface="+mn-ea"/>
              </a:rPr>
              <a:t>Maven</a:t>
            </a:r>
            <a:r>
              <a:rPr lang="ko-KR" altLang="en-US" sz="1200" dirty="0">
                <a:latin typeface="+mn-ea"/>
              </a:rPr>
              <a:t>의 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패키징 프로세스를 적용한다</a:t>
            </a:r>
            <a:r>
              <a:rPr lang="en-US" altLang="ko-KR" sz="1200" dirty="0">
                <a:latin typeface="+mn-ea"/>
              </a:rPr>
              <a:t>. (</a:t>
            </a:r>
            <a:r>
              <a:rPr lang="ko-KR" altLang="en-US" sz="1200" dirty="0">
                <a:latin typeface="+mn-ea"/>
              </a:rPr>
              <a:t>예외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필요시</a:t>
            </a:r>
            <a:r>
              <a:rPr lang="en-US" altLang="ko-KR" sz="1200" dirty="0">
                <a:latin typeface="+mn-ea"/>
              </a:rPr>
              <a:t> ANT, Gradle</a:t>
            </a:r>
            <a:r>
              <a:rPr lang="ko-KR" altLang="en-US" sz="1200" dirty="0">
                <a:latin typeface="+mn-ea"/>
              </a:rPr>
              <a:t> 적용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200" dirty="0" err="1">
                <a:latin typeface="+mn-ea"/>
              </a:rPr>
              <a:t>정적소스분석툴</a:t>
            </a:r>
            <a:r>
              <a:rPr lang="en-US" altLang="ko-KR" sz="1200" dirty="0">
                <a:latin typeface="+mn-ea"/>
              </a:rPr>
              <a:t>(</a:t>
            </a:r>
            <a:r>
              <a:rPr lang="en-US" altLang="ko-KR" sz="1200" dirty="0" err="1">
                <a:latin typeface="+mn-ea"/>
              </a:rPr>
              <a:t>SonaQube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을 활용한 소스품질 검사를 수행 가능 하도록 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Jenkins</a:t>
            </a:r>
            <a:r>
              <a:rPr lang="ko-KR" altLang="en-US" sz="1200" dirty="0">
                <a:latin typeface="+mn-ea"/>
              </a:rPr>
              <a:t>을 사용하여 </a:t>
            </a:r>
            <a:r>
              <a:rPr lang="en-US" altLang="ko-KR" sz="1200" dirty="0">
                <a:latin typeface="+mn-ea"/>
              </a:rPr>
              <a:t>Maven </a:t>
            </a:r>
            <a:r>
              <a:rPr lang="ko-KR" altLang="en-US" sz="1200" dirty="0">
                <a:latin typeface="+mn-ea"/>
              </a:rPr>
              <a:t>빌드를 수행한다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F2DE67-4AA9-D244-27B1-3EC107D3CE80}"/>
              </a:ext>
            </a:extLst>
          </p:cNvPr>
          <p:cNvSpPr txBox="1"/>
          <p:nvPr/>
        </p:nvSpPr>
        <p:spPr>
          <a:xfrm>
            <a:off x="576260" y="4887297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latin typeface="+mn-ea"/>
              </a:rPr>
              <a:t>배포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2C0898-612A-3BB5-636E-569E6E17AF69}"/>
              </a:ext>
            </a:extLst>
          </p:cNvPr>
          <p:cNvSpPr txBox="1"/>
          <p:nvPr/>
        </p:nvSpPr>
        <p:spPr>
          <a:xfrm>
            <a:off x="602324" y="5144706"/>
            <a:ext cx="8640960" cy="11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대상서버 및 서비스</a:t>
            </a:r>
            <a:r>
              <a:rPr lang="en-US" altLang="ko-KR" sz="1200" dirty="0">
                <a:latin typeface="+mn-ea"/>
              </a:rPr>
              <a:t>(</a:t>
            </a:r>
            <a:r>
              <a:rPr lang="en-US" altLang="ko-KR" sz="1200" dirty="0" err="1">
                <a:latin typeface="+mn-ea"/>
              </a:rPr>
              <a:t>web,was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에 적합한 배포 디렉토리에 표준구조를 수립한다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 err="1">
                <a:latin typeface="+mn-ea"/>
              </a:rPr>
              <a:t>원격배포시</a:t>
            </a:r>
            <a:r>
              <a:rPr lang="en-US" altLang="ko-KR" sz="1200" dirty="0">
                <a:latin typeface="+mn-ea"/>
              </a:rPr>
              <a:t>(SSH,SCP)</a:t>
            </a:r>
            <a:r>
              <a:rPr lang="ko-KR" altLang="en-US" sz="1200" dirty="0">
                <a:latin typeface="+mn-ea"/>
              </a:rPr>
              <a:t> 서버 담당자와 협의 한 계정으로 배포 및 어플리케이션 기동에 대한 표준을 수립한다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다수의 서버에 동일한 배포구조를 적용한다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Jenkins</a:t>
            </a:r>
            <a:r>
              <a:rPr lang="ko-KR" altLang="en-US" sz="1200" dirty="0">
                <a:latin typeface="+mn-ea"/>
              </a:rPr>
              <a:t>을 사용하여 배포한다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21627E-D472-6E01-E954-E76CDAF5C353}"/>
              </a:ext>
            </a:extLst>
          </p:cNvPr>
          <p:cNvSpPr txBox="1"/>
          <p:nvPr/>
        </p:nvSpPr>
        <p:spPr>
          <a:xfrm>
            <a:off x="5832844" y="2657698"/>
            <a:ext cx="3312368" cy="86177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1000" dirty="0">
                <a:latin typeface="Arial" pitchFamily="34" charset="0"/>
              </a:rPr>
              <a:t>솔루션 기반 개발소스의 빌드</a:t>
            </a:r>
            <a:r>
              <a:rPr lang="en-US" altLang="ko-KR" sz="1000" dirty="0">
                <a:latin typeface="Arial" pitchFamily="34" charset="0"/>
              </a:rPr>
              <a:t>/</a:t>
            </a:r>
            <a:r>
              <a:rPr lang="ko-KR" altLang="en-US" sz="1000" dirty="0">
                <a:latin typeface="Arial" pitchFamily="34" charset="0"/>
              </a:rPr>
              <a:t>배포의 경우 솔루션사 정책을 따른다</a:t>
            </a:r>
            <a:r>
              <a:rPr lang="en-US" altLang="ko-KR" sz="1000" dirty="0">
                <a:latin typeface="Arial" pitchFamily="34" charset="0"/>
              </a:rPr>
              <a:t>.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en-US" altLang="ko-KR" sz="1000" dirty="0">
              <a:latin typeface="Arial" pitchFamily="34" charset="0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1000" dirty="0">
                <a:latin typeface="Arial" pitchFamily="34" charset="0"/>
              </a:rPr>
              <a:t>설치형 응용프로그램 </a:t>
            </a:r>
            <a:r>
              <a:rPr lang="en-US" altLang="ko-KR" sz="1000" dirty="0">
                <a:latin typeface="Arial" pitchFamily="34" charset="0"/>
              </a:rPr>
              <a:t>:</a:t>
            </a:r>
            <a:r>
              <a:rPr lang="ko-KR" altLang="en-US" sz="1000" dirty="0" err="1">
                <a:latin typeface="Arial" pitchFamily="34" charset="0"/>
              </a:rPr>
              <a:t>제공사</a:t>
            </a:r>
            <a:r>
              <a:rPr lang="ko-KR" altLang="en-US" sz="1000" dirty="0">
                <a:latin typeface="Arial" pitchFamily="34" charset="0"/>
              </a:rPr>
              <a:t> 가이드 기반 서버 직접 설치</a:t>
            </a:r>
            <a:endParaRPr lang="en-US" altLang="ko-KR" sz="1000" dirty="0">
              <a:latin typeface="Arial" pitchFamily="34" charset="0"/>
            </a:endParaRPr>
          </a:p>
        </p:txBody>
      </p:sp>
      <p:sp>
        <p:nvSpPr>
          <p:cNvPr id="48" name="제목 4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1.</a:t>
            </a:r>
            <a:r>
              <a:rPr lang="ko-KR" altLang="en-US" dirty="0">
                <a:latin typeface="+mj-ea"/>
                <a:ea typeface="+mj-ea"/>
              </a:rPr>
              <a:t>목적</a:t>
            </a:r>
          </a:p>
        </p:txBody>
      </p:sp>
    </p:spTree>
    <p:extLst>
      <p:ext uri="{BB962C8B-B14F-4D97-AF65-F5344CB8AC3E}">
        <p14:creationId xmlns:p14="http://schemas.microsoft.com/office/powerpoint/2010/main" val="3211310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제목 17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 err="1"/>
              <a:t>개발서버</a:t>
            </a:r>
            <a:r>
              <a:rPr lang="en-US" altLang="ko-KR" dirty="0"/>
              <a:t>-</a:t>
            </a:r>
            <a:r>
              <a:rPr lang="ko-KR" altLang="en-US" dirty="0" err="1"/>
              <a:t>업무망</a:t>
            </a:r>
            <a:r>
              <a:rPr lang="ko-KR" altLang="en-US" dirty="0"/>
              <a:t> 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684598" y="1003990"/>
            <a:ext cx="8853574" cy="5323823"/>
            <a:chOff x="684598" y="1003990"/>
            <a:chExt cx="8853574" cy="5323823"/>
          </a:xfrm>
        </p:grpSpPr>
        <p:grpSp>
          <p:nvGrpSpPr>
            <p:cNvPr id="237" name="그룹 236"/>
            <p:cNvGrpSpPr/>
            <p:nvPr/>
          </p:nvGrpSpPr>
          <p:grpSpPr>
            <a:xfrm>
              <a:off x="2111833" y="1639595"/>
              <a:ext cx="1989794" cy="1911291"/>
              <a:chOff x="2111833" y="2044567"/>
              <a:chExt cx="1989794" cy="1911291"/>
            </a:xfrm>
          </p:grpSpPr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2704483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 err="1">
                    <a:solidFill>
                      <a:schemeClr val="bg1"/>
                    </a:solidFill>
                    <a:latin typeface="Arial" pitchFamily="34" charset="0"/>
                  </a:rPr>
                  <a:t>gitLab</a:t>
                </a:r>
                <a:endParaRPr lang="en-US" altLang="ko-KR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3088591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 err="1">
                    <a:solidFill>
                      <a:schemeClr val="bg1"/>
                    </a:solidFill>
                    <a:latin typeface="Arial" pitchFamily="34" charset="0"/>
                  </a:rPr>
                  <a:t>jenkins</a:t>
                </a:r>
                <a:endParaRPr lang="en-US" altLang="ko-KR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3472700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nexus</a:t>
                </a:r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2320375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 err="1">
                    <a:solidFill>
                      <a:schemeClr val="bg1"/>
                    </a:solidFill>
                    <a:latin typeface="Arial" pitchFamily="34" charset="0"/>
                  </a:rPr>
                  <a:t>nginx</a:t>
                </a:r>
                <a:endParaRPr lang="en-US" altLang="ko-KR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60" name="직사각형 59"/>
              <p:cNvSpPr/>
              <p:nvPr/>
            </p:nvSpPr>
            <p:spPr>
              <a:xfrm>
                <a:off x="2111833" y="2044567"/>
                <a:ext cx="1989794" cy="1911291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2163755" y="2085982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EDS</a:t>
                </a:r>
                <a:endPara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235" name="그룹 234"/>
            <p:cNvGrpSpPr/>
            <p:nvPr/>
          </p:nvGrpSpPr>
          <p:grpSpPr>
            <a:xfrm>
              <a:off x="5147734" y="3334451"/>
              <a:ext cx="1989794" cy="1068156"/>
              <a:chOff x="5147734" y="3496825"/>
              <a:chExt cx="1989794" cy="1068156"/>
            </a:xfrm>
          </p:grpSpPr>
          <p:sp>
            <p:nvSpPr>
              <p:cNvPr id="79" name="직사각형 78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3728796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web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80" name="직사각형 79"/>
              <p:cNvSpPr/>
              <p:nvPr/>
            </p:nvSpPr>
            <p:spPr>
              <a:xfrm>
                <a:off x="5147734" y="3496825"/>
                <a:ext cx="1989794" cy="1068156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1" name="직사각형 80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4088836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was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5205596" y="3525399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건설</a:t>
                </a:r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/</a:t>
                </a:r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시설</a:t>
                </a:r>
              </a:p>
            </p:txBody>
          </p:sp>
        </p:grpSp>
        <p:grpSp>
          <p:nvGrpSpPr>
            <p:cNvPr id="234" name="그룹 233"/>
            <p:cNvGrpSpPr/>
            <p:nvPr/>
          </p:nvGrpSpPr>
          <p:grpSpPr>
            <a:xfrm>
              <a:off x="5147734" y="4630811"/>
              <a:ext cx="1989794" cy="1068156"/>
              <a:chOff x="5147734" y="4793185"/>
              <a:chExt cx="1989794" cy="1068156"/>
            </a:xfrm>
          </p:grpSpPr>
          <p:sp>
            <p:nvSpPr>
              <p:cNvPr id="88" name="직사각형 87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5025156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web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89" name="직사각형 88"/>
              <p:cNvSpPr/>
              <p:nvPr/>
            </p:nvSpPr>
            <p:spPr>
              <a:xfrm>
                <a:off x="5147734" y="4793185"/>
                <a:ext cx="1989794" cy="1068156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0" name="직사각형 89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5385196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was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5205596" y="4821759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성과관리</a:t>
                </a:r>
              </a:p>
            </p:txBody>
          </p:sp>
        </p:grpSp>
        <p:grpSp>
          <p:nvGrpSpPr>
            <p:cNvPr id="230" name="그룹 229"/>
            <p:cNvGrpSpPr/>
            <p:nvPr/>
          </p:nvGrpSpPr>
          <p:grpSpPr>
            <a:xfrm>
              <a:off x="5147734" y="2406324"/>
              <a:ext cx="1989794" cy="699923"/>
              <a:chOff x="5147734" y="2568698"/>
              <a:chExt cx="1989794" cy="699923"/>
            </a:xfrm>
          </p:grpSpPr>
          <p:sp>
            <p:nvSpPr>
              <p:cNvPr id="93" name="직사각형 92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2800669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K8S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94" name="직사각형 93"/>
              <p:cNvSpPr/>
              <p:nvPr/>
            </p:nvSpPr>
            <p:spPr>
              <a:xfrm>
                <a:off x="5147734" y="2568698"/>
                <a:ext cx="1989794" cy="699923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6" name="TextBox 95"/>
              <p:cNvSpPr txBox="1"/>
              <p:nvPr/>
            </p:nvSpPr>
            <p:spPr>
              <a:xfrm>
                <a:off x="5205596" y="2597272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GW</a:t>
                </a:r>
                <a:endPara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229" name="그룹 228"/>
            <p:cNvGrpSpPr/>
            <p:nvPr/>
          </p:nvGrpSpPr>
          <p:grpSpPr>
            <a:xfrm>
              <a:off x="5147734" y="1109964"/>
              <a:ext cx="1989794" cy="1068156"/>
              <a:chOff x="5147734" y="1272338"/>
              <a:chExt cx="1989794" cy="1068156"/>
            </a:xfrm>
          </p:grpSpPr>
          <p:sp>
            <p:nvSpPr>
              <p:cNvPr id="103" name="직사각형 102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1504309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web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104" name="직사각형 103"/>
              <p:cNvSpPr/>
              <p:nvPr/>
            </p:nvSpPr>
            <p:spPr>
              <a:xfrm>
                <a:off x="5147734" y="1272338"/>
                <a:ext cx="1989794" cy="1068156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5" name="직사각형 104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1864349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was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5205596" y="1300912"/>
                <a:ext cx="1931932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ERP</a:t>
                </a:r>
                <a:endPara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endParaRPr>
              </a:p>
            </p:txBody>
          </p:sp>
        </p:grpSp>
        <p:pic>
          <p:nvPicPr>
            <p:cNvPr id="162" name="Picture 2">
              <a:extLst>
                <a:ext uri="{FF2B5EF4-FFF2-40B4-BE49-F238E27FC236}">
                  <a16:creationId xmlns:a16="http://schemas.microsoft.com/office/drawing/2014/main" id="{2FC0FE5C-5455-EECF-D71E-B8A4A5584B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4598" y="2335083"/>
              <a:ext cx="597442" cy="562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74" name="구부러진 연결선 173"/>
            <p:cNvCxnSpPr>
              <a:stCxn id="52" idx="0"/>
              <a:endCxn id="162" idx="0"/>
            </p:cNvCxnSpPr>
            <p:nvPr/>
          </p:nvCxnSpPr>
          <p:spPr>
            <a:xfrm rot="16200000" flipH="1" flipV="1">
              <a:off x="1835185" y="1063537"/>
              <a:ext cx="419680" cy="2123411"/>
            </a:xfrm>
            <a:prstGeom prst="curvedConnector3">
              <a:avLst>
                <a:gd name="adj1" fmla="val -212322"/>
              </a:avLst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구부러진 연결선 180"/>
            <p:cNvCxnSpPr>
              <a:stCxn id="50" idx="3"/>
              <a:endCxn id="79" idx="1"/>
            </p:cNvCxnSpPr>
            <p:nvPr/>
          </p:nvCxnSpPr>
          <p:spPr>
            <a:xfrm>
              <a:off x="3766677" y="2817263"/>
              <a:ext cx="1660691" cy="893079"/>
            </a:xfrm>
            <a:prstGeom prst="curved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구부러진 연결선 183"/>
            <p:cNvCxnSpPr>
              <a:stCxn id="50" idx="3"/>
              <a:endCxn id="81" idx="1"/>
            </p:cNvCxnSpPr>
            <p:nvPr/>
          </p:nvCxnSpPr>
          <p:spPr>
            <a:xfrm>
              <a:off x="3766677" y="2817263"/>
              <a:ext cx="1660691" cy="1253119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구부러진 연결선 185"/>
            <p:cNvCxnSpPr>
              <a:stCxn id="50" idx="3"/>
              <a:endCxn id="88" idx="1"/>
            </p:cNvCxnSpPr>
            <p:nvPr/>
          </p:nvCxnSpPr>
          <p:spPr>
            <a:xfrm>
              <a:off x="3766677" y="2817263"/>
              <a:ext cx="1660691" cy="2189439"/>
            </a:xfrm>
            <a:prstGeom prst="curved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구부러진 연결선 189"/>
            <p:cNvCxnSpPr>
              <a:stCxn id="50" idx="3"/>
              <a:endCxn id="90" idx="1"/>
            </p:cNvCxnSpPr>
            <p:nvPr/>
          </p:nvCxnSpPr>
          <p:spPr>
            <a:xfrm>
              <a:off x="3766677" y="2817263"/>
              <a:ext cx="1660691" cy="2549479"/>
            </a:xfrm>
            <a:prstGeom prst="curvedConnector3">
              <a:avLst>
                <a:gd name="adj1" fmla="val 46067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구부러진 연결선 195"/>
            <p:cNvCxnSpPr>
              <a:stCxn id="10" idx="3"/>
              <a:endCxn id="93" idx="1"/>
            </p:cNvCxnSpPr>
            <p:nvPr/>
          </p:nvCxnSpPr>
          <p:spPr>
            <a:xfrm>
              <a:off x="3766677" y="2433155"/>
              <a:ext cx="1660691" cy="34906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직선 연결선 197"/>
            <p:cNvCxnSpPr/>
            <p:nvPr/>
          </p:nvCxnSpPr>
          <p:spPr>
            <a:xfrm>
              <a:off x="7305869" y="2291645"/>
              <a:ext cx="2174036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직선 연결선 201"/>
            <p:cNvCxnSpPr/>
            <p:nvPr/>
          </p:nvCxnSpPr>
          <p:spPr>
            <a:xfrm>
              <a:off x="7305869" y="3206014"/>
              <a:ext cx="2174036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직선 연결선 202"/>
            <p:cNvCxnSpPr/>
            <p:nvPr/>
          </p:nvCxnSpPr>
          <p:spPr>
            <a:xfrm>
              <a:off x="7305869" y="4515410"/>
              <a:ext cx="2174036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직선 연결선 203"/>
            <p:cNvCxnSpPr/>
            <p:nvPr/>
          </p:nvCxnSpPr>
          <p:spPr>
            <a:xfrm>
              <a:off x="7305869" y="5778153"/>
              <a:ext cx="2174036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직선 연결선 204"/>
            <p:cNvCxnSpPr/>
            <p:nvPr/>
          </p:nvCxnSpPr>
          <p:spPr>
            <a:xfrm>
              <a:off x="7305869" y="1003990"/>
              <a:ext cx="2174036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" name="TextBox 205"/>
            <p:cNvSpPr txBox="1"/>
            <p:nvPr/>
          </p:nvSpPr>
          <p:spPr>
            <a:xfrm>
              <a:off x="7305869" y="1188047"/>
              <a:ext cx="1603003" cy="76944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ERP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자체 빌드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/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배포 제공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Web/Was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별로 분리 배포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web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: </a:t>
              </a:r>
              <a:r>
                <a:rPr lang="en-US" altLang="ko-KR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webtobe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was : Jeus8.5</a:t>
              </a: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java : 1.8</a:t>
              </a:r>
            </a:p>
          </p:txBody>
        </p:sp>
        <p:sp>
          <p:nvSpPr>
            <p:cNvPr id="207" name="TextBox 206"/>
            <p:cNvSpPr txBox="1"/>
            <p:nvPr/>
          </p:nvSpPr>
          <p:spPr>
            <a:xfrm>
              <a:off x="7305868" y="2423826"/>
              <a:ext cx="1731243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K8S image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빌드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/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배포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Gitlab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에서 소스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/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이미지빌드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골든이미지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: ?</a:t>
              </a:r>
            </a:p>
            <a:p>
              <a:pPr marL="171450" indent="-171450">
                <a:buFontTx/>
                <a:buChar char="-"/>
              </a:pPr>
              <a:endParaRPr lang="ko-KR" altLang="en-US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</p:txBody>
        </p:sp>
        <p:cxnSp>
          <p:nvCxnSpPr>
            <p:cNvPr id="209" name="구부러진 연결선 208"/>
            <p:cNvCxnSpPr>
              <a:stCxn id="10" idx="3"/>
              <a:endCxn id="105" idx="1"/>
            </p:cNvCxnSpPr>
            <p:nvPr/>
          </p:nvCxnSpPr>
          <p:spPr>
            <a:xfrm flipV="1">
              <a:off x="3766677" y="1845895"/>
              <a:ext cx="1660691" cy="58726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구부러진 연결선 210"/>
            <p:cNvCxnSpPr>
              <a:stCxn id="10" idx="3"/>
              <a:endCxn id="103" idx="1"/>
            </p:cNvCxnSpPr>
            <p:nvPr/>
          </p:nvCxnSpPr>
          <p:spPr>
            <a:xfrm flipV="1">
              <a:off x="3766677" y="1485855"/>
              <a:ext cx="1660691" cy="94730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2" name="TextBox 211"/>
            <p:cNvSpPr txBox="1"/>
            <p:nvPr/>
          </p:nvSpPr>
          <p:spPr>
            <a:xfrm>
              <a:off x="7300380" y="3371715"/>
              <a:ext cx="2237792" cy="107721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Jenkins CI/CD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적용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Java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1.8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기반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Maven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빌드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SSH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를 사용하여 패키지 전송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web : 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정적리소스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추출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was : Tomcat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또는 스프링부트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쉘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(Bash)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스크립트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 err="1">
                  <a:solidFill>
                    <a:srgbClr val="FF0000"/>
                  </a:solidFill>
                  <a:latin typeface="+mn-lt"/>
                  <a:ea typeface="맑은 고딕" pitchFamily="50" charset="-127"/>
                </a:rPr>
                <a:t>솔루션사</a:t>
              </a:r>
              <a:r>
                <a:rPr lang="ko-KR" altLang="en-US" sz="1000" dirty="0">
                  <a:solidFill>
                    <a:srgbClr val="FF0000"/>
                  </a:solidFill>
                  <a:latin typeface="+mn-lt"/>
                  <a:ea typeface="맑은 고딕" pitchFamily="50" charset="-127"/>
                </a:rPr>
                <a:t> 아키텍처에 따라 변경 가능</a:t>
              </a:r>
              <a:endParaRPr lang="en-US" altLang="ko-KR" sz="1000" dirty="0">
                <a:solidFill>
                  <a:srgbClr val="FF0000"/>
                </a:solidFill>
                <a:latin typeface="+mn-lt"/>
                <a:ea typeface="맑은 고딕" pitchFamily="50" charset="-127"/>
              </a:endParaRPr>
            </a:p>
          </p:txBody>
        </p:sp>
        <p:sp>
          <p:nvSpPr>
            <p:cNvPr id="213" name="TextBox 212"/>
            <p:cNvSpPr txBox="1"/>
            <p:nvPr/>
          </p:nvSpPr>
          <p:spPr>
            <a:xfrm>
              <a:off x="7300380" y="4634457"/>
              <a:ext cx="2237792" cy="107721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Jenkins CI/CD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적용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Java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1.8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기반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Maven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빌드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SSH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를 사용하여 패키지 전송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web : 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정적리소스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추출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was : Tomcat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또는 스프링부트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>
                  <a:solidFill>
                    <a:schemeClr val="tx2"/>
                  </a:solidFill>
                  <a:ea typeface="맑은 고딕" pitchFamily="50" charset="-127"/>
                </a:rPr>
                <a:t>쉘</a:t>
              </a:r>
              <a:r>
                <a:rPr lang="en-US" altLang="ko-KR" sz="1000" dirty="0">
                  <a:solidFill>
                    <a:schemeClr val="tx2"/>
                  </a:solidFill>
                  <a:ea typeface="맑은 고딕" pitchFamily="50" charset="-127"/>
                </a:rPr>
                <a:t>(Bash)</a:t>
              </a:r>
              <a:r>
                <a:rPr lang="ko-KR" altLang="en-US" sz="1000" dirty="0">
                  <a:solidFill>
                    <a:schemeClr val="tx2"/>
                  </a:solidFill>
                  <a:ea typeface="맑은 고딕" pitchFamily="50" charset="-127"/>
                </a:rPr>
                <a:t>스크립트</a:t>
              </a:r>
              <a:endParaRPr lang="en-US" altLang="ko-KR" sz="1000" dirty="0">
                <a:solidFill>
                  <a:schemeClr val="tx2"/>
                </a:solidFill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 err="1">
                  <a:solidFill>
                    <a:srgbClr val="FF0000"/>
                  </a:solidFill>
                  <a:ea typeface="맑은 고딕" pitchFamily="50" charset="-127"/>
                </a:rPr>
                <a:t>솔루션사</a:t>
              </a:r>
              <a:r>
                <a:rPr lang="ko-KR" altLang="en-US" sz="1000" dirty="0">
                  <a:solidFill>
                    <a:srgbClr val="FF0000"/>
                  </a:solidFill>
                  <a:ea typeface="맑은 고딕" pitchFamily="50" charset="-127"/>
                </a:rPr>
                <a:t> 아키텍처에 따라 변경 가능</a:t>
              </a:r>
              <a:endParaRPr lang="en-US" altLang="ko-KR" sz="1000" dirty="0">
                <a:solidFill>
                  <a:srgbClr val="FF0000"/>
                </a:solidFill>
                <a:ea typeface="맑은 고딕" pitchFamily="50" charset="-127"/>
              </a:endParaRPr>
            </a:p>
          </p:txBody>
        </p:sp>
        <p:grpSp>
          <p:nvGrpSpPr>
            <p:cNvPr id="236" name="그룹 235"/>
            <p:cNvGrpSpPr/>
            <p:nvPr/>
          </p:nvGrpSpPr>
          <p:grpSpPr>
            <a:xfrm>
              <a:off x="2107727" y="4396139"/>
              <a:ext cx="1989794" cy="1068156"/>
              <a:chOff x="2107727" y="4801111"/>
              <a:chExt cx="1989794" cy="1068156"/>
            </a:xfrm>
          </p:grpSpPr>
          <p:sp>
            <p:nvSpPr>
              <p:cNvPr id="216" name="직사각형 215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2387361" y="5033082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web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217" name="직사각형 216"/>
              <p:cNvSpPr/>
              <p:nvPr/>
            </p:nvSpPr>
            <p:spPr>
              <a:xfrm>
                <a:off x="2107727" y="4801111"/>
                <a:ext cx="1989794" cy="1068156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8" name="직사각형 217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2387361" y="5393122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was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219" name="TextBox 218"/>
              <p:cNvSpPr txBox="1"/>
              <p:nvPr/>
            </p:nvSpPr>
            <p:spPr>
              <a:xfrm>
                <a:off x="2165589" y="4829685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공통</a:t>
                </a:r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/IF/</a:t>
                </a:r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기타</a:t>
                </a:r>
              </a:p>
            </p:txBody>
          </p:sp>
        </p:grpSp>
        <p:cxnSp>
          <p:nvCxnSpPr>
            <p:cNvPr id="221" name="구부러진 연결선 220"/>
            <p:cNvCxnSpPr>
              <a:stCxn id="50" idx="1"/>
              <a:endCxn id="218" idx="1"/>
            </p:cNvCxnSpPr>
            <p:nvPr/>
          </p:nvCxnSpPr>
          <p:spPr>
            <a:xfrm rot="10800000" flipV="1">
              <a:off x="2387361" y="2817262"/>
              <a:ext cx="59422" cy="2314807"/>
            </a:xfrm>
            <a:prstGeom prst="curvedConnector3">
              <a:avLst>
                <a:gd name="adj1" fmla="val 1740889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5" name="TextBox 224"/>
            <p:cNvSpPr txBox="1"/>
            <p:nvPr/>
          </p:nvSpPr>
          <p:spPr>
            <a:xfrm>
              <a:off x="2277029" y="5558372"/>
              <a:ext cx="1824217" cy="76944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API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로 제공될 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공통기능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I/F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연계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,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기타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솔루션 서버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Tomcat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또는 스프링부트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SSH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를 사용하여 패키지 전송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>
                  <a:solidFill>
                    <a:schemeClr val="tx2"/>
                  </a:solidFill>
                  <a:ea typeface="맑은 고딕" pitchFamily="50" charset="-127"/>
                </a:rPr>
                <a:t>쉘</a:t>
              </a:r>
              <a:r>
                <a:rPr lang="en-US" altLang="ko-KR" sz="1000" dirty="0">
                  <a:solidFill>
                    <a:schemeClr val="tx2"/>
                  </a:solidFill>
                  <a:ea typeface="맑은 고딕" pitchFamily="50" charset="-127"/>
                </a:rPr>
                <a:t>(Bash)</a:t>
              </a:r>
              <a:r>
                <a:rPr lang="ko-KR" altLang="en-US" sz="1000" dirty="0">
                  <a:solidFill>
                    <a:schemeClr val="tx2"/>
                  </a:solidFill>
                  <a:ea typeface="맑은 고딕" pitchFamily="50" charset="-127"/>
                </a:rPr>
                <a:t>스크립트</a:t>
              </a:r>
              <a:endParaRPr lang="en-US" altLang="ko-KR" sz="1000" dirty="0">
                <a:solidFill>
                  <a:schemeClr val="tx2"/>
                </a:solidFill>
                <a:ea typeface="맑은 고딕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9133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제목 17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 err="1"/>
              <a:t>개발서버</a:t>
            </a:r>
            <a:r>
              <a:rPr lang="en-US" altLang="ko-KR" dirty="0"/>
              <a:t>-</a:t>
            </a:r>
            <a:r>
              <a:rPr lang="ko-KR" altLang="en-US" dirty="0" err="1"/>
              <a:t>인터넷망</a:t>
            </a:r>
            <a:r>
              <a:rPr lang="ko-KR" altLang="en-US" dirty="0"/>
              <a:t> 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340136" y="996884"/>
            <a:ext cx="8650193" cy="5271660"/>
            <a:chOff x="340136" y="996884"/>
            <a:chExt cx="8650193" cy="5271660"/>
          </a:xfrm>
        </p:grpSpPr>
        <p:grpSp>
          <p:nvGrpSpPr>
            <p:cNvPr id="7" name="그룹 6"/>
            <p:cNvGrpSpPr/>
            <p:nvPr/>
          </p:nvGrpSpPr>
          <p:grpSpPr>
            <a:xfrm>
              <a:off x="6079583" y="2442485"/>
              <a:ext cx="1989794" cy="1911291"/>
              <a:chOff x="2111833" y="2044567"/>
              <a:chExt cx="1989794" cy="1911291"/>
            </a:xfrm>
          </p:grpSpPr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2704483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 err="1">
                    <a:solidFill>
                      <a:schemeClr val="bg1"/>
                    </a:solidFill>
                    <a:latin typeface="Arial" pitchFamily="34" charset="0"/>
                  </a:rPr>
                  <a:t>gitLab</a:t>
                </a:r>
                <a:endParaRPr lang="en-US" altLang="ko-KR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3088591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 err="1">
                    <a:solidFill>
                      <a:schemeClr val="bg1"/>
                    </a:solidFill>
                    <a:latin typeface="Arial" pitchFamily="34" charset="0"/>
                  </a:rPr>
                  <a:t>jenkins</a:t>
                </a:r>
                <a:endParaRPr lang="en-US" altLang="ko-KR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3472700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nexus</a:t>
                </a:r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2320375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 err="1">
                    <a:solidFill>
                      <a:schemeClr val="bg1"/>
                    </a:solidFill>
                    <a:latin typeface="Arial" pitchFamily="34" charset="0"/>
                  </a:rPr>
                  <a:t>nginx</a:t>
                </a:r>
                <a:endParaRPr lang="en-US" altLang="ko-KR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60" name="직사각형 59"/>
              <p:cNvSpPr/>
              <p:nvPr/>
            </p:nvSpPr>
            <p:spPr>
              <a:xfrm>
                <a:off x="2111833" y="2044567"/>
                <a:ext cx="1989794" cy="1911291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2163755" y="2085982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EDS</a:t>
                </a:r>
                <a:endPara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3" name="그룹 2"/>
            <p:cNvGrpSpPr/>
            <p:nvPr/>
          </p:nvGrpSpPr>
          <p:grpSpPr>
            <a:xfrm>
              <a:off x="2250773" y="3980945"/>
              <a:ext cx="1989794" cy="1068156"/>
              <a:chOff x="5147734" y="3496825"/>
              <a:chExt cx="1989794" cy="1068156"/>
            </a:xfrm>
          </p:grpSpPr>
          <p:sp>
            <p:nvSpPr>
              <p:cNvPr id="79" name="직사각형 78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3728796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web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80" name="직사각형 79"/>
              <p:cNvSpPr/>
              <p:nvPr/>
            </p:nvSpPr>
            <p:spPr>
              <a:xfrm>
                <a:off x="5147734" y="3496825"/>
                <a:ext cx="1989794" cy="1068156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1" name="직사각형 80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4088836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was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5205596" y="3525399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건설</a:t>
                </a:r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/</a:t>
                </a:r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시설</a:t>
                </a:r>
              </a:p>
            </p:txBody>
          </p:sp>
        </p:grpSp>
        <p:grpSp>
          <p:nvGrpSpPr>
            <p:cNvPr id="2" name="그룹 1"/>
            <p:cNvGrpSpPr/>
            <p:nvPr/>
          </p:nvGrpSpPr>
          <p:grpSpPr>
            <a:xfrm>
              <a:off x="2250773" y="1398412"/>
              <a:ext cx="1989794" cy="1068156"/>
              <a:chOff x="5147734" y="1272338"/>
              <a:chExt cx="1989794" cy="1068156"/>
            </a:xfrm>
          </p:grpSpPr>
          <p:sp>
            <p:nvSpPr>
              <p:cNvPr id="103" name="직사각형 102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1504309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web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104" name="직사각형 103"/>
              <p:cNvSpPr/>
              <p:nvPr/>
            </p:nvSpPr>
            <p:spPr>
              <a:xfrm>
                <a:off x="5147734" y="1272338"/>
                <a:ext cx="1989794" cy="1068156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5" name="직사각형 104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1864349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was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5205596" y="1300912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통합인증</a:t>
                </a:r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/SSO</a:t>
                </a:r>
                <a:endPara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endParaRPr>
              </a:p>
            </p:txBody>
          </p:sp>
        </p:grpSp>
        <p:pic>
          <p:nvPicPr>
            <p:cNvPr id="162" name="Picture 2">
              <a:extLst>
                <a:ext uri="{FF2B5EF4-FFF2-40B4-BE49-F238E27FC236}">
                  <a16:creationId xmlns:a16="http://schemas.microsoft.com/office/drawing/2014/main" id="{2FC0FE5C-5455-EECF-D71E-B8A4A5584B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392887" y="3419264"/>
              <a:ext cx="597442" cy="562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74" name="구부러진 연결선 173"/>
            <p:cNvCxnSpPr>
              <a:stCxn id="52" idx="0"/>
              <a:endCxn id="162" idx="0"/>
            </p:cNvCxnSpPr>
            <p:nvPr/>
          </p:nvCxnSpPr>
          <p:spPr>
            <a:xfrm rot="16200000" flipH="1">
              <a:off x="7532558" y="2260214"/>
              <a:ext cx="700971" cy="1617128"/>
            </a:xfrm>
            <a:prstGeom prst="curvedConnector3">
              <a:avLst>
                <a:gd name="adj1" fmla="val -116860"/>
              </a:avLst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직선 연결선 204"/>
            <p:cNvCxnSpPr/>
            <p:nvPr/>
          </p:nvCxnSpPr>
          <p:spPr>
            <a:xfrm>
              <a:off x="356200" y="1301963"/>
              <a:ext cx="1720250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" name="TextBox 205"/>
            <p:cNvSpPr txBox="1"/>
            <p:nvPr/>
          </p:nvSpPr>
          <p:spPr>
            <a:xfrm>
              <a:off x="340136" y="1476495"/>
              <a:ext cx="1498808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SSO 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솔루션설치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통합인증페이지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(UI/UX)</a:t>
              </a:r>
            </a:p>
          </p:txBody>
        </p:sp>
        <p:sp>
          <p:nvSpPr>
            <p:cNvPr id="212" name="TextBox 211"/>
            <p:cNvSpPr txBox="1"/>
            <p:nvPr/>
          </p:nvSpPr>
          <p:spPr>
            <a:xfrm>
              <a:off x="340136" y="3972114"/>
              <a:ext cx="1901161" cy="123110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Jenkins CI/CD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적용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Java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1.8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기반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Maven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빌드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SSH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를 사용하여 패키지 전송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web : 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정적리소스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추출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was : Tomcat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또는 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스프링부트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 err="1">
                  <a:solidFill>
                    <a:srgbClr val="FF0000"/>
                  </a:solidFill>
                  <a:ea typeface="맑은 고딕" pitchFamily="50" charset="-127"/>
                </a:rPr>
                <a:t>솔루션사</a:t>
              </a:r>
              <a:r>
                <a:rPr lang="ko-KR" altLang="en-US" sz="1000" dirty="0">
                  <a:solidFill>
                    <a:srgbClr val="FF0000"/>
                  </a:solidFill>
                  <a:ea typeface="맑은 고딕" pitchFamily="50" charset="-127"/>
                </a:rPr>
                <a:t> 아키텍처에 따라 </a:t>
              </a:r>
              <a:endParaRPr lang="en-US" altLang="ko-KR" sz="1000" dirty="0">
                <a:solidFill>
                  <a:srgbClr val="FF0000"/>
                </a:solidFill>
                <a:ea typeface="맑은 고딕" pitchFamily="50" charset="-127"/>
              </a:endParaRPr>
            </a:p>
            <a:p>
              <a:r>
                <a:rPr lang="en-US" altLang="ko-KR" sz="1000" dirty="0">
                  <a:solidFill>
                    <a:srgbClr val="FF0000"/>
                  </a:solidFill>
                  <a:ea typeface="맑은 고딕" pitchFamily="50" charset="-127"/>
                </a:rPr>
                <a:t>     </a:t>
              </a:r>
              <a:r>
                <a:rPr lang="ko-KR" altLang="en-US" sz="1000" dirty="0">
                  <a:solidFill>
                    <a:srgbClr val="FF0000"/>
                  </a:solidFill>
                  <a:ea typeface="맑은 고딕" pitchFamily="50" charset="-127"/>
                </a:rPr>
                <a:t>변경 가능</a:t>
              </a:r>
              <a:endParaRPr lang="en-US" altLang="ko-KR" sz="1000" dirty="0">
                <a:solidFill>
                  <a:srgbClr val="FF0000"/>
                </a:solidFill>
                <a:ea typeface="맑은 고딕" pitchFamily="50" charset="-127"/>
              </a:endParaRPr>
            </a:p>
            <a:p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</p:txBody>
        </p:sp>
        <p:cxnSp>
          <p:nvCxnSpPr>
            <p:cNvPr id="66" name="직선 연결선 65"/>
            <p:cNvCxnSpPr/>
            <p:nvPr/>
          </p:nvCxnSpPr>
          <p:spPr>
            <a:xfrm>
              <a:off x="356200" y="3854663"/>
              <a:ext cx="1720250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4" name="그룹 73"/>
            <p:cNvGrpSpPr/>
            <p:nvPr/>
          </p:nvGrpSpPr>
          <p:grpSpPr>
            <a:xfrm>
              <a:off x="2250773" y="2689679"/>
              <a:ext cx="1989794" cy="1068156"/>
              <a:chOff x="5147734" y="1272338"/>
              <a:chExt cx="1989794" cy="1068156"/>
            </a:xfrm>
          </p:grpSpPr>
          <p:sp>
            <p:nvSpPr>
              <p:cNvPr id="75" name="직사각형 74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1504309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web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76" name="직사각형 75"/>
              <p:cNvSpPr/>
              <p:nvPr/>
            </p:nvSpPr>
            <p:spPr>
              <a:xfrm>
                <a:off x="5147734" y="1272338"/>
                <a:ext cx="1989794" cy="1068156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직사각형 76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1864349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was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5205596" y="1300912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VMI</a:t>
                </a:r>
                <a:endPara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82" name="직선 연결선 81"/>
            <p:cNvCxnSpPr/>
            <p:nvPr/>
          </p:nvCxnSpPr>
          <p:spPr>
            <a:xfrm>
              <a:off x="356200" y="2549738"/>
              <a:ext cx="1720250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340136" y="2724270"/>
              <a:ext cx="1498808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SSO 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솔루션설치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통합인증페이지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(UI/UX)</a:t>
              </a: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5218035" y="996884"/>
              <a:ext cx="247650" cy="527166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직사각형 84">
              <a:extLst>
                <a:ext uri="{FF2B5EF4-FFF2-40B4-BE49-F238E27FC236}">
                  <a16:creationId xmlns:a16="http://schemas.microsoft.com/office/drawing/2014/main" id="{0C3AF374-BA2F-EE6B-BF40-F885F29F46E5}"/>
                </a:ext>
              </a:extLst>
            </p:cNvPr>
            <p:cNvSpPr/>
            <p:nvPr/>
          </p:nvSpPr>
          <p:spPr bwMode="auto">
            <a:xfrm>
              <a:off x="4432222" y="5049101"/>
              <a:ext cx="1819276" cy="881069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</a:rPr>
                <a:t>Proxy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</a:rPr>
                <a:t>Bastion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</a:rPr>
                <a:t>CICD</a:t>
              </a:r>
            </a:p>
          </p:txBody>
        </p:sp>
        <p:cxnSp>
          <p:nvCxnSpPr>
            <p:cNvPr id="25" name="구부러진 연결선 24"/>
            <p:cNvCxnSpPr>
              <a:stCxn id="50" idx="3"/>
              <a:endCxn id="85" idx="3"/>
            </p:cNvCxnSpPr>
            <p:nvPr/>
          </p:nvCxnSpPr>
          <p:spPr>
            <a:xfrm flipH="1">
              <a:off x="6251498" y="3620153"/>
              <a:ext cx="1482929" cy="1869483"/>
            </a:xfrm>
            <a:prstGeom prst="curvedConnector3">
              <a:avLst>
                <a:gd name="adj1" fmla="val -15415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구부러진 연결선 31"/>
            <p:cNvCxnSpPr>
              <a:stCxn id="85" idx="1"/>
              <a:endCxn id="81" idx="3"/>
            </p:cNvCxnSpPr>
            <p:nvPr/>
          </p:nvCxnSpPr>
          <p:spPr>
            <a:xfrm rot="10800000">
              <a:off x="3955910" y="4716876"/>
              <a:ext cx="476313" cy="77276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구부러진 연결선 33"/>
            <p:cNvCxnSpPr>
              <a:stCxn id="85" idx="1"/>
              <a:endCxn id="79" idx="3"/>
            </p:cNvCxnSpPr>
            <p:nvPr/>
          </p:nvCxnSpPr>
          <p:spPr>
            <a:xfrm rot="10800000">
              <a:off x="3955910" y="4356836"/>
              <a:ext cx="476313" cy="1132800"/>
            </a:xfrm>
            <a:prstGeom prst="curved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구부러진 연결선 36"/>
            <p:cNvCxnSpPr>
              <a:stCxn id="85" idx="1"/>
              <a:endCxn id="103" idx="3"/>
            </p:cNvCxnSpPr>
            <p:nvPr/>
          </p:nvCxnSpPr>
          <p:spPr>
            <a:xfrm rot="10800000">
              <a:off x="3955910" y="1774304"/>
              <a:ext cx="476313" cy="3715333"/>
            </a:xfrm>
            <a:prstGeom prst="curvedConnector3">
              <a:avLst>
                <a:gd name="adj1" fmla="val -15991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구부러진 연결선 39"/>
            <p:cNvCxnSpPr>
              <a:stCxn id="85" idx="1"/>
              <a:endCxn id="105" idx="3"/>
            </p:cNvCxnSpPr>
            <p:nvPr/>
          </p:nvCxnSpPr>
          <p:spPr>
            <a:xfrm rot="10800000">
              <a:off x="3955910" y="2134344"/>
              <a:ext cx="476313" cy="3355293"/>
            </a:xfrm>
            <a:prstGeom prst="curvedConnector3">
              <a:avLst>
                <a:gd name="adj1" fmla="val -67984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/>
            <p:cNvSpPr txBox="1"/>
            <p:nvPr/>
          </p:nvSpPr>
          <p:spPr>
            <a:xfrm>
              <a:off x="6443153" y="5606457"/>
              <a:ext cx="2478243" cy="4616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ko-KR" altLang="en-US" sz="1000" dirty="0">
                  <a:solidFill>
                    <a:schemeClr val="tx2"/>
                  </a:solidFill>
                  <a:ea typeface="맑은 고딕" pitchFamily="50" charset="-127"/>
                </a:rPr>
                <a:t>내</a:t>
              </a:r>
              <a:r>
                <a:rPr lang="en-US" altLang="ko-KR" sz="1000" dirty="0">
                  <a:solidFill>
                    <a:schemeClr val="tx2"/>
                  </a:solidFill>
                  <a:ea typeface="맑은 고딕" pitchFamily="50" charset="-127"/>
                </a:rPr>
                <a:t>/</a:t>
              </a:r>
              <a:r>
                <a:rPr lang="ko-KR" altLang="en-US" sz="1000" dirty="0">
                  <a:solidFill>
                    <a:schemeClr val="tx2"/>
                  </a:solidFill>
                  <a:ea typeface="맑은 고딕" pitchFamily="50" charset="-127"/>
                </a:rPr>
                <a:t>외부 망을 연결하는 서버</a:t>
              </a:r>
              <a:endParaRPr lang="en-US" altLang="ko-KR" sz="1000" dirty="0">
                <a:solidFill>
                  <a:schemeClr val="tx2"/>
                </a:solidFill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 err="1">
                  <a:solidFill>
                    <a:schemeClr val="tx2"/>
                  </a:solidFill>
                  <a:ea typeface="맑은 고딕" pitchFamily="50" charset="-127"/>
                </a:rPr>
                <a:t>Ssh</a:t>
              </a:r>
              <a:r>
                <a:rPr lang="ko-KR" altLang="en-US" sz="1000" dirty="0">
                  <a:solidFill>
                    <a:schemeClr val="tx2"/>
                  </a:solidFill>
                  <a:ea typeface="맑은 고딕" pitchFamily="50" charset="-127"/>
                </a:rPr>
                <a:t>접속</a:t>
              </a:r>
              <a:endParaRPr lang="en-US" altLang="ko-KR" sz="1000" dirty="0">
                <a:solidFill>
                  <a:schemeClr val="tx2"/>
                </a:solidFill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 err="1">
                  <a:solidFill>
                    <a:srgbClr val="FF0000"/>
                  </a:solidFill>
                  <a:ea typeface="맑은 고딕" pitchFamily="50" charset="-127"/>
                </a:rPr>
                <a:t>외부망</a:t>
              </a:r>
              <a:r>
                <a:rPr lang="ko-KR" altLang="en-US" sz="1000" dirty="0">
                  <a:solidFill>
                    <a:srgbClr val="FF0000"/>
                  </a:solidFill>
                  <a:ea typeface="맑은 고딕" pitchFamily="50" charset="-127"/>
                </a:rPr>
                <a:t> </a:t>
              </a:r>
              <a:r>
                <a:rPr lang="en-US" altLang="ko-KR" sz="1000" dirty="0">
                  <a:solidFill>
                    <a:srgbClr val="FF0000"/>
                  </a:solidFill>
                  <a:ea typeface="맑은 고딕" pitchFamily="50" charset="-127"/>
                </a:rPr>
                <a:t>web/was</a:t>
              </a:r>
              <a:r>
                <a:rPr lang="ko-KR" altLang="en-US" sz="1000" dirty="0">
                  <a:solidFill>
                    <a:srgbClr val="FF0000"/>
                  </a:solidFill>
                  <a:ea typeface="맑은 고딕" pitchFamily="50" charset="-127"/>
                </a:rPr>
                <a:t>는 </a:t>
              </a:r>
              <a:r>
                <a:rPr lang="ko-KR" altLang="en-US" sz="1000" dirty="0" err="1">
                  <a:solidFill>
                    <a:srgbClr val="FF0000"/>
                  </a:solidFill>
                  <a:ea typeface="맑은 고딕" pitchFamily="50" charset="-127"/>
                </a:rPr>
                <a:t>미확정으로</a:t>
              </a:r>
              <a:r>
                <a:rPr lang="ko-KR" altLang="en-US" sz="1000" dirty="0">
                  <a:solidFill>
                    <a:srgbClr val="FF0000"/>
                  </a:solidFill>
                  <a:ea typeface="맑은 고딕" pitchFamily="50" charset="-127"/>
                </a:rPr>
                <a:t> 변경 예정</a:t>
              </a:r>
              <a:endParaRPr lang="en-US" altLang="ko-KR" sz="1000" dirty="0">
                <a:solidFill>
                  <a:srgbClr val="FF0000"/>
                </a:solidFill>
                <a:ea typeface="맑은 고딕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3142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cxnSp>
        <p:nvCxnSpPr>
          <p:cNvPr id="9" name="직선 연결선 8"/>
          <p:cNvCxnSpPr/>
          <p:nvPr/>
        </p:nvCxnSpPr>
        <p:spPr bwMode="auto">
          <a:xfrm>
            <a:off x="179512" y="3540098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556468" y="1555799"/>
            <a:ext cx="5620067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/>
              <a:t>Jenkins CI </a:t>
            </a:r>
            <a:r>
              <a:rPr lang="en-US" altLang="ko-KR" sz="1200" b="1" dirty="0"/>
              <a:t>: </a:t>
            </a:r>
            <a:r>
              <a:rPr lang="ko-KR" altLang="en-US" sz="1200" dirty="0"/>
              <a:t>오픈 소스 </a:t>
            </a:r>
            <a:r>
              <a:rPr lang="en-US" altLang="ko-KR" sz="1200" dirty="0"/>
              <a:t>CI </a:t>
            </a:r>
            <a:r>
              <a:rPr lang="ko-KR" altLang="en-US" sz="1200" dirty="0"/>
              <a:t>서버 </a:t>
            </a:r>
            <a:r>
              <a:rPr lang="en-US" altLang="ko-KR" sz="1200" dirty="0"/>
              <a:t>(http://Jenkins.io/)</a:t>
            </a:r>
          </a:p>
          <a:p>
            <a:pPr marL="685800" lvl="1" indent="-2286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>
                <a:latin typeface="+mn-ea"/>
              </a:rPr>
              <a:t>자동 빌드 </a:t>
            </a:r>
            <a:r>
              <a:rPr lang="en-US" altLang="ko-KR" sz="1100" dirty="0">
                <a:latin typeface="+mn-ea"/>
              </a:rPr>
              <a:t>: </a:t>
            </a:r>
            <a:r>
              <a:rPr lang="ko-KR" altLang="en-US" sz="1100" dirty="0"/>
              <a:t>빌드 주기에 따른 일일 빌드 또는 주간 빌드 기능 제공</a:t>
            </a:r>
            <a:endParaRPr lang="en-US" altLang="ko-KR" sz="1100" dirty="0">
              <a:latin typeface="+mn-ea"/>
            </a:endParaRPr>
          </a:p>
          <a:p>
            <a:pPr marL="685800" lvl="1" indent="-2286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>
                <a:latin typeface="+mn-ea"/>
              </a:rPr>
              <a:t>자동 검증 </a:t>
            </a:r>
            <a:r>
              <a:rPr lang="en-US" altLang="ko-KR" sz="1100" dirty="0">
                <a:latin typeface="+mn-ea"/>
              </a:rPr>
              <a:t>: </a:t>
            </a:r>
            <a:r>
              <a:rPr lang="en-US" altLang="ko-KR" sz="1100" dirty="0"/>
              <a:t>Poll SCM </a:t>
            </a:r>
            <a:r>
              <a:rPr lang="ko-KR" altLang="en-US" sz="1100" dirty="0"/>
              <a:t>기능을 통한 최신 코드 기반의 빌드 수행</a:t>
            </a:r>
            <a:endParaRPr lang="en-US" altLang="ko-KR" sz="1100" dirty="0">
              <a:latin typeface="+mn-ea"/>
            </a:endParaRPr>
          </a:p>
          <a:p>
            <a:pPr marL="685800" lvl="1" indent="-2286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>
                <a:latin typeface="+mn-ea"/>
              </a:rPr>
              <a:t>자동 테스트 </a:t>
            </a:r>
            <a:r>
              <a:rPr lang="en-US" altLang="ko-KR" sz="1100" dirty="0">
                <a:latin typeface="+mn-ea"/>
              </a:rPr>
              <a:t>: </a:t>
            </a:r>
            <a:r>
              <a:rPr lang="ko-KR" altLang="en-US" sz="1100" dirty="0"/>
              <a:t>테스트 </a:t>
            </a:r>
            <a:r>
              <a:rPr lang="ko-KR" altLang="en-US" sz="1100" dirty="0" err="1"/>
              <a:t>슈트</a:t>
            </a:r>
            <a:r>
              <a:rPr lang="ko-KR" altLang="en-US" sz="1100" dirty="0"/>
              <a:t> 실행을 통한 코드 품질 검증</a:t>
            </a:r>
            <a:endParaRPr lang="en-US" altLang="ko-KR" sz="1100" dirty="0">
              <a:latin typeface="+mn-ea"/>
            </a:endParaRPr>
          </a:p>
          <a:p>
            <a:pPr marL="685800" lvl="1" indent="-2286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>
                <a:latin typeface="+mn-ea"/>
              </a:rPr>
              <a:t>자동 후처리 </a:t>
            </a:r>
            <a:r>
              <a:rPr lang="en-US" altLang="ko-KR" sz="1100" dirty="0">
                <a:latin typeface="+mn-ea"/>
              </a:rPr>
              <a:t>: </a:t>
            </a:r>
            <a:r>
              <a:rPr lang="ko-KR" altLang="en-US" sz="1100" dirty="0"/>
              <a:t>컴파일 된 코드의 패키징 및 테스트 리포팅</a:t>
            </a:r>
            <a:endParaRPr lang="en-US" altLang="ko-KR" sz="1100" dirty="0"/>
          </a:p>
          <a:p>
            <a:pPr marL="685800" lvl="1" indent="-2286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>
                <a:latin typeface="+mn-ea"/>
              </a:rPr>
              <a:t>기능</a:t>
            </a:r>
            <a:r>
              <a:rPr lang="en-US" altLang="ko-KR" sz="1100" dirty="0">
                <a:latin typeface="+mn-ea"/>
              </a:rPr>
              <a:t> </a:t>
            </a:r>
            <a:r>
              <a:rPr lang="ko-KR" altLang="en-US" sz="1100" dirty="0">
                <a:latin typeface="+mn-ea"/>
              </a:rPr>
              <a:t>확장 </a:t>
            </a:r>
            <a:r>
              <a:rPr lang="en-US" altLang="ko-KR" sz="1100" dirty="0">
                <a:latin typeface="+mn-ea"/>
              </a:rPr>
              <a:t>: plug-in </a:t>
            </a:r>
            <a:r>
              <a:rPr lang="ko-KR" altLang="en-US" sz="1100" dirty="0">
                <a:latin typeface="+mn-ea"/>
              </a:rPr>
              <a:t>을 통한 기능 확장 기능 제공</a:t>
            </a:r>
            <a:endParaRPr lang="en-US" altLang="ko-KR" sz="1100" dirty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591410"/>
            <a:ext cx="8640960" cy="1072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/>
              <a:t>C</a:t>
            </a:r>
            <a:r>
              <a:rPr lang="en-US" altLang="ko-KR" sz="1200" b="1" dirty="0"/>
              <a:t>ontinuous </a:t>
            </a:r>
            <a:r>
              <a:rPr lang="en-US" altLang="ko-KR" sz="2000" b="1" dirty="0"/>
              <a:t>I</a:t>
            </a:r>
            <a:r>
              <a:rPr lang="en-US" altLang="ko-KR" sz="1200" b="1" dirty="0"/>
              <a:t>ntegration </a:t>
            </a:r>
            <a:r>
              <a:rPr lang="en-US" altLang="ko-KR" sz="1200" b="1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소스에 대해 지속적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주기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이벤트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으로 컴파일</a:t>
            </a:r>
            <a:r>
              <a:rPr lang="en-US" altLang="ko-KR" sz="1200" dirty="0">
                <a:latin typeface="+mn-ea"/>
              </a:rPr>
              <a:t>,</a:t>
            </a:r>
            <a:r>
              <a:rPr lang="ko-KR" altLang="en-US" sz="1200" dirty="0">
                <a:latin typeface="+mn-ea"/>
              </a:rPr>
              <a:t> 테스트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보고서 작성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배포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설치 등의 작업을 자동화 수행 하며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그에 대한 결과를 개발자 및 관리자에게 알려준다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복잡한 어플리케이션의 통합 빌드와 직접적인 접근이 불가능 한 서버에 배포를 주목적으로 하며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개발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>
                <a:latin typeface="+mn-ea"/>
              </a:rPr>
              <a:t>빌드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>
                <a:latin typeface="+mn-ea"/>
              </a:rPr>
              <a:t>품질체크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>
                <a:latin typeface="+mn-ea"/>
              </a:rPr>
              <a:t>배포에 대한 일련의 체계적인 과정을 제공 할 수 있다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75735" y="3912660"/>
            <a:ext cx="7930082" cy="2160240"/>
            <a:chOff x="539552" y="3861048"/>
            <a:chExt cx="7930082" cy="2160240"/>
          </a:xfrm>
        </p:grpSpPr>
        <p:pic>
          <p:nvPicPr>
            <p:cNvPr id="13" name="Picture 4" descr="http://upload.wikimedia.org/wikipedia/commons/thumb/2/2f/Apache-Ant-logo.svg/554px-Apache-Ant-logo.svg.pn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15270" y="3933056"/>
              <a:ext cx="1332594" cy="826325"/>
            </a:xfrm>
            <a:prstGeom prst="rect">
              <a:avLst/>
            </a:prstGeom>
            <a:noFill/>
          </p:spPr>
        </p:pic>
        <p:pic>
          <p:nvPicPr>
            <p:cNvPr id="14" name="Picture 6" descr="http://upload.wikimedia.org/wikipedia/commons/f/f5/Maven_logo.gif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47664" y="4797152"/>
              <a:ext cx="2200275" cy="504825"/>
            </a:xfrm>
            <a:prstGeom prst="rect">
              <a:avLst/>
            </a:prstGeom>
            <a:noFill/>
          </p:spPr>
        </p:pic>
        <p:pic>
          <p:nvPicPr>
            <p:cNvPr id="15" name="Picture 8" descr="tumblr lh57u18cUL1qbxyyi Has Git Killed Subversion &amp; CVS?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798962" y="4005064"/>
              <a:ext cx="585218" cy="505970"/>
            </a:xfrm>
            <a:prstGeom prst="rect">
              <a:avLst/>
            </a:prstGeom>
            <a:noFill/>
          </p:spPr>
        </p:pic>
        <p:pic>
          <p:nvPicPr>
            <p:cNvPr id="16" name="Picture 10" descr="git-large-imge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726954" y="4657700"/>
              <a:ext cx="1680210" cy="571500"/>
            </a:xfrm>
            <a:prstGeom prst="rect">
              <a:avLst/>
            </a:prstGeom>
            <a:noFill/>
          </p:spPr>
        </p:pic>
        <p:pic>
          <p:nvPicPr>
            <p:cNvPr id="17" name="Picture 1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663058" y="3933056"/>
              <a:ext cx="809625" cy="600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8" name="그룹 17"/>
            <p:cNvGrpSpPr/>
            <p:nvPr/>
          </p:nvGrpSpPr>
          <p:grpSpPr>
            <a:xfrm>
              <a:off x="5580112" y="3933056"/>
              <a:ext cx="798489" cy="873621"/>
              <a:chOff x="971600" y="5589240"/>
              <a:chExt cx="798489" cy="873621"/>
            </a:xfrm>
          </p:grpSpPr>
          <p:pic>
            <p:nvPicPr>
              <p:cNvPr id="35" name="Picture 15" descr="http://192.168.60.30:8180/hudson/static/f2f87b58/images/48x48/plugin.png">
                <a:hlinkClick r:id="rId9"/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971600" y="5589240"/>
                <a:ext cx="731583" cy="731583"/>
              </a:xfrm>
              <a:prstGeom prst="rect">
                <a:avLst/>
              </a:prstGeom>
              <a:noFill/>
            </p:spPr>
          </p:pic>
          <p:sp>
            <p:nvSpPr>
              <p:cNvPr id="36" name="TextBox 35"/>
              <p:cNvSpPr txBox="1"/>
              <p:nvPr/>
            </p:nvSpPr>
            <p:spPr>
              <a:xfrm>
                <a:off x="1043608" y="6216640"/>
                <a:ext cx="72648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b="1" dirty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Plug-In</a:t>
                </a:r>
              </a:p>
            </p:txBody>
          </p:sp>
        </p:grpSp>
        <p:sp>
          <p:nvSpPr>
            <p:cNvPr id="19" name="직사각형 18"/>
            <p:cNvSpPr/>
            <p:nvPr/>
          </p:nvSpPr>
          <p:spPr bwMode="auto">
            <a:xfrm>
              <a:off x="1763688" y="3861048"/>
              <a:ext cx="1800200" cy="1440160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en-US" sz="1200" dirty="0">
                <a:latin typeface="Arial" pitchFamily="34" charset="0"/>
              </a:endParaRPr>
            </a:p>
          </p:txBody>
        </p:sp>
        <p:grpSp>
          <p:nvGrpSpPr>
            <p:cNvPr id="20" name="그룹 19"/>
            <p:cNvGrpSpPr/>
            <p:nvPr/>
          </p:nvGrpSpPr>
          <p:grpSpPr>
            <a:xfrm>
              <a:off x="6444208" y="4293096"/>
              <a:ext cx="798489" cy="873621"/>
              <a:chOff x="971600" y="5589240"/>
              <a:chExt cx="798489" cy="873621"/>
            </a:xfrm>
          </p:grpSpPr>
          <p:pic>
            <p:nvPicPr>
              <p:cNvPr id="33" name="Picture 15" descr="http://192.168.60.30:8180/hudson/static/f2f87b58/images/48x48/plugin.png">
                <a:hlinkClick r:id="rId9"/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971600" y="5589240"/>
                <a:ext cx="731583" cy="731583"/>
              </a:xfrm>
              <a:prstGeom prst="rect">
                <a:avLst/>
              </a:prstGeom>
              <a:noFill/>
            </p:spPr>
          </p:pic>
          <p:sp>
            <p:nvSpPr>
              <p:cNvPr id="34" name="TextBox 33"/>
              <p:cNvSpPr txBox="1"/>
              <p:nvPr/>
            </p:nvSpPr>
            <p:spPr>
              <a:xfrm>
                <a:off x="1043608" y="6216640"/>
                <a:ext cx="72648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b="1" dirty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Plug-In</a:t>
                </a:r>
              </a:p>
            </p:txBody>
          </p:sp>
        </p:grpSp>
        <p:sp>
          <p:nvSpPr>
            <p:cNvPr id="21" name="직사각형 20"/>
            <p:cNvSpPr/>
            <p:nvPr/>
          </p:nvSpPr>
          <p:spPr bwMode="auto">
            <a:xfrm>
              <a:off x="1763688" y="5373216"/>
              <a:ext cx="5544616" cy="288032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Jenkins </a:t>
              </a:r>
              <a:r>
                <a:rPr lang="en-US" altLang="ko-K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(on Tomcat)</a:t>
              </a:r>
              <a:endParaRPr lang="ko-KR" altLang="en-US" sz="1000" dirty="0">
                <a:latin typeface="Verdana" pitchFamily="34" charset="0"/>
                <a:cs typeface="Verdana" pitchFamily="34" charset="0"/>
              </a:endParaRPr>
            </a:p>
          </p:txBody>
        </p:sp>
        <p:sp>
          <p:nvSpPr>
            <p:cNvPr id="22" name="직사각형 21"/>
            <p:cNvSpPr/>
            <p:nvPr/>
          </p:nvSpPr>
          <p:spPr bwMode="auto">
            <a:xfrm>
              <a:off x="1763688" y="5711990"/>
              <a:ext cx="5544616" cy="288032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JDK</a:t>
              </a:r>
              <a:endParaRPr lang="ko-KR" altLang="en-US" sz="1000" b="1" dirty="0">
                <a:latin typeface="Verdana" pitchFamily="34" charset="0"/>
                <a:cs typeface="Verdana" pitchFamily="34" charset="0"/>
              </a:endParaRPr>
            </a:p>
          </p:txBody>
        </p:sp>
        <p:sp>
          <p:nvSpPr>
            <p:cNvPr id="23" name="직사각형 22"/>
            <p:cNvSpPr/>
            <p:nvPr/>
          </p:nvSpPr>
          <p:spPr bwMode="auto">
            <a:xfrm>
              <a:off x="3635896" y="3861048"/>
              <a:ext cx="1800200" cy="1440160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24" name="직사각형 23"/>
            <p:cNvSpPr/>
            <p:nvPr/>
          </p:nvSpPr>
          <p:spPr bwMode="auto">
            <a:xfrm>
              <a:off x="5508104" y="3861048"/>
              <a:ext cx="1800200" cy="1440160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en-US" sz="1200" dirty="0">
                <a:latin typeface="Arial" pitchFamily="34" charset="0"/>
              </a:endParaRPr>
            </a:p>
          </p:txBody>
        </p:sp>
        <p:pic>
          <p:nvPicPr>
            <p:cNvPr id="25" name="Picture 18" descr="http://192.168.60.30:8180/hudson/static/f2f87b58/images/48x48/user.png">
              <a:hlinkClick r:id="rId11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875166" y="5436022"/>
              <a:ext cx="585266" cy="585266"/>
            </a:xfrm>
            <a:prstGeom prst="rect">
              <a:avLst/>
            </a:prstGeom>
            <a:noFill/>
          </p:spPr>
        </p:pic>
        <p:pic>
          <p:nvPicPr>
            <p:cNvPr id="26" name="Picture 20" descr="http://192.168.60.30:8180/hudson/static/f2f87b58/images/48x48/graph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39552" y="4581128"/>
              <a:ext cx="585266" cy="585266"/>
            </a:xfrm>
            <a:prstGeom prst="rect">
              <a:avLst/>
            </a:prstGeom>
            <a:noFill/>
          </p:spPr>
        </p:pic>
        <p:pic>
          <p:nvPicPr>
            <p:cNvPr id="27" name="Picture 22" descr="http://192.168.60.30:8180/hudson/static/f2f87b58/images/48x48/package.pn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48754" y="3861048"/>
              <a:ext cx="585266" cy="585266"/>
            </a:xfrm>
            <a:prstGeom prst="rect">
              <a:avLst/>
            </a:prstGeom>
            <a:noFill/>
          </p:spPr>
        </p:pic>
        <p:pic>
          <p:nvPicPr>
            <p:cNvPr id="28" name="Picture 24" descr="http://192.168.60.30:8180/hudson/static/f2f87b58/images/48x48/secure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7884368" y="4715942"/>
              <a:ext cx="585266" cy="585266"/>
            </a:xfrm>
            <a:prstGeom prst="rect">
              <a:avLst/>
            </a:prstGeom>
            <a:noFill/>
          </p:spPr>
        </p:pic>
        <p:sp>
          <p:nvSpPr>
            <p:cNvPr id="29" name="왼쪽 중괄호 28"/>
            <p:cNvSpPr/>
            <p:nvPr/>
          </p:nvSpPr>
          <p:spPr bwMode="auto">
            <a:xfrm>
              <a:off x="7524328" y="3861048"/>
              <a:ext cx="216024" cy="2160240"/>
            </a:xfrm>
            <a:prstGeom prst="leftBrace">
              <a:avLst/>
            </a:prstGeom>
            <a:noFill/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맑은 고딕" pitchFamily="50" charset="-127"/>
              </a:endParaRPr>
            </a:p>
          </p:txBody>
        </p:sp>
        <p:sp>
          <p:nvSpPr>
            <p:cNvPr id="30" name="왼쪽 중괄호 29"/>
            <p:cNvSpPr/>
            <p:nvPr/>
          </p:nvSpPr>
          <p:spPr bwMode="auto">
            <a:xfrm rot="10800000">
              <a:off x="1331640" y="3861048"/>
              <a:ext cx="216024" cy="2160240"/>
            </a:xfrm>
            <a:prstGeom prst="leftBrace">
              <a:avLst/>
            </a:prstGeom>
            <a:noFill/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맑은 고딕" pitchFamily="50" charset="-127"/>
              </a:endParaRPr>
            </a:p>
          </p:txBody>
        </p:sp>
        <p:pic>
          <p:nvPicPr>
            <p:cNvPr id="31" name="Picture 26" descr="http://192.168.60.30:8180/hudson/static/f2f87b58/images/48x48/setting.png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7875166" y="3923854"/>
              <a:ext cx="585266" cy="585266"/>
            </a:xfrm>
            <a:prstGeom prst="rect">
              <a:avLst/>
            </a:prstGeom>
            <a:noFill/>
          </p:spPr>
        </p:pic>
        <p:pic>
          <p:nvPicPr>
            <p:cNvPr id="32" name="Picture 28" descr="http://192.168.60.30:8180/hudson/static/f2f87b58/images/48x48/clipboard.png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57956" y="5373216"/>
              <a:ext cx="585266" cy="585266"/>
            </a:xfrm>
            <a:prstGeom prst="rect">
              <a:avLst/>
            </a:prstGeom>
            <a:noFill/>
          </p:spPr>
        </p:pic>
      </p:grpSp>
      <p:pic>
        <p:nvPicPr>
          <p:cNvPr id="37" name="그림 36">
            <a:extLst>
              <a:ext uri="{FF2B5EF4-FFF2-40B4-BE49-F238E27FC236}">
                <a16:creationId xmlns:a16="http://schemas.microsoft.com/office/drawing/2014/main" id="{B6809D43-D9D4-4A03-A39E-85DEB087AFC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8734" y="1627913"/>
            <a:ext cx="1777859" cy="1823576"/>
          </a:xfrm>
          <a:prstGeom prst="rect">
            <a:avLst/>
          </a:prstGeom>
        </p:spPr>
      </p:pic>
      <p:sp>
        <p:nvSpPr>
          <p:cNvPr id="40" name="제목 17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Jenkins</a:t>
            </a: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12530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pic>
        <p:nvPicPr>
          <p:cNvPr id="12" name="Picture 8" descr="Image non disponibl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208237"/>
            <a:ext cx="5314950" cy="402907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072613" y="2132856"/>
            <a:ext cx="3891875" cy="2344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100" b="1" dirty="0">
                <a:latin typeface="+mn-ea"/>
              </a:rPr>
              <a:t>Proxy</a:t>
            </a:r>
            <a:r>
              <a:rPr lang="ko-KR" altLang="en-US" sz="1100" b="1" dirty="0">
                <a:latin typeface="+mn-ea"/>
              </a:rPr>
              <a:t>적용을 통한 빠른 라이브러리 다운로딩</a:t>
            </a:r>
            <a:endParaRPr lang="en-US" altLang="ko-KR" sz="1100" b="1" dirty="0">
              <a:latin typeface="+mn-ea"/>
            </a:endParaRPr>
          </a:p>
          <a:p>
            <a:pPr marL="685800" lvl="1" indent="-228600">
              <a:lnSpc>
                <a:spcPct val="150000"/>
              </a:lnSpc>
            </a:pPr>
            <a:r>
              <a:rPr lang="en-US" altLang="ko-KR" sz="1100" dirty="0">
                <a:latin typeface="+mn-ea"/>
              </a:rPr>
              <a:t>Central </a:t>
            </a:r>
            <a:r>
              <a:rPr lang="ko-KR" altLang="en-US" sz="1100" dirty="0">
                <a:latin typeface="+mn-ea"/>
              </a:rPr>
              <a:t>리포지토리에서 직접 다운로딩하는 </a:t>
            </a:r>
            <a:endParaRPr lang="en-US" altLang="ko-KR" sz="1100" dirty="0">
              <a:latin typeface="+mn-ea"/>
            </a:endParaRPr>
          </a:p>
          <a:p>
            <a:pPr marL="685800" lvl="1" indent="-228600">
              <a:lnSpc>
                <a:spcPct val="150000"/>
              </a:lnSpc>
            </a:pPr>
            <a:r>
              <a:rPr lang="ko-KR" altLang="en-US" sz="1100" dirty="0">
                <a:latin typeface="+mn-ea"/>
              </a:rPr>
              <a:t>방식보다 효과적임 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ko-KR" sz="1100" b="1" dirty="0">
                <a:latin typeface="+mn-ea"/>
              </a:rPr>
              <a:t>2. </a:t>
            </a:r>
            <a:r>
              <a:rPr lang="ko-KR" altLang="en-US" sz="1100" b="1" dirty="0">
                <a:latin typeface="+mn-ea"/>
              </a:rPr>
              <a:t>공개된 리포지토리에 올릴 수 없는 라이브러리 관리 </a:t>
            </a:r>
          </a:p>
          <a:p>
            <a:pPr marL="685800" lvl="1" indent="-228600">
              <a:lnSpc>
                <a:spcPct val="150000"/>
              </a:lnSpc>
            </a:pPr>
            <a:r>
              <a:rPr lang="ko-KR" altLang="en-US" sz="1100" dirty="0">
                <a:latin typeface="+mn-ea"/>
              </a:rPr>
              <a:t>라이선스 문제로 공개 배포할 수 없는 라이브러리</a:t>
            </a:r>
          </a:p>
          <a:p>
            <a:pPr marL="685800" lvl="1" indent="-228600">
              <a:lnSpc>
                <a:spcPct val="150000"/>
              </a:lnSpc>
            </a:pPr>
            <a:r>
              <a:rPr lang="en-US" altLang="ko-KR" sz="1100" dirty="0">
                <a:latin typeface="+mn-ea"/>
              </a:rPr>
              <a:t>3rd </a:t>
            </a:r>
            <a:r>
              <a:rPr lang="ko-KR" altLang="en-US" sz="1100" dirty="0">
                <a:latin typeface="+mn-ea"/>
              </a:rPr>
              <a:t>파티에서 제공하는 라이브러리 </a:t>
            </a:r>
          </a:p>
          <a:p>
            <a:pPr marL="685800" lvl="1" indent="-228600">
              <a:lnSpc>
                <a:spcPct val="150000"/>
              </a:lnSpc>
            </a:pPr>
            <a:r>
              <a:rPr lang="ko-KR" altLang="en-US" sz="1100" dirty="0">
                <a:latin typeface="+mn-ea"/>
              </a:rPr>
              <a:t>내부 프로젝트 산출물로 생성되는 라이브러리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ko-KR" sz="1100" b="1" dirty="0">
                <a:latin typeface="+mn-ea"/>
              </a:rPr>
              <a:t>3. </a:t>
            </a:r>
            <a:r>
              <a:rPr lang="ko-KR" altLang="en-US" sz="1100" b="1" dirty="0">
                <a:latin typeface="+mn-ea"/>
              </a:rPr>
              <a:t>프로젝트 </a:t>
            </a:r>
            <a:r>
              <a:rPr lang="ko-KR" altLang="en-US" sz="1100" b="1" dirty="0" err="1">
                <a:latin typeface="+mn-ea"/>
              </a:rPr>
              <a:t>개발자간의</a:t>
            </a:r>
            <a:r>
              <a:rPr lang="ko-KR" altLang="en-US" sz="1100" b="1" dirty="0">
                <a:latin typeface="+mn-ea"/>
              </a:rPr>
              <a:t> 일관된 라이브러리 사용 관리 </a:t>
            </a:r>
          </a:p>
          <a:p>
            <a:pPr marL="685800" lvl="1" indent="-228600">
              <a:lnSpc>
                <a:spcPct val="150000"/>
              </a:lnSpc>
            </a:pPr>
            <a:r>
              <a:rPr lang="ko-KR" altLang="en-US" sz="1100" dirty="0">
                <a:latin typeface="+mn-ea"/>
              </a:rPr>
              <a:t>프로젝트 내에서 사용되는 라이브러리 버전 관리</a:t>
            </a:r>
            <a:endParaRPr lang="en-US" altLang="ko-KR" sz="1100" dirty="0"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11760" y="692696"/>
            <a:ext cx="5616624" cy="1441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Maven</a:t>
            </a:r>
            <a:r>
              <a:rPr lang="ko-KR" altLang="en-US" sz="1200" dirty="0">
                <a:latin typeface="+mn-ea"/>
              </a:rPr>
              <a:t>에서 사용할 수 있는 가장 널리 사용되는 무료 </a:t>
            </a:r>
            <a:r>
              <a:rPr lang="en-US" altLang="ko-KR" sz="1200" dirty="0">
                <a:latin typeface="+mn-ea"/>
              </a:rPr>
              <a:t>repository </a:t>
            </a:r>
            <a:r>
              <a:rPr lang="ko-KR" altLang="en-US" sz="1200" dirty="0">
                <a:latin typeface="+mn-ea"/>
              </a:rPr>
              <a:t>중의 하나이다</a:t>
            </a:r>
            <a:r>
              <a:rPr lang="en-US" altLang="ko-KR" sz="1200" dirty="0">
                <a:latin typeface="+mn-ea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www.sonatype.com </a:t>
            </a:r>
            <a:r>
              <a:rPr lang="ko-KR" altLang="en-US" sz="1200" dirty="0">
                <a:latin typeface="+mn-ea"/>
              </a:rPr>
              <a:t>에서 다운로드 받아서 설치할 수 있다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다양한 </a:t>
            </a:r>
            <a:r>
              <a:rPr lang="en-US" altLang="ko-KR" sz="1200" dirty="0">
                <a:latin typeface="+mn-ea"/>
              </a:rPr>
              <a:t>Format </a:t>
            </a:r>
            <a:r>
              <a:rPr lang="ko-KR" altLang="en-US" sz="1200" dirty="0">
                <a:latin typeface="+mn-ea"/>
              </a:rPr>
              <a:t>의 사설 저장소를 만들 수 있음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메인 저장소를 </a:t>
            </a:r>
            <a:r>
              <a:rPr lang="en-US" altLang="ko-KR" sz="1200" dirty="0">
                <a:latin typeface="+mn-ea"/>
              </a:rPr>
              <a:t>Cache</a:t>
            </a:r>
            <a:r>
              <a:rPr lang="ko-KR" altLang="en-US" sz="1200" dirty="0">
                <a:latin typeface="+mn-ea"/>
              </a:rPr>
              <a:t>할 수 있는 기능 또한 제공하여 저장소를 관리할 수 있도록 도와주는 관리자 도구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pic>
        <p:nvPicPr>
          <p:cNvPr id="16" name="Picture 4" descr="Welcome to the Sonatype Nexus Maven Repository Manag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983253"/>
            <a:ext cx="1905000" cy="523875"/>
          </a:xfrm>
          <a:prstGeom prst="rect">
            <a:avLst/>
          </a:prstGeom>
          <a:noFill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D305051-1852-42B7-8E7E-34BCF8953E41}"/>
              </a:ext>
            </a:extLst>
          </p:cNvPr>
          <p:cNvSpPr txBox="1"/>
          <p:nvPr/>
        </p:nvSpPr>
        <p:spPr>
          <a:xfrm>
            <a:off x="4644007" y="5113978"/>
            <a:ext cx="4268733" cy="121674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- </a:t>
            </a:r>
            <a:r>
              <a:rPr lang="ko-KR" altLang="en-US" sz="1000" dirty="0">
                <a:latin typeface="+mn-ea"/>
              </a:rPr>
              <a:t>외부 인터넷망 </a:t>
            </a:r>
            <a:r>
              <a:rPr lang="en-US" altLang="ko-KR" sz="1000" dirty="0">
                <a:latin typeface="+mn-ea"/>
              </a:rPr>
              <a:t>repository</a:t>
            </a:r>
            <a:r>
              <a:rPr lang="ko-KR" altLang="en-US" sz="1000" dirty="0">
                <a:latin typeface="+mn-ea"/>
              </a:rPr>
              <a:t>에 접속하기 어려운 경우 프록시 </a:t>
            </a:r>
            <a:r>
              <a:rPr lang="ko-KR" altLang="en-US" sz="1000" dirty="0" err="1">
                <a:latin typeface="+mn-ea"/>
              </a:rPr>
              <a:t>역활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- </a:t>
            </a:r>
            <a:r>
              <a:rPr lang="ko-KR" altLang="en-US" sz="1000" dirty="0">
                <a:latin typeface="+mn-ea"/>
              </a:rPr>
              <a:t>외부 인터넷이 느리거나 </a:t>
            </a:r>
            <a:r>
              <a:rPr lang="en-US" altLang="ko-KR" sz="1000" dirty="0">
                <a:latin typeface="+mn-ea"/>
              </a:rPr>
              <a:t>repository</a:t>
            </a:r>
            <a:r>
              <a:rPr lang="ko-KR" altLang="en-US" sz="1000" dirty="0">
                <a:latin typeface="+mn-ea"/>
              </a:rPr>
              <a:t>가 </a:t>
            </a:r>
            <a:r>
              <a:rPr lang="ko-KR" altLang="en-US" sz="1000" dirty="0" err="1">
                <a:latin typeface="+mn-ea"/>
              </a:rPr>
              <a:t>다운될시</a:t>
            </a:r>
            <a:r>
              <a:rPr lang="ko-KR" altLang="en-US" sz="1000" dirty="0">
                <a:latin typeface="+mn-ea"/>
              </a:rPr>
              <a:t> 영향 최소화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- </a:t>
            </a:r>
            <a:r>
              <a:rPr lang="ko-KR" altLang="en-US" sz="1000" dirty="0">
                <a:latin typeface="+mn-ea"/>
              </a:rPr>
              <a:t>개발팀에서 사용하는 공통 라이브러리들을 공유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- </a:t>
            </a:r>
            <a:r>
              <a:rPr lang="ko-KR" altLang="en-US" sz="1000" dirty="0">
                <a:latin typeface="+mn-ea"/>
              </a:rPr>
              <a:t>특정 솔루션을 사용하기 위한 </a:t>
            </a:r>
            <a:r>
              <a:rPr lang="en-US" altLang="ko-KR" sz="1000" dirty="0">
                <a:latin typeface="+mn-ea"/>
              </a:rPr>
              <a:t>3rd Party </a:t>
            </a:r>
            <a:r>
              <a:rPr lang="ko-KR" altLang="en-US" sz="1000" dirty="0">
                <a:latin typeface="+mn-ea"/>
              </a:rPr>
              <a:t>라이브러리의 관리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- Maven/Gradle </a:t>
            </a:r>
            <a:r>
              <a:rPr lang="ko-KR" altLang="en-US" sz="1000" dirty="0" err="1">
                <a:latin typeface="+mn-ea"/>
              </a:rPr>
              <a:t>아키타입</a:t>
            </a:r>
            <a:r>
              <a:rPr lang="ko-KR" altLang="en-US" sz="1000" dirty="0">
                <a:latin typeface="+mn-ea"/>
              </a:rPr>
              <a:t> 프로젝트 구조에서 필수적으로 사용 함</a:t>
            </a:r>
            <a:r>
              <a:rPr lang="en-US" altLang="ko-KR" sz="1000" dirty="0">
                <a:latin typeface="+mn-ea"/>
              </a:rPr>
              <a:t>.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n-ea"/>
                <a:ea typeface="+mn-ea"/>
              </a:rPr>
              <a:t>Nexus</a:t>
            </a:r>
            <a:endParaRPr lang="ko-KR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79393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78BC59-D563-361B-2CE6-37D3BD5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CI/CD </a:t>
            </a:r>
            <a:r>
              <a:rPr lang="ko-KR" altLang="en-US" dirty="0">
                <a:latin typeface="+mj-ea"/>
                <a:ea typeface="+mj-ea"/>
              </a:rPr>
              <a:t>프로세스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C00E32-1F5C-17B9-D1DA-3837FC614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327BA4C9-7C93-90D9-3B2E-EE91ED1BC7CF}"/>
              </a:ext>
            </a:extLst>
          </p:cNvPr>
          <p:cNvGrpSpPr/>
          <p:nvPr/>
        </p:nvGrpSpPr>
        <p:grpSpPr>
          <a:xfrm>
            <a:off x="1144738" y="908720"/>
            <a:ext cx="7560840" cy="4824536"/>
            <a:chOff x="899592" y="908720"/>
            <a:chExt cx="7560840" cy="4824536"/>
          </a:xfrm>
        </p:grpSpPr>
        <p:pic>
          <p:nvPicPr>
            <p:cNvPr id="5211" name="Picture 2">
              <a:extLst>
                <a:ext uri="{FF2B5EF4-FFF2-40B4-BE49-F238E27FC236}">
                  <a16:creationId xmlns:a16="http://schemas.microsoft.com/office/drawing/2014/main" id="{2FC0FE5C-5455-EECF-D71E-B8A4A5584B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99592" y="1672081"/>
              <a:ext cx="597442" cy="562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12" name="Picture 2">
              <a:extLst>
                <a:ext uri="{FF2B5EF4-FFF2-40B4-BE49-F238E27FC236}">
                  <a16:creationId xmlns:a16="http://schemas.microsoft.com/office/drawing/2014/main" id="{826E3D7C-5C40-DB20-A902-30A980ABC5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99592" y="2422804"/>
              <a:ext cx="597442" cy="562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13" name="직사각형 5212">
              <a:extLst>
                <a:ext uri="{FF2B5EF4-FFF2-40B4-BE49-F238E27FC236}">
                  <a16:creationId xmlns:a16="http://schemas.microsoft.com/office/drawing/2014/main" id="{4851030F-87A8-43FA-AADC-77EA7844123C}"/>
                </a:ext>
              </a:extLst>
            </p:cNvPr>
            <p:cNvSpPr/>
            <p:nvPr/>
          </p:nvSpPr>
          <p:spPr bwMode="auto">
            <a:xfrm>
              <a:off x="4077623" y="1723252"/>
              <a:ext cx="921754" cy="1127814"/>
            </a:xfrm>
            <a:prstGeom prst="rect">
              <a:avLst/>
            </a:prstGeom>
            <a:solidFill>
              <a:srgbClr val="0070C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Jenkins</a:t>
              </a:r>
            </a:p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Server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grpSp>
          <p:nvGrpSpPr>
            <p:cNvPr id="5214" name="그룹 5213">
              <a:extLst>
                <a:ext uri="{FF2B5EF4-FFF2-40B4-BE49-F238E27FC236}">
                  <a16:creationId xmlns:a16="http://schemas.microsoft.com/office/drawing/2014/main" id="{28F00FA9-2D6A-99A0-7142-69854FCEF05D}"/>
                </a:ext>
              </a:extLst>
            </p:cNvPr>
            <p:cNvGrpSpPr/>
            <p:nvPr/>
          </p:nvGrpSpPr>
          <p:grpSpPr>
            <a:xfrm>
              <a:off x="4356171" y="3189352"/>
              <a:ext cx="1440241" cy="1037887"/>
              <a:chOff x="5508104" y="4005064"/>
              <a:chExt cx="1800200" cy="1192795"/>
            </a:xfrm>
          </p:grpSpPr>
          <p:sp>
            <p:nvSpPr>
              <p:cNvPr id="5256" name="실행 단추: 문서 5255">
                <a:hlinkClick r:id="" action="ppaction://noaction" highlightClick="1"/>
                <a:extLst>
                  <a:ext uri="{FF2B5EF4-FFF2-40B4-BE49-F238E27FC236}">
                    <a16:creationId xmlns:a16="http://schemas.microsoft.com/office/drawing/2014/main" id="{9CF5C81D-47A7-1A1D-6EDA-B788536AE627}"/>
                  </a:ext>
                </a:extLst>
              </p:cNvPr>
              <p:cNvSpPr/>
              <p:nvPr/>
            </p:nvSpPr>
            <p:spPr bwMode="auto">
              <a:xfrm>
                <a:off x="5508104" y="4005064"/>
                <a:ext cx="1800200" cy="936104"/>
              </a:xfrm>
              <a:prstGeom prst="actionButtonDocument">
                <a:avLst/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57" name="TextBox 5256">
                <a:extLst>
                  <a:ext uri="{FF2B5EF4-FFF2-40B4-BE49-F238E27FC236}">
                    <a16:creationId xmlns:a16="http://schemas.microsoft.com/office/drawing/2014/main" id="{CA94F999-B739-5A5C-02C2-0EBB30A8310C}"/>
                  </a:ext>
                </a:extLst>
              </p:cNvPr>
              <p:cNvSpPr txBox="1"/>
              <p:nvPr/>
            </p:nvSpPr>
            <p:spPr>
              <a:xfrm>
                <a:off x="5921757" y="4773403"/>
                <a:ext cx="976175" cy="424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900" dirty="0">
                    <a:solidFill>
                      <a:schemeClr val="bg1">
                        <a:lumMod val="75000"/>
                      </a:schemeClr>
                    </a:solidFill>
                    <a:latin typeface="+mn-ea"/>
                  </a:rPr>
                  <a:t>Maven</a:t>
                </a:r>
              </a:p>
              <a:p>
                <a:pPr algn="ctr"/>
                <a:r>
                  <a:rPr lang="en-US" altLang="ko-KR" sz="900" dirty="0">
                    <a:solidFill>
                      <a:schemeClr val="bg1">
                        <a:lumMod val="75000"/>
                      </a:schemeClr>
                    </a:solidFill>
                    <a:latin typeface="+mn-ea"/>
                  </a:rPr>
                  <a:t>Build Script</a:t>
                </a:r>
                <a:endParaRPr lang="ko-KR" altLang="en-US" sz="900" dirty="0">
                  <a:solidFill>
                    <a:schemeClr val="bg1">
                      <a:lumMod val="7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5258" name="TextBox 5257">
                <a:extLst>
                  <a:ext uri="{FF2B5EF4-FFF2-40B4-BE49-F238E27FC236}">
                    <a16:creationId xmlns:a16="http://schemas.microsoft.com/office/drawing/2014/main" id="{6D986148-5EF1-DE4E-BD6B-96F6686CA97E}"/>
                  </a:ext>
                </a:extLst>
              </p:cNvPr>
              <p:cNvSpPr txBox="1"/>
              <p:nvPr/>
            </p:nvSpPr>
            <p:spPr>
              <a:xfrm>
                <a:off x="6044341" y="4358215"/>
                <a:ext cx="727723" cy="2476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>
                    <a:latin typeface="+mn-ea"/>
                  </a:rPr>
                  <a:t>pom.xml</a:t>
                </a:r>
                <a:endParaRPr lang="ko-KR" altLang="en-US" sz="800" dirty="0">
                  <a:latin typeface="+mn-ea"/>
                </a:endParaRPr>
              </a:p>
            </p:txBody>
          </p:sp>
        </p:grpSp>
        <p:grpSp>
          <p:nvGrpSpPr>
            <p:cNvPr id="5215" name="그룹 5214">
              <a:extLst>
                <a:ext uri="{FF2B5EF4-FFF2-40B4-BE49-F238E27FC236}">
                  <a16:creationId xmlns:a16="http://schemas.microsoft.com/office/drawing/2014/main" id="{97B8F1F3-0C41-4FF3-E078-4C084D7A2942}"/>
                </a:ext>
              </a:extLst>
            </p:cNvPr>
            <p:cNvGrpSpPr/>
            <p:nvPr/>
          </p:nvGrpSpPr>
          <p:grpSpPr>
            <a:xfrm>
              <a:off x="3376807" y="3189352"/>
              <a:ext cx="1440241" cy="1080007"/>
              <a:chOff x="7092280" y="2420888"/>
              <a:chExt cx="1800200" cy="1241202"/>
            </a:xfrm>
          </p:grpSpPr>
          <p:sp>
            <p:nvSpPr>
              <p:cNvPr id="5252" name="실행 단추: 문서 5251">
                <a:hlinkClick r:id="" action="ppaction://noaction" highlightClick="1"/>
                <a:extLst>
                  <a:ext uri="{FF2B5EF4-FFF2-40B4-BE49-F238E27FC236}">
                    <a16:creationId xmlns:a16="http://schemas.microsoft.com/office/drawing/2014/main" id="{DF22CB03-26CD-4FAE-0610-6AAD6F06F332}"/>
                  </a:ext>
                </a:extLst>
              </p:cNvPr>
              <p:cNvSpPr/>
              <p:nvPr/>
            </p:nvSpPr>
            <p:spPr bwMode="auto">
              <a:xfrm>
                <a:off x="7092280" y="2420888"/>
                <a:ext cx="1800200" cy="936104"/>
              </a:xfrm>
              <a:prstGeom prst="actionButtonDocument">
                <a:avLst/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grpSp>
            <p:nvGrpSpPr>
              <p:cNvPr id="5253" name="그룹 64">
                <a:extLst>
                  <a:ext uri="{FF2B5EF4-FFF2-40B4-BE49-F238E27FC236}">
                    <a16:creationId xmlns:a16="http://schemas.microsoft.com/office/drawing/2014/main" id="{E05F9E9B-27D4-D39F-7AF0-D8892338E9A5}"/>
                  </a:ext>
                </a:extLst>
              </p:cNvPr>
              <p:cNvGrpSpPr/>
              <p:nvPr/>
            </p:nvGrpSpPr>
            <p:grpSpPr>
              <a:xfrm>
                <a:off x="7472451" y="2800648"/>
                <a:ext cx="1060327" cy="861442"/>
                <a:chOff x="7472451" y="2800648"/>
                <a:chExt cx="1060327" cy="861442"/>
              </a:xfrm>
            </p:grpSpPr>
            <p:sp>
              <p:nvSpPr>
                <p:cNvPr id="5254" name="TextBox 5253">
                  <a:extLst>
                    <a:ext uri="{FF2B5EF4-FFF2-40B4-BE49-F238E27FC236}">
                      <a16:creationId xmlns:a16="http://schemas.microsoft.com/office/drawing/2014/main" id="{C27EC1CE-6076-CE6C-AC7B-6714DF1238BA}"/>
                    </a:ext>
                  </a:extLst>
                </p:cNvPr>
                <p:cNvSpPr txBox="1"/>
                <p:nvPr/>
              </p:nvSpPr>
              <p:spPr>
                <a:xfrm>
                  <a:off x="7472451" y="3202262"/>
                  <a:ext cx="1060327" cy="4598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altLang="ko-KR" sz="1000" dirty="0">
                      <a:solidFill>
                        <a:schemeClr val="bg1">
                          <a:lumMod val="75000"/>
                        </a:schemeClr>
                      </a:solidFill>
                      <a:latin typeface="+mn-ea"/>
                    </a:rPr>
                    <a:t>Ant</a:t>
                  </a:r>
                </a:p>
                <a:p>
                  <a:pPr algn="ctr"/>
                  <a:r>
                    <a:rPr lang="en-US" altLang="ko-KR" sz="1000" dirty="0">
                      <a:solidFill>
                        <a:schemeClr val="bg1">
                          <a:lumMod val="75000"/>
                        </a:schemeClr>
                      </a:solidFill>
                      <a:latin typeface="+mn-ea"/>
                    </a:rPr>
                    <a:t>Build Script</a:t>
                  </a:r>
                  <a:endParaRPr lang="ko-KR" altLang="en-US" sz="1000" dirty="0">
                    <a:solidFill>
                      <a:schemeClr val="bg1">
                        <a:lumMod val="75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5255" name="TextBox 5254">
                  <a:extLst>
                    <a:ext uri="{FF2B5EF4-FFF2-40B4-BE49-F238E27FC236}">
                      <a16:creationId xmlns:a16="http://schemas.microsoft.com/office/drawing/2014/main" id="{D733C363-FF33-B5AB-725C-3A51FCC8E8BD}"/>
                    </a:ext>
                  </a:extLst>
                </p:cNvPr>
                <p:cNvSpPr txBox="1"/>
                <p:nvPr/>
              </p:nvSpPr>
              <p:spPr>
                <a:xfrm>
                  <a:off x="7607381" y="2800648"/>
                  <a:ext cx="755774" cy="2476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800" dirty="0">
                      <a:latin typeface="+mn-ea"/>
                    </a:rPr>
                    <a:t>build.xml</a:t>
                  </a:r>
                  <a:endParaRPr lang="ko-KR" altLang="en-US" sz="800" dirty="0">
                    <a:latin typeface="+mn-ea"/>
                  </a:endParaRPr>
                </a:p>
              </p:txBody>
            </p:sp>
          </p:grpSp>
        </p:grpSp>
        <p:sp>
          <p:nvSpPr>
            <p:cNvPr id="5216" name="직사각형 5215">
              <a:extLst>
                <a:ext uri="{FF2B5EF4-FFF2-40B4-BE49-F238E27FC236}">
                  <a16:creationId xmlns:a16="http://schemas.microsoft.com/office/drawing/2014/main" id="{7EB6F8DB-B4A1-ABF2-083A-3CE1D977A472}"/>
                </a:ext>
              </a:extLst>
            </p:cNvPr>
            <p:cNvSpPr/>
            <p:nvPr/>
          </p:nvSpPr>
          <p:spPr bwMode="auto">
            <a:xfrm>
              <a:off x="2109395" y="1723252"/>
              <a:ext cx="921754" cy="1127814"/>
            </a:xfrm>
            <a:prstGeom prst="rect">
              <a:avLst/>
            </a:prstGeom>
            <a:solidFill>
              <a:srgbClr val="00B0F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GitLab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grpSp>
          <p:nvGrpSpPr>
            <p:cNvPr id="5217" name="그룹 5216">
              <a:extLst>
                <a:ext uri="{FF2B5EF4-FFF2-40B4-BE49-F238E27FC236}">
                  <a16:creationId xmlns:a16="http://schemas.microsoft.com/office/drawing/2014/main" id="{0F55CDC9-2CFF-9D0F-6FDC-008618BD78F2}"/>
                </a:ext>
              </a:extLst>
            </p:cNvPr>
            <p:cNvGrpSpPr/>
            <p:nvPr/>
          </p:nvGrpSpPr>
          <p:grpSpPr>
            <a:xfrm>
              <a:off x="3107760" y="2066515"/>
              <a:ext cx="972592" cy="553999"/>
              <a:chOff x="753653" y="5019057"/>
              <a:chExt cx="1530554" cy="636685"/>
            </a:xfrm>
          </p:grpSpPr>
          <p:sp>
            <p:nvSpPr>
              <p:cNvPr id="5249" name="오른쪽으로 구부러진 화살표 19">
                <a:extLst>
                  <a:ext uri="{FF2B5EF4-FFF2-40B4-BE49-F238E27FC236}">
                    <a16:creationId xmlns:a16="http://schemas.microsoft.com/office/drawing/2014/main" id="{EF57AE2E-79DF-2F1A-E486-CB9025CCF4BB}"/>
                  </a:ext>
                </a:extLst>
              </p:cNvPr>
              <p:cNvSpPr/>
              <p:nvPr/>
            </p:nvSpPr>
            <p:spPr bwMode="auto">
              <a:xfrm>
                <a:off x="814410" y="5085183"/>
                <a:ext cx="648072" cy="460623"/>
              </a:xfrm>
              <a:prstGeom prst="curvedRightArrow">
                <a:avLst/>
              </a:prstGeom>
              <a:solidFill>
                <a:srgbClr val="92D050">
                  <a:alpha val="3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50" name="TextBox 5249">
                <a:extLst>
                  <a:ext uri="{FF2B5EF4-FFF2-40B4-BE49-F238E27FC236}">
                    <a16:creationId xmlns:a16="http://schemas.microsoft.com/office/drawing/2014/main" id="{7ACB5681-BBA9-871D-5777-29B3DA7A779C}"/>
                  </a:ext>
                </a:extLst>
              </p:cNvPr>
              <p:cNvSpPr txBox="1"/>
              <p:nvPr/>
            </p:nvSpPr>
            <p:spPr>
              <a:xfrm>
                <a:off x="753653" y="5019057"/>
                <a:ext cx="1530554" cy="636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00" b="1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</a:rPr>
                  <a:t>watches </a:t>
                </a:r>
              </a:p>
              <a:p>
                <a:pPr algn="ctr"/>
                <a:r>
                  <a:rPr lang="en-US" altLang="ko-KR" sz="1000" b="1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</a:rPr>
                  <a:t>&amp; </a:t>
                </a:r>
              </a:p>
              <a:p>
                <a:pPr algn="ctr"/>
                <a:r>
                  <a:rPr lang="en-US" altLang="ko-KR" sz="1000" b="1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</a:rPr>
                  <a:t>event</a:t>
                </a:r>
                <a:endParaRPr lang="ko-KR" altLang="en-US" sz="1000" b="1" dirty="0">
                  <a:solidFill>
                    <a:schemeClr val="bg1">
                      <a:lumMod val="6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5251" name="오른쪽으로 구부러진 화살표 21">
                <a:extLst>
                  <a:ext uri="{FF2B5EF4-FFF2-40B4-BE49-F238E27FC236}">
                    <a16:creationId xmlns:a16="http://schemas.microsoft.com/office/drawing/2014/main" id="{DD09B9E2-E69F-D87A-8EC2-28DEF4AF8AB5}"/>
                  </a:ext>
                </a:extLst>
              </p:cNvPr>
              <p:cNvSpPr/>
              <p:nvPr/>
            </p:nvSpPr>
            <p:spPr bwMode="auto">
              <a:xfrm rot="10800000">
                <a:off x="1511280" y="5056609"/>
                <a:ext cx="648072" cy="460623"/>
              </a:xfrm>
              <a:prstGeom prst="curvedRightArrow">
                <a:avLst/>
              </a:prstGeom>
              <a:solidFill>
                <a:srgbClr val="92D050">
                  <a:alpha val="3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</p:grpSp>
        <p:sp>
          <p:nvSpPr>
            <p:cNvPr id="5218" name="직사각형 5217">
              <a:extLst>
                <a:ext uri="{FF2B5EF4-FFF2-40B4-BE49-F238E27FC236}">
                  <a16:creationId xmlns:a16="http://schemas.microsoft.com/office/drawing/2014/main" id="{11C26629-FE9E-40E0-9295-CC72AEF793FE}"/>
                </a:ext>
              </a:extLst>
            </p:cNvPr>
            <p:cNvSpPr/>
            <p:nvPr/>
          </p:nvSpPr>
          <p:spPr bwMode="auto">
            <a:xfrm>
              <a:off x="6257289" y="2600440"/>
              <a:ext cx="921754" cy="1002501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Dev</a:t>
              </a:r>
            </a:p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Target</a:t>
              </a:r>
            </a:p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Server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grpSp>
          <p:nvGrpSpPr>
            <p:cNvPr id="5219" name="그룹 5218">
              <a:extLst>
                <a:ext uri="{FF2B5EF4-FFF2-40B4-BE49-F238E27FC236}">
                  <a16:creationId xmlns:a16="http://schemas.microsoft.com/office/drawing/2014/main" id="{812013A8-124C-9E2F-E14A-74C8DE85A8CD}"/>
                </a:ext>
              </a:extLst>
            </p:cNvPr>
            <p:cNvGrpSpPr/>
            <p:nvPr/>
          </p:nvGrpSpPr>
          <p:grpSpPr>
            <a:xfrm>
              <a:off x="5119931" y="2475128"/>
              <a:ext cx="1085839" cy="313282"/>
              <a:chOff x="5940152" y="2924944"/>
              <a:chExt cx="864096" cy="360040"/>
            </a:xfrm>
          </p:grpSpPr>
          <p:sp>
            <p:nvSpPr>
              <p:cNvPr id="5247" name="오른쪽 화살표 24">
                <a:extLst>
                  <a:ext uri="{FF2B5EF4-FFF2-40B4-BE49-F238E27FC236}">
                    <a16:creationId xmlns:a16="http://schemas.microsoft.com/office/drawing/2014/main" id="{0708AD67-0D27-013E-759B-D2ACE434C6AD}"/>
                  </a:ext>
                </a:extLst>
              </p:cNvPr>
              <p:cNvSpPr/>
              <p:nvPr/>
            </p:nvSpPr>
            <p:spPr bwMode="auto">
              <a:xfrm>
                <a:off x="5940152" y="2924944"/>
                <a:ext cx="864096" cy="360040"/>
              </a:xfrm>
              <a:prstGeom prst="rightArrow">
                <a:avLst/>
              </a:prstGeom>
              <a:solidFill>
                <a:srgbClr val="92D050">
                  <a:alpha val="5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48" name="TextBox 5247">
                <a:extLst>
                  <a:ext uri="{FF2B5EF4-FFF2-40B4-BE49-F238E27FC236}">
                    <a16:creationId xmlns:a16="http://schemas.microsoft.com/office/drawing/2014/main" id="{DAF81127-D273-AA24-FAE8-BF2E4AA40995}"/>
                  </a:ext>
                </a:extLst>
              </p:cNvPr>
              <p:cNvSpPr txBox="1"/>
              <p:nvPr/>
            </p:nvSpPr>
            <p:spPr>
              <a:xfrm>
                <a:off x="6103684" y="2949522"/>
                <a:ext cx="615874" cy="2829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>
                    <a:latin typeface="+mn-ea"/>
                  </a:rPr>
                  <a:t>deploy</a:t>
                </a:r>
                <a:endParaRPr lang="ko-KR" altLang="en-US" sz="1000" b="1" dirty="0">
                  <a:latin typeface="+mn-ea"/>
                </a:endParaRPr>
              </a:p>
            </p:txBody>
          </p:sp>
        </p:grpSp>
        <p:sp>
          <p:nvSpPr>
            <p:cNvPr id="5220" name="왼쪽 중괄호 5219">
              <a:extLst>
                <a:ext uri="{FF2B5EF4-FFF2-40B4-BE49-F238E27FC236}">
                  <a16:creationId xmlns:a16="http://schemas.microsoft.com/office/drawing/2014/main" id="{AF72233E-B376-F424-65AF-349907DDABAF}"/>
                </a:ext>
              </a:extLst>
            </p:cNvPr>
            <p:cNvSpPr/>
            <p:nvPr/>
          </p:nvSpPr>
          <p:spPr bwMode="auto">
            <a:xfrm rot="5400000">
              <a:off x="4483124" y="2313885"/>
              <a:ext cx="187969" cy="1728289"/>
            </a:xfrm>
            <a:prstGeom prst="leftBrace">
              <a:avLst/>
            </a:prstGeom>
            <a:noFill/>
            <a:ln w="381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800" dirty="0">
                <a:latin typeface="Arial" pitchFamily="34" charset="0"/>
                <a:ea typeface="맑은 고딕" pitchFamily="50" charset="-127"/>
              </a:endParaRPr>
            </a:p>
          </p:txBody>
        </p:sp>
        <p:sp>
          <p:nvSpPr>
            <p:cNvPr id="5221" name="오른쪽 화살표 27">
              <a:extLst>
                <a:ext uri="{FF2B5EF4-FFF2-40B4-BE49-F238E27FC236}">
                  <a16:creationId xmlns:a16="http://schemas.microsoft.com/office/drawing/2014/main" id="{F125423A-D5AF-6A37-31F2-3DD730C06147}"/>
                </a:ext>
              </a:extLst>
            </p:cNvPr>
            <p:cNvSpPr/>
            <p:nvPr/>
          </p:nvSpPr>
          <p:spPr bwMode="auto">
            <a:xfrm>
              <a:off x="1533298" y="1796241"/>
              <a:ext cx="518487" cy="313282"/>
            </a:xfrm>
            <a:prstGeom prst="rightArrow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5222" name="TextBox 5221">
              <a:extLst>
                <a:ext uri="{FF2B5EF4-FFF2-40B4-BE49-F238E27FC236}">
                  <a16:creationId xmlns:a16="http://schemas.microsoft.com/office/drawing/2014/main" id="{B902F3EF-740D-427B-A18D-52764D137452}"/>
                </a:ext>
              </a:extLst>
            </p:cNvPr>
            <p:cNvSpPr txBox="1"/>
            <p:nvPr/>
          </p:nvSpPr>
          <p:spPr>
            <a:xfrm>
              <a:off x="1475688" y="1834200"/>
              <a:ext cx="55656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commit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5223" name="오른쪽으로 구부러진 화살표 29">
              <a:extLst>
                <a:ext uri="{FF2B5EF4-FFF2-40B4-BE49-F238E27FC236}">
                  <a16:creationId xmlns:a16="http://schemas.microsoft.com/office/drawing/2014/main" id="{2ED82666-EAA6-6C95-E658-1C2EA56A29B7}"/>
                </a:ext>
              </a:extLst>
            </p:cNvPr>
            <p:cNvSpPr/>
            <p:nvPr/>
          </p:nvSpPr>
          <p:spPr bwMode="auto">
            <a:xfrm rot="5400000">
              <a:off x="2544165" y="-444503"/>
              <a:ext cx="565628" cy="3519260"/>
            </a:xfrm>
            <a:prstGeom prst="curvedRightArrow">
              <a:avLst/>
            </a:prstGeom>
            <a:solidFill>
              <a:srgbClr val="92D050">
                <a:alpha val="3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5224" name="오른쪽 화살표 30">
              <a:extLst>
                <a:ext uri="{FF2B5EF4-FFF2-40B4-BE49-F238E27FC236}">
                  <a16:creationId xmlns:a16="http://schemas.microsoft.com/office/drawing/2014/main" id="{C0E4753B-8203-4C5B-E533-2B51547E2530}"/>
                </a:ext>
              </a:extLst>
            </p:cNvPr>
            <p:cNvSpPr/>
            <p:nvPr/>
          </p:nvSpPr>
          <p:spPr bwMode="auto">
            <a:xfrm>
              <a:off x="1514297" y="2485461"/>
              <a:ext cx="518487" cy="313282"/>
            </a:xfrm>
            <a:prstGeom prst="rightArrow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5225" name="TextBox 5224">
              <a:extLst>
                <a:ext uri="{FF2B5EF4-FFF2-40B4-BE49-F238E27FC236}">
                  <a16:creationId xmlns:a16="http://schemas.microsoft.com/office/drawing/2014/main" id="{1BD0C650-7070-C154-E7C4-FBAF7BFBE5BE}"/>
                </a:ext>
              </a:extLst>
            </p:cNvPr>
            <p:cNvSpPr txBox="1"/>
            <p:nvPr/>
          </p:nvSpPr>
          <p:spPr>
            <a:xfrm>
              <a:off x="1465095" y="2527292"/>
              <a:ext cx="55656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commit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5226" name="직사각형 5225">
              <a:extLst>
                <a:ext uri="{FF2B5EF4-FFF2-40B4-BE49-F238E27FC236}">
                  <a16:creationId xmlns:a16="http://schemas.microsoft.com/office/drawing/2014/main" id="{ED8E4732-EE35-419A-5718-EE07CE5A935F}"/>
                </a:ext>
              </a:extLst>
            </p:cNvPr>
            <p:cNvSpPr/>
            <p:nvPr/>
          </p:nvSpPr>
          <p:spPr bwMode="auto">
            <a:xfrm>
              <a:off x="4068123" y="4306833"/>
              <a:ext cx="979364" cy="501250"/>
            </a:xfrm>
            <a:prstGeom prst="rect">
              <a:avLst/>
            </a:prstGeom>
            <a:solidFill>
              <a:schemeClr val="tx2">
                <a:lumMod val="65000"/>
              </a:schemeClr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Maven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Repository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5227" name="TextBox 5226">
              <a:extLst>
                <a:ext uri="{FF2B5EF4-FFF2-40B4-BE49-F238E27FC236}">
                  <a16:creationId xmlns:a16="http://schemas.microsoft.com/office/drawing/2014/main" id="{A8F9EECC-3E8E-9265-E2CE-E7F215BC72C7}"/>
                </a:ext>
              </a:extLst>
            </p:cNvPr>
            <p:cNvSpPr txBox="1"/>
            <p:nvPr/>
          </p:nvSpPr>
          <p:spPr>
            <a:xfrm>
              <a:off x="2570272" y="908720"/>
              <a:ext cx="914674" cy="30777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feedback</a:t>
              </a:r>
            </a:p>
          </p:txBody>
        </p:sp>
        <p:sp>
          <p:nvSpPr>
            <p:cNvPr id="5228" name="오른쪽으로 구부러진 화살표 34">
              <a:extLst>
                <a:ext uri="{FF2B5EF4-FFF2-40B4-BE49-F238E27FC236}">
                  <a16:creationId xmlns:a16="http://schemas.microsoft.com/office/drawing/2014/main" id="{175B9B35-AE3B-7356-CD3E-DA57A9958F9C}"/>
                </a:ext>
              </a:extLst>
            </p:cNvPr>
            <p:cNvSpPr/>
            <p:nvPr/>
          </p:nvSpPr>
          <p:spPr bwMode="auto">
            <a:xfrm rot="5400000">
              <a:off x="4029611" y="1812810"/>
              <a:ext cx="1017172" cy="2592434"/>
            </a:xfrm>
            <a:prstGeom prst="curvedRightArrow">
              <a:avLst/>
            </a:prstGeom>
            <a:solidFill>
              <a:schemeClr val="tx2">
                <a:lumMod val="75000"/>
                <a:alpha val="3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5229" name="오른쪽으로 구부러진 화살표 35">
              <a:extLst>
                <a:ext uri="{FF2B5EF4-FFF2-40B4-BE49-F238E27FC236}">
                  <a16:creationId xmlns:a16="http://schemas.microsoft.com/office/drawing/2014/main" id="{5A61BBC7-BFFF-6B02-31B7-4EE3D8E403EB}"/>
                </a:ext>
              </a:extLst>
            </p:cNvPr>
            <p:cNvSpPr/>
            <p:nvPr/>
          </p:nvSpPr>
          <p:spPr bwMode="auto">
            <a:xfrm rot="16200000">
              <a:off x="4144831" y="2877967"/>
              <a:ext cx="1017172" cy="2592434"/>
            </a:xfrm>
            <a:prstGeom prst="curvedRightArrow">
              <a:avLst/>
            </a:prstGeom>
            <a:solidFill>
              <a:schemeClr val="tx2">
                <a:lumMod val="75000"/>
                <a:alpha val="3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grpSp>
          <p:nvGrpSpPr>
            <p:cNvPr id="5230" name="그룹 5229">
              <a:extLst>
                <a:ext uri="{FF2B5EF4-FFF2-40B4-BE49-F238E27FC236}">
                  <a16:creationId xmlns:a16="http://schemas.microsoft.com/office/drawing/2014/main" id="{4715F9D0-B421-50CD-A32B-4DBA063C9A87}"/>
                </a:ext>
              </a:extLst>
            </p:cNvPr>
            <p:cNvGrpSpPr/>
            <p:nvPr/>
          </p:nvGrpSpPr>
          <p:grpSpPr>
            <a:xfrm>
              <a:off x="5095204" y="1785908"/>
              <a:ext cx="1085839" cy="313282"/>
              <a:chOff x="5940152" y="2924944"/>
              <a:chExt cx="864096" cy="360040"/>
            </a:xfrm>
          </p:grpSpPr>
          <p:sp>
            <p:nvSpPr>
              <p:cNvPr id="5245" name="오른쪽 화살표 37">
                <a:extLst>
                  <a:ext uri="{FF2B5EF4-FFF2-40B4-BE49-F238E27FC236}">
                    <a16:creationId xmlns:a16="http://schemas.microsoft.com/office/drawing/2014/main" id="{7049C91B-A5B9-29DC-6295-A0855942DE60}"/>
                  </a:ext>
                </a:extLst>
              </p:cNvPr>
              <p:cNvSpPr/>
              <p:nvPr/>
            </p:nvSpPr>
            <p:spPr bwMode="auto">
              <a:xfrm>
                <a:off x="5940152" y="2924944"/>
                <a:ext cx="864096" cy="360040"/>
              </a:xfrm>
              <a:prstGeom prst="rightArrow">
                <a:avLst/>
              </a:prstGeom>
              <a:solidFill>
                <a:srgbClr val="92D050">
                  <a:alpha val="5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46" name="TextBox 5245">
                <a:extLst>
                  <a:ext uri="{FF2B5EF4-FFF2-40B4-BE49-F238E27FC236}">
                    <a16:creationId xmlns:a16="http://schemas.microsoft.com/office/drawing/2014/main" id="{F41A9828-E3FB-C9F7-90E2-AE9927EB7D20}"/>
                  </a:ext>
                </a:extLst>
              </p:cNvPr>
              <p:cNvSpPr txBox="1"/>
              <p:nvPr/>
            </p:nvSpPr>
            <p:spPr>
              <a:xfrm>
                <a:off x="6075009" y="2944231"/>
                <a:ext cx="603637" cy="282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b="1" dirty="0">
                    <a:latin typeface="+mn-ea"/>
                  </a:rPr>
                  <a:t>reporting</a:t>
                </a:r>
                <a:endParaRPr lang="ko-KR" altLang="en-US" sz="1000" b="1" dirty="0">
                  <a:latin typeface="+mn-ea"/>
                </a:endParaRPr>
              </a:p>
            </p:txBody>
          </p:sp>
        </p:grpSp>
        <p:pic>
          <p:nvPicPr>
            <p:cNvPr id="5231" name="Picture 20" descr="http://192.168.60.30:8180/hudson/static/f2f87b58/images/48x48/graph.png">
              <a:extLst>
                <a:ext uri="{FF2B5EF4-FFF2-40B4-BE49-F238E27FC236}">
                  <a16:creationId xmlns:a16="http://schemas.microsoft.com/office/drawing/2014/main" id="{B29F4971-F633-0F89-0622-480C7362AD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72508" y="1107022"/>
              <a:ext cx="468239" cy="509257"/>
            </a:xfrm>
            <a:prstGeom prst="rect">
              <a:avLst/>
            </a:prstGeom>
            <a:noFill/>
          </p:spPr>
        </p:pic>
        <p:pic>
          <p:nvPicPr>
            <p:cNvPr id="5232" name="Picture 28" descr="http://192.168.60.30:8180/hudson/static/f2f87b58/images/48x48/clipboard.png">
              <a:extLst>
                <a:ext uri="{FF2B5EF4-FFF2-40B4-BE49-F238E27FC236}">
                  <a16:creationId xmlns:a16="http://schemas.microsoft.com/office/drawing/2014/main" id="{1DB72E7C-8043-0E35-CF57-CB86157D25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87233" y="1796241"/>
              <a:ext cx="468239" cy="509257"/>
            </a:xfrm>
            <a:prstGeom prst="rect">
              <a:avLst/>
            </a:prstGeom>
            <a:noFill/>
          </p:spPr>
        </p:pic>
        <p:sp>
          <p:nvSpPr>
            <p:cNvPr id="5233" name="왼쪽 중괄호 5232">
              <a:extLst>
                <a:ext uri="{FF2B5EF4-FFF2-40B4-BE49-F238E27FC236}">
                  <a16:creationId xmlns:a16="http://schemas.microsoft.com/office/drawing/2014/main" id="{4EABC354-7269-7393-05D2-850116BFDA58}"/>
                </a:ext>
              </a:extLst>
            </p:cNvPr>
            <p:cNvSpPr/>
            <p:nvPr/>
          </p:nvSpPr>
          <p:spPr bwMode="auto">
            <a:xfrm>
              <a:off x="6199680" y="1096689"/>
              <a:ext cx="172829" cy="1253126"/>
            </a:xfrm>
            <a:prstGeom prst="leftBrace">
              <a:avLst/>
            </a:prstGeom>
            <a:noFill/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800" dirty="0">
                <a:latin typeface="Arial" pitchFamily="34" charset="0"/>
                <a:ea typeface="맑은 고딕" pitchFamily="50" charset="-127"/>
              </a:endParaRPr>
            </a:p>
          </p:txBody>
        </p:sp>
        <p:sp>
          <p:nvSpPr>
            <p:cNvPr id="5234" name="TextBox 5233">
              <a:extLst>
                <a:ext uri="{FF2B5EF4-FFF2-40B4-BE49-F238E27FC236}">
                  <a16:creationId xmlns:a16="http://schemas.microsoft.com/office/drawing/2014/main" id="{FACCE0A6-8911-3640-3F14-0A0C686B4103}"/>
                </a:ext>
              </a:extLst>
            </p:cNvPr>
            <p:cNvSpPr txBox="1"/>
            <p:nvPr/>
          </p:nvSpPr>
          <p:spPr>
            <a:xfrm>
              <a:off x="6833386" y="1451302"/>
              <a:ext cx="113364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Code Inspection</a:t>
              </a:r>
            </a:p>
            <a:p>
              <a:r>
                <a:rPr lang="en-US" altLang="ko-KR" sz="1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Unit Test</a:t>
              </a:r>
            </a:p>
            <a:p>
              <a:r>
                <a:rPr lang="en-US" altLang="ko-KR" sz="1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Test Coverage</a:t>
              </a:r>
            </a:p>
          </p:txBody>
        </p:sp>
        <p:sp>
          <p:nvSpPr>
            <p:cNvPr id="5235" name="직사각형 5234">
              <a:extLst>
                <a:ext uri="{FF2B5EF4-FFF2-40B4-BE49-F238E27FC236}">
                  <a16:creationId xmlns:a16="http://schemas.microsoft.com/office/drawing/2014/main" id="{B10A78F0-35AC-EAE5-75B8-C6B0132C04F7}"/>
                </a:ext>
              </a:extLst>
            </p:cNvPr>
            <p:cNvSpPr/>
            <p:nvPr/>
          </p:nvSpPr>
          <p:spPr bwMode="auto">
            <a:xfrm>
              <a:off x="4075743" y="5044037"/>
              <a:ext cx="979364" cy="501250"/>
            </a:xfrm>
            <a:prstGeom prst="rect">
              <a:avLst/>
            </a:prstGeom>
            <a:solidFill>
              <a:schemeClr val="tx2">
                <a:lumMod val="65000"/>
              </a:schemeClr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Nexus</a:t>
              </a:r>
            </a:p>
          </p:txBody>
        </p:sp>
        <p:grpSp>
          <p:nvGrpSpPr>
            <p:cNvPr id="5236" name="그룹 5235">
              <a:extLst>
                <a:ext uri="{FF2B5EF4-FFF2-40B4-BE49-F238E27FC236}">
                  <a16:creationId xmlns:a16="http://schemas.microsoft.com/office/drawing/2014/main" id="{0943D6B4-D3CD-D73A-3872-8D5C126DB93B}"/>
                </a:ext>
              </a:extLst>
            </p:cNvPr>
            <p:cNvGrpSpPr/>
            <p:nvPr/>
          </p:nvGrpSpPr>
          <p:grpSpPr>
            <a:xfrm rot="5400000">
              <a:off x="4363502" y="4673435"/>
              <a:ext cx="438594" cy="553235"/>
              <a:chOff x="814410" y="5056609"/>
              <a:chExt cx="1344942" cy="489197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5243" name="오른쪽으로 구부러진 화살표 48">
                <a:extLst>
                  <a:ext uri="{FF2B5EF4-FFF2-40B4-BE49-F238E27FC236}">
                    <a16:creationId xmlns:a16="http://schemas.microsoft.com/office/drawing/2014/main" id="{4FC8E0E4-6D9D-A97B-B70A-A2400C81CC56}"/>
                  </a:ext>
                </a:extLst>
              </p:cNvPr>
              <p:cNvSpPr/>
              <p:nvPr/>
            </p:nvSpPr>
            <p:spPr bwMode="auto">
              <a:xfrm>
                <a:off x="814410" y="5085183"/>
                <a:ext cx="648072" cy="460623"/>
              </a:xfrm>
              <a:prstGeom prst="curvedRightArrow">
                <a:avLst/>
              </a:prstGeom>
              <a:grpFill/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44" name="오른쪽으로 구부러진 화살표 50">
                <a:extLst>
                  <a:ext uri="{FF2B5EF4-FFF2-40B4-BE49-F238E27FC236}">
                    <a16:creationId xmlns:a16="http://schemas.microsoft.com/office/drawing/2014/main" id="{B7185485-5EF1-59D0-649E-9D278BBBC8AE}"/>
                  </a:ext>
                </a:extLst>
              </p:cNvPr>
              <p:cNvSpPr/>
              <p:nvPr/>
            </p:nvSpPr>
            <p:spPr bwMode="auto">
              <a:xfrm rot="10800000">
                <a:off x="1511280" y="5056609"/>
                <a:ext cx="648072" cy="460623"/>
              </a:xfrm>
              <a:prstGeom prst="curvedRightArrow">
                <a:avLst/>
              </a:prstGeom>
              <a:grpFill/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</p:grpSp>
        <p:pic>
          <p:nvPicPr>
            <p:cNvPr id="5237" name="Picture 4">
              <a:extLst>
                <a:ext uri="{FF2B5EF4-FFF2-40B4-BE49-F238E27FC236}">
                  <a16:creationId xmlns:a16="http://schemas.microsoft.com/office/drawing/2014/main" id="{5974FB98-F836-F295-8525-C44DBFFBCA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38802" y="5010885"/>
              <a:ext cx="658405" cy="609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238" name="직선 연결선 5237">
              <a:extLst>
                <a:ext uri="{FF2B5EF4-FFF2-40B4-BE49-F238E27FC236}">
                  <a16:creationId xmlns:a16="http://schemas.microsoft.com/office/drawing/2014/main" id="{9683D4A8-EEAD-1235-1ED2-F4AB428B7EFB}"/>
                </a:ext>
              </a:extLst>
            </p:cNvPr>
            <p:cNvCxnSpPr/>
            <p:nvPr/>
          </p:nvCxnSpPr>
          <p:spPr bwMode="auto">
            <a:xfrm>
              <a:off x="5450754" y="4918724"/>
              <a:ext cx="0" cy="814532"/>
            </a:xfrm>
            <a:prstGeom prst="line">
              <a:avLst/>
            </a:prstGeom>
            <a:noFill/>
            <a:ln w="25400" cap="flat" cmpd="sng" algn="ctr">
              <a:solidFill>
                <a:schemeClr val="tx2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5239" name="그룹 105">
              <a:extLst>
                <a:ext uri="{FF2B5EF4-FFF2-40B4-BE49-F238E27FC236}">
                  <a16:creationId xmlns:a16="http://schemas.microsoft.com/office/drawing/2014/main" id="{C18AF1D0-D1B3-40A1-70B5-596DF4EA7D8F}"/>
                </a:ext>
              </a:extLst>
            </p:cNvPr>
            <p:cNvGrpSpPr/>
            <p:nvPr/>
          </p:nvGrpSpPr>
          <p:grpSpPr>
            <a:xfrm>
              <a:off x="5177945" y="5118628"/>
              <a:ext cx="565222" cy="373976"/>
              <a:chOff x="7272142" y="2996952"/>
              <a:chExt cx="706488" cy="429793"/>
            </a:xfrm>
          </p:grpSpPr>
          <p:sp>
            <p:nvSpPr>
              <p:cNvPr id="5240" name="오른쪽으로 구부러진 화살표 61">
                <a:extLst>
                  <a:ext uri="{FF2B5EF4-FFF2-40B4-BE49-F238E27FC236}">
                    <a16:creationId xmlns:a16="http://schemas.microsoft.com/office/drawing/2014/main" id="{367556F1-EF7C-442B-8E55-D6220DDA965E}"/>
                  </a:ext>
                </a:extLst>
              </p:cNvPr>
              <p:cNvSpPr/>
              <p:nvPr/>
            </p:nvSpPr>
            <p:spPr bwMode="auto">
              <a:xfrm>
                <a:off x="7272142" y="3030701"/>
                <a:ext cx="324036" cy="396044"/>
              </a:xfrm>
              <a:prstGeom prst="curvedRightArrow">
                <a:avLst/>
              </a:prstGeom>
              <a:solidFill>
                <a:srgbClr val="92D050">
                  <a:alpha val="3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41" name="오른쪽으로 구부러진 화살표 62">
                <a:extLst>
                  <a:ext uri="{FF2B5EF4-FFF2-40B4-BE49-F238E27FC236}">
                    <a16:creationId xmlns:a16="http://schemas.microsoft.com/office/drawing/2014/main" id="{681F7FA1-BE9B-0678-94E4-808334B1A267}"/>
                  </a:ext>
                </a:extLst>
              </p:cNvPr>
              <p:cNvSpPr/>
              <p:nvPr/>
            </p:nvSpPr>
            <p:spPr bwMode="auto">
              <a:xfrm rot="10800000">
                <a:off x="7632340" y="2996952"/>
                <a:ext cx="324036" cy="396044"/>
              </a:xfrm>
              <a:prstGeom prst="curvedRightArrow">
                <a:avLst/>
              </a:prstGeom>
              <a:solidFill>
                <a:srgbClr val="92D050">
                  <a:alpha val="3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42" name="TextBox 5241">
                <a:extLst>
                  <a:ext uri="{FF2B5EF4-FFF2-40B4-BE49-F238E27FC236}">
                    <a16:creationId xmlns:a16="http://schemas.microsoft.com/office/drawing/2014/main" id="{BD218493-7D4F-9AD4-C8EE-F3FBDAD61EDB}"/>
                  </a:ext>
                </a:extLst>
              </p:cNvPr>
              <p:cNvSpPr txBox="1"/>
              <p:nvPr/>
            </p:nvSpPr>
            <p:spPr>
              <a:xfrm>
                <a:off x="7395170" y="3068960"/>
                <a:ext cx="583460" cy="282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b="1" dirty="0">
                    <a:solidFill>
                      <a:schemeClr val="bg2">
                        <a:lumMod val="50000"/>
                      </a:schemeClr>
                    </a:solidFill>
                    <a:latin typeface="+mn-ea"/>
                  </a:rPr>
                  <a:t>Sync</a:t>
                </a:r>
                <a:endParaRPr lang="ko-KR" altLang="en-US" sz="1000" b="1" dirty="0">
                  <a:solidFill>
                    <a:schemeClr val="bg2">
                      <a:lumMod val="50000"/>
                    </a:schemeClr>
                  </a:solidFill>
                  <a:latin typeface="+mn-ea"/>
                </a:endParaRPr>
              </a:p>
            </p:txBody>
          </p:sp>
        </p:grpSp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CDFA3965-AA1A-8D57-5E16-9CF6312D4BCB}"/>
                </a:ext>
              </a:extLst>
            </p:cNvPr>
            <p:cNvSpPr/>
            <p:nvPr/>
          </p:nvSpPr>
          <p:spPr bwMode="auto">
            <a:xfrm>
              <a:off x="7380312" y="2600439"/>
              <a:ext cx="921754" cy="1003921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Prod</a:t>
              </a:r>
            </a:p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Target</a:t>
              </a:r>
            </a:p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Server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1B24E17D-0A18-D178-CF03-F2BF27CF5CA1}"/>
                </a:ext>
              </a:extLst>
            </p:cNvPr>
            <p:cNvSpPr/>
            <p:nvPr/>
          </p:nvSpPr>
          <p:spPr bwMode="auto">
            <a:xfrm>
              <a:off x="6116463" y="2475128"/>
              <a:ext cx="2343969" cy="1253126"/>
            </a:xfrm>
            <a:prstGeom prst="round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85C8246-86D6-DEAF-76AC-6A4073882EE5}"/>
              </a:ext>
            </a:extLst>
          </p:cNvPr>
          <p:cNvSpPr txBox="1"/>
          <p:nvPr/>
        </p:nvSpPr>
        <p:spPr>
          <a:xfrm>
            <a:off x="304497" y="4505211"/>
            <a:ext cx="4100087" cy="1502976"/>
          </a:xfrm>
          <a:prstGeom prst="rect">
            <a:avLst/>
          </a:prstGeom>
          <a:noFill/>
          <a:ln w="19050">
            <a:noFill/>
          </a:ln>
        </p:spPr>
        <p:txBody>
          <a:bodyPr wrap="square" spcCol="720000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ko-KR" altLang="en-US" sz="1000" b="1" dirty="0">
                <a:latin typeface="+mn-ea"/>
              </a:rPr>
              <a:t> </a:t>
            </a:r>
            <a:r>
              <a:rPr lang="en-US" altLang="ko-KR" sz="1000" b="1" dirty="0">
                <a:latin typeface="+mn-ea"/>
              </a:rPr>
              <a:t>GitLab </a:t>
            </a:r>
            <a:r>
              <a:rPr lang="ko-KR" altLang="en-US" sz="1000" b="1" dirty="0">
                <a:latin typeface="+mn-ea"/>
              </a:rPr>
              <a:t>형상관리서버를 통한 프로젝트별 소스 관리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 Maven</a:t>
            </a:r>
            <a:r>
              <a:rPr lang="ko-KR" altLang="en-US" sz="1000" b="1" dirty="0">
                <a:latin typeface="+mn-ea"/>
              </a:rPr>
              <a:t>을 통한 단일화된</a:t>
            </a:r>
            <a:r>
              <a:rPr lang="en-US" altLang="ko-KR" sz="1000" b="1" dirty="0">
                <a:latin typeface="+mn-ea"/>
              </a:rPr>
              <a:t> Lib</a:t>
            </a:r>
            <a:r>
              <a:rPr lang="ko-KR" altLang="en-US" sz="1000" b="1" dirty="0">
                <a:latin typeface="+mn-ea"/>
              </a:rPr>
              <a:t>관리</a:t>
            </a:r>
            <a:r>
              <a:rPr lang="en-US" altLang="ko-KR" sz="1000" b="1" dirty="0">
                <a:latin typeface="+mn-ea"/>
              </a:rPr>
              <a:t>, </a:t>
            </a:r>
            <a:r>
              <a:rPr lang="ko-KR" altLang="en-US" sz="1000" b="1" dirty="0">
                <a:latin typeface="+mn-ea"/>
              </a:rPr>
              <a:t>프로젝트 </a:t>
            </a:r>
            <a:r>
              <a:rPr lang="en-US" altLang="ko-KR" sz="1000" b="1" dirty="0">
                <a:latin typeface="+mn-ea"/>
              </a:rPr>
              <a:t>Life-Cycle</a:t>
            </a:r>
            <a:r>
              <a:rPr lang="ko-KR" altLang="en-US" sz="1000" b="1" dirty="0">
                <a:latin typeface="+mn-ea"/>
              </a:rPr>
              <a:t>관리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 Nexus</a:t>
            </a:r>
            <a:r>
              <a:rPr lang="ko-KR" altLang="en-US" sz="1000" b="1" dirty="0">
                <a:latin typeface="+mn-ea"/>
              </a:rPr>
              <a:t>를 통한 내부 </a:t>
            </a:r>
            <a:r>
              <a:rPr lang="en-US" altLang="ko-KR" sz="1000" b="1" dirty="0">
                <a:latin typeface="+mn-ea"/>
              </a:rPr>
              <a:t>Lib </a:t>
            </a:r>
            <a:r>
              <a:rPr lang="ko-KR" altLang="en-US" sz="1000" b="1" dirty="0">
                <a:latin typeface="+mn-ea"/>
              </a:rPr>
              <a:t>관리</a:t>
            </a:r>
            <a:r>
              <a:rPr lang="en-US" altLang="ko-KR" sz="1000" b="1" dirty="0">
                <a:latin typeface="+mn-ea"/>
              </a:rPr>
              <a:t>, </a:t>
            </a:r>
            <a:r>
              <a:rPr lang="ko-KR" altLang="en-US" sz="1000" b="1" dirty="0">
                <a:latin typeface="+mn-ea"/>
              </a:rPr>
              <a:t>외부 인터넷망 접근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 Jenkins CI/CD</a:t>
            </a:r>
            <a:r>
              <a:rPr lang="ko-KR" altLang="en-US" sz="1000" b="1" dirty="0">
                <a:latin typeface="+mn-ea"/>
              </a:rPr>
              <a:t>에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ko-KR" altLang="en-US" sz="1000" b="1" dirty="0">
                <a:latin typeface="+mn-ea"/>
              </a:rPr>
              <a:t>의한 자동화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ko-KR" altLang="en-US" sz="1000" b="1" dirty="0">
                <a:latin typeface="+mn-ea"/>
              </a:rPr>
              <a:t>빌드</a:t>
            </a:r>
            <a:r>
              <a:rPr lang="en-US" altLang="ko-KR" sz="1000" b="1" dirty="0">
                <a:latin typeface="+mn-ea"/>
              </a:rPr>
              <a:t>/</a:t>
            </a:r>
            <a:r>
              <a:rPr lang="ko-KR" altLang="en-US" sz="1000" b="1" dirty="0">
                <a:latin typeface="+mn-ea"/>
              </a:rPr>
              <a:t>배포</a:t>
            </a:r>
            <a:r>
              <a:rPr lang="en-US" altLang="ko-KR" sz="1000" b="1" dirty="0">
                <a:latin typeface="+mn-ea"/>
              </a:rPr>
              <a:t>/</a:t>
            </a:r>
            <a:r>
              <a:rPr lang="ko-KR" altLang="en-US" sz="1000" b="1" dirty="0">
                <a:latin typeface="+mn-ea"/>
              </a:rPr>
              <a:t>리포팅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 plugin </a:t>
            </a:r>
            <a:r>
              <a:rPr lang="ko-KR" altLang="en-US" sz="1000" b="1" dirty="0">
                <a:latin typeface="+mn-ea"/>
              </a:rPr>
              <a:t>구성 </a:t>
            </a:r>
            <a:r>
              <a:rPr lang="en-US" altLang="ko-KR" sz="1000" b="1" dirty="0">
                <a:latin typeface="+mn-ea"/>
              </a:rPr>
              <a:t>: CI/CD pipe-line </a:t>
            </a:r>
            <a:r>
              <a:rPr lang="ko-KR" altLang="en-US" sz="1000" b="1" dirty="0">
                <a:latin typeface="+mn-ea"/>
              </a:rPr>
              <a:t>구성을 위한 </a:t>
            </a:r>
            <a:r>
              <a:rPr lang="en-US" altLang="ko-KR" sz="1000" b="1" dirty="0">
                <a:latin typeface="+mn-ea"/>
              </a:rPr>
              <a:t>Jenkins tools.</a:t>
            </a:r>
            <a:endParaRPr lang="ko-KR" altLang="en-US" sz="1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64892999"/>
      </p:ext>
    </p:extLst>
  </p:cSld>
  <p:clrMapOvr>
    <a:masterClrMapping/>
  </p:clrMapOvr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10083</TotalTime>
  <Words>1854</Words>
  <Application>Microsoft Office PowerPoint</Application>
  <PresentationFormat>A4 용지(210x297mm)</PresentationFormat>
  <Paragraphs>353</Paragraphs>
  <Slides>13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1" baseType="lpstr">
      <vt:lpstr>맑은 고딕</vt:lpstr>
      <vt:lpstr>Arial</vt:lpstr>
      <vt:lpstr>Calibri</vt:lpstr>
      <vt:lpstr>Consolas</vt:lpstr>
      <vt:lpstr>Times New Roman</vt:lpstr>
      <vt:lpstr>Verdana</vt:lpstr>
      <vt:lpstr>Wingdings</vt:lpstr>
      <vt:lpstr>19_Blank</vt:lpstr>
      <vt:lpstr>CICD구성안</vt:lpstr>
      <vt:lpstr>개정이력</vt:lpstr>
      <vt:lpstr>목차</vt:lpstr>
      <vt:lpstr>1.목적</vt:lpstr>
      <vt:lpstr>개발서버-업무망 </vt:lpstr>
      <vt:lpstr>개발서버-인터넷망 </vt:lpstr>
      <vt:lpstr>Jenkins</vt:lpstr>
      <vt:lpstr>Nexus</vt:lpstr>
      <vt:lpstr>CI/CD 프로세스</vt:lpstr>
      <vt:lpstr>분리망 운영 CI/CD 구성안</vt:lpstr>
      <vt:lpstr>Jenkins 상세구성</vt:lpstr>
      <vt:lpstr>Nexus 상세구성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Administrator</cp:lastModifiedBy>
  <cp:revision>794</cp:revision>
  <cp:lastPrinted>2024-06-12T23:51:07Z</cp:lastPrinted>
  <dcterms:created xsi:type="dcterms:W3CDTF">2010-01-13T15:51:22Z</dcterms:created>
  <dcterms:modified xsi:type="dcterms:W3CDTF">2026-01-04T04:02:28Z</dcterms:modified>
</cp:coreProperties>
</file>