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9601200" cy="12801600" type="A3"/>
  <p:notesSz cx="9939338" cy="14368463"/>
  <p:defaultTextStyle>
    <a:defPPr>
      <a:defRPr lang="ko-KR"/>
    </a:defPPr>
    <a:lvl1pPr marL="0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66" d="100"/>
          <a:sy n="66" d="100"/>
        </p:scale>
        <p:origin x="253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A0F38-B237-4918-A673-9DA3561F5399}" type="datetimeFigureOut">
              <a:rPr lang="ko-KR" altLang="en-US" smtClean="0"/>
              <a:t>2018-12-06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48B86-4FEA-4702-B054-223F80DF32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1720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A0F38-B237-4918-A673-9DA3561F5399}" type="datetimeFigureOut">
              <a:rPr lang="ko-KR" altLang="en-US" smtClean="0"/>
              <a:t>2018-12-06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48B86-4FEA-4702-B054-223F80DF32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2099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A0F38-B237-4918-A673-9DA3561F5399}" type="datetimeFigureOut">
              <a:rPr lang="ko-KR" altLang="en-US" smtClean="0"/>
              <a:t>2018-12-06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48B86-4FEA-4702-B054-223F80DF32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6854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A0F38-B237-4918-A673-9DA3561F5399}" type="datetimeFigureOut">
              <a:rPr lang="ko-KR" altLang="en-US" smtClean="0"/>
              <a:t>2018-12-06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48B86-4FEA-4702-B054-223F80DF32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8398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A0F38-B237-4918-A673-9DA3561F5399}" type="datetimeFigureOut">
              <a:rPr lang="ko-KR" altLang="en-US" smtClean="0"/>
              <a:t>2018-12-06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48B86-4FEA-4702-B054-223F80DF32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3729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A0F38-B237-4918-A673-9DA3561F5399}" type="datetimeFigureOut">
              <a:rPr lang="ko-KR" altLang="en-US" smtClean="0"/>
              <a:t>2018-12-06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48B86-4FEA-4702-B054-223F80DF32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2812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A0F38-B237-4918-A673-9DA3561F5399}" type="datetimeFigureOut">
              <a:rPr lang="ko-KR" altLang="en-US" smtClean="0"/>
              <a:t>2018-12-06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48B86-4FEA-4702-B054-223F80DF32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5433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A0F38-B237-4918-A673-9DA3561F5399}" type="datetimeFigureOut">
              <a:rPr lang="ko-KR" altLang="en-US" smtClean="0"/>
              <a:t>2018-12-06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48B86-4FEA-4702-B054-223F80DF32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2391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A0F38-B237-4918-A673-9DA3561F5399}" type="datetimeFigureOut">
              <a:rPr lang="ko-KR" altLang="en-US" smtClean="0"/>
              <a:t>2018-12-06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48B86-4FEA-4702-B054-223F80DF32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3153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A0F38-B237-4918-A673-9DA3561F5399}" type="datetimeFigureOut">
              <a:rPr lang="ko-KR" altLang="en-US" smtClean="0"/>
              <a:t>2018-12-06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48B86-4FEA-4702-B054-223F80DF32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152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A0F38-B237-4918-A673-9DA3561F5399}" type="datetimeFigureOut">
              <a:rPr lang="ko-KR" altLang="en-US" smtClean="0"/>
              <a:t>2018-12-06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48B86-4FEA-4702-B054-223F80DF32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8505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1A0F38-B237-4918-A673-9DA3561F5399}" type="datetimeFigureOut">
              <a:rPr lang="ko-KR" altLang="en-US" smtClean="0"/>
              <a:t>2018-12-06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E48B86-4FEA-4702-B054-223F80DF32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2901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60120" rtl="0" eaLnBrk="1" latinLnBrk="1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1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직사각형 242"/>
          <p:cNvSpPr/>
          <p:nvPr/>
        </p:nvSpPr>
        <p:spPr>
          <a:xfrm>
            <a:off x="1588335" y="946928"/>
            <a:ext cx="7770449" cy="800440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244" name="TextBox 30"/>
          <p:cNvSpPr txBox="1"/>
          <p:nvPr/>
        </p:nvSpPr>
        <p:spPr>
          <a:xfrm>
            <a:off x="1551461" y="815017"/>
            <a:ext cx="7770449" cy="180000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algn="ctr" defTabSz="914291">
              <a:defRPr sz="400">
                <a:solidFill>
                  <a:schemeClr val="lt1"/>
                </a:solidFill>
              </a:defRPr>
            </a:lvl1pPr>
            <a:lvl2pPr marL="457145" defTabSz="914291">
              <a:defRPr>
                <a:solidFill>
                  <a:schemeClr val="lt1"/>
                </a:solidFill>
              </a:defRPr>
            </a:lvl2pPr>
            <a:lvl3pPr marL="914291" defTabSz="914291">
              <a:defRPr>
                <a:solidFill>
                  <a:schemeClr val="lt1"/>
                </a:solidFill>
              </a:defRPr>
            </a:lvl3pPr>
            <a:lvl4pPr marL="1371436" defTabSz="914291">
              <a:defRPr>
                <a:solidFill>
                  <a:schemeClr val="lt1"/>
                </a:solidFill>
              </a:defRPr>
            </a:lvl4pPr>
            <a:lvl5pPr marL="1828581" defTabSz="914291">
              <a:defRPr>
                <a:solidFill>
                  <a:schemeClr val="lt1"/>
                </a:solidFill>
              </a:defRPr>
            </a:lvl5pPr>
            <a:lvl6pPr marL="2285726" defTabSz="914291">
              <a:defRPr>
                <a:solidFill>
                  <a:schemeClr val="lt1"/>
                </a:solidFill>
              </a:defRPr>
            </a:lvl6pPr>
            <a:lvl7pPr marL="2742872" defTabSz="914291">
              <a:defRPr>
                <a:solidFill>
                  <a:schemeClr val="lt1"/>
                </a:solidFill>
              </a:defRPr>
            </a:lvl7pPr>
            <a:lvl8pPr marL="3200017" defTabSz="914291">
              <a:defRPr>
                <a:solidFill>
                  <a:schemeClr val="lt1"/>
                </a:solidFill>
              </a:defRPr>
            </a:lvl8pPr>
            <a:lvl9pPr marL="3657163" defTabSz="914291"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ko-KR" altLang="en-US" sz="10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권익위원회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93" name="직사각형 192"/>
          <p:cNvSpPr/>
          <p:nvPr/>
        </p:nvSpPr>
        <p:spPr>
          <a:xfrm>
            <a:off x="1722807" y="1307967"/>
            <a:ext cx="2017418" cy="7462023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194" name="TextBox 30"/>
          <p:cNvSpPr txBox="1"/>
          <p:nvPr/>
        </p:nvSpPr>
        <p:spPr>
          <a:xfrm>
            <a:off x="1722807" y="1197475"/>
            <a:ext cx="2017418" cy="180000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algn="ctr" defTabSz="914291">
              <a:defRPr sz="400">
                <a:solidFill>
                  <a:schemeClr val="lt1"/>
                </a:solidFill>
              </a:defRPr>
            </a:lvl1pPr>
            <a:lvl2pPr marL="457145" defTabSz="914291">
              <a:defRPr>
                <a:solidFill>
                  <a:schemeClr val="lt1"/>
                </a:solidFill>
              </a:defRPr>
            </a:lvl2pPr>
            <a:lvl3pPr marL="914291" defTabSz="914291">
              <a:defRPr>
                <a:solidFill>
                  <a:schemeClr val="lt1"/>
                </a:solidFill>
              </a:defRPr>
            </a:lvl3pPr>
            <a:lvl4pPr marL="1371436" defTabSz="914291">
              <a:defRPr>
                <a:solidFill>
                  <a:schemeClr val="lt1"/>
                </a:solidFill>
              </a:defRPr>
            </a:lvl4pPr>
            <a:lvl5pPr marL="1828581" defTabSz="914291">
              <a:defRPr>
                <a:solidFill>
                  <a:schemeClr val="lt1"/>
                </a:solidFill>
              </a:defRPr>
            </a:lvl5pPr>
            <a:lvl6pPr marL="2285726" defTabSz="914291">
              <a:defRPr>
                <a:solidFill>
                  <a:schemeClr val="lt1"/>
                </a:solidFill>
              </a:defRPr>
            </a:lvl6pPr>
            <a:lvl7pPr marL="2742872" defTabSz="914291">
              <a:defRPr>
                <a:solidFill>
                  <a:schemeClr val="lt1"/>
                </a:solidFill>
              </a:defRPr>
            </a:lvl7pPr>
            <a:lvl8pPr marL="3200017" defTabSz="914291">
              <a:defRPr>
                <a:solidFill>
                  <a:schemeClr val="lt1"/>
                </a:solidFill>
              </a:defRPr>
            </a:lvl8pPr>
            <a:lvl9pPr marL="3657163" defTabSz="914291"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en-US" altLang="ko-KR" sz="10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DMZ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3" name="직사각형 162"/>
          <p:cNvSpPr/>
          <p:nvPr/>
        </p:nvSpPr>
        <p:spPr>
          <a:xfrm>
            <a:off x="3838231" y="1337455"/>
            <a:ext cx="5350497" cy="7431895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164" name="TextBox 30"/>
          <p:cNvSpPr txBox="1"/>
          <p:nvPr/>
        </p:nvSpPr>
        <p:spPr>
          <a:xfrm>
            <a:off x="3838231" y="1197475"/>
            <a:ext cx="5350497" cy="180000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algn="ctr" defTabSz="914291">
              <a:defRPr sz="400">
                <a:solidFill>
                  <a:schemeClr val="lt1"/>
                </a:solidFill>
              </a:defRPr>
            </a:lvl1pPr>
            <a:lvl2pPr marL="457145" defTabSz="914291">
              <a:defRPr>
                <a:solidFill>
                  <a:schemeClr val="lt1"/>
                </a:solidFill>
              </a:defRPr>
            </a:lvl2pPr>
            <a:lvl3pPr marL="914291" defTabSz="914291">
              <a:defRPr>
                <a:solidFill>
                  <a:schemeClr val="lt1"/>
                </a:solidFill>
              </a:defRPr>
            </a:lvl3pPr>
            <a:lvl4pPr marL="1371436" defTabSz="914291">
              <a:defRPr>
                <a:solidFill>
                  <a:schemeClr val="lt1"/>
                </a:solidFill>
              </a:defRPr>
            </a:lvl4pPr>
            <a:lvl5pPr marL="1828581" defTabSz="914291">
              <a:defRPr>
                <a:solidFill>
                  <a:schemeClr val="lt1"/>
                </a:solidFill>
              </a:defRPr>
            </a:lvl5pPr>
            <a:lvl6pPr marL="2285726" defTabSz="914291">
              <a:defRPr>
                <a:solidFill>
                  <a:schemeClr val="lt1"/>
                </a:solidFill>
              </a:defRPr>
            </a:lvl6pPr>
            <a:lvl7pPr marL="2742872" defTabSz="914291">
              <a:defRPr>
                <a:solidFill>
                  <a:schemeClr val="lt1"/>
                </a:solidFill>
              </a:defRPr>
            </a:lvl7pPr>
            <a:lvl8pPr marL="3200017" defTabSz="914291">
              <a:defRPr>
                <a:solidFill>
                  <a:schemeClr val="lt1"/>
                </a:solidFill>
              </a:defRPr>
            </a:lvl8pPr>
            <a:lvl9pPr marL="3657163" defTabSz="914291"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en-US" altLang="ko-KR" sz="10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0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행망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04" name="그룹 103"/>
          <p:cNvGrpSpPr/>
          <p:nvPr/>
        </p:nvGrpSpPr>
        <p:grpSpPr>
          <a:xfrm>
            <a:off x="5008352" y="3666673"/>
            <a:ext cx="752060" cy="474127"/>
            <a:chOff x="2918349" y="2846780"/>
            <a:chExt cx="752060" cy="474127"/>
          </a:xfrm>
        </p:grpSpPr>
        <p:sp>
          <p:nvSpPr>
            <p:cNvPr id="105" name="TextBox 104"/>
            <p:cNvSpPr txBox="1"/>
            <p:nvPr/>
          </p:nvSpPr>
          <p:spPr>
            <a:xfrm>
              <a:off x="2918349" y="2846780"/>
              <a:ext cx="75206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b="1" smtClean="0"/>
                <a:t>WAS</a:t>
              </a:r>
              <a:endParaRPr lang="en-US" altLang="ko-KR" sz="800" b="1" dirty="0" smtClean="0"/>
            </a:p>
          </p:txBody>
        </p:sp>
        <p:pic>
          <p:nvPicPr>
            <p:cNvPr id="106" name="그림 105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8757" y="2978815"/>
              <a:ext cx="431244" cy="342092"/>
            </a:xfrm>
            <a:prstGeom prst="rect">
              <a:avLst/>
            </a:prstGeom>
          </p:spPr>
        </p:pic>
      </p:grpSp>
      <p:grpSp>
        <p:nvGrpSpPr>
          <p:cNvPr id="107" name="그룹 106"/>
          <p:cNvGrpSpPr/>
          <p:nvPr/>
        </p:nvGrpSpPr>
        <p:grpSpPr>
          <a:xfrm>
            <a:off x="6967432" y="1452384"/>
            <a:ext cx="1202594" cy="472221"/>
            <a:chOff x="6350109" y="2529464"/>
            <a:chExt cx="1202594" cy="472221"/>
          </a:xfrm>
        </p:grpSpPr>
        <p:pic>
          <p:nvPicPr>
            <p:cNvPr id="108" name="그림 10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70453" y="2529464"/>
              <a:ext cx="361906" cy="183575"/>
            </a:xfrm>
            <a:prstGeom prst="rect">
              <a:avLst/>
            </a:prstGeom>
          </p:spPr>
        </p:pic>
        <p:sp>
          <p:nvSpPr>
            <p:cNvPr id="109" name="TextBox 108"/>
            <p:cNvSpPr txBox="1"/>
            <p:nvPr/>
          </p:nvSpPr>
          <p:spPr>
            <a:xfrm>
              <a:off x="6350109" y="2713037"/>
              <a:ext cx="1202594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800" b="1" smtClean="0"/>
                <a:t>행안부</a:t>
              </a:r>
              <a:r>
                <a:rPr lang="en-US" altLang="ko-KR" sz="800" b="1" smtClean="0"/>
                <a:t>. </a:t>
              </a:r>
              <a:r>
                <a:rPr lang="ko-KR" altLang="en-US" sz="800" b="1" smtClean="0"/>
                <a:t>인증관리센터</a:t>
              </a:r>
              <a:endParaRPr lang="en-US" altLang="ko-KR" sz="800" b="1" dirty="0" smtClean="0"/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6350109" y="2878574"/>
              <a:ext cx="1202594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800" smtClean="0"/>
                <a:t>     - GSSL CA</a:t>
              </a:r>
              <a:endParaRPr lang="en-US" altLang="ko-KR" sz="800" dirty="0" smtClean="0"/>
            </a:p>
          </p:txBody>
        </p:sp>
      </p:grpSp>
      <p:grpSp>
        <p:nvGrpSpPr>
          <p:cNvPr id="111" name="그룹 110"/>
          <p:cNvGrpSpPr/>
          <p:nvPr/>
        </p:nvGrpSpPr>
        <p:grpSpPr>
          <a:xfrm>
            <a:off x="6728435" y="2174109"/>
            <a:ext cx="1709800" cy="595331"/>
            <a:chOff x="6099310" y="2529464"/>
            <a:chExt cx="1709800" cy="595331"/>
          </a:xfrm>
        </p:grpSpPr>
        <p:pic>
          <p:nvPicPr>
            <p:cNvPr id="112" name="그림 1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73257" y="2529464"/>
              <a:ext cx="361906" cy="183575"/>
            </a:xfrm>
            <a:prstGeom prst="rect">
              <a:avLst/>
            </a:prstGeom>
          </p:spPr>
        </p:pic>
        <p:sp>
          <p:nvSpPr>
            <p:cNvPr id="113" name="TextBox 112"/>
            <p:cNvSpPr txBox="1"/>
            <p:nvPr/>
          </p:nvSpPr>
          <p:spPr>
            <a:xfrm>
              <a:off x="6352913" y="2713037"/>
              <a:ext cx="1202594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800" b="1" smtClean="0"/>
                <a:t>행안부</a:t>
              </a:r>
              <a:r>
                <a:rPr lang="en-US" altLang="ko-KR" sz="800" b="1" smtClean="0"/>
                <a:t>. </a:t>
              </a:r>
              <a:r>
                <a:rPr lang="ko-KR" altLang="en-US" sz="800" b="1" smtClean="0"/>
                <a:t>행정표준코드</a:t>
              </a:r>
              <a:endParaRPr lang="en-US" altLang="ko-KR" sz="800" b="1" dirty="0" smtClean="0"/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6099310" y="2878574"/>
              <a:ext cx="1709800" cy="24622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smtClean="0"/>
                <a:t>www.code.go.kr</a:t>
              </a:r>
            </a:p>
            <a:p>
              <a:pPr marL="171450" indent="-171450" algn="ctr">
                <a:buFontTx/>
                <a:buChar char="-"/>
              </a:pPr>
              <a:r>
                <a:rPr lang="ko-KR" altLang="en-US" sz="800" smtClean="0"/>
                <a:t>행정정보공동이용시스템에 신청</a:t>
              </a:r>
              <a:endParaRPr lang="en-US" altLang="ko-KR" sz="800" dirty="0" smtClean="0"/>
            </a:p>
          </p:txBody>
        </p:sp>
      </p:grpSp>
      <p:grpSp>
        <p:nvGrpSpPr>
          <p:cNvPr id="115" name="그룹 114"/>
          <p:cNvGrpSpPr/>
          <p:nvPr/>
        </p:nvGrpSpPr>
        <p:grpSpPr>
          <a:xfrm>
            <a:off x="6432079" y="2895834"/>
            <a:ext cx="2273300" cy="472221"/>
            <a:chOff x="5918200" y="2529464"/>
            <a:chExt cx="2273300" cy="472221"/>
          </a:xfrm>
        </p:grpSpPr>
        <p:pic>
          <p:nvPicPr>
            <p:cNvPr id="116" name="그림 1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73897" y="2529464"/>
              <a:ext cx="361906" cy="183575"/>
            </a:xfrm>
            <a:prstGeom prst="rect">
              <a:avLst/>
            </a:prstGeom>
          </p:spPr>
        </p:pic>
        <p:sp>
          <p:nvSpPr>
            <p:cNvPr id="117" name="TextBox 116"/>
            <p:cNvSpPr txBox="1"/>
            <p:nvPr/>
          </p:nvSpPr>
          <p:spPr>
            <a:xfrm>
              <a:off x="6243457" y="2713037"/>
              <a:ext cx="1622787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800" b="1" smtClean="0"/>
                <a:t>행안부</a:t>
              </a:r>
              <a:r>
                <a:rPr lang="en-US" altLang="ko-KR" sz="800" b="1" smtClean="0"/>
                <a:t>. </a:t>
              </a:r>
              <a:r>
                <a:rPr lang="ko-KR" altLang="en-US" sz="800" b="1" smtClean="0"/>
                <a:t>정부디렉토리 </a:t>
              </a:r>
              <a:r>
                <a:rPr lang="en-US" altLang="ko-KR" sz="800" b="1" smtClean="0"/>
                <a:t>LDAP</a:t>
              </a:r>
              <a:r>
                <a:rPr lang="ko-KR" altLang="en-US" sz="800" b="1" smtClean="0"/>
                <a:t>시스템</a:t>
              </a:r>
              <a:endParaRPr lang="en-US" altLang="ko-KR" sz="800" b="1" dirty="0" smtClean="0"/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5918200" y="2878574"/>
              <a:ext cx="227330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smtClean="0"/>
                <a:t>www.dir.go.kr</a:t>
              </a:r>
              <a:endParaRPr lang="en-US" altLang="ko-KR" sz="800"/>
            </a:p>
          </p:txBody>
        </p:sp>
      </p:grpSp>
      <p:grpSp>
        <p:nvGrpSpPr>
          <p:cNvPr id="119" name="그룹 118"/>
          <p:cNvGrpSpPr/>
          <p:nvPr/>
        </p:nvGrpSpPr>
        <p:grpSpPr>
          <a:xfrm>
            <a:off x="6459130" y="3740669"/>
            <a:ext cx="2273300" cy="472221"/>
            <a:chOff x="5918200" y="2529464"/>
            <a:chExt cx="2273300" cy="472221"/>
          </a:xfrm>
        </p:grpSpPr>
        <p:pic>
          <p:nvPicPr>
            <p:cNvPr id="120" name="그림 11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62137" y="2529464"/>
              <a:ext cx="361906" cy="183575"/>
            </a:xfrm>
            <a:prstGeom prst="rect">
              <a:avLst/>
            </a:prstGeom>
          </p:spPr>
        </p:pic>
        <p:sp>
          <p:nvSpPr>
            <p:cNvPr id="121" name="TextBox 120"/>
            <p:cNvSpPr txBox="1"/>
            <p:nvPr/>
          </p:nvSpPr>
          <p:spPr>
            <a:xfrm>
              <a:off x="6350109" y="2713037"/>
              <a:ext cx="1385962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800" b="1" smtClean="0"/>
                <a:t>도로명주소시스템</a:t>
              </a:r>
              <a:endParaRPr lang="en-US" altLang="ko-KR" sz="800" b="1" dirty="0" smtClean="0"/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5918200" y="2878574"/>
              <a:ext cx="227330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endParaRPr lang="en-US" altLang="ko-KR" sz="800" dirty="0" smtClean="0"/>
            </a:p>
          </p:txBody>
        </p:sp>
      </p:grpSp>
      <p:grpSp>
        <p:nvGrpSpPr>
          <p:cNvPr id="123" name="그룹 122"/>
          <p:cNvGrpSpPr/>
          <p:nvPr/>
        </p:nvGrpSpPr>
        <p:grpSpPr>
          <a:xfrm>
            <a:off x="6432079" y="4462394"/>
            <a:ext cx="2273300" cy="595331"/>
            <a:chOff x="5918200" y="2529464"/>
            <a:chExt cx="2273300" cy="595331"/>
          </a:xfrm>
        </p:grpSpPr>
        <p:pic>
          <p:nvPicPr>
            <p:cNvPr id="124" name="그림 12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73897" y="2529464"/>
              <a:ext cx="361906" cy="183575"/>
            </a:xfrm>
            <a:prstGeom prst="rect">
              <a:avLst/>
            </a:prstGeom>
          </p:spPr>
        </p:pic>
        <p:sp>
          <p:nvSpPr>
            <p:cNvPr id="125" name="TextBox 124"/>
            <p:cNvSpPr txBox="1"/>
            <p:nvPr/>
          </p:nvSpPr>
          <p:spPr>
            <a:xfrm>
              <a:off x="6210457" y="2713037"/>
              <a:ext cx="1688787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800" b="1" smtClean="0"/>
                <a:t>행안부</a:t>
              </a:r>
              <a:r>
                <a:rPr lang="en-US" altLang="ko-KR" sz="800" b="1" smtClean="0"/>
                <a:t>. </a:t>
              </a:r>
              <a:r>
                <a:rPr lang="ko-KR" altLang="en-US" sz="800" b="1" smtClean="0"/>
                <a:t>주민등록번호 본인인증 </a:t>
              </a:r>
              <a:r>
                <a:rPr lang="en-US" altLang="ko-KR" sz="800" b="1" smtClean="0"/>
                <a:t>API</a:t>
              </a:r>
              <a:endParaRPr lang="en-US" altLang="ko-KR" sz="800" b="1" dirty="0" smtClean="0"/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5918200" y="2878574"/>
              <a:ext cx="2273300" cy="24622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ko-KR" altLang="en-US" sz="800" smtClean="0"/>
                <a:t>주민과</a:t>
              </a:r>
              <a:r>
                <a:rPr lang="en-US" altLang="ko-KR" sz="800" smtClean="0"/>
                <a:t>. </a:t>
              </a:r>
              <a:r>
                <a:rPr lang="ko-KR" altLang="en-US" sz="800" smtClean="0"/>
                <a:t>전은희</a:t>
              </a:r>
              <a:r>
                <a:rPr lang="en-US" altLang="ko-KR" sz="800" smtClean="0"/>
                <a:t>. 02-2100-3828</a:t>
              </a:r>
            </a:p>
            <a:p>
              <a:pPr marL="171450" indent="-171450">
                <a:buFontTx/>
                <a:buChar char="-"/>
              </a:pPr>
              <a:r>
                <a:rPr lang="ko-KR" altLang="en-US" sz="800"/>
                <a:t>행정정보공동이용시스템에 </a:t>
              </a:r>
              <a:r>
                <a:rPr lang="ko-KR" altLang="en-US" sz="800" smtClean="0"/>
                <a:t>신청</a:t>
              </a:r>
              <a:endParaRPr lang="en-US" altLang="ko-KR" sz="800"/>
            </a:p>
          </p:txBody>
        </p:sp>
      </p:grpSp>
      <p:grpSp>
        <p:nvGrpSpPr>
          <p:cNvPr id="127" name="그룹 126"/>
          <p:cNvGrpSpPr/>
          <p:nvPr/>
        </p:nvGrpSpPr>
        <p:grpSpPr>
          <a:xfrm>
            <a:off x="6432079" y="5184119"/>
            <a:ext cx="2273300" cy="595331"/>
            <a:chOff x="5918200" y="2529464"/>
            <a:chExt cx="2273300" cy="595331"/>
          </a:xfrm>
        </p:grpSpPr>
        <p:pic>
          <p:nvPicPr>
            <p:cNvPr id="128" name="그림 12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73897" y="2529464"/>
              <a:ext cx="361906" cy="183575"/>
            </a:xfrm>
            <a:prstGeom prst="rect">
              <a:avLst/>
            </a:prstGeom>
          </p:spPr>
        </p:pic>
        <p:sp>
          <p:nvSpPr>
            <p:cNvPr id="129" name="TextBox 128"/>
            <p:cNvSpPr txBox="1"/>
            <p:nvPr/>
          </p:nvSpPr>
          <p:spPr>
            <a:xfrm>
              <a:off x="6244489" y="2713037"/>
              <a:ext cx="1620723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800" b="1" smtClean="0"/>
                <a:t>행안부</a:t>
              </a:r>
              <a:r>
                <a:rPr lang="en-US" altLang="ko-KR" sz="800" b="1" smtClean="0"/>
                <a:t>. </a:t>
              </a:r>
              <a:r>
                <a:rPr lang="ko-KR" altLang="en-US" sz="800" b="1" smtClean="0"/>
                <a:t>주민등록번호 발급일자 </a:t>
              </a:r>
              <a:r>
                <a:rPr lang="en-US" altLang="ko-KR" sz="800" b="1" smtClean="0"/>
                <a:t>API</a:t>
              </a:r>
              <a:endParaRPr lang="en-US" altLang="ko-KR" sz="800" b="1" dirty="0" smtClean="0"/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5918200" y="2878574"/>
              <a:ext cx="2273300" cy="24622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ko-KR" altLang="en-US" sz="800" smtClean="0"/>
                <a:t>주민과</a:t>
              </a:r>
              <a:r>
                <a:rPr lang="en-US" altLang="ko-KR" sz="800" smtClean="0"/>
                <a:t>. </a:t>
              </a:r>
              <a:r>
                <a:rPr lang="ko-KR" altLang="en-US" sz="800" smtClean="0"/>
                <a:t>최정민</a:t>
              </a:r>
              <a:r>
                <a:rPr lang="en-US" altLang="ko-KR" sz="800" smtClean="0"/>
                <a:t>. 02-2100-3826</a:t>
              </a:r>
            </a:p>
            <a:p>
              <a:pPr marL="171450" indent="-171450">
                <a:buFontTx/>
                <a:buChar char="-"/>
              </a:pPr>
              <a:r>
                <a:rPr lang="ko-KR" altLang="en-US" sz="800"/>
                <a:t>행정정보공동이용시스템에 </a:t>
              </a:r>
              <a:r>
                <a:rPr lang="ko-KR" altLang="en-US" sz="800" smtClean="0"/>
                <a:t>신청</a:t>
              </a:r>
              <a:endParaRPr lang="en-US" altLang="ko-KR" sz="800"/>
            </a:p>
          </p:txBody>
        </p:sp>
      </p:grpSp>
      <p:grpSp>
        <p:nvGrpSpPr>
          <p:cNvPr id="131" name="그룹 130"/>
          <p:cNvGrpSpPr/>
          <p:nvPr/>
        </p:nvGrpSpPr>
        <p:grpSpPr>
          <a:xfrm>
            <a:off x="6432079" y="5905844"/>
            <a:ext cx="2273300" cy="595331"/>
            <a:chOff x="5918200" y="2529464"/>
            <a:chExt cx="2273300" cy="595331"/>
          </a:xfrm>
        </p:grpSpPr>
        <p:pic>
          <p:nvPicPr>
            <p:cNvPr id="132" name="그림 13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73897" y="2529464"/>
              <a:ext cx="361906" cy="183575"/>
            </a:xfrm>
            <a:prstGeom prst="rect">
              <a:avLst/>
            </a:prstGeom>
          </p:spPr>
        </p:pic>
        <p:sp>
          <p:nvSpPr>
            <p:cNvPr id="133" name="TextBox 132"/>
            <p:cNvSpPr txBox="1"/>
            <p:nvPr/>
          </p:nvSpPr>
          <p:spPr>
            <a:xfrm>
              <a:off x="6278521" y="2713037"/>
              <a:ext cx="1552658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800" b="1" smtClean="0"/>
                <a:t>법무부</a:t>
              </a:r>
              <a:r>
                <a:rPr lang="en-US" altLang="ko-KR" sz="800" b="1" smtClean="0"/>
                <a:t>. </a:t>
              </a:r>
              <a:r>
                <a:rPr lang="ko-KR" altLang="en-US" sz="800" b="1" smtClean="0"/>
                <a:t>외국인번호 본인인증 </a:t>
              </a:r>
              <a:r>
                <a:rPr lang="en-US" altLang="ko-KR" sz="800" b="1" smtClean="0"/>
                <a:t>API</a:t>
              </a:r>
              <a:endParaRPr lang="en-US" altLang="ko-KR" sz="800" b="1" dirty="0" smtClean="0"/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5918200" y="2878574"/>
              <a:ext cx="2273300" cy="24622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ko-KR" altLang="en-US" sz="800" smtClean="0"/>
                <a:t>법무부</a:t>
              </a:r>
              <a:r>
                <a:rPr lang="en-US" altLang="ko-KR" sz="800" smtClean="0"/>
                <a:t>. </a:t>
              </a:r>
              <a:r>
                <a:rPr lang="ko-KR" altLang="en-US" sz="800" smtClean="0"/>
                <a:t>임동영 계장</a:t>
              </a:r>
              <a:r>
                <a:rPr lang="en-US" altLang="ko-KR" sz="800" smtClean="0"/>
                <a:t>. 02-2100-4093</a:t>
              </a:r>
            </a:p>
            <a:p>
              <a:pPr marL="171450" indent="-171450">
                <a:buFontTx/>
                <a:buChar char="-"/>
              </a:pPr>
              <a:r>
                <a:rPr lang="ko-KR" altLang="en-US" sz="800"/>
                <a:t>행정정보공동이용시스템에 </a:t>
              </a:r>
              <a:r>
                <a:rPr lang="ko-KR" altLang="en-US" sz="800" smtClean="0"/>
                <a:t>신청</a:t>
              </a:r>
              <a:endParaRPr lang="en-US" altLang="ko-KR" sz="800"/>
            </a:p>
          </p:txBody>
        </p:sp>
      </p:grpSp>
      <p:grpSp>
        <p:nvGrpSpPr>
          <p:cNvPr id="135" name="그룹 134"/>
          <p:cNvGrpSpPr/>
          <p:nvPr/>
        </p:nvGrpSpPr>
        <p:grpSpPr>
          <a:xfrm>
            <a:off x="6250143" y="6627569"/>
            <a:ext cx="2651254" cy="718442"/>
            <a:chOff x="5918200" y="2529464"/>
            <a:chExt cx="2651254" cy="718442"/>
          </a:xfrm>
        </p:grpSpPr>
        <p:pic>
          <p:nvPicPr>
            <p:cNvPr id="136" name="그림 13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62874" y="2529464"/>
              <a:ext cx="361906" cy="183575"/>
            </a:xfrm>
            <a:prstGeom prst="rect">
              <a:avLst/>
            </a:prstGeom>
          </p:spPr>
        </p:pic>
        <p:sp>
          <p:nvSpPr>
            <p:cNvPr id="137" name="TextBox 136"/>
            <p:cNvSpPr txBox="1"/>
            <p:nvPr/>
          </p:nvSpPr>
          <p:spPr>
            <a:xfrm>
              <a:off x="6467498" y="2713037"/>
              <a:ext cx="1552658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800" b="1" smtClean="0"/>
                <a:t>법무부</a:t>
              </a:r>
              <a:r>
                <a:rPr lang="en-US" altLang="ko-KR" sz="800" b="1" smtClean="0"/>
                <a:t>. </a:t>
              </a:r>
              <a:r>
                <a:rPr lang="ko-KR" altLang="en-US" sz="800" b="1" smtClean="0"/>
                <a:t>법령정보 </a:t>
              </a:r>
              <a:r>
                <a:rPr lang="en-US" altLang="ko-KR" sz="800" b="1" smtClean="0"/>
                <a:t>API</a:t>
              </a:r>
              <a:endParaRPr lang="en-US" altLang="ko-KR" sz="800" b="1" dirty="0" smtClean="0"/>
            </a:p>
          </p:txBody>
        </p:sp>
        <p:sp>
          <p:nvSpPr>
            <p:cNvPr id="138" name="TextBox 137"/>
            <p:cNvSpPr txBox="1"/>
            <p:nvPr/>
          </p:nvSpPr>
          <p:spPr>
            <a:xfrm>
              <a:off x="5918200" y="2878574"/>
              <a:ext cx="2651254" cy="369332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smtClean="0"/>
                <a:t>law.go.kr</a:t>
              </a:r>
            </a:p>
            <a:p>
              <a:pPr marL="171450" indent="-171450">
                <a:buFontTx/>
                <a:buChar char="-"/>
              </a:pPr>
              <a:r>
                <a:rPr lang="ko-KR" altLang="en-US" sz="800" smtClean="0"/>
                <a:t>현재 개인가입자로 테스트 해놓은 상태</a:t>
              </a:r>
              <a:r>
                <a:rPr lang="en-US" altLang="ko-KR" sz="800" smtClean="0"/>
                <a:t>. </a:t>
              </a:r>
            </a:p>
            <a:p>
              <a:pPr marL="171450" indent="-171450">
                <a:buFontTx/>
                <a:buChar char="-"/>
              </a:pPr>
              <a:r>
                <a:rPr lang="ko-KR" altLang="en-US" sz="800" smtClean="0"/>
                <a:t>권익위원회 계정으로 서비스 신청해서 서비스 해야함</a:t>
              </a:r>
              <a:r>
                <a:rPr lang="en-US" altLang="ko-KR" sz="800" smtClean="0"/>
                <a:t>.</a:t>
              </a:r>
            </a:p>
          </p:txBody>
        </p:sp>
      </p:grpSp>
      <p:grpSp>
        <p:nvGrpSpPr>
          <p:cNvPr id="139" name="그룹 138"/>
          <p:cNvGrpSpPr/>
          <p:nvPr/>
        </p:nvGrpSpPr>
        <p:grpSpPr>
          <a:xfrm>
            <a:off x="6789916" y="7349294"/>
            <a:ext cx="1552658" cy="306684"/>
            <a:chOff x="6278521" y="2529464"/>
            <a:chExt cx="1552658" cy="306684"/>
          </a:xfrm>
        </p:grpSpPr>
        <p:pic>
          <p:nvPicPr>
            <p:cNvPr id="140" name="그림 13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73897" y="2529464"/>
              <a:ext cx="361906" cy="183575"/>
            </a:xfrm>
            <a:prstGeom prst="rect">
              <a:avLst/>
            </a:prstGeom>
          </p:spPr>
        </p:pic>
        <p:sp>
          <p:nvSpPr>
            <p:cNvPr id="141" name="TextBox 140"/>
            <p:cNvSpPr txBox="1"/>
            <p:nvPr/>
          </p:nvSpPr>
          <p:spPr>
            <a:xfrm>
              <a:off x="6278521" y="2713037"/>
              <a:ext cx="1552658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800" b="1" smtClean="0"/>
                <a:t>법무부</a:t>
              </a:r>
              <a:r>
                <a:rPr lang="en-US" altLang="ko-KR" sz="800" b="1" smtClean="0"/>
                <a:t>. </a:t>
              </a:r>
              <a:r>
                <a:rPr lang="ko-KR" altLang="en-US" sz="800" b="1" smtClean="0"/>
                <a:t>입법정보 </a:t>
              </a:r>
              <a:r>
                <a:rPr lang="en-US" altLang="ko-KR" sz="800" b="1" smtClean="0"/>
                <a:t>API</a:t>
              </a:r>
              <a:endParaRPr lang="en-US" altLang="ko-KR" sz="800" b="1" dirty="0" smtClean="0"/>
            </a:p>
          </p:txBody>
        </p:sp>
      </p:grpSp>
      <p:grpSp>
        <p:nvGrpSpPr>
          <p:cNvPr id="143" name="그룹 142"/>
          <p:cNvGrpSpPr/>
          <p:nvPr/>
        </p:nvGrpSpPr>
        <p:grpSpPr>
          <a:xfrm>
            <a:off x="6432079" y="8071020"/>
            <a:ext cx="2273300" cy="595331"/>
            <a:chOff x="5918200" y="2529464"/>
            <a:chExt cx="2273300" cy="595331"/>
          </a:xfrm>
        </p:grpSpPr>
        <p:pic>
          <p:nvPicPr>
            <p:cNvPr id="144" name="그림 14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73897" y="2529464"/>
              <a:ext cx="361906" cy="183575"/>
            </a:xfrm>
            <a:prstGeom prst="rect">
              <a:avLst/>
            </a:prstGeom>
          </p:spPr>
        </p:pic>
        <p:sp>
          <p:nvSpPr>
            <p:cNvPr id="145" name="TextBox 144"/>
            <p:cNvSpPr txBox="1"/>
            <p:nvPr/>
          </p:nvSpPr>
          <p:spPr>
            <a:xfrm>
              <a:off x="6278521" y="2713037"/>
              <a:ext cx="1552658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800" b="1" smtClean="0"/>
                <a:t>온나라 전자문서시스템</a:t>
              </a:r>
              <a:endParaRPr lang="en-US" altLang="ko-KR" sz="800" b="1" dirty="0" smtClean="0"/>
            </a:p>
          </p:txBody>
        </p:sp>
        <p:sp>
          <p:nvSpPr>
            <p:cNvPr id="146" name="TextBox 145"/>
            <p:cNvSpPr txBox="1"/>
            <p:nvPr/>
          </p:nvSpPr>
          <p:spPr>
            <a:xfrm>
              <a:off x="5918200" y="2878574"/>
              <a:ext cx="2273300" cy="24622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/>
                <a:t>/WAS/solutions/exchange</a:t>
              </a:r>
            </a:p>
            <a:p>
              <a:pPr marL="171450" indent="-171450">
                <a:buFontTx/>
                <a:buChar char="-"/>
              </a:pPr>
              <a:r>
                <a:rPr lang="ko-KR" altLang="en-US" sz="800" smtClean="0"/>
                <a:t>온나라 유지보수팀</a:t>
              </a:r>
              <a:endParaRPr lang="en-US" altLang="ko-KR" sz="800" dirty="0" smtClean="0"/>
            </a:p>
          </p:txBody>
        </p:sp>
      </p:grpSp>
      <p:grpSp>
        <p:nvGrpSpPr>
          <p:cNvPr id="169" name="그룹 168"/>
          <p:cNvGrpSpPr/>
          <p:nvPr/>
        </p:nvGrpSpPr>
        <p:grpSpPr>
          <a:xfrm>
            <a:off x="4038658" y="7845198"/>
            <a:ext cx="712875" cy="493117"/>
            <a:chOff x="840756" y="947074"/>
            <a:chExt cx="424183" cy="338878"/>
          </a:xfrm>
        </p:grpSpPr>
        <p:pic>
          <p:nvPicPr>
            <p:cNvPr id="170" name="Picture 31" descr="3D_3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29808" y="947074"/>
              <a:ext cx="281439" cy="21010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sp>
          <p:nvSpPr>
            <p:cNvPr id="171" name="TextBox 170"/>
            <p:cNvSpPr txBox="1"/>
            <p:nvPr/>
          </p:nvSpPr>
          <p:spPr>
            <a:xfrm>
              <a:off x="840756" y="1201348"/>
              <a:ext cx="424183" cy="8460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800" b="1" smtClean="0"/>
                <a:t>업무담당자</a:t>
              </a:r>
              <a:endParaRPr lang="ko-KR" altLang="en-US" sz="800" b="1" dirty="0"/>
            </a:p>
          </p:txBody>
        </p:sp>
      </p:grpSp>
      <p:cxnSp>
        <p:nvCxnSpPr>
          <p:cNvPr id="172" name="직선 화살표 연결선 171"/>
          <p:cNvCxnSpPr/>
          <p:nvPr/>
        </p:nvCxnSpPr>
        <p:spPr>
          <a:xfrm flipH="1" flipV="1">
            <a:off x="4355180" y="4950956"/>
            <a:ext cx="7488" cy="2677595"/>
          </a:xfrm>
          <a:prstGeom prst="straightConnector1">
            <a:avLst/>
          </a:prstGeom>
          <a:ln w="9525">
            <a:solidFill>
              <a:schemeClr val="accent2">
                <a:lumMod val="75000"/>
              </a:schemeClr>
            </a:solidFill>
            <a:prstDash val="dash"/>
            <a:headEnd type="non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3" name="그룹 172"/>
          <p:cNvGrpSpPr/>
          <p:nvPr/>
        </p:nvGrpSpPr>
        <p:grpSpPr>
          <a:xfrm>
            <a:off x="3901200" y="7188924"/>
            <a:ext cx="846052" cy="241850"/>
            <a:chOff x="1291688" y="3865596"/>
            <a:chExt cx="493174" cy="268922"/>
          </a:xfrm>
        </p:grpSpPr>
        <p:sp>
          <p:nvSpPr>
            <p:cNvPr id="174" name="Freeform 133"/>
            <p:cNvSpPr>
              <a:spLocks/>
            </p:cNvSpPr>
            <p:nvPr/>
          </p:nvSpPr>
          <p:spPr bwMode="auto">
            <a:xfrm rot="19735884" flipH="1" flipV="1">
              <a:off x="1291688" y="3865596"/>
              <a:ext cx="493174" cy="268922"/>
            </a:xfrm>
            <a:custGeom>
              <a:avLst/>
              <a:gdLst>
                <a:gd name="T0" fmla="*/ 0 w 1449"/>
                <a:gd name="T1" fmla="*/ 43 h 53"/>
                <a:gd name="T2" fmla="*/ 849 w 1449"/>
                <a:gd name="T3" fmla="*/ 52 h 53"/>
                <a:gd name="T4" fmla="*/ 708 w 1449"/>
                <a:gd name="T5" fmla="*/ 16 h 53"/>
                <a:gd name="T6" fmla="*/ 1448 w 1449"/>
                <a:gd name="T7" fmla="*/ 10 h 53"/>
                <a:gd name="T8" fmla="*/ 582 w 1449"/>
                <a:gd name="T9" fmla="*/ 0 h 53"/>
                <a:gd name="T10" fmla="*/ 718 w 1449"/>
                <a:gd name="T11" fmla="*/ 37 h 53"/>
                <a:gd name="T12" fmla="*/ 0 w 1449"/>
                <a:gd name="T13" fmla="*/ 4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9" h="53">
                  <a:moveTo>
                    <a:pt x="0" y="43"/>
                  </a:moveTo>
                  <a:lnTo>
                    <a:pt x="849" y="52"/>
                  </a:lnTo>
                  <a:lnTo>
                    <a:pt x="708" y="16"/>
                  </a:lnTo>
                  <a:lnTo>
                    <a:pt x="1448" y="10"/>
                  </a:lnTo>
                  <a:lnTo>
                    <a:pt x="582" y="0"/>
                  </a:lnTo>
                  <a:lnTo>
                    <a:pt x="718" y="37"/>
                  </a:lnTo>
                  <a:lnTo>
                    <a:pt x="0" y="43"/>
                  </a:lnTo>
                </a:path>
              </a:pathLst>
            </a:custGeom>
            <a:solidFill>
              <a:srgbClr val="348EF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990033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75" name="TextBox 174"/>
            <p:cNvSpPr txBox="1"/>
            <p:nvPr/>
          </p:nvSpPr>
          <p:spPr>
            <a:xfrm>
              <a:off x="1376536" y="3954032"/>
              <a:ext cx="317173" cy="13689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800" b="1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행정망</a:t>
              </a:r>
              <a:endParaRPr lang="ko-KR" altLang="en-US" sz="800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176" name="그룹 175"/>
          <p:cNvGrpSpPr/>
          <p:nvPr/>
        </p:nvGrpSpPr>
        <p:grpSpPr>
          <a:xfrm>
            <a:off x="0" y="3670400"/>
            <a:ext cx="712875" cy="493117"/>
            <a:chOff x="840756" y="947074"/>
            <a:chExt cx="424183" cy="338878"/>
          </a:xfrm>
        </p:grpSpPr>
        <p:pic>
          <p:nvPicPr>
            <p:cNvPr id="177" name="Picture 31" descr="3D_3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29808" y="947074"/>
              <a:ext cx="281439" cy="21010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sp>
          <p:nvSpPr>
            <p:cNvPr id="178" name="TextBox 177"/>
            <p:cNvSpPr txBox="1"/>
            <p:nvPr/>
          </p:nvSpPr>
          <p:spPr>
            <a:xfrm>
              <a:off x="840756" y="1201348"/>
              <a:ext cx="424183" cy="8460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800" b="1" smtClean="0"/>
                <a:t>신고자</a:t>
              </a:r>
              <a:endParaRPr lang="ko-KR" altLang="en-US" sz="800" b="1" dirty="0"/>
            </a:p>
          </p:txBody>
        </p:sp>
      </p:grpSp>
      <p:cxnSp>
        <p:nvCxnSpPr>
          <p:cNvPr id="182" name="직선 화살표 연결선 181"/>
          <p:cNvCxnSpPr/>
          <p:nvPr/>
        </p:nvCxnSpPr>
        <p:spPr>
          <a:xfrm>
            <a:off x="637881" y="3853940"/>
            <a:ext cx="1728000" cy="0"/>
          </a:xfrm>
          <a:prstGeom prst="straightConnector1">
            <a:avLst/>
          </a:prstGeom>
          <a:ln w="9525">
            <a:solidFill>
              <a:schemeClr val="accent2">
                <a:lumMod val="75000"/>
              </a:schemeClr>
            </a:solidFill>
            <a:prstDash val="dash"/>
            <a:headEnd type="non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3" name="그룹 182"/>
          <p:cNvGrpSpPr/>
          <p:nvPr/>
        </p:nvGrpSpPr>
        <p:grpSpPr>
          <a:xfrm>
            <a:off x="846683" y="3686194"/>
            <a:ext cx="793736" cy="334917"/>
            <a:chOff x="1452569" y="1037549"/>
            <a:chExt cx="596345" cy="228753"/>
          </a:xfrm>
        </p:grpSpPr>
        <p:sp>
          <p:nvSpPr>
            <p:cNvPr id="184" name="구름 183"/>
            <p:cNvSpPr/>
            <p:nvPr/>
          </p:nvSpPr>
          <p:spPr>
            <a:xfrm>
              <a:off x="1452569" y="1037549"/>
              <a:ext cx="596345" cy="228753"/>
            </a:xfrm>
            <a:prstGeom prst="cloud">
              <a:avLst/>
            </a:prstGeom>
            <a:solidFill>
              <a:schemeClr val="bg1"/>
            </a:solidFill>
            <a:ln w="6350">
              <a:solidFill>
                <a:srgbClr val="618C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600" b="1"/>
            </a:p>
          </p:txBody>
        </p:sp>
        <p:sp>
          <p:nvSpPr>
            <p:cNvPr id="185" name="TextBox 184"/>
            <p:cNvSpPr txBox="1"/>
            <p:nvPr/>
          </p:nvSpPr>
          <p:spPr>
            <a:xfrm>
              <a:off x="1538935" y="1102650"/>
              <a:ext cx="423612" cy="8408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800" b="1" dirty="0" err="1" smtClean="0"/>
                <a:t>인터넷망</a:t>
              </a:r>
              <a:endParaRPr lang="ko-KR" altLang="en-US" sz="800" b="1" dirty="0"/>
            </a:p>
          </p:txBody>
        </p:sp>
      </p:grpSp>
      <p:cxnSp>
        <p:nvCxnSpPr>
          <p:cNvPr id="199" name="직선 화살표 연결선 198"/>
          <p:cNvCxnSpPr/>
          <p:nvPr/>
        </p:nvCxnSpPr>
        <p:spPr>
          <a:xfrm>
            <a:off x="2889178" y="3853940"/>
            <a:ext cx="2584382" cy="0"/>
          </a:xfrm>
          <a:prstGeom prst="straightConnector1">
            <a:avLst/>
          </a:prstGeom>
          <a:ln w="9525">
            <a:solidFill>
              <a:schemeClr val="accent2">
                <a:lumMod val="75000"/>
              </a:schemeClr>
            </a:solidFill>
            <a:prstDash val="dash"/>
            <a:headEnd type="non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1" name="그룹 200"/>
          <p:cNvGrpSpPr/>
          <p:nvPr/>
        </p:nvGrpSpPr>
        <p:grpSpPr>
          <a:xfrm>
            <a:off x="3978420" y="4265458"/>
            <a:ext cx="752060" cy="474127"/>
            <a:chOff x="2918349" y="2846780"/>
            <a:chExt cx="752060" cy="474127"/>
          </a:xfrm>
        </p:grpSpPr>
        <p:sp>
          <p:nvSpPr>
            <p:cNvPr id="202" name="TextBox 201"/>
            <p:cNvSpPr txBox="1"/>
            <p:nvPr/>
          </p:nvSpPr>
          <p:spPr>
            <a:xfrm>
              <a:off x="2918349" y="2846780"/>
              <a:ext cx="75206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b="1" smtClean="0"/>
                <a:t>WEB</a:t>
              </a:r>
              <a:endParaRPr lang="en-US" altLang="ko-KR" sz="800" b="1" dirty="0" smtClean="0"/>
            </a:p>
          </p:txBody>
        </p:sp>
        <p:pic>
          <p:nvPicPr>
            <p:cNvPr id="203" name="그림 202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8757" y="2978815"/>
              <a:ext cx="431244" cy="342092"/>
            </a:xfrm>
            <a:prstGeom prst="rect">
              <a:avLst/>
            </a:prstGeom>
          </p:spPr>
        </p:pic>
      </p:grpSp>
      <p:cxnSp>
        <p:nvCxnSpPr>
          <p:cNvPr id="204" name="직선 화살표 연결선 203"/>
          <p:cNvCxnSpPr/>
          <p:nvPr/>
        </p:nvCxnSpPr>
        <p:spPr>
          <a:xfrm>
            <a:off x="4318818" y="4010937"/>
            <a:ext cx="849225" cy="0"/>
          </a:xfrm>
          <a:prstGeom prst="straightConnector1">
            <a:avLst/>
          </a:prstGeom>
          <a:ln w="9525">
            <a:solidFill>
              <a:schemeClr val="accent2">
                <a:lumMod val="75000"/>
              </a:schemeClr>
            </a:solidFill>
            <a:prstDash val="dash"/>
            <a:headEnd type="non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직선 화살표 연결선 208"/>
          <p:cNvCxnSpPr/>
          <p:nvPr/>
        </p:nvCxnSpPr>
        <p:spPr>
          <a:xfrm>
            <a:off x="5227800" y="1721804"/>
            <a:ext cx="1791259" cy="0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직선 화살표 연결선 210"/>
          <p:cNvCxnSpPr/>
          <p:nvPr/>
        </p:nvCxnSpPr>
        <p:spPr>
          <a:xfrm>
            <a:off x="5232562" y="1716299"/>
            <a:ext cx="0" cy="1900407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직선 화살표 연결선 215"/>
          <p:cNvCxnSpPr/>
          <p:nvPr/>
        </p:nvCxnSpPr>
        <p:spPr>
          <a:xfrm>
            <a:off x="5334873" y="2411019"/>
            <a:ext cx="0" cy="1205687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" name="직선 화살표 연결선 218"/>
          <p:cNvCxnSpPr>
            <a:endCxn id="113" idx="1"/>
          </p:cNvCxnSpPr>
          <p:nvPr/>
        </p:nvCxnSpPr>
        <p:spPr>
          <a:xfrm>
            <a:off x="5347383" y="2419238"/>
            <a:ext cx="1634655" cy="0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직선 화살표 연결선 225"/>
          <p:cNvCxnSpPr/>
          <p:nvPr/>
        </p:nvCxnSpPr>
        <p:spPr>
          <a:xfrm>
            <a:off x="5441553" y="3112782"/>
            <a:ext cx="0" cy="503924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직선 화살표 연결선 227"/>
          <p:cNvCxnSpPr/>
          <p:nvPr/>
        </p:nvCxnSpPr>
        <p:spPr>
          <a:xfrm>
            <a:off x="5445404" y="3112782"/>
            <a:ext cx="1311932" cy="0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직선 화살표 연결선 232"/>
          <p:cNvCxnSpPr/>
          <p:nvPr/>
        </p:nvCxnSpPr>
        <p:spPr>
          <a:xfrm>
            <a:off x="5600004" y="3953900"/>
            <a:ext cx="1418584" cy="0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직선 화살표 연결선 237"/>
          <p:cNvCxnSpPr/>
          <p:nvPr/>
        </p:nvCxnSpPr>
        <p:spPr>
          <a:xfrm>
            <a:off x="5086512" y="4174675"/>
            <a:ext cx="0" cy="530788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9" name="직선 화살표 연결선 238"/>
          <p:cNvCxnSpPr>
            <a:endCxn id="125" idx="1"/>
          </p:cNvCxnSpPr>
          <p:nvPr/>
        </p:nvCxnSpPr>
        <p:spPr>
          <a:xfrm>
            <a:off x="5086512" y="4707523"/>
            <a:ext cx="1637824" cy="0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1" name="직선 화살표 연결선 240"/>
          <p:cNvCxnSpPr/>
          <p:nvPr/>
        </p:nvCxnSpPr>
        <p:spPr>
          <a:xfrm>
            <a:off x="5157156" y="4174675"/>
            <a:ext cx="0" cy="1236089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직선 화살표 연결선 249"/>
          <p:cNvCxnSpPr/>
          <p:nvPr/>
        </p:nvCxnSpPr>
        <p:spPr>
          <a:xfrm>
            <a:off x="5157156" y="5420954"/>
            <a:ext cx="1601212" cy="0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직선 화살표 연결선 254"/>
          <p:cNvCxnSpPr/>
          <p:nvPr/>
        </p:nvCxnSpPr>
        <p:spPr>
          <a:xfrm>
            <a:off x="5227800" y="4174675"/>
            <a:ext cx="0" cy="1974238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직선 화살표 연결선 256"/>
          <p:cNvCxnSpPr/>
          <p:nvPr/>
        </p:nvCxnSpPr>
        <p:spPr>
          <a:xfrm>
            <a:off x="5227800" y="6150972"/>
            <a:ext cx="1564600" cy="0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직선 화살표 연결선 258"/>
          <p:cNvCxnSpPr/>
          <p:nvPr/>
        </p:nvCxnSpPr>
        <p:spPr>
          <a:xfrm>
            <a:off x="5298444" y="4174675"/>
            <a:ext cx="0" cy="2683353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직선 화살표 연결선 263"/>
          <p:cNvCxnSpPr/>
          <p:nvPr/>
        </p:nvCxnSpPr>
        <p:spPr>
          <a:xfrm>
            <a:off x="5298444" y="6860087"/>
            <a:ext cx="1761722" cy="0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직선 화살표 연결선 268"/>
          <p:cNvCxnSpPr/>
          <p:nvPr/>
        </p:nvCxnSpPr>
        <p:spPr>
          <a:xfrm>
            <a:off x="5439732" y="4174675"/>
            <a:ext cx="0" cy="4040529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직선 화살표 연결선 273"/>
          <p:cNvCxnSpPr/>
          <p:nvPr/>
        </p:nvCxnSpPr>
        <p:spPr>
          <a:xfrm>
            <a:off x="5369088" y="7594422"/>
            <a:ext cx="1691078" cy="0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5" name="직선 화살표 연결선 274"/>
          <p:cNvCxnSpPr/>
          <p:nvPr/>
        </p:nvCxnSpPr>
        <p:spPr>
          <a:xfrm>
            <a:off x="5369088" y="4174675"/>
            <a:ext cx="0" cy="3419747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" name="직선 화살표 연결선 276"/>
          <p:cNvCxnSpPr/>
          <p:nvPr/>
        </p:nvCxnSpPr>
        <p:spPr>
          <a:xfrm>
            <a:off x="5439732" y="8215204"/>
            <a:ext cx="1685000" cy="0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직선 화살표 연결선 293"/>
          <p:cNvCxnSpPr/>
          <p:nvPr/>
        </p:nvCxnSpPr>
        <p:spPr>
          <a:xfrm flipV="1">
            <a:off x="4318818" y="4003241"/>
            <a:ext cx="0" cy="246944"/>
          </a:xfrm>
          <a:prstGeom prst="straightConnector1">
            <a:avLst/>
          </a:prstGeom>
          <a:ln w="9525">
            <a:solidFill>
              <a:schemeClr val="accent2">
                <a:lumMod val="75000"/>
              </a:schemeClr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4" name="직사각형 313"/>
          <p:cNvSpPr/>
          <p:nvPr/>
        </p:nvSpPr>
        <p:spPr>
          <a:xfrm>
            <a:off x="1551461" y="9383035"/>
            <a:ext cx="7767983" cy="3145344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315" name="TextBox 30"/>
          <p:cNvSpPr txBox="1"/>
          <p:nvPr/>
        </p:nvSpPr>
        <p:spPr>
          <a:xfrm>
            <a:off x="1551007" y="9203479"/>
            <a:ext cx="7770903" cy="180000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algn="ctr" defTabSz="914291">
              <a:defRPr sz="400">
                <a:solidFill>
                  <a:schemeClr val="lt1"/>
                </a:solidFill>
              </a:defRPr>
            </a:lvl1pPr>
            <a:lvl2pPr marL="457145" defTabSz="914291">
              <a:defRPr>
                <a:solidFill>
                  <a:schemeClr val="lt1"/>
                </a:solidFill>
              </a:defRPr>
            </a:lvl2pPr>
            <a:lvl3pPr marL="914291" defTabSz="914291">
              <a:defRPr>
                <a:solidFill>
                  <a:schemeClr val="lt1"/>
                </a:solidFill>
              </a:defRPr>
            </a:lvl3pPr>
            <a:lvl4pPr marL="1371436" defTabSz="914291">
              <a:defRPr>
                <a:solidFill>
                  <a:schemeClr val="lt1"/>
                </a:solidFill>
              </a:defRPr>
            </a:lvl4pPr>
            <a:lvl5pPr marL="1828581" defTabSz="914291">
              <a:defRPr>
                <a:solidFill>
                  <a:schemeClr val="lt1"/>
                </a:solidFill>
              </a:defRPr>
            </a:lvl5pPr>
            <a:lvl6pPr marL="2285726" defTabSz="914291">
              <a:defRPr>
                <a:solidFill>
                  <a:schemeClr val="lt1"/>
                </a:solidFill>
              </a:defRPr>
            </a:lvl6pPr>
            <a:lvl7pPr marL="2742872" defTabSz="914291">
              <a:defRPr>
                <a:solidFill>
                  <a:schemeClr val="lt1"/>
                </a:solidFill>
              </a:defRPr>
            </a:lvl7pPr>
            <a:lvl8pPr marL="3200017" defTabSz="914291">
              <a:defRPr>
                <a:solidFill>
                  <a:schemeClr val="lt1"/>
                </a:solidFill>
              </a:defRPr>
            </a:lvl8pPr>
            <a:lvl9pPr marL="3657163" defTabSz="914291"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0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외부망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316" name="그룹 315"/>
          <p:cNvGrpSpPr/>
          <p:nvPr/>
        </p:nvGrpSpPr>
        <p:grpSpPr>
          <a:xfrm>
            <a:off x="5960937" y="9570070"/>
            <a:ext cx="3237149" cy="718442"/>
            <a:chOff x="5918199" y="2529464"/>
            <a:chExt cx="3237149" cy="718442"/>
          </a:xfrm>
        </p:grpSpPr>
        <p:pic>
          <p:nvPicPr>
            <p:cNvPr id="317" name="그림 31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355820" y="2529464"/>
              <a:ext cx="361906" cy="183575"/>
            </a:xfrm>
            <a:prstGeom prst="rect">
              <a:avLst/>
            </a:prstGeom>
          </p:spPr>
        </p:pic>
        <p:sp>
          <p:nvSpPr>
            <p:cNvPr id="318" name="TextBox 317"/>
            <p:cNvSpPr txBox="1"/>
            <p:nvPr/>
          </p:nvSpPr>
          <p:spPr>
            <a:xfrm>
              <a:off x="6760444" y="2713037"/>
              <a:ext cx="1552658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800" b="1" smtClean="0"/>
                <a:t>청렴연수원 교육시스템</a:t>
              </a:r>
              <a:endParaRPr lang="en-US" altLang="ko-KR" sz="800" b="1" dirty="0" smtClean="0"/>
            </a:p>
          </p:txBody>
        </p:sp>
        <p:sp>
          <p:nvSpPr>
            <p:cNvPr id="319" name="TextBox 318"/>
            <p:cNvSpPr txBox="1"/>
            <p:nvPr/>
          </p:nvSpPr>
          <p:spPr>
            <a:xfrm>
              <a:off x="5918199" y="2878574"/>
              <a:ext cx="3237149" cy="369332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marL="171450" indent="-171450" algn="ctr">
                <a:buFontTx/>
                <a:buChar char="-"/>
              </a:pPr>
              <a:r>
                <a:rPr lang="ko-KR" altLang="en-US" sz="800" smtClean="0"/>
                <a:t>컨텐츠정보</a:t>
              </a:r>
              <a:r>
                <a:rPr lang="en-US" altLang="ko-KR" sz="800" smtClean="0"/>
                <a:t>, </a:t>
              </a:r>
              <a:r>
                <a:rPr lang="ko-KR" altLang="en-US" sz="800" smtClean="0"/>
                <a:t>교육일정</a:t>
              </a:r>
              <a:r>
                <a:rPr lang="en-US" altLang="ko-KR" sz="800" smtClean="0"/>
                <a:t>, </a:t>
              </a:r>
              <a:r>
                <a:rPr lang="ko-KR" altLang="en-US" sz="800" smtClean="0"/>
                <a:t>시간표</a:t>
              </a:r>
              <a:r>
                <a:rPr lang="en-US" altLang="ko-KR" sz="800" smtClean="0"/>
                <a:t>, </a:t>
              </a:r>
              <a:r>
                <a:rPr lang="ko-KR" altLang="en-US" sz="800" smtClean="0"/>
                <a:t>개설강좌</a:t>
              </a:r>
              <a:r>
                <a:rPr lang="en-US" altLang="ko-KR" sz="800" smtClean="0"/>
                <a:t>, </a:t>
              </a:r>
              <a:r>
                <a:rPr lang="ko-KR" altLang="en-US" sz="800" smtClean="0"/>
                <a:t>강사정보 등</a:t>
              </a:r>
              <a:endParaRPr lang="en-US" altLang="ko-KR" sz="800" smtClean="0"/>
            </a:p>
            <a:p>
              <a:pPr marL="171450" indent="-171450" algn="ctr">
                <a:buFontTx/>
                <a:buChar char="-"/>
              </a:pPr>
              <a:r>
                <a:rPr lang="ko-KR" altLang="en-US" sz="800" smtClean="0"/>
                <a:t>실</a:t>
              </a:r>
              <a:r>
                <a:rPr lang="en-US" altLang="ko-KR" sz="800" smtClean="0"/>
                <a:t>DB</a:t>
              </a:r>
              <a:r>
                <a:rPr lang="ko-KR" altLang="en-US" sz="800"/>
                <a:t> </a:t>
              </a:r>
              <a:r>
                <a:rPr lang="ko-KR" altLang="en-US" sz="800" smtClean="0"/>
                <a:t>접근요청받아 </a:t>
              </a:r>
              <a:r>
                <a:rPr lang="en-US" altLang="ko-KR" sz="800" smtClean="0"/>
                <a:t>Application </a:t>
              </a:r>
              <a:r>
                <a:rPr lang="ko-KR" altLang="en-US" sz="800" smtClean="0"/>
                <a:t>분석해서 만들어야 함</a:t>
              </a:r>
              <a:r>
                <a:rPr lang="en-US" altLang="ko-KR" sz="800" smtClean="0"/>
                <a:t>.</a:t>
              </a:r>
            </a:p>
            <a:p>
              <a:pPr algn="ctr"/>
              <a:r>
                <a:rPr lang="en-US" altLang="ko-KR" sz="800" smtClean="0"/>
                <a:t>(</a:t>
              </a:r>
              <a:r>
                <a:rPr lang="ko-KR" altLang="en-US" sz="800" smtClean="0"/>
                <a:t>유지보수팀 </a:t>
              </a:r>
              <a:r>
                <a:rPr lang="en-US" altLang="ko-KR" sz="800" smtClean="0"/>
                <a:t>: </a:t>
              </a:r>
              <a:r>
                <a:rPr lang="ko-KR" altLang="en-US" sz="800" smtClean="0"/>
                <a:t>장경진 주무관</a:t>
              </a:r>
              <a:r>
                <a:rPr lang="en-US" altLang="ko-KR" sz="800" smtClean="0"/>
                <a:t>)</a:t>
              </a:r>
              <a:endParaRPr lang="en-US" altLang="ko-KR" sz="800" dirty="0" smtClean="0"/>
            </a:p>
          </p:txBody>
        </p:sp>
      </p:grpSp>
      <p:grpSp>
        <p:nvGrpSpPr>
          <p:cNvPr id="320" name="그룹 319"/>
          <p:cNvGrpSpPr/>
          <p:nvPr/>
        </p:nvGrpSpPr>
        <p:grpSpPr>
          <a:xfrm>
            <a:off x="6442861" y="10302322"/>
            <a:ext cx="2273300" cy="472221"/>
            <a:chOff x="5918200" y="2529464"/>
            <a:chExt cx="2273300" cy="472221"/>
          </a:xfrm>
        </p:grpSpPr>
        <p:pic>
          <p:nvPicPr>
            <p:cNvPr id="321" name="그림 32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73897" y="2529464"/>
              <a:ext cx="361906" cy="183575"/>
            </a:xfrm>
            <a:prstGeom prst="rect">
              <a:avLst/>
            </a:prstGeom>
          </p:spPr>
        </p:pic>
        <p:sp>
          <p:nvSpPr>
            <p:cNvPr id="322" name="TextBox 321"/>
            <p:cNvSpPr txBox="1"/>
            <p:nvPr/>
          </p:nvSpPr>
          <p:spPr>
            <a:xfrm>
              <a:off x="6278521" y="2713037"/>
              <a:ext cx="1552658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b="1" smtClean="0"/>
                <a:t>Siren24</a:t>
              </a:r>
              <a:endParaRPr lang="en-US" altLang="ko-KR" sz="800" b="1" dirty="0" smtClean="0"/>
            </a:p>
          </p:txBody>
        </p:sp>
        <p:sp>
          <p:nvSpPr>
            <p:cNvPr id="323" name="TextBox 322"/>
            <p:cNvSpPr txBox="1"/>
            <p:nvPr/>
          </p:nvSpPr>
          <p:spPr>
            <a:xfrm>
              <a:off x="5918200" y="2878574"/>
              <a:ext cx="227330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smtClean="0"/>
                <a:t>- IPin, Mobile</a:t>
              </a:r>
              <a:r>
                <a:rPr lang="ko-KR" altLang="en-US" sz="800" smtClean="0"/>
                <a:t>인증</a:t>
              </a:r>
              <a:endParaRPr lang="en-US" altLang="ko-KR" sz="800" dirty="0" smtClean="0"/>
            </a:p>
          </p:txBody>
        </p:sp>
      </p:grpSp>
      <p:grpSp>
        <p:nvGrpSpPr>
          <p:cNvPr id="324" name="그룹 323"/>
          <p:cNvGrpSpPr/>
          <p:nvPr/>
        </p:nvGrpSpPr>
        <p:grpSpPr>
          <a:xfrm>
            <a:off x="6442861" y="11034574"/>
            <a:ext cx="2273300" cy="472221"/>
            <a:chOff x="5918200" y="2529464"/>
            <a:chExt cx="2273300" cy="472221"/>
          </a:xfrm>
        </p:grpSpPr>
        <p:pic>
          <p:nvPicPr>
            <p:cNvPr id="325" name="그림 32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73897" y="2529464"/>
              <a:ext cx="361906" cy="183575"/>
            </a:xfrm>
            <a:prstGeom prst="rect">
              <a:avLst/>
            </a:prstGeom>
          </p:spPr>
        </p:pic>
        <p:sp>
          <p:nvSpPr>
            <p:cNvPr id="326" name="TextBox 325"/>
            <p:cNvSpPr txBox="1"/>
            <p:nvPr/>
          </p:nvSpPr>
          <p:spPr>
            <a:xfrm>
              <a:off x="6278521" y="2713037"/>
              <a:ext cx="1552658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b="1" smtClean="0"/>
                <a:t>SMS </a:t>
              </a:r>
              <a:r>
                <a:rPr lang="ko-KR" altLang="en-US" sz="800" b="1" smtClean="0"/>
                <a:t>문자발송</a:t>
              </a:r>
              <a:endParaRPr lang="en-US" altLang="ko-KR" sz="800" b="1" dirty="0" smtClean="0"/>
            </a:p>
          </p:txBody>
        </p:sp>
        <p:sp>
          <p:nvSpPr>
            <p:cNvPr id="327" name="TextBox 326"/>
            <p:cNvSpPr txBox="1"/>
            <p:nvPr/>
          </p:nvSpPr>
          <p:spPr>
            <a:xfrm>
              <a:off x="5918200" y="2878574"/>
              <a:ext cx="227330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smtClean="0"/>
                <a:t>- </a:t>
              </a:r>
              <a:r>
                <a:rPr lang="ko-KR" altLang="en-US" sz="800" smtClean="0"/>
                <a:t>권익위원회 유지보수팀</a:t>
              </a:r>
              <a:r>
                <a:rPr lang="en-US" altLang="ko-KR" sz="800" smtClean="0"/>
                <a:t>. </a:t>
              </a:r>
              <a:r>
                <a:rPr lang="ko-KR" altLang="en-US" sz="800" smtClean="0"/>
                <a:t>이상학</a:t>
              </a:r>
              <a:r>
                <a:rPr lang="en-US" altLang="ko-KR" sz="800" smtClean="0"/>
                <a:t>PM</a:t>
              </a:r>
              <a:endParaRPr lang="en-US" altLang="ko-KR" sz="800" dirty="0" smtClean="0"/>
            </a:p>
          </p:txBody>
        </p:sp>
      </p:grpSp>
      <p:grpSp>
        <p:nvGrpSpPr>
          <p:cNvPr id="328" name="그룹 327"/>
          <p:cNvGrpSpPr/>
          <p:nvPr/>
        </p:nvGrpSpPr>
        <p:grpSpPr>
          <a:xfrm>
            <a:off x="6047526" y="11766826"/>
            <a:ext cx="3116157" cy="718442"/>
            <a:chOff x="5522865" y="2529464"/>
            <a:chExt cx="3116157" cy="718442"/>
          </a:xfrm>
        </p:grpSpPr>
        <p:pic>
          <p:nvPicPr>
            <p:cNvPr id="329" name="그림 32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99990" y="2529464"/>
              <a:ext cx="361906" cy="183575"/>
            </a:xfrm>
            <a:prstGeom prst="rect">
              <a:avLst/>
            </a:prstGeom>
          </p:spPr>
        </p:pic>
        <p:sp>
          <p:nvSpPr>
            <p:cNvPr id="330" name="TextBox 329"/>
            <p:cNvSpPr txBox="1"/>
            <p:nvPr/>
          </p:nvSpPr>
          <p:spPr>
            <a:xfrm>
              <a:off x="6304614" y="2713037"/>
              <a:ext cx="1552658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b="1" smtClean="0"/>
                <a:t>Email</a:t>
              </a:r>
              <a:endParaRPr lang="en-US" altLang="ko-KR" sz="800" b="1" dirty="0" smtClean="0"/>
            </a:p>
          </p:txBody>
        </p:sp>
        <p:sp>
          <p:nvSpPr>
            <p:cNvPr id="331" name="TextBox 330"/>
            <p:cNvSpPr txBox="1"/>
            <p:nvPr/>
          </p:nvSpPr>
          <p:spPr>
            <a:xfrm>
              <a:off x="5522865" y="2878574"/>
              <a:ext cx="3116157" cy="369332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marL="171450" indent="-171450" algn="ctr">
                <a:buFontTx/>
                <a:buChar char="-"/>
              </a:pPr>
              <a:r>
                <a:rPr lang="en-US" altLang="ko-KR" sz="800" smtClean="0"/>
                <a:t>mail.korea.kr. </a:t>
              </a:r>
              <a:r>
                <a:rPr lang="ko-KR" altLang="en-US" sz="800" smtClean="0"/>
                <a:t>양길주주무관</a:t>
              </a:r>
              <a:endParaRPr lang="en-US" altLang="ko-KR" sz="800"/>
            </a:p>
            <a:p>
              <a:pPr marL="171450" indent="-171450" algn="ctr">
                <a:buFontTx/>
                <a:buChar char="-"/>
              </a:pPr>
              <a:r>
                <a:rPr lang="ko-KR" altLang="en-US" sz="800" smtClean="0"/>
                <a:t>광주통전 업무용 </a:t>
              </a:r>
              <a:r>
                <a:rPr lang="en-US" altLang="ko-KR" sz="800" smtClean="0"/>
                <a:t>Mail</a:t>
              </a:r>
              <a:r>
                <a:rPr lang="ko-KR" altLang="en-US" sz="800" smtClean="0"/>
                <a:t>서버를 이용</a:t>
              </a:r>
              <a:r>
                <a:rPr lang="en-US" altLang="ko-KR" sz="800" smtClean="0"/>
                <a:t>. </a:t>
              </a:r>
            </a:p>
            <a:p>
              <a:pPr algn="ctr"/>
              <a:r>
                <a:rPr lang="en-US" altLang="ko-KR" sz="800"/>
                <a:t>(</a:t>
              </a:r>
              <a:r>
                <a:rPr lang="ko-KR" altLang="en-US" sz="800" smtClean="0"/>
                <a:t>외부메일 발송은 </a:t>
              </a:r>
              <a:r>
                <a:rPr lang="en-US" altLang="ko-KR" sz="800" smtClean="0"/>
                <a:t>mail.korea.kr</a:t>
              </a:r>
              <a:r>
                <a:rPr lang="ko-KR" altLang="en-US" sz="800" smtClean="0"/>
                <a:t>를 경유해서 서비스 </a:t>
              </a:r>
              <a:r>
                <a:rPr lang="en-US" altLang="ko-KR" sz="800" smtClean="0"/>
                <a:t>(</a:t>
              </a:r>
              <a:r>
                <a:rPr lang="ko-KR" altLang="en-US" sz="800" smtClean="0"/>
                <a:t>고객센터에 문의</a:t>
              </a:r>
              <a:r>
                <a:rPr lang="en-US" altLang="ko-KR" sz="800" smtClean="0"/>
                <a:t>))</a:t>
              </a:r>
              <a:endParaRPr lang="en-US" altLang="ko-KR" sz="800" dirty="0"/>
            </a:p>
          </p:txBody>
        </p:sp>
      </p:grpSp>
      <p:cxnSp>
        <p:nvCxnSpPr>
          <p:cNvPr id="332" name="직선 화살표 연결선 331"/>
          <p:cNvCxnSpPr/>
          <p:nvPr/>
        </p:nvCxnSpPr>
        <p:spPr>
          <a:xfrm>
            <a:off x="5581020" y="4174675"/>
            <a:ext cx="0" cy="6377329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3" name="직선 화살표 연결선 332"/>
          <p:cNvCxnSpPr/>
          <p:nvPr/>
        </p:nvCxnSpPr>
        <p:spPr>
          <a:xfrm>
            <a:off x="5651664" y="4174675"/>
            <a:ext cx="0" cy="7094879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4" name="직선 화살표 연결선 333"/>
          <p:cNvCxnSpPr/>
          <p:nvPr/>
        </p:nvCxnSpPr>
        <p:spPr>
          <a:xfrm>
            <a:off x="5722312" y="4174675"/>
            <a:ext cx="0" cy="7844179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5" name="직선 화살표 연결선 334"/>
          <p:cNvCxnSpPr/>
          <p:nvPr/>
        </p:nvCxnSpPr>
        <p:spPr>
          <a:xfrm>
            <a:off x="5510376" y="4174675"/>
            <a:ext cx="0" cy="5640729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1" name="직선 화살표 연결선 340"/>
          <p:cNvCxnSpPr/>
          <p:nvPr/>
        </p:nvCxnSpPr>
        <p:spPr>
          <a:xfrm>
            <a:off x="5510376" y="9815404"/>
            <a:ext cx="1549790" cy="0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3" name="직선 화살표 연결선 342"/>
          <p:cNvCxnSpPr/>
          <p:nvPr/>
        </p:nvCxnSpPr>
        <p:spPr>
          <a:xfrm>
            <a:off x="5581020" y="10552004"/>
            <a:ext cx="1794996" cy="0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4" name="직선 화살표 연결선 343"/>
          <p:cNvCxnSpPr/>
          <p:nvPr/>
        </p:nvCxnSpPr>
        <p:spPr>
          <a:xfrm>
            <a:off x="5651664" y="11269554"/>
            <a:ext cx="1614356" cy="0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5" name="직선 화살표 연결선 344"/>
          <p:cNvCxnSpPr/>
          <p:nvPr/>
        </p:nvCxnSpPr>
        <p:spPr>
          <a:xfrm>
            <a:off x="5739651" y="12018854"/>
            <a:ext cx="1685000" cy="0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6" name="TextBox 30"/>
          <p:cNvSpPr txBox="1"/>
          <p:nvPr/>
        </p:nvSpPr>
        <p:spPr>
          <a:xfrm>
            <a:off x="0" y="171022"/>
            <a:ext cx="9601199" cy="416388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algn="ctr" defTabSz="914291">
              <a:defRPr sz="400">
                <a:solidFill>
                  <a:schemeClr val="lt1"/>
                </a:solidFill>
              </a:defRPr>
            </a:lvl1pPr>
            <a:lvl2pPr marL="457145" defTabSz="914291">
              <a:defRPr>
                <a:solidFill>
                  <a:schemeClr val="lt1"/>
                </a:solidFill>
              </a:defRPr>
            </a:lvl2pPr>
            <a:lvl3pPr marL="914291" defTabSz="914291">
              <a:defRPr>
                <a:solidFill>
                  <a:schemeClr val="lt1"/>
                </a:solidFill>
              </a:defRPr>
            </a:lvl3pPr>
            <a:lvl4pPr marL="1371436" defTabSz="914291">
              <a:defRPr>
                <a:solidFill>
                  <a:schemeClr val="lt1"/>
                </a:solidFill>
              </a:defRPr>
            </a:lvl4pPr>
            <a:lvl5pPr marL="1828581" defTabSz="914291">
              <a:defRPr>
                <a:solidFill>
                  <a:schemeClr val="lt1"/>
                </a:solidFill>
              </a:defRPr>
            </a:lvl5pPr>
            <a:lvl6pPr marL="2285726" defTabSz="914291">
              <a:defRPr>
                <a:solidFill>
                  <a:schemeClr val="lt1"/>
                </a:solidFill>
              </a:defRPr>
            </a:lvl6pPr>
            <a:lvl7pPr marL="2742872" defTabSz="914291">
              <a:defRPr>
                <a:solidFill>
                  <a:schemeClr val="lt1"/>
                </a:solidFill>
              </a:defRPr>
            </a:lvl7pPr>
            <a:lvl8pPr marL="3200017" defTabSz="914291">
              <a:defRPr>
                <a:solidFill>
                  <a:schemeClr val="lt1"/>
                </a:solidFill>
              </a:defRPr>
            </a:lvl8pPr>
            <a:lvl9pPr marL="3657163" defTabSz="914291">
              <a:defRPr>
                <a:solidFill>
                  <a:schemeClr val="lt1"/>
                </a:solidFill>
              </a:defRPr>
            </a:lvl9pPr>
          </a:lstStyle>
          <a:p>
            <a:r>
              <a:rPr lang="ko-KR" altLang="en-US" sz="15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 구성도</a:t>
            </a:r>
            <a:endParaRPr lang="ko-KR" altLang="en-US" sz="15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58" name="TextBox 357"/>
          <p:cNvSpPr txBox="1"/>
          <p:nvPr/>
        </p:nvSpPr>
        <p:spPr>
          <a:xfrm>
            <a:off x="3972502" y="4492874"/>
            <a:ext cx="75206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 b="1" smtClean="0"/>
              <a:t>청렴</a:t>
            </a:r>
            <a:r>
              <a:rPr lang="en-US" altLang="ko-KR" sz="800" b="1" smtClean="0"/>
              <a:t>, </a:t>
            </a:r>
            <a:r>
              <a:rPr lang="ko-KR" altLang="en-US" sz="800" b="1" smtClean="0"/>
              <a:t>심의</a:t>
            </a:r>
            <a:endParaRPr lang="en-US" altLang="ko-KR" sz="800" b="1" dirty="0" smtClean="0"/>
          </a:p>
        </p:txBody>
      </p:sp>
      <p:sp>
        <p:nvSpPr>
          <p:cNvPr id="360" name="Rectangle 43"/>
          <p:cNvSpPr>
            <a:spLocks noChangeArrowheads="1"/>
          </p:cNvSpPr>
          <p:nvPr/>
        </p:nvSpPr>
        <p:spPr bwMode="auto">
          <a:xfrm>
            <a:off x="3932627" y="4761624"/>
            <a:ext cx="845107" cy="1250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en-US" altLang="ko-KR" sz="600" smtClean="0">
                <a:latin typeface="+mn-ea"/>
              </a:rPr>
              <a:t>GSSL </a:t>
            </a:r>
            <a:r>
              <a:rPr lang="ko-KR" altLang="en-US" sz="600" smtClean="0">
                <a:latin typeface="+mn-ea"/>
              </a:rPr>
              <a:t>인증서</a:t>
            </a:r>
            <a:endParaRPr lang="ko-KR" altLang="en-US" sz="600" dirty="0">
              <a:latin typeface="+mn-ea"/>
            </a:endParaRPr>
          </a:p>
        </p:txBody>
      </p:sp>
      <p:sp>
        <p:nvSpPr>
          <p:cNvPr id="366" name="Rectangle 43"/>
          <p:cNvSpPr>
            <a:spLocks noChangeArrowheads="1"/>
          </p:cNvSpPr>
          <p:nvPr/>
        </p:nvSpPr>
        <p:spPr bwMode="auto">
          <a:xfrm>
            <a:off x="5250602" y="1745099"/>
            <a:ext cx="845107" cy="1250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en-US" altLang="ko-KR" sz="600" smtClean="0">
                <a:latin typeface="+mn-ea"/>
              </a:rPr>
              <a:t>GPKI </a:t>
            </a:r>
            <a:r>
              <a:rPr lang="ko-KR" altLang="en-US" sz="600" smtClean="0">
                <a:latin typeface="+mn-ea"/>
              </a:rPr>
              <a:t>인증서</a:t>
            </a:r>
            <a:endParaRPr lang="ko-KR" altLang="en-US" sz="600" dirty="0">
              <a:latin typeface="+mn-ea"/>
            </a:endParaRPr>
          </a:p>
        </p:txBody>
      </p:sp>
      <p:sp>
        <p:nvSpPr>
          <p:cNvPr id="368" name="Rectangle 43"/>
          <p:cNvSpPr>
            <a:spLocks noChangeArrowheads="1"/>
          </p:cNvSpPr>
          <p:nvPr/>
        </p:nvSpPr>
        <p:spPr bwMode="auto">
          <a:xfrm>
            <a:off x="5347383" y="2436884"/>
            <a:ext cx="845107" cy="1250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ko-KR" altLang="en-US" sz="600" smtClean="0">
                <a:latin typeface="+mn-ea"/>
              </a:rPr>
              <a:t>연계 </a:t>
            </a:r>
            <a:r>
              <a:rPr lang="en-US" altLang="ko-KR" sz="600" smtClean="0">
                <a:latin typeface="+mn-ea"/>
              </a:rPr>
              <a:t>Agent</a:t>
            </a:r>
            <a:endParaRPr lang="ko-KR" altLang="en-US" sz="600" dirty="0">
              <a:latin typeface="+mn-ea"/>
            </a:endParaRPr>
          </a:p>
        </p:txBody>
      </p:sp>
      <p:sp>
        <p:nvSpPr>
          <p:cNvPr id="369" name="Rectangle 43"/>
          <p:cNvSpPr>
            <a:spLocks noChangeArrowheads="1"/>
          </p:cNvSpPr>
          <p:nvPr/>
        </p:nvSpPr>
        <p:spPr bwMode="auto">
          <a:xfrm>
            <a:off x="5454032" y="8075064"/>
            <a:ext cx="845107" cy="1250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ko-KR" altLang="en-US" sz="600" smtClean="0">
                <a:latin typeface="+mn-ea"/>
              </a:rPr>
              <a:t>연계 </a:t>
            </a:r>
            <a:r>
              <a:rPr lang="en-US" altLang="ko-KR" sz="600" smtClean="0">
                <a:latin typeface="+mn-ea"/>
              </a:rPr>
              <a:t>Agent</a:t>
            </a:r>
            <a:endParaRPr lang="ko-KR" altLang="en-US" sz="600" dirty="0">
              <a:latin typeface="+mn-ea"/>
            </a:endParaRPr>
          </a:p>
        </p:txBody>
      </p:sp>
      <p:sp>
        <p:nvSpPr>
          <p:cNvPr id="370" name="Rectangle 43"/>
          <p:cNvSpPr>
            <a:spLocks noChangeArrowheads="1"/>
          </p:cNvSpPr>
          <p:nvPr/>
        </p:nvSpPr>
        <p:spPr bwMode="auto">
          <a:xfrm>
            <a:off x="5620778" y="3967199"/>
            <a:ext cx="845107" cy="1250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en-US" altLang="ko-KR" sz="600" smtClean="0">
                <a:latin typeface="+mn-ea"/>
              </a:rPr>
              <a:t>Jetty Server</a:t>
            </a:r>
            <a:endParaRPr lang="ko-KR" altLang="en-US" sz="600" dirty="0">
              <a:latin typeface="+mn-ea"/>
            </a:endParaRPr>
          </a:p>
        </p:txBody>
      </p:sp>
      <p:cxnSp>
        <p:nvCxnSpPr>
          <p:cNvPr id="371" name="직선 화살표 연결선 370"/>
          <p:cNvCxnSpPr/>
          <p:nvPr/>
        </p:nvCxnSpPr>
        <p:spPr>
          <a:xfrm>
            <a:off x="2673556" y="1635957"/>
            <a:ext cx="0" cy="2092271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3" name="직선 화살표 연결선 372"/>
          <p:cNvCxnSpPr/>
          <p:nvPr/>
        </p:nvCxnSpPr>
        <p:spPr>
          <a:xfrm>
            <a:off x="2673556" y="1616123"/>
            <a:ext cx="4345503" cy="0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8" name="직선 화살표 연결선 377"/>
          <p:cNvCxnSpPr/>
          <p:nvPr/>
        </p:nvCxnSpPr>
        <p:spPr>
          <a:xfrm>
            <a:off x="4476785" y="3127690"/>
            <a:ext cx="751015" cy="653818"/>
          </a:xfrm>
          <a:prstGeom prst="straightConnector1">
            <a:avLst/>
          </a:prstGeom>
          <a:ln w="9525">
            <a:solidFill>
              <a:schemeClr val="accent2">
                <a:lumMod val="75000"/>
              </a:schemeClr>
            </a:solidFill>
            <a:prstDash val="dash"/>
            <a:headEnd type="triangl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3" name="그룹 382"/>
          <p:cNvGrpSpPr/>
          <p:nvPr/>
        </p:nvGrpSpPr>
        <p:grpSpPr>
          <a:xfrm>
            <a:off x="2288763" y="3564903"/>
            <a:ext cx="760823" cy="474127"/>
            <a:chOff x="2909586" y="2846780"/>
            <a:chExt cx="760823" cy="474127"/>
          </a:xfrm>
        </p:grpSpPr>
        <p:sp>
          <p:nvSpPr>
            <p:cNvPr id="384" name="TextBox 383"/>
            <p:cNvSpPr txBox="1"/>
            <p:nvPr/>
          </p:nvSpPr>
          <p:spPr>
            <a:xfrm>
              <a:off x="2918349" y="2846780"/>
              <a:ext cx="75206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b="1" smtClean="0"/>
                <a:t>WEB</a:t>
              </a:r>
              <a:endParaRPr lang="en-US" altLang="ko-KR" sz="800" b="1" dirty="0" smtClean="0"/>
            </a:p>
          </p:txBody>
        </p:sp>
        <p:pic>
          <p:nvPicPr>
            <p:cNvPr id="385" name="그림 384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8757" y="2978815"/>
              <a:ext cx="431244" cy="342092"/>
            </a:xfrm>
            <a:prstGeom prst="rect">
              <a:avLst/>
            </a:prstGeom>
          </p:spPr>
        </p:pic>
        <p:sp>
          <p:nvSpPr>
            <p:cNvPr id="386" name="TextBox 385"/>
            <p:cNvSpPr txBox="1"/>
            <p:nvPr/>
          </p:nvSpPr>
          <p:spPr>
            <a:xfrm>
              <a:off x="2909586" y="3085320"/>
              <a:ext cx="75206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800" b="1" smtClean="0"/>
                <a:t>포털</a:t>
              </a:r>
              <a:r>
                <a:rPr lang="en-US" altLang="ko-KR" sz="800" b="1" smtClean="0"/>
                <a:t>,</a:t>
              </a:r>
              <a:r>
                <a:rPr lang="ko-KR" altLang="en-US" sz="800" b="1" smtClean="0"/>
                <a:t>공공</a:t>
              </a:r>
              <a:endParaRPr lang="en-US" altLang="ko-KR" sz="800" b="1" dirty="0" smtClean="0"/>
            </a:p>
          </p:txBody>
        </p:sp>
      </p:grpSp>
      <p:sp>
        <p:nvSpPr>
          <p:cNvPr id="387" name="Rectangle 43"/>
          <p:cNvSpPr>
            <a:spLocks noChangeArrowheads="1"/>
          </p:cNvSpPr>
          <p:nvPr/>
        </p:nvSpPr>
        <p:spPr bwMode="auto">
          <a:xfrm>
            <a:off x="2272576" y="4075190"/>
            <a:ext cx="845107" cy="1250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en-US" altLang="ko-KR" sz="600" smtClean="0">
                <a:latin typeface="+mn-ea"/>
              </a:rPr>
              <a:t>GSSL </a:t>
            </a:r>
            <a:r>
              <a:rPr lang="ko-KR" altLang="en-US" sz="600" smtClean="0">
                <a:latin typeface="+mn-ea"/>
              </a:rPr>
              <a:t>인증서</a:t>
            </a:r>
            <a:endParaRPr lang="ko-KR" altLang="en-US" sz="600" dirty="0">
              <a:latin typeface="+mn-ea"/>
            </a:endParaRPr>
          </a:p>
        </p:txBody>
      </p:sp>
      <p:cxnSp>
        <p:nvCxnSpPr>
          <p:cNvPr id="390" name="직선 화살표 연결선 389"/>
          <p:cNvCxnSpPr/>
          <p:nvPr/>
        </p:nvCxnSpPr>
        <p:spPr>
          <a:xfrm>
            <a:off x="4395095" y="1668963"/>
            <a:ext cx="0" cy="2632742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1" name="그룹 390"/>
          <p:cNvGrpSpPr/>
          <p:nvPr/>
        </p:nvGrpSpPr>
        <p:grpSpPr>
          <a:xfrm>
            <a:off x="3942360" y="2677282"/>
            <a:ext cx="752060" cy="474127"/>
            <a:chOff x="2918349" y="2846780"/>
            <a:chExt cx="752060" cy="474127"/>
          </a:xfrm>
        </p:grpSpPr>
        <p:sp>
          <p:nvSpPr>
            <p:cNvPr id="392" name="TextBox 391"/>
            <p:cNvSpPr txBox="1"/>
            <p:nvPr/>
          </p:nvSpPr>
          <p:spPr>
            <a:xfrm>
              <a:off x="2918349" y="2846780"/>
              <a:ext cx="75206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b="1" smtClean="0"/>
                <a:t>DB</a:t>
              </a:r>
              <a:endParaRPr lang="en-US" altLang="ko-KR" sz="800" b="1" dirty="0" smtClean="0"/>
            </a:p>
          </p:txBody>
        </p:sp>
        <p:pic>
          <p:nvPicPr>
            <p:cNvPr id="393" name="그림 392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8757" y="2978815"/>
              <a:ext cx="431244" cy="342092"/>
            </a:xfrm>
            <a:prstGeom prst="rect">
              <a:avLst/>
            </a:prstGeom>
          </p:spPr>
        </p:pic>
      </p:grpSp>
      <p:cxnSp>
        <p:nvCxnSpPr>
          <p:cNvPr id="395" name="직선 화살표 연결선 394"/>
          <p:cNvCxnSpPr/>
          <p:nvPr/>
        </p:nvCxnSpPr>
        <p:spPr>
          <a:xfrm>
            <a:off x="4395095" y="1668964"/>
            <a:ext cx="2623964" cy="0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6" name="TextBox 405"/>
          <p:cNvSpPr txBox="1"/>
          <p:nvPr/>
        </p:nvSpPr>
        <p:spPr>
          <a:xfrm>
            <a:off x="3156799" y="3605117"/>
            <a:ext cx="459361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 smtClean="0"/>
              <a:t>8180</a:t>
            </a:r>
          </a:p>
          <a:p>
            <a:r>
              <a:rPr lang="en-US" altLang="ko-KR" sz="800" smtClean="0"/>
              <a:t>8280</a:t>
            </a:r>
            <a:endParaRPr lang="en-US" altLang="ko-KR" sz="800" dirty="0" smtClean="0"/>
          </a:p>
        </p:txBody>
      </p:sp>
      <p:sp>
        <p:nvSpPr>
          <p:cNvPr id="407" name="TextBox 406"/>
          <p:cNvSpPr txBox="1"/>
          <p:nvPr/>
        </p:nvSpPr>
        <p:spPr>
          <a:xfrm>
            <a:off x="4432389" y="4032977"/>
            <a:ext cx="459361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 smtClean="0"/>
              <a:t>8380</a:t>
            </a:r>
          </a:p>
          <a:p>
            <a:r>
              <a:rPr lang="en-US" altLang="ko-KR" sz="800" smtClean="0"/>
              <a:t>8480</a:t>
            </a:r>
            <a:endParaRPr lang="en-US" altLang="ko-KR" sz="800" dirty="0" smtClean="0"/>
          </a:p>
        </p:txBody>
      </p:sp>
      <p:sp>
        <p:nvSpPr>
          <p:cNvPr id="410" name="TextBox 409"/>
          <p:cNvSpPr txBox="1"/>
          <p:nvPr/>
        </p:nvSpPr>
        <p:spPr>
          <a:xfrm>
            <a:off x="6240618" y="7632546"/>
            <a:ext cx="2651254" cy="3693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marL="171450" indent="-171450" algn="ctr">
              <a:buFontTx/>
              <a:buChar char="-"/>
            </a:pPr>
            <a:r>
              <a:rPr lang="en-US" altLang="ko-KR" sz="800" smtClean="0"/>
              <a:t>lawmaking.go.kr</a:t>
            </a:r>
            <a:endParaRPr lang="en-US" altLang="ko-KR" sz="800" dirty="0"/>
          </a:p>
          <a:p>
            <a:pPr marL="171450" indent="-171450">
              <a:buFontTx/>
              <a:buChar char="-"/>
            </a:pPr>
            <a:r>
              <a:rPr lang="ko-KR" altLang="en-US" sz="800" smtClean="0"/>
              <a:t>현재 개인가입자로 테스트 해놓은 상태</a:t>
            </a:r>
            <a:r>
              <a:rPr lang="en-US" altLang="ko-KR" sz="800" smtClean="0"/>
              <a:t>. </a:t>
            </a:r>
          </a:p>
          <a:p>
            <a:pPr marL="171450" indent="-171450">
              <a:buFontTx/>
              <a:buChar char="-"/>
            </a:pPr>
            <a:r>
              <a:rPr lang="ko-KR" altLang="en-US" sz="800" smtClean="0"/>
              <a:t>권익위원회 계정으로 서비스 신청해서 서비스 해야함</a:t>
            </a:r>
            <a:r>
              <a:rPr lang="en-US" altLang="ko-KR" sz="800" smtClean="0"/>
              <a:t>.</a:t>
            </a:r>
          </a:p>
        </p:txBody>
      </p:sp>
      <p:sp>
        <p:nvSpPr>
          <p:cNvPr id="142" name="Rectangle 43"/>
          <p:cNvSpPr>
            <a:spLocks noChangeArrowheads="1"/>
          </p:cNvSpPr>
          <p:nvPr/>
        </p:nvSpPr>
        <p:spPr bwMode="auto">
          <a:xfrm>
            <a:off x="5452119" y="3122544"/>
            <a:ext cx="845107" cy="1250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ko-KR" altLang="en-US" sz="600">
                <a:latin typeface="+mn-ea"/>
              </a:rPr>
              <a:t>연계 </a:t>
            </a:r>
            <a:r>
              <a:rPr lang="en-US" altLang="ko-KR" sz="600" smtClean="0">
                <a:latin typeface="+mn-ea"/>
              </a:rPr>
              <a:t>Agent</a:t>
            </a:r>
            <a:endParaRPr lang="ko-KR" altLang="en-US" sz="600" dirty="0">
              <a:latin typeface="+mn-ea"/>
            </a:endParaRPr>
          </a:p>
        </p:txBody>
      </p:sp>
      <p:sp>
        <p:nvSpPr>
          <p:cNvPr id="147" name="TextBox 146"/>
          <p:cNvSpPr txBox="1"/>
          <p:nvPr/>
        </p:nvSpPr>
        <p:spPr>
          <a:xfrm>
            <a:off x="6459130" y="4083546"/>
            <a:ext cx="227330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/>
              <a:t>/WAS/solutions/juso-gov/jusoro</a:t>
            </a:r>
          </a:p>
        </p:txBody>
      </p:sp>
      <p:sp>
        <p:nvSpPr>
          <p:cNvPr id="149" name="Rectangle 43"/>
          <p:cNvSpPr>
            <a:spLocks noChangeArrowheads="1"/>
          </p:cNvSpPr>
          <p:nvPr/>
        </p:nvSpPr>
        <p:spPr bwMode="auto">
          <a:xfrm>
            <a:off x="63526" y="4224920"/>
            <a:ext cx="845107" cy="125062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en-US" altLang="ko-KR" sz="600" smtClean="0">
                <a:latin typeface="+mn-ea"/>
              </a:rPr>
              <a:t>GPKI Toolkit</a:t>
            </a:r>
            <a:endParaRPr lang="ko-KR" altLang="en-US" sz="600" dirty="0">
              <a:latin typeface="+mn-ea"/>
            </a:endParaRPr>
          </a:p>
        </p:txBody>
      </p:sp>
      <p:sp>
        <p:nvSpPr>
          <p:cNvPr id="148" name="TextBox 147"/>
          <p:cNvSpPr txBox="1"/>
          <p:nvPr/>
        </p:nvSpPr>
        <p:spPr>
          <a:xfrm>
            <a:off x="7923185" y="2370924"/>
            <a:ext cx="10841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(</a:t>
            </a:r>
            <a:r>
              <a:rPr lang="ko-KR" altLang="en-US" sz="600" smtClean="0"/>
              <a:t>기관정보 </a:t>
            </a:r>
            <a:r>
              <a:rPr lang="en-US" altLang="ko-KR" sz="600" smtClean="0"/>
              <a:t>+ </a:t>
            </a:r>
            <a:r>
              <a:rPr lang="ko-KR" altLang="en-US" sz="600" smtClean="0"/>
              <a:t>부서정보</a:t>
            </a:r>
            <a:r>
              <a:rPr lang="en-US" altLang="ko-KR" sz="600" smtClean="0"/>
              <a:t>)</a:t>
            </a:r>
            <a:endParaRPr lang="en-US" altLang="ko-KR" sz="600" dirty="0" smtClean="0"/>
          </a:p>
        </p:txBody>
      </p:sp>
      <p:sp>
        <p:nvSpPr>
          <p:cNvPr id="151" name="TextBox 150"/>
          <p:cNvSpPr txBox="1"/>
          <p:nvPr/>
        </p:nvSpPr>
        <p:spPr>
          <a:xfrm>
            <a:off x="8355180" y="3089934"/>
            <a:ext cx="1159221" cy="92333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(</a:t>
            </a:r>
            <a:r>
              <a:rPr lang="ko-KR" altLang="en-US" sz="600" smtClean="0"/>
              <a:t>기관정보 </a:t>
            </a:r>
            <a:r>
              <a:rPr lang="en-US" altLang="ko-KR" sz="600" smtClean="0"/>
              <a:t>+ </a:t>
            </a:r>
            <a:r>
              <a:rPr lang="ko-KR" altLang="en-US" sz="600" smtClean="0"/>
              <a:t>부서정보 </a:t>
            </a:r>
            <a:r>
              <a:rPr lang="en-US" altLang="ko-KR" sz="600" smtClean="0"/>
              <a:t>+ </a:t>
            </a:r>
            <a:r>
              <a:rPr lang="ko-KR" altLang="en-US" sz="600" smtClean="0"/>
              <a:t>인사정보</a:t>
            </a:r>
            <a:r>
              <a:rPr lang="en-US" altLang="ko-KR" sz="600" smtClean="0"/>
              <a:t>)</a:t>
            </a:r>
            <a:endParaRPr lang="en-US" altLang="ko-KR" sz="600" dirty="0" smtClean="0"/>
          </a:p>
        </p:txBody>
      </p:sp>
    </p:spTree>
    <p:extLst>
      <p:ext uri="{BB962C8B-B14F-4D97-AF65-F5344CB8AC3E}">
        <p14:creationId xmlns:p14="http://schemas.microsoft.com/office/powerpoint/2010/main" val="25085892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1302</TotalTime>
  <Words>216</Words>
  <Application>Microsoft Office PowerPoint</Application>
  <PresentationFormat>A3 용지(297x420mm)</PresentationFormat>
  <Paragraphs>70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dpkim</dc:creator>
  <cp:lastModifiedBy>dpkim</cp:lastModifiedBy>
  <cp:revision>39</cp:revision>
  <cp:lastPrinted>2018-12-06T09:13:14Z</cp:lastPrinted>
  <dcterms:created xsi:type="dcterms:W3CDTF">2018-12-04T03:03:19Z</dcterms:created>
  <dcterms:modified xsi:type="dcterms:W3CDTF">2018-12-06T09:13:19Z</dcterms:modified>
</cp:coreProperties>
</file>