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</p:sldIdLst>
  <p:sldSz cx="9906000" cy="6858000" type="A4"/>
  <p:notesSz cx="6858000" cy="9144000"/>
  <p:defaultTextStyle>
    <a:defPPr>
      <a:defRPr lang="ko-KR"/>
    </a:defPPr>
    <a:lvl1pPr marL="0" algn="l" defTabSz="957816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908" algn="l" defTabSz="957816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816" algn="l" defTabSz="957816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724" algn="l" defTabSz="957816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631" algn="l" defTabSz="957816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43" autoAdjust="0"/>
    <p:restoredTop sz="94660"/>
  </p:normalViewPr>
  <p:slideViewPr>
    <p:cSldViewPr>
      <p:cViewPr varScale="1">
        <p:scale>
          <a:sx n="111" d="100"/>
          <a:sy n="111" d="100"/>
        </p:scale>
        <p:origin x="-144" y="-8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45C5C-7E79-4B87-A9FD-F6C982E533C8}" type="datetimeFigureOut">
              <a:rPr lang="ko-KR" altLang="en-US" smtClean="0"/>
              <a:pPr/>
              <a:t>2012-10-05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F4FB-03E1-45E5-9776-5F7F9AA739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45C5C-7E79-4B87-A9FD-F6C982E533C8}" type="datetimeFigureOut">
              <a:rPr lang="ko-KR" altLang="en-US" smtClean="0"/>
              <a:pPr/>
              <a:t>2012-10-05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F4FB-03E1-45E5-9776-5F7F9AA739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45C5C-7E79-4B87-A9FD-F6C982E533C8}" type="datetimeFigureOut">
              <a:rPr lang="ko-KR" altLang="en-US" smtClean="0"/>
              <a:pPr/>
              <a:t>2012-10-05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F4FB-03E1-45E5-9776-5F7F9AA739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45C5C-7E79-4B87-A9FD-F6C982E533C8}" type="datetimeFigureOut">
              <a:rPr lang="ko-KR" altLang="en-US" smtClean="0"/>
              <a:pPr/>
              <a:t>2012-10-05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F4FB-03E1-45E5-9776-5F7F9AA739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45C5C-7E79-4B87-A9FD-F6C982E533C8}" type="datetimeFigureOut">
              <a:rPr lang="ko-KR" altLang="en-US" smtClean="0"/>
              <a:pPr/>
              <a:t>2012-10-05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F4FB-03E1-45E5-9776-5F7F9AA739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45C5C-7E79-4B87-A9FD-F6C982E533C8}" type="datetimeFigureOut">
              <a:rPr lang="ko-KR" altLang="en-US" smtClean="0"/>
              <a:pPr/>
              <a:t>2012-10-05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F4FB-03E1-45E5-9776-5F7F9AA739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45C5C-7E79-4B87-A9FD-F6C982E533C8}" type="datetimeFigureOut">
              <a:rPr lang="ko-KR" altLang="en-US" smtClean="0"/>
              <a:pPr/>
              <a:t>2012-10-05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F4FB-03E1-45E5-9776-5F7F9AA739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45C5C-7E79-4B87-A9FD-F6C982E533C8}" type="datetimeFigureOut">
              <a:rPr lang="ko-KR" altLang="en-US" smtClean="0"/>
              <a:pPr/>
              <a:t>2012-10-05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F4FB-03E1-45E5-9776-5F7F9AA739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45C5C-7E79-4B87-A9FD-F6C982E533C8}" type="datetimeFigureOut">
              <a:rPr lang="ko-KR" altLang="en-US" smtClean="0"/>
              <a:pPr/>
              <a:t>2012-10-05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F4FB-03E1-45E5-9776-5F7F9AA739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45C5C-7E79-4B87-A9FD-F6C982E533C8}" type="datetimeFigureOut">
              <a:rPr lang="ko-KR" altLang="en-US" smtClean="0"/>
              <a:pPr/>
              <a:t>2012-10-05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F4FB-03E1-45E5-9776-5F7F9AA739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45C5C-7E79-4B87-A9FD-F6C982E533C8}" type="datetimeFigureOut">
              <a:rPr lang="ko-KR" altLang="en-US" smtClean="0"/>
              <a:pPr/>
              <a:t>2012-10-05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86F4FB-03E1-45E5-9776-5F7F9AA739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82" tIns="47891" rIns="95782" bIns="47891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82" tIns="47891" rIns="95782" bIns="47891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45C5C-7E79-4B87-A9FD-F6C982E533C8}" type="datetimeFigureOut">
              <a:rPr lang="ko-KR" altLang="en-US" smtClean="0"/>
              <a:pPr/>
              <a:t>2012-10-05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6F4FB-03E1-45E5-9776-5F7F9AA7393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816" rtl="0" eaLnBrk="1" latinLnBrk="1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1" indent="-359181" algn="l" defTabSz="957816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25" indent="-299317" algn="l" defTabSz="957816" rtl="0" eaLnBrk="1" latinLnBrk="1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70" indent="-239454" algn="l" defTabSz="957816" rtl="0" eaLnBrk="1" latinLnBrk="1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77" indent="-239454" algn="l" defTabSz="957816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085" indent="-239454" algn="l" defTabSz="957816" rtl="0" eaLnBrk="1" latinLnBrk="1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1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57816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1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직사각형 58"/>
          <p:cNvSpPr/>
          <p:nvPr/>
        </p:nvSpPr>
        <p:spPr>
          <a:xfrm>
            <a:off x="3498277" y="510363"/>
            <a:ext cx="2135982" cy="2785730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163" name="직사각형 162"/>
          <p:cNvSpPr/>
          <p:nvPr/>
        </p:nvSpPr>
        <p:spPr>
          <a:xfrm>
            <a:off x="3498277" y="3742660"/>
            <a:ext cx="2135982" cy="2870792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cxnSp>
        <p:nvCxnSpPr>
          <p:cNvPr id="171" name="직선 연결선 170"/>
          <p:cNvCxnSpPr/>
          <p:nvPr/>
        </p:nvCxnSpPr>
        <p:spPr>
          <a:xfrm>
            <a:off x="3368824" y="3043175"/>
            <a:ext cx="4837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직선 연결선 324"/>
          <p:cNvCxnSpPr/>
          <p:nvPr/>
        </p:nvCxnSpPr>
        <p:spPr>
          <a:xfrm>
            <a:off x="3117364" y="1572050"/>
            <a:ext cx="4837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직선 연결선 312"/>
          <p:cNvCxnSpPr/>
          <p:nvPr/>
        </p:nvCxnSpPr>
        <p:spPr>
          <a:xfrm>
            <a:off x="3368824" y="1773448"/>
            <a:ext cx="4837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직선 연결선 313"/>
          <p:cNvCxnSpPr/>
          <p:nvPr/>
        </p:nvCxnSpPr>
        <p:spPr>
          <a:xfrm>
            <a:off x="3368865" y="1765005"/>
            <a:ext cx="0" cy="39021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직선 연결선 320"/>
          <p:cNvCxnSpPr/>
          <p:nvPr/>
        </p:nvCxnSpPr>
        <p:spPr>
          <a:xfrm>
            <a:off x="3368824" y="4420402"/>
            <a:ext cx="4837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직선 연결선 322"/>
          <p:cNvCxnSpPr/>
          <p:nvPr/>
        </p:nvCxnSpPr>
        <p:spPr>
          <a:xfrm>
            <a:off x="3368824" y="5584357"/>
            <a:ext cx="4837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1" name="TextBox 43"/>
          <p:cNvSpPr txBox="1">
            <a:spLocks noChangeArrowheads="1"/>
          </p:cNvSpPr>
          <p:nvPr/>
        </p:nvSpPr>
        <p:spPr bwMode="auto">
          <a:xfrm>
            <a:off x="560512" y="116632"/>
            <a:ext cx="2444067" cy="281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ko-KR" altLang="en-US" sz="1200" b="1" u="sng" dirty="0" smtClean="0">
                <a:ea typeface="맑은 고딕" pitchFamily="50" charset="-127"/>
              </a:rPr>
              <a:t>통계청 </a:t>
            </a:r>
            <a:r>
              <a:rPr kumimoji="0" lang="ko-KR" altLang="en-US" sz="1200" b="1" u="sng" smtClean="0">
                <a:ea typeface="맑은 고딕" pitchFamily="50" charset="-127"/>
              </a:rPr>
              <a:t>서비스 흐름도 </a:t>
            </a:r>
            <a:r>
              <a:rPr kumimoji="0" lang="en-US" altLang="ko-KR" sz="1200" b="1" u="sng" smtClean="0">
                <a:ea typeface="맑은 고딕" pitchFamily="50" charset="-127"/>
              </a:rPr>
              <a:t>(AS-IS)</a:t>
            </a:r>
            <a:endParaRPr kumimoji="0" lang="en-US" altLang="ko-KR" sz="1200" b="1" u="sng" dirty="0">
              <a:ea typeface="맑은 고딕" pitchFamily="50" charset="-127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6668364" y="1287041"/>
            <a:ext cx="1692275" cy="782539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50" name="TextBox 49"/>
          <p:cNvSpPr txBox="1"/>
          <p:nvPr/>
        </p:nvSpPr>
        <p:spPr>
          <a:xfrm>
            <a:off x="6652671" y="967052"/>
            <a:ext cx="1748348" cy="35832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900" b="1" smtClean="0"/>
              <a:t>naraextweb1(125.60.43.210)</a:t>
            </a:r>
          </a:p>
          <a:p>
            <a:r>
              <a:rPr lang="en-US" altLang="ko-KR" sz="800" i="1" smtClean="0"/>
              <a:t>SunOne Web Server 6.1</a:t>
            </a:r>
            <a:endParaRPr lang="ko-KR" altLang="en-US" sz="800" i="1"/>
          </a:p>
        </p:txBody>
      </p:sp>
      <p:sp>
        <p:nvSpPr>
          <p:cNvPr id="60" name="TextBox 59"/>
          <p:cNvSpPr txBox="1"/>
          <p:nvPr/>
        </p:nvSpPr>
        <p:spPr>
          <a:xfrm>
            <a:off x="3512840" y="188640"/>
            <a:ext cx="1727509" cy="35832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en-US" altLang="ko-KR" sz="900" b="1" smtClean="0"/>
              <a:t>naraetxwas1(125.60.43.211)</a:t>
            </a:r>
          </a:p>
          <a:p>
            <a:pPr>
              <a:defRPr/>
            </a:pPr>
            <a:r>
              <a:rPr lang="en-US" altLang="ko-KR" sz="800" i="1" smtClean="0"/>
              <a:t>Weblogic 10.3.5</a:t>
            </a:r>
            <a:endParaRPr lang="en-US" altLang="ko-KR" sz="800" i="1" dirty="0" smtClean="0"/>
          </a:p>
        </p:txBody>
      </p:sp>
      <p:sp>
        <p:nvSpPr>
          <p:cNvPr id="61" name="모서리가 둥근 직사각형 60"/>
          <p:cNvSpPr/>
          <p:nvPr/>
        </p:nvSpPr>
        <p:spPr>
          <a:xfrm>
            <a:off x="3570508" y="566425"/>
            <a:ext cx="1991520" cy="2059818"/>
          </a:xfrm>
          <a:prstGeom prst="roundRect">
            <a:avLst>
              <a:gd name="adj" fmla="val 4295"/>
            </a:avLst>
          </a:prstGeom>
          <a:solidFill>
            <a:schemeClr val="bg1">
              <a:lumMod val="95000"/>
            </a:schemeClr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75" name="모서리가 둥근 직사각형 74"/>
          <p:cNvSpPr/>
          <p:nvPr/>
        </p:nvSpPr>
        <p:spPr>
          <a:xfrm>
            <a:off x="3632422" y="1050316"/>
            <a:ext cx="1857374" cy="1038224"/>
          </a:xfrm>
          <a:prstGeom prst="roundRect">
            <a:avLst>
              <a:gd name="adj" fmla="val 7677"/>
            </a:avLst>
          </a:prstGeom>
          <a:solidFill>
            <a:schemeClr val="bg1">
              <a:lumMod val="85000"/>
            </a:schemeClr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76" name="TextBox 75"/>
          <p:cNvSpPr txBox="1"/>
          <p:nvPr/>
        </p:nvSpPr>
        <p:spPr>
          <a:xfrm>
            <a:off x="4143414" y="1056418"/>
            <a:ext cx="1336376" cy="219828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800" smtClean="0"/>
              <a:t>Cluster-sps &lt;- TCP 7001</a:t>
            </a:r>
            <a:endParaRPr lang="ko-KR" altLang="en-US" sz="800"/>
          </a:p>
        </p:txBody>
      </p:sp>
      <p:sp>
        <p:nvSpPr>
          <p:cNvPr id="77" name="TextBox 76"/>
          <p:cNvSpPr txBox="1"/>
          <p:nvPr/>
        </p:nvSpPr>
        <p:spPr>
          <a:xfrm>
            <a:off x="4026201" y="567888"/>
            <a:ext cx="1057454" cy="219828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800" b="1" smtClean="0"/>
              <a:t>Domain - naraext</a:t>
            </a:r>
            <a:endParaRPr lang="ko-KR" altLang="en-US" sz="800" b="1"/>
          </a:p>
        </p:txBody>
      </p:sp>
      <p:sp>
        <p:nvSpPr>
          <p:cNvPr id="79" name="모서리가 둥근 직사각형 78"/>
          <p:cNvSpPr/>
          <p:nvPr/>
        </p:nvSpPr>
        <p:spPr>
          <a:xfrm>
            <a:off x="3703416" y="822831"/>
            <a:ext cx="1703830" cy="15049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Managed - was02 (oz5.1)</a:t>
            </a:r>
            <a:endParaRPr lang="ko-KR" altLang="en-US"/>
          </a:p>
        </p:txBody>
      </p:sp>
      <p:sp>
        <p:nvSpPr>
          <p:cNvPr id="80" name="모서리가 둥근 직사각형 79"/>
          <p:cNvSpPr/>
          <p:nvPr/>
        </p:nvSpPr>
        <p:spPr>
          <a:xfrm>
            <a:off x="3703416" y="2173869"/>
            <a:ext cx="1703830" cy="15049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Managed - naraedu (naraedu)</a:t>
            </a:r>
            <a:endParaRPr lang="ko-KR" altLang="en-US"/>
          </a:p>
        </p:txBody>
      </p:sp>
      <p:sp>
        <p:nvSpPr>
          <p:cNvPr id="81" name="모서리가 둥근 직사각형 80"/>
          <p:cNvSpPr/>
          <p:nvPr/>
        </p:nvSpPr>
        <p:spPr>
          <a:xfrm>
            <a:off x="3703416" y="2411994"/>
            <a:ext cx="1703830" cy="15049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Managed - naradbc (naradbc)</a:t>
            </a:r>
            <a:endParaRPr lang="ko-KR" altLang="en-US"/>
          </a:p>
        </p:txBody>
      </p:sp>
      <p:sp>
        <p:nvSpPr>
          <p:cNvPr id="68" name="모서리가 둥근 직사각형 67"/>
          <p:cNvSpPr/>
          <p:nvPr/>
        </p:nvSpPr>
        <p:spPr>
          <a:xfrm>
            <a:off x="3703416" y="1269391"/>
            <a:ext cx="1703830" cy="15049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Managed - sps01 (narasps)</a:t>
            </a:r>
            <a:endParaRPr lang="ko-KR" altLang="en-US" sz="800"/>
          </a:p>
        </p:txBody>
      </p:sp>
      <p:sp>
        <p:nvSpPr>
          <p:cNvPr id="70" name="모서리가 둥근 직사각형 69"/>
          <p:cNvSpPr/>
          <p:nvPr/>
        </p:nvSpPr>
        <p:spPr>
          <a:xfrm>
            <a:off x="3703416" y="1459891"/>
            <a:ext cx="1703830" cy="15049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Managed - sps02 (narasps)</a:t>
            </a:r>
            <a:endParaRPr lang="ko-KR" altLang="en-US" sz="800"/>
          </a:p>
        </p:txBody>
      </p:sp>
      <p:sp>
        <p:nvSpPr>
          <p:cNvPr id="71" name="모서리가 둥근 직사각형 70"/>
          <p:cNvSpPr/>
          <p:nvPr/>
        </p:nvSpPr>
        <p:spPr>
          <a:xfrm>
            <a:off x="3703416" y="1650391"/>
            <a:ext cx="1703830" cy="15049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Managed - sps03 (narasps)</a:t>
            </a:r>
            <a:endParaRPr lang="ko-KR" altLang="en-US" sz="800" smtClean="0"/>
          </a:p>
        </p:txBody>
      </p:sp>
      <p:sp>
        <p:nvSpPr>
          <p:cNvPr id="72" name="모서리가 둥근 직사각형 71"/>
          <p:cNvSpPr/>
          <p:nvPr/>
        </p:nvSpPr>
        <p:spPr>
          <a:xfrm>
            <a:off x="3703416" y="1850416"/>
            <a:ext cx="1703830" cy="15049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Managed - sps04 (narasps)</a:t>
            </a:r>
            <a:endParaRPr lang="ko-KR" altLang="en-US" sz="800"/>
          </a:p>
        </p:txBody>
      </p:sp>
      <p:sp>
        <p:nvSpPr>
          <p:cNvPr id="82" name="모서리가 둥근 직사각형 81"/>
          <p:cNvSpPr/>
          <p:nvPr/>
        </p:nvSpPr>
        <p:spPr>
          <a:xfrm>
            <a:off x="6807077" y="1371203"/>
            <a:ext cx="1383948" cy="140966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https-admserv</a:t>
            </a:r>
            <a:endParaRPr lang="ko-KR" altLang="en-US"/>
          </a:p>
        </p:txBody>
      </p:sp>
      <p:sp>
        <p:nvSpPr>
          <p:cNvPr id="85" name="모서리가 둥근 직사각형 84"/>
          <p:cNvSpPr/>
          <p:nvPr/>
        </p:nvSpPr>
        <p:spPr>
          <a:xfrm>
            <a:off x="6807077" y="1609328"/>
            <a:ext cx="1383948" cy="140966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https-SSL-naraextweb1</a:t>
            </a:r>
            <a:endParaRPr lang="ko-KR" altLang="en-US"/>
          </a:p>
        </p:txBody>
      </p:sp>
      <p:sp>
        <p:nvSpPr>
          <p:cNvPr id="86" name="모서리가 둥근 직사각형 85"/>
          <p:cNvSpPr/>
          <p:nvPr/>
        </p:nvSpPr>
        <p:spPr>
          <a:xfrm>
            <a:off x="6807077" y="1847453"/>
            <a:ext cx="1383948" cy="140966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https-nara_extweb1</a:t>
            </a:r>
            <a:endParaRPr lang="ko-KR" altLang="en-US"/>
          </a:p>
        </p:txBody>
      </p:sp>
      <p:sp>
        <p:nvSpPr>
          <p:cNvPr id="87" name="모서리가 둥근 직사각형 86"/>
          <p:cNvSpPr/>
          <p:nvPr/>
        </p:nvSpPr>
        <p:spPr>
          <a:xfrm>
            <a:off x="3570508" y="2702460"/>
            <a:ext cx="1991520" cy="521197"/>
          </a:xfrm>
          <a:prstGeom prst="roundRect">
            <a:avLst>
              <a:gd name="adj" fmla="val 4295"/>
            </a:avLst>
          </a:prstGeom>
          <a:solidFill>
            <a:schemeClr val="bg1">
              <a:lumMod val="95000"/>
            </a:schemeClr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88" name="TextBox 87"/>
          <p:cNvSpPr txBox="1"/>
          <p:nvPr/>
        </p:nvSpPr>
        <p:spPr>
          <a:xfrm>
            <a:off x="4026201" y="2703924"/>
            <a:ext cx="1153634" cy="219828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800" b="1" smtClean="0"/>
              <a:t>Domain - narameta</a:t>
            </a:r>
            <a:endParaRPr lang="ko-KR" altLang="en-US" sz="800" b="1"/>
          </a:p>
        </p:txBody>
      </p:sp>
      <p:sp>
        <p:nvSpPr>
          <p:cNvPr id="89" name="모서리가 둥근 직사각형 88"/>
          <p:cNvSpPr/>
          <p:nvPr/>
        </p:nvSpPr>
        <p:spPr>
          <a:xfrm>
            <a:off x="3703416" y="2918857"/>
            <a:ext cx="1703830" cy="24765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Managed – metawas01 (wisemeta3.8)</a:t>
            </a:r>
            <a:endParaRPr lang="ko-KR" altLang="en-US"/>
          </a:p>
        </p:txBody>
      </p:sp>
      <p:cxnSp>
        <p:nvCxnSpPr>
          <p:cNvPr id="93" name="직선 화살표 연결선 92"/>
          <p:cNvCxnSpPr/>
          <p:nvPr/>
        </p:nvCxnSpPr>
        <p:spPr>
          <a:xfrm flipH="1">
            <a:off x="8221551" y="1440929"/>
            <a:ext cx="64986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8285531" y="1288183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8888</a:t>
            </a:r>
            <a:endParaRPr lang="ko-KR" altLang="en-US" sz="700"/>
          </a:p>
        </p:txBody>
      </p:sp>
      <p:cxnSp>
        <p:nvCxnSpPr>
          <p:cNvPr id="95" name="직선 화살표 연결선 94"/>
          <p:cNvCxnSpPr/>
          <p:nvPr/>
        </p:nvCxnSpPr>
        <p:spPr>
          <a:xfrm flipH="1">
            <a:off x="8221551" y="1679054"/>
            <a:ext cx="8510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8285531" y="1526308"/>
            <a:ext cx="531669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443</a:t>
            </a:r>
            <a:endParaRPr lang="ko-KR" altLang="en-US" sz="700"/>
          </a:p>
        </p:txBody>
      </p:sp>
      <p:cxnSp>
        <p:nvCxnSpPr>
          <p:cNvPr id="97" name="직선 화살표 연결선 96"/>
          <p:cNvCxnSpPr/>
          <p:nvPr/>
        </p:nvCxnSpPr>
        <p:spPr>
          <a:xfrm flipH="1">
            <a:off x="8221553" y="1917179"/>
            <a:ext cx="86139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8285531" y="1764433"/>
            <a:ext cx="481975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80</a:t>
            </a:r>
            <a:endParaRPr lang="ko-KR" altLang="en-US" sz="700"/>
          </a:p>
        </p:txBody>
      </p:sp>
      <p:cxnSp>
        <p:nvCxnSpPr>
          <p:cNvPr id="114" name="직선 화살표 연결선 113"/>
          <p:cNvCxnSpPr/>
          <p:nvPr/>
        </p:nvCxnSpPr>
        <p:spPr>
          <a:xfrm flipH="1">
            <a:off x="5319029" y="662419"/>
            <a:ext cx="73241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5475877" y="509673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7100</a:t>
            </a:r>
            <a:endParaRPr lang="ko-KR" altLang="en-US" sz="700"/>
          </a:p>
        </p:txBody>
      </p:sp>
      <p:cxnSp>
        <p:nvCxnSpPr>
          <p:cNvPr id="120" name="직선 화살표 연결선 119"/>
          <p:cNvCxnSpPr/>
          <p:nvPr/>
        </p:nvCxnSpPr>
        <p:spPr>
          <a:xfrm flipH="1">
            <a:off x="5319029" y="2807980"/>
            <a:ext cx="73241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/>
          <p:cNvSpPr txBox="1"/>
          <p:nvPr/>
        </p:nvSpPr>
        <p:spPr>
          <a:xfrm>
            <a:off x="5475877" y="2655234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7700</a:t>
            </a:r>
            <a:endParaRPr lang="ko-KR" altLang="en-US" sz="700"/>
          </a:p>
        </p:txBody>
      </p:sp>
      <p:cxnSp>
        <p:nvCxnSpPr>
          <p:cNvPr id="133" name="직선 화살표 연결선 132"/>
          <p:cNvCxnSpPr/>
          <p:nvPr/>
        </p:nvCxnSpPr>
        <p:spPr>
          <a:xfrm flipH="1">
            <a:off x="5443686" y="898237"/>
            <a:ext cx="8510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5600535" y="745491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7102</a:t>
            </a:r>
            <a:endParaRPr lang="ko-KR" altLang="en-US" sz="700"/>
          </a:p>
        </p:txBody>
      </p:sp>
      <p:cxnSp>
        <p:nvCxnSpPr>
          <p:cNvPr id="135" name="직선 화살표 연결선 134"/>
          <p:cNvCxnSpPr/>
          <p:nvPr/>
        </p:nvCxnSpPr>
        <p:spPr>
          <a:xfrm flipH="1">
            <a:off x="5443686" y="1346707"/>
            <a:ext cx="8510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Box 135"/>
          <p:cNvSpPr txBox="1"/>
          <p:nvPr/>
        </p:nvSpPr>
        <p:spPr>
          <a:xfrm>
            <a:off x="5600535" y="1193961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7103</a:t>
            </a:r>
            <a:endParaRPr lang="ko-KR" altLang="en-US" sz="700"/>
          </a:p>
        </p:txBody>
      </p:sp>
      <p:cxnSp>
        <p:nvCxnSpPr>
          <p:cNvPr id="137" name="직선 화살표 연결선 136"/>
          <p:cNvCxnSpPr/>
          <p:nvPr/>
        </p:nvCxnSpPr>
        <p:spPr>
          <a:xfrm flipH="1">
            <a:off x="5443686" y="1537207"/>
            <a:ext cx="8510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5600535" y="1384461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7104</a:t>
            </a:r>
            <a:endParaRPr lang="ko-KR" altLang="en-US" sz="700"/>
          </a:p>
        </p:txBody>
      </p:sp>
      <p:cxnSp>
        <p:nvCxnSpPr>
          <p:cNvPr id="139" name="직선 화살표 연결선 138"/>
          <p:cNvCxnSpPr/>
          <p:nvPr/>
        </p:nvCxnSpPr>
        <p:spPr>
          <a:xfrm flipH="1">
            <a:off x="5443686" y="1727707"/>
            <a:ext cx="851082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5600535" y="1574961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7107</a:t>
            </a:r>
            <a:endParaRPr lang="ko-KR" altLang="en-US" sz="700"/>
          </a:p>
        </p:txBody>
      </p:sp>
      <p:cxnSp>
        <p:nvCxnSpPr>
          <p:cNvPr id="141" name="직선 화살표 연결선 140"/>
          <p:cNvCxnSpPr/>
          <p:nvPr/>
        </p:nvCxnSpPr>
        <p:spPr>
          <a:xfrm flipH="1">
            <a:off x="5443686" y="1908682"/>
            <a:ext cx="851082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5600535" y="1755936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7108</a:t>
            </a:r>
            <a:endParaRPr lang="ko-KR" altLang="en-US" sz="700"/>
          </a:p>
        </p:txBody>
      </p:sp>
      <p:cxnSp>
        <p:nvCxnSpPr>
          <p:cNvPr id="143" name="직선 화살표 연결선 142"/>
          <p:cNvCxnSpPr/>
          <p:nvPr/>
        </p:nvCxnSpPr>
        <p:spPr>
          <a:xfrm flipH="1">
            <a:off x="5443686" y="2258800"/>
            <a:ext cx="8510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/>
          <p:cNvSpPr txBox="1"/>
          <p:nvPr/>
        </p:nvSpPr>
        <p:spPr>
          <a:xfrm>
            <a:off x="5600535" y="2106054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7109</a:t>
            </a:r>
            <a:endParaRPr lang="ko-KR" altLang="en-US" sz="700"/>
          </a:p>
        </p:txBody>
      </p:sp>
      <p:cxnSp>
        <p:nvCxnSpPr>
          <p:cNvPr id="145" name="직선 화살표 연결선 144"/>
          <p:cNvCxnSpPr/>
          <p:nvPr/>
        </p:nvCxnSpPr>
        <p:spPr>
          <a:xfrm flipH="1">
            <a:off x="5443686" y="2487400"/>
            <a:ext cx="8510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/>
          <p:cNvSpPr txBox="1"/>
          <p:nvPr/>
        </p:nvSpPr>
        <p:spPr>
          <a:xfrm>
            <a:off x="5600535" y="2334654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7110</a:t>
            </a:r>
            <a:endParaRPr lang="ko-KR" altLang="en-US" sz="700"/>
          </a:p>
        </p:txBody>
      </p:sp>
      <p:cxnSp>
        <p:nvCxnSpPr>
          <p:cNvPr id="147" name="직선 화살표 연결선 146"/>
          <p:cNvCxnSpPr/>
          <p:nvPr/>
        </p:nvCxnSpPr>
        <p:spPr>
          <a:xfrm flipH="1">
            <a:off x="5443686" y="3043798"/>
            <a:ext cx="8510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Box 147"/>
          <p:cNvSpPr txBox="1"/>
          <p:nvPr/>
        </p:nvSpPr>
        <p:spPr>
          <a:xfrm>
            <a:off x="5600535" y="2891052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7701</a:t>
            </a:r>
            <a:endParaRPr lang="ko-KR" altLang="en-US" sz="700"/>
          </a:p>
        </p:txBody>
      </p:sp>
      <p:cxnSp>
        <p:nvCxnSpPr>
          <p:cNvPr id="150" name="직선 연결선 149"/>
          <p:cNvCxnSpPr/>
          <p:nvPr/>
        </p:nvCxnSpPr>
        <p:spPr>
          <a:xfrm>
            <a:off x="6291866" y="900544"/>
            <a:ext cx="0" cy="21403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직선 연결선 156"/>
          <p:cNvCxnSpPr/>
          <p:nvPr/>
        </p:nvCxnSpPr>
        <p:spPr>
          <a:xfrm>
            <a:off x="6297374" y="1786602"/>
            <a:ext cx="3167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왼쪽 대괄호 159"/>
          <p:cNvSpPr/>
          <p:nvPr/>
        </p:nvSpPr>
        <p:spPr>
          <a:xfrm>
            <a:off x="6609891" y="1676772"/>
            <a:ext cx="197292" cy="262632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161" name="직사각형 160"/>
          <p:cNvSpPr/>
          <p:nvPr/>
        </p:nvSpPr>
        <p:spPr>
          <a:xfrm>
            <a:off x="6668364" y="4416513"/>
            <a:ext cx="1692275" cy="782539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162" name="TextBox 161"/>
          <p:cNvSpPr txBox="1"/>
          <p:nvPr/>
        </p:nvSpPr>
        <p:spPr>
          <a:xfrm>
            <a:off x="6651857" y="4077072"/>
            <a:ext cx="1656976" cy="35832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en-US" altLang="ko-KR" sz="900" b="1" smtClean="0"/>
              <a:t>naraintweb1(10.184.70.80)</a:t>
            </a:r>
          </a:p>
          <a:p>
            <a:pPr>
              <a:defRPr/>
            </a:pPr>
            <a:r>
              <a:rPr lang="en-US" altLang="ko-KR" sz="800" i="1" smtClean="0"/>
              <a:t>SunOne Web Server 6.1</a:t>
            </a:r>
            <a:endParaRPr lang="ko-KR" altLang="en-US" sz="800" i="1" smtClean="0"/>
          </a:p>
        </p:txBody>
      </p:sp>
      <p:sp>
        <p:nvSpPr>
          <p:cNvPr id="164" name="TextBox 163"/>
          <p:cNvSpPr txBox="1"/>
          <p:nvPr/>
        </p:nvSpPr>
        <p:spPr>
          <a:xfrm>
            <a:off x="3512840" y="3429000"/>
            <a:ext cx="1643512" cy="35832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 algn="ctr">
              <a:defRPr/>
            </a:pPr>
            <a:r>
              <a:rPr lang="en-US" altLang="ko-KR" sz="900" b="1" smtClean="0"/>
              <a:t>naraintwas1(10.184.70.81)</a:t>
            </a:r>
          </a:p>
          <a:p>
            <a:pPr>
              <a:defRPr/>
            </a:pPr>
            <a:r>
              <a:rPr lang="en-US" altLang="ko-KR" sz="800" i="1" smtClean="0"/>
              <a:t>Weblogic 10.3.5</a:t>
            </a:r>
          </a:p>
        </p:txBody>
      </p:sp>
      <p:sp>
        <p:nvSpPr>
          <p:cNvPr id="165" name="모서리가 둥근 직사각형 164"/>
          <p:cNvSpPr/>
          <p:nvPr/>
        </p:nvSpPr>
        <p:spPr>
          <a:xfrm>
            <a:off x="3570508" y="3794957"/>
            <a:ext cx="1991520" cy="1595750"/>
          </a:xfrm>
          <a:prstGeom prst="roundRect">
            <a:avLst>
              <a:gd name="adj" fmla="val 4295"/>
            </a:avLst>
          </a:prstGeom>
          <a:solidFill>
            <a:schemeClr val="bg1">
              <a:lumMod val="95000"/>
            </a:schemeClr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166" name="모서리가 둥근 직사각형 165"/>
          <p:cNvSpPr/>
          <p:nvPr/>
        </p:nvSpPr>
        <p:spPr>
          <a:xfrm>
            <a:off x="3632422" y="4278848"/>
            <a:ext cx="1857374" cy="1038224"/>
          </a:xfrm>
          <a:prstGeom prst="roundRect">
            <a:avLst>
              <a:gd name="adj" fmla="val 7677"/>
            </a:avLst>
          </a:prstGeom>
          <a:solidFill>
            <a:schemeClr val="bg1">
              <a:lumMod val="85000"/>
            </a:schemeClr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167" name="TextBox 166"/>
          <p:cNvSpPr txBox="1"/>
          <p:nvPr/>
        </p:nvSpPr>
        <p:spPr>
          <a:xfrm>
            <a:off x="4143414" y="4284950"/>
            <a:ext cx="1373245" cy="219828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800" smtClean="0"/>
              <a:t>Cluster-sps &lt;- TCP 7001</a:t>
            </a:r>
            <a:endParaRPr lang="ko-KR" altLang="en-US" sz="800"/>
          </a:p>
        </p:txBody>
      </p:sp>
      <p:sp>
        <p:nvSpPr>
          <p:cNvPr id="168" name="TextBox 167"/>
          <p:cNvSpPr txBox="1"/>
          <p:nvPr/>
        </p:nvSpPr>
        <p:spPr>
          <a:xfrm>
            <a:off x="4026201" y="3796420"/>
            <a:ext cx="1038218" cy="219828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800" b="1" smtClean="0"/>
              <a:t>Domain - naraint</a:t>
            </a:r>
            <a:endParaRPr lang="ko-KR" altLang="en-US" sz="800" b="1"/>
          </a:p>
        </p:txBody>
      </p:sp>
      <p:sp>
        <p:nvSpPr>
          <p:cNvPr id="169" name="모서리가 둥근 직사각형 168"/>
          <p:cNvSpPr/>
          <p:nvPr/>
        </p:nvSpPr>
        <p:spPr>
          <a:xfrm>
            <a:off x="3703416" y="4051363"/>
            <a:ext cx="1703830" cy="15049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Managed - was02 (oz5.1)</a:t>
            </a:r>
            <a:endParaRPr lang="ko-KR" altLang="en-US"/>
          </a:p>
        </p:txBody>
      </p:sp>
      <p:sp>
        <p:nvSpPr>
          <p:cNvPr id="172" name="모서리가 둥근 직사각형 171"/>
          <p:cNvSpPr/>
          <p:nvPr/>
        </p:nvSpPr>
        <p:spPr>
          <a:xfrm>
            <a:off x="3703416" y="4497923"/>
            <a:ext cx="1703830" cy="15049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Managed - sps01 (narasps)</a:t>
            </a:r>
            <a:endParaRPr lang="ko-KR" altLang="en-US" sz="800"/>
          </a:p>
        </p:txBody>
      </p:sp>
      <p:sp>
        <p:nvSpPr>
          <p:cNvPr id="173" name="모서리가 둥근 직사각형 172"/>
          <p:cNvSpPr/>
          <p:nvPr/>
        </p:nvSpPr>
        <p:spPr>
          <a:xfrm>
            <a:off x="3703416" y="4688423"/>
            <a:ext cx="1703830" cy="15049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Managed - sps02 (narasps)</a:t>
            </a:r>
            <a:endParaRPr lang="ko-KR" altLang="en-US" sz="800"/>
          </a:p>
        </p:txBody>
      </p:sp>
      <p:sp>
        <p:nvSpPr>
          <p:cNvPr id="174" name="모서리가 둥근 직사각형 173"/>
          <p:cNvSpPr/>
          <p:nvPr/>
        </p:nvSpPr>
        <p:spPr>
          <a:xfrm>
            <a:off x="3703416" y="4878923"/>
            <a:ext cx="1703830" cy="15049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Managed - sps03 (narasps)</a:t>
            </a:r>
            <a:endParaRPr lang="ko-KR" altLang="en-US" sz="800" smtClean="0"/>
          </a:p>
        </p:txBody>
      </p:sp>
      <p:sp>
        <p:nvSpPr>
          <p:cNvPr id="175" name="모서리가 둥근 직사각형 174"/>
          <p:cNvSpPr/>
          <p:nvPr/>
        </p:nvSpPr>
        <p:spPr>
          <a:xfrm>
            <a:off x="3703416" y="5078948"/>
            <a:ext cx="1703830" cy="15049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Managed - sps04 (narasps)</a:t>
            </a:r>
            <a:endParaRPr lang="ko-KR" altLang="en-US" sz="800"/>
          </a:p>
        </p:txBody>
      </p:sp>
      <p:sp>
        <p:nvSpPr>
          <p:cNvPr id="176" name="모서리가 둥근 직사각형 175"/>
          <p:cNvSpPr/>
          <p:nvPr/>
        </p:nvSpPr>
        <p:spPr>
          <a:xfrm>
            <a:off x="6807077" y="4500675"/>
            <a:ext cx="1383948" cy="140966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https-admserv</a:t>
            </a:r>
            <a:endParaRPr lang="ko-KR" altLang="en-US"/>
          </a:p>
        </p:txBody>
      </p:sp>
      <p:sp>
        <p:nvSpPr>
          <p:cNvPr id="179" name="모서리가 둥근 직사각형 178"/>
          <p:cNvSpPr/>
          <p:nvPr/>
        </p:nvSpPr>
        <p:spPr>
          <a:xfrm>
            <a:off x="3570508" y="5468034"/>
            <a:ext cx="1991520" cy="521197"/>
          </a:xfrm>
          <a:prstGeom prst="roundRect">
            <a:avLst>
              <a:gd name="adj" fmla="val 4295"/>
            </a:avLst>
          </a:prstGeom>
          <a:solidFill>
            <a:schemeClr val="bg1">
              <a:lumMod val="95000"/>
            </a:schemeClr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180" name="TextBox 179"/>
          <p:cNvSpPr txBox="1"/>
          <p:nvPr/>
        </p:nvSpPr>
        <p:spPr>
          <a:xfrm>
            <a:off x="4026201" y="5469498"/>
            <a:ext cx="1153634" cy="219828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800" b="1" smtClean="0"/>
              <a:t>Domain - narameta</a:t>
            </a:r>
            <a:endParaRPr lang="ko-KR" altLang="en-US" sz="800" b="1"/>
          </a:p>
        </p:txBody>
      </p:sp>
      <p:sp>
        <p:nvSpPr>
          <p:cNvPr id="181" name="모서리가 둥근 직사각형 180"/>
          <p:cNvSpPr/>
          <p:nvPr/>
        </p:nvSpPr>
        <p:spPr>
          <a:xfrm>
            <a:off x="3703416" y="5684431"/>
            <a:ext cx="1703830" cy="24765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Managed – metawas01 (wisemeta3.8)</a:t>
            </a:r>
            <a:endParaRPr lang="ko-KR" altLang="en-US"/>
          </a:p>
        </p:txBody>
      </p:sp>
      <p:cxnSp>
        <p:nvCxnSpPr>
          <p:cNvPr id="182" name="직선 화살표 연결선 181"/>
          <p:cNvCxnSpPr/>
          <p:nvPr/>
        </p:nvCxnSpPr>
        <p:spPr>
          <a:xfrm flipH="1">
            <a:off x="8221551" y="4570401"/>
            <a:ext cx="64986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TextBox 182"/>
          <p:cNvSpPr txBox="1"/>
          <p:nvPr/>
        </p:nvSpPr>
        <p:spPr>
          <a:xfrm>
            <a:off x="8285531" y="4417655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8888</a:t>
            </a:r>
            <a:endParaRPr lang="ko-KR" altLang="en-US" sz="700"/>
          </a:p>
        </p:txBody>
      </p:sp>
      <p:cxnSp>
        <p:nvCxnSpPr>
          <p:cNvPr id="184" name="직선 화살표 연결선 183"/>
          <p:cNvCxnSpPr/>
          <p:nvPr/>
        </p:nvCxnSpPr>
        <p:spPr>
          <a:xfrm flipH="1">
            <a:off x="8221551" y="4808526"/>
            <a:ext cx="8510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Box 184"/>
          <p:cNvSpPr txBox="1"/>
          <p:nvPr/>
        </p:nvSpPr>
        <p:spPr>
          <a:xfrm>
            <a:off x="8285531" y="4655780"/>
            <a:ext cx="481975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80</a:t>
            </a:r>
            <a:endParaRPr lang="ko-KR" altLang="en-US" sz="700"/>
          </a:p>
        </p:txBody>
      </p:sp>
      <p:cxnSp>
        <p:nvCxnSpPr>
          <p:cNvPr id="186" name="직선 화살표 연결선 185"/>
          <p:cNvCxnSpPr/>
          <p:nvPr/>
        </p:nvCxnSpPr>
        <p:spPr>
          <a:xfrm flipH="1">
            <a:off x="8221553" y="5046651"/>
            <a:ext cx="86139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TextBox 186"/>
          <p:cNvSpPr txBox="1"/>
          <p:nvPr/>
        </p:nvSpPr>
        <p:spPr>
          <a:xfrm>
            <a:off x="8285531" y="4893905"/>
            <a:ext cx="481975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90</a:t>
            </a:r>
            <a:endParaRPr lang="ko-KR" altLang="en-US" sz="700"/>
          </a:p>
        </p:txBody>
      </p:sp>
      <p:cxnSp>
        <p:nvCxnSpPr>
          <p:cNvPr id="188" name="직선 화살표 연결선 187"/>
          <p:cNvCxnSpPr/>
          <p:nvPr/>
        </p:nvCxnSpPr>
        <p:spPr>
          <a:xfrm flipH="1">
            <a:off x="5319029" y="3890951"/>
            <a:ext cx="73241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TextBox 188"/>
          <p:cNvSpPr txBox="1"/>
          <p:nvPr/>
        </p:nvSpPr>
        <p:spPr>
          <a:xfrm>
            <a:off x="5475877" y="3738205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7100</a:t>
            </a:r>
            <a:endParaRPr lang="ko-KR" altLang="en-US" sz="700"/>
          </a:p>
        </p:txBody>
      </p:sp>
      <p:cxnSp>
        <p:nvCxnSpPr>
          <p:cNvPr id="190" name="직선 화살표 연결선 189"/>
          <p:cNvCxnSpPr/>
          <p:nvPr/>
        </p:nvCxnSpPr>
        <p:spPr>
          <a:xfrm flipH="1">
            <a:off x="5319029" y="5573554"/>
            <a:ext cx="73241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" name="TextBox 190"/>
          <p:cNvSpPr txBox="1"/>
          <p:nvPr/>
        </p:nvSpPr>
        <p:spPr>
          <a:xfrm>
            <a:off x="5475877" y="5452705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7700</a:t>
            </a:r>
            <a:endParaRPr lang="ko-KR" altLang="en-US" sz="700"/>
          </a:p>
        </p:txBody>
      </p:sp>
      <p:cxnSp>
        <p:nvCxnSpPr>
          <p:cNvPr id="192" name="직선 화살표 연결선 191"/>
          <p:cNvCxnSpPr/>
          <p:nvPr/>
        </p:nvCxnSpPr>
        <p:spPr>
          <a:xfrm flipH="1">
            <a:off x="5443686" y="4126769"/>
            <a:ext cx="8510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extBox 192"/>
          <p:cNvSpPr txBox="1"/>
          <p:nvPr/>
        </p:nvSpPr>
        <p:spPr>
          <a:xfrm>
            <a:off x="5600535" y="3974023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7102</a:t>
            </a:r>
            <a:endParaRPr lang="ko-KR" altLang="en-US" sz="700"/>
          </a:p>
        </p:txBody>
      </p:sp>
      <p:cxnSp>
        <p:nvCxnSpPr>
          <p:cNvPr id="194" name="직선 화살표 연결선 193"/>
          <p:cNvCxnSpPr/>
          <p:nvPr/>
        </p:nvCxnSpPr>
        <p:spPr>
          <a:xfrm flipH="1">
            <a:off x="5443686" y="4575239"/>
            <a:ext cx="8510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TextBox 194"/>
          <p:cNvSpPr txBox="1"/>
          <p:nvPr/>
        </p:nvSpPr>
        <p:spPr>
          <a:xfrm>
            <a:off x="5600535" y="4422493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7103</a:t>
            </a:r>
            <a:endParaRPr lang="ko-KR" altLang="en-US" sz="700"/>
          </a:p>
        </p:txBody>
      </p:sp>
      <p:cxnSp>
        <p:nvCxnSpPr>
          <p:cNvPr id="196" name="직선 화살표 연결선 195"/>
          <p:cNvCxnSpPr/>
          <p:nvPr/>
        </p:nvCxnSpPr>
        <p:spPr>
          <a:xfrm flipH="1">
            <a:off x="5443686" y="4765739"/>
            <a:ext cx="8510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TextBox 196"/>
          <p:cNvSpPr txBox="1"/>
          <p:nvPr/>
        </p:nvSpPr>
        <p:spPr>
          <a:xfrm>
            <a:off x="5600535" y="4612993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7104</a:t>
            </a:r>
            <a:endParaRPr lang="ko-KR" altLang="en-US" sz="700"/>
          </a:p>
        </p:txBody>
      </p:sp>
      <p:cxnSp>
        <p:nvCxnSpPr>
          <p:cNvPr id="198" name="직선 화살표 연결선 197"/>
          <p:cNvCxnSpPr/>
          <p:nvPr/>
        </p:nvCxnSpPr>
        <p:spPr>
          <a:xfrm flipH="1">
            <a:off x="5443686" y="4956239"/>
            <a:ext cx="851082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TextBox 198"/>
          <p:cNvSpPr txBox="1"/>
          <p:nvPr/>
        </p:nvSpPr>
        <p:spPr>
          <a:xfrm>
            <a:off x="5600535" y="4803493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7107</a:t>
            </a:r>
            <a:endParaRPr lang="ko-KR" altLang="en-US" sz="700"/>
          </a:p>
        </p:txBody>
      </p:sp>
      <p:cxnSp>
        <p:nvCxnSpPr>
          <p:cNvPr id="200" name="직선 화살표 연결선 199"/>
          <p:cNvCxnSpPr/>
          <p:nvPr/>
        </p:nvCxnSpPr>
        <p:spPr>
          <a:xfrm flipH="1">
            <a:off x="5443686" y="5137214"/>
            <a:ext cx="851082" cy="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TextBox 200"/>
          <p:cNvSpPr txBox="1"/>
          <p:nvPr/>
        </p:nvSpPr>
        <p:spPr>
          <a:xfrm>
            <a:off x="5600535" y="4984468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7108</a:t>
            </a:r>
            <a:endParaRPr lang="ko-KR" altLang="en-US" sz="700"/>
          </a:p>
        </p:txBody>
      </p:sp>
      <p:cxnSp>
        <p:nvCxnSpPr>
          <p:cNvPr id="206" name="직선 화살표 연결선 205"/>
          <p:cNvCxnSpPr/>
          <p:nvPr/>
        </p:nvCxnSpPr>
        <p:spPr>
          <a:xfrm flipH="1">
            <a:off x="5443686" y="5809372"/>
            <a:ext cx="8510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TextBox 206"/>
          <p:cNvSpPr txBox="1"/>
          <p:nvPr/>
        </p:nvSpPr>
        <p:spPr>
          <a:xfrm>
            <a:off x="5600535" y="5656626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7701</a:t>
            </a:r>
            <a:endParaRPr lang="ko-KR" altLang="en-US" sz="700"/>
          </a:p>
        </p:txBody>
      </p:sp>
      <p:cxnSp>
        <p:nvCxnSpPr>
          <p:cNvPr id="208" name="직선 연결선 207"/>
          <p:cNvCxnSpPr/>
          <p:nvPr/>
        </p:nvCxnSpPr>
        <p:spPr>
          <a:xfrm>
            <a:off x="6291866" y="4129076"/>
            <a:ext cx="0" cy="16869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직선 연결선 208"/>
          <p:cNvCxnSpPr/>
          <p:nvPr/>
        </p:nvCxnSpPr>
        <p:spPr>
          <a:xfrm>
            <a:off x="6297374" y="4830973"/>
            <a:ext cx="6696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모서리가 둥근 직사각형 211"/>
          <p:cNvSpPr/>
          <p:nvPr/>
        </p:nvSpPr>
        <p:spPr>
          <a:xfrm>
            <a:off x="3570508" y="6074090"/>
            <a:ext cx="1991520" cy="464934"/>
          </a:xfrm>
          <a:prstGeom prst="roundRect">
            <a:avLst>
              <a:gd name="adj" fmla="val 4295"/>
            </a:avLst>
          </a:prstGeom>
          <a:solidFill>
            <a:schemeClr val="bg1">
              <a:lumMod val="95000"/>
            </a:schemeClr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213" name="TextBox 212"/>
          <p:cNvSpPr txBox="1"/>
          <p:nvPr/>
        </p:nvSpPr>
        <p:spPr>
          <a:xfrm>
            <a:off x="4026201" y="6075553"/>
            <a:ext cx="1265844" cy="219828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800" b="1" smtClean="0"/>
              <a:t>Domain - ksscdomain</a:t>
            </a:r>
            <a:endParaRPr lang="ko-KR" altLang="en-US" sz="800" b="1"/>
          </a:p>
        </p:txBody>
      </p:sp>
      <p:sp>
        <p:nvSpPr>
          <p:cNvPr id="214" name="모서리가 둥근 직사각형 213"/>
          <p:cNvSpPr/>
          <p:nvPr/>
        </p:nvSpPr>
        <p:spPr>
          <a:xfrm>
            <a:off x="3703416" y="6290486"/>
            <a:ext cx="1703830" cy="195374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Managed – ksscwas (kssc) </a:t>
            </a:r>
            <a:endParaRPr lang="ko-KR" altLang="en-US"/>
          </a:p>
        </p:txBody>
      </p:sp>
      <p:cxnSp>
        <p:nvCxnSpPr>
          <p:cNvPr id="215" name="직선 화살표 연결선 214"/>
          <p:cNvCxnSpPr/>
          <p:nvPr/>
        </p:nvCxnSpPr>
        <p:spPr>
          <a:xfrm flipH="1">
            <a:off x="5319029" y="6179609"/>
            <a:ext cx="73241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TextBox 215"/>
          <p:cNvSpPr txBox="1"/>
          <p:nvPr/>
        </p:nvSpPr>
        <p:spPr>
          <a:xfrm>
            <a:off x="5475877" y="6058760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7800</a:t>
            </a:r>
            <a:endParaRPr lang="ko-KR" altLang="en-US" sz="700"/>
          </a:p>
        </p:txBody>
      </p:sp>
      <p:cxnSp>
        <p:nvCxnSpPr>
          <p:cNvPr id="217" name="직선 화살표 연결선 216"/>
          <p:cNvCxnSpPr/>
          <p:nvPr/>
        </p:nvCxnSpPr>
        <p:spPr>
          <a:xfrm flipH="1">
            <a:off x="5443686" y="6415427"/>
            <a:ext cx="99687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8" name="TextBox 217"/>
          <p:cNvSpPr txBox="1"/>
          <p:nvPr/>
        </p:nvSpPr>
        <p:spPr>
          <a:xfrm>
            <a:off x="5600535" y="6262681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7801</a:t>
            </a:r>
            <a:endParaRPr lang="ko-KR" altLang="en-US" sz="700"/>
          </a:p>
        </p:txBody>
      </p:sp>
      <p:cxnSp>
        <p:nvCxnSpPr>
          <p:cNvPr id="222" name="꺾인 연결선 221"/>
          <p:cNvCxnSpPr/>
          <p:nvPr/>
        </p:nvCxnSpPr>
        <p:spPr>
          <a:xfrm rot="10800000" flipV="1">
            <a:off x="6435799" y="5047407"/>
            <a:ext cx="533425" cy="135815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모서리가 둥근 직사각형 176"/>
          <p:cNvSpPr/>
          <p:nvPr/>
        </p:nvSpPr>
        <p:spPr>
          <a:xfrm>
            <a:off x="6807077" y="4738800"/>
            <a:ext cx="1383948" cy="140966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https-nara_intweb1</a:t>
            </a:r>
            <a:endParaRPr lang="ko-KR" altLang="en-US" sz="800"/>
          </a:p>
        </p:txBody>
      </p:sp>
      <p:sp>
        <p:nvSpPr>
          <p:cNvPr id="178" name="모서리가 둥근 직사각형 177"/>
          <p:cNvSpPr/>
          <p:nvPr/>
        </p:nvSpPr>
        <p:spPr>
          <a:xfrm>
            <a:off x="6807077" y="4976925"/>
            <a:ext cx="1383948" cy="140966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https-kssc</a:t>
            </a:r>
            <a:endParaRPr lang="ko-KR" altLang="en-US"/>
          </a:p>
        </p:txBody>
      </p:sp>
      <p:cxnSp>
        <p:nvCxnSpPr>
          <p:cNvPr id="242" name="직선 연결선 241"/>
          <p:cNvCxnSpPr/>
          <p:nvPr/>
        </p:nvCxnSpPr>
        <p:spPr>
          <a:xfrm>
            <a:off x="3274828" y="3410669"/>
            <a:ext cx="6214676" cy="0"/>
          </a:xfrm>
          <a:prstGeom prst="line">
            <a:avLst/>
          </a:prstGeom>
          <a:ln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꺾인 연결선 243"/>
          <p:cNvCxnSpPr/>
          <p:nvPr/>
        </p:nvCxnSpPr>
        <p:spPr>
          <a:xfrm rot="16200000" flipH="1">
            <a:off x="9132783" y="3587152"/>
            <a:ext cx="435458" cy="290305"/>
          </a:xfrm>
          <a:prstGeom prst="bentConnector3">
            <a:avLst>
              <a:gd name="adj1" fmla="val -1276"/>
            </a:avLst>
          </a:prstGeom>
          <a:ln>
            <a:solidFill>
              <a:srgbClr val="FFC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TextBox 249"/>
          <p:cNvSpPr txBox="1"/>
          <p:nvPr/>
        </p:nvSpPr>
        <p:spPr>
          <a:xfrm>
            <a:off x="8714889" y="3397593"/>
            <a:ext cx="539683" cy="23521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ko-KR" altLang="en-US" sz="900" b="1" smtClean="0"/>
              <a:t>업무망</a:t>
            </a:r>
            <a:endParaRPr lang="ko-KR" altLang="en-US" sz="900" b="1"/>
          </a:p>
        </p:txBody>
      </p:sp>
      <p:cxnSp>
        <p:nvCxnSpPr>
          <p:cNvPr id="251" name="꺾인 연결선 250"/>
          <p:cNvCxnSpPr/>
          <p:nvPr/>
        </p:nvCxnSpPr>
        <p:spPr>
          <a:xfrm rot="5400000" flipH="1" flipV="1">
            <a:off x="9126597" y="2931702"/>
            <a:ext cx="457680" cy="300149"/>
          </a:xfrm>
          <a:prstGeom prst="bentConnector3">
            <a:avLst>
              <a:gd name="adj1" fmla="val -1110"/>
            </a:avLst>
          </a:prstGeom>
          <a:ln>
            <a:solidFill>
              <a:srgbClr val="FFC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TextBox 251"/>
          <p:cNvSpPr txBox="1"/>
          <p:nvPr/>
        </p:nvSpPr>
        <p:spPr>
          <a:xfrm>
            <a:off x="8617195" y="3159314"/>
            <a:ext cx="655100" cy="23521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ko-KR" altLang="en-US" sz="900" b="1" smtClean="0"/>
              <a:t>인터넷망</a:t>
            </a:r>
            <a:endParaRPr lang="ko-KR" altLang="en-US" sz="900" b="1"/>
          </a:p>
        </p:txBody>
      </p:sp>
      <p:cxnSp>
        <p:nvCxnSpPr>
          <p:cNvPr id="258" name="직선 연결선 257"/>
          <p:cNvCxnSpPr/>
          <p:nvPr/>
        </p:nvCxnSpPr>
        <p:spPr>
          <a:xfrm>
            <a:off x="3207889" y="387762"/>
            <a:ext cx="0" cy="6342647"/>
          </a:xfrm>
          <a:prstGeom prst="line">
            <a:avLst/>
          </a:prstGeom>
          <a:ln w="9525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꺾인 연결선 259"/>
          <p:cNvCxnSpPr/>
          <p:nvPr/>
        </p:nvCxnSpPr>
        <p:spPr>
          <a:xfrm rot="10800000" flipV="1">
            <a:off x="2648744" y="6349104"/>
            <a:ext cx="432048" cy="360040"/>
          </a:xfrm>
          <a:prstGeom prst="bentConnector3">
            <a:avLst>
              <a:gd name="adj1" fmla="val -1680"/>
            </a:avLst>
          </a:prstGeom>
          <a:ln>
            <a:solidFill>
              <a:srgbClr val="FFC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TextBox 267"/>
          <p:cNvSpPr txBox="1"/>
          <p:nvPr/>
        </p:nvSpPr>
        <p:spPr>
          <a:xfrm>
            <a:off x="2680999" y="6479093"/>
            <a:ext cx="469151" cy="23521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900" b="1" smtClean="0"/>
              <a:t>DB</a:t>
            </a:r>
            <a:r>
              <a:rPr lang="ko-KR" altLang="en-US" sz="900" b="1" smtClean="0"/>
              <a:t>망</a:t>
            </a:r>
            <a:endParaRPr lang="ko-KR" altLang="en-US" sz="900" b="1"/>
          </a:p>
        </p:txBody>
      </p:sp>
      <p:sp>
        <p:nvSpPr>
          <p:cNvPr id="269" name="직사각형 268"/>
          <p:cNvSpPr/>
          <p:nvPr/>
        </p:nvSpPr>
        <p:spPr>
          <a:xfrm>
            <a:off x="187959" y="3775548"/>
            <a:ext cx="2135982" cy="2455131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270" name="모서리가 둥근 직사각형 269"/>
          <p:cNvSpPr/>
          <p:nvPr/>
        </p:nvSpPr>
        <p:spPr>
          <a:xfrm>
            <a:off x="263782" y="5272881"/>
            <a:ext cx="1991520" cy="872737"/>
          </a:xfrm>
          <a:prstGeom prst="roundRect">
            <a:avLst>
              <a:gd name="adj" fmla="val 4295"/>
            </a:avLst>
          </a:prstGeom>
          <a:solidFill>
            <a:schemeClr val="bg1">
              <a:lumMod val="95000"/>
            </a:schemeClr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274" name="모서리가 둥근 직사각형 273"/>
          <p:cNvSpPr/>
          <p:nvPr/>
        </p:nvSpPr>
        <p:spPr>
          <a:xfrm>
            <a:off x="263782" y="4549868"/>
            <a:ext cx="1991520" cy="660086"/>
          </a:xfrm>
          <a:prstGeom prst="roundRect">
            <a:avLst>
              <a:gd name="adj" fmla="val 4295"/>
            </a:avLst>
          </a:prstGeom>
          <a:solidFill>
            <a:schemeClr val="bg1">
              <a:lumMod val="95000"/>
            </a:schemeClr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275" name="모서리가 둥근 직사각형 274"/>
          <p:cNvSpPr/>
          <p:nvPr/>
        </p:nvSpPr>
        <p:spPr>
          <a:xfrm>
            <a:off x="263782" y="3826853"/>
            <a:ext cx="1991520" cy="660086"/>
          </a:xfrm>
          <a:prstGeom prst="roundRect">
            <a:avLst>
              <a:gd name="adj" fmla="val 4295"/>
            </a:avLst>
          </a:prstGeom>
          <a:solidFill>
            <a:schemeClr val="bg1">
              <a:lumMod val="95000"/>
            </a:schemeClr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276" name="TextBox 275"/>
          <p:cNvSpPr txBox="1"/>
          <p:nvPr/>
        </p:nvSpPr>
        <p:spPr>
          <a:xfrm>
            <a:off x="184356" y="3444949"/>
            <a:ext cx="1493471" cy="35832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en-US" altLang="ko-KR" sz="900" b="1" smtClean="0"/>
              <a:t>naradb1(10.184.71.111)</a:t>
            </a:r>
          </a:p>
          <a:p>
            <a:pPr>
              <a:defRPr/>
            </a:pPr>
            <a:r>
              <a:rPr lang="en-US" altLang="ko-KR" sz="800" i="1" smtClean="0"/>
              <a:t>Oracle Enterprise 11.2.0.2</a:t>
            </a:r>
            <a:endParaRPr lang="ko-KR" altLang="en-US" sz="800" i="1" dirty="0"/>
          </a:p>
        </p:txBody>
      </p:sp>
      <p:sp>
        <p:nvSpPr>
          <p:cNvPr id="278" name="TextBox 277"/>
          <p:cNvSpPr txBox="1"/>
          <p:nvPr/>
        </p:nvSpPr>
        <p:spPr>
          <a:xfrm>
            <a:off x="283541" y="5310009"/>
            <a:ext cx="1756363" cy="219828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800" b="1" smtClean="0"/>
              <a:t>Oracle DB Instance - ORANARA</a:t>
            </a:r>
            <a:endParaRPr lang="ko-KR" altLang="en-US" sz="800" b="1"/>
          </a:p>
        </p:txBody>
      </p:sp>
      <p:sp>
        <p:nvSpPr>
          <p:cNvPr id="279" name="TextBox 278"/>
          <p:cNvSpPr txBox="1"/>
          <p:nvPr/>
        </p:nvSpPr>
        <p:spPr>
          <a:xfrm>
            <a:off x="283541" y="4597628"/>
            <a:ext cx="1679419" cy="219828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800" b="1" smtClean="0"/>
              <a:t>Oracle DB Instance - NARADB</a:t>
            </a:r>
            <a:endParaRPr lang="ko-KR" altLang="en-US" sz="800" b="1"/>
          </a:p>
        </p:txBody>
      </p:sp>
      <p:sp>
        <p:nvSpPr>
          <p:cNvPr id="280" name="TextBox 279"/>
          <p:cNvSpPr txBox="1"/>
          <p:nvPr/>
        </p:nvSpPr>
        <p:spPr>
          <a:xfrm>
            <a:off x="283541" y="3874614"/>
            <a:ext cx="1745142" cy="219828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800" b="1" smtClean="0"/>
              <a:t>Oracle DB Instance - NARADBC</a:t>
            </a:r>
            <a:endParaRPr lang="ko-KR" altLang="en-US" sz="800" b="1"/>
          </a:p>
        </p:txBody>
      </p:sp>
      <p:sp>
        <p:nvSpPr>
          <p:cNvPr id="281" name="모서리가 둥근 직사각형 280"/>
          <p:cNvSpPr/>
          <p:nvPr/>
        </p:nvSpPr>
        <p:spPr>
          <a:xfrm>
            <a:off x="1031359" y="5533490"/>
            <a:ext cx="1185338" cy="537701"/>
          </a:xfrm>
          <a:prstGeom prst="roundRect">
            <a:avLst>
              <a:gd name="adj" fmla="val 7677"/>
            </a:avLst>
          </a:prstGeom>
          <a:solidFill>
            <a:schemeClr val="bg1">
              <a:lumMod val="85000"/>
            </a:schemeClr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282" name="모서리가 둥근 직사각형 281"/>
          <p:cNvSpPr/>
          <p:nvPr/>
        </p:nvSpPr>
        <p:spPr>
          <a:xfrm>
            <a:off x="1063257" y="5571811"/>
            <a:ext cx="1123962" cy="16238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Listener</a:t>
            </a:r>
            <a:endParaRPr lang="ko-KR" altLang="en-US" sz="800"/>
          </a:p>
        </p:txBody>
      </p:sp>
      <p:sp>
        <p:nvSpPr>
          <p:cNvPr id="283" name="모서리가 둥근 직사각형 282"/>
          <p:cNvSpPr/>
          <p:nvPr/>
        </p:nvSpPr>
        <p:spPr>
          <a:xfrm>
            <a:off x="1031359" y="4875112"/>
            <a:ext cx="1185338" cy="250622"/>
          </a:xfrm>
          <a:prstGeom prst="roundRect">
            <a:avLst>
              <a:gd name="adj" fmla="val 7677"/>
            </a:avLst>
          </a:prstGeom>
          <a:solidFill>
            <a:schemeClr val="bg1">
              <a:lumMod val="85000"/>
            </a:schemeClr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284" name="모서리가 둥근 직사각형 283"/>
          <p:cNvSpPr/>
          <p:nvPr/>
        </p:nvSpPr>
        <p:spPr>
          <a:xfrm>
            <a:off x="1063257" y="4924065"/>
            <a:ext cx="1123962" cy="159139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Listener_NARADB</a:t>
            </a:r>
            <a:endParaRPr lang="ko-KR" altLang="en-US" sz="800"/>
          </a:p>
        </p:txBody>
      </p:sp>
      <p:sp>
        <p:nvSpPr>
          <p:cNvPr id="285" name="모서리가 둥근 직사각형 284"/>
          <p:cNvSpPr/>
          <p:nvPr/>
        </p:nvSpPr>
        <p:spPr>
          <a:xfrm>
            <a:off x="1031359" y="4141464"/>
            <a:ext cx="1185338" cy="250623"/>
          </a:xfrm>
          <a:prstGeom prst="roundRect">
            <a:avLst>
              <a:gd name="adj" fmla="val 7677"/>
            </a:avLst>
          </a:prstGeom>
          <a:solidFill>
            <a:schemeClr val="bg1">
              <a:lumMod val="85000"/>
            </a:schemeClr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286" name="모서리가 둥근 직사각형 285"/>
          <p:cNvSpPr/>
          <p:nvPr/>
        </p:nvSpPr>
        <p:spPr>
          <a:xfrm>
            <a:off x="1063257" y="4190418"/>
            <a:ext cx="1123962" cy="159139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Listener_NARADBC</a:t>
            </a:r>
            <a:endParaRPr lang="ko-KR" altLang="en-US" sz="800"/>
          </a:p>
        </p:txBody>
      </p:sp>
      <p:sp>
        <p:nvSpPr>
          <p:cNvPr id="289" name="모서리가 둥근 직사각형 288"/>
          <p:cNvSpPr/>
          <p:nvPr/>
        </p:nvSpPr>
        <p:spPr>
          <a:xfrm>
            <a:off x="1063257" y="5717859"/>
            <a:ext cx="1123962" cy="16238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Listener_KSSC</a:t>
            </a:r>
            <a:endParaRPr lang="ko-KR" altLang="en-US" sz="800"/>
          </a:p>
        </p:txBody>
      </p:sp>
      <p:cxnSp>
        <p:nvCxnSpPr>
          <p:cNvPr id="290" name="직선 화살표 연결선 289"/>
          <p:cNvCxnSpPr/>
          <p:nvPr/>
        </p:nvCxnSpPr>
        <p:spPr>
          <a:xfrm flipH="1">
            <a:off x="2157702" y="5654581"/>
            <a:ext cx="122345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1" name="TextBox 290"/>
          <p:cNvSpPr txBox="1"/>
          <p:nvPr/>
        </p:nvSpPr>
        <p:spPr>
          <a:xfrm>
            <a:off x="2233713" y="5501835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1521</a:t>
            </a:r>
            <a:endParaRPr lang="ko-KR" altLang="en-US" sz="700"/>
          </a:p>
        </p:txBody>
      </p:sp>
      <p:cxnSp>
        <p:nvCxnSpPr>
          <p:cNvPr id="292" name="직선 화살표 연결선 291"/>
          <p:cNvCxnSpPr/>
          <p:nvPr/>
        </p:nvCxnSpPr>
        <p:spPr>
          <a:xfrm flipH="1">
            <a:off x="2157702" y="5803437"/>
            <a:ext cx="84457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TextBox 292"/>
          <p:cNvSpPr txBox="1"/>
          <p:nvPr/>
        </p:nvSpPr>
        <p:spPr>
          <a:xfrm>
            <a:off x="2233713" y="5650691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1523</a:t>
            </a:r>
            <a:endParaRPr lang="ko-KR" altLang="en-US" sz="700"/>
          </a:p>
        </p:txBody>
      </p:sp>
      <p:cxnSp>
        <p:nvCxnSpPr>
          <p:cNvPr id="294" name="직선 화살표 연결선 293"/>
          <p:cNvCxnSpPr/>
          <p:nvPr/>
        </p:nvCxnSpPr>
        <p:spPr>
          <a:xfrm flipH="1">
            <a:off x="2157702" y="5017467"/>
            <a:ext cx="12179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5" name="TextBox 294"/>
          <p:cNvSpPr txBox="1"/>
          <p:nvPr/>
        </p:nvSpPr>
        <p:spPr>
          <a:xfrm>
            <a:off x="2233713" y="4864721"/>
            <a:ext cx="631055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12510</a:t>
            </a:r>
            <a:endParaRPr lang="ko-KR" altLang="en-US" sz="700"/>
          </a:p>
        </p:txBody>
      </p:sp>
      <p:sp>
        <p:nvSpPr>
          <p:cNvPr id="298" name="순서도: 자기 디스크 297"/>
          <p:cNvSpPr/>
          <p:nvPr/>
        </p:nvSpPr>
        <p:spPr>
          <a:xfrm>
            <a:off x="467473" y="4845111"/>
            <a:ext cx="360040" cy="288032"/>
          </a:xfrm>
          <a:prstGeom prst="flowChartMagneticDisk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9" name="순서도: 자기 디스크 298"/>
          <p:cNvSpPr/>
          <p:nvPr/>
        </p:nvSpPr>
        <p:spPr>
          <a:xfrm>
            <a:off x="467473" y="4100832"/>
            <a:ext cx="360040" cy="288032"/>
          </a:xfrm>
          <a:prstGeom prst="flowChartMagneticDisk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6" name="순서도: 자기 디스크 295"/>
          <p:cNvSpPr/>
          <p:nvPr/>
        </p:nvSpPr>
        <p:spPr>
          <a:xfrm>
            <a:off x="467473" y="5568125"/>
            <a:ext cx="360040" cy="288032"/>
          </a:xfrm>
          <a:prstGeom prst="flowChartMagneticDisk">
            <a:avLst/>
          </a:prstGeom>
          <a:solidFill>
            <a:schemeClr val="bg2"/>
          </a:solidFill>
          <a:ln w="95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3" name="모서리가 둥근 직사각형 302"/>
          <p:cNvSpPr/>
          <p:nvPr/>
        </p:nvSpPr>
        <p:spPr>
          <a:xfrm>
            <a:off x="1063257" y="5887980"/>
            <a:ext cx="1123962" cy="162380"/>
          </a:xfrm>
          <a:prstGeom prst="roundRect">
            <a:avLst/>
          </a:prstGeom>
          <a:solidFill>
            <a:schemeClr val="bg1"/>
          </a:solidFill>
          <a:ln w="158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r>
              <a:rPr lang="en-US" altLang="ko-KR" sz="800" smtClean="0">
                <a:solidFill>
                  <a:schemeClr val="tx1"/>
                </a:solidFill>
                <a:latin typeface="+mn-ea"/>
              </a:rPr>
              <a:t>Listener_DEV</a:t>
            </a:r>
            <a:endParaRPr lang="ko-KR" altLang="en-US" sz="800"/>
          </a:p>
        </p:txBody>
      </p:sp>
      <p:cxnSp>
        <p:nvCxnSpPr>
          <p:cNvPr id="304" name="직선 화살표 연결선 303"/>
          <p:cNvCxnSpPr/>
          <p:nvPr/>
        </p:nvCxnSpPr>
        <p:spPr>
          <a:xfrm flipH="1">
            <a:off x="2157702" y="4273189"/>
            <a:ext cx="95887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5" name="TextBox 304"/>
          <p:cNvSpPr txBox="1"/>
          <p:nvPr/>
        </p:nvSpPr>
        <p:spPr>
          <a:xfrm>
            <a:off x="2233713" y="4120443"/>
            <a:ext cx="631055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12530</a:t>
            </a:r>
            <a:endParaRPr lang="ko-KR" altLang="en-US" sz="700"/>
          </a:p>
        </p:txBody>
      </p:sp>
      <p:cxnSp>
        <p:nvCxnSpPr>
          <p:cNvPr id="306" name="직선 화살표 연결선 305"/>
          <p:cNvCxnSpPr/>
          <p:nvPr/>
        </p:nvCxnSpPr>
        <p:spPr>
          <a:xfrm flipH="1">
            <a:off x="2157702" y="5973558"/>
            <a:ext cx="63121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TextBox 306"/>
          <p:cNvSpPr txBox="1"/>
          <p:nvPr/>
        </p:nvSpPr>
        <p:spPr>
          <a:xfrm>
            <a:off x="2233713" y="5820812"/>
            <a:ext cx="58136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1525</a:t>
            </a:r>
            <a:endParaRPr lang="ko-KR" altLang="en-US" sz="700"/>
          </a:p>
        </p:txBody>
      </p:sp>
      <p:cxnSp>
        <p:nvCxnSpPr>
          <p:cNvPr id="326" name="직선 연결선 325"/>
          <p:cNvCxnSpPr/>
          <p:nvPr/>
        </p:nvCxnSpPr>
        <p:spPr>
          <a:xfrm>
            <a:off x="3117405" y="1571625"/>
            <a:ext cx="0" cy="2713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0" name="TextBox 349"/>
          <p:cNvSpPr txBox="1"/>
          <p:nvPr/>
        </p:nvSpPr>
        <p:spPr>
          <a:xfrm>
            <a:off x="8829849" y="1336964"/>
            <a:ext cx="515639" cy="219828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800" smtClean="0">
                <a:solidFill>
                  <a:srgbClr val="FF0000"/>
                </a:solidFill>
              </a:rPr>
              <a:t>Admin</a:t>
            </a:r>
            <a:endParaRPr lang="ko-KR" altLang="en-US" sz="800">
              <a:solidFill>
                <a:srgbClr val="FF0000"/>
              </a:solidFill>
            </a:endParaRPr>
          </a:p>
        </p:txBody>
      </p:sp>
      <p:sp>
        <p:nvSpPr>
          <p:cNvPr id="351" name="TextBox 350"/>
          <p:cNvSpPr txBox="1"/>
          <p:nvPr/>
        </p:nvSpPr>
        <p:spPr>
          <a:xfrm>
            <a:off x="5990956" y="550154"/>
            <a:ext cx="515639" cy="219828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800" smtClean="0">
                <a:solidFill>
                  <a:srgbClr val="FF0000"/>
                </a:solidFill>
              </a:rPr>
              <a:t>Admin</a:t>
            </a:r>
            <a:endParaRPr lang="ko-KR" altLang="en-US" sz="800">
              <a:solidFill>
                <a:srgbClr val="FF0000"/>
              </a:solidFill>
            </a:endParaRPr>
          </a:p>
        </p:txBody>
      </p:sp>
      <p:sp>
        <p:nvSpPr>
          <p:cNvPr id="352" name="TextBox 351"/>
          <p:cNvSpPr txBox="1"/>
          <p:nvPr/>
        </p:nvSpPr>
        <p:spPr>
          <a:xfrm>
            <a:off x="5961112" y="2697931"/>
            <a:ext cx="515639" cy="219828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800" smtClean="0">
                <a:solidFill>
                  <a:srgbClr val="FF0000"/>
                </a:solidFill>
              </a:rPr>
              <a:t>Admin</a:t>
            </a:r>
            <a:endParaRPr lang="ko-KR" altLang="en-US" sz="800">
              <a:solidFill>
                <a:srgbClr val="FF0000"/>
              </a:solidFill>
            </a:endParaRPr>
          </a:p>
        </p:txBody>
      </p:sp>
      <p:sp>
        <p:nvSpPr>
          <p:cNvPr id="353" name="TextBox 352"/>
          <p:cNvSpPr txBox="1"/>
          <p:nvPr/>
        </p:nvSpPr>
        <p:spPr>
          <a:xfrm>
            <a:off x="5971745" y="3782452"/>
            <a:ext cx="515639" cy="219828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800" smtClean="0">
                <a:solidFill>
                  <a:srgbClr val="FF0000"/>
                </a:solidFill>
              </a:rPr>
              <a:t>Admin</a:t>
            </a:r>
            <a:endParaRPr lang="ko-KR" altLang="en-US" sz="800">
              <a:solidFill>
                <a:srgbClr val="FF0000"/>
              </a:solidFill>
            </a:endParaRPr>
          </a:p>
        </p:txBody>
      </p:sp>
      <p:sp>
        <p:nvSpPr>
          <p:cNvPr id="354" name="TextBox 353"/>
          <p:cNvSpPr txBox="1"/>
          <p:nvPr/>
        </p:nvSpPr>
        <p:spPr>
          <a:xfrm>
            <a:off x="5971745" y="5462396"/>
            <a:ext cx="515639" cy="219828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800" smtClean="0">
                <a:solidFill>
                  <a:srgbClr val="FF0000"/>
                </a:solidFill>
              </a:rPr>
              <a:t>Admin</a:t>
            </a:r>
            <a:endParaRPr lang="ko-KR" altLang="en-US" sz="800">
              <a:solidFill>
                <a:srgbClr val="FF0000"/>
              </a:solidFill>
            </a:endParaRPr>
          </a:p>
        </p:txBody>
      </p:sp>
      <p:sp>
        <p:nvSpPr>
          <p:cNvPr id="355" name="TextBox 354"/>
          <p:cNvSpPr txBox="1"/>
          <p:nvPr/>
        </p:nvSpPr>
        <p:spPr>
          <a:xfrm>
            <a:off x="5971745" y="6068451"/>
            <a:ext cx="515639" cy="219828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800" smtClean="0">
                <a:solidFill>
                  <a:srgbClr val="FF0000"/>
                </a:solidFill>
              </a:rPr>
              <a:t>Admin</a:t>
            </a:r>
            <a:endParaRPr lang="ko-KR" altLang="en-US" sz="800">
              <a:solidFill>
                <a:srgbClr val="FF0000"/>
              </a:solidFill>
            </a:endParaRPr>
          </a:p>
        </p:txBody>
      </p:sp>
      <p:sp>
        <p:nvSpPr>
          <p:cNvPr id="356" name="TextBox 355"/>
          <p:cNvSpPr txBox="1"/>
          <p:nvPr/>
        </p:nvSpPr>
        <p:spPr>
          <a:xfrm>
            <a:off x="8789373" y="4473567"/>
            <a:ext cx="515639" cy="219828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800" smtClean="0">
                <a:solidFill>
                  <a:srgbClr val="FF0000"/>
                </a:solidFill>
              </a:rPr>
              <a:t>Admin</a:t>
            </a:r>
            <a:endParaRPr lang="ko-KR" altLang="en-US" sz="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237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3"/>
          <p:cNvSpPr txBox="1">
            <a:spLocks noChangeArrowheads="1"/>
          </p:cNvSpPr>
          <p:nvPr/>
        </p:nvSpPr>
        <p:spPr bwMode="auto">
          <a:xfrm>
            <a:off x="560512" y="116632"/>
            <a:ext cx="2444067" cy="281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맑은 고딕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kumimoji="0" lang="ko-KR" altLang="en-US" sz="1200" b="1" u="sng" dirty="0" smtClean="0">
                <a:ea typeface="맑은 고딕" pitchFamily="50" charset="-127"/>
              </a:rPr>
              <a:t>통계청 </a:t>
            </a:r>
            <a:r>
              <a:rPr kumimoji="0" lang="ko-KR" altLang="en-US" sz="1200" b="1" u="sng" smtClean="0">
                <a:ea typeface="맑은 고딕" pitchFamily="50" charset="-127"/>
              </a:rPr>
              <a:t>서비스 흐름도 </a:t>
            </a:r>
            <a:r>
              <a:rPr kumimoji="0" lang="en-US" altLang="ko-KR" sz="1200" b="1" u="sng" smtClean="0">
                <a:ea typeface="맑은 고딕" pitchFamily="50" charset="-127"/>
              </a:rPr>
              <a:t>(TO-BE)</a:t>
            </a:r>
            <a:endParaRPr kumimoji="0" lang="en-US" altLang="ko-KR" sz="1200" b="1" u="sng" dirty="0">
              <a:ea typeface="맑은 고딕" pitchFamily="50" charset="-127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3274828" y="3410669"/>
            <a:ext cx="6214676" cy="0"/>
          </a:xfrm>
          <a:prstGeom prst="line">
            <a:avLst/>
          </a:prstGeom>
          <a:ln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꺾인 연결선 5"/>
          <p:cNvCxnSpPr/>
          <p:nvPr/>
        </p:nvCxnSpPr>
        <p:spPr>
          <a:xfrm rot="16200000" flipH="1">
            <a:off x="9132783" y="3587152"/>
            <a:ext cx="435458" cy="290305"/>
          </a:xfrm>
          <a:prstGeom prst="bentConnector3">
            <a:avLst>
              <a:gd name="adj1" fmla="val -1276"/>
            </a:avLst>
          </a:prstGeom>
          <a:ln>
            <a:solidFill>
              <a:srgbClr val="FFC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714889" y="3397593"/>
            <a:ext cx="539683" cy="23521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ko-KR" altLang="en-US" sz="900" b="1" smtClean="0"/>
              <a:t>업무망</a:t>
            </a:r>
            <a:endParaRPr lang="ko-KR" altLang="en-US" sz="900" b="1"/>
          </a:p>
        </p:txBody>
      </p:sp>
      <p:cxnSp>
        <p:nvCxnSpPr>
          <p:cNvPr id="8" name="꺾인 연결선 7"/>
          <p:cNvCxnSpPr/>
          <p:nvPr/>
        </p:nvCxnSpPr>
        <p:spPr>
          <a:xfrm rot="5400000" flipH="1" flipV="1">
            <a:off x="9126597" y="2931702"/>
            <a:ext cx="457680" cy="300149"/>
          </a:xfrm>
          <a:prstGeom prst="bentConnector3">
            <a:avLst>
              <a:gd name="adj1" fmla="val -1110"/>
            </a:avLst>
          </a:prstGeom>
          <a:ln>
            <a:solidFill>
              <a:srgbClr val="FFC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617195" y="3159314"/>
            <a:ext cx="655100" cy="23521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ko-KR" altLang="en-US" sz="900" b="1" smtClean="0"/>
              <a:t>인터넷망</a:t>
            </a:r>
            <a:endParaRPr lang="ko-KR" altLang="en-US" sz="900" b="1"/>
          </a:p>
        </p:txBody>
      </p:sp>
      <p:cxnSp>
        <p:nvCxnSpPr>
          <p:cNvPr id="10" name="직선 연결선 9"/>
          <p:cNvCxnSpPr/>
          <p:nvPr/>
        </p:nvCxnSpPr>
        <p:spPr>
          <a:xfrm>
            <a:off x="3207889" y="387762"/>
            <a:ext cx="0" cy="6342647"/>
          </a:xfrm>
          <a:prstGeom prst="line">
            <a:avLst/>
          </a:prstGeom>
          <a:ln w="9525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꺾인 연결선 10"/>
          <p:cNvCxnSpPr/>
          <p:nvPr/>
        </p:nvCxnSpPr>
        <p:spPr>
          <a:xfrm rot="10800000" flipV="1">
            <a:off x="2648744" y="6349104"/>
            <a:ext cx="432048" cy="360040"/>
          </a:xfrm>
          <a:prstGeom prst="bentConnector3">
            <a:avLst>
              <a:gd name="adj1" fmla="val -1680"/>
            </a:avLst>
          </a:prstGeom>
          <a:ln>
            <a:solidFill>
              <a:srgbClr val="FFC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680999" y="6479093"/>
            <a:ext cx="469151" cy="23521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900" b="1" smtClean="0"/>
              <a:t>DB</a:t>
            </a:r>
            <a:r>
              <a:rPr lang="ko-KR" altLang="en-US" sz="900" b="1" smtClean="0"/>
              <a:t>망</a:t>
            </a:r>
            <a:endParaRPr lang="ko-KR" altLang="en-US" sz="900" b="1"/>
          </a:p>
        </p:txBody>
      </p:sp>
      <p:sp>
        <p:nvSpPr>
          <p:cNvPr id="13" name="직사각형 12"/>
          <p:cNvSpPr/>
          <p:nvPr/>
        </p:nvSpPr>
        <p:spPr>
          <a:xfrm>
            <a:off x="4376936" y="812915"/>
            <a:ext cx="1080120" cy="729646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 sz="700"/>
          </a:p>
        </p:txBody>
      </p:sp>
      <p:sp>
        <p:nvSpPr>
          <p:cNvPr id="14" name="직사각형 13"/>
          <p:cNvSpPr/>
          <p:nvPr/>
        </p:nvSpPr>
        <p:spPr>
          <a:xfrm>
            <a:off x="4376936" y="2216412"/>
            <a:ext cx="1080120" cy="729646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6577875" y="812915"/>
            <a:ext cx="1080120" cy="729646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 sz="700"/>
          </a:p>
        </p:txBody>
      </p:sp>
      <p:sp>
        <p:nvSpPr>
          <p:cNvPr id="16" name="직사각형 15"/>
          <p:cNvSpPr/>
          <p:nvPr/>
        </p:nvSpPr>
        <p:spPr>
          <a:xfrm>
            <a:off x="6577875" y="2216412"/>
            <a:ext cx="1080120" cy="729646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4376936" y="3960153"/>
            <a:ext cx="1080120" cy="729646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4376936" y="5363650"/>
            <a:ext cx="1080120" cy="729646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6577875" y="3960153"/>
            <a:ext cx="1080120" cy="729646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6577875" y="5363650"/>
            <a:ext cx="1080120" cy="729646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409074" y="2503492"/>
            <a:ext cx="1702177" cy="729646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 sz="700"/>
          </a:p>
        </p:txBody>
      </p:sp>
      <p:sp>
        <p:nvSpPr>
          <p:cNvPr id="24" name="직사각형 23"/>
          <p:cNvSpPr/>
          <p:nvPr/>
        </p:nvSpPr>
        <p:spPr>
          <a:xfrm>
            <a:off x="409074" y="3906989"/>
            <a:ext cx="1702177" cy="729646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4299001" y="436776"/>
            <a:ext cx="1299507" cy="35832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en-US" altLang="ko-KR" sz="900" b="1" smtClean="0"/>
              <a:t>naraextwas1(</a:t>
            </a:r>
            <a:r>
              <a:rPr lang="ko-KR" altLang="en-US" sz="900" b="1" smtClean="0"/>
              <a:t>기존</a:t>
            </a:r>
            <a:r>
              <a:rPr lang="en-US" altLang="ko-KR" sz="900" b="1" smtClean="0"/>
              <a:t>IP)</a:t>
            </a:r>
          </a:p>
          <a:p>
            <a:pPr>
              <a:defRPr/>
            </a:pPr>
            <a:r>
              <a:rPr lang="en-US" altLang="ko-KR" sz="800" i="1" smtClean="0"/>
              <a:t>Weblogic 10.3.5</a:t>
            </a:r>
            <a:endParaRPr lang="en-US" altLang="ko-KR" sz="800" i="1" dirty="0" smtClean="0"/>
          </a:p>
        </p:txBody>
      </p:sp>
      <p:cxnSp>
        <p:nvCxnSpPr>
          <p:cNvPr id="22" name="직선 화살표 연결선 21"/>
          <p:cNvCxnSpPr>
            <a:stCxn id="13" idx="1"/>
            <a:endCxn id="23" idx="3"/>
          </p:cNvCxnSpPr>
          <p:nvPr/>
        </p:nvCxnSpPr>
        <p:spPr>
          <a:xfrm flipH="1">
            <a:off x="2111251" y="1177738"/>
            <a:ext cx="2265685" cy="16905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/>
          <p:cNvCxnSpPr>
            <a:stCxn id="13" idx="1"/>
            <a:endCxn id="24" idx="3"/>
          </p:cNvCxnSpPr>
          <p:nvPr/>
        </p:nvCxnSpPr>
        <p:spPr>
          <a:xfrm flipH="1">
            <a:off x="2111251" y="1177738"/>
            <a:ext cx="2265685" cy="30940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/>
          <p:cNvCxnSpPr>
            <a:stCxn id="14" idx="1"/>
            <a:endCxn id="23" idx="3"/>
          </p:cNvCxnSpPr>
          <p:nvPr/>
        </p:nvCxnSpPr>
        <p:spPr>
          <a:xfrm flipH="1">
            <a:off x="2111251" y="2581235"/>
            <a:ext cx="2265685" cy="287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/>
          <p:cNvCxnSpPr>
            <a:stCxn id="14" idx="1"/>
            <a:endCxn id="24" idx="3"/>
          </p:cNvCxnSpPr>
          <p:nvPr/>
        </p:nvCxnSpPr>
        <p:spPr>
          <a:xfrm flipH="1">
            <a:off x="2111251" y="2581235"/>
            <a:ext cx="2265685" cy="16905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40"/>
          <p:cNvCxnSpPr>
            <a:stCxn id="17" idx="1"/>
            <a:endCxn id="23" idx="3"/>
          </p:cNvCxnSpPr>
          <p:nvPr/>
        </p:nvCxnSpPr>
        <p:spPr>
          <a:xfrm flipH="1" flipV="1">
            <a:off x="2111251" y="2868315"/>
            <a:ext cx="2265685" cy="14566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43"/>
          <p:cNvCxnSpPr>
            <a:stCxn id="18" idx="1"/>
            <a:endCxn id="24" idx="3"/>
          </p:cNvCxnSpPr>
          <p:nvPr/>
        </p:nvCxnSpPr>
        <p:spPr>
          <a:xfrm flipH="1" flipV="1">
            <a:off x="2111251" y="4271812"/>
            <a:ext cx="2265685" cy="14566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화살표 연결선 46"/>
          <p:cNvCxnSpPr>
            <a:stCxn id="17" idx="1"/>
            <a:endCxn id="24" idx="3"/>
          </p:cNvCxnSpPr>
          <p:nvPr/>
        </p:nvCxnSpPr>
        <p:spPr>
          <a:xfrm flipH="1" flipV="1">
            <a:off x="2111251" y="4271812"/>
            <a:ext cx="2265685" cy="531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화살표 연결선 49"/>
          <p:cNvCxnSpPr>
            <a:stCxn id="18" idx="1"/>
            <a:endCxn id="23" idx="3"/>
          </p:cNvCxnSpPr>
          <p:nvPr/>
        </p:nvCxnSpPr>
        <p:spPr>
          <a:xfrm flipH="1" flipV="1">
            <a:off x="2111251" y="2868315"/>
            <a:ext cx="2265685" cy="28601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70"/>
          <p:cNvGrpSpPr/>
          <p:nvPr/>
        </p:nvGrpSpPr>
        <p:grpSpPr>
          <a:xfrm>
            <a:off x="2130859" y="2348880"/>
            <a:ext cx="631055" cy="518651"/>
            <a:chOff x="2228512" y="2190269"/>
            <a:chExt cx="631055" cy="518651"/>
          </a:xfrm>
        </p:grpSpPr>
        <p:sp>
          <p:nvSpPr>
            <p:cNvPr id="54" name="TextBox 53"/>
            <p:cNvSpPr txBox="1"/>
            <p:nvPr/>
          </p:nvSpPr>
          <p:spPr>
            <a:xfrm>
              <a:off x="2228512" y="2347375"/>
              <a:ext cx="631055" cy="204439"/>
            </a:xfrm>
            <a:prstGeom prst="rect">
              <a:avLst/>
            </a:prstGeom>
            <a:noFill/>
          </p:spPr>
          <p:txBody>
            <a:bodyPr wrap="none" lIns="95782" tIns="47891" rIns="95782" bIns="47891" rtlCol="0">
              <a:spAutoFit/>
            </a:bodyPr>
            <a:lstStyle/>
            <a:p>
              <a:r>
                <a:rPr lang="en-US" altLang="ko-KR" sz="700" smtClean="0"/>
                <a:t>TCP 12510</a:t>
              </a:r>
              <a:endParaRPr lang="ko-KR" altLang="en-US" sz="70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233713" y="2504481"/>
              <a:ext cx="581361" cy="204439"/>
            </a:xfrm>
            <a:prstGeom prst="rect">
              <a:avLst/>
            </a:prstGeom>
            <a:noFill/>
          </p:spPr>
          <p:txBody>
            <a:bodyPr wrap="none" lIns="95782" tIns="47891" rIns="95782" bIns="47891" rtlCol="0">
              <a:spAutoFit/>
            </a:bodyPr>
            <a:lstStyle/>
            <a:p>
              <a:r>
                <a:rPr lang="en-US" altLang="ko-KR" sz="700" smtClean="0"/>
                <a:t>TCP 1521</a:t>
              </a:r>
              <a:endParaRPr lang="ko-KR" altLang="en-US" sz="70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228512" y="2190269"/>
              <a:ext cx="631055" cy="204439"/>
            </a:xfrm>
            <a:prstGeom prst="rect">
              <a:avLst/>
            </a:prstGeom>
            <a:noFill/>
          </p:spPr>
          <p:txBody>
            <a:bodyPr wrap="none" lIns="95782" tIns="47891" rIns="95782" bIns="47891" rtlCol="0">
              <a:spAutoFit/>
            </a:bodyPr>
            <a:lstStyle/>
            <a:p>
              <a:r>
                <a:rPr lang="en-US" altLang="ko-KR" sz="700" smtClean="0"/>
                <a:t>TCP 12530</a:t>
              </a:r>
              <a:endParaRPr lang="ko-KR" altLang="en-US" sz="700"/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367463" y="2109059"/>
            <a:ext cx="1493471" cy="35832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en-US" altLang="ko-KR" sz="900" b="1" smtClean="0"/>
              <a:t>naradb1(10.184.71.111)</a:t>
            </a:r>
          </a:p>
          <a:p>
            <a:pPr>
              <a:defRPr/>
            </a:pPr>
            <a:r>
              <a:rPr lang="en-US" altLang="ko-KR" sz="800" i="1" smtClean="0"/>
              <a:t>Oracle Enterprise 11.2.0.2</a:t>
            </a:r>
            <a:endParaRPr lang="ko-KR" altLang="en-US" sz="800" i="1" dirty="0"/>
          </a:p>
        </p:txBody>
      </p:sp>
      <p:sp>
        <p:nvSpPr>
          <p:cNvPr id="68" name="TextBox 67"/>
          <p:cNvSpPr txBox="1"/>
          <p:nvPr/>
        </p:nvSpPr>
        <p:spPr>
          <a:xfrm>
            <a:off x="6470918" y="448361"/>
            <a:ext cx="1881397" cy="35832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900" b="1" smtClean="0"/>
              <a:t>naraextweb1(</a:t>
            </a:r>
            <a:r>
              <a:rPr lang="ko-KR" altLang="en-US" sz="900" b="1" smtClean="0"/>
              <a:t>기존</a:t>
            </a:r>
            <a:r>
              <a:rPr lang="en-US" altLang="ko-KR" sz="900" b="1" smtClean="0"/>
              <a:t>IP -&gt; L4 VIP)</a:t>
            </a:r>
          </a:p>
          <a:p>
            <a:r>
              <a:rPr lang="en-US" altLang="ko-KR" sz="800" i="1" smtClean="0"/>
              <a:t>SunOne Web Server 6.1</a:t>
            </a:r>
            <a:endParaRPr lang="ko-KR" altLang="en-US" sz="800" i="1"/>
          </a:p>
        </p:txBody>
      </p:sp>
      <p:sp>
        <p:nvSpPr>
          <p:cNvPr id="69" name="TextBox 68"/>
          <p:cNvSpPr txBox="1"/>
          <p:nvPr/>
        </p:nvSpPr>
        <p:spPr>
          <a:xfrm>
            <a:off x="6504486" y="3573016"/>
            <a:ext cx="1857352" cy="35832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en-US" altLang="ko-KR" sz="900" b="1" smtClean="0"/>
              <a:t>naraintweb1(</a:t>
            </a:r>
            <a:r>
              <a:rPr lang="ko-KR" altLang="en-US" sz="900" b="1" smtClean="0"/>
              <a:t>기존</a:t>
            </a:r>
            <a:r>
              <a:rPr lang="en-US" altLang="ko-KR" sz="900" b="1" smtClean="0"/>
              <a:t>IP -&gt; L4 VIP)</a:t>
            </a:r>
          </a:p>
          <a:p>
            <a:pPr>
              <a:defRPr/>
            </a:pPr>
            <a:r>
              <a:rPr lang="en-US" altLang="ko-KR" sz="800" i="1" smtClean="0"/>
              <a:t>SunOne Web Server 6.1</a:t>
            </a:r>
            <a:endParaRPr lang="ko-KR" altLang="en-US" sz="800" i="1" smtClean="0"/>
          </a:p>
        </p:txBody>
      </p:sp>
      <p:sp>
        <p:nvSpPr>
          <p:cNvPr id="70" name="TextBox 69"/>
          <p:cNvSpPr txBox="1"/>
          <p:nvPr/>
        </p:nvSpPr>
        <p:spPr>
          <a:xfrm>
            <a:off x="4304928" y="3573016"/>
            <a:ext cx="1275462" cy="35832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 algn="ctr">
              <a:defRPr/>
            </a:pPr>
            <a:r>
              <a:rPr lang="en-US" altLang="ko-KR" sz="900" b="1" smtClean="0"/>
              <a:t>naraintwas1(</a:t>
            </a:r>
            <a:r>
              <a:rPr lang="ko-KR" altLang="en-US" sz="900" b="1" smtClean="0"/>
              <a:t>기존</a:t>
            </a:r>
            <a:r>
              <a:rPr lang="en-US" altLang="ko-KR" sz="900" b="1" smtClean="0"/>
              <a:t>IP)</a:t>
            </a:r>
          </a:p>
          <a:p>
            <a:pPr>
              <a:defRPr/>
            </a:pPr>
            <a:r>
              <a:rPr lang="en-US" altLang="ko-KR" sz="800" i="1" smtClean="0"/>
              <a:t>Weblogic 10.3.5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378838" y="933035"/>
            <a:ext cx="1059056" cy="312161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ko-KR" altLang="en-US" sz="700" b="1" smtClean="0"/>
              <a:t>외부 </a:t>
            </a:r>
            <a:r>
              <a:rPr lang="en-US" altLang="ko-KR" sz="700" b="1" smtClean="0"/>
              <a:t>WAS #1</a:t>
            </a:r>
          </a:p>
          <a:p>
            <a:pPr>
              <a:defRPr/>
            </a:pPr>
            <a:r>
              <a:rPr lang="en-US" altLang="ko-KR" sz="700" b="1" smtClean="0"/>
              <a:t>IP: 125.60.43.211/27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378838" y="2353387"/>
            <a:ext cx="1059056" cy="312161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ko-KR" altLang="en-US" sz="700" b="1" smtClean="0"/>
              <a:t>외부 </a:t>
            </a:r>
            <a:r>
              <a:rPr lang="en-US" altLang="ko-KR" sz="700" b="1" smtClean="0"/>
              <a:t>WAS #2</a:t>
            </a:r>
          </a:p>
          <a:p>
            <a:pPr>
              <a:defRPr/>
            </a:pPr>
            <a:r>
              <a:rPr lang="en-US" altLang="ko-KR" sz="700" b="1" smtClean="0"/>
              <a:t>IP: </a:t>
            </a:r>
            <a:r>
              <a:rPr lang="en-US" altLang="ko-KR" sz="700" b="1" smtClean="0">
                <a:solidFill>
                  <a:srgbClr val="FF0000"/>
                </a:solidFill>
              </a:rPr>
              <a:t>125.60.43.212/27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579778" y="933035"/>
            <a:ext cx="1059056" cy="312161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ko-KR" altLang="en-US" sz="700" b="1" smtClean="0"/>
              <a:t>외부 </a:t>
            </a:r>
            <a:r>
              <a:rPr lang="en-US" altLang="ko-KR" sz="700" b="1" smtClean="0"/>
              <a:t>WEB #1</a:t>
            </a:r>
          </a:p>
          <a:p>
            <a:pPr>
              <a:defRPr/>
            </a:pPr>
            <a:r>
              <a:rPr lang="en-US" altLang="ko-KR" sz="700" b="1" smtClean="0"/>
              <a:t>IP: </a:t>
            </a:r>
            <a:r>
              <a:rPr lang="en-US" altLang="ko-KR" sz="700" b="1" smtClean="0">
                <a:solidFill>
                  <a:srgbClr val="FF0000"/>
                </a:solidFill>
              </a:rPr>
              <a:t>125.60.43.213/27</a:t>
            </a:r>
            <a:endParaRPr lang="en-US" altLang="ko-KR" sz="700" b="1" smtClean="0">
              <a:solidFill>
                <a:srgbClr val="FF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579778" y="2353387"/>
            <a:ext cx="1059056" cy="312161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ko-KR" altLang="en-US" sz="700" b="1" smtClean="0"/>
              <a:t>외부 </a:t>
            </a:r>
            <a:r>
              <a:rPr lang="en-US" altLang="ko-KR" sz="700" b="1" smtClean="0"/>
              <a:t>WEB #2</a:t>
            </a:r>
          </a:p>
          <a:p>
            <a:pPr>
              <a:defRPr/>
            </a:pPr>
            <a:r>
              <a:rPr lang="en-US" altLang="ko-KR" sz="700" b="1" smtClean="0"/>
              <a:t>IP: </a:t>
            </a:r>
            <a:r>
              <a:rPr lang="en-US" altLang="ko-KR" sz="700" b="1" smtClean="0">
                <a:solidFill>
                  <a:srgbClr val="FF0000"/>
                </a:solidFill>
              </a:rPr>
              <a:t>125.60.43.214/27</a:t>
            </a:r>
            <a:endParaRPr lang="en-US" altLang="ko-KR" sz="700" b="1" smtClean="0">
              <a:solidFill>
                <a:srgbClr val="FF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378838" y="4090905"/>
            <a:ext cx="1007760" cy="312161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ko-KR" altLang="en-US" sz="700" b="1" smtClean="0"/>
              <a:t>내부 </a:t>
            </a:r>
            <a:r>
              <a:rPr lang="en-US" altLang="ko-KR" sz="700" b="1" smtClean="0"/>
              <a:t>WAS #1</a:t>
            </a:r>
          </a:p>
          <a:p>
            <a:pPr>
              <a:defRPr/>
            </a:pPr>
            <a:r>
              <a:rPr lang="en-US" altLang="ko-KR" sz="700" b="1" smtClean="0"/>
              <a:t>IP: 10.184.70.81/27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378838" y="5511257"/>
            <a:ext cx="1007760" cy="312161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ko-KR" altLang="en-US" sz="700" b="1" smtClean="0"/>
              <a:t>내부 </a:t>
            </a:r>
            <a:r>
              <a:rPr lang="en-US" altLang="ko-KR" sz="700" b="1" smtClean="0"/>
              <a:t>WAS #2</a:t>
            </a:r>
          </a:p>
          <a:p>
            <a:pPr>
              <a:defRPr/>
            </a:pPr>
            <a:r>
              <a:rPr lang="en-US" altLang="ko-KR" sz="700" b="1" smtClean="0"/>
              <a:t>IP: </a:t>
            </a:r>
            <a:r>
              <a:rPr lang="en-US" altLang="ko-KR" sz="700" b="1" smtClean="0">
                <a:solidFill>
                  <a:srgbClr val="FF0000"/>
                </a:solidFill>
              </a:rPr>
              <a:t>10.184.70.84/27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6579778" y="4090905"/>
            <a:ext cx="1007760" cy="312161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ko-KR" altLang="en-US" sz="700" b="1" smtClean="0"/>
              <a:t>내부 </a:t>
            </a:r>
            <a:r>
              <a:rPr lang="en-US" altLang="ko-KR" sz="700" b="1" smtClean="0"/>
              <a:t>WEB #1</a:t>
            </a:r>
          </a:p>
          <a:p>
            <a:pPr>
              <a:defRPr/>
            </a:pPr>
            <a:r>
              <a:rPr lang="en-US" altLang="ko-KR" sz="700" b="1" smtClean="0"/>
              <a:t>IP: </a:t>
            </a:r>
            <a:r>
              <a:rPr lang="en-US" altLang="ko-KR" sz="700" b="1" smtClean="0">
                <a:solidFill>
                  <a:srgbClr val="FF0000"/>
                </a:solidFill>
              </a:rPr>
              <a:t>10.184.70.85/27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579778" y="5511257"/>
            <a:ext cx="1007760" cy="312161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ko-KR" altLang="en-US" sz="700" b="1" smtClean="0"/>
              <a:t>내부 </a:t>
            </a:r>
            <a:r>
              <a:rPr lang="en-US" altLang="ko-KR" sz="700" b="1" smtClean="0"/>
              <a:t>WEB #2</a:t>
            </a:r>
          </a:p>
          <a:p>
            <a:pPr>
              <a:defRPr/>
            </a:pPr>
            <a:r>
              <a:rPr lang="en-US" altLang="ko-KR" sz="700" b="1" smtClean="0"/>
              <a:t>IP: </a:t>
            </a:r>
            <a:r>
              <a:rPr lang="en-US" altLang="ko-KR" sz="700" b="1" smtClean="0">
                <a:solidFill>
                  <a:srgbClr val="FF0000"/>
                </a:solidFill>
              </a:rPr>
              <a:t>10.184.70.86/27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39651" y="2528810"/>
            <a:ext cx="1429351" cy="527605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ko-KR" altLang="en-US" sz="700" b="1" smtClean="0"/>
              <a:t>통계 </a:t>
            </a:r>
            <a:r>
              <a:rPr lang="en-US" altLang="ko-KR" sz="700" b="1" smtClean="0"/>
              <a:t>DB #1</a:t>
            </a:r>
          </a:p>
          <a:p>
            <a:pPr>
              <a:defRPr/>
            </a:pPr>
            <a:r>
              <a:rPr lang="en-US" altLang="ko-KR" sz="700" b="1" smtClean="0"/>
              <a:t>Virtual-IP1: 10.184.71.111/27</a:t>
            </a:r>
          </a:p>
          <a:p>
            <a:pPr>
              <a:defRPr/>
            </a:pPr>
            <a:r>
              <a:rPr lang="en-US" altLang="ko-KR" sz="700" b="1" smtClean="0"/>
              <a:t>Public-IP1: </a:t>
            </a:r>
            <a:r>
              <a:rPr lang="en-US" altLang="ko-KR" sz="700" b="1" smtClean="0">
                <a:solidFill>
                  <a:srgbClr val="FF0000"/>
                </a:solidFill>
              </a:rPr>
              <a:t>10.184.71.112/27</a:t>
            </a:r>
          </a:p>
          <a:p>
            <a:pPr>
              <a:defRPr/>
            </a:pPr>
            <a:r>
              <a:rPr lang="en-US" altLang="ko-KR" sz="700" b="1" smtClean="0"/>
              <a:t>Private-IP1: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439651" y="3921676"/>
            <a:ext cx="1429351" cy="527605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ko-KR" altLang="en-US" sz="700" b="1" smtClean="0"/>
              <a:t>통계 </a:t>
            </a:r>
            <a:r>
              <a:rPr lang="en-US" altLang="ko-KR" sz="700" b="1" smtClean="0"/>
              <a:t>DB #2</a:t>
            </a:r>
          </a:p>
          <a:p>
            <a:pPr>
              <a:defRPr/>
            </a:pPr>
            <a:r>
              <a:rPr lang="en-US" altLang="ko-KR" sz="700" b="1" smtClean="0"/>
              <a:t>Virtual-IP2: </a:t>
            </a:r>
            <a:r>
              <a:rPr lang="en-US" altLang="ko-KR" sz="700" b="1" smtClean="0">
                <a:solidFill>
                  <a:srgbClr val="FF0000"/>
                </a:solidFill>
              </a:rPr>
              <a:t>10.184.71.113/27</a:t>
            </a:r>
          </a:p>
          <a:p>
            <a:pPr>
              <a:defRPr/>
            </a:pPr>
            <a:r>
              <a:rPr lang="en-US" altLang="ko-KR" sz="700" b="1" smtClean="0"/>
              <a:t>Public-IP2: </a:t>
            </a:r>
            <a:r>
              <a:rPr lang="en-US" altLang="ko-KR" sz="700" b="1" smtClean="0">
                <a:solidFill>
                  <a:srgbClr val="FF0000"/>
                </a:solidFill>
              </a:rPr>
              <a:t>10.184.71.114/27</a:t>
            </a:r>
          </a:p>
          <a:p>
            <a:pPr>
              <a:defRPr/>
            </a:pPr>
            <a:r>
              <a:rPr lang="en-US" altLang="ko-KR" sz="700" b="1" smtClean="0"/>
              <a:t>Private-IP2: </a:t>
            </a:r>
          </a:p>
        </p:txBody>
      </p:sp>
      <p:cxnSp>
        <p:nvCxnSpPr>
          <p:cNvPr id="88" name="직선 화살표 연결선 87"/>
          <p:cNvCxnSpPr/>
          <p:nvPr/>
        </p:nvCxnSpPr>
        <p:spPr>
          <a:xfrm flipH="1">
            <a:off x="8489420" y="1679054"/>
            <a:ext cx="8510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8553400" y="1526308"/>
            <a:ext cx="531669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443</a:t>
            </a:r>
            <a:endParaRPr lang="ko-KR" altLang="en-US" sz="700"/>
          </a:p>
        </p:txBody>
      </p:sp>
      <p:cxnSp>
        <p:nvCxnSpPr>
          <p:cNvPr id="90" name="직선 화살표 연결선 89"/>
          <p:cNvCxnSpPr/>
          <p:nvPr/>
        </p:nvCxnSpPr>
        <p:spPr>
          <a:xfrm flipH="1">
            <a:off x="8489422" y="1917179"/>
            <a:ext cx="86139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8553400" y="1764433"/>
            <a:ext cx="481975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80</a:t>
            </a:r>
            <a:endParaRPr lang="ko-KR" altLang="en-US" sz="700"/>
          </a:p>
        </p:txBody>
      </p:sp>
      <p:cxnSp>
        <p:nvCxnSpPr>
          <p:cNvPr id="92" name="직선 화살표 연결선 91"/>
          <p:cNvCxnSpPr/>
          <p:nvPr/>
        </p:nvCxnSpPr>
        <p:spPr>
          <a:xfrm flipH="1">
            <a:off x="8489420" y="4808526"/>
            <a:ext cx="85108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8553400" y="4655780"/>
            <a:ext cx="481975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80</a:t>
            </a:r>
            <a:endParaRPr lang="ko-KR" altLang="en-US" sz="700"/>
          </a:p>
        </p:txBody>
      </p:sp>
      <p:cxnSp>
        <p:nvCxnSpPr>
          <p:cNvPr id="94" name="직선 화살표 연결선 93"/>
          <p:cNvCxnSpPr/>
          <p:nvPr/>
        </p:nvCxnSpPr>
        <p:spPr>
          <a:xfrm flipH="1">
            <a:off x="8489422" y="5046651"/>
            <a:ext cx="86139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8553400" y="4893905"/>
            <a:ext cx="481975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smtClean="0"/>
              <a:t>TCP 90</a:t>
            </a:r>
            <a:endParaRPr lang="ko-KR" altLang="en-US" sz="700"/>
          </a:p>
        </p:txBody>
      </p:sp>
      <p:sp>
        <p:nvSpPr>
          <p:cNvPr id="96" name="직사각형 95"/>
          <p:cNvSpPr/>
          <p:nvPr/>
        </p:nvSpPr>
        <p:spPr>
          <a:xfrm>
            <a:off x="8193360" y="1132957"/>
            <a:ext cx="255971" cy="1535816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97" name="직사각형 96"/>
          <p:cNvSpPr/>
          <p:nvPr/>
        </p:nvSpPr>
        <p:spPr>
          <a:xfrm>
            <a:off x="8193360" y="4269561"/>
            <a:ext cx="255971" cy="1535816"/>
          </a:xfrm>
          <a:prstGeom prst="rect">
            <a:avLst/>
          </a:prstGeom>
          <a:noFill/>
          <a:ln w="190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rtlCol="0" anchor="ctr"/>
          <a:lstStyle/>
          <a:p>
            <a:pPr algn="ctr"/>
            <a:endParaRPr lang="ko-KR" altLang="en-US"/>
          </a:p>
        </p:txBody>
      </p:sp>
      <p:sp>
        <p:nvSpPr>
          <p:cNvPr id="98" name="TextBox 97"/>
          <p:cNvSpPr txBox="1"/>
          <p:nvPr/>
        </p:nvSpPr>
        <p:spPr>
          <a:xfrm rot="5400000">
            <a:off x="7575668" y="1826968"/>
            <a:ext cx="1491867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b="1" smtClean="0"/>
              <a:t>L4 Switch  VIP (125.60.43.210)</a:t>
            </a:r>
          </a:p>
        </p:txBody>
      </p:sp>
      <p:sp>
        <p:nvSpPr>
          <p:cNvPr id="99" name="TextBox 98"/>
          <p:cNvSpPr txBox="1"/>
          <p:nvPr/>
        </p:nvSpPr>
        <p:spPr>
          <a:xfrm rot="5400000">
            <a:off x="7617346" y="4963573"/>
            <a:ext cx="140851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700" b="1" smtClean="0"/>
              <a:t>L4 Switch VIP (10.184.70.80)</a:t>
            </a:r>
          </a:p>
        </p:txBody>
      </p:sp>
      <p:grpSp>
        <p:nvGrpSpPr>
          <p:cNvPr id="138" name="그룹 137"/>
          <p:cNvGrpSpPr/>
          <p:nvPr/>
        </p:nvGrpSpPr>
        <p:grpSpPr>
          <a:xfrm>
            <a:off x="2144688" y="3068960"/>
            <a:ext cx="631055" cy="361545"/>
            <a:chOff x="2144688" y="3068960"/>
            <a:chExt cx="631055" cy="361545"/>
          </a:xfrm>
        </p:grpSpPr>
        <p:sp>
          <p:nvSpPr>
            <p:cNvPr id="101" name="TextBox 100"/>
            <p:cNvSpPr txBox="1"/>
            <p:nvPr/>
          </p:nvSpPr>
          <p:spPr>
            <a:xfrm>
              <a:off x="2144688" y="3068960"/>
              <a:ext cx="631055" cy="204439"/>
            </a:xfrm>
            <a:prstGeom prst="rect">
              <a:avLst/>
            </a:prstGeom>
            <a:noFill/>
          </p:spPr>
          <p:txBody>
            <a:bodyPr wrap="none" lIns="95782" tIns="47891" rIns="95782" bIns="47891" rtlCol="0">
              <a:spAutoFit/>
            </a:bodyPr>
            <a:lstStyle/>
            <a:p>
              <a:r>
                <a:rPr lang="en-US" altLang="ko-KR" sz="700" smtClean="0"/>
                <a:t>TCP 12510</a:t>
              </a:r>
              <a:endParaRPr lang="ko-KR" altLang="en-US" sz="700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2149889" y="3226066"/>
              <a:ext cx="581361" cy="204439"/>
            </a:xfrm>
            <a:prstGeom prst="rect">
              <a:avLst/>
            </a:prstGeom>
            <a:noFill/>
          </p:spPr>
          <p:txBody>
            <a:bodyPr wrap="none" lIns="95782" tIns="47891" rIns="95782" bIns="47891" rtlCol="0">
              <a:spAutoFit/>
            </a:bodyPr>
            <a:lstStyle/>
            <a:p>
              <a:r>
                <a:rPr lang="en-US" altLang="ko-KR" sz="700" smtClean="0"/>
                <a:t>TCP 1521</a:t>
              </a:r>
              <a:endParaRPr lang="ko-KR" altLang="en-US" sz="700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4299001" y="1856502"/>
            <a:ext cx="1299507" cy="35832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en-US" altLang="ko-KR" sz="900" b="1" smtClean="0"/>
              <a:t>naraextwas2(</a:t>
            </a:r>
            <a:r>
              <a:rPr lang="ko-KR" altLang="en-US" sz="900" b="1" smtClean="0"/>
              <a:t>신규</a:t>
            </a:r>
            <a:r>
              <a:rPr lang="en-US" altLang="ko-KR" sz="900" b="1" smtClean="0"/>
              <a:t>IP)</a:t>
            </a:r>
          </a:p>
          <a:p>
            <a:pPr>
              <a:defRPr/>
            </a:pPr>
            <a:r>
              <a:rPr lang="en-US" altLang="ko-KR" sz="800" i="1" smtClean="0"/>
              <a:t>Weblogic 10.3.5</a:t>
            </a:r>
            <a:endParaRPr lang="en-US" altLang="ko-KR" sz="800" i="1" dirty="0" smtClean="0"/>
          </a:p>
        </p:txBody>
      </p:sp>
      <p:sp>
        <p:nvSpPr>
          <p:cNvPr id="63" name="TextBox 62"/>
          <p:cNvSpPr txBox="1"/>
          <p:nvPr/>
        </p:nvSpPr>
        <p:spPr>
          <a:xfrm>
            <a:off x="6470918" y="1868087"/>
            <a:ext cx="1320346" cy="35832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900" b="1" smtClean="0"/>
              <a:t>naraextweb2(</a:t>
            </a:r>
            <a:r>
              <a:rPr lang="ko-KR" altLang="en-US" sz="900" b="1" smtClean="0"/>
              <a:t>신규</a:t>
            </a:r>
            <a:r>
              <a:rPr lang="en-US" altLang="ko-KR" sz="900" b="1" smtClean="0"/>
              <a:t>IP)</a:t>
            </a:r>
          </a:p>
          <a:p>
            <a:r>
              <a:rPr lang="en-US" altLang="ko-KR" sz="800" i="1" smtClean="0"/>
              <a:t>SunOne Web Server 6.1</a:t>
            </a:r>
            <a:endParaRPr lang="ko-KR" altLang="en-US" sz="800" i="1"/>
          </a:p>
        </p:txBody>
      </p:sp>
      <p:sp>
        <p:nvSpPr>
          <p:cNvPr id="64" name="TextBox 63"/>
          <p:cNvSpPr txBox="1"/>
          <p:nvPr/>
        </p:nvSpPr>
        <p:spPr>
          <a:xfrm>
            <a:off x="4299001" y="5008776"/>
            <a:ext cx="1275462" cy="35832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en-US" altLang="ko-KR" sz="900" b="1" smtClean="0"/>
              <a:t>naraintwas2(</a:t>
            </a:r>
            <a:r>
              <a:rPr lang="ko-KR" altLang="en-US" sz="900" b="1" smtClean="0"/>
              <a:t>신규</a:t>
            </a:r>
            <a:r>
              <a:rPr lang="en-US" altLang="ko-KR" sz="900" b="1" smtClean="0"/>
              <a:t>IP)</a:t>
            </a:r>
          </a:p>
          <a:p>
            <a:pPr>
              <a:defRPr/>
            </a:pPr>
            <a:r>
              <a:rPr lang="en-US" altLang="ko-KR" sz="800" i="1" smtClean="0"/>
              <a:t>Weblogic 10.3.5</a:t>
            </a:r>
            <a:endParaRPr lang="en-US" altLang="ko-KR" sz="800" i="1" dirty="0" smtClean="0"/>
          </a:p>
        </p:txBody>
      </p:sp>
      <p:sp>
        <p:nvSpPr>
          <p:cNvPr id="65" name="TextBox 64"/>
          <p:cNvSpPr txBox="1"/>
          <p:nvPr/>
        </p:nvSpPr>
        <p:spPr>
          <a:xfrm>
            <a:off x="6470918" y="5020361"/>
            <a:ext cx="1320346" cy="35832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r>
              <a:rPr lang="en-US" altLang="ko-KR" sz="900" b="1" smtClean="0"/>
              <a:t>naraintweb2(</a:t>
            </a:r>
            <a:r>
              <a:rPr lang="ko-KR" altLang="en-US" sz="900" b="1" smtClean="0"/>
              <a:t>신규</a:t>
            </a:r>
            <a:r>
              <a:rPr lang="en-US" altLang="ko-KR" sz="900" b="1" smtClean="0"/>
              <a:t>IP)</a:t>
            </a:r>
          </a:p>
          <a:p>
            <a:r>
              <a:rPr lang="en-US" altLang="ko-KR" sz="800" i="1" smtClean="0"/>
              <a:t>SunOne Web Server 6.1</a:t>
            </a:r>
            <a:endParaRPr lang="ko-KR" altLang="en-US" sz="800" i="1"/>
          </a:p>
        </p:txBody>
      </p:sp>
      <p:cxnSp>
        <p:nvCxnSpPr>
          <p:cNvPr id="66" name="직선 화살표 연결선 65"/>
          <p:cNvCxnSpPr/>
          <p:nvPr/>
        </p:nvCxnSpPr>
        <p:spPr>
          <a:xfrm flipH="1" flipV="1">
            <a:off x="7666074" y="1254642"/>
            <a:ext cx="527288" cy="4461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화살표 연결선 71"/>
          <p:cNvCxnSpPr/>
          <p:nvPr/>
        </p:nvCxnSpPr>
        <p:spPr>
          <a:xfrm flipH="1">
            <a:off x="7655442" y="2033337"/>
            <a:ext cx="514000" cy="5291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직선 화살표 연결선 102"/>
          <p:cNvCxnSpPr/>
          <p:nvPr/>
        </p:nvCxnSpPr>
        <p:spPr>
          <a:xfrm flipH="1" flipV="1">
            <a:off x="7673340" y="4421335"/>
            <a:ext cx="520023" cy="4197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직선 화살표 연결선 103"/>
          <p:cNvCxnSpPr/>
          <p:nvPr/>
        </p:nvCxnSpPr>
        <p:spPr>
          <a:xfrm flipH="1">
            <a:off x="7682876" y="5173580"/>
            <a:ext cx="486566" cy="427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직선 화살표 연결선 104"/>
          <p:cNvCxnSpPr/>
          <p:nvPr/>
        </p:nvCxnSpPr>
        <p:spPr>
          <a:xfrm flipH="1">
            <a:off x="5448300" y="1171221"/>
            <a:ext cx="110891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직선 화살표 연결선 106"/>
          <p:cNvCxnSpPr/>
          <p:nvPr/>
        </p:nvCxnSpPr>
        <p:spPr>
          <a:xfrm flipH="1">
            <a:off x="5455920" y="2578916"/>
            <a:ext cx="110129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직선 화살표 연결선 107"/>
          <p:cNvCxnSpPr/>
          <p:nvPr/>
        </p:nvCxnSpPr>
        <p:spPr>
          <a:xfrm flipH="1">
            <a:off x="5471160" y="4335527"/>
            <a:ext cx="108605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직선 화살표 연결선 108"/>
          <p:cNvCxnSpPr/>
          <p:nvPr/>
        </p:nvCxnSpPr>
        <p:spPr>
          <a:xfrm flipH="1">
            <a:off x="5448300" y="5707127"/>
            <a:ext cx="110891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화살표 연결선 109"/>
          <p:cNvCxnSpPr/>
          <p:nvPr/>
        </p:nvCxnSpPr>
        <p:spPr>
          <a:xfrm flipH="1" flipV="1">
            <a:off x="5478780" y="4496979"/>
            <a:ext cx="1078431" cy="11458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화살표 연결선 112"/>
          <p:cNvCxnSpPr/>
          <p:nvPr/>
        </p:nvCxnSpPr>
        <p:spPr>
          <a:xfrm flipH="1">
            <a:off x="5471160" y="4391526"/>
            <a:ext cx="1110115" cy="11661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직선 화살표 연결선 118"/>
          <p:cNvCxnSpPr/>
          <p:nvPr/>
        </p:nvCxnSpPr>
        <p:spPr>
          <a:xfrm flipH="1" flipV="1">
            <a:off x="5478780" y="1332674"/>
            <a:ext cx="1078431" cy="11458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화살표 연결선 119"/>
          <p:cNvCxnSpPr/>
          <p:nvPr/>
        </p:nvCxnSpPr>
        <p:spPr>
          <a:xfrm flipH="1">
            <a:off x="5478780" y="1227221"/>
            <a:ext cx="1102495" cy="1158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/>
          <p:cNvSpPr txBox="1"/>
          <p:nvPr/>
        </p:nvSpPr>
        <p:spPr>
          <a:xfrm>
            <a:off x="367463" y="3540817"/>
            <a:ext cx="1479043" cy="358327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en-US" altLang="ko-KR" sz="900" b="1" smtClean="0"/>
              <a:t>naradb2(10.184.71.xxx)</a:t>
            </a:r>
          </a:p>
          <a:p>
            <a:pPr>
              <a:defRPr/>
            </a:pPr>
            <a:r>
              <a:rPr lang="en-US" altLang="ko-KR" sz="800" i="1" smtClean="0"/>
              <a:t>Oracle Enterprise 11.2.0.2</a:t>
            </a:r>
            <a:endParaRPr lang="ko-KR" altLang="en-US" sz="800" i="1" dirty="0"/>
          </a:p>
        </p:txBody>
      </p:sp>
      <p:grpSp>
        <p:nvGrpSpPr>
          <p:cNvPr id="139" name="그룹 138"/>
          <p:cNvGrpSpPr/>
          <p:nvPr/>
        </p:nvGrpSpPr>
        <p:grpSpPr>
          <a:xfrm>
            <a:off x="2180783" y="4236023"/>
            <a:ext cx="631055" cy="361545"/>
            <a:chOff x="2144688" y="3068960"/>
            <a:chExt cx="631055" cy="361545"/>
          </a:xfrm>
        </p:grpSpPr>
        <p:sp>
          <p:nvSpPr>
            <p:cNvPr id="140" name="TextBox 139"/>
            <p:cNvSpPr txBox="1"/>
            <p:nvPr/>
          </p:nvSpPr>
          <p:spPr>
            <a:xfrm>
              <a:off x="2144688" y="3068960"/>
              <a:ext cx="631055" cy="204439"/>
            </a:xfrm>
            <a:prstGeom prst="rect">
              <a:avLst/>
            </a:prstGeom>
            <a:noFill/>
          </p:spPr>
          <p:txBody>
            <a:bodyPr wrap="none" lIns="95782" tIns="47891" rIns="95782" bIns="47891" rtlCol="0">
              <a:spAutoFit/>
            </a:bodyPr>
            <a:lstStyle/>
            <a:p>
              <a:r>
                <a:rPr lang="en-US" altLang="ko-KR" sz="700" smtClean="0"/>
                <a:t>TCP 12510</a:t>
              </a:r>
              <a:endParaRPr lang="ko-KR" altLang="en-US" sz="700"/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2149889" y="3226066"/>
              <a:ext cx="581361" cy="204439"/>
            </a:xfrm>
            <a:prstGeom prst="rect">
              <a:avLst/>
            </a:prstGeom>
            <a:noFill/>
          </p:spPr>
          <p:txBody>
            <a:bodyPr wrap="none" lIns="95782" tIns="47891" rIns="95782" bIns="47891" rtlCol="0">
              <a:spAutoFit/>
            </a:bodyPr>
            <a:lstStyle/>
            <a:p>
              <a:r>
                <a:rPr lang="en-US" altLang="ko-KR" sz="700" smtClean="0"/>
                <a:t>TCP 1521</a:t>
              </a:r>
              <a:endParaRPr lang="ko-KR" altLang="en-US" sz="700"/>
            </a:p>
          </p:txBody>
        </p:sp>
      </p:grpSp>
      <p:grpSp>
        <p:nvGrpSpPr>
          <p:cNvPr id="142" name="그룹 70"/>
          <p:cNvGrpSpPr/>
          <p:nvPr/>
        </p:nvGrpSpPr>
        <p:grpSpPr>
          <a:xfrm>
            <a:off x="2143962" y="3648291"/>
            <a:ext cx="631055" cy="518651"/>
            <a:chOff x="2228512" y="2190269"/>
            <a:chExt cx="631055" cy="518651"/>
          </a:xfrm>
        </p:grpSpPr>
        <p:sp>
          <p:nvSpPr>
            <p:cNvPr id="143" name="TextBox 142"/>
            <p:cNvSpPr txBox="1"/>
            <p:nvPr/>
          </p:nvSpPr>
          <p:spPr>
            <a:xfrm>
              <a:off x="2228512" y="2347375"/>
              <a:ext cx="631055" cy="204439"/>
            </a:xfrm>
            <a:prstGeom prst="rect">
              <a:avLst/>
            </a:prstGeom>
            <a:noFill/>
          </p:spPr>
          <p:txBody>
            <a:bodyPr wrap="none" lIns="95782" tIns="47891" rIns="95782" bIns="47891" rtlCol="0">
              <a:spAutoFit/>
            </a:bodyPr>
            <a:lstStyle/>
            <a:p>
              <a:r>
                <a:rPr lang="en-US" altLang="ko-KR" sz="700" smtClean="0"/>
                <a:t>TCP 12510</a:t>
              </a:r>
              <a:endParaRPr lang="ko-KR" altLang="en-US" sz="700"/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2233713" y="2504481"/>
              <a:ext cx="581361" cy="204439"/>
            </a:xfrm>
            <a:prstGeom prst="rect">
              <a:avLst/>
            </a:prstGeom>
            <a:noFill/>
          </p:spPr>
          <p:txBody>
            <a:bodyPr wrap="none" lIns="95782" tIns="47891" rIns="95782" bIns="47891" rtlCol="0">
              <a:spAutoFit/>
            </a:bodyPr>
            <a:lstStyle/>
            <a:p>
              <a:r>
                <a:rPr lang="en-US" altLang="ko-KR" sz="700" smtClean="0"/>
                <a:t>TCP 1521</a:t>
              </a:r>
              <a:endParaRPr lang="ko-KR" altLang="en-US" sz="700"/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2228512" y="2190269"/>
              <a:ext cx="631055" cy="204439"/>
            </a:xfrm>
            <a:prstGeom prst="rect">
              <a:avLst/>
            </a:prstGeom>
            <a:noFill/>
          </p:spPr>
          <p:txBody>
            <a:bodyPr wrap="none" lIns="95782" tIns="47891" rIns="95782" bIns="47891" rtlCol="0">
              <a:spAutoFit/>
            </a:bodyPr>
            <a:lstStyle/>
            <a:p>
              <a:r>
                <a:rPr lang="en-US" altLang="ko-KR" sz="700" smtClean="0"/>
                <a:t>TCP 12530</a:t>
              </a:r>
              <a:endParaRPr lang="ko-KR" altLang="en-US" sz="700"/>
            </a:p>
          </p:txBody>
        </p:sp>
      </p:grpSp>
      <p:sp>
        <p:nvSpPr>
          <p:cNvPr id="148" name="TextBox 147"/>
          <p:cNvSpPr txBox="1"/>
          <p:nvPr/>
        </p:nvSpPr>
        <p:spPr>
          <a:xfrm>
            <a:off x="344488" y="3215640"/>
            <a:ext cx="1754760" cy="312161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en-US" altLang="ko-KR" sz="700" smtClean="0">
                <a:solidFill>
                  <a:srgbClr val="FF0000"/>
                </a:solidFill>
              </a:rPr>
              <a:t>Oracle 11g R2 RAC </a:t>
            </a:r>
            <a:r>
              <a:rPr lang="ko-KR" altLang="en-US" sz="700" smtClean="0">
                <a:solidFill>
                  <a:srgbClr val="FF0000"/>
                </a:solidFill>
              </a:rPr>
              <a:t>설치용 </a:t>
            </a:r>
            <a:r>
              <a:rPr lang="en-US" altLang="ko-KR" sz="700" smtClean="0">
                <a:solidFill>
                  <a:srgbClr val="FF0000"/>
                </a:solidFill>
              </a:rPr>
              <a:t>SCAN IP :</a:t>
            </a:r>
          </a:p>
          <a:p>
            <a:pPr>
              <a:defRPr/>
            </a:pPr>
            <a:r>
              <a:rPr lang="en-US" altLang="ko-KR" sz="700" smtClean="0">
                <a:solidFill>
                  <a:srgbClr val="FF0000"/>
                </a:solidFill>
              </a:rPr>
              <a:t>10.184.71.115/27 (</a:t>
            </a:r>
            <a:r>
              <a:rPr lang="ko-KR" altLang="en-US" sz="700" smtClean="0">
                <a:solidFill>
                  <a:srgbClr val="FF0000"/>
                </a:solidFill>
              </a:rPr>
              <a:t>설치후 반납</a:t>
            </a:r>
            <a:r>
              <a:rPr lang="en-US" altLang="ko-KR" sz="700" smtClean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8193360" y="2850516"/>
            <a:ext cx="1224166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en-US" altLang="ko-KR" sz="700" b="1" smtClean="0"/>
              <a:t>Gateway: 125.60.43.200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8193360" y="6114711"/>
            <a:ext cx="1148824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en-US" altLang="ko-KR" sz="700" b="1" smtClean="0"/>
              <a:t>Gateway: 10.184.70.75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1934386" y="6104079"/>
            <a:ext cx="1200121" cy="204439"/>
          </a:xfrm>
          <a:prstGeom prst="rect">
            <a:avLst/>
          </a:prstGeom>
          <a:noFill/>
        </p:spPr>
        <p:txBody>
          <a:bodyPr wrap="none" lIns="95782" tIns="47891" rIns="95782" bIns="47891" rtlCol="0">
            <a:spAutoFit/>
          </a:bodyPr>
          <a:lstStyle/>
          <a:p>
            <a:pPr>
              <a:defRPr/>
            </a:pPr>
            <a:r>
              <a:rPr lang="en-US" altLang="ko-KR" sz="700" b="1" smtClean="0"/>
              <a:t>Gateway: 10.184.71.105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2088</TotalTime>
  <Words>475</Words>
  <Application>Microsoft Office PowerPoint</Application>
  <PresentationFormat>A4 용지(210x297mm)</PresentationFormat>
  <Paragraphs>157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Company>Royal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Very Infortant Person</dc:creator>
  <cp:lastModifiedBy>dp.kim</cp:lastModifiedBy>
  <cp:revision>149</cp:revision>
  <dcterms:created xsi:type="dcterms:W3CDTF">2012-07-26T05:16:58Z</dcterms:created>
  <dcterms:modified xsi:type="dcterms:W3CDTF">2012-10-05T10:34:36Z</dcterms:modified>
</cp:coreProperties>
</file>