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60"/>
  </p:notesMasterIdLst>
  <p:handoutMasterIdLst>
    <p:handoutMasterId r:id="rId61"/>
  </p:handoutMasterIdLst>
  <p:sldIdLst>
    <p:sldId id="349" r:id="rId2"/>
    <p:sldId id="531" r:id="rId3"/>
    <p:sldId id="542" r:id="rId4"/>
    <p:sldId id="544" r:id="rId5"/>
    <p:sldId id="555" r:id="rId6"/>
    <p:sldId id="556" r:id="rId7"/>
    <p:sldId id="557" r:id="rId8"/>
    <p:sldId id="554" r:id="rId9"/>
    <p:sldId id="546" r:id="rId10"/>
    <p:sldId id="562" r:id="rId11"/>
    <p:sldId id="563" r:id="rId12"/>
    <p:sldId id="565" r:id="rId13"/>
    <p:sldId id="580" r:id="rId14"/>
    <p:sldId id="581" r:id="rId15"/>
    <p:sldId id="582" r:id="rId16"/>
    <p:sldId id="583" r:id="rId17"/>
    <p:sldId id="584" r:id="rId18"/>
    <p:sldId id="585" r:id="rId19"/>
    <p:sldId id="586" r:id="rId20"/>
    <p:sldId id="587" r:id="rId21"/>
    <p:sldId id="588" r:id="rId22"/>
    <p:sldId id="589" r:id="rId23"/>
    <p:sldId id="590" r:id="rId24"/>
    <p:sldId id="591" r:id="rId25"/>
    <p:sldId id="592" r:id="rId26"/>
    <p:sldId id="593" r:id="rId27"/>
    <p:sldId id="594" r:id="rId28"/>
    <p:sldId id="595" r:id="rId29"/>
    <p:sldId id="596" r:id="rId30"/>
    <p:sldId id="597" r:id="rId31"/>
    <p:sldId id="598" r:id="rId32"/>
    <p:sldId id="599" r:id="rId33"/>
    <p:sldId id="600" r:id="rId34"/>
    <p:sldId id="601" r:id="rId35"/>
    <p:sldId id="602" r:id="rId36"/>
    <p:sldId id="603" r:id="rId37"/>
    <p:sldId id="604" r:id="rId38"/>
    <p:sldId id="605" r:id="rId39"/>
    <p:sldId id="606" r:id="rId40"/>
    <p:sldId id="607" r:id="rId41"/>
    <p:sldId id="608" r:id="rId42"/>
    <p:sldId id="609" r:id="rId43"/>
    <p:sldId id="610" r:id="rId44"/>
    <p:sldId id="611" r:id="rId45"/>
    <p:sldId id="612" r:id="rId46"/>
    <p:sldId id="566" r:id="rId47"/>
    <p:sldId id="567" r:id="rId48"/>
    <p:sldId id="568" r:id="rId49"/>
    <p:sldId id="569" r:id="rId50"/>
    <p:sldId id="570" r:id="rId51"/>
    <p:sldId id="571" r:id="rId52"/>
    <p:sldId id="572" r:id="rId53"/>
    <p:sldId id="573" r:id="rId54"/>
    <p:sldId id="574" r:id="rId55"/>
    <p:sldId id="575" r:id="rId56"/>
    <p:sldId id="576" r:id="rId57"/>
    <p:sldId id="577" r:id="rId58"/>
    <p:sldId id="578" r:id="rId59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531"/>
            <p14:sldId id="542"/>
            <p14:sldId id="544"/>
            <p14:sldId id="555"/>
            <p14:sldId id="556"/>
            <p14:sldId id="557"/>
            <p14:sldId id="554"/>
            <p14:sldId id="546"/>
            <p14:sldId id="562"/>
            <p14:sldId id="563"/>
            <p14:sldId id="565"/>
            <p14:sldId id="580"/>
            <p14:sldId id="581"/>
            <p14:sldId id="582"/>
            <p14:sldId id="583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96"/>
            <p14:sldId id="597"/>
            <p14:sldId id="598"/>
            <p14:sldId id="599"/>
            <p14:sldId id="600"/>
            <p14:sldId id="601"/>
            <p14:sldId id="602"/>
            <p14:sldId id="603"/>
            <p14:sldId id="604"/>
            <p14:sldId id="605"/>
            <p14:sldId id="606"/>
            <p14:sldId id="607"/>
            <p14:sldId id="608"/>
            <p14:sldId id="609"/>
            <p14:sldId id="610"/>
            <p14:sldId id="611"/>
            <p14:sldId id="612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3" autoAdjust="0"/>
    <p:restoredTop sz="94667" autoAdjust="0"/>
  </p:normalViewPr>
  <p:slideViewPr>
    <p:cSldViewPr snapToGrid="0" showGuides="1">
      <p:cViewPr varScale="1">
        <p:scale>
          <a:sx n="120" d="100"/>
          <a:sy n="120" d="100"/>
        </p:scale>
        <p:origin x="978" y="90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12/19/2025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12/19/2025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704" tIns="68853" rIns="137704" bIns="68853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2" y="4715153"/>
            <a:ext cx="543939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  <p:sldLayoutId id="2147483933" r:id="rId4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2025</a:t>
            </a:r>
            <a:r>
              <a:rPr lang="en-US" altLang="ko-KR"/>
              <a:t>. 12. 09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0110"/>
            <a:ext cx="990600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ERP </a:t>
            </a:r>
            <a:r>
              <a:rPr lang="ko-KR" altLang="en-US" dirty="0"/>
              <a:t>배포 아키텍처 및 운영체계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NGES_</a:t>
            </a:r>
            <a:r>
              <a:rPr lang="en-US" altLang="ko-KR" sz="1400" b="1" dirty="0">
                <a:latin typeface="+mn-ea"/>
              </a:rPr>
              <a:t>AA_</a:t>
            </a:r>
            <a:r>
              <a:rPr lang="en-US" altLang="ko-KR" sz="1400" b="1" dirty="0">
                <a:latin typeface="+mn-ea"/>
                <a:ea typeface="+mn-ea"/>
              </a:rPr>
              <a:t>AN11-1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>
                <a:latin typeface="+mn-ea"/>
              </a:rPr>
              <a:t>ㅇㅇ</a:t>
            </a:r>
            <a:r>
              <a:rPr lang="ko-KR" altLang="en-US" sz="1400" b="1">
                <a:latin typeface="+mn-ea"/>
                <a:ea typeface="+mn-ea"/>
              </a:rPr>
              <a:t> </a:t>
            </a:r>
            <a:r>
              <a:rPr lang="ko-KR" altLang="en-US" sz="1400" b="1" dirty="0">
                <a:latin typeface="+mn-ea"/>
                <a:ea typeface="+mn-ea"/>
              </a:rPr>
              <a:t>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2E4EF55C-EC2E-4B37-A09D-9C5A159E0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950797"/>
              </p:ext>
            </p:extLst>
          </p:nvPr>
        </p:nvGraphicFramePr>
        <p:xfrm>
          <a:off x="334748" y="950996"/>
          <a:ext cx="9083572" cy="528131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058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4166478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3906508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54779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1424789">
                <a:tc rowSpan="3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배포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 시점에 따라 소스 버전 차이 발생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indent="-17145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PC, Mobile,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채용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가지가 배포 시점에 따라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다른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CBO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및 </a:t>
                      </a:r>
                      <a:r>
                        <a:rPr lang="en-US" altLang="ko-KR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Douzone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Package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소스를 실행 가능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 버전 동기화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indent="-17145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동일 버전 기준으로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PC(ERP10)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버전 우선 배포 후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모바일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ERP,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인터넷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ERP(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채용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순차 배포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* PC(ERP10)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기준 →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Mobile/Internet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파생 프로세스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18811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 정식 프로세스 </a:t>
                      </a: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배포체크리스트 </a:t>
                      </a: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배포 승인 절차 미흡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현재 배포 프로세스</a:t>
                      </a:r>
                      <a:br>
                        <a:rPr lang="en-US" altLang="ko-KR" sz="11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- PC(ERP10),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(ERP)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동시 배포 수행</a:t>
                      </a:r>
                      <a:br>
                        <a:rPr lang="en-US" altLang="ko-KR" sz="11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en-US" altLang="ko-KR" sz="11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aseline="0" dirty="0">
                          <a:latin typeface="+mn-ea"/>
                          <a:ea typeface="+mn-ea"/>
                        </a:rPr>
                        <a:t>채용은 인터넷망으로 별도 운영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 err="1">
                          <a:latin typeface="+mn-ea"/>
                          <a:ea typeface="+mn-ea"/>
                        </a:rPr>
                        <a:t>빌드배포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 프로세스 문서</a:t>
                      </a:r>
                      <a:r>
                        <a:rPr lang="ko-KR" altLang="en-US" sz="1100" b="1" baseline="0" dirty="0">
                          <a:latin typeface="+mn-ea"/>
                          <a:ea typeface="+mn-ea"/>
                        </a:rPr>
                        <a:t> 현행화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배포단계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수립</a:t>
                      </a:r>
                      <a:br>
                        <a:rPr lang="en-US" altLang="ko-KR" sz="11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응용개발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→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PC DEV → PC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운영 → 모바일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DEV →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 운영 → 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사외채용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각 단계마다 검증 항목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화면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기능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성능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정의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PC/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 각 배포 시 버전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배포일시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담당자 기록 의무화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651133250"/>
                  </a:ext>
                </a:extLst>
              </a:tr>
              <a:tr h="1427557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오픈 이후 </a:t>
                      </a:r>
                      <a:r>
                        <a:rPr lang="ko-KR" altLang="en-US" sz="1100" b="1" dirty="0" err="1">
                          <a:latin typeface="+mn-ea"/>
                          <a:ea typeface="+mn-ea"/>
                        </a:rPr>
                        <a:t>배포담당자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 지정 필요성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서버 이슈 발생 시 대응 가능한 현실적 인력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배치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배포담당자로만 </a:t>
                      </a:r>
                      <a:r>
                        <a:rPr lang="ko-KR" altLang="en-US" sz="1100" baseline="0" dirty="0">
                          <a:latin typeface="+mn-ea"/>
                          <a:ea typeface="+mn-ea"/>
                        </a:rPr>
                        <a:t>서비스 검증 및</a:t>
                      </a:r>
                      <a:r>
                        <a:rPr lang="en-US" altLang="ko-KR" sz="11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aseline="0" dirty="0">
                          <a:latin typeface="+mn-ea"/>
                          <a:ea typeface="+mn-ea"/>
                        </a:rPr>
                        <a:t>서버 장애 대응에  대한 리스크 증가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배포담당자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지정 및 세부 역할 분리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배포담당자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 지정</a:t>
                      </a:r>
                      <a:endParaRPr lang="en-US" altLang="ko-KR" sz="11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 수행 후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PC/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모바일 팀 단위 사후 리뷰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재발 방지 원칙으로 운영함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824884743"/>
                  </a:ext>
                </a:extLst>
              </a:tr>
            </a:tbl>
          </a:graphicData>
        </a:graphic>
      </p:graphicFrame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4. ERP10 / </a:t>
            </a:r>
            <a:r>
              <a:rPr lang="ko-KR" altLang="en-US" dirty="0">
                <a:latin typeface="+mj-ea"/>
                <a:ea typeface="+mj-ea"/>
              </a:rPr>
              <a:t>모바일</a:t>
            </a:r>
            <a:r>
              <a:rPr lang="en-US" altLang="ko-KR" dirty="0">
                <a:latin typeface="+mj-ea"/>
                <a:ea typeface="+mj-ea"/>
              </a:rPr>
              <a:t>ERP </a:t>
            </a:r>
            <a:r>
              <a:rPr lang="ko-KR" altLang="en-US" dirty="0">
                <a:latin typeface="+mj-ea"/>
                <a:ea typeface="+mj-ea"/>
              </a:rPr>
              <a:t>이슈 및 처리방안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60284" y="306125"/>
            <a:ext cx="2177680" cy="104963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※ 1. </a:t>
            </a:r>
            <a:r>
              <a:rPr lang="ko-KR" altLang="en-US" sz="1400" dirty="0" err="1">
                <a:latin typeface="Malgun Gothic"/>
              </a:rPr>
              <a:t>검증방안</a:t>
            </a:r>
            <a:r>
              <a:rPr lang="ko-KR" altLang="en-US" sz="1400" dirty="0">
                <a:latin typeface="Malgun Gothic"/>
              </a:rPr>
              <a:t> 제시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※ 2. </a:t>
            </a:r>
            <a:r>
              <a:rPr lang="ko-KR" altLang="en-US" sz="1400" dirty="0" err="1">
                <a:latin typeface="Malgun Gothic"/>
              </a:rPr>
              <a:t>배포주기</a:t>
            </a:r>
            <a:r>
              <a:rPr lang="ko-KR" altLang="en-US" sz="1400" dirty="0">
                <a:latin typeface="Malgun Gothic"/>
              </a:rPr>
              <a:t> 어쩔래</a:t>
            </a:r>
            <a:r>
              <a:rPr lang="en-US" altLang="ko-KR" sz="1400" dirty="0">
                <a:latin typeface="Malgun Gothic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※ 3. </a:t>
            </a:r>
            <a:r>
              <a:rPr lang="ko-KR" altLang="en-US" sz="1400" dirty="0" err="1">
                <a:latin typeface="Malgun Gothic"/>
              </a:rPr>
              <a:t>배포담당자</a:t>
            </a:r>
            <a:r>
              <a:rPr lang="ko-KR" altLang="en-US" sz="1400" dirty="0">
                <a:latin typeface="Malgun Gothic"/>
              </a:rPr>
              <a:t> 어쩔래</a:t>
            </a:r>
            <a:endParaRPr lang="en-US" altLang="ko-KR" sz="1400" dirty="0">
              <a:latin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18893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결론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EFC33-3DD2-46FF-8C72-C85D9828F324}"/>
              </a:ext>
            </a:extLst>
          </p:cNvPr>
          <p:cNvSpPr txBox="1"/>
          <p:nvPr/>
        </p:nvSpPr>
        <p:spPr>
          <a:xfrm flipH="1">
            <a:off x="484583" y="1042903"/>
            <a:ext cx="8912631" cy="448270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차세대 </a:t>
            </a:r>
            <a:r>
              <a:rPr lang="en-US" altLang="ko-KR" sz="1400" dirty="0">
                <a:latin typeface="+mn-ea"/>
              </a:rPr>
              <a:t>ERP </a:t>
            </a:r>
            <a:r>
              <a:rPr lang="ko-KR" altLang="en-US" sz="1400" dirty="0">
                <a:latin typeface="+mn-ea"/>
              </a:rPr>
              <a:t>배포 체계는 단일 </a:t>
            </a:r>
            <a:r>
              <a:rPr lang="en-US" altLang="ko-KR" sz="1400" dirty="0">
                <a:latin typeface="+mn-ea"/>
              </a:rPr>
              <a:t>ERP </a:t>
            </a:r>
            <a:r>
              <a:rPr lang="ko-KR" altLang="en-US" sz="1400" dirty="0">
                <a:latin typeface="+mn-ea"/>
              </a:rPr>
              <a:t>업무 도메인을 기반으로 하되</a:t>
            </a:r>
            <a:r>
              <a:rPr lang="en-US" altLang="ko-KR" sz="1400" dirty="0">
                <a:latin typeface="+mn-ea"/>
              </a:rPr>
              <a:t>, PC·</a:t>
            </a:r>
            <a:r>
              <a:rPr lang="ko-KR" altLang="en-US" sz="1400" dirty="0">
                <a:latin typeface="+mn-ea"/>
              </a:rPr>
              <a:t>모바일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인터넷 </a:t>
            </a:r>
            <a:r>
              <a:rPr lang="en-US" altLang="ko-KR" sz="1400" dirty="0">
                <a:latin typeface="+mn-ea"/>
              </a:rPr>
              <a:t>3</a:t>
            </a:r>
            <a:r>
              <a:rPr lang="ko-KR" altLang="en-US" sz="1400" dirty="0">
                <a:latin typeface="+mn-ea"/>
              </a:rPr>
              <a:t>채널과 내부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 err="1">
                <a:latin typeface="+mn-ea"/>
              </a:rPr>
              <a:t>외부망</a:t>
            </a:r>
            <a:r>
              <a:rPr lang="ko-KR" altLang="en-US" sz="1400" dirty="0">
                <a:latin typeface="+mn-ea"/>
              </a:rPr>
              <a:t> 분리를 전제로 하는 구조로 설계함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ERP10</a:t>
            </a:r>
            <a:r>
              <a:rPr lang="ko-KR" altLang="en-US" sz="1400" dirty="0">
                <a:latin typeface="+mn-ea"/>
              </a:rPr>
              <a:t>은 더존 </a:t>
            </a:r>
            <a:r>
              <a:rPr lang="en-US" altLang="ko-KR" sz="1400" dirty="0">
                <a:latin typeface="+mn-ea"/>
              </a:rPr>
              <a:t>EDS</a:t>
            </a:r>
            <a:r>
              <a:rPr lang="ko-KR" altLang="en-US" sz="1400" dirty="0">
                <a:latin typeface="+mn-ea"/>
              </a:rPr>
              <a:t>를 중심으로</a:t>
            </a:r>
            <a:r>
              <a:rPr lang="en-US" altLang="ko-KR" sz="1400" dirty="0">
                <a:latin typeface="+mn-ea"/>
              </a:rPr>
              <a:t>, B/D </a:t>
            </a:r>
            <a:r>
              <a:rPr lang="ko-KR" altLang="en-US" sz="1400" dirty="0">
                <a:latin typeface="+mn-ea"/>
              </a:rPr>
              <a:t>공용</a:t>
            </a:r>
            <a:r>
              <a:rPr lang="en-US" altLang="ko-KR" sz="1400" dirty="0">
                <a:latin typeface="+mn-ea"/>
              </a:rPr>
              <a:t>·F/D </a:t>
            </a:r>
            <a:r>
              <a:rPr lang="ko-KR" altLang="en-US" sz="1400" dirty="0">
                <a:latin typeface="+mn-ea"/>
              </a:rPr>
              <a:t>채널 분리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내부망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EDS·</a:t>
            </a:r>
            <a:r>
              <a:rPr lang="ko-KR" altLang="en-US" sz="1400" dirty="0" err="1">
                <a:latin typeface="+mn-ea"/>
              </a:rPr>
              <a:t>외부망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EDS </a:t>
            </a:r>
            <a:r>
              <a:rPr lang="ko-KR" altLang="en-US" sz="1400" dirty="0">
                <a:latin typeface="+mn-ea"/>
              </a:rPr>
              <a:t>분리를 통해 보안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망 경계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서비스 일관성을 동시에 확보함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CBO</a:t>
            </a:r>
            <a:r>
              <a:rPr lang="ko-KR" altLang="en-US" sz="1400" dirty="0">
                <a:latin typeface="+mn-ea"/>
              </a:rPr>
              <a:t>와 더존 정기 패키지는 </a:t>
            </a:r>
            <a:r>
              <a:rPr lang="en-US" altLang="ko-KR" sz="1400" dirty="0">
                <a:latin typeface="+mn-ea"/>
              </a:rPr>
              <a:t>PC ERP</a:t>
            </a:r>
            <a:r>
              <a:rPr lang="ko-KR" altLang="en-US" sz="1400" dirty="0">
                <a:latin typeface="+mn-ea"/>
              </a:rPr>
              <a:t>를 기준 시스템으로 삼아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누적 패키지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동일 버전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동일 시점 배포 원칙으로 관리하며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이후 모바일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인터넷 채널로 단계적으로 확산 배포함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Jenkins, GitLab Pipeline, EDS </a:t>
            </a:r>
            <a:r>
              <a:rPr lang="ko-KR" altLang="en-US" sz="1400" dirty="0">
                <a:latin typeface="+mn-ea"/>
              </a:rPr>
              <a:t>등 서로 다른 </a:t>
            </a:r>
            <a:r>
              <a:rPr lang="en-US" altLang="ko-KR" sz="1400" dirty="0">
                <a:latin typeface="+mn-ea"/>
              </a:rPr>
              <a:t>CI/CD </a:t>
            </a:r>
            <a:r>
              <a:rPr lang="ko-KR" altLang="en-US" sz="1400" dirty="0">
                <a:latin typeface="+mn-ea"/>
              </a:rPr>
              <a:t>도구는 “소스 → </a:t>
            </a:r>
            <a:r>
              <a:rPr lang="en-US" altLang="ko-KR" sz="1400" dirty="0">
                <a:latin typeface="+mn-ea"/>
              </a:rPr>
              <a:t>CI/CD → </a:t>
            </a:r>
            <a:r>
              <a:rPr lang="ko-KR" altLang="en-US" sz="1400" dirty="0">
                <a:latin typeface="+mn-ea"/>
              </a:rPr>
              <a:t>빌드 산출물 → </a:t>
            </a:r>
            <a:r>
              <a:rPr lang="en-US" altLang="ko-KR" sz="1400" dirty="0">
                <a:latin typeface="+mn-ea"/>
              </a:rPr>
              <a:t>WAS” </a:t>
            </a:r>
            <a:r>
              <a:rPr lang="ko-KR" altLang="en-US" sz="1400" dirty="0">
                <a:latin typeface="+mn-ea"/>
              </a:rPr>
              <a:t>공통 운영 모델 아래에서 표준화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통합 관리함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 본 문서를 기준으로 향후 배포 관련 변경은 예외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변경 관리 프로세스로 다루고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운영 조직은 버전 통제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모바일 전수 검증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릴리스 노트 확보 등 지속적인 품질 관리와 안정적 운영에 집중함</a:t>
            </a:r>
            <a:endParaRPr 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18185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참고</a:t>
            </a:r>
            <a:r>
              <a:rPr lang="en-US" altLang="ko-KR" dirty="0"/>
              <a:t>1. </a:t>
            </a:r>
            <a:r>
              <a:rPr lang="ko-KR" altLang="en-US" dirty="0"/>
              <a:t>배포 흐름도</a:t>
            </a:r>
            <a:endParaRPr 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649" y="833246"/>
            <a:ext cx="6947801" cy="59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45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01. </a:t>
            </a:r>
            <a:r>
              <a:rPr lang="ko-KR" altLang="en-US" sz="1400" dirty="0">
                <a:latin typeface="Malgun Gothic"/>
              </a:rPr>
              <a:t>로그인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10" y="1219200"/>
            <a:ext cx="8186777" cy="46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30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02. </a:t>
            </a:r>
            <a:r>
              <a:rPr lang="ko-KR" altLang="en-US" sz="1400" dirty="0">
                <a:latin typeface="Malgun Gothic"/>
              </a:rPr>
              <a:t>프로젝트빌드관리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10" y="1219200"/>
            <a:ext cx="8186777" cy="46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91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03. </a:t>
            </a:r>
            <a:r>
              <a:rPr lang="ko-KR" altLang="en-US" sz="1400" dirty="0">
                <a:latin typeface="Malgun Gothic"/>
              </a:rPr>
              <a:t>프로젝트빌드관리</a:t>
            </a:r>
            <a:r>
              <a:rPr lang="en-US" altLang="ko-KR" sz="1400" dirty="0">
                <a:latin typeface="Malgun Gothic"/>
              </a:rPr>
              <a:t>2 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3" name="직사각형 2"/>
            <p:cNvSpPr/>
            <p:nvPr/>
          </p:nvSpPr>
          <p:spPr>
            <a:xfrm>
              <a:off x="5345500" y="3790605"/>
              <a:ext cx="356616" cy="24938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5385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04. </a:t>
            </a:r>
            <a:r>
              <a:rPr lang="ko-KR" altLang="en-US" sz="1400" dirty="0">
                <a:latin typeface="Malgun Gothic"/>
              </a:rPr>
              <a:t>프로젝트빌드관리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229600" y="2894719"/>
              <a:ext cx="399011" cy="20403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3121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05. </a:t>
            </a:r>
            <a:r>
              <a:rPr lang="ko-KR" altLang="en-US" sz="1400" dirty="0">
                <a:latin typeface="Malgun Gothic"/>
              </a:rPr>
              <a:t>프로젝트빌드관리</a:t>
            </a:r>
            <a:r>
              <a:rPr lang="en-US" altLang="ko-KR" sz="1400" dirty="0">
                <a:latin typeface="Malgun Gothic"/>
              </a:rPr>
              <a:t>4 (</a:t>
            </a:r>
            <a:r>
              <a:rPr lang="ko-KR" altLang="en-US" sz="1400" dirty="0">
                <a:latin typeface="Malgun Gothic"/>
              </a:rPr>
              <a:t>메뉴 정보 입력 팝업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541773" y="5226129"/>
              <a:ext cx="392965" cy="2129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1318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06. </a:t>
            </a:r>
            <a:r>
              <a:rPr lang="ko-KR" altLang="en-US" sz="1400" dirty="0">
                <a:latin typeface="Malgun Gothic"/>
              </a:rPr>
              <a:t>프로젝트빌드현황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286000" y="3192087"/>
              <a:ext cx="2992581" cy="1496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514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07. </a:t>
            </a:r>
            <a:r>
              <a:rPr lang="ko-KR" altLang="en-US" sz="1400" dirty="0">
                <a:latin typeface="Malgun Gothic"/>
              </a:rPr>
              <a:t>프로젝트빌드현황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8" cy="4692565"/>
            <a:chOff x="847510" y="1219200"/>
            <a:chExt cx="8186778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8" cy="469256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2286000" y="3192087"/>
              <a:ext cx="2992581" cy="1496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5756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101073"/>
              </p:ext>
            </p:extLst>
          </p:nvPr>
        </p:nvGraphicFramePr>
        <p:xfrm>
          <a:off x="452501" y="1088740"/>
          <a:ext cx="9046004" cy="4281523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-12-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문서 수정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성과 배포 절차 추가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2025-12-18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EDS</a:t>
                      </a:r>
                      <a:r>
                        <a:rPr lang="en-US" altLang="ko-KR" sz="11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배포 절차 추가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8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08.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169269" y="2781211"/>
              <a:ext cx="393192" cy="19474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1120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09.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2(</a:t>
            </a:r>
            <a:r>
              <a:rPr lang="ko-KR" altLang="en-US" sz="1400" dirty="0">
                <a:latin typeface="Malgun Gothic"/>
              </a:rPr>
              <a:t>패키지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97775" y="1219200"/>
            <a:ext cx="8079970" cy="4616335"/>
            <a:chOff x="897775" y="1219200"/>
            <a:chExt cx="8079970" cy="4616335"/>
          </a:xfrm>
        </p:grpSpPr>
        <p:grpSp>
          <p:nvGrpSpPr>
            <p:cNvPr id="10" name="그룹 9"/>
            <p:cNvGrpSpPr/>
            <p:nvPr/>
          </p:nvGrpSpPr>
          <p:grpSpPr>
            <a:xfrm>
              <a:off x="897775" y="1219200"/>
              <a:ext cx="8079970" cy="4616335"/>
              <a:chOff x="897775" y="1219200"/>
              <a:chExt cx="8079970" cy="4616335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4" r="691" b="1498"/>
              <a:stretch/>
            </p:blipFill>
            <p:spPr>
              <a:xfrm>
                <a:off x="897775" y="1219200"/>
                <a:ext cx="8079970" cy="4616335"/>
              </a:xfrm>
              <a:prstGeom prst="rect">
                <a:avLst/>
              </a:prstGeom>
            </p:spPr>
          </p:pic>
          <p:sp>
            <p:nvSpPr>
              <p:cNvPr id="9" name="직사각형 8"/>
              <p:cNvSpPr/>
              <p:nvPr/>
            </p:nvSpPr>
            <p:spPr>
              <a:xfrm>
                <a:off x="2043683" y="4593384"/>
                <a:ext cx="3043706" cy="31943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직사각형 11"/>
            <p:cNvSpPr/>
            <p:nvPr/>
          </p:nvSpPr>
          <p:spPr>
            <a:xfrm>
              <a:off x="5263480" y="4978541"/>
              <a:ext cx="306048" cy="2086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1326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10.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3(</a:t>
            </a:r>
            <a:r>
              <a:rPr lang="ko-KR" altLang="en-US" sz="1400" dirty="0">
                <a:latin typeface="Malgun Gothic"/>
              </a:rPr>
              <a:t>패키지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897775" y="1219200"/>
            <a:ext cx="7996843" cy="4616335"/>
            <a:chOff x="897775" y="1219200"/>
            <a:chExt cx="7996843" cy="461633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" r="1706" b="1498"/>
            <a:stretch/>
          </p:blipFill>
          <p:spPr>
            <a:xfrm>
              <a:off x="897775" y="1219200"/>
              <a:ext cx="7996843" cy="4616335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5767783" y="4576758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0962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11.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4(CBO)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43684" y="4826144"/>
              <a:ext cx="3118520" cy="1864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13357" y="5244551"/>
              <a:ext cx="339298" cy="208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2548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12.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5(CBO)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792724" y="4826144"/>
              <a:ext cx="3027080" cy="1947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4601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13.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577486" y="2769347"/>
              <a:ext cx="358695" cy="2066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7869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14.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2" y="4643265"/>
              <a:ext cx="6769673" cy="1531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26624" y="2255025"/>
              <a:ext cx="253358" cy="1662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1691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15.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045187" y="3387364"/>
              <a:ext cx="1773724" cy="8438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6230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16.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8"/>
              <a:ext cx="3195199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2002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17.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8"/>
              <a:ext cx="3195199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4841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+mj-ea"/>
                <a:ea typeface="+mj-ea"/>
              </a:rPr>
              <a:t>1. </a:t>
            </a:r>
            <a:r>
              <a:rPr dirty="0" err="1">
                <a:latin typeface="+mj-ea"/>
                <a:ea typeface="+mj-ea"/>
              </a:rPr>
              <a:t>목적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299" y="821973"/>
            <a:ext cx="9224275" cy="1081642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dirty="0" err="1">
                <a:latin typeface="Malgun Gothic"/>
              </a:rPr>
              <a:t>강원랜드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차세대</a:t>
            </a:r>
            <a:r>
              <a:rPr sz="1400" dirty="0">
                <a:latin typeface="Malgun Gothic"/>
              </a:rPr>
              <a:t> ERP 및 </a:t>
            </a:r>
            <a:r>
              <a:rPr sz="1400" dirty="0" err="1">
                <a:latin typeface="Malgun Gothic"/>
              </a:rPr>
              <a:t>연계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시스템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배포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구조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정의</a:t>
            </a:r>
            <a:endParaRPr sz="1400" dirty="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dirty="0" err="1">
                <a:latin typeface="Malgun Gothic"/>
              </a:rPr>
              <a:t>전체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배포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체계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이해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가능하게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하는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것이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목표</a:t>
            </a:r>
            <a:endParaRPr lang="en-US" altLang="ko-KR" sz="1400" dirty="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 dirty="0">
                <a:latin typeface="Malgun Gothic"/>
              </a:rPr>
              <a:t>기존 </a:t>
            </a:r>
            <a:r>
              <a:rPr lang="ko-KR" altLang="en-US" sz="1400" dirty="0" err="1">
                <a:latin typeface="Malgun Gothic"/>
              </a:rPr>
              <a:t>레거시</a:t>
            </a:r>
            <a:r>
              <a:rPr lang="ko-KR" altLang="en-US" sz="1400" dirty="0">
                <a:latin typeface="Malgun Gothic"/>
              </a:rPr>
              <a:t> 배포 방식은 본 문서에서 다루지 않음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04" y="2479850"/>
            <a:ext cx="8267749" cy="39905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329299" y="2024924"/>
            <a:ext cx="86409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※ Legacy CICD </a:t>
            </a:r>
            <a:r>
              <a:rPr lang="ko-KR" altLang="en-US" sz="1200" dirty="0">
                <a:latin typeface="+mn-ea"/>
              </a:rPr>
              <a:t>시스템 예제</a:t>
            </a: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0654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18.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9"/>
              <a:ext cx="3211824" cy="1496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049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19.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4(</a:t>
            </a:r>
            <a:r>
              <a:rPr lang="ko-KR" altLang="en-US" sz="1400" dirty="0">
                <a:latin typeface="Malgun Gothic"/>
              </a:rPr>
              <a:t>업데이트 내역 팝업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233012" y="2718261"/>
              <a:ext cx="3253388" cy="7897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8150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20.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940898" y="2752115"/>
              <a:ext cx="329371" cy="1240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5778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21.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2(</a:t>
            </a:r>
            <a:r>
              <a:rPr lang="ko-KR" altLang="en-US" sz="1400" dirty="0">
                <a:latin typeface="Malgun Gothic"/>
              </a:rPr>
              <a:t>패키지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89462" y="1219200"/>
            <a:ext cx="8088283" cy="4616335"/>
            <a:chOff x="889462" y="1219200"/>
            <a:chExt cx="8088283" cy="461633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r="691" b="1498"/>
            <a:stretch/>
          </p:blipFill>
          <p:spPr>
            <a:xfrm>
              <a:off x="889462" y="1219200"/>
              <a:ext cx="8088283" cy="461633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43683" y="4593384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13358" y="4978541"/>
              <a:ext cx="306048" cy="2086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4644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22.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3(</a:t>
            </a:r>
            <a:r>
              <a:rPr lang="ko-KR" altLang="en-US" sz="1400" dirty="0">
                <a:latin typeface="Malgun Gothic"/>
              </a:rPr>
              <a:t>패키지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89462" y="1219200"/>
            <a:ext cx="8079971" cy="4616335"/>
            <a:chOff x="889462" y="1219200"/>
            <a:chExt cx="8079971" cy="461633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r="792" b="1498"/>
            <a:stretch/>
          </p:blipFill>
          <p:spPr>
            <a:xfrm>
              <a:off x="889462" y="1219200"/>
              <a:ext cx="8079971" cy="461633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842600" y="4576758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9308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23.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4(CBO)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08570" y="4638501"/>
              <a:ext cx="3078820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36432" y="5040283"/>
              <a:ext cx="258033" cy="1634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61319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24.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5(CBO)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865675" y="4646814"/>
              <a:ext cx="3078820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73986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25.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583937" y="2735488"/>
              <a:ext cx="352245" cy="1739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7574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26.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111690" y="3399225"/>
              <a:ext cx="1640717" cy="8319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56582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27.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642126" y="2202872"/>
              <a:ext cx="227554" cy="166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2186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890" y="2732199"/>
            <a:ext cx="6984017" cy="3712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 CI/CD </a:t>
            </a:r>
            <a:r>
              <a:rPr lang="ko-KR" altLang="en-US" dirty="0">
                <a:latin typeface="+mj-ea"/>
              </a:rPr>
              <a:t>개요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81700" y="882932"/>
            <a:ext cx="9224275" cy="182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업무시스템별 </a:t>
            </a:r>
            <a:r>
              <a:rPr lang="en-US" altLang="ko-KR" sz="1400" dirty="0">
                <a:latin typeface="Malgun Gothic"/>
              </a:rPr>
              <a:t>CI/CD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2.1.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: Jenkins </a:t>
            </a:r>
            <a:r>
              <a:rPr lang="ko-KR" altLang="en-US" sz="1400" dirty="0">
                <a:latin typeface="Malgun Gothic"/>
              </a:rPr>
              <a:t>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2.2. Amaranth :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en-US" altLang="ko-KR" sz="1400" dirty="0">
                <a:latin typeface="Malgun Gothic"/>
              </a:rPr>
              <a:t> Pipeline </a:t>
            </a:r>
            <a:r>
              <a:rPr lang="ko-KR" altLang="en-US" sz="1400" dirty="0">
                <a:latin typeface="Malgun Gothic"/>
              </a:rPr>
              <a:t>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2.3. ERP : </a:t>
            </a:r>
            <a:r>
              <a:rPr lang="en-US" altLang="ko-KR" sz="1400" dirty="0" err="1">
                <a:latin typeface="Malgun Gothic"/>
              </a:rPr>
              <a:t>Douzone</a:t>
            </a:r>
            <a:r>
              <a:rPr lang="en-US" altLang="ko-KR" sz="1400" dirty="0">
                <a:latin typeface="Malgun Gothic"/>
              </a:rPr>
              <a:t> EDS </a:t>
            </a:r>
            <a:r>
              <a:rPr lang="ko-KR" altLang="en-US" sz="1400" dirty="0">
                <a:latin typeface="Malgun Gothic"/>
              </a:rPr>
              <a:t>서버 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* CI/CD </a:t>
            </a:r>
            <a:r>
              <a:rPr lang="ko-KR" altLang="en-US" sz="1400" dirty="0">
                <a:latin typeface="Malgun Gothic"/>
              </a:rPr>
              <a:t>기본 절차 </a:t>
            </a:r>
            <a:r>
              <a:rPr lang="en-US" altLang="ko-KR" sz="1400" dirty="0">
                <a:latin typeface="Malgun Gothic"/>
              </a:rPr>
              <a:t>: </a:t>
            </a:r>
            <a:r>
              <a:rPr lang="ko-KR" altLang="en-US" sz="1400" dirty="0">
                <a:latin typeface="Malgun Gothic"/>
              </a:rPr>
              <a:t>소스 → </a:t>
            </a:r>
            <a:r>
              <a:rPr lang="en-US" altLang="ko-KR" sz="1400" dirty="0">
                <a:latin typeface="Malgun Gothic"/>
              </a:rPr>
              <a:t>CI/CD → </a:t>
            </a:r>
            <a:r>
              <a:rPr lang="ko-KR" altLang="en-US" sz="1400" dirty="0">
                <a:latin typeface="Malgun Gothic"/>
              </a:rPr>
              <a:t>빌드 산출물 → 대상 </a:t>
            </a:r>
            <a:r>
              <a:rPr lang="en-US" altLang="ko-KR" sz="1400" dirty="0">
                <a:latin typeface="Malgun Gothic"/>
              </a:rPr>
              <a:t>WAS</a:t>
            </a:r>
          </a:p>
        </p:txBody>
      </p:sp>
    </p:spTree>
    <p:extLst>
      <p:ext uri="{BB962C8B-B14F-4D97-AF65-F5344CB8AC3E}">
        <p14:creationId xmlns:p14="http://schemas.microsoft.com/office/powerpoint/2010/main" val="4990730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28.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4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128315" y="3407539"/>
              <a:ext cx="1615780" cy="81532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82016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29.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2015017" y="4289367"/>
              <a:ext cx="3363318" cy="12469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9881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30.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15016" y="4272741"/>
              <a:ext cx="3338379" cy="166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4595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31.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15017" y="4272743"/>
              <a:ext cx="3388256" cy="1662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10515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32.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4(</a:t>
            </a:r>
            <a:r>
              <a:rPr lang="ko-KR" altLang="en-US" sz="1400" dirty="0">
                <a:latin typeface="Malgun Gothic"/>
              </a:rPr>
              <a:t>업데이트 내역 팝업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374330" y="2784764"/>
              <a:ext cx="3078820" cy="89777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1048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ERP10(</a:t>
            </a:r>
            <a:r>
              <a:rPr lang="ko-KR" altLang="en-US" dirty="0"/>
              <a:t>모바일</a:t>
            </a:r>
            <a:r>
              <a:rPr lang="en-US" altLang="ko-KR" dirty="0"/>
              <a:t>/</a:t>
            </a:r>
            <a:r>
              <a:rPr lang="ko-KR" altLang="en-US" dirty="0" err="1"/>
              <a:t>사외채용</a:t>
            </a:r>
            <a:r>
              <a:rPr lang="en-US" altLang="ko-KR" dirty="0"/>
              <a:t>)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Malgun Gothic"/>
              </a:rPr>
              <a:t>ERP10 PC</a:t>
            </a:r>
            <a:r>
              <a:rPr lang="ko-KR" altLang="en-US" sz="1400" dirty="0">
                <a:latin typeface="Malgun Gothic"/>
              </a:rPr>
              <a:t>버전과 </a:t>
            </a:r>
            <a:r>
              <a:rPr lang="ko-KR" altLang="en-US" sz="1400" dirty="0" err="1">
                <a:latin typeface="Malgun Gothic"/>
              </a:rPr>
              <a:t>배포절차</a:t>
            </a:r>
            <a:r>
              <a:rPr lang="ko-KR" altLang="en-US" sz="1400" dirty="0">
                <a:latin typeface="Malgun Gothic"/>
              </a:rPr>
              <a:t> 상동</a:t>
            </a:r>
            <a:endParaRPr lang="en-US" altLang="ko-KR" sz="1400" dirty="0">
              <a:latin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6255756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- 4.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850B13F-FFEB-40E6-818E-7C17F1457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291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9890B1B-41F2-412B-AED2-33881F5C8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98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개발서버 빌드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F7D08AF-055B-4F01-8FE6-7766F2745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557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개발서버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E2EAC5D-161E-451D-A19B-46B4851B8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09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2.1 </a:t>
            </a:r>
            <a:r>
              <a:rPr lang="ko-KR" altLang="en-US" dirty="0">
                <a:latin typeface="+mj-ea"/>
              </a:rPr>
              <a:t>건설</a:t>
            </a:r>
            <a:r>
              <a:rPr lang="en-US" altLang="ko-KR" dirty="0">
                <a:latin typeface="+mj-ea"/>
              </a:rPr>
              <a:t>/</a:t>
            </a:r>
            <a:r>
              <a:rPr lang="ko-KR" altLang="en-US" dirty="0">
                <a:latin typeface="+mj-ea"/>
              </a:rPr>
              <a:t>시설</a:t>
            </a:r>
            <a:r>
              <a:rPr lang="en-US" altLang="ko-KR" dirty="0">
                <a:latin typeface="+mj-ea"/>
              </a:rPr>
              <a:t>/</a:t>
            </a:r>
            <a:r>
              <a:rPr lang="ko-KR" altLang="en-US" dirty="0">
                <a:latin typeface="+mj-ea"/>
              </a:rPr>
              <a:t>성과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 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>
                <a:latin typeface="Malgun Gothic"/>
              </a:rPr>
              <a:t>Jenkins</a:t>
            </a:r>
            <a:r>
              <a:rPr lang="ko-KR" altLang="en-US" sz="1400" dirty="0">
                <a:latin typeface="Malgun Gothic"/>
              </a:rPr>
              <a:t>를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657" cy="486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816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운영서버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CAD556-2178-4D8F-9FDD-D99794704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96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40D376D-C797-4812-BFCB-38038F3FD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029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빌드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1380D1E-0396-4461-B4E2-6CC35012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485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17D6AFE-A11E-4053-BD7C-143412C1A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375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운영서버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4.2.5.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896149E-AA74-487D-BD9B-58202644F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808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BDC740B-6F5E-4F3B-9674-A1D6A978D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818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011515-7A62-47E7-BAC1-4E4194464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581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635844B-4195-4A76-BFAC-10135DB99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419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24E4B14-55E9-4DE6-A049-0C64E8D60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8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2.2 Amaranth10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ko-KR" altLang="en-US" sz="1400" dirty="0">
                <a:latin typeface="Malgun Gothic"/>
              </a:rPr>
              <a:t>을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8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2.3 ERP10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 err="1">
                <a:latin typeface="Malgun Gothic"/>
              </a:rPr>
              <a:t>Douzone</a:t>
            </a:r>
            <a:r>
              <a:rPr lang="en-US" altLang="ko-KR" sz="1400" dirty="0">
                <a:latin typeface="Malgun Gothic"/>
              </a:rPr>
              <a:t> EDS </a:t>
            </a:r>
            <a:r>
              <a:rPr lang="ko-KR" altLang="en-US" sz="1400" dirty="0">
                <a:latin typeface="Malgun Gothic"/>
              </a:rPr>
              <a:t>시스템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9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latin typeface="+mj-ea"/>
                <a:ea typeface="+mj-ea"/>
              </a:rPr>
              <a:t>3. </a:t>
            </a:r>
            <a:r>
              <a:rPr lang="ko-KR" altLang="en-US" dirty="0">
                <a:latin typeface="+mj-ea"/>
                <a:ea typeface="+mj-ea"/>
              </a:rPr>
              <a:t>강원랜드</a:t>
            </a:r>
            <a:r>
              <a:rPr lang="en-US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배포 아키텍처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0" y="1676400"/>
            <a:ext cx="8596350" cy="4492800"/>
          </a:xfrm>
          <a:prstGeom prst="rect">
            <a:avLst/>
          </a:prstGeom>
        </p:spPr>
      </p:pic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81700" y="889608"/>
            <a:ext cx="9071875" cy="70643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1. Amaranth10</a:t>
            </a:r>
            <a:r>
              <a:rPr lang="ko-KR" altLang="en-US" sz="1400" dirty="0">
                <a:latin typeface="Malgun Gothic"/>
              </a:rPr>
              <a:t>과 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성과는 각각의 </a:t>
            </a:r>
            <a:r>
              <a:rPr lang="en-US" altLang="ko-KR" sz="1400" dirty="0">
                <a:latin typeface="Malgun Gothic"/>
              </a:rPr>
              <a:t>Jenkins </a:t>
            </a:r>
            <a:r>
              <a:rPr lang="ko-KR" altLang="en-US" sz="1400" dirty="0">
                <a:latin typeface="Malgun Gothic"/>
              </a:rPr>
              <a:t>및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ko-KR" altLang="en-US" sz="1400" dirty="0">
                <a:latin typeface="Malgun Gothic"/>
              </a:rPr>
              <a:t> </a:t>
            </a:r>
            <a:r>
              <a:rPr lang="en-US" altLang="ko-KR" sz="1400" dirty="0">
                <a:latin typeface="Malgun Gothic"/>
              </a:rPr>
              <a:t>Pipeline </a:t>
            </a:r>
            <a:r>
              <a:rPr lang="ko-KR" altLang="en-US" sz="1400" dirty="0">
                <a:latin typeface="Malgun Gothic"/>
              </a:rPr>
              <a:t>을 사용한다</a:t>
            </a:r>
            <a:r>
              <a:rPr lang="en-US" altLang="ko-KR" sz="1400" dirty="0">
                <a:latin typeface="Malgun Gothic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2. ERP10</a:t>
            </a:r>
            <a:r>
              <a:rPr lang="ko-KR" altLang="en-US" sz="1400" dirty="0">
                <a:latin typeface="Malgun Gothic"/>
              </a:rPr>
              <a:t>은 </a:t>
            </a:r>
            <a:r>
              <a:rPr lang="en-US" altLang="ko-KR" sz="1400" dirty="0">
                <a:latin typeface="Malgun Gothic"/>
              </a:rPr>
              <a:t>CICD</a:t>
            </a:r>
            <a:r>
              <a:rPr lang="ko-KR" altLang="en-US" sz="1400" dirty="0">
                <a:latin typeface="Malgun Gothic"/>
              </a:rPr>
              <a:t>를 </a:t>
            </a:r>
            <a:r>
              <a:rPr lang="en-US" altLang="ko-KR" sz="1400" dirty="0">
                <a:latin typeface="Malgun Gothic"/>
              </a:rPr>
              <a:t>3</a:t>
            </a:r>
            <a:r>
              <a:rPr lang="ko-KR" altLang="en-US" sz="1400" dirty="0">
                <a:latin typeface="Malgun Gothic"/>
              </a:rPr>
              <a:t>개로 </a:t>
            </a:r>
            <a:r>
              <a:rPr lang="ko-KR" altLang="en-US" sz="1400" dirty="0" err="1">
                <a:latin typeface="Malgun Gothic"/>
              </a:rPr>
              <a:t>구분짓는다</a:t>
            </a:r>
            <a:r>
              <a:rPr lang="en-US" altLang="ko-KR" sz="1400" dirty="0">
                <a:latin typeface="Malgun Gothic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303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>
            <a:extLst>
              <a:ext uri="{FF2B5EF4-FFF2-40B4-BE49-F238E27FC236}">
                <a16:creationId xmlns:a16="http://schemas.microsoft.com/office/drawing/2014/main" id="{5453BAD9-0EAF-4CC4-A758-00A5F4F1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4. ERP10 / </a:t>
            </a:r>
            <a:r>
              <a:rPr lang="ko-KR" altLang="en-US" dirty="0">
                <a:latin typeface="+mj-ea"/>
                <a:ea typeface="+mj-ea"/>
              </a:rPr>
              <a:t>모바일</a:t>
            </a:r>
            <a:r>
              <a:rPr lang="en-US" altLang="ko-KR" dirty="0">
                <a:latin typeface="+mj-ea"/>
                <a:ea typeface="+mj-ea"/>
              </a:rPr>
              <a:t>ERP </a:t>
            </a:r>
            <a:r>
              <a:rPr lang="ko-KR" altLang="en-US" dirty="0">
                <a:latin typeface="+mj-ea"/>
                <a:ea typeface="+mj-ea"/>
              </a:rPr>
              <a:t>이슈 및 처리방안</a:t>
            </a:r>
            <a:endParaRPr lang="en-US" dirty="0">
              <a:latin typeface="+mj-ea"/>
              <a:ea typeface="+mj-ea"/>
            </a:endParaRP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131F466B-D2AA-46D5-AE4A-1A82B6DB4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211872"/>
              </p:ext>
            </p:extLst>
          </p:nvPr>
        </p:nvGraphicFramePr>
        <p:xfrm>
          <a:off x="367999" y="942686"/>
          <a:ext cx="9107305" cy="539021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4177364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3916715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35705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872025">
                <a:tc row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400" b="1" dirty="0" err="1">
                          <a:latin typeface="+mn-ea"/>
                          <a:ea typeface="+mn-ea"/>
                        </a:rPr>
                        <a:t>배포채널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  ERP WAS 3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종으로 존재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내부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(ERP10)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내부 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외부 인터넷용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Tx/>
                        <a:buNone/>
                      </a:pP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 각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에 따라 배포를 위한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EDS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종으로 구분</a:t>
                      </a:r>
                      <a:endParaRPr lang="en-US" altLang="ko-KR" sz="1100" b="1" i="0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(ERP10)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인터넷용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690754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는 물리적으로 외부망에 따로 존재</a:t>
                      </a:r>
                      <a:endParaRPr lang="en-US" altLang="ko-KR" sz="1100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내부망에서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외부망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서버로 직접 배포 시 보안 위배 리스크 존재</a:t>
                      </a:r>
                      <a:endParaRPr lang="ko-KR" altLang="en-US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Tx/>
                        <a:buNone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kern="1200" dirty="0" err="1">
                          <a:latin typeface="+mn-ea"/>
                          <a:ea typeface="+mn-ea"/>
                        </a:rPr>
                        <a:t>내부망용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EDS vs </a:t>
                      </a:r>
                      <a:r>
                        <a:rPr lang="ko-KR" altLang="en-US" sz="1100" b="1" kern="1200" dirty="0" err="1">
                          <a:latin typeface="+mn-ea"/>
                          <a:ea typeface="+mn-ea"/>
                        </a:rPr>
                        <a:t>외부망용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EDS 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분리</a:t>
                      </a:r>
                      <a:endParaRPr lang="en-US" altLang="ko-KR" sz="1100" b="1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내부망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EDS : PC /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모바일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외부망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EDS :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채용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대상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636099322"/>
                  </a:ext>
                </a:extLst>
              </a:tr>
              <a:tr h="1778381">
                <a:tc rowSpan="2"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>
                          <a:latin typeface="+mn-ea"/>
                          <a:ea typeface="+mn-ea"/>
                        </a:rPr>
                        <a:t>소스 구조 </a:t>
                      </a:r>
                      <a:endParaRPr lang="en-US" altLang="ko-KR" sz="1400" b="1" kern="1200" dirty="0">
                        <a:latin typeface="+mn-ea"/>
                        <a:ea typeface="+mn-ea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 PC(ERP10)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와 모바일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가 동일한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B/D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소스를 사용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에서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PC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B/D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 사용하여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 환경에서 프로그램 장애 이슈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성능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호환성 등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문제 발생 가능</a:t>
                      </a:r>
                      <a:endParaRPr lang="en-US" altLang="ko-KR" sz="1100" kern="1200" baseline="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 관리 정책 제시</a:t>
                      </a:r>
                      <a:endParaRPr lang="en-US" altLang="ko-KR" sz="1100" b="1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B/D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영역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(ERP10),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가 동일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소스 사용</a:t>
                      </a:r>
                      <a:endParaRPr lang="en-US" altLang="ko-KR" sz="1100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F/D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영역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PC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(ERP10)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은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UI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소스 별도 관리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는 </a:t>
                      </a: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UI-MB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소스 별도 관리</a:t>
                      </a:r>
                      <a:br>
                        <a:rPr lang="en-US" altLang="ko-KR" sz="11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ERP</a:t>
                      </a:r>
                      <a:r>
                        <a:rPr lang="ko-KR" altLang="en-US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B/D</a:t>
                      </a:r>
                      <a:r>
                        <a:rPr lang="ko-KR" altLang="en-US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에 맞춰서 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F/D(UI</a:t>
                      </a:r>
                      <a:r>
                        <a:rPr lang="ko-KR" altLang="en-US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영역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100" b="1" i="0" kern="1200" baseline="0" dirty="0" err="1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대응개발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B/D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변경 시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PC(ERP10),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영향도 검증을 의무화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함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1286079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CBO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패키지 업데이트 버전 차이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시스템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배포시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CBO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영역과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업데이트가 구분되며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서로 영향을 끼칠 수 있음</a:t>
                      </a:r>
                      <a: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b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패키지 업데이트 영업일 기준 매일 생성됨 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(F/D · B/D · DB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스키마 포함 가능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PC(ERP10)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기준 배포 채널 정의 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절차 정의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1)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배포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CBO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반영 →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 ERP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소스 반영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2) PC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기능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성능 검증 완료 후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모바일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ERP/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ko-KR" altLang="en-US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소스 반영 및 검증 필요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410194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483605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 anchor="ctr">
        <a:spAutoFit/>
      </a:bodyPr>
      <a:lstStyle>
        <a:defPPr marL="171450" indent="-171450">
          <a:lnSpc>
            <a:spcPct val="150000"/>
          </a:lnSpc>
          <a:buFont typeface="Arial" panose="020B0604020202020204" pitchFamily="34" charset="0"/>
          <a:buChar char="•"/>
          <a:defRPr sz="1400" dirty="0">
            <a:latin typeface="+mn-e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11282</TotalTime>
  <Words>1555</Words>
  <Application>Microsoft Office PowerPoint</Application>
  <PresentationFormat>A4 용지(210x297mm)</PresentationFormat>
  <Paragraphs>204</Paragraphs>
  <Slides>58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4" baseType="lpstr">
      <vt:lpstr>맑은 고딕</vt:lpstr>
      <vt:lpstr>맑은 고딕</vt:lpstr>
      <vt:lpstr>Arial</vt:lpstr>
      <vt:lpstr>Calibri</vt:lpstr>
      <vt:lpstr>Wingdings</vt:lpstr>
      <vt:lpstr>19_Blank</vt:lpstr>
      <vt:lpstr>ERP 배포 아키텍처 및 운영체계</vt:lpstr>
      <vt:lpstr>개정이력</vt:lpstr>
      <vt:lpstr>1. 목적</vt:lpstr>
      <vt:lpstr>2. CI/CD 개요</vt:lpstr>
      <vt:lpstr>2.1 건설/시설/성과</vt:lpstr>
      <vt:lpstr>2.2 Amaranth10</vt:lpstr>
      <vt:lpstr>2.3 ERP10</vt:lpstr>
      <vt:lpstr>PowerPoint 프레젠테이션</vt:lpstr>
      <vt:lpstr>4. ERP10 / 모바일ERP 이슈 및 처리방안</vt:lpstr>
      <vt:lpstr>4. ERP10 / 모바일ERP 이슈 및 처리방안</vt:lpstr>
      <vt:lpstr>5. 결론</vt:lpstr>
      <vt:lpstr>참고1. 배포 흐름도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ERP10(모바일/사외채용)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성과 배포 절차</vt:lpstr>
      <vt:lpstr>성과 배포 절차</vt:lpstr>
      <vt:lpstr>성과 배포 절차</vt:lpstr>
      <vt:lpstr>성과 배포 절차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793</cp:revision>
  <cp:lastPrinted>2025-12-11T01:57:55Z</cp:lastPrinted>
  <dcterms:created xsi:type="dcterms:W3CDTF">2010-01-13T15:51:22Z</dcterms:created>
  <dcterms:modified xsi:type="dcterms:W3CDTF">2025-12-19T04:27:23Z</dcterms:modified>
</cp:coreProperties>
</file>