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67"/>
  </p:notesMasterIdLst>
  <p:handoutMasterIdLst>
    <p:handoutMasterId r:id="rId68"/>
  </p:handoutMasterIdLst>
  <p:sldIdLst>
    <p:sldId id="349" r:id="rId2"/>
    <p:sldId id="367" r:id="rId3"/>
    <p:sldId id="401" r:id="rId4"/>
    <p:sldId id="402" r:id="rId5"/>
    <p:sldId id="403" r:id="rId6"/>
    <p:sldId id="425" r:id="rId7"/>
    <p:sldId id="427" r:id="rId8"/>
    <p:sldId id="475" r:id="rId9"/>
    <p:sldId id="476" r:id="rId10"/>
    <p:sldId id="477" r:id="rId11"/>
    <p:sldId id="478" r:id="rId12"/>
    <p:sldId id="479" r:id="rId13"/>
    <p:sldId id="480" r:id="rId14"/>
    <p:sldId id="481" r:id="rId15"/>
    <p:sldId id="482" r:id="rId16"/>
    <p:sldId id="483" r:id="rId17"/>
    <p:sldId id="484" r:id="rId18"/>
    <p:sldId id="485" r:id="rId19"/>
    <p:sldId id="486" r:id="rId20"/>
    <p:sldId id="487" r:id="rId21"/>
    <p:sldId id="426" r:id="rId22"/>
    <p:sldId id="436" r:id="rId23"/>
    <p:sldId id="435" r:id="rId24"/>
    <p:sldId id="437" r:id="rId25"/>
    <p:sldId id="439" r:id="rId26"/>
    <p:sldId id="440" r:id="rId27"/>
    <p:sldId id="441" r:id="rId28"/>
    <p:sldId id="442" r:id="rId29"/>
    <p:sldId id="444" r:id="rId30"/>
    <p:sldId id="443" r:id="rId31"/>
    <p:sldId id="445" r:id="rId32"/>
    <p:sldId id="446" r:id="rId33"/>
    <p:sldId id="447" r:id="rId34"/>
    <p:sldId id="448" r:id="rId35"/>
    <p:sldId id="438" r:id="rId36"/>
    <p:sldId id="449" r:id="rId37"/>
    <p:sldId id="450" r:id="rId38"/>
    <p:sldId id="451" r:id="rId39"/>
    <p:sldId id="452" r:id="rId40"/>
    <p:sldId id="453" r:id="rId41"/>
    <p:sldId id="454" r:id="rId42"/>
    <p:sldId id="455" r:id="rId43"/>
    <p:sldId id="408" r:id="rId44"/>
    <p:sldId id="458" r:id="rId45"/>
    <p:sldId id="460" r:id="rId46"/>
    <p:sldId id="461" r:id="rId47"/>
    <p:sldId id="459" r:id="rId48"/>
    <p:sldId id="462" r:id="rId49"/>
    <p:sldId id="463" r:id="rId50"/>
    <p:sldId id="464" r:id="rId51"/>
    <p:sldId id="466" r:id="rId52"/>
    <p:sldId id="467" r:id="rId53"/>
    <p:sldId id="465" r:id="rId54"/>
    <p:sldId id="468" r:id="rId55"/>
    <p:sldId id="469" r:id="rId56"/>
    <p:sldId id="472" r:id="rId57"/>
    <p:sldId id="470" r:id="rId58"/>
    <p:sldId id="471" r:id="rId59"/>
    <p:sldId id="473" r:id="rId60"/>
    <p:sldId id="424" r:id="rId61"/>
    <p:sldId id="489" r:id="rId62"/>
    <p:sldId id="488" r:id="rId63"/>
    <p:sldId id="490" r:id="rId64"/>
    <p:sldId id="491" r:id="rId65"/>
    <p:sldId id="366" r:id="rId66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621" userDrawn="1">
          <p15:clr>
            <a:srgbClr val="A4A3A4"/>
          </p15:clr>
        </p15:guide>
        <p15:guide id="8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D"/>
    <a:srgbClr val="72C7E7"/>
    <a:srgbClr val="002776"/>
    <a:srgbClr val="000066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50" autoAdjust="0"/>
    <p:restoredTop sz="95753" autoAdjust="0"/>
  </p:normalViewPr>
  <p:slideViewPr>
    <p:cSldViewPr snapToGrid="0" showGuides="1">
      <p:cViewPr varScale="1">
        <p:scale>
          <a:sx n="54" d="100"/>
          <a:sy n="54" d="100"/>
        </p:scale>
        <p:origin x="36" y="654"/>
      </p:cViewPr>
      <p:guideLst>
        <p:guide pos="6023"/>
        <p:guide pos="2621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3564" y="78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358" y="2290172"/>
            <a:ext cx="5734050" cy="1316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sp>
        <p:nvSpPr>
          <p:cNvPr id="16" name="Text Placeholder 2"/>
          <p:cNvSpPr>
            <a:spLocks noGrp="1"/>
          </p:cNvSpPr>
          <p:nvPr>
            <p:ph type="subTitle" idx="1"/>
          </p:nvPr>
        </p:nvSpPr>
        <p:spPr>
          <a:xfrm>
            <a:off x="2662428" y="5884219"/>
            <a:ext cx="4613910" cy="493662"/>
          </a:xfrm>
        </p:spPr>
        <p:txBody>
          <a:bodyPr/>
          <a:lstStyle>
            <a:lvl1pPr marL="0" indent="0">
              <a:lnSpc>
                <a:spcPts val="2092"/>
              </a:lnSpc>
              <a:defRPr b="1" baseline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964079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2026348" y="3606799"/>
            <a:ext cx="5886070" cy="90010"/>
            <a:chOff x="1992255" y="3113965"/>
            <a:chExt cx="5886070" cy="199749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2049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046" y="289698"/>
            <a:ext cx="9222589" cy="326234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91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6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3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5694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 hasCustomPrompt="1"/>
          </p:nvPr>
        </p:nvSpPr>
        <p:spPr>
          <a:xfrm>
            <a:off x="429386" y="325950"/>
            <a:ext cx="9057409" cy="291032"/>
          </a:xfrm>
        </p:spPr>
        <p:txBody>
          <a:bodyPr lIns="0" rIns="0" anchor="ctr" anchorCtr="0">
            <a:normAutofit/>
          </a:bodyPr>
          <a:lstStyle>
            <a:lvl1pPr marL="0" indent="0">
              <a:buNone/>
              <a:defRPr sz="1400" b="1">
                <a:latin typeface="+mn-ea"/>
                <a:ea typeface="+mn-ea"/>
              </a:defRPr>
            </a:lvl1pPr>
          </a:lstStyle>
          <a:p>
            <a:pPr lvl="0"/>
            <a:r>
              <a:rPr lang="en-US" altLang="ko-KR" dirty="0"/>
              <a:t>1. </a:t>
            </a:r>
            <a:r>
              <a:rPr lang="ko-KR" altLang="en-US" dirty="0"/>
              <a:t>타이틀</a:t>
            </a:r>
          </a:p>
        </p:txBody>
      </p:sp>
      <p:sp>
        <p:nvSpPr>
          <p:cNvPr id="2" name="Text Box 2"/>
          <p:cNvSpPr txBox="1">
            <a:spLocks noChangeArrowheads="1"/>
          </p:cNvSpPr>
          <p:nvPr userDrawn="1"/>
        </p:nvSpPr>
        <p:spPr bwMode="auto">
          <a:xfrm>
            <a:off x="6609184" y="453303"/>
            <a:ext cx="2877611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hangingPunct="1">
              <a:buClr>
                <a:srgbClr val="0066CC"/>
              </a:buClr>
              <a:defRPr/>
            </a:pPr>
            <a:r>
              <a:rPr lang="ko-KR" altLang="en-US" sz="1000" b="1" i="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차세대 </a:t>
            </a:r>
            <a:r>
              <a:rPr lang="en-US" altLang="ko-KR" sz="1000" b="1" i="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ERP</a:t>
            </a:r>
            <a:r>
              <a:rPr lang="ko-KR" altLang="en-US" sz="1000" b="1" i="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시스템 구축 용역 사업</a:t>
            </a:r>
            <a:endParaRPr lang="en-US" altLang="ko-KR" sz="1000" b="1" i="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" name="직선 연결선 2"/>
          <p:cNvCxnSpPr/>
          <p:nvPr userDrawn="1"/>
        </p:nvCxnSpPr>
        <p:spPr bwMode="auto">
          <a:xfrm>
            <a:off x="416496" y="692696"/>
            <a:ext cx="9070299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 Box 28"/>
          <p:cNvSpPr txBox="1">
            <a:spLocks noChangeArrowheads="1"/>
          </p:cNvSpPr>
          <p:nvPr userDrawn="1"/>
        </p:nvSpPr>
        <p:spPr bwMode="auto">
          <a:xfrm>
            <a:off x="4819149" y="6448121"/>
            <a:ext cx="26770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b="0" dirty="0">
                <a:latin typeface="맑은 고딕" pitchFamily="50" charset="-127"/>
                <a:ea typeface="맑은 고딕" pitchFamily="50" charset="-127"/>
              </a:rPr>
              <a:t>-</a:t>
            </a:r>
            <a:fld id="{E2D0E1CF-DD72-46D0-BDEA-0A9218CD3A64}" type="slidenum">
              <a:rPr lang="en-US" altLang="ko-KR" sz="1000" b="0" smtClean="0">
                <a:latin typeface="맑은 고딕" pitchFamily="50" charset="-127"/>
                <a:ea typeface="맑은 고딕" pitchFamily="50" charset="-127"/>
              </a:rPr>
              <a:pPr algn="ctr"/>
              <a:t>‹#›</a:t>
            </a:fld>
            <a:r>
              <a:rPr lang="en-US" altLang="ko-KR" sz="1000" b="0" dirty="0">
                <a:latin typeface="맑은 고딕" pitchFamily="50" charset="-127"/>
                <a:ea typeface="맑은 고딕" pitchFamily="50" charset="-127"/>
              </a:rPr>
              <a:t>-</a:t>
            </a:r>
          </a:p>
        </p:txBody>
      </p:sp>
      <p:cxnSp>
        <p:nvCxnSpPr>
          <p:cNvPr id="12" name="직선 연결선 11"/>
          <p:cNvCxnSpPr/>
          <p:nvPr userDrawn="1"/>
        </p:nvCxnSpPr>
        <p:spPr bwMode="auto">
          <a:xfrm>
            <a:off x="416496" y="6362278"/>
            <a:ext cx="9070299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0" name="그림 2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31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550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1869FD-9019-2D35-F50C-0FEF1EF44458}"/>
              </a:ext>
            </a:extLst>
          </p:cNvPr>
          <p:cNvSpPr txBox="1"/>
          <p:nvPr userDrawn="1"/>
        </p:nvSpPr>
        <p:spPr>
          <a:xfrm>
            <a:off x="8114386" y="6538191"/>
            <a:ext cx="15023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00" b="0" dirty="0"/>
              <a:t>대보정보통신 컨소시엄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33" r:id="rId3"/>
    <p:sldLayoutId id="2147483929" r:id="rId4"/>
    <p:sldLayoutId id="2147483934" r:id="rId5"/>
    <p:sldLayoutId id="2147483935" r:id="rId6"/>
  </p:sldLayoutIdLst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2024. 06. 24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/>
              <a:t>배치 서비스 </a:t>
            </a:r>
            <a:r>
              <a:rPr lang="ko-KR" altLang="en-US" dirty="0" err="1"/>
              <a:t>개발가이드</a:t>
            </a:r>
            <a:br>
              <a:rPr lang="en-US" altLang="ko-KR" dirty="0"/>
            </a:br>
            <a:r>
              <a:rPr lang="en-US" altLang="ko-KR" sz="1800" dirty="0"/>
              <a:t>- </a:t>
            </a:r>
            <a:r>
              <a:rPr lang="ko-KR" altLang="en-US" sz="1800" dirty="0" err="1"/>
              <a:t>공통업무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6044218" y="4302397"/>
            <a:ext cx="3551613" cy="11164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NGES-</a:t>
            </a:r>
            <a:r>
              <a:rPr lang="ko-KR" altLang="en-US" sz="1400" b="1" dirty="0" err="1">
                <a:latin typeface="+mn-ea"/>
              </a:rPr>
              <a:t>업무코드</a:t>
            </a:r>
            <a:r>
              <a:rPr lang="en-US" altLang="ko-KR" sz="1400" b="1" dirty="0">
                <a:latin typeface="+mn-ea"/>
                <a:ea typeface="+mn-ea"/>
              </a:rPr>
              <a:t>-DE22-1</a:t>
            </a:r>
          </a:p>
          <a:p>
            <a:pPr lvl="1"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Ver. 0.9</a:t>
            </a:r>
          </a:p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ko-KR" altLang="en-US" sz="1400" b="1" dirty="0">
                <a:latin typeface="+mn-ea"/>
              </a:rPr>
              <a:t>설계</a:t>
            </a:r>
            <a:r>
              <a:rPr lang="ko-KR" altLang="en-US" sz="1400" b="1" dirty="0">
                <a:latin typeface="+mn-ea"/>
                <a:ea typeface="+mn-ea"/>
              </a:rPr>
              <a:t> 단계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51743" y="4498582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204522384" descr="EMB0000108011d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794" y="6235888"/>
            <a:ext cx="1550914" cy="17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– Chunk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1133653" y="1059094"/>
            <a:ext cx="7648874" cy="5302481"/>
            <a:chOff x="2921983" y="1282262"/>
            <a:chExt cx="4046243" cy="2805004"/>
          </a:xfrm>
        </p:grpSpPr>
        <p:pic>
          <p:nvPicPr>
            <p:cNvPr id="6" name="Picture 0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921983" y="1282262"/>
              <a:ext cx="4046243" cy="2805004"/>
            </a:xfrm>
            <a:prstGeom prst="rect">
              <a:avLst/>
            </a:prstGeom>
            <a:noFill/>
            <a:ln>
              <a:noFill/>
            </a:ln>
            <a:effectLst/>
          </p:spPr>
        </p:pic>
        <p:cxnSp>
          <p:nvCxnSpPr>
            <p:cNvPr id="5" name="직선 연결선 4"/>
            <p:cNvCxnSpPr/>
            <p:nvPr/>
          </p:nvCxnSpPr>
          <p:spPr>
            <a:xfrm>
              <a:off x="6964416" y="1282262"/>
              <a:ext cx="0" cy="31603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직사각형 11"/>
          <p:cNvSpPr/>
          <p:nvPr/>
        </p:nvSpPr>
        <p:spPr>
          <a:xfrm flipH="1" flipV="1">
            <a:off x="6471821" y="5211192"/>
            <a:ext cx="2015230" cy="7901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6710951" y="3110169"/>
            <a:ext cx="285090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b="1" dirty="0">
                <a:solidFill>
                  <a:srgbClr val="FF0000"/>
                </a:solidFill>
              </a:rPr>
              <a:t>모든 데이터가 읽혀지고 나면</a:t>
            </a:r>
            <a:endParaRPr lang="en-US" altLang="ko-KR" sz="1200" b="1" dirty="0">
              <a:solidFill>
                <a:srgbClr val="FF0000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200" b="1" dirty="0">
                <a:solidFill>
                  <a:srgbClr val="FF0000"/>
                </a:solidFill>
              </a:rPr>
              <a:t>저장하는 </a:t>
            </a:r>
            <a:r>
              <a:rPr lang="en-US" altLang="ko-KR" sz="1200" b="1" dirty="0" err="1">
                <a:solidFill>
                  <a:srgbClr val="FF0000"/>
                </a:solidFill>
              </a:rPr>
              <a:t>ItemWriter</a:t>
            </a:r>
            <a:r>
              <a:rPr lang="ko-KR" altLang="en-US" sz="1200" b="1" dirty="0">
                <a:solidFill>
                  <a:srgbClr val="FF0000"/>
                </a:solidFill>
              </a:rPr>
              <a:t>가 한번 실행 될 때</a:t>
            </a:r>
            <a:br>
              <a:rPr lang="en-US" altLang="ko-KR" sz="1200" b="1" dirty="0">
                <a:solidFill>
                  <a:srgbClr val="FF0000"/>
                </a:solidFill>
              </a:rPr>
            </a:br>
            <a:r>
              <a:rPr lang="ko-KR" altLang="en-US" sz="1200" b="1" dirty="0">
                <a:solidFill>
                  <a:srgbClr val="FF0000"/>
                </a:solidFill>
              </a:rPr>
              <a:t>가공된 모든 데이터가 </a:t>
            </a:r>
            <a:r>
              <a:rPr lang="ko-KR" altLang="en-US" sz="1200" b="1" dirty="0" err="1">
                <a:solidFill>
                  <a:srgbClr val="FF0000"/>
                </a:solidFill>
              </a:rPr>
              <a:t>쓰여짐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563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– Chunk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7255512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데이터 갱신을 하나의 </a:t>
            </a:r>
            <a:r>
              <a:rPr lang="en-US" altLang="ko-KR" sz="1200" dirty="0"/>
              <a:t>Chunk</a:t>
            </a:r>
            <a:r>
              <a:rPr lang="ko-KR" altLang="en-US" sz="1200" dirty="0"/>
              <a:t>에서 단 한번만 처리하는 이유는 </a:t>
            </a:r>
            <a:r>
              <a:rPr lang="en-US" altLang="ko-KR" sz="1200" dirty="0"/>
              <a:t>JDBC</a:t>
            </a:r>
            <a:r>
              <a:rPr lang="ko-KR" altLang="en-US" sz="1200" dirty="0"/>
              <a:t>의 </a:t>
            </a:r>
            <a:r>
              <a:rPr lang="en-US" altLang="ko-KR" sz="1200" dirty="0" err="1"/>
              <a:t>addBatch</a:t>
            </a:r>
            <a:r>
              <a:rPr lang="ko-KR" altLang="en-US" sz="1200" dirty="0"/>
              <a:t>나 </a:t>
            </a:r>
            <a:r>
              <a:rPr lang="en-US" altLang="ko-KR" sz="1200" dirty="0" err="1"/>
              <a:t>executeBatch</a:t>
            </a:r>
            <a:r>
              <a:rPr lang="en-US" altLang="ko-KR" sz="1200" dirty="0"/>
              <a:t> </a:t>
            </a:r>
            <a:r>
              <a:rPr lang="ko-KR" altLang="en-US" sz="1200" dirty="0"/>
              <a:t>같은</a:t>
            </a:r>
            <a:br>
              <a:rPr lang="en-US" altLang="ko-KR" sz="1200" dirty="0"/>
            </a:br>
            <a:r>
              <a:rPr lang="ko-KR" altLang="en-US" sz="1200" dirty="0"/>
              <a:t>데이터 입출력을 한번에 처리해서 작업의 효율을 높이기 위해서입니다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Chunk</a:t>
            </a:r>
            <a:r>
              <a:rPr lang="ko-KR" altLang="en-US" sz="1200" dirty="0"/>
              <a:t>를 처리하던 중 데이터에 문제가 있어 오류 발생 시 배치 전체를 중단하는 대신</a:t>
            </a:r>
            <a:br>
              <a:rPr lang="en-US" altLang="ko-KR" sz="1200" dirty="0"/>
            </a:br>
            <a:r>
              <a:rPr lang="ko-KR" altLang="en-US" sz="1200" dirty="0"/>
              <a:t>오류가 발생한 부분만 건너뛰고 나머지를 처리할 수 있습니다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발생한 예외의 유형에 따라 건너뛸지</a:t>
            </a:r>
            <a:r>
              <a:rPr lang="en-US" altLang="ko-KR" sz="1200" dirty="0"/>
              <a:t>, Step</a:t>
            </a:r>
            <a:r>
              <a:rPr lang="ko-KR" altLang="en-US" sz="1200" dirty="0"/>
              <a:t>을 중단시킬지 결정할 수 있음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/>
              <a:t>Skippable</a:t>
            </a:r>
            <a:r>
              <a:rPr lang="en-US" altLang="ko-KR" sz="1200" dirty="0"/>
              <a:t>-exception-classes</a:t>
            </a:r>
            <a:r>
              <a:rPr lang="ko-KR" altLang="en-US" sz="1200" dirty="0"/>
              <a:t>를 통해 등록이 가능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3923873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– Chunk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2366353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/>
              <a:t>ItemReader</a:t>
            </a:r>
            <a:r>
              <a:rPr lang="en-US" altLang="ko-KR" sz="1200" dirty="0"/>
              <a:t> </a:t>
            </a:r>
            <a:r>
              <a:rPr lang="ko-KR" altLang="en-US" sz="1200" dirty="0"/>
              <a:t>주요 구현 클래스</a:t>
            </a:r>
            <a:endParaRPr lang="en-US" altLang="ko-KR" sz="12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/>
          </p:nvPr>
        </p:nvGraphicFramePr>
        <p:xfrm>
          <a:off x="505461" y="1545934"/>
          <a:ext cx="8981333" cy="3958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8195">
                  <a:extLst>
                    <a:ext uri="{9D8B030D-6E8A-4147-A177-3AD203B41FA5}">
                      <a16:colId xmlns:a16="http://schemas.microsoft.com/office/drawing/2014/main" val="4159828745"/>
                    </a:ext>
                  </a:extLst>
                </a:gridCol>
                <a:gridCol w="6853138">
                  <a:extLst>
                    <a:ext uri="{9D8B030D-6E8A-4147-A177-3AD203B41FA5}">
                      <a16:colId xmlns:a16="http://schemas.microsoft.com/office/drawing/2014/main" val="2915963617"/>
                    </a:ext>
                  </a:extLst>
                </a:gridCol>
              </a:tblGrid>
              <a:tr h="589132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b="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FlatFileItelReader</a:t>
                      </a:r>
                      <a:endParaRPr lang="ko-KR" altLang="en-US" sz="105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CSV</a:t>
                      </a:r>
                      <a:r>
                        <a:rPr lang="en-US" altLang="ko-KR" sz="100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파일과 같은 비정형 파일을 읽을 때 사용</a:t>
                      </a:r>
                      <a:endParaRPr lang="en-US" altLang="ko-KR" sz="1000" b="0" baseline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vl="0" latinLnBrk="1"/>
                      <a:r>
                        <a:rPr lang="en-US" altLang="ko-KR" sz="100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Resource </a:t>
                      </a:r>
                      <a:r>
                        <a:rPr lang="ko-KR" altLang="en-US" sz="100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객체를 입력으로 사용</a:t>
                      </a:r>
                      <a:r>
                        <a:rPr lang="en-US" altLang="ko-KR" sz="100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객체와의 매핑 규칙이나 데이터 </a:t>
                      </a:r>
                      <a:r>
                        <a:rPr lang="ko-KR" altLang="en-US" sz="1000" b="0" baseline="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구분자를</a:t>
                      </a:r>
                      <a:r>
                        <a:rPr lang="ko-KR" altLang="en-US" sz="100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baseline="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커스터마이징</a:t>
                      </a:r>
                      <a:endParaRPr lang="ko-KR" altLang="en-US" sz="10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669230"/>
                  </a:ext>
                </a:extLst>
              </a:tr>
              <a:tr h="539630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StaxEventItelReader</a:t>
                      </a:r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 err="1">
                          <a:solidFill>
                            <a:sysClr val="windowText" lastClr="000000"/>
                          </a:solidFill>
                        </a:rPr>
                        <a:t>Stax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를 기반으로 한 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XML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파일을 </a:t>
                      </a:r>
                      <a:r>
                        <a:rPr lang="ko-KR" altLang="en-US" sz="1000" dirty="0" err="1">
                          <a:solidFill>
                            <a:sysClr val="windowText" lastClr="000000"/>
                          </a:solidFill>
                        </a:rPr>
                        <a:t>읽을때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 사용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708254"/>
                  </a:ext>
                </a:extLst>
              </a:tr>
              <a:tr h="1253317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JdbcPagingItemReader</a:t>
                      </a:r>
                      <a:endParaRPr lang="en-US" altLang="ko-KR" sz="11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vl="0" latinLnBrk="1"/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JdbcCursorItemReader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JDBC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를 통해 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SQL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을 실행하여 데이터베이스의 레코드를 읽습니다</a:t>
                      </a:r>
                      <a:endParaRPr lang="en-US" altLang="ko-KR" sz="1000" baseline="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데이터베이스에서 많은 양의 데이터를 조회할 때 모든 데이터를 메모리에 읽어오지 않고</a:t>
                      </a:r>
                      <a:endParaRPr lang="en-US" altLang="ko-KR" sz="1000" baseline="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필요한 만큼 데이터를 분할해서 가져오고 버리는 과정을 반복합니다</a:t>
                      </a:r>
                      <a:endParaRPr lang="en-US" altLang="ko-KR" sz="1000" baseline="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endParaRPr lang="en-US" altLang="ko-KR" sz="1000" baseline="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000" baseline="0" dirty="0" err="1">
                          <a:solidFill>
                            <a:sysClr val="windowText" lastClr="000000"/>
                          </a:solidFill>
                        </a:rPr>
                        <a:t>JdbcPagingItemReader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 : SQL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을 페이지마다 실행하는 방식으로 데이터를 가져옵니다</a:t>
                      </a:r>
                      <a:endParaRPr lang="en-US" altLang="ko-KR" sz="1000" baseline="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000" baseline="0" dirty="0" err="1">
                          <a:solidFill>
                            <a:sysClr val="windowText" lastClr="000000"/>
                          </a:solidFill>
                        </a:rPr>
                        <a:t>JdbcCursorItemReader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 : SQL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을 한번만 실행하는 방식으로 데이터를 가져옵니다</a:t>
                      </a:r>
                      <a:endParaRPr lang="en-US" altLang="ko-KR" sz="1000" baseline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677412"/>
                  </a:ext>
                </a:extLst>
              </a:tr>
              <a:tr h="572966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</a:rPr>
                        <a:t>MyBatisPagintItemReader</a:t>
                      </a:r>
                      <a:endParaRPr lang="en-US" altLang="ko-KR" sz="110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</a:rPr>
                        <a:t>MyBatisCursorItemReader</a:t>
                      </a:r>
                      <a:endParaRPr lang="en-US" altLang="ko-KR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 err="1">
                          <a:solidFill>
                            <a:sysClr val="windowText" lastClr="000000"/>
                          </a:solidFill>
                        </a:rPr>
                        <a:t>MyBatis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구현체를 연계해서 데이터베이스의 레코드 정보를 읽습니다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768559"/>
                  </a:ext>
                </a:extLst>
              </a:tr>
              <a:tr h="1003714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</a:rPr>
                        <a:t>JpaPagingItemReader</a:t>
                      </a:r>
                      <a:endParaRPr lang="en-US" altLang="ko-KR" sz="110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</a:rPr>
                        <a:t>HibernatePagingItemReader</a:t>
                      </a:r>
                      <a:endParaRPr lang="en-US" altLang="ko-KR" sz="110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</a:rPr>
                        <a:t>HibernateCursorItemReader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JPA 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구현체나 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Hibernate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를 연계하여 데이터베이스의 레코드 정보를 읽습니다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723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1117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– Chunk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25555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/>
              <a:t>ItemProcessor</a:t>
            </a:r>
            <a:r>
              <a:rPr lang="en-US" altLang="ko-KR" sz="1200" dirty="0"/>
              <a:t> </a:t>
            </a:r>
            <a:r>
              <a:rPr lang="ko-KR" altLang="en-US" sz="1200" dirty="0"/>
              <a:t>주요 구현 클래스</a:t>
            </a:r>
            <a:endParaRPr lang="en-US" altLang="ko-KR" sz="1200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/>
          </p:nvPr>
        </p:nvGraphicFramePr>
        <p:xfrm>
          <a:off x="505461" y="1545934"/>
          <a:ext cx="8981333" cy="3958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8195">
                  <a:extLst>
                    <a:ext uri="{9D8B030D-6E8A-4147-A177-3AD203B41FA5}">
                      <a16:colId xmlns:a16="http://schemas.microsoft.com/office/drawing/2014/main" val="4159828745"/>
                    </a:ext>
                  </a:extLst>
                </a:gridCol>
                <a:gridCol w="6853138">
                  <a:extLst>
                    <a:ext uri="{9D8B030D-6E8A-4147-A177-3AD203B41FA5}">
                      <a16:colId xmlns:a16="http://schemas.microsoft.com/office/drawing/2014/main" val="2915963617"/>
                    </a:ext>
                  </a:extLst>
                </a:gridCol>
              </a:tblGrid>
              <a:tr h="895480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b="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PassThroughItemProcessor</a:t>
                      </a:r>
                      <a:endParaRPr lang="ko-KR" altLang="en-US" sz="105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아무것도 하지 않습니다</a:t>
                      </a:r>
                      <a:r>
                        <a:rPr lang="en-US" altLang="ko-KR" sz="10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lvl="0" latinLnBrk="1"/>
                      <a:r>
                        <a:rPr lang="ko-KR" altLang="en-US" sz="10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입력 데이터의 가공이 필요하지 않을 경우 사용합니다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669230"/>
                  </a:ext>
                </a:extLst>
              </a:tr>
              <a:tr h="1158239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ValidatingItemProcessor</a:t>
                      </a:r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입력 값 검증을 합니다</a:t>
                      </a:r>
                      <a:endParaRPr lang="en-US" altLang="ko-KR" sz="100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000" dirty="0" err="1">
                          <a:solidFill>
                            <a:sysClr val="windowText" lastClr="000000"/>
                          </a:solidFill>
                        </a:rPr>
                        <a:t>org.springframework.batch.item.validator.Validator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를 구현하면 되지만</a:t>
                      </a:r>
                      <a:endParaRPr lang="en-US" altLang="ko-KR" sz="100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Spring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에서 범용으로 제공하는</a:t>
                      </a:r>
                      <a:endParaRPr lang="en-US" altLang="ko-KR" sz="100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000" dirty="0" err="1">
                          <a:solidFill>
                            <a:sysClr val="windowText" lastClr="000000"/>
                          </a:solidFill>
                        </a:rPr>
                        <a:t>org.springframework.validation.Validator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의 어댑터인 </a:t>
                      </a:r>
                      <a:r>
                        <a:rPr lang="en-US" altLang="ko-KR" sz="1000" dirty="0" err="1">
                          <a:solidFill>
                            <a:sysClr val="windowText" lastClr="000000"/>
                          </a:solidFill>
                        </a:rPr>
                        <a:t>SpringValidator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를 사용해도 됩니다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708254"/>
                  </a:ext>
                </a:extLst>
              </a:tr>
              <a:tr h="1905040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CompositeItemProcessor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같은 입력 데이터를 사용하여 여러 개의 </a:t>
                      </a:r>
                      <a:r>
                        <a:rPr lang="en-US" altLang="ko-KR" sz="1000" baseline="0" dirty="0" err="1">
                          <a:solidFill>
                            <a:sysClr val="windowText" lastClr="000000"/>
                          </a:solidFill>
                        </a:rPr>
                        <a:t>ItemProcessor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를 순차적으로 실행시킵니다</a:t>
                      </a:r>
                      <a:endParaRPr lang="en-US" altLang="ko-KR" sz="1000" baseline="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endParaRPr lang="en-US" altLang="ko-KR" sz="1000" baseline="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예시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) </a:t>
                      </a:r>
                      <a:r>
                        <a:rPr lang="en-US" altLang="ko-KR" sz="1000" baseline="0" dirty="0" err="1">
                          <a:solidFill>
                            <a:sysClr val="windowText" lastClr="000000"/>
                          </a:solidFill>
                        </a:rPr>
                        <a:t>ValidatingItemProcessor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를 이용한 입력 값 검증 후 비즈니스 </a:t>
                      </a:r>
                      <a:r>
                        <a:rPr lang="ko-KR" altLang="en-US" sz="1000" baseline="0" dirty="0" err="1">
                          <a:solidFill>
                            <a:sysClr val="windowText" lastClr="000000"/>
                          </a:solidFill>
                        </a:rPr>
                        <a:t>로직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 적용</a:t>
                      </a:r>
                      <a:endParaRPr lang="en-US" altLang="ko-KR" sz="1000" baseline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677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0480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22722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/>
              <a:t>ItemWriter</a:t>
            </a:r>
            <a:r>
              <a:rPr lang="en-US" altLang="ko-KR" sz="1200" dirty="0"/>
              <a:t> </a:t>
            </a:r>
            <a:r>
              <a:rPr lang="ko-KR" altLang="en-US" sz="1200" dirty="0"/>
              <a:t>주요 구현 클래스</a:t>
            </a:r>
            <a:endParaRPr lang="en-US" altLang="ko-KR" sz="1200" dirty="0"/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/>
          </p:nvPr>
        </p:nvGraphicFramePr>
        <p:xfrm>
          <a:off x="505461" y="1545934"/>
          <a:ext cx="8981333" cy="395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8195">
                  <a:extLst>
                    <a:ext uri="{9D8B030D-6E8A-4147-A177-3AD203B41FA5}">
                      <a16:colId xmlns:a16="http://schemas.microsoft.com/office/drawing/2014/main" val="4159828745"/>
                    </a:ext>
                  </a:extLst>
                </a:gridCol>
                <a:gridCol w="6853138">
                  <a:extLst>
                    <a:ext uri="{9D8B030D-6E8A-4147-A177-3AD203B41FA5}">
                      <a16:colId xmlns:a16="http://schemas.microsoft.com/office/drawing/2014/main" val="2915963617"/>
                    </a:ext>
                  </a:extLst>
                </a:gridCol>
              </a:tblGrid>
              <a:tr h="55778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b="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FlatFileItelWriter</a:t>
                      </a:r>
                      <a:endParaRPr lang="ko-KR" altLang="en-US" sz="105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배치 처리가 끝난 </a:t>
                      </a:r>
                      <a:r>
                        <a:rPr lang="en-US" altLang="ko-KR" sz="10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Java </a:t>
                      </a:r>
                      <a:r>
                        <a:rPr lang="ko-KR" altLang="en-US" sz="10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객체를 </a:t>
                      </a:r>
                      <a:r>
                        <a:rPr lang="en-US" altLang="ko-KR" sz="10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CSV</a:t>
                      </a:r>
                      <a:r>
                        <a:rPr lang="ko-KR" altLang="en-US" sz="10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파일과 같은 비정형 파일에 기록합니다</a:t>
                      </a:r>
                      <a:endParaRPr lang="en-US" altLang="ko-KR" sz="10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vl="0" latinLnBrk="1"/>
                      <a:r>
                        <a:rPr lang="ko-KR" altLang="en-US" sz="10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객체를 파일로 기록하기 위한 규칙이나 데이터의 </a:t>
                      </a:r>
                      <a:r>
                        <a:rPr lang="ko-KR" altLang="en-US" sz="1000" b="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구분자</a:t>
                      </a:r>
                      <a:r>
                        <a:rPr lang="ko-KR" altLang="en-US" sz="10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등을 </a:t>
                      </a:r>
                      <a:r>
                        <a:rPr lang="ko-KR" altLang="en-US" sz="1000" b="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커스터마이징할</a:t>
                      </a:r>
                      <a:r>
                        <a:rPr lang="ko-KR" altLang="en-US" sz="10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수 있습니다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669230"/>
                  </a:ext>
                </a:extLst>
              </a:tr>
              <a:tr h="510917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StaxEventItelWriter</a:t>
                      </a:r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배치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 처리가 끝난 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Java 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객체를 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XML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파일에 기록합니다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708254"/>
                  </a:ext>
                </a:extLst>
              </a:tr>
              <a:tr h="493529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JdbcBatchItemWriter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JDBC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를 통한 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SQL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을 실행해 배치 처리가 끝난 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Java 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객체를 데이터베이스에 기록합니다</a:t>
                      </a:r>
                      <a:endParaRPr lang="en-US" altLang="ko-KR" sz="1000" baseline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677412"/>
                  </a:ext>
                </a:extLst>
              </a:tr>
              <a:tr h="495913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</a:rPr>
                        <a:t>MyBatisBatchItemWriter</a:t>
                      </a:r>
                      <a:endParaRPr lang="en-US" altLang="ko-KR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 err="1">
                          <a:solidFill>
                            <a:sysClr val="windowText" lastClr="000000"/>
                          </a:solidFill>
                        </a:rPr>
                        <a:t>Mybatis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구현체를 연계해서 배치 처리가 끝난 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Java 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객체를 데이터베이스에 기록합니다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768559"/>
                  </a:ext>
                </a:extLst>
              </a:tr>
              <a:tr h="950308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</a:rPr>
                        <a:t>JpaPagingItemWriter</a:t>
                      </a:r>
                      <a:endParaRPr lang="en-US" altLang="ko-KR" sz="110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</a:rPr>
                        <a:t>HibernatePagingItemWriter</a:t>
                      </a:r>
                      <a:endParaRPr lang="en-US" altLang="ko-KR" sz="110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</a:rPr>
                        <a:t>HibernateCursorItemWriter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JPA 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구현체나 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Hibernate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를 연계해서 배치 처리가 끝난 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Java 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객체를 데이터베이스에 기록합니다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723538"/>
                  </a:ext>
                </a:extLst>
              </a:tr>
              <a:tr h="950308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</a:rPr>
                        <a:t>JmsItemWriter</a:t>
                      </a:r>
                      <a:endParaRPr lang="en-US" altLang="ko-KR" sz="110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</a:rPr>
                        <a:t>AmqpItemWrtier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배치 처리가 끝난 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Java 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객체를 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JMS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나 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AMQP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 메시지 형태로 송신합니다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955155"/>
                  </a:ext>
                </a:extLst>
              </a:tr>
            </a:tbl>
          </a:graphicData>
        </a:graphic>
      </p:graphicFrame>
      <p:sp>
        <p:nvSpPr>
          <p:cNvPr id="16" name="직사각형 1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– Chunk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919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- </a:t>
            </a: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68954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/>
              <a:t>Tasklet</a:t>
            </a:r>
            <a:r>
              <a:rPr lang="en-US" altLang="ko-KR" sz="1200" dirty="0"/>
              <a:t> </a:t>
            </a:r>
            <a:r>
              <a:rPr lang="ko-KR" altLang="en-US" sz="1200" dirty="0"/>
              <a:t>방식은 테이블 레코드를 한 건만 변경하거나 단순한 시스템 명령을 실행할 때 적합합니다</a:t>
            </a:r>
            <a:endParaRPr lang="en-US" altLang="ko-KR" sz="1200" dirty="0"/>
          </a:p>
        </p:txBody>
      </p:sp>
      <p:pic>
        <p:nvPicPr>
          <p:cNvPr id="11" name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48273" y="1634066"/>
            <a:ext cx="7419634" cy="4535186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405396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Step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흐름 제어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874470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Job </a:t>
            </a:r>
            <a:r>
              <a:rPr lang="ko-KR" altLang="en-US" sz="1200" dirty="0"/>
              <a:t>안에서는 여러 개의 </a:t>
            </a:r>
            <a:r>
              <a:rPr lang="en-US" altLang="ko-KR" sz="1200" dirty="0"/>
              <a:t>Step</a:t>
            </a:r>
            <a:r>
              <a:rPr lang="ko-KR" altLang="en-US" sz="1200" dirty="0"/>
              <a:t>을 실행할 수 있고 </a:t>
            </a:r>
            <a:r>
              <a:rPr lang="en-US" altLang="ko-KR" sz="1200" dirty="0"/>
              <a:t>Step</a:t>
            </a:r>
            <a:r>
              <a:rPr lang="ko-KR" altLang="en-US" sz="1200" dirty="0"/>
              <a:t>간 실행 순서나 조건을 조정할 수 있습니다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배치 처리를 여러 개의 </a:t>
            </a:r>
            <a:r>
              <a:rPr lang="en-US" altLang="ko-KR" sz="1200" dirty="0"/>
              <a:t>Step</a:t>
            </a:r>
            <a:r>
              <a:rPr lang="ko-KR" altLang="en-US" sz="1200" dirty="0"/>
              <a:t>으로 분할하여 구현 시 복잡한 비즈니스 </a:t>
            </a:r>
            <a:r>
              <a:rPr lang="ko-KR" altLang="en-US" sz="1200" dirty="0" err="1"/>
              <a:t>로직을</a:t>
            </a:r>
            <a:r>
              <a:rPr lang="ko-KR" altLang="en-US" sz="1200" dirty="0"/>
              <a:t> 단순화해서</a:t>
            </a:r>
            <a:br>
              <a:rPr lang="en-US" altLang="ko-KR" sz="1200" dirty="0"/>
            </a:br>
            <a:r>
              <a:rPr lang="ko-KR" altLang="en-US" sz="1200" dirty="0"/>
              <a:t>유지보수를 쉽게 하거나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재사용성을</a:t>
            </a:r>
            <a:r>
              <a:rPr lang="ko-KR" altLang="en-US" sz="1200" dirty="0"/>
              <a:t> 높일 수 있습니다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순차적 실행 </a:t>
            </a:r>
            <a:r>
              <a:rPr lang="en-US" altLang="ko-KR" sz="1200" dirty="0"/>
              <a:t>: </a:t>
            </a:r>
            <a:r>
              <a:rPr lang="ko-KR" altLang="en-US" sz="1200" dirty="0"/>
              <a:t>여러 개의 </a:t>
            </a:r>
            <a:r>
              <a:rPr lang="en-US" altLang="ko-KR" sz="1200" dirty="0"/>
              <a:t>Step</a:t>
            </a:r>
            <a:r>
              <a:rPr lang="ko-KR" altLang="en-US" sz="1200" dirty="0"/>
              <a:t>을 지정한 순서대로 실행합니다</a:t>
            </a:r>
            <a:r>
              <a:rPr lang="en-US" altLang="ko-KR" sz="1200" dirty="0"/>
              <a:t>, </a:t>
            </a:r>
            <a:r>
              <a:rPr lang="ko-KR" altLang="en-US" sz="1200" dirty="0"/>
              <a:t>순서상 앞의 </a:t>
            </a:r>
            <a:r>
              <a:rPr lang="en-US" altLang="ko-KR" sz="1200" dirty="0"/>
              <a:t>Step</a:t>
            </a:r>
            <a:r>
              <a:rPr lang="ko-KR" altLang="en-US" sz="1200" dirty="0"/>
              <a:t>이 정상 처리 되어야 뒤의 </a:t>
            </a:r>
            <a:r>
              <a:rPr lang="en-US" altLang="ko-KR" sz="1200" dirty="0"/>
              <a:t>Step</a:t>
            </a:r>
            <a:r>
              <a:rPr lang="ko-KR" altLang="en-US" sz="1200" dirty="0"/>
              <a:t>이 실행됩니다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조건부 실행 </a:t>
            </a:r>
            <a:r>
              <a:rPr lang="en-US" altLang="ko-KR" sz="1200" dirty="0"/>
              <a:t>: Step</a:t>
            </a:r>
            <a:r>
              <a:rPr lang="ko-KR" altLang="en-US" sz="1200" dirty="0"/>
              <a:t>의 </a:t>
            </a:r>
            <a:r>
              <a:rPr lang="en-US" altLang="ko-KR" sz="1200" dirty="0" err="1"/>
              <a:t>ExitStatus</a:t>
            </a:r>
            <a:r>
              <a:rPr lang="ko-KR" altLang="en-US" sz="1200" dirty="0"/>
              <a:t>를 보고 조건에 따라 다음 실행 스텝을 선택합니다</a:t>
            </a:r>
            <a:endParaRPr lang="en-US" altLang="ko-KR" sz="1200" dirty="0"/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187623"/>
              </p:ext>
            </p:extLst>
          </p:nvPr>
        </p:nvGraphicFramePr>
        <p:xfrm>
          <a:off x="694556" y="2964690"/>
          <a:ext cx="8744702" cy="3260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276">
                  <a:extLst>
                    <a:ext uri="{9D8B030D-6E8A-4147-A177-3AD203B41FA5}">
                      <a16:colId xmlns:a16="http://schemas.microsoft.com/office/drawing/2014/main" val="4159828745"/>
                    </a:ext>
                  </a:extLst>
                </a:gridCol>
                <a:gridCol w="7495426">
                  <a:extLst>
                    <a:ext uri="{9D8B030D-6E8A-4147-A177-3AD203B41FA5}">
                      <a16:colId xmlns:a16="http://schemas.microsoft.com/office/drawing/2014/main" val="2915963617"/>
                    </a:ext>
                  </a:extLst>
                </a:gridCol>
              </a:tblGrid>
              <a:tr h="54347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start()</a:t>
                      </a:r>
                      <a:endParaRPr lang="ko-KR" altLang="en-US" sz="12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Job</a:t>
                      </a:r>
                      <a:r>
                        <a:rPr lang="ko-KR" altLang="en-US" sz="12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이 수행될 때 처음 실행할 </a:t>
                      </a:r>
                      <a:r>
                        <a:rPr lang="en-US" altLang="ko-KR" sz="12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Step</a:t>
                      </a:r>
                      <a:r>
                        <a:rPr lang="ko-KR" altLang="en-US" sz="12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을 명시합니다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669230"/>
                  </a:ext>
                </a:extLst>
              </a:tr>
              <a:tr h="54347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on()</a:t>
                      </a:r>
                      <a:endParaRPr lang="ko-KR" altLang="en-US" sz="12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 err="1">
                          <a:solidFill>
                            <a:sysClr val="windowText" lastClr="000000"/>
                          </a:solidFill>
                        </a:rPr>
                        <a:t>ExitStatus</a:t>
                      </a:r>
                      <a:r>
                        <a:rPr lang="ko-KR" altLang="en-US" sz="1200" b="0" dirty="0">
                          <a:solidFill>
                            <a:sysClr val="windowText" lastClr="000000"/>
                          </a:solidFill>
                        </a:rPr>
                        <a:t>의 반환 타입에 따라 분기 처리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708254"/>
                  </a:ext>
                </a:extLst>
              </a:tr>
              <a:tr h="54347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to()</a:t>
                      </a:r>
                      <a:endParaRPr lang="ko-KR" altLang="en-US" sz="12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baseline="0" dirty="0">
                          <a:solidFill>
                            <a:sysClr val="windowText" lastClr="000000"/>
                          </a:solidFill>
                        </a:rPr>
                        <a:t>on() </a:t>
                      </a:r>
                      <a:r>
                        <a:rPr lang="ko-KR" altLang="en-US" sz="1200" b="0" baseline="0" dirty="0">
                          <a:solidFill>
                            <a:sysClr val="windowText" lastClr="000000"/>
                          </a:solidFill>
                        </a:rPr>
                        <a:t>메서드의 조건이 참일 경우 다음 </a:t>
                      </a:r>
                      <a:r>
                        <a:rPr lang="en-US" altLang="ko-KR" sz="1200" b="0" baseline="0" dirty="0">
                          <a:solidFill>
                            <a:sysClr val="windowText" lastClr="000000"/>
                          </a:solidFill>
                        </a:rPr>
                        <a:t>Step </a:t>
                      </a:r>
                      <a:r>
                        <a:rPr lang="ko-KR" altLang="en-US" sz="1200" b="0" baseline="0" dirty="0">
                          <a:solidFill>
                            <a:sysClr val="windowText" lastClr="000000"/>
                          </a:solidFill>
                        </a:rPr>
                        <a:t>처리</a:t>
                      </a:r>
                      <a:endParaRPr lang="en-US" altLang="ko-KR" sz="1200" b="0" baseline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677412"/>
                  </a:ext>
                </a:extLst>
              </a:tr>
              <a:tr h="54347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>
                          <a:solidFill>
                            <a:sysClr val="windowText" lastClr="000000"/>
                          </a:solidFill>
                        </a:rPr>
                        <a:t>next()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200" b="0" dirty="0">
                          <a:solidFill>
                            <a:sysClr val="windowText" lastClr="000000"/>
                          </a:solidFill>
                        </a:rPr>
                        <a:t>다음에 수행할 </a:t>
                      </a:r>
                      <a:r>
                        <a:rPr lang="en-US" altLang="ko-KR" sz="1200" b="0" dirty="0">
                          <a:solidFill>
                            <a:sysClr val="windowText" lastClr="000000"/>
                          </a:solidFill>
                        </a:rPr>
                        <a:t>Step</a:t>
                      </a:r>
                      <a:r>
                        <a:rPr lang="ko-KR" altLang="en-US" sz="1200" b="0" dirty="0">
                          <a:solidFill>
                            <a:sysClr val="windowText" lastClr="000000"/>
                          </a:solidFill>
                        </a:rPr>
                        <a:t>을 지정합니다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768559"/>
                  </a:ext>
                </a:extLst>
              </a:tr>
              <a:tr h="54347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>
                          <a:solidFill>
                            <a:sysClr val="windowText" lastClr="000000"/>
                          </a:solidFill>
                        </a:rPr>
                        <a:t>fail()</a:t>
                      </a:r>
                      <a:endParaRPr lang="ko-KR" altLang="en-US" sz="1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>
                          <a:solidFill>
                            <a:sysClr val="windowText" lastClr="000000"/>
                          </a:solidFill>
                        </a:rPr>
                        <a:t>Job </a:t>
                      </a:r>
                      <a:r>
                        <a:rPr lang="ko-KR" altLang="en-US" sz="1200" b="0" dirty="0">
                          <a:solidFill>
                            <a:sysClr val="windowText" lastClr="000000"/>
                          </a:solidFill>
                        </a:rPr>
                        <a:t>수행을 실패 처리합니다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723538"/>
                  </a:ext>
                </a:extLst>
              </a:tr>
              <a:tr h="54347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>
                          <a:solidFill>
                            <a:sysClr val="windowText" lastClr="000000"/>
                          </a:solidFill>
                        </a:rPr>
                        <a:t>end()</a:t>
                      </a:r>
                      <a:endParaRPr lang="ko-KR" altLang="en-US" sz="1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>
                          <a:solidFill>
                            <a:sysClr val="windowText" lastClr="000000"/>
                          </a:solidFill>
                        </a:rPr>
                        <a:t>Flow </a:t>
                      </a:r>
                      <a:r>
                        <a:rPr lang="ko-KR" altLang="en-US" sz="1200" b="0" dirty="0">
                          <a:solidFill>
                            <a:sysClr val="windowText" lastClr="000000"/>
                          </a:solidFill>
                        </a:rPr>
                        <a:t>또는 </a:t>
                      </a:r>
                      <a:r>
                        <a:rPr lang="en-US" altLang="ko-KR" sz="1200" b="0" dirty="0">
                          <a:solidFill>
                            <a:sysClr val="windowText" lastClr="000000"/>
                          </a:solidFill>
                        </a:rPr>
                        <a:t>Job</a:t>
                      </a:r>
                      <a:r>
                        <a:rPr lang="ko-KR" altLang="en-US" sz="1200" b="0" dirty="0">
                          <a:solidFill>
                            <a:sysClr val="windowText" lastClr="000000"/>
                          </a:solidFill>
                        </a:rPr>
                        <a:t>을 종료합니다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5623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7838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Step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흐름 제어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72138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Step </a:t>
            </a:r>
            <a:r>
              <a:rPr lang="ko-KR" altLang="en-US" sz="1200" dirty="0"/>
              <a:t>흐름 제어는 </a:t>
            </a:r>
            <a:r>
              <a:rPr lang="en-US" altLang="ko-KR" sz="1200" dirty="0" err="1"/>
              <a:t>JobBuilderFactory</a:t>
            </a:r>
            <a:r>
              <a:rPr lang="ko-KR" altLang="en-US" sz="1200" dirty="0"/>
              <a:t>를 통해 </a:t>
            </a:r>
            <a:r>
              <a:rPr lang="en-US" altLang="ko-KR" sz="1200" dirty="0"/>
              <a:t>Job</a:t>
            </a:r>
            <a:r>
              <a:rPr lang="ko-KR" altLang="en-US" sz="1200" dirty="0"/>
              <a:t>을 생성하면서 </a:t>
            </a:r>
            <a:r>
              <a:rPr lang="en-US" altLang="ko-KR" sz="1200" dirty="0"/>
              <a:t>Step</a:t>
            </a:r>
            <a:r>
              <a:rPr lang="ko-KR" altLang="en-US" sz="1200" dirty="0"/>
              <a:t>을 등록하면서 처리가 가능합니다</a:t>
            </a:r>
            <a:endParaRPr lang="en-US" altLang="ko-KR" sz="1200" dirty="0"/>
          </a:p>
        </p:txBody>
      </p:sp>
      <p:sp>
        <p:nvSpPr>
          <p:cNvPr id="12" name="직사각형 11"/>
          <p:cNvSpPr/>
          <p:nvPr/>
        </p:nvSpPr>
        <p:spPr>
          <a:xfrm>
            <a:off x="700825" y="1749242"/>
            <a:ext cx="3303790" cy="39703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Job </a:t>
            </a:r>
            <a:r>
              <a:rPr lang="en-US" altLang="ko-KR" sz="1200" dirty="0" err="1">
                <a:latin typeface="+mn-ea"/>
              </a:rPr>
              <a:t>SampleJob</a:t>
            </a:r>
            <a:r>
              <a:rPr lang="en-US" altLang="ko-KR" sz="1200" dirty="0">
                <a:latin typeface="+mn-ea"/>
              </a:rPr>
              <a:t>() throws Exception  {</a:t>
            </a:r>
          </a:p>
          <a:p>
            <a:r>
              <a:rPr lang="en-US" altLang="ko-KR" sz="1200" dirty="0">
                <a:latin typeface="+mn-ea"/>
              </a:rPr>
              <a:t>    return </a:t>
            </a:r>
            <a:r>
              <a:rPr lang="en-US" altLang="ko-KR" sz="1200" dirty="0" err="1">
                <a:latin typeface="+mn-ea"/>
              </a:rPr>
              <a:t>jobBuilderFactroy.get</a:t>
            </a:r>
            <a:r>
              <a:rPr lang="en-US" altLang="ko-KR" sz="1200" dirty="0">
                <a:latin typeface="+mn-ea"/>
              </a:rPr>
              <a:t>("</a:t>
            </a:r>
            <a:r>
              <a:rPr lang="en-US" altLang="ko-KR" sz="1200" dirty="0" err="1">
                <a:latin typeface="+mn-ea"/>
              </a:rPr>
              <a:t>SampleJob</a:t>
            </a:r>
            <a:r>
              <a:rPr lang="en-US" altLang="ko-KR" sz="1200" dirty="0">
                <a:latin typeface="+mn-ea"/>
              </a:rPr>
              <a:t>")</a:t>
            </a:r>
          </a:p>
          <a:p>
            <a:r>
              <a:rPr lang="en-US" altLang="ko-KR" sz="1200" dirty="0">
                <a:latin typeface="+mn-ea"/>
              </a:rPr>
              <a:t>            .start(</a:t>
            </a:r>
            <a:r>
              <a:rPr lang="en-US" altLang="ko-KR" sz="1200" dirty="0" err="1">
                <a:latin typeface="+mn-ea"/>
              </a:rPr>
              <a:t>StepA</a:t>
            </a:r>
            <a:r>
              <a:rPr lang="en-US" altLang="ko-KR" sz="1200" dirty="0">
                <a:latin typeface="+mn-ea"/>
              </a:rPr>
              <a:t>())</a:t>
            </a:r>
          </a:p>
          <a:p>
            <a:r>
              <a:rPr lang="en-US" altLang="ko-KR" sz="1200" dirty="0">
                <a:latin typeface="+mn-ea"/>
              </a:rPr>
              <a:t>                .on("FAILED")</a:t>
            </a:r>
          </a:p>
          <a:p>
            <a:r>
              <a:rPr lang="en-US" altLang="ko-KR" sz="1200" dirty="0">
                <a:latin typeface="+mn-ea"/>
              </a:rPr>
              <a:t>                .to(</a:t>
            </a:r>
            <a:r>
              <a:rPr lang="en-US" altLang="ko-KR" sz="1200" dirty="0" err="1">
                <a:latin typeface="+mn-ea"/>
              </a:rPr>
              <a:t>StepC</a:t>
            </a:r>
            <a:r>
              <a:rPr lang="en-US" altLang="ko-KR" sz="1200" dirty="0">
                <a:latin typeface="+mn-ea"/>
              </a:rPr>
              <a:t>())</a:t>
            </a:r>
          </a:p>
          <a:p>
            <a:r>
              <a:rPr lang="en-US" altLang="ko-KR" sz="1200" dirty="0">
                <a:latin typeface="+mn-ea"/>
              </a:rPr>
              <a:t>                .on("*")</a:t>
            </a:r>
          </a:p>
          <a:p>
            <a:r>
              <a:rPr lang="en-US" altLang="ko-KR" sz="1200" dirty="0">
                <a:latin typeface="+mn-ea"/>
              </a:rPr>
              <a:t>                .end()</a:t>
            </a:r>
          </a:p>
          <a:p>
            <a:r>
              <a:rPr lang="en-US" altLang="ko-KR" sz="1200" dirty="0">
                <a:latin typeface="+mn-ea"/>
              </a:rPr>
              <a:t>            .from(</a:t>
            </a:r>
            <a:r>
              <a:rPr lang="en-US" altLang="ko-KR" sz="1200" dirty="0" err="1">
                <a:latin typeface="+mn-ea"/>
              </a:rPr>
              <a:t>StepA</a:t>
            </a:r>
            <a:r>
              <a:rPr lang="en-US" altLang="ko-KR" sz="1200" dirty="0">
                <a:latin typeface="+mn-ea"/>
              </a:rPr>
              <a:t>())</a:t>
            </a:r>
          </a:p>
          <a:p>
            <a:r>
              <a:rPr lang="en-US" altLang="ko-KR" sz="1200" dirty="0">
                <a:latin typeface="+mn-ea"/>
              </a:rPr>
              <a:t>                .on("*")</a:t>
            </a:r>
          </a:p>
          <a:p>
            <a:r>
              <a:rPr lang="en-US" altLang="ko-KR" sz="1200" dirty="0">
                <a:latin typeface="+mn-ea"/>
              </a:rPr>
              <a:t>                .to(</a:t>
            </a:r>
            <a:r>
              <a:rPr lang="en-US" altLang="ko-KR" sz="1200" dirty="0" err="1">
                <a:latin typeface="+mn-ea"/>
              </a:rPr>
              <a:t>StepB</a:t>
            </a:r>
            <a:r>
              <a:rPr lang="en-US" altLang="ko-KR" sz="1200" dirty="0">
                <a:latin typeface="+mn-ea"/>
              </a:rPr>
              <a:t>())</a:t>
            </a:r>
          </a:p>
          <a:p>
            <a:r>
              <a:rPr lang="en-US" altLang="ko-KR" sz="1200" dirty="0">
                <a:latin typeface="+mn-ea"/>
              </a:rPr>
              <a:t>                    .on("FAILED")</a:t>
            </a:r>
          </a:p>
          <a:p>
            <a:r>
              <a:rPr lang="en-US" altLang="ko-KR" sz="1200" dirty="0">
                <a:latin typeface="+mn-ea"/>
              </a:rPr>
              <a:t>                    .fail()</a:t>
            </a:r>
          </a:p>
          <a:p>
            <a:r>
              <a:rPr lang="en-US" altLang="ko-KR" sz="1200" dirty="0">
                <a:latin typeface="+mn-ea"/>
              </a:rPr>
              <a:t>                .from(</a:t>
            </a:r>
            <a:r>
              <a:rPr lang="en-US" altLang="ko-KR" sz="1200" dirty="0" err="1">
                <a:latin typeface="+mn-ea"/>
              </a:rPr>
              <a:t>StepB</a:t>
            </a:r>
            <a:r>
              <a:rPr lang="en-US" altLang="ko-KR" sz="1200" dirty="0">
                <a:latin typeface="+mn-ea"/>
              </a:rPr>
              <a:t>())</a:t>
            </a:r>
          </a:p>
          <a:p>
            <a:r>
              <a:rPr lang="en-US" altLang="ko-KR" sz="1200" dirty="0">
                <a:latin typeface="+mn-ea"/>
              </a:rPr>
              <a:t>                    .on("*")</a:t>
            </a:r>
          </a:p>
          <a:p>
            <a:r>
              <a:rPr lang="en-US" altLang="ko-KR" sz="1200" dirty="0">
                <a:latin typeface="+mn-ea"/>
              </a:rPr>
              <a:t>                    .to(</a:t>
            </a:r>
            <a:r>
              <a:rPr lang="en-US" altLang="ko-KR" sz="1200" dirty="0" err="1">
                <a:latin typeface="+mn-ea"/>
              </a:rPr>
              <a:t>StepC</a:t>
            </a:r>
            <a:r>
              <a:rPr lang="en-US" altLang="ko-KR" sz="1200" dirty="0">
                <a:latin typeface="+mn-ea"/>
              </a:rPr>
              <a:t>())</a:t>
            </a:r>
          </a:p>
          <a:p>
            <a:r>
              <a:rPr lang="en-US" altLang="ko-KR" sz="1200" dirty="0">
                <a:latin typeface="+mn-ea"/>
              </a:rPr>
              <a:t>                    .on("*")</a:t>
            </a:r>
          </a:p>
          <a:p>
            <a:r>
              <a:rPr lang="en-US" altLang="ko-KR" sz="1200" dirty="0">
                <a:latin typeface="+mn-ea"/>
              </a:rPr>
              <a:t>                    .end()</a:t>
            </a:r>
          </a:p>
          <a:p>
            <a:r>
              <a:rPr lang="en-US" altLang="ko-KR" sz="1200" dirty="0">
                <a:latin typeface="+mn-ea"/>
              </a:rPr>
              <a:t>            .end()</a:t>
            </a:r>
          </a:p>
          <a:p>
            <a:r>
              <a:rPr lang="en-US" altLang="ko-KR" sz="1200" dirty="0">
                <a:latin typeface="+mn-ea"/>
              </a:rPr>
              <a:t>            .build()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pic>
        <p:nvPicPr>
          <p:cNvPr id="15" name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80140" y="3070894"/>
            <a:ext cx="5422900" cy="1905000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78490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병렬처리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7888698" cy="11430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일반적으로 대량의 데이터에 대한 배치 처리를 할 때는 시간당 처리량을 향상시키기 위해 데이터를 분할한 다음</a:t>
            </a:r>
            <a:br>
              <a:rPr lang="en-US" altLang="ko-KR" sz="1200" dirty="0"/>
            </a:br>
            <a:r>
              <a:rPr lang="ko-KR" altLang="en-US" sz="1200" dirty="0"/>
              <a:t>멀티 프로세스 혹은 멀티 스레드 방식으로 병렬 처리를 합니다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Split </a:t>
            </a:r>
            <a:r>
              <a:rPr lang="ko-KR" altLang="en-US" sz="1200" dirty="0"/>
              <a:t>방식과 </a:t>
            </a:r>
            <a:r>
              <a:rPr lang="en-US" altLang="ko-KR" sz="1200" dirty="0"/>
              <a:t>Partition </a:t>
            </a:r>
            <a:r>
              <a:rPr lang="ko-KR" altLang="en-US" sz="1200" dirty="0"/>
              <a:t>방식의 </a:t>
            </a:r>
            <a:r>
              <a:rPr lang="en-US" altLang="ko-KR" sz="1200" dirty="0"/>
              <a:t>2</a:t>
            </a:r>
            <a:r>
              <a:rPr lang="ko-KR" altLang="en-US" sz="1200" dirty="0"/>
              <a:t>가지 방식 중 선택할 수 있습니다</a:t>
            </a:r>
            <a:endParaRPr lang="en-US" altLang="ko-KR" sz="1200" dirty="0"/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53468" y="2577484"/>
            <a:ext cx="7629786" cy="3109093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0317523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병렬처리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7186583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Split </a:t>
            </a:r>
            <a:r>
              <a:rPr lang="ko-KR" altLang="en-US" sz="1200" dirty="0"/>
              <a:t>방식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병렬 처리를 할 </a:t>
            </a:r>
            <a:r>
              <a:rPr lang="en-US" altLang="ko-KR" sz="1200" dirty="0"/>
              <a:t>Step</a:t>
            </a:r>
            <a:r>
              <a:rPr lang="ko-KR" altLang="en-US" sz="1200" dirty="0"/>
              <a:t>을 하나하나 세부적으로 설정해야 할 때 사용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병렬 처리를 할 개수가 많아지거나 가변적으로 변경되는 정도가 심할 경우 스레드 개수를 조정하거나</a:t>
            </a:r>
            <a:br>
              <a:rPr lang="en-US" altLang="ko-KR" sz="1200" dirty="0"/>
            </a:br>
            <a:r>
              <a:rPr lang="ko-KR" altLang="en-US" sz="1200" dirty="0"/>
              <a:t>비정상적으로 종료될 때의 처리가 어려울 수 있음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어느 한 스레드의 비정상적인 종료가 발생할 경우</a:t>
            </a:r>
            <a:br>
              <a:rPr lang="en-US" altLang="ko-KR" sz="1200" dirty="0"/>
            </a:br>
            <a:r>
              <a:rPr lang="ko-KR" altLang="en-US" sz="1200" dirty="0"/>
              <a:t>다른 스레드의 </a:t>
            </a:r>
            <a:r>
              <a:rPr lang="en-US" altLang="ko-KR" sz="1200" dirty="0"/>
              <a:t>Step</a:t>
            </a:r>
            <a:r>
              <a:rPr lang="ko-KR" altLang="en-US" sz="1200" dirty="0"/>
              <a:t>에 영향을 주지는 않지만</a:t>
            </a:r>
            <a:r>
              <a:rPr lang="en-US" altLang="ko-KR" sz="1200" dirty="0"/>
              <a:t>,</a:t>
            </a:r>
            <a:br>
              <a:rPr lang="en-US" altLang="ko-KR" sz="1200" dirty="0"/>
            </a:br>
            <a:r>
              <a:rPr lang="ko-KR" altLang="en-US" sz="1200" dirty="0"/>
              <a:t>병렬 처리가 끝난 이후의 </a:t>
            </a:r>
            <a:r>
              <a:rPr lang="en-US" altLang="ko-KR" sz="1200" dirty="0"/>
              <a:t>Step</a:t>
            </a:r>
            <a:r>
              <a:rPr lang="ko-KR" altLang="en-US" sz="1200" dirty="0"/>
              <a:t>은 실행되지 않으며</a:t>
            </a:r>
            <a:br>
              <a:rPr lang="en-US" altLang="ko-KR" sz="1200" dirty="0"/>
            </a:br>
            <a:r>
              <a:rPr lang="en-US" altLang="ko-KR" sz="1200" dirty="0"/>
              <a:t>Job</a:t>
            </a:r>
            <a:r>
              <a:rPr lang="ko-KR" altLang="en-US" sz="1200" dirty="0"/>
              <a:t>은 비정상적 종료를 하게 됩니다</a:t>
            </a:r>
            <a:endParaRPr lang="en-US" altLang="ko-KR" sz="1200" dirty="0"/>
          </a:p>
        </p:txBody>
      </p:sp>
      <p:pic>
        <p:nvPicPr>
          <p:cNvPr id="6" name="Picture 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58090" y="2483420"/>
            <a:ext cx="4470400" cy="3479800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328839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2885193"/>
              </p:ext>
            </p:extLst>
          </p:nvPr>
        </p:nvGraphicFramePr>
        <p:xfrm>
          <a:off x="452501" y="1088740"/>
          <a:ext cx="9046004" cy="4995555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2024-07-01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진승현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배우련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2024-12-30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PI</a:t>
                      </a:r>
                      <a:r>
                        <a:rPr lang="en-US" altLang="ko-KR" sz="10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kern="0" spc="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검토 완료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김용운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30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병렬처리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8047396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Partition </a:t>
            </a:r>
            <a:r>
              <a:rPr lang="ko-KR" altLang="en-US" sz="1200" dirty="0"/>
              <a:t>방식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특정한 하나의 </a:t>
            </a:r>
            <a:r>
              <a:rPr lang="en-US" altLang="ko-KR" sz="1200" dirty="0"/>
              <a:t>Step</a:t>
            </a:r>
            <a:r>
              <a:rPr lang="ko-KR" altLang="en-US" sz="1200" dirty="0"/>
              <a:t>을 병렬 처리할 때 사용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Split </a:t>
            </a:r>
            <a:r>
              <a:rPr lang="ko-KR" altLang="en-US" sz="1200" dirty="0"/>
              <a:t>처럼 병렬 처리할 </a:t>
            </a:r>
            <a:r>
              <a:rPr lang="en-US" altLang="ko-KR" sz="1200" dirty="0"/>
              <a:t>Step</a:t>
            </a:r>
            <a:r>
              <a:rPr lang="ko-KR" altLang="en-US" sz="1200" dirty="0"/>
              <a:t>을 따로 지정하지는 못하지만</a:t>
            </a:r>
            <a:r>
              <a:rPr lang="en-US" altLang="ko-KR" sz="1200" dirty="0"/>
              <a:t>, </a:t>
            </a:r>
            <a:r>
              <a:rPr lang="ko-KR" altLang="en-US" sz="1200" dirty="0"/>
              <a:t>병렬 처리할 개수는 </a:t>
            </a:r>
            <a:r>
              <a:rPr lang="en-US" altLang="ko-KR" sz="1200" dirty="0"/>
              <a:t>grid-size</a:t>
            </a:r>
            <a:r>
              <a:rPr lang="ko-KR" altLang="en-US" sz="1200" dirty="0"/>
              <a:t> 속성으로 조절 가능하므로</a:t>
            </a:r>
            <a:br>
              <a:rPr lang="en-US" altLang="ko-KR" sz="1200" dirty="0"/>
            </a:br>
            <a:r>
              <a:rPr lang="ko-KR" altLang="en-US" sz="1200" dirty="0"/>
              <a:t>대량의 데이터 분할 시 </a:t>
            </a:r>
            <a:r>
              <a:rPr lang="en-US" altLang="ko-KR" sz="1200" dirty="0"/>
              <a:t>Partition </a:t>
            </a:r>
            <a:r>
              <a:rPr lang="ko-KR" altLang="en-US" sz="1200" dirty="0"/>
              <a:t>방식이 적합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어느 한 스레드의 비정상적인 종료가 발생할 경우</a:t>
            </a:r>
            <a:br>
              <a:rPr lang="en-US" altLang="ko-KR" sz="1200" dirty="0"/>
            </a:br>
            <a:r>
              <a:rPr lang="ko-KR" altLang="en-US" sz="1200" dirty="0"/>
              <a:t>다른 스레드의 </a:t>
            </a:r>
            <a:r>
              <a:rPr lang="en-US" altLang="ko-KR" sz="1200" dirty="0"/>
              <a:t>Step</a:t>
            </a:r>
            <a:r>
              <a:rPr lang="ko-KR" altLang="en-US" sz="1200" dirty="0"/>
              <a:t>에 영향을 주지는 않지만</a:t>
            </a:r>
            <a:r>
              <a:rPr lang="en-US" altLang="ko-KR" sz="1200" dirty="0"/>
              <a:t>,</a:t>
            </a:r>
            <a:br>
              <a:rPr lang="en-US" altLang="ko-KR" sz="1200" dirty="0"/>
            </a:br>
            <a:r>
              <a:rPr lang="ko-KR" altLang="en-US" sz="1200" dirty="0"/>
              <a:t>병렬 처리가 끝난 이후의 </a:t>
            </a:r>
            <a:r>
              <a:rPr lang="en-US" altLang="ko-KR" sz="1200" dirty="0"/>
              <a:t>Step</a:t>
            </a:r>
            <a:r>
              <a:rPr lang="ko-KR" altLang="en-US" sz="1200" dirty="0"/>
              <a:t>은 실행되지 않으며</a:t>
            </a:r>
            <a:br>
              <a:rPr lang="en-US" altLang="ko-KR" sz="1200" dirty="0"/>
            </a:br>
            <a:r>
              <a:rPr lang="en-US" altLang="ko-KR" sz="1200" dirty="0"/>
              <a:t>Job</a:t>
            </a:r>
            <a:r>
              <a:rPr lang="ko-KR" altLang="en-US" sz="1200" dirty="0"/>
              <a:t>은 비정상적 종료를 하게 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endParaRPr lang="en-US" altLang="ko-KR" sz="1200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270" y="2299001"/>
            <a:ext cx="3762900" cy="384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8981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>
          <a:xfrm>
            <a:off x="691891" y="1274707"/>
            <a:ext cx="9057409" cy="291032"/>
          </a:xfrm>
        </p:spPr>
        <p:txBody>
          <a:bodyPr>
            <a:noAutofit/>
          </a:bodyPr>
          <a:lstStyle/>
          <a:p>
            <a:r>
              <a:rPr lang="en-US" altLang="ko-KR" sz="2800" dirty="0"/>
              <a:t>2. Spring Batch Job (Chunk)</a:t>
            </a:r>
            <a:endParaRPr lang="ko-KR" alt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185870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Job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개발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153977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MyBatisPaging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7" y="2446940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MyBatisCursor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</p:spTree>
    <p:extLst>
      <p:ext uri="{BB962C8B-B14F-4D97-AF65-F5344CB8AC3E}">
        <p14:creationId xmlns:p14="http://schemas.microsoft.com/office/powerpoint/2010/main" val="33115395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Job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개발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22541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Chunk Job </a:t>
            </a:r>
            <a:r>
              <a:rPr lang="ko-KR" altLang="en-US" sz="1200" dirty="0"/>
              <a:t>서비스 </a:t>
            </a:r>
            <a:r>
              <a:rPr lang="ko-KR" altLang="en-US" sz="1200" dirty="0" err="1"/>
              <a:t>개발순서</a:t>
            </a:r>
            <a:endParaRPr lang="en-US" altLang="ko-KR" sz="1200" dirty="0"/>
          </a:p>
        </p:txBody>
      </p:sp>
      <p:pic>
        <p:nvPicPr>
          <p:cNvPr id="11" name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42265" y="1749242"/>
            <a:ext cx="7796083" cy="113198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2" name="직사각형 11"/>
          <p:cNvSpPr/>
          <p:nvPr/>
        </p:nvSpPr>
        <p:spPr>
          <a:xfrm>
            <a:off x="942265" y="2912272"/>
            <a:ext cx="1818126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en-US" altLang="ko-KR" sz="1200" dirty="0"/>
              <a:t>Batch</a:t>
            </a:r>
            <a:r>
              <a:rPr lang="ko-KR" altLang="en-US" sz="1200" dirty="0"/>
              <a:t> 프로젝트 생성</a:t>
            </a: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en-US" altLang="ko-KR" sz="1200" dirty="0"/>
              <a:t>Job </a:t>
            </a:r>
            <a:r>
              <a:rPr lang="ko-KR" altLang="en-US" sz="1200" dirty="0"/>
              <a:t>클래스 작성</a:t>
            </a: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en-US" altLang="ko-KR" sz="1200" dirty="0"/>
              <a:t>Job </a:t>
            </a:r>
            <a:r>
              <a:rPr lang="ko-KR" altLang="en-US" sz="1200" dirty="0"/>
              <a:t>및 </a:t>
            </a:r>
            <a:r>
              <a:rPr lang="en-US" altLang="ko-KR" sz="1200" dirty="0"/>
              <a:t>Step </a:t>
            </a:r>
            <a:r>
              <a:rPr lang="ko-KR" altLang="en-US" sz="1200" dirty="0"/>
              <a:t>작성</a:t>
            </a: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en-US" altLang="ko-KR" sz="1200" dirty="0" err="1"/>
              <a:t>ItemReader</a:t>
            </a:r>
            <a:r>
              <a:rPr lang="en-US" altLang="ko-KR" sz="1200" dirty="0"/>
              <a:t> </a:t>
            </a:r>
            <a:r>
              <a:rPr lang="ko-KR" altLang="en-US" sz="1200" dirty="0"/>
              <a:t>작성</a:t>
            </a: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en-US" altLang="ko-KR" sz="1200" dirty="0"/>
              <a:t>Processor </a:t>
            </a:r>
            <a:r>
              <a:rPr lang="ko-KR" altLang="en-US" sz="1200" dirty="0"/>
              <a:t>작성</a:t>
            </a: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en-US" altLang="ko-KR" sz="1200" dirty="0" err="1"/>
              <a:t>ItemWrtier</a:t>
            </a:r>
            <a:r>
              <a:rPr lang="en-US" altLang="ko-KR" sz="1200" dirty="0"/>
              <a:t> </a:t>
            </a:r>
            <a:r>
              <a:rPr lang="ko-KR" altLang="en-US" sz="1200" dirty="0"/>
              <a:t>작성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3287455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Job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개발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22365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Cursor </a:t>
            </a:r>
            <a:r>
              <a:rPr lang="ko-KR" altLang="en-US" sz="1200" dirty="0"/>
              <a:t>및 </a:t>
            </a:r>
            <a:r>
              <a:rPr lang="en-US" altLang="ko-KR" sz="1200" dirty="0"/>
              <a:t>Paging </a:t>
            </a:r>
            <a:r>
              <a:rPr lang="ko-KR" altLang="en-US" sz="1200" dirty="0"/>
              <a:t>처리 방식</a:t>
            </a:r>
            <a:endParaRPr lang="en-US" altLang="ko-KR" sz="12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811" y="1505290"/>
            <a:ext cx="2957869" cy="152323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5345" y="1487363"/>
            <a:ext cx="2957869" cy="1523234"/>
          </a:xfrm>
          <a:prstGeom prst="rect">
            <a:avLst/>
          </a:prstGeom>
        </p:spPr>
      </p:pic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143843"/>
              </p:ext>
            </p:extLst>
          </p:nvPr>
        </p:nvGraphicFramePr>
        <p:xfrm>
          <a:off x="505461" y="3046451"/>
          <a:ext cx="8981333" cy="3062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393">
                  <a:extLst>
                    <a:ext uri="{9D8B030D-6E8A-4147-A177-3AD203B41FA5}">
                      <a16:colId xmlns:a16="http://schemas.microsoft.com/office/drawing/2014/main" val="4159828745"/>
                    </a:ext>
                  </a:extLst>
                </a:gridCol>
                <a:gridCol w="4039470">
                  <a:extLst>
                    <a:ext uri="{9D8B030D-6E8A-4147-A177-3AD203B41FA5}">
                      <a16:colId xmlns:a16="http://schemas.microsoft.com/office/drawing/2014/main" val="4043863802"/>
                    </a:ext>
                  </a:extLst>
                </a:gridCol>
                <a:gridCol w="4039470">
                  <a:extLst>
                    <a:ext uri="{9D8B030D-6E8A-4147-A177-3AD203B41FA5}">
                      <a16:colId xmlns:a16="http://schemas.microsoft.com/office/drawing/2014/main" val="3049596293"/>
                    </a:ext>
                  </a:extLst>
                </a:gridCol>
              </a:tblGrid>
              <a:tr h="765649">
                <a:tc>
                  <a:txBody>
                    <a:bodyPr/>
                    <a:lstStyle/>
                    <a:p>
                      <a:pPr lvl="0" latinLnBrk="1"/>
                      <a:endParaRPr lang="ko-KR" altLang="en-US" sz="105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Cursor</a:t>
                      </a:r>
                      <a:endParaRPr lang="ko-KR" altLang="en-US" sz="105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Paging</a:t>
                      </a:r>
                      <a:endParaRPr lang="ko-KR" altLang="en-US" sz="105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669230"/>
                  </a:ext>
                </a:extLst>
              </a:tr>
              <a:tr h="765650"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특징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데이터 요청</a:t>
                      </a:r>
                      <a:r>
                        <a:rPr lang="ko-KR" altLang="en-US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시 모든 데이터를 조회하고</a:t>
                      </a:r>
                      <a:r>
                        <a:rPr lang="en-US" altLang="ko-KR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, Cursor</a:t>
                      </a:r>
                      <a:r>
                        <a:rPr lang="ko-KR" altLang="en-US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를 설정하여 이를 이동하는 방식으로 데이터를 가져옵니다</a:t>
                      </a:r>
                      <a:endParaRPr lang="en-US" altLang="ko-KR" sz="1050" b="0" baseline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vl="0" latinLnBrk="1"/>
                      <a:r>
                        <a:rPr lang="en-US" altLang="ko-KR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Database</a:t>
                      </a:r>
                      <a:r>
                        <a:rPr lang="ko-KR" altLang="en-US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에 </a:t>
                      </a:r>
                      <a:r>
                        <a:rPr lang="en-US" altLang="ko-KR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Connection</a:t>
                      </a:r>
                      <a:r>
                        <a:rPr lang="ko-KR" altLang="en-US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이 발생하면</a:t>
                      </a:r>
                      <a:r>
                        <a:rPr lang="en-US" altLang="ko-KR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모든 데이터를 조회하기 전까지 </a:t>
                      </a:r>
                      <a:r>
                        <a:rPr lang="en-US" altLang="ko-KR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Connection</a:t>
                      </a:r>
                      <a:r>
                        <a:rPr lang="ko-KR" altLang="en-US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이 유지됩니다</a:t>
                      </a:r>
                      <a:endParaRPr lang="en-US" altLang="ko-KR" sz="1050" b="0" baseline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데이터 </a:t>
                      </a:r>
                      <a:r>
                        <a:rPr lang="ko-KR" altLang="en-US" sz="1050" b="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요청시</a:t>
                      </a:r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50" b="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PageSize</a:t>
                      </a:r>
                      <a:r>
                        <a:rPr lang="ko-KR" altLang="en-US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만큼 조회한 후 데이터를 반환하며 </a:t>
                      </a:r>
                      <a:r>
                        <a:rPr lang="en-US" altLang="ko-KR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Connection</a:t>
                      </a:r>
                      <a:r>
                        <a:rPr lang="ko-KR" altLang="en-US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을 종료</a:t>
                      </a:r>
                      <a:endParaRPr lang="en-US" altLang="ko-KR" sz="1050" b="0" baseline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vl="0" latinLnBrk="1"/>
                      <a:r>
                        <a:rPr lang="en-US" altLang="ko-KR" sz="1050" b="0" baseline="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PageSize</a:t>
                      </a:r>
                      <a:r>
                        <a:rPr lang="ko-KR" altLang="en-US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마다 </a:t>
                      </a:r>
                      <a:r>
                        <a:rPr lang="en-US" altLang="ko-KR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Database Connection</a:t>
                      </a:r>
                      <a:r>
                        <a:rPr lang="ko-KR" altLang="en-US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이 발생</a:t>
                      </a:r>
                      <a:endParaRPr lang="en-US" altLang="ko-KR" sz="1050" b="0" baseline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547099"/>
                  </a:ext>
                </a:extLst>
              </a:tr>
              <a:tr h="765650"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장점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모든 데이터를 조회한 후 </a:t>
                      </a:r>
                      <a:r>
                        <a:rPr lang="en-US" altLang="ko-KR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Cursor</a:t>
                      </a:r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를 통해 가져오므로 성능이 좋음</a:t>
                      </a:r>
                      <a:endParaRPr lang="en-US" altLang="ko-KR" sz="105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vl="0" latinLnBrk="1"/>
                      <a:r>
                        <a:rPr lang="en-US" altLang="ko-KR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Connection</a:t>
                      </a:r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을 한번 맺고 </a:t>
                      </a:r>
                      <a:r>
                        <a:rPr lang="en-US" altLang="ko-KR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Stream </a:t>
                      </a:r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방식을 통해 데이터를 조회하므로 데이터 무결성이 유지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b="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PageSize</a:t>
                      </a:r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만큼 </a:t>
                      </a:r>
                      <a:r>
                        <a:rPr lang="en-US" altLang="ko-KR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Connection</a:t>
                      </a:r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이 발생하므로 </a:t>
                      </a:r>
                      <a:r>
                        <a:rPr lang="en-US" altLang="ko-KR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Timeout</a:t>
                      </a:r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에 유연함</a:t>
                      </a:r>
                      <a:endParaRPr lang="en-US" altLang="ko-KR" sz="105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vl="0" latinLnBrk="1"/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병렬로 처리가 가능하므로</a:t>
                      </a:r>
                      <a:r>
                        <a:rPr lang="en-US" altLang="ko-KR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많은 양의 데이터 처리가 가능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7287282"/>
                  </a:ext>
                </a:extLst>
              </a:tr>
              <a:tr h="765649"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단점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조회할 데이터가 많으면 닫히기 전까지 연결이 유지되므로 </a:t>
                      </a:r>
                      <a:r>
                        <a:rPr lang="en-US" altLang="ko-KR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Timeout</a:t>
                      </a:r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이 길어야 함</a:t>
                      </a:r>
                      <a:endParaRPr lang="en-US" altLang="ko-KR" sz="105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vl="0" latinLnBrk="1"/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단일 </a:t>
                      </a:r>
                      <a:r>
                        <a:rPr lang="en-US" altLang="ko-KR" sz="1050" b="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ResultSet</a:t>
                      </a:r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을 사용하므로</a:t>
                      </a:r>
                      <a:r>
                        <a:rPr lang="en-US" altLang="ko-KR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, Batch</a:t>
                      </a:r>
                      <a:r>
                        <a:rPr lang="ko-KR" altLang="en-US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에서 </a:t>
                      </a:r>
                      <a:r>
                        <a:rPr lang="en-US" altLang="ko-KR" sz="1050" b="0" baseline="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ThreadSafe</a:t>
                      </a:r>
                      <a:r>
                        <a:rPr lang="ko-KR" altLang="en-US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하지 않음</a:t>
                      </a:r>
                      <a:endParaRPr lang="ko-KR" altLang="en-US" sz="105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매번 새로운 </a:t>
                      </a:r>
                      <a:r>
                        <a:rPr lang="en-US" altLang="ko-KR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Connection </a:t>
                      </a:r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및 정렬이 발생하여 속도 저하</a:t>
                      </a:r>
                      <a:endParaRPr lang="en-US" altLang="ko-KR" sz="105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vl="0" latinLnBrk="1"/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실시간 데이터를 조회하므로</a:t>
                      </a:r>
                      <a:r>
                        <a:rPr lang="en-US" altLang="ko-KR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데이터</a:t>
                      </a:r>
                      <a:r>
                        <a:rPr lang="ko-KR" altLang="en-US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무결성이 유지되지 않음</a:t>
                      </a:r>
                      <a:endParaRPr lang="en-US" altLang="ko-KR" sz="1050" b="0" baseline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vl="0" latinLnBrk="1"/>
                      <a:r>
                        <a:rPr lang="en-US" altLang="ko-KR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Offset</a:t>
                      </a:r>
                      <a:r>
                        <a:rPr lang="ko-KR" altLang="en-US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으로 데이터를 읽어오므로</a:t>
                      </a:r>
                      <a:r>
                        <a:rPr lang="en-US" altLang="ko-KR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50" b="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정렬을 하지 않으면 순차적인 데이터를 읽어올 수 없음</a:t>
                      </a:r>
                      <a:endParaRPr lang="ko-KR" altLang="en-US" sz="105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5852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0746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MyBatisPaging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776045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Paging </a:t>
            </a:r>
            <a:r>
              <a:rPr lang="ko-KR" altLang="en-US" sz="1200" dirty="0"/>
              <a:t>방식의 주의점</a:t>
            </a:r>
            <a:br>
              <a:rPr lang="en-US" altLang="ko-KR" sz="1200" dirty="0"/>
            </a:br>
            <a:r>
              <a:rPr lang="en-US" altLang="ko-KR" sz="1200" dirty="0">
                <a:solidFill>
                  <a:srgbClr val="FF0000"/>
                </a:solidFill>
              </a:rPr>
              <a:t>Paging</a:t>
            </a:r>
            <a:r>
              <a:rPr lang="ko-KR" altLang="en-US" sz="1200" dirty="0">
                <a:solidFill>
                  <a:srgbClr val="FF0000"/>
                </a:solidFill>
              </a:rPr>
              <a:t> 방식을 통해 데이터를 조회하기 위해선 </a:t>
            </a:r>
            <a:r>
              <a:rPr lang="en-US" altLang="ko-KR" sz="1200" dirty="0">
                <a:solidFill>
                  <a:srgbClr val="FF0000"/>
                </a:solidFill>
              </a:rPr>
              <a:t>Mapper SQL</a:t>
            </a:r>
            <a:r>
              <a:rPr lang="ko-KR" altLang="en-US" sz="1200" dirty="0">
                <a:solidFill>
                  <a:srgbClr val="FF0000"/>
                </a:solidFill>
              </a:rPr>
              <a:t>에 </a:t>
            </a:r>
            <a:r>
              <a:rPr lang="en-US" altLang="ko-KR" sz="1200" dirty="0" err="1">
                <a:solidFill>
                  <a:srgbClr val="FF0000"/>
                </a:solidFill>
              </a:rPr>
              <a:t>PageSzie</a:t>
            </a:r>
            <a:r>
              <a:rPr lang="ko-KR" altLang="en-US" sz="1200" dirty="0">
                <a:solidFill>
                  <a:srgbClr val="FF0000"/>
                </a:solidFill>
              </a:rPr>
              <a:t>를 지정하여 조회를 수행해야 합니다</a:t>
            </a:r>
            <a:br>
              <a:rPr lang="en-US" altLang="ko-KR" sz="1200" dirty="0">
                <a:solidFill>
                  <a:srgbClr val="FF0000"/>
                </a:solidFill>
              </a:rPr>
            </a:br>
            <a:r>
              <a:rPr lang="ko-KR" altLang="en-US" sz="1200" dirty="0">
                <a:solidFill>
                  <a:srgbClr val="FF0000"/>
                </a:solidFill>
              </a:rPr>
              <a:t>지정하지 않을 경우 </a:t>
            </a:r>
            <a:r>
              <a:rPr lang="ko-KR" altLang="en-US" sz="1200" dirty="0" err="1">
                <a:solidFill>
                  <a:srgbClr val="FF0000"/>
                </a:solidFill>
              </a:rPr>
              <a:t>무한루프가</a:t>
            </a:r>
            <a:r>
              <a:rPr lang="ko-KR" altLang="en-US" sz="1200" dirty="0">
                <a:solidFill>
                  <a:srgbClr val="FF0000"/>
                </a:solidFill>
              </a:rPr>
              <a:t> 발생합니다 </a:t>
            </a:r>
            <a:endParaRPr lang="en-US" altLang="ko-KR" sz="1200" dirty="0">
              <a:solidFill>
                <a:srgbClr val="FF0000"/>
              </a:solidFill>
            </a:endParaRPr>
          </a:p>
          <a:p>
            <a:pPr>
              <a:lnSpc>
                <a:spcPct val="200000"/>
              </a:lnSpc>
            </a:pPr>
            <a:endParaRPr lang="en-US" altLang="ko-KR" sz="1200" dirty="0">
              <a:solidFill>
                <a:srgbClr val="FF0000"/>
              </a:solidFill>
            </a:endParaRPr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기본적으로 </a:t>
            </a:r>
            <a:r>
              <a:rPr lang="en-US" altLang="ko-KR" sz="1200" dirty="0" err="1"/>
              <a:t>MyBatisPaging</a:t>
            </a:r>
            <a:r>
              <a:rPr lang="ko-KR" altLang="en-US" sz="1200" dirty="0"/>
              <a:t>을 통해 데이터를 조회하면 아래의 값을 제공합니다</a:t>
            </a:r>
            <a:endParaRPr lang="en-US" altLang="ko-KR" sz="1200" dirty="0"/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896226"/>
              </p:ext>
            </p:extLst>
          </p:nvPr>
        </p:nvGraphicFramePr>
        <p:xfrm>
          <a:off x="505461" y="3008644"/>
          <a:ext cx="8981333" cy="17518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8195">
                  <a:extLst>
                    <a:ext uri="{9D8B030D-6E8A-4147-A177-3AD203B41FA5}">
                      <a16:colId xmlns:a16="http://schemas.microsoft.com/office/drawing/2014/main" val="4159828745"/>
                    </a:ext>
                  </a:extLst>
                </a:gridCol>
                <a:gridCol w="6853138">
                  <a:extLst>
                    <a:ext uri="{9D8B030D-6E8A-4147-A177-3AD203B41FA5}">
                      <a16:colId xmlns:a16="http://schemas.microsoft.com/office/drawing/2014/main" val="2915963617"/>
                    </a:ext>
                  </a:extLst>
                </a:gridCol>
              </a:tblGrid>
              <a:tr h="231706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Value</a:t>
                      </a:r>
                      <a:endParaRPr lang="ko-KR" altLang="en-US" sz="105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0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설명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669230"/>
                  </a:ext>
                </a:extLst>
              </a:tr>
              <a:tr h="510917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_page</a:t>
                      </a:r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읽을 페이지 수 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(0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부터 시작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)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708254"/>
                  </a:ext>
                </a:extLst>
              </a:tr>
              <a:tr h="493529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_</a:t>
                      </a:r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pagesize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한 페이지의 크기 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(</a:t>
                      </a:r>
                      <a:r>
                        <a:rPr lang="ko-KR" altLang="en-US" sz="1000" baseline="0" dirty="0" err="1">
                          <a:solidFill>
                            <a:sysClr val="windowText" lastClr="000000"/>
                          </a:solidFill>
                        </a:rPr>
                        <a:t>리턴하는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row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수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677412"/>
                  </a:ext>
                </a:extLst>
              </a:tr>
              <a:tr h="495913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>
                          <a:solidFill>
                            <a:sysClr val="windowText" lastClr="000000"/>
                          </a:solidFill>
                        </a:rPr>
                        <a:t>_</a:t>
                      </a:r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</a:rPr>
                        <a:t>skiprows</a:t>
                      </a:r>
                      <a:endParaRPr lang="en-US" altLang="ko-KR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_page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와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_</a:t>
                      </a:r>
                      <a:r>
                        <a:rPr lang="en-US" altLang="ko-KR" sz="1000" baseline="0" dirty="0" err="1">
                          <a:solidFill>
                            <a:sysClr val="windowText" lastClr="000000"/>
                          </a:solidFill>
                        </a:rPr>
                        <a:t>pagesize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의 결과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768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89574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MyBatisPaging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24176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Oracle</a:t>
            </a:r>
            <a:r>
              <a:rPr lang="ko-KR" altLang="en-US" sz="1200" dirty="0"/>
              <a:t>을 통한 </a:t>
            </a:r>
            <a:r>
              <a:rPr lang="en-US" altLang="ko-KR" sz="1200" dirty="0"/>
              <a:t>Page </a:t>
            </a:r>
            <a:r>
              <a:rPr lang="ko-KR" altLang="en-US" sz="1200" dirty="0"/>
              <a:t>조회 예시</a:t>
            </a:r>
            <a:endParaRPr lang="en-US" altLang="ko-KR" sz="1200" dirty="0"/>
          </a:p>
        </p:txBody>
      </p:sp>
      <p:sp>
        <p:nvSpPr>
          <p:cNvPr id="7" name="직사각형 6"/>
          <p:cNvSpPr/>
          <p:nvPr/>
        </p:nvSpPr>
        <p:spPr>
          <a:xfrm>
            <a:off x="694556" y="1487363"/>
            <a:ext cx="6220229" cy="14431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/>
              <a:t>SELECT * FROM (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	SELECT ROWNUM RN, A.* FROM (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		SELECT ‘</a:t>
            </a:r>
            <a:r>
              <a:rPr lang="ko-KR" altLang="en-US" sz="1200" dirty="0"/>
              <a:t>컬럼</a:t>
            </a:r>
            <a:r>
              <a:rPr lang="en-US" altLang="ko-KR" sz="1200" dirty="0"/>
              <a:t>’ FROM ‘</a:t>
            </a:r>
            <a:r>
              <a:rPr lang="ko-KR" altLang="en-US" sz="1200" dirty="0"/>
              <a:t>테이블</a:t>
            </a:r>
            <a:r>
              <a:rPr lang="en-US" altLang="ko-KR" sz="1200" dirty="0"/>
              <a:t>’ ORDER BY ‘</a:t>
            </a:r>
            <a:r>
              <a:rPr lang="ko-KR" altLang="en-US" sz="1200" dirty="0"/>
              <a:t>정렬할 컬럼</a:t>
            </a:r>
            <a:r>
              <a:rPr lang="en-US" altLang="ko-KR" sz="1200" dirty="0"/>
              <a:t>‘ ASC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	) A WHERE ROWNUM &lt;![CDATA[&lt;=]]&gt; (#{_page} + 1) * #{_</a:t>
            </a:r>
            <a:r>
              <a:rPr lang="en-US" altLang="ko-KR" sz="1200" dirty="0" err="1"/>
              <a:t>pagesize</a:t>
            </a:r>
            <a:r>
              <a:rPr lang="en-US" altLang="ko-KR" sz="1200" dirty="0"/>
              <a:t>}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) WHERE RN &lt;![CDATA[&gt;]]&gt; (#{_page} * #{_</a:t>
            </a:r>
            <a:r>
              <a:rPr lang="en-US" altLang="ko-KR" sz="1200" dirty="0" err="1"/>
              <a:t>pagesize</a:t>
            </a:r>
            <a:r>
              <a:rPr lang="en-US" altLang="ko-KR" sz="1200" dirty="0"/>
              <a:t>})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638310" y="3358784"/>
            <a:ext cx="25619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/>
              <a:t>MariaDB</a:t>
            </a:r>
            <a:r>
              <a:rPr lang="ko-KR" altLang="en-US" sz="1200" dirty="0"/>
              <a:t>를 통한 </a:t>
            </a:r>
            <a:r>
              <a:rPr lang="en-US" altLang="ko-KR" sz="1200" dirty="0"/>
              <a:t>Page </a:t>
            </a:r>
            <a:r>
              <a:rPr lang="ko-KR" altLang="en-US" sz="1200" dirty="0"/>
              <a:t>조회 예시</a:t>
            </a:r>
            <a:endParaRPr lang="en-US" altLang="ko-KR" sz="1200" dirty="0"/>
          </a:p>
        </p:txBody>
      </p:sp>
      <p:sp>
        <p:nvSpPr>
          <p:cNvPr id="12" name="직사각형 11"/>
          <p:cNvSpPr/>
          <p:nvPr/>
        </p:nvSpPr>
        <p:spPr>
          <a:xfrm>
            <a:off x="694556" y="3820449"/>
            <a:ext cx="6697667" cy="334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/>
              <a:t>SELECT ‘</a:t>
            </a:r>
            <a:r>
              <a:rPr lang="ko-KR" altLang="en-US" sz="1200" dirty="0"/>
              <a:t>컬럼</a:t>
            </a:r>
            <a:r>
              <a:rPr lang="en-US" altLang="ko-KR" sz="1200" dirty="0"/>
              <a:t>’ FROM ‘</a:t>
            </a:r>
            <a:r>
              <a:rPr lang="ko-KR" altLang="en-US" sz="1200" dirty="0"/>
              <a:t>테이블</a:t>
            </a:r>
            <a:r>
              <a:rPr lang="en-US" altLang="ko-KR" sz="1200" dirty="0"/>
              <a:t>‘ ORDER BY ‘</a:t>
            </a:r>
            <a:r>
              <a:rPr lang="ko-KR" altLang="en-US" sz="1200" dirty="0"/>
              <a:t>정렬할 컬럼</a:t>
            </a:r>
            <a:r>
              <a:rPr lang="en-US" altLang="ko-KR" sz="1200" dirty="0"/>
              <a:t>‘ ASC LIMIT #{_</a:t>
            </a:r>
            <a:r>
              <a:rPr lang="en-US" altLang="ko-KR" sz="1200" dirty="0" err="1"/>
              <a:t>skiprows</a:t>
            </a:r>
            <a:r>
              <a:rPr lang="en-US" altLang="ko-KR" sz="1200" dirty="0"/>
              <a:t>}, #{_</a:t>
            </a:r>
            <a:r>
              <a:rPr lang="en-US" altLang="ko-KR" sz="1200" dirty="0" err="1"/>
              <a:t>pagesize</a:t>
            </a:r>
            <a:r>
              <a:rPr lang="en-US" altLang="ko-KR" sz="1200" dirty="0"/>
              <a:t>}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4610773"/>
            <a:ext cx="8307082" cy="1165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rgbClr val="FF0000"/>
                </a:solidFill>
              </a:rPr>
              <a:t>이때</a:t>
            </a:r>
            <a:r>
              <a:rPr lang="en-US" altLang="ko-KR" sz="1200" b="1" dirty="0">
                <a:solidFill>
                  <a:srgbClr val="FF0000"/>
                </a:solidFill>
              </a:rPr>
              <a:t>, Chunk </a:t>
            </a:r>
            <a:r>
              <a:rPr lang="ko-KR" altLang="en-US" sz="1200" b="1" dirty="0">
                <a:solidFill>
                  <a:srgbClr val="FF0000"/>
                </a:solidFill>
              </a:rPr>
              <a:t>방식은 </a:t>
            </a:r>
            <a:r>
              <a:rPr lang="en-US" altLang="ko-KR" sz="1200" b="1" dirty="0">
                <a:solidFill>
                  <a:srgbClr val="FF0000"/>
                </a:solidFill>
              </a:rPr>
              <a:t>Chunk Size </a:t>
            </a:r>
            <a:r>
              <a:rPr lang="ko-KR" altLang="en-US" sz="1200" b="1" dirty="0">
                <a:solidFill>
                  <a:srgbClr val="FF0000"/>
                </a:solidFill>
              </a:rPr>
              <a:t>만큼 분할하여 조회를 수행하는데</a:t>
            </a:r>
            <a:endParaRPr lang="en-US" altLang="ko-KR" sz="12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rgbClr val="FF0000"/>
                </a:solidFill>
              </a:rPr>
              <a:t>정렬 기준이 정해져 있지 않으면</a:t>
            </a:r>
            <a:r>
              <a:rPr lang="en-US" altLang="ko-KR" sz="1200" b="1" dirty="0">
                <a:solidFill>
                  <a:srgbClr val="FF0000"/>
                </a:solidFill>
              </a:rPr>
              <a:t>, </a:t>
            </a:r>
            <a:r>
              <a:rPr lang="ko-KR" altLang="en-US" sz="1200" b="1" dirty="0">
                <a:solidFill>
                  <a:srgbClr val="FF0000"/>
                </a:solidFill>
              </a:rPr>
              <a:t>각각의 쿼리가 별도의 기준이 없이 정렬하여 실행되므로 데이터가 누락 될 수 있습니다</a:t>
            </a:r>
            <a:endParaRPr lang="en-US" altLang="ko-KR" sz="12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12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rgbClr val="FF0000"/>
                </a:solidFill>
              </a:rPr>
              <a:t>반드시 </a:t>
            </a:r>
            <a:r>
              <a:rPr lang="en-US" altLang="ko-KR" sz="1200" b="1" dirty="0">
                <a:solidFill>
                  <a:srgbClr val="FF0000"/>
                </a:solidFill>
              </a:rPr>
              <a:t>ORDER BY</a:t>
            </a:r>
            <a:r>
              <a:rPr lang="ko-KR" altLang="en-US" sz="1200" b="1" dirty="0">
                <a:solidFill>
                  <a:srgbClr val="FF0000"/>
                </a:solidFill>
              </a:rPr>
              <a:t>를 통해 정렬을 해줘야 합니다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8269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MyBatisPaging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6896440" cy="48936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Batch </a:t>
            </a:r>
            <a:r>
              <a:rPr lang="ko-KR" altLang="en-US" sz="1200" dirty="0"/>
              <a:t>프로젝트 생성</a:t>
            </a:r>
            <a:br>
              <a:rPr lang="en-US" altLang="ko-KR" sz="1200" dirty="0"/>
            </a:br>
            <a:r>
              <a:rPr lang="en-US" altLang="ko-KR" sz="1200" dirty="0"/>
              <a:t>Spring Batch </a:t>
            </a:r>
            <a:r>
              <a:rPr lang="ko-KR" altLang="en-US" sz="1200" dirty="0"/>
              <a:t>서비스를 개발하기 위해 </a:t>
            </a:r>
            <a:r>
              <a:rPr lang="en-US" altLang="ko-KR" sz="1200" dirty="0"/>
              <a:t>Maven </a:t>
            </a:r>
            <a:r>
              <a:rPr lang="ko-KR" altLang="en-US" sz="1200" dirty="0"/>
              <a:t>프로젝트를 생성합니다</a:t>
            </a:r>
            <a:br>
              <a:rPr lang="en-US" altLang="ko-KR" sz="1200" dirty="0"/>
            </a:br>
            <a:r>
              <a:rPr lang="en-US" altLang="ko-KR" sz="1200" dirty="0"/>
              <a:t>Maven </a:t>
            </a:r>
            <a:r>
              <a:rPr lang="ko-KR" altLang="en-US" sz="1200" dirty="0"/>
              <a:t>프로젝트 생성 시 아래의 명명 규칙에 따라 프로젝트를 생성합니다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en-US" altLang="ko-KR" sz="1200" dirty="0" err="1"/>
              <a:t>groupId</a:t>
            </a:r>
            <a:r>
              <a:rPr lang="en-US" altLang="ko-KR" sz="1200" dirty="0"/>
              <a:t> : </a:t>
            </a:r>
            <a:r>
              <a:rPr lang="en-US" altLang="ko-KR" sz="1200" dirty="0" err="1"/>
              <a:t>com.douzone.comet.batch</a:t>
            </a:r>
            <a:r>
              <a:rPr lang="en-US" altLang="ko-KR" sz="1200" dirty="0"/>
              <a:t> </a:t>
            </a:r>
            <a:r>
              <a:rPr lang="ko-KR" altLang="en-US" sz="1200" dirty="0"/>
              <a:t>고정</a:t>
            </a: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en-US" altLang="ko-KR" sz="1200" dirty="0" err="1"/>
              <a:t>artifactId</a:t>
            </a:r>
            <a:r>
              <a:rPr lang="en-US" altLang="ko-KR" sz="1200" dirty="0"/>
              <a:t> : </a:t>
            </a:r>
            <a:r>
              <a:rPr lang="en-US" altLang="ko-KR" sz="1200" dirty="0" err="1"/>
              <a:t>douzone</a:t>
            </a:r>
            <a:r>
              <a:rPr lang="en-US" altLang="ko-KR" sz="1200" dirty="0"/>
              <a:t>-comet-batch-{prefix1}-{prefix2}	 (ex : douzone-comet-batch-os-OSX00100)</a:t>
            </a:r>
          </a:p>
          <a:p>
            <a:pPr marL="658368" lvl="1" indent="-2286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Prefix1 : </a:t>
            </a:r>
            <a:r>
              <a:rPr lang="ko-KR" altLang="en-US" sz="1200" dirty="0" err="1"/>
              <a:t>모듈명</a:t>
            </a:r>
            <a:endParaRPr lang="en-US" altLang="ko-KR" sz="1200" dirty="0"/>
          </a:p>
          <a:p>
            <a:pPr marL="658368" lvl="1" indent="-2286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Prefix2 : </a:t>
            </a:r>
            <a:r>
              <a:rPr lang="ko-KR" altLang="en-US" sz="1200" dirty="0"/>
              <a:t>대문자모듈명</a:t>
            </a:r>
            <a:r>
              <a:rPr lang="en-US" altLang="ko-KR" sz="1200" dirty="0"/>
              <a:t>[2] + X + </a:t>
            </a:r>
            <a:r>
              <a:rPr lang="ko-KR" altLang="en-US" sz="1200" dirty="0"/>
              <a:t>유형</a:t>
            </a:r>
            <a:r>
              <a:rPr lang="en-US" altLang="ko-KR" sz="1200" dirty="0"/>
              <a:t>[2] + </a:t>
            </a:r>
            <a:r>
              <a:rPr lang="ko-KR" altLang="en-US" sz="1200" dirty="0"/>
              <a:t>일련번호</a:t>
            </a:r>
            <a:r>
              <a:rPr lang="en-US" altLang="ko-KR" sz="1200" dirty="0"/>
              <a:t>[3]</a:t>
            </a:r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en-US" altLang="ko-KR" sz="1200" dirty="0"/>
              <a:t>Version : 1.0.0.0 </a:t>
            </a:r>
            <a:r>
              <a:rPr lang="ko-KR" altLang="en-US" sz="1200" dirty="0"/>
              <a:t>고정</a:t>
            </a: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ko-KR" altLang="en-US" sz="1200" dirty="0"/>
              <a:t>배치 프로그램 이름 규칙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ERP10 </a:t>
            </a:r>
            <a:r>
              <a:rPr lang="ko-KR" altLang="en-US" sz="1200" dirty="0"/>
              <a:t>모듈</a:t>
            </a:r>
            <a:r>
              <a:rPr lang="en-US" altLang="ko-KR" sz="1200" dirty="0"/>
              <a:t>[2] + X + </a:t>
            </a:r>
            <a:r>
              <a:rPr lang="ko-KR" altLang="en-US" sz="1200" dirty="0"/>
              <a:t>유형</a:t>
            </a:r>
            <a:r>
              <a:rPr lang="en-US" altLang="ko-KR" sz="1200" dirty="0"/>
              <a:t>[2] +</a:t>
            </a:r>
            <a:r>
              <a:rPr lang="ko-KR" altLang="en-US" sz="1200" dirty="0"/>
              <a:t> 일련번호</a:t>
            </a:r>
            <a:r>
              <a:rPr lang="en-US" altLang="ko-KR" sz="1200" dirty="0"/>
              <a:t>[3]  + Job	(ex : OSX00100Job)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 err="1"/>
              <a:t>패키지명은</a:t>
            </a:r>
            <a:r>
              <a:rPr lang="ko-KR" altLang="en-US" sz="1200" dirty="0"/>
              <a:t> </a:t>
            </a:r>
            <a:r>
              <a:rPr lang="en-US" altLang="ko-KR" sz="1200" dirty="0" err="1"/>
              <a:t>com.douzone.comet.batch</a:t>
            </a:r>
            <a:r>
              <a:rPr lang="en-US" altLang="ko-KR" sz="1200" dirty="0"/>
              <a:t>.{</a:t>
            </a:r>
            <a:r>
              <a:rPr lang="ko-KR" altLang="en-US" sz="1200" dirty="0"/>
              <a:t>모듈</a:t>
            </a:r>
            <a:r>
              <a:rPr lang="en-US" altLang="ko-KR" sz="1200" dirty="0"/>
              <a:t>} </a:t>
            </a:r>
            <a:r>
              <a:rPr lang="ko-KR" altLang="en-US" sz="1200" dirty="0"/>
              <a:t>형태로 작성</a:t>
            </a:r>
            <a:r>
              <a:rPr lang="en-US" altLang="ko-KR" sz="1200" dirty="0"/>
              <a:t>     (ex : </a:t>
            </a:r>
            <a:r>
              <a:rPr lang="en-US" altLang="ko-KR" sz="1200" dirty="0" err="1"/>
              <a:t>com.douzone.comet.batch.os</a:t>
            </a:r>
            <a:r>
              <a:rPr lang="en-US" altLang="ko-KR" sz="1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2547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MyBatisPaging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1289135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pom.xml </a:t>
            </a:r>
            <a:r>
              <a:rPr lang="ko-KR" altLang="en-US" sz="1200" dirty="0"/>
              <a:t>예시</a:t>
            </a:r>
            <a:endParaRPr lang="en-US" altLang="ko-KR" sz="1200" dirty="0"/>
          </a:p>
        </p:txBody>
      </p:sp>
      <p:sp>
        <p:nvSpPr>
          <p:cNvPr id="6" name="직사각형 5"/>
          <p:cNvSpPr/>
          <p:nvPr/>
        </p:nvSpPr>
        <p:spPr>
          <a:xfrm>
            <a:off x="694556" y="1429783"/>
            <a:ext cx="4620176" cy="48013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900" dirty="0">
                <a:latin typeface="+mn-ea"/>
              </a:rPr>
              <a:t>&lt;project </a:t>
            </a:r>
            <a:r>
              <a:rPr lang="en-US" altLang="ko-KR" sz="900" dirty="0" err="1">
                <a:latin typeface="+mn-ea"/>
              </a:rPr>
              <a:t>xmlns</a:t>
            </a:r>
            <a:r>
              <a:rPr lang="en-US" altLang="ko-KR" sz="900" dirty="0">
                <a:latin typeface="+mn-ea"/>
              </a:rPr>
              <a:t>="http://maven.apache.org/POM/4.0.0"</a:t>
            </a:r>
          </a:p>
          <a:p>
            <a:r>
              <a:rPr lang="en-US" altLang="ko-KR" sz="900" dirty="0" err="1">
                <a:latin typeface="+mn-ea"/>
              </a:rPr>
              <a:t>xmlns:xsi</a:t>
            </a:r>
            <a:r>
              <a:rPr lang="en-US" altLang="ko-KR" sz="900" dirty="0">
                <a:latin typeface="+mn-ea"/>
              </a:rPr>
              <a:t>="http://www.w3.org/2001/XMLSchema-instance"</a:t>
            </a:r>
          </a:p>
          <a:p>
            <a:r>
              <a:rPr lang="en-US" altLang="ko-KR" sz="900" dirty="0" err="1">
                <a:latin typeface="+mn-ea"/>
              </a:rPr>
              <a:t>xsi:schemaLocation</a:t>
            </a:r>
            <a:r>
              <a:rPr lang="en-US" altLang="ko-KR" sz="900" dirty="0">
                <a:latin typeface="+mn-ea"/>
              </a:rPr>
              <a:t>="http://maven.apache.org/POM/4.0.0</a:t>
            </a:r>
          </a:p>
          <a:p>
            <a:r>
              <a:rPr lang="en-US" altLang="ko-KR" sz="900" dirty="0">
                <a:latin typeface="+mn-ea"/>
              </a:rPr>
              <a:t>http://maven.apache.org/xsd/maven-4.0.0.xsd"&gt;</a:t>
            </a:r>
          </a:p>
          <a:p>
            <a:r>
              <a:rPr lang="en-US" altLang="ko-KR" sz="900" dirty="0">
                <a:latin typeface="+mn-ea"/>
              </a:rPr>
              <a:t>    &lt;</a:t>
            </a:r>
            <a:r>
              <a:rPr lang="en-US" altLang="ko-KR" sz="900" dirty="0" err="1">
                <a:latin typeface="+mn-ea"/>
              </a:rPr>
              <a:t>modelVersion</a:t>
            </a:r>
            <a:r>
              <a:rPr lang="en-US" altLang="ko-KR" sz="900" dirty="0">
                <a:latin typeface="+mn-ea"/>
              </a:rPr>
              <a:t>&gt;4.0.0&lt;/</a:t>
            </a:r>
            <a:r>
              <a:rPr lang="en-US" altLang="ko-KR" sz="900" dirty="0" err="1">
                <a:latin typeface="+mn-ea"/>
              </a:rPr>
              <a:t>modelVersion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&lt;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com.douzone.comet.batch</a:t>
            </a:r>
            <a:r>
              <a:rPr lang="en-US" altLang="ko-KR" sz="900" dirty="0">
                <a:latin typeface="+mn-ea"/>
              </a:rPr>
              <a:t>&lt;/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&lt;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&gt;douzone-comet-batch-os-OSX00100&lt;/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&lt;version&gt;1.0.0.0&lt;/version&gt;</a:t>
            </a:r>
          </a:p>
          <a:p>
            <a:r>
              <a:rPr lang="en-US" altLang="ko-KR" sz="900" dirty="0">
                <a:latin typeface="+mn-ea"/>
              </a:rPr>
              <a:t>    &lt;packaging&gt;jar&lt;/packaging&gt;</a:t>
            </a:r>
          </a:p>
          <a:p>
            <a:r>
              <a:rPr lang="en-US" altLang="ko-KR" sz="900" dirty="0">
                <a:latin typeface="+mn-ea"/>
              </a:rPr>
              <a:t>    &lt;properties&gt;</a:t>
            </a:r>
          </a:p>
          <a:p>
            <a:r>
              <a:rPr lang="en-US" altLang="ko-KR" sz="900" dirty="0">
                <a:latin typeface="+mn-ea"/>
              </a:rPr>
              <a:t>        &lt;</a:t>
            </a:r>
            <a:r>
              <a:rPr lang="en-US" altLang="ko-KR" sz="900" dirty="0" err="1">
                <a:latin typeface="+mn-ea"/>
              </a:rPr>
              <a:t>java.version</a:t>
            </a:r>
            <a:r>
              <a:rPr lang="en-US" altLang="ko-KR" sz="900" dirty="0">
                <a:latin typeface="+mn-ea"/>
              </a:rPr>
              <a:t>&gt;1.8&lt;/</a:t>
            </a:r>
            <a:r>
              <a:rPr lang="en-US" altLang="ko-KR" sz="900" dirty="0" err="1">
                <a:latin typeface="+mn-ea"/>
              </a:rPr>
              <a:t>java.version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&lt;</a:t>
            </a:r>
            <a:r>
              <a:rPr lang="en-US" altLang="ko-KR" sz="900" dirty="0" err="1">
                <a:latin typeface="+mn-ea"/>
              </a:rPr>
              <a:t>project.build.sourceEncoding</a:t>
            </a:r>
            <a:r>
              <a:rPr lang="en-US" altLang="ko-KR" sz="900" dirty="0">
                <a:latin typeface="+mn-ea"/>
              </a:rPr>
              <a:t>&gt;UTF-8&lt;/</a:t>
            </a:r>
            <a:r>
              <a:rPr lang="en-US" altLang="ko-KR" sz="900" dirty="0" err="1">
                <a:latin typeface="+mn-ea"/>
              </a:rPr>
              <a:t>project.build.sourceEncoding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&lt;</a:t>
            </a:r>
            <a:r>
              <a:rPr lang="en-US" altLang="ko-KR" sz="900" dirty="0" err="1">
                <a:latin typeface="+mn-ea"/>
              </a:rPr>
              <a:t>org.apache.maven.plugins.version</a:t>
            </a:r>
            <a:r>
              <a:rPr lang="en-US" altLang="ko-KR" sz="900" dirty="0">
                <a:latin typeface="+mn-ea"/>
              </a:rPr>
              <a:t>&gt;3.8.0&lt;/</a:t>
            </a:r>
            <a:r>
              <a:rPr lang="en-US" altLang="ko-KR" sz="900" dirty="0" err="1">
                <a:latin typeface="+mn-ea"/>
              </a:rPr>
              <a:t>org.apache.maven.plugins.version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&lt;</a:t>
            </a:r>
            <a:r>
              <a:rPr lang="en-US" altLang="ko-KR" sz="900" dirty="0" err="1">
                <a:latin typeface="+mn-ea"/>
              </a:rPr>
              <a:t>dewsj.version</a:t>
            </a:r>
            <a:r>
              <a:rPr lang="en-US" altLang="ko-KR" sz="900" dirty="0">
                <a:latin typeface="+mn-ea"/>
              </a:rPr>
              <a:t>&gt;RELEASE&lt;/</a:t>
            </a:r>
            <a:r>
              <a:rPr lang="en-US" altLang="ko-KR" sz="900" dirty="0" err="1">
                <a:latin typeface="+mn-ea"/>
              </a:rPr>
              <a:t>dewsj.version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&lt;</a:t>
            </a:r>
            <a:r>
              <a:rPr lang="en-US" altLang="ko-KR" sz="900" dirty="0" err="1">
                <a:latin typeface="+mn-ea"/>
              </a:rPr>
              <a:t>junit.version</a:t>
            </a:r>
            <a:r>
              <a:rPr lang="en-US" altLang="ko-KR" sz="900" dirty="0">
                <a:latin typeface="+mn-ea"/>
              </a:rPr>
              <a:t>&gt;4.12&lt;/</a:t>
            </a:r>
            <a:r>
              <a:rPr lang="en-US" altLang="ko-KR" sz="900" dirty="0" err="1">
                <a:latin typeface="+mn-ea"/>
              </a:rPr>
              <a:t>junit.version</a:t>
            </a:r>
            <a:r>
              <a:rPr lang="en-US" altLang="ko-KR" sz="900" dirty="0">
                <a:latin typeface="+mn-ea"/>
              </a:rPr>
              <a:t>&gt; </a:t>
            </a:r>
          </a:p>
          <a:p>
            <a:r>
              <a:rPr lang="en-US" altLang="ko-KR" sz="900" dirty="0">
                <a:latin typeface="+mn-ea"/>
              </a:rPr>
              <a:t>    &lt;/properties&gt;</a:t>
            </a:r>
          </a:p>
          <a:p>
            <a:r>
              <a:rPr lang="en-US" altLang="ko-KR" sz="900" dirty="0">
                <a:latin typeface="+mn-ea"/>
              </a:rPr>
              <a:t>    &lt;repositories&gt;</a:t>
            </a:r>
          </a:p>
          <a:p>
            <a:r>
              <a:rPr lang="en-US" altLang="ko-KR" sz="900" dirty="0">
                <a:latin typeface="+mn-ea"/>
              </a:rPr>
              <a:t>        &lt;repository&gt;</a:t>
            </a:r>
          </a:p>
          <a:p>
            <a:r>
              <a:rPr lang="en-US" altLang="ko-KR" sz="900" dirty="0">
                <a:latin typeface="+mn-ea"/>
              </a:rPr>
              <a:t>            &lt;id&gt;nexus&lt;/id&gt;</a:t>
            </a:r>
          </a:p>
          <a:p>
            <a:r>
              <a:rPr lang="en-US" altLang="ko-KR" sz="900" dirty="0">
                <a:latin typeface="+mn-ea"/>
              </a:rPr>
              <a:t>            &lt;name&gt;comet2020-group&lt;/name&gt;</a:t>
            </a:r>
          </a:p>
          <a:p>
            <a:r>
              <a:rPr lang="en-US" altLang="ko-KR" sz="900" dirty="0">
                <a:latin typeface="+mn-ea"/>
              </a:rPr>
              <a:t>            &lt;</a:t>
            </a:r>
            <a:r>
              <a:rPr lang="en-US" altLang="ko-KR" sz="900" dirty="0" err="1">
                <a:latin typeface="+mn-ea"/>
              </a:rPr>
              <a:t>url</a:t>
            </a:r>
            <a:r>
              <a:rPr lang="en-US" altLang="ko-KR" sz="900" dirty="0">
                <a:latin typeface="+mn-ea"/>
              </a:rPr>
              <a:t>&gt;https://repo.comet.duzon.net/repository/comet2020-group/&lt;/url&gt;</a:t>
            </a:r>
          </a:p>
          <a:p>
            <a:r>
              <a:rPr lang="en-US" altLang="ko-KR" sz="900" dirty="0">
                <a:latin typeface="+mn-ea"/>
              </a:rPr>
              <a:t>        &lt;/repository&gt;</a:t>
            </a:r>
          </a:p>
          <a:p>
            <a:r>
              <a:rPr lang="en-US" altLang="ko-KR" sz="900" dirty="0">
                <a:latin typeface="+mn-ea"/>
              </a:rPr>
              <a:t>    &lt;/repositories&gt;</a:t>
            </a:r>
          </a:p>
          <a:p>
            <a:r>
              <a:rPr lang="en-US" altLang="ko-KR" sz="900" dirty="0">
                <a:latin typeface="+mn-ea"/>
              </a:rPr>
              <a:t>    &lt;dependencies&gt;</a:t>
            </a:r>
          </a:p>
          <a:p>
            <a:r>
              <a:rPr lang="en-US" altLang="ko-KR" sz="900" dirty="0">
                <a:latin typeface="+mn-ea"/>
              </a:rPr>
              <a:t>        &lt;dependency&gt;</a:t>
            </a:r>
          </a:p>
          <a:p>
            <a:r>
              <a:rPr lang="en-US" altLang="ko-KR" sz="900" dirty="0">
                <a:latin typeface="+mn-ea"/>
              </a:rPr>
              <a:t>            &lt;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com.douzone.gpd.framework</a:t>
            </a:r>
            <a:r>
              <a:rPr lang="en-US" altLang="ko-KR" sz="900" dirty="0">
                <a:latin typeface="+mn-ea"/>
              </a:rPr>
              <a:t>&lt;/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&lt;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douzone-gpd-oss</a:t>
            </a:r>
            <a:r>
              <a:rPr lang="en-US" altLang="ko-KR" sz="900" dirty="0">
                <a:latin typeface="+mn-ea"/>
              </a:rPr>
              <a:t>&lt;/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&lt;version&gt;${</a:t>
            </a:r>
            <a:r>
              <a:rPr lang="en-US" altLang="ko-KR" sz="900" dirty="0" err="1">
                <a:latin typeface="+mn-ea"/>
              </a:rPr>
              <a:t>dewsj.version</a:t>
            </a:r>
            <a:r>
              <a:rPr lang="en-US" altLang="ko-KR" sz="900" dirty="0">
                <a:latin typeface="+mn-ea"/>
              </a:rPr>
              <a:t>}&lt;/version&gt;</a:t>
            </a:r>
          </a:p>
          <a:p>
            <a:r>
              <a:rPr lang="en-US" altLang="ko-KR" sz="900" dirty="0">
                <a:latin typeface="+mn-ea"/>
              </a:rPr>
              <a:t>        &lt;/dependency&gt;</a:t>
            </a:r>
          </a:p>
          <a:p>
            <a:r>
              <a:rPr lang="en-US" altLang="ko-KR" sz="900" dirty="0">
                <a:latin typeface="+mn-ea"/>
              </a:rPr>
              <a:t>        &lt;dependency&gt;</a:t>
            </a:r>
          </a:p>
          <a:p>
            <a:r>
              <a:rPr lang="en-US" altLang="ko-KR" sz="900" dirty="0">
                <a:latin typeface="+mn-ea"/>
              </a:rPr>
              <a:t>            &lt;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com.douzone.gpd.framework</a:t>
            </a:r>
            <a:r>
              <a:rPr lang="en-US" altLang="ko-KR" sz="900" dirty="0">
                <a:latin typeface="+mn-ea"/>
              </a:rPr>
              <a:t>&lt;/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&lt;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douzone</a:t>
            </a:r>
            <a:r>
              <a:rPr lang="en-US" altLang="ko-KR" sz="900" dirty="0">
                <a:latin typeface="+mn-ea"/>
              </a:rPr>
              <a:t>-</a:t>
            </a:r>
            <a:r>
              <a:rPr lang="en-US" altLang="ko-KR" sz="900" dirty="0" err="1">
                <a:latin typeface="+mn-ea"/>
              </a:rPr>
              <a:t>gpd</a:t>
            </a:r>
            <a:r>
              <a:rPr lang="en-US" altLang="ko-KR" sz="900" dirty="0">
                <a:latin typeface="+mn-ea"/>
              </a:rPr>
              <a:t>-batch&lt;/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&lt;version&gt;${</a:t>
            </a:r>
            <a:r>
              <a:rPr lang="en-US" altLang="ko-KR" sz="900" dirty="0" err="1">
                <a:latin typeface="+mn-ea"/>
              </a:rPr>
              <a:t>dewsj.version</a:t>
            </a:r>
            <a:r>
              <a:rPr lang="en-US" altLang="ko-KR" sz="900" dirty="0">
                <a:latin typeface="+mn-ea"/>
              </a:rPr>
              <a:t>}&lt;/version&gt;</a:t>
            </a:r>
          </a:p>
          <a:p>
            <a:r>
              <a:rPr lang="en-US" altLang="ko-KR" sz="900" dirty="0">
                <a:latin typeface="+mn-ea"/>
              </a:rPr>
              <a:t>        &lt;/dependency&gt;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5314732" y="1429783"/>
            <a:ext cx="3967753" cy="43242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900" dirty="0">
                <a:latin typeface="+mn-ea"/>
              </a:rPr>
              <a:t>        &lt;dependency&gt;</a:t>
            </a:r>
          </a:p>
          <a:p>
            <a:r>
              <a:rPr lang="en-US" altLang="ko-KR" sz="900" dirty="0">
                <a:latin typeface="+mn-ea"/>
              </a:rPr>
              <a:t>            &lt;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com.douzone.gpd.framework</a:t>
            </a:r>
            <a:r>
              <a:rPr lang="en-US" altLang="ko-KR" sz="900" dirty="0">
                <a:latin typeface="+mn-ea"/>
              </a:rPr>
              <a:t>&lt;/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&lt;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douzone</a:t>
            </a:r>
            <a:r>
              <a:rPr lang="en-US" altLang="ko-KR" sz="900" dirty="0">
                <a:latin typeface="+mn-ea"/>
              </a:rPr>
              <a:t>-</a:t>
            </a:r>
            <a:r>
              <a:rPr lang="en-US" altLang="ko-KR" sz="900" dirty="0" err="1">
                <a:latin typeface="+mn-ea"/>
              </a:rPr>
              <a:t>gpd</a:t>
            </a:r>
            <a:r>
              <a:rPr lang="en-US" altLang="ko-KR" sz="900" dirty="0">
                <a:latin typeface="+mn-ea"/>
              </a:rPr>
              <a:t>-ftp&lt;/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&lt;version&gt;${</a:t>
            </a:r>
            <a:r>
              <a:rPr lang="en-US" altLang="ko-KR" sz="900" dirty="0" err="1">
                <a:latin typeface="+mn-ea"/>
              </a:rPr>
              <a:t>dewsj.version</a:t>
            </a:r>
            <a:r>
              <a:rPr lang="en-US" altLang="ko-KR" sz="900" dirty="0">
                <a:latin typeface="+mn-ea"/>
              </a:rPr>
              <a:t>}&lt;/version&gt;</a:t>
            </a:r>
          </a:p>
          <a:p>
            <a:r>
              <a:rPr lang="en-US" altLang="ko-KR" sz="900" dirty="0">
                <a:latin typeface="+mn-ea"/>
              </a:rPr>
              <a:t>        &lt;/dependency&gt;</a:t>
            </a:r>
          </a:p>
          <a:p>
            <a:r>
              <a:rPr lang="en-US" altLang="ko-KR" sz="900" dirty="0">
                <a:latin typeface="+mn-ea"/>
              </a:rPr>
              <a:t>        &lt;dependency&gt;</a:t>
            </a:r>
          </a:p>
          <a:p>
            <a:r>
              <a:rPr lang="en-US" altLang="ko-KR" sz="900" dirty="0">
                <a:latin typeface="+mn-ea"/>
              </a:rPr>
              <a:t>            &lt;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junit</a:t>
            </a:r>
            <a:r>
              <a:rPr lang="en-US" altLang="ko-KR" sz="900" dirty="0">
                <a:latin typeface="+mn-ea"/>
              </a:rPr>
              <a:t>&lt;/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&lt;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junit</a:t>
            </a:r>
            <a:r>
              <a:rPr lang="en-US" altLang="ko-KR" sz="900" dirty="0">
                <a:latin typeface="+mn-ea"/>
              </a:rPr>
              <a:t>&lt;/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&lt;version&gt;${</a:t>
            </a:r>
            <a:r>
              <a:rPr lang="en-US" altLang="ko-KR" sz="900" dirty="0" err="1">
                <a:latin typeface="+mn-ea"/>
              </a:rPr>
              <a:t>junit.version</a:t>
            </a:r>
            <a:r>
              <a:rPr lang="en-US" altLang="ko-KR" sz="900" dirty="0">
                <a:latin typeface="+mn-ea"/>
              </a:rPr>
              <a:t>}&lt;/version&gt;</a:t>
            </a:r>
          </a:p>
          <a:p>
            <a:r>
              <a:rPr lang="en-US" altLang="ko-KR" sz="900" dirty="0">
                <a:latin typeface="+mn-ea"/>
              </a:rPr>
              <a:t>            &lt;scope&gt;test&lt;/scope&gt;</a:t>
            </a:r>
          </a:p>
          <a:p>
            <a:r>
              <a:rPr lang="en-US" altLang="ko-KR" sz="900" dirty="0">
                <a:latin typeface="+mn-ea"/>
              </a:rPr>
              <a:t>        &lt;/dependency&gt;</a:t>
            </a:r>
          </a:p>
          <a:p>
            <a:r>
              <a:rPr lang="en-US" altLang="ko-KR" sz="900" dirty="0">
                <a:latin typeface="+mn-ea"/>
              </a:rPr>
              <a:t>    &lt;/dependencies&gt;</a:t>
            </a:r>
          </a:p>
          <a:p>
            <a:r>
              <a:rPr lang="en-US" altLang="ko-KR" sz="900" dirty="0">
                <a:latin typeface="+mn-ea"/>
              </a:rPr>
              <a:t>    &lt;build&gt;</a:t>
            </a:r>
          </a:p>
          <a:p>
            <a:r>
              <a:rPr lang="en-US" altLang="ko-KR" sz="900" dirty="0">
                <a:latin typeface="+mn-ea"/>
              </a:rPr>
              <a:t>        &lt;plugins&gt;</a:t>
            </a:r>
          </a:p>
          <a:p>
            <a:r>
              <a:rPr lang="en-US" altLang="ko-KR" sz="900" dirty="0">
                <a:latin typeface="+mn-ea"/>
              </a:rPr>
              <a:t>            &lt;plugin&gt;</a:t>
            </a:r>
          </a:p>
          <a:p>
            <a:r>
              <a:rPr lang="en-US" altLang="ko-KR" sz="900" dirty="0">
                <a:latin typeface="+mn-ea"/>
              </a:rPr>
              <a:t>                &lt;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org.apache.maven.plugins</a:t>
            </a:r>
            <a:r>
              <a:rPr lang="en-US" altLang="ko-KR" sz="900" dirty="0">
                <a:latin typeface="+mn-ea"/>
              </a:rPr>
              <a:t>&lt;/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    &lt;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&gt;maven-compiler-plugin&lt;/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    &lt;version&gt;${</a:t>
            </a:r>
            <a:r>
              <a:rPr lang="en-US" altLang="ko-KR" sz="900" dirty="0" err="1">
                <a:latin typeface="+mn-ea"/>
              </a:rPr>
              <a:t>org.apache.maven.plugins.version</a:t>
            </a:r>
            <a:r>
              <a:rPr lang="en-US" altLang="ko-KR" sz="900" dirty="0">
                <a:latin typeface="+mn-ea"/>
              </a:rPr>
              <a:t>}&lt;/version&gt;</a:t>
            </a:r>
          </a:p>
          <a:p>
            <a:r>
              <a:rPr lang="en-US" altLang="ko-KR" sz="900" dirty="0">
                <a:latin typeface="+mn-ea"/>
              </a:rPr>
              <a:t>                &lt;configuration&gt;</a:t>
            </a:r>
          </a:p>
          <a:p>
            <a:r>
              <a:rPr lang="en-US" altLang="ko-KR" sz="900" dirty="0">
                <a:latin typeface="+mn-ea"/>
              </a:rPr>
              <a:t>                    &lt;source&gt;${</a:t>
            </a:r>
            <a:r>
              <a:rPr lang="en-US" altLang="ko-KR" sz="900" dirty="0" err="1">
                <a:latin typeface="+mn-ea"/>
              </a:rPr>
              <a:t>java.version</a:t>
            </a:r>
            <a:r>
              <a:rPr lang="en-US" altLang="ko-KR" sz="900" dirty="0">
                <a:latin typeface="+mn-ea"/>
              </a:rPr>
              <a:t>}&lt;/source&gt;</a:t>
            </a:r>
          </a:p>
          <a:p>
            <a:r>
              <a:rPr lang="en-US" altLang="ko-KR" sz="900" dirty="0">
                <a:latin typeface="+mn-ea"/>
              </a:rPr>
              <a:t>                    &lt;target&gt;${</a:t>
            </a:r>
            <a:r>
              <a:rPr lang="en-US" altLang="ko-KR" sz="900" dirty="0" err="1">
                <a:latin typeface="+mn-ea"/>
              </a:rPr>
              <a:t>java.version</a:t>
            </a:r>
            <a:r>
              <a:rPr lang="en-US" altLang="ko-KR" sz="900" dirty="0">
                <a:latin typeface="+mn-ea"/>
              </a:rPr>
              <a:t>}&lt;/target&gt;</a:t>
            </a:r>
          </a:p>
          <a:p>
            <a:r>
              <a:rPr lang="en-US" altLang="ko-KR" sz="900" dirty="0">
                <a:latin typeface="+mn-ea"/>
              </a:rPr>
              <a:t>                    &lt;encoding&gt;${</a:t>
            </a:r>
            <a:r>
              <a:rPr lang="en-US" altLang="ko-KR" sz="900" dirty="0" err="1">
                <a:latin typeface="+mn-ea"/>
              </a:rPr>
              <a:t>project.build.sourceEncoding</a:t>
            </a:r>
            <a:r>
              <a:rPr lang="en-US" altLang="ko-KR" sz="900" dirty="0">
                <a:latin typeface="+mn-ea"/>
              </a:rPr>
              <a:t>}&lt;/encoding&gt;</a:t>
            </a:r>
          </a:p>
          <a:p>
            <a:r>
              <a:rPr lang="en-US" altLang="ko-KR" sz="900" dirty="0">
                <a:latin typeface="+mn-ea"/>
              </a:rPr>
              <a:t>                    &lt;</a:t>
            </a:r>
            <a:r>
              <a:rPr lang="en-US" altLang="ko-KR" sz="900" dirty="0" err="1">
                <a:latin typeface="+mn-ea"/>
              </a:rPr>
              <a:t>compilerArgument</a:t>
            </a:r>
            <a:r>
              <a:rPr lang="en-US" altLang="ko-KR" sz="900" dirty="0">
                <a:latin typeface="+mn-ea"/>
              </a:rPr>
              <a:t>&gt;-</a:t>
            </a:r>
            <a:r>
              <a:rPr lang="en-US" altLang="ko-KR" sz="900" dirty="0" err="1">
                <a:latin typeface="+mn-ea"/>
              </a:rPr>
              <a:t>Xlint:all</a:t>
            </a:r>
            <a:r>
              <a:rPr lang="en-US" altLang="ko-KR" sz="900" dirty="0">
                <a:latin typeface="+mn-ea"/>
              </a:rPr>
              <a:t>&lt;/</a:t>
            </a:r>
            <a:r>
              <a:rPr lang="en-US" altLang="ko-KR" sz="900" dirty="0" err="1">
                <a:latin typeface="+mn-ea"/>
              </a:rPr>
              <a:t>compilerArgument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        &lt;</a:t>
            </a:r>
            <a:r>
              <a:rPr lang="en-US" altLang="ko-KR" sz="900" dirty="0" err="1">
                <a:latin typeface="+mn-ea"/>
              </a:rPr>
              <a:t>showWarnings</a:t>
            </a:r>
            <a:r>
              <a:rPr lang="en-US" altLang="ko-KR" sz="900" dirty="0">
                <a:latin typeface="+mn-ea"/>
              </a:rPr>
              <a:t>&gt;true&lt;/</a:t>
            </a:r>
            <a:r>
              <a:rPr lang="en-US" altLang="ko-KR" sz="900" dirty="0" err="1">
                <a:latin typeface="+mn-ea"/>
              </a:rPr>
              <a:t>showWarnings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        &lt;</a:t>
            </a:r>
            <a:r>
              <a:rPr lang="en-US" altLang="ko-KR" sz="900" dirty="0" err="1">
                <a:latin typeface="+mn-ea"/>
              </a:rPr>
              <a:t>showDeprecation</a:t>
            </a:r>
            <a:r>
              <a:rPr lang="en-US" altLang="ko-KR" sz="900" dirty="0">
                <a:latin typeface="+mn-ea"/>
              </a:rPr>
              <a:t>&gt;true&lt;/</a:t>
            </a:r>
            <a:r>
              <a:rPr lang="en-US" altLang="ko-KR" sz="900" dirty="0" err="1">
                <a:latin typeface="+mn-ea"/>
              </a:rPr>
              <a:t>showDeprecation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    &lt;/configuration&gt;</a:t>
            </a:r>
          </a:p>
          <a:p>
            <a:r>
              <a:rPr lang="en-US" altLang="ko-KR" sz="900" dirty="0">
                <a:latin typeface="+mn-ea"/>
              </a:rPr>
              <a:t>            &lt;/plugin&gt;</a:t>
            </a:r>
          </a:p>
          <a:p>
            <a:r>
              <a:rPr lang="en-US" altLang="ko-KR" sz="900" dirty="0">
                <a:latin typeface="+mn-ea"/>
              </a:rPr>
              <a:t>        &lt;/plugins&gt;</a:t>
            </a:r>
          </a:p>
          <a:p>
            <a:r>
              <a:rPr lang="en-US" altLang="ko-KR" sz="900" dirty="0">
                <a:latin typeface="+mn-ea"/>
              </a:rPr>
              <a:t>    &lt;/build&gt;</a:t>
            </a:r>
          </a:p>
          <a:p>
            <a:r>
              <a:rPr lang="en-US" altLang="ko-KR" sz="900" dirty="0">
                <a:latin typeface="+mn-ea"/>
              </a:rPr>
              <a:t>&lt;/project&gt;</a:t>
            </a:r>
          </a:p>
          <a:p>
            <a:endParaRPr lang="en-US" altLang="ko-KR" sz="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016082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MyBatisPaging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1460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Job </a:t>
            </a:r>
            <a:r>
              <a:rPr lang="ko-KR" altLang="en-US" sz="1200" dirty="0"/>
              <a:t>클래스 생성</a:t>
            </a:r>
            <a:endParaRPr lang="en-US" altLang="ko-KR" sz="1200" dirty="0"/>
          </a:p>
        </p:txBody>
      </p:sp>
      <p:sp>
        <p:nvSpPr>
          <p:cNvPr id="6" name="직사각형 5"/>
          <p:cNvSpPr/>
          <p:nvPr/>
        </p:nvSpPr>
        <p:spPr>
          <a:xfrm>
            <a:off x="694556" y="1749242"/>
            <a:ext cx="7821180" cy="39703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@Configuration</a:t>
            </a:r>
          </a:p>
          <a:p>
            <a:r>
              <a:rPr lang="en-US" altLang="ko-KR" sz="1200" dirty="0">
                <a:latin typeface="+mn-ea"/>
              </a:rPr>
              <a:t>public class </a:t>
            </a:r>
            <a:r>
              <a:rPr lang="en-US" altLang="ko-KR" sz="1200" dirty="0" err="1">
                <a:latin typeface="+mn-ea"/>
              </a:rPr>
              <a:t>ChunkOrientedPaging</a:t>
            </a:r>
            <a:r>
              <a:rPr lang="en-US" altLang="ko-KR" sz="1200" dirty="0">
                <a:latin typeface="+mn-ea"/>
              </a:rPr>
              <a:t> {</a:t>
            </a:r>
          </a:p>
          <a:p>
            <a:r>
              <a:rPr lang="en-US" altLang="ko-KR" sz="1200" dirty="0">
                <a:latin typeface="+mn-ea"/>
              </a:rPr>
              <a:t>    private static final Logger </a:t>
            </a:r>
            <a:r>
              <a:rPr lang="en-US" altLang="ko-KR" sz="1200" dirty="0" err="1">
                <a:latin typeface="+mn-ea"/>
              </a:rPr>
              <a:t>logger</a:t>
            </a:r>
            <a:r>
              <a:rPr lang="en-US" altLang="ko-KR" sz="1200" dirty="0">
                <a:latin typeface="+mn-ea"/>
              </a:rPr>
              <a:t> = </a:t>
            </a:r>
            <a:r>
              <a:rPr lang="en-US" altLang="ko-KR" sz="1200" dirty="0" err="1">
                <a:latin typeface="+mn-ea"/>
              </a:rPr>
              <a:t>LoggerFactory.getLogger</a:t>
            </a:r>
            <a:r>
              <a:rPr lang="en-US" altLang="ko-KR" sz="1200" dirty="0">
                <a:latin typeface="+mn-ea"/>
              </a:rPr>
              <a:t>(</a:t>
            </a:r>
            <a:r>
              <a:rPr lang="en-US" altLang="ko-KR" sz="1200" dirty="0" err="1">
                <a:latin typeface="+mn-ea"/>
              </a:rPr>
              <a:t>ChunkOrientedPaging.class</a:t>
            </a:r>
            <a:r>
              <a:rPr lang="en-US" altLang="ko-KR" sz="1200" dirty="0">
                <a:latin typeface="+mn-ea"/>
              </a:rPr>
              <a:t>);</a:t>
            </a:r>
          </a:p>
          <a:p>
            <a:br>
              <a:rPr lang="en-US" altLang="ko-KR" sz="1200" dirty="0">
                <a:latin typeface="+mn-ea"/>
              </a:rPr>
            </a:br>
            <a:r>
              <a:rPr lang="en-US" altLang="ko-KR" sz="1200" dirty="0">
                <a:latin typeface="+mn-ea"/>
              </a:rPr>
              <a:t>    @Resource(name = "</a:t>
            </a:r>
            <a:r>
              <a:rPr lang="en-US" altLang="ko-KR" sz="1200" dirty="0" err="1">
                <a:latin typeface="+mn-ea"/>
              </a:rPr>
              <a:t>batchSqlSessionFactory</a:t>
            </a:r>
            <a:r>
              <a:rPr lang="en-US" altLang="ko-KR" sz="1200" dirty="0">
                <a:latin typeface="+mn-ea"/>
              </a:rPr>
              <a:t>")</a:t>
            </a:r>
          </a:p>
          <a:p>
            <a:r>
              <a:rPr lang="en-US" altLang="ko-KR" sz="1200" dirty="0">
                <a:latin typeface="+mn-ea"/>
              </a:rPr>
              <a:t>    private </a:t>
            </a:r>
            <a:r>
              <a:rPr lang="en-US" altLang="ko-KR" sz="1200" dirty="0" err="1">
                <a:latin typeface="+mn-ea"/>
              </a:rPr>
              <a:t>SqlSessionFactory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sqlSessionFactory</a:t>
            </a:r>
            <a:r>
              <a:rPr lang="en-US" altLang="ko-KR" sz="1200" dirty="0">
                <a:latin typeface="+mn-ea"/>
              </a:rPr>
              <a:t>;</a:t>
            </a: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    protected 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;</a:t>
            </a:r>
          </a:p>
          <a:p>
            <a:r>
              <a:rPr lang="en-US" altLang="ko-KR" sz="1200" dirty="0">
                <a:latin typeface="+mn-ea"/>
              </a:rPr>
              <a:t>    protected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;</a:t>
            </a: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    </a:t>
            </a:r>
          </a:p>
          <a:p>
            <a:r>
              <a:rPr lang="en-US" altLang="ko-KR" sz="1200" dirty="0">
                <a:latin typeface="+mn-ea"/>
              </a:rPr>
              <a:t>    @</a:t>
            </a:r>
            <a:r>
              <a:rPr lang="en-US" altLang="ko-KR" sz="1200" dirty="0" err="1">
                <a:latin typeface="+mn-ea"/>
              </a:rPr>
              <a:t>Autowired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    public </a:t>
            </a:r>
            <a:r>
              <a:rPr lang="en-US" altLang="ko-KR" sz="1200" dirty="0" err="1">
                <a:latin typeface="+mn-ea"/>
              </a:rPr>
              <a:t>ChunkOrientedPaging</a:t>
            </a:r>
            <a:r>
              <a:rPr lang="en-US" altLang="ko-KR" sz="1200" dirty="0">
                <a:latin typeface="+mn-ea"/>
              </a:rPr>
              <a:t>(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,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) {</a:t>
            </a:r>
          </a:p>
          <a:p>
            <a:r>
              <a:rPr lang="en-US" altLang="ko-KR" sz="1200" dirty="0">
                <a:latin typeface="+mn-ea"/>
              </a:rPr>
              <a:t>        </a:t>
            </a:r>
            <a:r>
              <a:rPr lang="en-US" altLang="ko-KR" sz="1200" dirty="0" err="1">
                <a:latin typeface="+mn-ea"/>
              </a:rPr>
              <a:t>this.jobBuilderFactory</a:t>
            </a:r>
            <a:r>
              <a:rPr lang="en-US" altLang="ko-KR" sz="1200" dirty="0">
                <a:latin typeface="+mn-ea"/>
              </a:rPr>
              <a:t> = 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;</a:t>
            </a:r>
          </a:p>
          <a:p>
            <a:r>
              <a:rPr lang="en-US" altLang="ko-KR" sz="1200" dirty="0">
                <a:latin typeface="+mn-ea"/>
              </a:rPr>
              <a:t>        </a:t>
            </a:r>
            <a:r>
              <a:rPr lang="en-US" altLang="ko-KR" sz="1200" dirty="0" err="1">
                <a:latin typeface="+mn-ea"/>
              </a:rPr>
              <a:t>this.stepBuilderFactory</a:t>
            </a:r>
            <a:r>
              <a:rPr lang="en-US" altLang="ko-KR" sz="1200" dirty="0">
                <a:latin typeface="+mn-ea"/>
              </a:rPr>
              <a:t> =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;</a:t>
            </a:r>
          </a:p>
          <a:p>
            <a:r>
              <a:rPr lang="en-US" altLang="ko-KR" sz="1200" dirty="0">
                <a:latin typeface="+mn-ea"/>
              </a:rPr>
              <a:t>    }</a:t>
            </a:r>
          </a:p>
          <a:p>
            <a:endParaRPr lang="en-US" altLang="ko-KR" sz="1200" dirty="0">
              <a:latin typeface="+mn-ea"/>
            </a:endParaRPr>
          </a:p>
          <a:p>
            <a:endParaRPr lang="en-US" altLang="ko-KR" sz="1200" dirty="0">
              <a:latin typeface="+mn-ea"/>
            </a:endParaRP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   … Job, Step, Reader, Processor, Writer </a:t>
            </a:r>
            <a:r>
              <a:rPr lang="ko-KR" altLang="en-US" sz="1200" dirty="0">
                <a:latin typeface="+mn-ea"/>
              </a:rPr>
              <a:t>메서드 작성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sp>
        <p:nvSpPr>
          <p:cNvPr id="7" name="직사각형 6"/>
          <p:cNvSpPr/>
          <p:nvPr/>
        </p:nvSpPr>
        <p:spPr>
          <a:xfrm flipH="1" flipV="1">
            <a:off x="754601" y="1784275"/>
            <a:ext cx="1154097" cy="195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 flipH="1" flipV="1">
            <a:off x="941033" y="2476730"/>
            <a:ext cx="3275860" cy="4705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 flipH="1" flipV="1">
            <a:off x="949910" y="3795396"/>
            <a:ext cx="958788" cy="168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899821" y="1487363"/>
            <a:ext cx="5150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rgbClr val="FF0000"/>
                </a:solidFill>
              </a:rPr>
              <a:t>Spring Batch</a:t>
            </a:r>
            <a:r>
              <a:rPr lang="ko-KR" altLang="en-US" sz="1200" b="1" dirty="0">
                <a:solidFill>
                  <a:srgbClr val="FF0000"/>
                </a:solidFill>
              </a:rPr>
              <a:t>의 모든 </a:t>
            </a:r>
            <a:r>
              <a:rPr lang="en-US" altLang="ko-KR" sz="1200" b="1" dirty="0">
                <a:solidFill>
                  <a:srgbClr val="FF0000"/>
                </a:solidFill>
              </a:rPr>
              <a:t>Job</a:t>
            </a:r>
            <a:r>
              <a:rPr lang="ko-KR" altLang="en-US" sz="1200" b="1" dirty="0">
                <a:solidFill>
                  <a:srgbClr val="FF0000"/>
                </a:solidFill>
              </a:rPr>
              <a:t>은 </a:t>
            </a:r>
            <a:r>
              <a:rPr lang="en-US" altLang="ko-KR" sz="1200" b="1" dirty="0">
                <a:solidFill>
                  <a:srgbClr val="FF0000"/>
                </a:solidFill>
              </a:rPr>
              <a:t>Configuration </a:t>
            </a:r>
            <a:r>
              <a:rPr lang="ko-KR" altLang="en-US" sz="1200" b="1" dirty="0" err="1">
                <a:solidFill>
                  <a:srgbClr val="FF0000"/>
                </a:solidFill>
              </a:rPr>
              <a:t>어노테이션을</a:t>
            </a:r>
            <a:r>
              <a:rPr lang="ko-KR" altLang="en-US" sz="1200" b="1" dirty="0">
                <a:solidFill>
                  <a:srgbClr val="FF0000"/>
                </a:solidFill>
              </a:rPr>
              <a:t> 등록하여 사용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4216893" y="2527323"/>
            <a:ext cx="51367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 err="1">
                <a:solidFill>
                  <a:srgbClr val="FF0000"/>
                </a:solidFill>
              </a:rPr>
              <a:t>ItemReader</a:t>
            </a:r>
            <a:r>
              <a:rPr lang="ko-KR" altLang="en-US" sz="1200" b="1" dirty="0">
                <a:solidFill>
                  <a:srgbClr val="FF0000"/>
                </a:solidFill>
              </a:rPr>
              <a:t>와 </a:t>
            </a:r>
            <a:r>
              <a:rPr lang="en-US" altLang="ko-KR" sz="1200" b="1" dirty="0" err="1">
                <a:solidFill>
                  <a:srgbClr val="FF0000"/>
                </a:solidFill>
              </a:rPr>
              <a:t>ItemWriter</a:t>
            </a:r>
            <a:r>
              <a:rPr lang="ko-KR" altLang="en-US" sz="1200" b="1" dirty="0">
                <a:solidFill>
                  <a:srgbClr val="FF0000"/>
                </a:solidFill>
              </a:rPr>
              <a:t>에 등록할 </a:t>
            </a:r>
            <a:r>
              <a:rPr lang="en-US" altLang="ko-KR" sz="1200" b="1" dirty="0">
                <a:solidFill>
                  <a:srgbClr val="FF0000"/>
                </a:solidFill>
              </a:rPr>
              <a:t>Database </a:t>
            </a:r>
            <a:r>
              <a:rPr lang="en-US" altLang="ko-KR" sz="1200" b="1" dirty="0" err="1">
                <a:solidFill>
                  <a:srgbClr val="FF0000"/>
                </a:solidFill>
              </a:rPr>
              <a:t>SqlSessionFactory</a:t>
            </a:r>
            <a:r>
              <a:rPr lang="en-US" altLang="ko-KR" sz="1200" b="1" dirty="0">
                <a:solidFill>
                  <a:srgbClr val="FF0000"/>
                </a:solidFill>
              </a:rPr>
              <a:t> </a:t>
            </a:r>
            <a:r>
              <a:rPr lang="ko-KR" altLang="en-US" sz="1200" b="1" dirty="0">
                <a:solidFill>
                  <a:srgbClr val="FF0000"/>
                </a:solidFill>
              </a:rPr>
              <a:t>주입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899820" y="3538539"/>
            <a:ext cx="62183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</a:rPr>
              <a:t>Job</a:t>
            </a:r>
            <a:r>
              <a:rPr lang="ko-KR" altLang="en-US" sz="1200" b="1" dirty="0">
                <a:solidFill>
                  <a:srgbClr val="FF0000"/>
                </a:solidFill>
              </a:rPr>
              <a:t>정보를 </a:t>
            </a:r>
            <a:r>
              <a:rPr lang="en-US" altLang="ko-KR" sz="1200" b="1" dirty="0">
                <a:solidFill>
                  <a:srgbClr val="FF0000"/>
                </a:solidFill>
              </a:rPr>
              <a:t>Builder</a:t>
            </a:r>
            <a:r>
              <a:rPr lang="ko-KR" altLang="en-US" sz="1200" b="1" dirty="0">
                <a:solidFill>
                  <a:srgbClr val="FF0000"/>
                </a:solidFill>
              </a:rPr>
              <a:t>를 통해 등록할 수 있는 </a:t>
            </a:r>
            <a:r>
              <a:rPr lang="en-US" altLang="ko-KR" sz="1200" b="1" dirty="0" err="1">
                <a:solidFill>
                  <a:srgbClr val="FF0000"/>
                </a:solidFill>
              </a:rPr>
              <a:t>JobBuilderFactory</a:t>
            </a:r>
            <a:r>
              <a:rPr lang="ko-KR" altLang="en-US" sz="1200" b="1" dirty="0">
                <a:solidFill>
                  <a:srgbClr val="FF0000"/>
                </a:solidFill>
              </a:rPr>
              <a:t>와 </a:t>
            </a:r>
            <a:r>
              <a:rPr lang="en-US" altLang="ko-KR" sz="1200" b="1" dirty="0">
                <a:solidFill>
                  <a:srgbClr val="FF0000"/>
                </a:solidFill>
              </a:rPr>
              <a:t>Step</a:t>
            </a:r>
            <a:r>
              <a:rPr lang="ko-KR" altLang="en-US" sz="1200" b="1" dirty="0">
                <a:solidFill>
                  <a:srgbClr val="FF0000"/>
                </a:solidFill>
              </a:rPr>
              <a:t>을 </a:t>
            </a:r>
            <a:r>
              <a:rPr lang="en-US" altLang="ko-KR" sz="1200" b="1" dirty="0">
                <a:solidFill>
                  <a:srgbClr val="FF0000"/>
                </a:solidFill>
              </a:rPr>
              <a:t>Builder</a:t>
            </a:r>
            <a:r>
              <a:rPr lang="ko-KR" altLang="en-US" sz="1200" b="1" dirty="0">
                <a:solidFill>
                  <a:srgbClr val="FF0000"/>
                </a:solidFill>
              </a:rPr>
              <a:t>를 통해</a:t>
            </a:r>
            <a:br>
              <a:rPr lang="en-US" altLang="ko-KR" sz="1200" b="1" dirty="0">
                <a:solidFill>
                  <a:srgbClr val="FF0000"/>
                </a:solidFill>
              </a:rPr>
            </a:br>
            <a:r>
              <a:rPr lang="ko-KR" altLang="en-US" sz="1200" b="1" dirty="0">
                <a:solidFill>
                  <a:srgbClr val="FF0000"/>
                </a:solidFill>
              </a:rPr>
              <a:t>등록할 수 잇는 </a:t>
            </a:r>
            <a:r>
              <a:rPr lang="en-US" altLang="ko-KR" sz="1200" b="1" dirty="0" err="1">
                <a:solidFill>
                  <a:srgbClr val="FF0000"/>
                </a:solidFill>
              </a:rPr>
              <a:t>StepBuilderFactory</a:t>
            </a:r>
            <a:r>
              <a:rPr lang="ko-KR" altLang="en-US" sz="1200" b="1" dirty="0">
                <a:solidFill>
                  <a:srgbClr val="FF0000"/>
                </a:solidFill>
              </a:rPr>
              <a:t>를 </a:t>
            </a:r>
            <a:r>
              <a:rPr lang="ko-KR" altLang="en-US" sz="1200" b="1" dirty="0" err="1">
                <a:solidFill>
                  <a:srgbClr val="FF0000"/>
                </a:solidFill>
              </a:rPr>
              <a:t>생성자를</a:t>
            </a:r>
            <a:r>
              <a:rPr lang="ko-KR" altLang="en-US" sz="1200" b="1" dirty="0">
                <a:solidFill>
                  <a:srgbClr val="FF0000"/>
                </a:solidFill>
              </a:rPr>
              <a:t> 통해 주입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201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MyBatisPaging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9557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Job </a:t>
            </a:r>
            <a:r>
              <a:rPr lang="ko-KR" altLang="en-US" sz="1200" dirty="0"/>
              <a:t>작성</a:t>
            </a:r>
            <a:endParaRPr lang="en-US" altLang="ko-KR" sz="1200" dirty="0"/>
          </a:p>
        </p:txBody>
      </p:sp>
      <p:sp>
        <p:nvSpPr>
          <p:cNvPr id="6" name="직사각형 5"/>
          <p:cNvSpPr/>
          <p:nvPr/>
        </p:nvSpPr>
        <p:spPr>
          <a:xfrm>
            <a:off x="694556" y="1749242"/>
            <a:ext cx="351974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Job OSX00103Job() throws Exception {</a:t>
            </a:r>
          </a:p>
          <a:p>
            <a:r>
              <a:rPr lang="en-US" altLang="ko-KR" sz="1200" dirty="0">
                <a:latin typeface="+mn-ea"/>
              </a:rPr>
              <a:t>    return </a:t>
            </a:r>
            <a:r>
              <a:rPr lang="en-US" altLang="ko-KR" sz="1200" dirty="0" err="1">
                <a:latin typeface="+mn-ea"/>
              </a:rPr>
              <a:t>jobBuilderFactory.get</a:t>
            </a:r>
            <a:r>
              <a:rPr lang="en-US" altLang="ko-KR" sz="1200" dirty="0">
                <a:latin typeface="+mn-ea"/>
              </a:rPr>
              <a:t>("OSX00103Job")</a:t>
            </a:r>
          </a:p>
          <a:p>
            <a:r>
              <a:rPr lang="en-US" altLang="ko-KR" sz="1200" dirty="0">
                <a:latin typeface="+mn-ea"/>
              </a:rPr>
              <a:t>        .start(OSX00103JobStep())</a:t>
            </a:r>
          </a:p>
          <a:p>
            <a:r>
              <a:rPr lang="en-US" altLang="ko-KR" sz="1200" dirty="0">
                <a:latin typeface="+mn-ea"/>
              </a:rPr>
              <a:t>        .build();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694556" y="3211450"/>
            <a:ext cx="6248827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/>
              <a:t>Job </a:t>
            </a:r>
            <a:r>
              <a:rPr lang="ko-KR" altLang="en-US" sz="1200" dirty="0"/>
              <a:t>생성을 위해 </a:t>
            </a:r>
            <a:r>
              <a:rPr lang="ko-KR" altLang="en-US" sz="1200" dirty="0" err="1"/>
              <a:t>리턴타입이</a:t>
            </a:r>
            <a:r>
              <a:rPr lang="ko-KR" altLang="en-US" sz="1200" dirty="0"/>
              <a:t> </a:t>
            </a:r>
            <a:r>
              <a:rPr lang="en-US" altLang="ko-KR" sz="1200" dirty="0" err="1"/>
              <a:t>org.springframework.batch.core.Job</a:t>
            </a:r>
            <a:r>
              <a:rPr lang="ko-KR" altLang="en-US" sz="1200" dirty="0"/>
              <a:t>인 메서드를 생성합니다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ko-KR" altLang="en-US" sz="1200" dirty="0" err="1"/>
              <a:t>메서드명은</a:t>
            </a:r>
            <a:r>
              <a:rPr lang="ko-KR" altLang="en-US" sz="1200" dirty="0"/>
              <a:t> </a:t>
            </a:r>
            <a:r>
              <a:rPr lang="en-US" altLang="ko-KR" sz="1200" dirty="0"/>
              <a:t>20p</a:t>
            </a:r>
            <a:r>
              <a:rPr lang="ko-KR" altLang="en-US" sz="1200" dirty="0"/>
              <a:t>의 </a:t>
            </a:r>
            <a:r>
              <a:rPr lang="en-US" altLang="ko-KR" sz="1200" dirty="0"/>
              <a:t>Job </a:t>
            </a:r>
            <a:r>
              <a:rPr lang="ko-KR" altLang="en-US" sz="1200" dirty="0"/>
              <a:t>프로그램 명과 동일하게 설정 후 </a:t>
            </a:r>
            <a:r>
              <a:rPr lang="en-US" altLang="ko-KR" sz="1200" dirty="0"/>
              <a:t>@Bean </a:t>
            </a:r>
            <a:r>
              <a:rPr lang="ko-KR" altLang="en-US" sz="1200" dirty="0" err="1"/>
              <a:t>어노테이션을</a:t>
            </a:r>
            <a:r>
              <a:rPr lang="ko-KR" altLang="en-US" sz="1200" dirty="0"/>
              <a:t> 설정합니다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en-US" altLang="ko-KR" sz="1200" dirty="0"/>
              <a:t>Job </a:t>
            </a:r>
            <a:r>
              <a:rPr lang="ko-KR" altLang="en-US" sz="1200" dirty="0"/>
              <a:t>정보는 </a:t>
            </a:r>
            <a:r>
              <a:rPr lang="en-US" altLang="ko-KR" sz="1200" dirty="0" err="1"/>
              <a:t>JobBuilderFactory</a:t>
            </a:r>
            <a:r>
              <a:rPr lang="ko-KR" altLang="en-US" sz="1200" dirty="0"/>
              <a:t>를 통해 </a:t>
            </a:r>
            <a:r>
              <a:rPr lang="en-US" altLang="ko-KR" sz="1200" dirty="0"/>
              <a:t>Builder </a:t>
            </a:r>
            <a:r>
              <a:rPr lang="ko-KR" altLang="en-US" sz="1200" dirty="0"/>
              <a:t>패턴으로 </a:t>
            </a:r>
            <a:r>
              <a:rPr lang="en-US" altLang="ko-KR" sz="1200" dirty="0"/>
              <a:t>Job </a:t>
            </a:r>
            <a:r>
              <a:rPr lang="ko-KR" altLang="en-US" sz="1200" dirty="0"/>
              <a:t>정보를 등록합니다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en-US" altLang="ko-KR" sz="1200" dirty="0" err="1"/>
              <a:t>JobBuilderFactory</a:t>
            </a:r>
            <a:r>
              <a:rPr lang="ko-KR" altLang="en-US" sz="1200" dirty="0"/>
              <a:t>의 </a:t>
            </a:r>
            <a:r>
              <a:rPr lang="en-US" altLang="ko-KR" sz="1200" dirty="0"/>
              <a:t>get </a:t>
            </a:r>
            <a:r>
              <a:rPr lang="ko-KR" altLang="en-US" sz="1200" dirty="0"/>
              <a:t>메서드 인자로는 </a:t>
            </a:r>
            <a:r>
              <a:rPr lang="en-US" altLang="ko-KR" sz="1200" dirty="0"/>
              <a:t>Bean</a:t>
            </a:r>
            <a:r>
              <a:rPr lang="ko-KR" altLang="en-US" sz="1200" dirty="0"/>
              <a:t>으로 등록한 </a:t>
            </a:r>
            <a:r>
              <a:rPr lang="en-US" altLang="ko-KR" sz="1200" dirty="0"/>
              <a:t>Job</a:t>
            </a:r>
            <a:r>
              <a:rPr lang="ko-KR" altLang="en-US" sz="1200" dirty="0"/>
              <a:t>명이 들어가야 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ko-KR" altLang="en-US" sz="1200" dirty="0"/>
              <a:t>여기서 생성한 </a:t>
            </a:r>
            <a:r>
              <a:rPr lang="en-US" altLang="ko-KR" sz="1200" dirty="0"/>
              <a:t>Job</a:t>
            </a:r>
            <a:r>
              <a:rPr lang="ko-KR" altLang="en-US" sz="1200" dirty="0"/>
              <a:t>은 </a:t>
            </a:r>
            <a:r>
              <a:rPr lang="en-US" altLang="ko-KR" sz="1200" dirty="0"/>
              <a:t>Bean</a:t>
            </a:r>
            <a:r>
              <a:rPr lang="ko-KR" altLang="en-US" sz="1200" dirty="0"/>
              <a:t>으로 등록한 </a:t>
            </a:r>
            <a:r>
              <a:rPr lang="en-US" altLang="ko-KR" sz="1200" dirty="0"/>
              <a:t>OSX00103Job </a:t>
            </a:r>
            <a:r>
              <a:rPr lang="ko-KR" altLang="en-US" sz="1200" dirty="0"/>
              <a:t>이므로 동일하게 작성합니다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en-US" altLang="ko-KR" sz="1200" dirty="0"/>
              <a:t>start </a:t>
            </a:r>
            <a:r>
              <a:rPr lang="ko-KR" altLang="en-US" sz="1200" dirty="0"/>
              <a:t>메서드에는 인자로 생성할 </a:t>
            </a:r>
            <a:r>
              <a:rPr lang="en-US" altLang="ko-KR" sz="1200" dirty="0"/>
              <a:t>step </a:t>
            </a:r>
            <a:r>
              <a:rPr lang="ko-KR" altLang="en-US" sz="1200" dirty="0"/>
              <a:t>메서드를 지정합니다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1522087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625335"/>
              </p:ext>
            </p:extLst>
          </p:nvPr>
        </p:nvGraphicFramePr>
        <p:xfrm>
          <a:off x="407701" y="460312"/>
          <a:ext cx="9078913" cy="7757160"/>
        </p:xfrm>
        <a:graphic>
          <a:graphicData uri="http://schemas.openxmlformats.org/drawingml/2006/table">
            <a:tbl>
              <a:tblPr/>
              <a:tblGrid>
                <a:gridCol w="8646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5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 Spring Batch </a:t>
                      </a:r>
                      <a:r>
                        <a:rPr kumimoji="0" lang="ko-KR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란 </a:t>
                      </a: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870534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2. Spring Batch Job (Chunk) </a:t>
                      </a: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216488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3. Spring Batch Job (</a:t>
                      </a:r>
                      <a:r>
                        <a:rPr kumimoji="0" lang="en-US" altLang="ko-KR" sz="105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Tasklet</a:t>
                      </a: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kumimoji="0" lang="ko-KR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340080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4. Spring Batch</a:t>
                      </a:r>
                      <a:r>
                        <a:rPr kumimoji="0" lang="ko-KR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에서 </a:t>
                      </a: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ERP10 API </a:t>
                      </a:r>
                      <a:r>
                        <a:rPr kumimoji="0" lang="ko-KR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호출</a:t>
                      </a: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233541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endParaRPr lang="ko-KR" altLang="en-US" sz="2000" dirty="0"/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0173558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endParaRPr lang="ko-KR" altLang="en-US" sz="2000" dirty="0"/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7602">
                <a:tc>
                  <a:txBody>
                    <a:bodyPr/>
                    <a:lstStyle/>
                    <a:p>
                      <a:endParaRPr lang="ko-KR" altLang="en-US" sz="2000" dirty="0"/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695923"/>
                  </a:ext>
                </a:extLst>
              </a:tr>
              <a:tr h="227602">
                <a:tc>
                  <a:txBody>
                    <a:bodyPr/>
                    <a:lstStyle/>
                    <a:p>
                      <a:endParaRPr lang="ko-KR" altLang="en-US" sz="2000" dirty="0"/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364562"/>
                  </a:ext>
                </a:extLst>
              </a:tr>
              <a:tr h="227602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5473520"/>
                  </a:ext>
                </a:extLst>
              </a:tr>
              <a:tr h="227602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6723161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786967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7409230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5722526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891963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48782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085825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238165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449383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0401627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1972544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7877056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462957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7425961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068403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029540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47049" y="132543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목차</a:t>
            </a:r>
          </a:p>
        </p:txBody>
      </p:sp>
    </p:spTree>
    <p:extLst>
      <p:ext uri="{BB962C8B-B14F-4D97-AF65-F5344CB8AC3E}">
        <p14:creationId xmlns:p14="http://schemas.microsoft.com/office/powerpoint/2010/main" val="1139079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MyBatisPaging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10246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Step </a:t>
            </a:r>
            <a:r>
              <a:rPr lang="ko-KR" altLang="en-US" sz="1200" dirty="0"/>
              <a:t>작성</a:t>
            </a:r>
            <a:endParaRPr lang="en-US" altLang="ko-KR" sz="1200" dirty="0"/>
          </a:p>
        </p:txBody>
      </p:sp>
      <p:sp>
        <p:nvSpPr>
          <p:cNvPr id="6" name="직사각형 5"/>
          <p:cNvSpPr/>
          <p:nvPr/>
        </p:nvSpPr>
        <p:spPr>
          <a:xfrm>
            <a:off x="694556" y="1749242"/>
            <a:ext cx="3893374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Step OSX00103JobStep() throws Exception {</a:t>
            </a:r>
          </a:p>
          <a:p>
            <a:r>
              <a:rPr lang="en-US" altLang="ko-KR" sz="1200" dirty="0">
                <a:latin typeface="+mn-ea"/>
              </a:rPr>
              <a:t>    return </a:t>
            </a:r>
            <a:r>
              <a:rPr lang="en-US" altLang="ko-KR" sz="1200" dirty="0" err="1">
                <a:latin typeface="+mn-ea"/>
              </a:rPr>
              <a:t>stepBuilderFactory.get</a:t>
            </a:r>
            <a:r>
              <a:rPr lang="en-US" altLang="ko-KR" sz="1200" dirty="0">
                <a:latin typeface="+mn-ea"/>
              </a:rPr>
              <a:t>("OSX00103JobStep")</a:t>
            </a:r>
          </a:p>
          <a:p>
            <a:r>
              <a:rPr lang="en-US" altLang="ko-KR" sz="1200" dirty="0">
                <a:latin typeface="+mn-ea"/>
              </a:rPr>
              <a:t>        .&lt;</a:t>
            </a:r>
            <a:r>
              <a:rPr lang="en-US" altLang="ko-KR" sz="1200" dirty="0" err="1">
                <a:latin typeface="+mn-ea"/>
              </a:rPr>
              <a:t>UserInfo</a:t>
            </a:r>
            <a:r>
              <a:rPr lang="en-US" altLang="ko-KR" sz="1200" dirty="0">
                <a:latin typeface="+mn-ea"/>
              </a:rPr>
              <a:t>, </a:t>
            </a:r>
            <a:r>
              <a:rPr lang="en-US" altLang="ko-KR" sz="1200" dirty="0" err="1">
                <a:latin typeface="+mn-ea"/>
              </a:rPr>
              <a:t>UserInfo</a:t>
            </a:r>
            <a:r>
              <a:rPr lang="en-US" altLang="ko-KR" sz="1200" dirty="0">
                <a:latin typeface="+mn-ea"/>
              </a:rPr>
              <a:t>&gt;chunk(10)</a:t>
            </a:r>
          </a:p>
          <a:p>
            <a:r>
              <a:rPr lang="en-US" altLang="ko-KR" sz="1200" dirty="0">
                <a:latin typeface="+mn-ea"/>
              </a:rPr>
              <a:t>        .reader(OSX00103JobItemReader())</a:t>
            </a:r>
          </a:p>
          <a:p>
            <a:r>
              <a:rPr lang="en-US" altLang="ko-KR" sz="1200" dirty="0">
                <a:latin typeface="+mn-ea"/>
              </a:rPr>
              <a:t>        .processor(OSX00103JobProcessor())</a:t>
            </a:r>
          </a:p>
          <a:p>
            <a:r>
              <a:rPr lang="en-US" altLang="ko-KR" sz="1200" dirty="0">
                <a:latin typeface="+mn-ea"/>
              </a:rPr>
              <a:t>        .writer(OSX00103JobItemWriter())</a:t>
            </a:r>
          </a:p>
          <a:p>
            <a:r>
              <a:rPr lang="en-US" altLang="ko-KR" sz="1200" dirty="0">
                <a:latin typeface="+mn-ea"/>
              </a:rPr>
              <a:t>        .build();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694556" y="3765447"/>
            <a:ext cx="64540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/>
              <a:t>Step </a:t>
            </a:r>
            <a:r>
              <a:rPr lang="ko-KR" altLang="en-US" sz="1200" dirty="0"/>
              <a:t>생성을 위해 </a:t>
            </a:r>
            <a:r>
              <a:rPr lang="ko-KR" altLang="en-US" sz="1200" dirty="0" err="1"/>
              <a:t>리턴타입이</a:t>
            </a:r>
            <a:r>
              <a:rPr lang="ko-KR" altLang="en-US" sz="1200" dirty="0"/>
              <a:t> </a:t>
            </a:r>
            <a:r>
              <a:rPr lang="en-US" altLang="ko-KR" sz="1200" dirty="0" err="1"/>
              <a:t>org.springframework.batch.core.Step</a:t>
            </a:r>
            <a:r>
              <a:rPr lang="ko-KR" altLang="en-US" sz="1200" dirty="0"/>
              <a:t>인 메서드를 생성합니다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ko-KR" altLang="en-US" sz="1200" dirty="0" err="1"/>
              <a:t>메서드명은</a:t>
            </a:r>
            <a:r>
              <a:rPr lang="ko-KR" altLang="en-US" sz="1200" dirty="0"/>
              <a:t> </a:t>
            </a:r>
            <a:r>
              <a:rPr lang="en-US" altLang="ko-KR" sz="1200" dirty="0"/>
              <a:t>23p</a:t>
            </a:r>
            <a:r>
              <a:rPr lang="ko-KR" altLang="en-US" sz="1200" dirty="0"/>
              <a:t>에서 작성한 </a:t>
            </a:r>
            <a:r>
              <a:rPr lang="en-US" altLang="ko-KR" sz="1200" dirty="0"/>
              <a:t>Job </a:t>
            </a:r>
            <a:r>
              <a:rPr lang="ko-KR" altLang="en-US" sz="1200" dirty="0"/>
              <a:t>명에 </a:t>
            </a:r>
            <a:r>
              <a:rPr lang="en-US" altLang="ko-KR" sz="1200" dirty="0"/>
              <a:t>Step</a:t>
            </a:r>
            <a:r>
              <a:rPr lang="ko-KR" altLang="en-US" sz="1200" dirty="0"/>
              <a:t>을 붙여 작성 후 </a:t>
            </a:r>
            <a:r>
              <a:rPr lang="en-US" altLang="ko-KR" sz="1200" dirty="0"/>
              <a:t>@Bean </a:t>
            </a:r>
            <a:r>
              <a:rPr lang="ko-KR" altLang="en-US" sz="1200" dirty="0" err="1"/>
              <a:t>어노테이션을</a:t>
            </a:r>
            <a:r>
              <a:rPr lang="ko-KR" altLang="en-US" sz="1200" dirty="0"/>
              <a:t> 설정합니다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en-US" altLang="ko-KR" sz="1200" dirty="0"/>
              <a:t>Step </a:t>
            </a:r>
            <a:r>
              <a:rPr lang="ko-KR" altLang="en-US" sz="1200" dirty="0"/>
              <a:t>정보는 </a:t>
            </a:r>
            <a:r>
              <a:rPr lang="en-US" altLang="ko-KR" sz="1200" dirty="0" err="1"/>
              <a:t>StepBuilderFactory</a:t>
            </a:r>
            <a:r>
              <a:rPr lang="ko-KR" altLang="en-US" sz="1200" dirty="0"/>
              <a:t>를 통해 </a:t>
            </a:r>
            <a:r>
              <a:rPr lang="en-US" altLang="ko-KR" sz="1200" dirty="0"/>
              <a:t>Builder </a:t>
            </a:r>
            <a:r>
              <a:rPr lang="ko-KR" altLang="en-US" sz="1200" dirty="0"/>
              <a:t>패턴을 통해 </a:t>
            </a:r>
            <a:r>
              <a:rPr lang="en-US" altLang="ko-KR" sz="1200" dirty="0"/>
              <a:t>Step </a:t>
            </a:r>
            <a:r>
              <a:rPr lang="ko-KR" altLang="en-US" sz="1200" dirty="0"/>
              <a:t>정보를 등록합니다</a:t>
            </a:r>
          </a:p>
        </p:txBody>
      </p:sp>
      <p:sp>
        <p:nvSpPr>
          <p:cNvPr id="17" name="직사각형 16"/>
          <p:cNvSpPr/>
          <p:nvPr/>
        </p:nvSpPr>
        <p:spPr>
          <a:xfrm flipH="1" flipV="1">
            <a:off x="1127758" y="2346959"/>
            <a:ext cx="2279903" cy="1834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3407662" y="2307883"/>
            <a:ext cx="678942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>
                <a:solidFill>
                  <a:srgbClr val="FF0000"/>
                </a:solidFill>
                <a:latin typeface="+mn-ea"/>
              </a:rPr>
              <a:t>Chunk </a:t>
            </a:r>
            <a:r>
              <a:rPr lang="ko-KR" altLang="en-US" sz="1100" b="1" dirty="0">
                <a:solidFill>
                  <a:srgbClr val="FF0000"/>
                </a:solidFill>
                <a:latin typeface="+mn-ea"/>
              </a:rPr>
              <a:t>방식을 이용하므로 </a:t>
            </a:r>
            <a:r>
              <a:rPr lang="en-US" altLang="ko-KR" sz="1100" b="1" dirty="0">
                <a:solidFill>
                  <a:srgbClr val="FF0000"/>
                </a:solidFill>
                <a:latin typeface="+mn-ea"/>
              </a:rPr>
              <a:t>&lt;</a:t>
            </a:r>
            <a:r>
              <a:rPr lang="en-US" altLang="ko-KR" sz="1100" b="1" dirty="0" err="1">
                <a:solidFill>
                  <a:srgbClr val="FF0000"/>
                </a:solidFill>
                <a:latin typeface="+mn-ea"/>
              </a:rPr>
              <a:t>InputModel</a:t>
            </a:r>
            <a:r>
              <a:rPr lang="en-US" altLang="ko-KR" sz="11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en-US" altLang="ko-KR" sz="1100" b="1" dirty="0" err="1">
                <a:solidFill>
                  <a:srgbClr val="FF0000"/>
                </a:solidFill>
                <a:latin typeface="+mn-ea"/>
              </a:rPr>
              <a:t>OutputModel</a:t>
            </a:r>
            <a:r>
              <a:rPr lang="en-US" altLang="ko-KR" sz="1100" b="1" dirty="0">
                <a:solidFill>
                  <a:srgbClr val="FF0000"/>
                </a:solidFill>
                <a:latin typeface="+mn-ea"/>
              </a:rPr>
              <a:t>&gt;chunk(</a:t>
            </a:r>
            <a:r>
              <a:rPr lang="en-US" altLang="ko-KR" sz="1100" b="1" dirty="0" err="1">
                <a:solidFill>
                  <a:srgbClr val="FF0000"/>
                </a:solidFill>
                <a:latin typeface="+mn-ea"/>
              </a:rPr>
              <a:t>chunksize</a:t>
            </a:r>
            <a:r>
              <a:rPr lang="en-US" altLang="ko-KR" sz="1100" b="1" dirty="0">
                <a:solidFill>
                  <a:srgbClr val="FF0000"/>
                </a:solidFill>
                <a:latin typeface="+mn-ea"/>
              </a:rPr>
              <a:t>)</a:t>
            </a:r>
            <a:r>
              <a:rPr lang="ko-KR" altLang="en-US" sz="1100" b="1" dirty="0">
                <a:solidFill>
                  <a:srgbClr val="FF0000"/>
                </a:solidFill>
                <a:latin typeface="+mn-ea"/>
              </a:rPr>
              <a:t>를 등록합니다</a:t>
            </a:r>
            <a:endParaRPr lang="en-US" altLang="ko-KR" sz="11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91586" y="2866524"/>
            <a:ext cx="678942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 err="1">
                <a:solidFill>
                  <a:srgbClr val="FF0000"/>
                </a:solidFill>
              </a:rPr>
              <a:t>Tasklet</a:t>
            </a:r>
            <a:r>
              <a:rPr lang="ko-KR" altLang="en-US" sz="1100" b="1" dirty="0">
                <a:solidFill>
                  <a:srgbClr val="FF0000"/>
                </a:solidFill>
              </a:rPr>
              <a:t>과 다르게 </a:t>
            </a:r>
            <a:r>
              <a:rPr lang="en-US" altLang="ko-KR" sz="1100" b="1" dirty="0">
                <a:solidFill>
                  <a:srgbClr val="FF0000"/>
                </a:solidFill>
              </a:rPr>
              <a:t>Chunk </a:t>
            </a:r>
            <a:r>
              <a:rPr lang="ko-KR" altLang="en-US" sz="1100" b="1" dirty="0">
                <a:solidFill>
                  <a:srgbClr val="FF0000"/>
                </a:solidFill>
              </a:rPr>
              <a:t>방식은 </a:t>
            </a:r>
            <a:r>
              <a:rPr lang="en-US" altLang="ko-KR" sz="1100" b="1" dirty="0">
                <a:solidFill>
                  <a:srgbClr val="FF0000"/>
                </a:solidFill>
              </a:rPr>
              <a:t>Reader, Processor, Writer</a:t>
            </a:r>
            <a:r>
              <a:rPr lang="ko-KR" altLang="en-US" sz="1100" b="1" dirty="0">
                <a:solidFill>
                  <a:srgbClr val="FF0000"/>
                </a:solidFill>
              </a:rPr>
              <a:t>를 등록하여 처리합니다</a:t>
            </a:r>
            <a:endParaRPr lang="en-US" altLang="ko-KR" sz="1100" b="1" dirty="0">
              <a:solidFill>
                <a:srgbClr val="FF0000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 flipH="1" flipV="1">
            <a:off x="1127759" y="2550158"/>
            <a:ext cx="2621279" cy="5232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71895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MyBatisPaging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1210588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Reader </a:t>
            </a:r>
            <a:r>
              <a:rPr lang="ko-KR" altLang="en-US" sz="1200" dirty="0"/>
              <a:t>작성</a:t>
            </a:r>
            <a:endParaRPr lang="en-US" altLang="ko-KR" sz="1200" dirty="0"/>
          </a:p>
        </p:txBody>
      </p:sp>
      <p:sp>
        <p:nvSpPr>
          <p:cNvPr id="6" name="직사각형 5"/>
          <p:cNvSpPr/>
          <p:nvPr/>
        </p:nvSpPr>
        <p:spPr>
          <a:xfrm>
            <a:off x="694556" y="1749242"/>
            <a:ext cx="6978385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</a:t>
            </a:r>
            <a:r>
              <a:rPr lang="en-US" altLang="ko-KR" sz="1200" dirty="0" err="1">
                <a:latin typeface="+mn-ea"/>
              </a:rPr>
              <a:t>MyBatisPagingItemReader</a:t>
            </a:r>
            <a:r>
              <a:rPr lang="en-US" altLang="ko-KR" sz="1200" dirty="0">
                <a:latin typeface="+mn-ea"/>
              </a:rPr>
              <a:t>&lt;</a:t>
            </a:r>
            <a:r>
              <a:rPr lang="en-US" altLang="ko-KR" sz="1200" dirty="0" err="1">
                <a:latin typeface="+mn-ea"/>
              </a:rPr>
              <a:t>UserInfo</a:t>
            </a:r>
            <a:r>
              <a:rPr lang="en-US" altLang="ko-KR" sz="1200" dirty="0">
                <a:latin typeface="+mn-ea"/>
              </a:rPr>
              <a:t>&gt; OSX00103JobItemReader() {</a:t>
            </a:r>
          </a:p>
          <a:p>
            <a:r>
              <a:rPr lang="en-US" altLang="ko-KR" sz="1200" dirty="0">
                <a:latin typeface="+mn-ea"/>
              </a:rPr>
              <a:t>    </a:t>
            </a:r>
            <a:r>
              <a:rPr lang="en-US" altLang="ko-KR" sz="1200" dirty="0" err="1">
                <a:latin typeface="+mn-ea"/>
              </a:rPr>
              <a:t>MyBatisPagingItemReader</a:t>
            </a:r>
            <a:r>
              <a:rPr lang="en-US" altLang="ko-KR" sz="1200" dirty="0">
                <a:latin typeface="+mn-ea"/>
              </a:rPr>
              <a:t>&lt;</a:t>
            </a:r>
            <a:r>
              <a:rPr lang="en-US" altLang="ko-KR" sz="1200" dirty="0" err="1">
                <a:latin typeface="+mn-ea"/>
              </a:rPr>
              <a:t>UserInfo</a:t>
            </a:r>
            <a:r>
              <a:rPr lang="en-US" altLang="ko-KR" sz="1200" dirty="0">
                <a:latin typeface="+mn-ea"/>
              </a:rPr>
              <a:t>&gt; reader = null;</a:t>
            </a:r>
          </a:p>
          <a:p>
            <a:r>
              <a:rPr lang="en-US" altLang="ko-KR" sz="1200" dirty="0">
                <a:latin typeface="+mn-ea"/>
              </a:rPr>
              <a:t>    try {</a:t>
            </a:r>
          </a:p>
          <a:p>
            <a:r>
              <a:rPr lang="en-US" altLang="ko-KR" sz="1200" dirty="0">
                <a:latin typeface="+mn-ea"/>
              </a:rPr>
              <a:t>        reader = new </a:t>
            </a:r>
            <a:r>
              <a:rPr lang="en-US" altLang="ko-KR" sz="1200" dirty="0" err="1">
                <a:latin typeface="+mn-ea"/>
              </a:rPr>
              <a:t>MyBatisPagingItemReader</a:t>
            </a:r>
            <a:r>
              <a:rPr lang="en-US" altLang="ko-KR" sz="1200" dirty="0">
                <a:latin typeface="+mn-ea"/>
              </a:rPr>
              <a:t>&lt;&gt;();</a:t>
            </a: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        </a:t>
            </a:r>
            <a:r>
              <a:rPr lang="en-US" altLang="ko-KR" sz="1200" dirty="0" err="1">
                <a:latin typeface="+mn-ea"/>
              </a:rPr>
              <a:t>reader.setSqlSessionFactory</a:t>
            </a:r>
            <a:r>
              <a:rPr lang="en-US" altLang="ko-KR" sz="1200" dirty="0">
                <a:latin typeface="+mn-ea"/>
              </a:rPr>
              <a:t>(</a:t>
            </a:r>
            <a:r>
              <a:rPr lang="en-US" altLang="ko-KR" sz="1200" dirty="0" err="1">
                <a:latin typeface="+mn-ea"/>
              </a:rPr>
              <a:t>setSqlSessionFactory</a:t>
            </a:r>
            <a:r>
              <a:rPr lang="en-US" altLang="ko-KR" sz="1200" dirty="0">
                <a:latin typeface="+mn-ea"/>
              </a:rPr>
              <a:t>);</a:t>
            </a: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        </a:t>
            </a:r>
            <a:r>
              <a:rPr lang="en-US" altLang="ko-KR" sz="1200" dirty="0" err="1">
                <a:latin typeface="+mn-ea"/>
              </a:rPr>
              <a:t>reader.setQueryId</a:t>
            </a:r>
            <a:r>
              <a:rPr lang="en-US" altLang="ko-KR" sz="1200" dirty="0">
                <a:latin typeface="+mn-ea"/>
              </a:rPr>
              <a:t>("com.douzone.comet.batch.os.chunk.ChunkOrientedPaging.getUserInfo");</a:t>
            </a: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        </a:t>
            </a:r>
            <a:r>
              <a:rPr lang="en-US" altLang="ko-KR" sz="1200" dirty="0" err="1">
                <a:latin typeface="+mn-ea"/>
              </a:rPr>
              <a:t>reader.setPageSize</a:t>
            </a:r>
            <a:r>
              <a:rPr lang="en-US" altLang="ko-KR" sz="1200" dirty="0">
                <a:latin typeface="+mn-ea"/>
              </a:rPr>
              <a:t>(10);</a:t>
            </a: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        </a:t>
            </a:r>
            <a:r>
              <a:rPr lang="en-US" altLang="ko-KR" sz="1200" dirty="0" err="1">
                <a:latin typeface="+mn-ea"/>
              </a:rPr>
              <a:t>reader.afterPropertiesSet</a:t>
            </a:r>
            <a:r>
              <a:rPr lang="en-US" altLang="ko-KR" sz="1200" dirty="0">
                <a:latin typeface="+mn-ea"/>
              </a:rPr>
              <a:t>();</a:t>
            </a: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    }</a:t>
            </a:r>
          </a:p>
          <a:p>
            <a:r>
              <a:rPr lang="en-US" altLang="ko-KR" sz="1200" dirty="0">
                <a:latin typeface="+mn-ea"/>
              </a:rPr>
              <a:t>    catch (Exception e) {</a:t>
            </a:r>
          </a:p>
          <a:p>
            <a:r>
              <a:rPr lang="en-US" altLang="ko-KR" sz="1200" dirty="0">
                <a:latin typeface="+mn-ea"/>
              </a:rPr>
              <a:t>        throw e;</a:t>
            </a:r>
          </a:p>
          <a:p>
            <a:r>
              <a:rPr lang="en-US" altLang="ko-KR" sz="1200" dirty="0">
                <a:latin typeface="+mn-ea"/>
              </a:rPr>
              <a:t>    }</a:t>
            </a:r>
          </a:p>
          <a:p>
            <a:r>
              <a:rPr lang="en-US" altLang="ko-KR" sz="1200" dirty="0">
                <a:latin typeface="+mn-ea"/>
              </a:rPr>
              <a:t>    return reader;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694556" y="5516783"/>
            <a:ext cx="73597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/>
              <a:t>Database</a:t>
            </a:r>
            <a:r>
              <a:rPr lang="ko-KR" altLang="en-US" sz="1200" dirty="0"/>
              <a:t>로부터 데이터를 불러오기 위해 </a:t>
            </a:r>
            <a:r>
              <a:rPr lang="en-US" altLang="ko-KR" sz="1200" dirty="0" err="1"/>
              <a:t>MyBatisPagingItemReader</a:t>
            </a:r>
            <a:r>
              <a:rPr lang="en-US" altLang="ko-KR" sz="1200" dirty="0"/>
              <a:t> </a:t>
            </a:r>
            <a:r>
              <a:rPr lang="ko-KR" altLang="en-US" sz="1200" dirty="0"/>
              <a:t>타입의 </a:t>
            </a:r>
            <a:r>
              <a:rPr lang="en-US" altLang="ko-KR" sz="1200" dirty="0"/>
              <a:t>Reader </a:t>
            </a:r>
            <a:r>
              <a:rPr lang="ko-KR" altLang="en-US" sz="1200" dirty="0"/>
              <a:t>메서드를 작성합니다</a:t>
            </a:r>
            <a:endParaRPr lang="en-US" altLang="ko-KR" sz="1200" dirty="0"/>
          </a:p>
        </p:txBody>
      </p:sp>
      <p:sp>
        <p:nvSpPr>
          <p:cNvPr id="11" name="직사각형 10"/>
          <p:cNvSpPr/>
          <p:nvPr/>
        </p:nvSpPr>
        <p:spPr>
          <a:xfrm flipH="1" flipV="1">
            <a:off x="3062796" y="1961964"/>
            <a:ext cx="763480" cy="1959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3444536" y="1663735"/>
            <a:ext cx="38138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</a:rPr>
              <a:t>제네릭을 통해 데이터를 불러올 </a:t>
            </a:r>
            <a:r>
              <a:rPr lang="en-US" altLang="ko-KR" sz="1200" b="1" dirty="0">
                <a:solidFill>
                  <a:srgbClr val="FF0000"/>
                </a:solidFill>
              </a:rPr>
              <a:t>Model</a:t>
            </a:r>
            <a:r>
              <a:rPr lang="ko-KR" altLang="en-US" sz="1200" b="1" dirty="0">
                <a:solidFill>
                  <a:srgbClr val="FF0000"/>
                </a:solidFill>
              </a:rPr>
              <a:t> 클래스를 지정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 flipH="1" flipV="1">
            <a:off x="1141663" y="2870888"/>
            <a:ext cx="3554623" cy="2362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4425158" y="2593889"/>
            <a:ext cx="35189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 err="1">
                <a:solidFill>
                  <a:srgbClr val="FF0000"/>
                </a:solidFill>
              </a:rPr>
              <a:t>MyBatis</a:t>
            </a:r>
            <a:r>
              <a:rPr lang="ko-KR" altLang="en-US" sz="1200" b="1" dirty="0">
                <a:solidFill>
                  <a:srgbClr val="FF0000"/>
                </a:solidFill>
              </a:rPr>
              <a:t>와 연동시킬 </a:t>
            </a:r>
            <a:r>
              <a:rPr lang="en-US" altLang="ko-KR" sz="1200" b="1" dirty="0" err="1">
                <a:solidFill>
                  <a:srgbClr val="FF0000"/>
                </a:solidFill>
              </a:rPr>
              <a:t>SqlSessionFactory</a:t>
            </a:r>
            <a:r>
              <a:rPr lang="ko-KR" altLang="en-US" sz="1200" b="1" dirty="0">
                <a:solidFill>
                  <a:srgbClr val="FF0000"/>
                </a:solidFill>
              </a:rPr>
              <a:t>를 설정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 flipH="1" flipV="1">
            <a:off x="1141661" y="3244608"/>
            <a:ext cx="6395480" cy="2443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5642357" y="2949282"/>
            <a:ext cx="3305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</a:rPr>
              <a:t>연동시킬 </a:t>
            </a:r>
            <a:r>
              <a:rPr lang="en-US" altLang="ko-KR" sz="1200" b="1" dirty="0">
                <a:solidFill>
                  <a:srgbClr val="FF0000"/>
                </a:solidFill>
              </a:rPr>
              <a:t>Mapper</a:t>
            </a:r>
            <a:r>
              <a:rPr lang="ko-KR" altLang="en-US" sz="1200" b="1" dirty="0">
                <a:solidFill>
                  <a:srgbClr val="FF0000"/>
                </a:solidFill>
              </a:rPr>
              <a:t>의 </a:t>
            </a:r>
            <a:r>
              <a:rPr lang="en-US" altLang="ko-KR" sz="1200" b="1" dirty="0">
                <a:solidFill>
                  <a:srgbClr val="FF0000"/>
                </a:solidFill>
              </a:rPr>
              <a:t>namespace</a:t>
            </a:r>
            <a:r>
              <a:rPr lang="ko-KR" altLang="en-US" sz="1200" b="1" dirty="0">
                <a:solidFill>
                  <a:srgbClr val="FF0000"/>
                </a:solidFill>
              </a:rPr>
              <a:t>와 </a:t>
            </a:r>
            <a:r>
              <a:rPr lang="en-US" altLang="ko-KR" sz="1200" b="1" dirty="0">
                <a:solidFill>
                  <a:srgbClr val="FF0000"/>
                </a:solidFill>
              </a:rPr>
              <a:t>id</a:t>
            </a:r>
            <a:r>
              <a:rPr lang="ko-KR" altLang="en-US" sz="1200" b="1" dirty="0">
                <a:solidFill>
                  <a:srgbClr val="FF0000"/>
                </a:solidFill>
              </a:rPr>
              <a:t>값 지정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 flipH="1" flipV="1">
            <a:off x="1141660" y="3603087"/>
            <a:ext cx="1677739" cy="2362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2819399" y="3583819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</a:rPr>
              <a:t>아이템을 읽을 때 설정될 </a:t>
            </a:r>
            <a:r>
              <a:rPr lang="en-US" altLang="ko-KR" sz="1200" b="1" dirty="0">
                <a:solidFill>
                  <a:srgbClr val="FF0000"/>
                </a:solidFill>
              </a:rPr>
              <a:t>Page</a:t>
            </a:r>
            <a:r>
              <a:rPr lang="ko-KR" altLang="en-US" sz="1200" b="1" dirty="0">
                <a:solidFill>
                  <a:srgbClr val="FF0000"/>
                </a:solidFill>
              </a:rPr>
              <a:t>값 지정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 flipH="1" flipV="1">
            <a:off x="1141659" y="3984826"/>
            <a:ext cx="1921136" cy="2362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3062795" y="3955714"/>
            <a:ext cx="5131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 err="1">
                <a:solidFill>
                  <a:srgbClr val="FF0000"/>
                </a:solidFill>
              </a:rPr>
              <a:t>MyBatisPagingItemReader</a:t>
            </a:r>
            <a:r>
              <a:rPr lang="en-US" altLang="ko-KR" sz="1200" b="1" dirty="0">
                <a:solidFill>
                  <a:srgbClr val="FF0000"/>
                </a:solidFill>
              </a:rPr>
              <a:t> </a:t>
            </a:r>
            <a:r>
              <a:rPr lang="ko-KR" altLang="en-US" sz="1200" b="1" dirty="0">
                <a:solidFill>
                  <a:srgbClr val="FF0000"/>
                </a:solidFill>
              </a:rPr>
              <a:t>내에서 </a:t>
            </a:r>
            <a:r>
              <a:rPr lang="en-US" altLang="ko-KR" sz="1200" b="1" dirty="0" err="1">
                <a:solidFill>
                  <a:srgbClr val="FF0000"/>
                </a:solidFill>
              </a:rPr>
              <a:t>SqlSessionTemplate</a:t>
            </a:r>
            <a:r>
              <a:rPr lang="ko-KR" altLang="en-US" sz="1200" b="1" dirty="0">
                <a:solidFill>
                  <a:srgbClr val="FF0000"/>
                </a:solidFill>
              </a:rPr>
              <a:t>를 </a:t>
            </a:r>
            <a:r>
              <a:rPr lang="ko-KR" altLang="en-US" sz="1200" b="1" dirty="0" err="1">
                <a:solidFill>
                  <a:srgbClr val="FF0000"/>
                </a:solidFill>
              </a:rPr>
              <a:t>실행타입을</a:t>
            </a:r>
            <a:br>
              <a:rPr lang="en-US" altLang="ko-KR" sz="1200" b="1" dirty="0">
                <a:solidFill>
                  <a:srgbClr val="FF0000"/>
                </a:solidFill>
              </a:rPr>
            </a:br>
            <a:r>
              <a:rPr lang="en-US" altLang="ko-KR" sz="1200" b="1" dirty="0">
                <a:solidFill>
                  <a:srgbClr val="FF0000"/>
                </a:solidFill>
              </a:rPr>
              <a:t>BATCH</a:t>
            </a:r>
            <a:r>
              <a:rPr lang="ko-KR" altLang="en-US" sz="1200" b="1" dirty="0">
                <a:solidFill>
                  <a:srgbClr val="FF0000"/>
                </a:solidFill>
              </a:rPr>
              <a:t> 타입으로 설정하여 생성합니다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064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MyBatisPaging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1399742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Processor </a:t>
            </a:r>
            <a:r>
              <a:rPr lang="ko-KR" altLang="en-US" sz="1200" dirty="0"/>
              <a:t>작성</a:t>
            </a:r>
            <a:endParaRPr lang="en-US" altLang="ko-KR" sz="1200" dirty="0"/>
          </a:p>
        </p:txBody>
      </p:sp>
      <p:sp>
        <p:nvSpPr>
          <p:cNvPr id="22" name="직사각형 21"/>
          <p:cNvSpPr/>
          <p:nvPr/>
        </p:nvSpPr>
        <p:spPr>
          <a:xfrm>
            <a:off x="694556" y="1749242"/>
            <a:ext cx="4992842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</a:t>
            </a:r>
            <a:r>
              <a:rPr lang="en-US" altLang="ko-KR" sz="1200" dirty="0" err="1">
                <a:latin typeface="+mn-ea"/>
              </a:rPr>
              <a:t>ItemProcessor</a:t>
            </a:r>
            <a:r>
              <a:rPr lang="en-US" altLang="ko-KR" sz="1200" dirty="0">
                <a:latin typeface="+mn-ea"/>
              </a:rPr>
              <a:t>&lt;</a:t>
            </a:r>
            <a:r>
              <a:rPr lang="en-US" altLang="ko-KR" sz="1200" dirty="0" err="1">
                <a:latin typeface="+mn-ea"/>
              </a:rPr>
              <a:t>UserInfo</a:t>
            </a:r>
            <a:r>
              <a:rPr lang="en-US" altLang="ko-KR" sz="1200" dirty="0">
                <a:latin typeface="+mn-ea"/>
              </a:rPr>
              <a:t>, </a:t>
            </a:r>
            <a:r>
              <a:rPr lang="en-US" altLang="ko-KR" sz="1200" dirty="0" err="1">
                <a:latin typeface="+mn-ea"/>
              </a:rPr>
              <a:t>UserInfo</a:t>
            </a:r>
            <a:r>
              <a:rPr lang="en-US" altLang="ko-KR" sz="1200" dirty="0">
                <a:latin typeface="+mn-ea"/>
              </a:rPr>
              <a:t>&gt; OSX00103JobProcessor() {</a:t>
            </a:r>
          </a:p>
          <a:p>
            <a:r>
              <a:rPr lang="en-US" altLang="ko-KR" sz="1200" dirty="0">
                <a:latin typeface="+mn-ea"/>
              </a:rPr>
              <a:t>    return item -&gt; {</a:t>
            </a:r>
          </a:p>
          <a:p>
            <a:r>
              <a:rPr lang="en-US" altLang="ko-KR" sz="1200" dirty="0">
                <a:latin typeface="+mn-ea"/>
              </a:rPr>
              <a:t>        if (</a:t>
            </a:r>
            <a:r>
              <a:rPr lang="en-US" altLang="ko-KR" sz="1200" dirty="0" err="1">
                <a:latin typeface="+mn-ea"/>
              </a:rPr>
              <a:t>item.getUserType</a:t>
            </a:r>
            <a:r>
              <a:rPr lang="en-US" altLang="ko-KR" sz="1200" dirty="0">
                <a:latin typeface="+mn-ea"/>
              </a:rPr>
              <a:t>().equals("B")) {</a:t>
            </a:r>
          </a:p>
          <a:p>
            <a:r>
              <a:rPr lang="en-US" altLang="ko-KR" sz="1200" dirty="0">
                <a:latin typeface="+mn-ea"/>
              </a:rPr>
              <a:t>            return item;</a:t>
            </a:r>
          </a:p>
          <a:p>
            <a:r>
              <a:rPr lang="en-US" altLang="ko-KR" sz="1200" dirty="0">
                <a:latin typeface="+mn-ea"/>
              </a:rPr>
              <a:t>        }</a:t>
            </a:r>
          </a:p>
          <a:p>
            <a:r>
              <a:rPr lang="en-US" altLang="ko-KR" sz="1200" dirty="0">
                <a:latin typeface="+mn-ea"/>
              </a:rPr>
              <a:t>        else {</a:t>
            </a:r>
          </a:p>
          <a:p>
            <a:r>
              <a:rPr lang="en-US" altLang="ko-KR" sz="1200" dirty="0">
                <a:latin typeface="+mn-ea"/>
              </a:rPr>
              <a:t>            return null;</a:t>
            </a:r>
          </a:p>
          <a:p>
            <a:r>
              <a:rPr lang="en-US" altLang="ko-KR" sz="1200" dirty="0">
                <a:latin typeface="+mn-ea"/>
              </a:rPr>
              <a:t>        }</a:t>
            </a:r>
          </a:p>
          <a:p>
            <a:r>
              <a:rPr lang="en-US" altLang="ko-KR" sz="1200" dirty="0">
                <a:latin typeface="+mn-ea"/>
              </a:rPr>
              <a:t>    }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694556" y="3872900"/>
            <a:ext cx="55386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/>
              <a:t>데이터를 처리할 </a:t>
            </a:r>
            <a:r>
              <a:rPr lang="en-US" altLang="ko-KR" sz="1200" dirty="0"/>
              <a:t>Processor</a:t>
            </a:r>
            <a:r>
              <a:rPr lang="ko-KR" altLang="en-US" sz="1200" dirty="0"/>
              <a:t>를 작성합니다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en-US" altLang="ko-KR" sz="1200" dirty="0"/>
              <a:t>Reader</a:t>
            </a:r>
            <a:r>
              <a:rPr lang="ko-KR" altLang="en-US" sz="1200" dirty="0"/>
              <a:t>를 통해 읽은 데이터는 </a:t>
            </a:r>
            <a:r>
              <a:rPr lang="ko-KR" altLang="en-US" sz="1200" dirty="0" err="1"/>
              <a:t>람다식을</a:t>
            </a:r>
            <a:r>
              <a:rPr lang="ko-KR" altLang="en-US" sz="1200" dirty="0"/>
              <a:t> 이용하여 데이터를 처리할 수 있습니다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ko-KR" altLang="en-US" sz="1200" dirty="0"/>
              <a:t>해당 예제에서는 </a:t>
            </a:r>
            <a:r>
              <a:rPr lang="en-US" altLang="ko-KR" sz="1200" dirty="0" err="1"/>
              <a:t>UserType</a:t>
            </a:r>
            <a:r>
              <a:rPr lang="ko-KR" altLang="en-US" sz="1200" dirty="0"/>
              <a:t>이 </a:t>
            </a:r>
            <a:r>
              <a:rPr lang="en-US" altLang="ko-KR" sz="1200" dirty="0"/>
              <a:t>B</a:t>
            </a:r>
            <a:r>
              <a:rPr lang="ko-KR" altLang="en-US" sz="1200" dirty="0"/>
              <a:t>인 사용자만 반환하도록 설정했습니다</a:t>
            </a:r>
            <a:endParaRPr lang="en-US" altLang="ko-KR" sz="1200" dirty="0"/>
          </a:p>
        </p:txBody>
      </p:sp>
      <p:sp>
        <p:nvSpPr>
          <p:cNvPr id="25" name="직사각형 24"/>
          <p:cNvSpPr/>
          <p:nvPr/>
        </p:nvSpPr>
        <p:spPr>
          <a:xfrm flipH="1" flipV="1">
            <a:off x="742680" y="1970297"/>
            <a:ext cx="4876885" cy="2047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3444536" y="1663735"/>
            <a:ext cx="60757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 err="1">
                <a:solidFill>
                  <a:srgbClr val="FF0000"/>
                </a:solidFill>
              </a:rPr>
              <a:t>ItemProcessor</a:t>
            </a:r>
            <a:r>
              <a:rPr lang="en-US" altLang="ko-KR" sz="1200" b="1" dirty="0">
                <a:solidFill>
                  <a:srgbClr val="FF0000"/>
                </a:solidFill>
              </a:rPr>
              <a:t> </a:t>
            </a:r>
            <a:r>
              <a:rPr lang="ko-KR" altLang="en-US" sz="1200" b="1" dirty="0">
                <a:solidFill>
                  <a:srgbClr val="FF0000"/>
                </a:solidFill>
              </a:rPr>
              <a:t>인터페이스를 이용하여 </a:t>
            </a:r>
            <a:r>
              <a:rPr lang="en-US" altLang="ko-KR" sz="1200" b="1" dirty="0">
                <a:solidFill>
                  <a:srgbClr val="FF0000"/>
                </a:solidFill>
              </a:rPr>
              <a:t>Input Model, Output Model</a:t>
            </a:r>
            <a:r>
              <a:rPr lang="ko-KR" altLang="en-US" sz="1200" b="1" dirty="0">
                <a:solidFill>
                  <a:srgbClr val="FF0000"/>
                </a:solidFill>
              </a:rPr>
              <a:t>의 제네릭을 설정 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1812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MyBatisPaging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1116459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Writer </a:t>
            </a:r>
            <a:r>
              <a:rPr lang="ko-KR" altLang="en-US" sz="1200" dirty="0"/>
              <a:t>작성</a:t>
            </a:r>
            <a:endParaRPr lang="en-US" altLang="ko-KR" sz="1200" dirty="0"/>
          </a:p>
        </p:txBody>
      </p:sp>
      <p:sp>
        <p:nvSpPr>
          <p:cNvPr id="6" name="직사각형 5"/>
          <p:cNvSpPr/>
          <p:nvPr/>
        </p:nvSpPr>
        <p:spPr>
          <a:xfrm>
            <a:off x="694556" y="1473737"/>
            <a:ext cx="725006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</a:t>
            </a:r>
            <a:r>
              <a:rPr lang="en-US" altLang="ko-KR" sz="1200" dirty="0" err="1">
                <a:latin typeface="+mn-ea"/>
              </a:rPr>
              <a:t>MyBatisBatchItemWriter</a:t>
            </a:r>
            <a:r>
              <a:rPr lang="en-US" altLang="ko-KR" sz="1200" dirty="0">
                <a:latin typeface="+mn-ea"/>
              </a:rPr>
              <a:t>&lt;</a:t>
            </a:r>
            <a:r>
              <a:rPr lang="en-US" altLang="ko-KR" sz="1200" dirty="0" err="1">
                <a:latin typeface="+mn-ea"/>
              </a:rPr>
              <a:t>UserInfo</a:t>
            </a:r>
            <a:r>
              <a:rPr lang="en-US" altLang="ko-KR" sz="1200" dirty="0">
                <a:latin typeface="+mn-ea"/>
              </a:rPr>
              <a:t>&gt; OSX00103JobItemWriter() {</a:t>
            </a:r>
          </a:p>
          <a:p>
            <a:r>
              <a:rPr lang="en-US" altLang="ko-KR" sz="1200" dirty="0">
                <a:latin typeface="+mn-ea"/>
              </a:rPr>
              <a:t>    </a:t>
            </a:r>
            <a:r>
              <a:rPr lang="en-US" altLang="ko-KR" sz="1200" dirty="0" err="1">
                <a:latin typeface="+mn-ea"/>
              </a:rPr>
              <a:t>MyBatisBatchItemWriter</a:t>
            </a:r>
            <a:r>
              <a:rPr lang="en-US" altLang="ko-KR" sz="1200" dirty="0">
                <a:latin typeface="+mn-ea"/>
              </a:rPr>
              <a:t>&lt;</a:t>
            </a:r>
            <a:r>
              <a:rPr lang="en-US" altLang="ko-KR" sz="1200" dirty="0" err="1">
                <a:latin typeface="+mn-ea"/>
              </a:rPr>
              <a:t>UserInfo</a:t>
            </a:r>
            <a:r>
              <a:rPr lang="en-US" altLang="ko-KR" sz="1200" dirty="0">
                <a:latin typeface="+mn-ea"/>
              </a:rPr>
              <a:t>&gt; writer = new </a:t>
            </a:r>
            <a:r>
              <a:rPr lang="en-US" altLang="ko-KR" sz="1200" dirty="0" err="1">
                <a:latin typeface="+mn-ea"/>
              </a:rPr>
              <a:t>MyBatisBatchItemWriter</a:t>
            </a:r>
            <a:r>
              <a:rPr lang="en-US" altLang="ko-KR" sz="1200" dirty="0">
                <a:latin typeface="+mn-ea"/>
              </a:rPr>
              <a:t>&lt;&gt;();</a:t>
            </a:r>
          </a:p>
          <a:p>
            <a:r>
              <a:rPr lang="en-US" altLang="ko-KR" sz="1200" dirty="0">
                <a:latin typeface="+mn-ea"/>
              </a:rPr>
              <a:t>    </a:t>
            </a:r>
            <a:r>
              <a:rPr lang="en-US" altLang="ko-KR" sz="1200" dirty="0" err="1">
                <a:latin typeface="+mn-ea"/>
              </a:rPr>
              <a:t>writer.setSqlSessionFactory</a:t>
            </a:r>
            <a:r>
              <a:rPr lang="en-US" altLang="ko-KR" sz="1200" dirty="0">
                <a:latin typeface="+mn-ea"/>
              </a:rPr>
              <a:t>(</a:t>
            </a:r>
            <a:r>
              <a:rPr lang="en-US" altLang="ko-KR" sz="1200" dirty="0" err="1">
                <a:latin typeface="+mn-ea"/>
              </a:rPr>
              <a:t>sqlSessionFactory</a:t>
            </a:r>
            <a:r>
              <a:rPr lang="en-US" altLang="ko-KR" sz="1200" dirty="0">
                <a:latin typeface="+mn-ea"/>
              </a:rPr>
              <a:t>);</a:t>
            </a:r>
          </a:p>
          <a:p>
            <a:r>
              <a:rPr lang="en-US" altLang="ko-KR" sz="1200" dirty="0">
                <a:latin typeface="+mn-ea"/>
              </a:rPr>
              <a:t>    </a:t>
            </a:r>
            <a:r>
              <a:rPr lang="en-US" altLang="ko-KR" sz="1200" dirty="0" err="1">
                <a:latin typeface="+mn-ea"/>
              </a:rPr>
              <a:t>writer.setStatementId</a:t>
            </a:r>
            <a:r>
              <a:rPr lang="en-US" altLang="ko-KR" sz="1200" dirty="0">
                <a:latin typeface="+mn-ea"/>
              </a:rPr>
              <a:t>("com.douzone.comet.batch.os.chunk.ChunkOrientedPaging.updateUserInfo");</a:t>
            </a:r>
          </a:p>
          <a:p>
            <a:r>
              <a:rPr lang="en-US" altLang="ko-KR" sz="1200" dirty="0">
                <a:latin typeface="+mn-ea"/>
              </a:rPr>
              <a:t>    </a:t>
            </a:r>
            <a:r>
              <a:rPr lang="en-US" altLang="ko-KR" sz="1200" dirty="0" err="1">
                <a:latin typeface="+mn-ea"/>
              </a:rPr>
              <a:t>writer.afterPropertiesSet</a:t>
            </a:r>
            <a:r>
              <a:rPr lang="en-US" altLang="ko-KR" sz="1200" dirty="0">
                <a:latin typeface="+mn-ea"/>
              </a:rPr>
              <a:t>();</a:t>
            </a:r>
          </a:p>
          <a:p>
            <a:r>
              <a:rPr lang="en-US" altLang="ko-KR" sz="1200" dirty="0">
                <a:latin typeface="+mn-ea"/>
              </a:rPr>
              <a:t>    return writer;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694556" y="3043397"/>
            <a:ext cx="40430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/>
              <a:t>최종적으로 처리한 데이터를 </a:t>
            </a:r>
            <a:r>
              <a:rPr lang="en-US" altLang="ko-KR" sz="1200" dirty="0"/>
              <a:t>DB </a:t>
            </a:r>
            <a:r>
              <a:rPr lang="ko-KR" altLang="en-US" sz="1200" dirty="0"/>
              <a:t>트랜잭션을 수행합니다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34843909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MyBatisPaging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17331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사용한 </a:t>
            </a:r>
            <a:r>
              <a:rPr lang="en-US" altLang="ko-KR" sz="1200" dirty="0"/>
              <a:t>Mapper </a:t>
            </a:r>
            <a:r>
              <a:rPr lang="ko-KR" altLang="en-US" sz="1200" dirty="0"/>
              <a:t>파일</a:t>
            </a:r>
            <a:endParaRPr lang="en-US" altLang="ko-KR" sz="1200" dirty="0"/>
          </a:p>
        </p:txBody>
      </p:sp>
      <p:sp>
        <p:nvSpPr>
          <p:cNvPr id="7" name="직사각형 6"/>
          <p:cNvSpPr/>
          <p:nvPr/>
        </p:nvSpPr>
        <p:spPr>
          <a:xfrm>
            <a:off x="694556" y="1487363"/>
            <a:ext cx="7462684" cy="323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&lt;?xml version="1.0" encoding="UTF-8"?&gt;</a:t>
            </a:r>
          </a:p>
          <a:p>
            <a:r>
              <a:rPr lang="en-US" altLang="ko-KR" sz="1200" dirty="0">
                <a:latin typeface="+mn-ea"/>
              </a:rPr>
              <a:t>&lt;!DOCTYPE mapper PUBLIC "-//mybatis.org//DTD Mapper 3.0//EN"</a:t>
            </a:r>
          </a:p>
          <a:p>
            <a:r>
              <a:rPr lang="en-US" altLang="ko-KR" sz="1200" dirty="0">
                <a:latin typeface="+mn-ea"/>
              </a:rPr>
              <a:t>"http://mybatis.org/</a:t>
            </a:r>
            <a:r>
              <a:rPr lang="en-US" altLang="ko-KR" sz="1200" dirty="0" err="1">
                <a:latin typeface="+mn-ea"/>
              </a:rPr>
              <a:t>dtd</a:t>
            </a:r>
            <a:r>
              <a:rPr lang="en-US" altLang="ko-KR" sz="1200" dirty="0">
                <a:latin typeface="+mn-ea"/>
              </a:rPr>
              <a:t>/mybatis-3-mapper.dtd"&gt;</a:t>
            </a:r>
          </a:p>
          <a:p>
            <a:r>
              <a:rPr lang="en-US" altLang="ko-KR" sz="1200" dirty="0">
                <a:latin typeface="+mn-ea"/>
              </a:rPr>
              <a:t>&lt;mapper namespace="</a:t>
            </a:r>
            <a:r>
              <a:rPr lang="en-US" altLang="ko-KR" sz="1200" dirty="0" err="1">
                <a:latin typeface="+mn-ea"/>
              </a:rPr>
              <a:t>com.douzone.comet.batch.os.chunk.ChunkOrientedPaging</a:t>
            </a:r>
            <a:r>
              <a:rPr lang="en-US" altLang="ko-KR" sz="1200" dirty="0">
                <a:latin typeface="+mn-ea"/>
              </a:rPr>
              <a:t>"&gt;</a:t>
            </a:r>
          </a:p>
          <a:p>
            <a:r>
              <a:rPr lang="en-US" altLang="ko-KR" sz="1200" dirty="0">
                <a:latin typeface="+mn-ea"/>
              </a:rPr>
              <a:t>    &lt;select id="</a:t>
            </a:r>
            <a:r>
              <a:rPr lang="en-US" altLang="ko-KR" sz="1200" dirty="0" err="1">
                <a:latin typeface="+mn-ea"/>
              </a:rPr>
              <a:t>getUserInfo</a:t>
            </a:r>
            <a:r>
              <a:rPr lang="en-US" altLang="ko-KR" sz="1200" dirty="0">
                <a:latin typeface="+mn-ea"/>
              </a:rPr>
              <a:t>" </a:t>
            </a:r>
            <a:r>
              <a:rPr lang="en-US" altLang="ko-KR" sz="1200" dirty="0" err="1">
                <a:latin typeface="+mn-ea"/>
              </a:rPr>
              <a:t>resultType</a:t>
            </a:r>
            <a:r>
              <a:rPr lang="en-US" altLang="ko-KR" sz="1200" dirty="0">
                <a:latin typeface="+mn-ea"/>
              </a:rPr>
              <a:t>="</a:t>
            </a:r>
            <a:r>
              <a:rPr lang="en-US" altLang="ko-KR" sz="1200" dirty="0" err="1">
                <a:latin typeface="+mn-ea"/>
              </a:rPr>
              <a:t>com.douzone.comet.batch.os.chunk.model.UserInfo</a:t>
            </a:r>
            <a:r>
              <a:rPr lang="en-US" altLang="ko-KR" sz="1200" dirty="0">
                <a:latin typeface="+mn-ea"/>
              </a:rPr>
              <a:t>"&gt;</a:t>
            </a:r>
          </a:p>
          <a:p>
            <a:r>
              <a:rPr lang="en-US" altLang="ko-KR" sz="1200" dirty="0">
                <a:latin typeface="+mn-ea"/>
              </a:rPr>
              <a:t>        SELECT * FROM (</a:t>
            </a:r>
          </a:p>
          <a:p>
            <a:r>
              <a:rPr lang="en-US" altLang="ko-KR" sz="1200" dirty="0">
                <a:latin typeface="+mn-ea"/>
              </a:rPr>
              <a:t>            SELECT ROWNUM RN, A.* FROM (</a:t>
            </a:r>
          </a:p>
          <a:p>
            <a:r>
              <a:rPr lang="en-US" altLang="ko-KR" sz="1200" dirty="0">
                <a:latin typeface="+mn-ea"/>
              </a:rPr>
              <a:t>                SELECT * FROM TEST_USERINFO ORDER BY USER_INDEX</a:t>
            </a:r>
          </a:p>
          <a:p>
            <a:r>
              <a:rPr lang="en-US" altLang="ko-KR" sz="1200" dirty="0">
                <a:latin typeface="+mn-ea"/>
              </a:rPr>
              <a:t>            ) A WHERE ROWNUM &lt;![CDATA[&lt;=]]&gt; (#{_page} + 1) * #{_</a:t>
            </a:r>
            <a:r>
              <a:rPr lang="en-US" altLang="ko-KR" sz="1200" dirty="0" err="1">
                <a:latin typeface="+mn-ea"/>
              </a:rPr>
              <a:t>pagesize</a:t>
            </a:r>
            <a:r>
              <a:rPr lang="en-US" altLang="ko-KR" sz="1200" dirty="0">
                <a:latin typeface="+mn-ea"/>
              </a:rPr>
              <a:t>}</a:t>
            </a:r>
          </a:p>
          <a:p>
            <a:r>
              <a:rPr lang="en-US" altLang="ko-KR" sz="1200" dirty="0">
                <a:latin typeface="+mn-ea"/>
              </a:rPr>
              <a:t>        ) WHERE RN &lt;![CDATA[&gt;]]&gt; #({_page} * #{_</a:t>
            </a:r>
            <a:r>
              <a:rPr lang="en-US" altLang="ko-KR" sz="1200" dirty="0" err="1">
                <a:latin typeface="+mn-ea"/>
              </a:rPr>
              <a:t>pagesize</a:t>
            </a:r>
            <a:r>
              <a:rPr lang="en-US" altLang="ko-KR" sz="1200" dirty="0">
                <a:latin typeface="+mn-ea"/>
              </a:rPr>
              <a:t>})</a:t>
            </a:r>
          </a:p>
          <a:p>
            <a:r>
              <a:rPr lang="en-US" altLang="ko-KR" sz="1200" dirty="0">
                <a:latin typeface="+mn-ea"/>
              </a:rPr>
              <a:t>    &lt;/select&gt;</a:t>
            </a:r>
          </a:p>
          <a:p>
            <a:r>
              <a:rPr lang="en-US" altLang="ko-KR" sz="1200" dirty="0">
                <a:latin typeface="+mn-ea"/>
              </a:rPr>
              <a:t>    &lt;update id="</a:t>
            </a:r>
            <a:r>
              <a:rPr lang="en-US" altLang="ko-KR" sz="1200" dirty="0" err="1">
                <a:latin typeface="+mn-ea"/>
              </a:rPr>
              <a:t>updateUserInfo</a:t>
            </a:r>
            <a:r>
              <a:rPr lang="en-US" altLang="ko-KR" sz="1200" dirty="0">
                <a:latin typeface="+mn-ea"/>
              </a:rPr>
              <a:t>" </a:t>
            </a:r>
            <a:r>
              <a:rPr lang="en-US" altLang="ko-KR" sz="1200" dirty="0" err="1">
                <a:latin typeface="+mn-ea"/>
              </a:rPr>
              <a:t>parameterType</a:t>
            </a:r>
            <a:r>
              <a:rPr lang="en-US" altLang="ko-KR" sz="1200" dirty="0">
                <a:latin typeface="+mn-ea"/>
              </a:rPr>
              <a:t>="</a:t>
            </a:r>
            <a:r>
              <a:rPr lang="en-US" altLang="ko-KR" sz="1200" dirty="0" err="1">
                <a:latin typeface="+mn-ea"/>
              </a:rPr>
              <a:t>com.douzone.comet.batch.os.chunk.model.UserInfo</a:t>
            </a:r>
            <a:r>
              <a:rPr lang="en-US" altLang="ko-KR" sz="1200" dirty="0">
                <a:latin typeface="+mn-ea"/>
              </a:rPr>
              <a:t>"&gt;</a:t>
            </a:r>
          </a:p>
          <a:p>
            <a:r>
              <a:rPr lang="en-US" altLang="ko-KR" sz="1200" dirty="0">
                <a:latin typeface="+mn-ea"/>
              </a:rPr>
              <a:t>        UPDATE TEST_USERINFO SET USER_TYPE = 'c' WHERE USER_INDEX = #{</a:t>
            </a:r>
            <a:r>
              <a:rPr lang="en-US" altLang="ko-KR" sz="1200" dirty="0" err="1">
                <a:latin typeface="+mn-ea"/>
              </a:rPr>
              <a:t>userIndex</a:t>
            </a:r>
            <a:r>
              <a:rPr lang="en-US" altLang="ko-KR" sz="1200" dirty="0">
                <a:latin typeface="+mn-ea"/>
              </a:rPr>
              <a:t>}</a:t>
            </a:r>
          </a:p>
          <a:p>
            <a:r>
              <a:rPr lang="en-US" altLang="ko-KR" sz="1200" dirty="0">
                <a:latin typeface="+mn-ea"/>
              </a:rPr>
              <a:t>    &lt;/update&gt;</a:t>
            </a:r>
          </a:p>
          <a:p>
            <a:r>
              <a:rPr lang="en-US" altLang="ko-KR" sz="1200" dirty="0">
                <a:latin typeface="+mn-ea"/>
              </a:rPr>
              <a:t>&lt;/mapper&gt;</a:t>
            </a:r>
          </a:p>
          <a:p>
            <a:br>
              <a:rPr lang="en-US" altLang="ko-KR" sz="1200" dirty="0">
                <a:latin typeface="+mn-ea"/>
              </a:rPr>
            </a:br>
            <a:endParaRPr lang="en-US" altLang="ko-KR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041360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MyBatisCursor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56227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Batch </a:t>
            </a:r>
            <a:r>
              <a:rPr lang="ko-KR" altLang="en-US" sz="1200" dirty="0"/>
              <a:t>프로젝트 생성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20p ‘</a:t>
            </a:r>
            <a:r>
              <a:rPr lang="en-US" altLang="ko-KR" sz="1200" dirty="0" err="1"/>
              <a:t>MyBatisPaging</a:t>
            </a:r>
            <a:r>
              <a:rPr lang="ko-KR" altLang="en-US" sz="1200" dirty="0"/>
              <a:t>을 통한 </a:t>
            </a:r>
            <a:r>
              <a:rPr lang="en-US" altLang="ko-KR" sz="1200" dirty="0"/>
              <a:t>Chunk</a:t>
            </a:r>
            <a:r>
              <a:rPr lang="ko-KR" altLang="en-US" sz="1200" dirty="0"/>
              <a:t>처리 </a:t>
            </a:r>
            <a:r>
              <a:rPr lang="en-US" altLang="ko-KR" sz="1200" dirty="0"/>
              <a:t>– Batch </a:t>
            </a:r>
            <a:r>
              <a:rPr lang="ko-KR" altLang="en-US" sz="1200" dirty="0"/>
              <a:t>프로젝트 생성</a:t>
            </a:r>
            <a:r>
              <a:rPr lang="en-US" altLang="ko-KR" sz="1200" dirty="0"/>
              <a:t>’ </a:t>
            </a:r>
            <a:r>
              <a:rPr lang="ko-KR" altLang="en-US" sz="1200" dirty="0"/>
              <a:t>과 동일합니다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3303298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MyBatisCursor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1460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Job </a:t>
            </a:r>
            <a:r>
              <a:rPr lang="ko-KR" altLang="en-US" sz="1200" dirty="0"/>
              <a:t>클래스 생성</a:t>
            </a:r>
            <a:endParaRPr lang="en-US" altLang="ko-KR" sz="1200" dirty="0"/>
          </a:p>
        </p:txBody>
      </p:sp>
      <p:sp>
        <p:nvSpPr>
          <p:cNvPr id="6" name="직사각형 5"/>
          <p:cNvSpPr/>
          <p:nvPr/>
        </p:nvSpPr>
        <p:spPr>
          <a:xfrm>
            <a:off x="694556" y="1749242"/>
            <a:ext cx="7802008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@Configuration</a:t>
            </a:r>
          </a:p>
          <a:p>
            <a:r>
              <a:rPr lang="en-US" altLang="ko-KR" sz="1200" dirty="0">
                <a:latin typeface="+mn-ea"/>
              </a:rPr>
              <a:t>public class </a:t>
            </a:r>
            <a:r>
              <a:rPr lang="en-US" altLang="ko-KR" sz="1200" dirty="0" err="1">
                <a:latin typeface="+mn-ea"/>
              </a:rPr>
              <a:t>ChunkOrientedCursor</a:t>
            </a:r>
            <a:r>
              <a:rPr lang="en-US" altLang="ko-KR" sz="1200" dirty="0">
                <a:latin typeface="+mn-ea"/>
              </a:rPr>
              <a:t> {</a:t>
            </a:r>
          </a:p>
          <a:p>
            <a:r>
              <a:rPr lang="en-US" altLang="ko-KR" sz="1200" dirty="0">
                <a:latin typeface="+mn-ea"/>
              </a:rPr>
              <a:t>    private static final Logger </a:t>
            </a:r>
            <a:r>
              <a:rPr lang="en-US" altLang="ko-KR" sz="1200" dirty="0" err="1">
                <a:latin typeface="+mn-ea"/>
              </a:rPr>
              <a:t>logger</a:t>
            </a:r>
            <a:r>
              <a:rPr lang="en-US" altLang="ko-KR" sz="1200" dirty="0">
                <a:latin typeface="+mn-ea"/>
              </a:rPr>
              <a:t> = </a:t>
            </a:r>
            <a:r>
              <a:rPr lang="en-US" altLang="ko-KR" sz="1200" dirty="0" err="1">
                <a:latin typeface="+mn-ea"/>
              </a:rPr>
              <a:t>LoggerFactory.getLogger</a:t>
            </a:r>
            <a:r>
              <a:rPr lang="en-US" altLang="ko-KR" sz="1200" dirty="0">
                <a:latin typeface="+mn-ea"/>
              </a:rPr>
              <a:t>(</a:t>
            </a:r>
            <a:r>
              <a:rPr lang="en-US" altLang="ko-KR" sz="1200" dirty="0" err="1">
                <a:latin typeface="+mn-ea"/>
              </a:rPr>
              <a:t>ChunkOrientedCursor.class</a:t>
            </a:r>
            <a:r>
              <a:rPr lang="en-US" altLang="ko-KR" sz="1200" dirty="0">
                <a:latin typeface="+mn-ea"/>
              </a:rPr>
              <a:t>);</a:t>
            </a:r>
          </a:p>
          <a:p>
            <a:br>
              <a:rPr lang="en-US" altLang="ko-KR" sz="1200" dirty="0">
                <a:latin typeface="+mn-ea"/>
              </a:rPr>
            </a:br>
            <a:r>
              <a:rPr lang="en-US" altLang="ko-KR" sz="1200" dirty="0">
                <a:latin typeface="+mn-ea"/>
              </a:rPr>
              <a:t>    @Resource(name = "</a:t>
            </a:r>
            <a:r>
              <a:rPr lang="en-US" altLang="ko-KR" sz="1200" dirty="0" err="1">
                <a:latin typeface="+mn-ea"/>
              </a:rPr>
              <a:t>batchSqlSessionFactory</a:t>
            </a:r>
            <a:r>
              <a:rPr lang="en-US" altLang="ko-KR" sz="1200" dirty="0">
                <a:latin typeface="+mn-ea"/>
              </a:rPr>
              <a:t>")</a:t>
            </a:r>
          </a:p>
          <a:p>
            <a:r>
              <a:rPr lang="en-US" altLang="ko-KR" sz="1200" dirty="0">
                <a:latin typeface="+mn-ea"/>
              </a:rPr>
              <a:t>    private </a:t>
            </a:r>
            <a:r>
              <a:rPr lang="en-US" altLang="ko-KR" sz="1200" dirty="0" err="1">
                <a:latin typeface="+mn-ea"/>
              </a:rPr>
              <a:t>SqlSessionFactory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SqlSessionFactory</a:t>
            </a:r>
            <a:r>
              <a:rPr lang="en-US" altLang="ko-KR" sz="1200" dirty="0">
                <a:latin typeface="+mn-ea"/>
              </a:rPr>
              <a:t>;</a:t>
            </a:r>
          </a:p>
          <a:p>
            <a:br>
              <a:rPr lang="en-US" altLang="ko-KR" sz="1200" dirty="0">
                <a:latin typeface="+mn-ea"/>
              </a:rPr>
            </a:br>
            <a:r>
              <a:rPr lang="en-US" altLang="ko-KR" sz="1200" dirty="0">
                <a:latin typeface="+mn-ea"/>
              </a:rPr>
              <a:t>    protected 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;</a:t>
            </a:r>
          </a:p>
          <a:p>
            <a:r>
              <a:rPr lang="en-US" altLang="ko-KR" sz="1200" dirty="0">
                <a:latin typeface="+mn-ea"/>
              </a:rPr>
              <a:t>    protected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;</a:t>
            </a:r>
          </a:p>
          <a:p>
            <a:endParaRPr lang="en-US" altLang="ko-KR" sz="1200" dirty="0">
              <a:latin typeface="+mn-ea"/>
            </a:endParaRPr>
          </a:p>
          <a:p>
            <a:br>
              <a:rPr lang="en-US" altLang="ko-KR" sz="1200" dirty="0">
                <a:latin typeface="+mn-ea"/>
              </a:rPr>
            </a:br>
            <a:r>
              <a:rPr lang="en-US" altLang="ko-KR" sz="1200" dirty="0">
                <a:latin typeface="+mn-ea"/>
              </a:rPr>
              <a:t>    @</a:t>
            </a:r>
            <a:r>
              <a:rPr lang="en-US" altLang="ko-KR" sz="1200" dirty="0" err="1">
                <a:latin typeface="+mn-ea"/>
              </a:rPr>
              <a:t>Autowired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    public </a:t>
            </a:r>
            <a:r>
              <a:rPr lang="en-US" altLang="ko-KR" sz="1200" dirty="0" err="1">
                <a:latin typeface="+mn-ea"/>
              </a:rPr>
              <a:t>ChunkOrientedCursor</a:t>
            </a:r>
            <a:r>
              <a:rPr lang="en-US" altLang="ko-KR" sz="1200" dirty="0">
                <a:latin typeface="+mn-ea"/>
              </a:rPr>
              <a:t>(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,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) {</a:t>
            </a:r>
          </a:p>
          <a:p>
            <a:r>
              <a:rPr lang="en-US" altLang="ko-KR" sz="1200" dirty="0">
                <a:latin typeface="+mn-ea"/>
              </a:rPr>
              <a:t>        </a:t>
            </a:r>
            <a:r>
              <a:rPr lang="en-US" altLang="ko-KR" sz="1200" dirty="0" err="1">
                <a:latin typeface="+mn-ea"/>
              </a:rPr>
              <a:t>this.jobBuilderFactory</a:t>
            </a:r>
            <a:r>
              <a:rPr lang="en-US" altLang="ko-KR" sz="1200" dirty="0">
                <a:latin typeface="+mn-ea"/>
              </a:rPr>
              <a:t> = 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;</a:t>
            </a:r>
          </a:p>
          <a:p>
            <a:r>
              <a:rPr lang="en-US" altLang="ko-KR" sz="1200" dirty="0">
                <a:latin typeface="+mn-ea"/>
              </a:rPr>
              <a:t>        </a:t>
            </a:r>
            <a:r>
              <a:rPr lang="en-US" altLang="ko-KR" sz="1200" dirty="0" err="1">
                <a:latin typeface="+mn-ea"/>
              </a:rPr>
              <a:t>this.stepBuilderFactory</a:t>
            </a:r>
            <a:r>
              <a:rPr lang="en-US" altLang="ko-KR" sz="1200" dirty="0">
                <a:latin typeface="+mn-ea"/>
              </a:rPr>
              <a:t> =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;</a:t>
            </a:r>
          </a:p>
          <a:p>
            <a:r>
              <a:rPr lang="en-US" altLang="ko-KR" sz="1200" dirty="0">
                <a:latin typeface="+mn-ea"/>
              </a:rPr>
              <a:t>    }</a:t>
            </a:r>
          </a:p>
          <a:p>
            <a:endParaRPr lang="en-US" altLang="ko-KR" sz="1200" dirty="0">
              <a:latin typeface="+mn-ea"/>
            </a:endParaRP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 … Job, Step, Reader, Processor, Writer </a:t>
            </a:r>
            <a:r>
              <a:rPr lang="ko-KR" altLang="en-US" sz="1200" dirty="0">
                <a:latin typeface="+mn-ea"/>
              </a:rPr>
              <a:t>메서드 작성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sp>
        <p:nvSpPr>
          <p:cNvPr id="7" name="직사각형 6"/>
          <p:cNvSpPr/>
          <p:nvPr/>
        </p:nvSpPr>
        <p:spPr>
          <a:xfrm flipH="1" flipV="1">
            <a:off x="754601" y="1784275"/>
            <a:ext cx="1154097" cy="195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1899821" y="1487363"/>
            <a:ext cx="5150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rgbClr val="FF0000"/>
                </a:solidFill>
              </a:rPr>
              <a:t>Spring Batch</a:t>
            </a:r>
            <a:r>
              <a:rPr lang="ko-KR" altLang="en-US" sz="1200" b="1" dirty="0">
                <a:solidFill>
                  <a:srgbClr val="FF0000"/>
                </a:solidFill>
              </a:rPr>
              <a:t>의 모든 </a:t>
            </a:r>
            <a:r>
              <a:rPr lang="en-US" altLang="ko-KR" sz="1200" b="1" dirty="0">
                <a:solidFill>
                  <a:srgbClr val="FF0000"/>
                </a:solidFill>
              </a:rPr>
              <a:t>Job</a:t>
            </a:r>
            <a:r>
              <a:rPr lang="ko-KR" altLang="en-US" sz="1200" b="1" dirty="0">
                <a:solidFill>
                  <a:srgbClr val="FF0000"/>
                </a:solidFill>
              </a:rPr>
              <a:t>은 </a:t>
            </a:r>
            <a:r>
              <a:rPr lang="en-US" altLang="ko-KR" sz="1200" b="1" dirty="0">
                <a:solidFill>
                  <a:srgbClr val="FF0000"/>
                </a:solidFill>
              </a:rPr>
              <a:t>Configuration </a:t>
            </a:r>
            <a:r>
              <a:rPr lang="ko-KR" altLang="en-US" sz="1200" b="1" dirty="0" err="1">
                <a:solidFill>
                  <a:srgbClr val="FF0000"/>
                </a:solidFill>
              </a:rPr>
              <a:t>어노테이션을</a:t>
            </a:r>
            <a:r>
              <a:rPr lang="ko-KR" altLang="en-US" sz="1200" b="1" dirty="0">
                <a:solidFill>
                  <a:srgbClr val="FF0000"/>
                </a:solidFill>
              </a:rPr>
              <a:t> 등록하여 사용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 flipH="1" flipV="1">
            <a:off x="941032" y="2476730"/>
            <a:ext cx="3320249" cy="4705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4261281" y="2527323"/>
            <a:ext cx="51367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 err="1">
                <a:solidFill>
                  <a:srgbClr val="FF0000"/>
                </a:solidFill>
              </a:rPr>
              <a:t>ItemReader</a:t>
            </a:r>
            <a:r>
              <a:rPr lang="ko-KR" altLang="en-US" sz="1200" b="1" dirty="0">
                <a:solidFill>
                  <a:srgbClr val="FF0000"/>
                </a:solidFill>
              </a:rPr>
              <a:t>와 </a:t>
            </a:r>
            <a:r>
              <a:rPr lang="en-US" altLang="ko-KR" sz="1200" b="1" dirty="0" err="1">
                <a:solidFill>
                  <a:srgbClr val="FF0000"/>
                </a:solidFill>
              </a:rPr>
              <a:t>ItemWriter</a:t>
            </a:r>
            <a:r>
              <a:rPr lang="ko-KR" altLang="en-US" sz="1200" b="1" dirty="0">
                <a:solidFill>
                  <a:srgbClr val="FF0000"/>
                </a:solidFill>
              </a:rPr>
              <a:t>에 등록할 </a:t>
            </a:r>
            <a:r>
              <a:rPr lang="en-US" altLang="ko-KR" sz="1200" b="1" dirty="0">
                <a:solidFill>
                  <a:srgbClr val="FF0000"/>
                </a:solidFill>
              </a:rPr>
              <a:t>Database </a:t>
            </a:r>
            <a:r>
              <a:rPr lang="en-US" altLang="ko-KR" sz="1200" b="1" dirty="0" err="1">
                <a:solidFill>
                  <a:srgbClr val="FF0000"/>
                </a:solidFill>
              </a:rPr>
              <a:t>SqlSessionFactory</a:t>
            </a:r>
            <a:r>
              <a:rPr lang="en-US" altLang="ko-KR" sz="1200" b="1" dirty="0">
                <a:solidFill>
                  <a:srgbClr val="FF0000"/>
                </a:solidFill>
              </a:rPr>
              <a:t> </a:t>
            </a:r>
            <a:r>
              <a:rPr lang="ko-KR" altLang="en-US" sz="1200" b="1" dirty="0">
                <a:solidFill>
                  <a:srgbClr val="FF0000"/>
                </a:solidFill>
              </a:rPr>
              <a:t>주입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 flipH="1" flipV="1">
            <a:off x="949910" y="3795396"/>
            <a:ext cx="958788" cy="168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899820" y="3538539"/>
            <a:ext cx="62183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</a:rPr>
              <a:t>Job</a:t>
            </a:r>
            <a:r>
              <a:rPr lang="ko-KR" altLang="en-US" sz="1200" b="1" dirty="0">
                <a:solidFill>
                  <a:srgbClr val="FF0000"/>
                </a:solidFill>
              </a:rPr>
              <a:t>정보를 </a:t>
            </a:r>
            <a:r>
              <a:rPr lang="en-US" altLang="ko-KR" sz="1200" b="1" dirty="0">
                <a:solidFill>
                  <a:srgbClr val="FF0000"/>
                </a:solidFill>
              </a:rPr>
              <a:t>Builder</a:t>
            </a:r>
            <a:r>
              <a:rPr lang="ko-KR" altLang="en-US" sz="1200" b="1" dirty="0">
                <a:solidFill>
                  <a:srgbClr val="FF0000"/>
                </a:solidFill>
              </a:rPr>
              <a:t>를 통해 등록할 수 있는 </a:t>
            </a:r>
            <a:r>
              <a:rPr lang="en-US" altLang="ko-KR" sz="1200" b="1" dirty="0" err="1">
                <a:solidFill>
                  <a:srgbClr val="FF0000"/>
                </a:solidFill>
              </a:rPr>
              <a:t>JobBuilderFactory</a:t>
            </a:r>
            <a:r>
              <a:rPr lang="ko-KR" altLang="en-US" sz="1200" b="1" dirty="0">
                <a:solidFill>
                  <a:srgbClr val="FF0000"/>
                </a:solidFill>
              </a:rPr>
              <a:t>와 </a:t>
            </a:r>
            <a:r>
              <a:rPr lang="en-US" altLang="ko-KR" sz="1200" b="1" dirty="0">
                <a:solidFill>
                  <a:srgbClr val="FF0000"/>
                </a:solidFill>
              </a:rPr>
              <a:t>Step</a:t>
            </a:r>
            <a:r>
              <a:rPr lang="ko-KR" altLang="en-US" sz="1200" b="1" dirty="0">
                <a:solidFill>
                  <a:srgbClr val="FF0000"/>
                </a:solidFill>
              </a:rPr>
              <a:t>을 </a:t>
            </a:r>
            <a:r>
              <a:rPr lang="en-US" altLang="ko-KR" sz="1200" b="1" dirty="0">
                <a:solidFill>
                  <a:srgbClr val="FF0000"/>
                </a:solidFill>
              </a:rPr>
              <a:t>Builder</a:t>
            </a:r>
            <a:r>
              <a:rPr lang="ko-KR" altLang="en-US" sz="1200" b="1" dirty="0">
                <a:solidFill>
                  <a:srgbClr val="FF0000"/>
                </a:solidFill>
              </a:rPr>
              <a:t>를 통해</a:t>
            </a:r>
            <a:br>
              <a:rPr lang="en-US" altLang="ko-KR" sz="1200" b="1" dirty="0">
                <a:solidFill>
                  <a:srgbClr val="FF0000"/>
                </a:solidFill>
              </a:rPr>
            </a:br>
            <a:r>
              <a:rPr lang="ko-KR" altLang="en-US" sz="1200" b="1" dirty="0">
                <a:solidFill>
                  <a:srgbClr val="FF0000"/>
                </a:solidFill>
              </a:rPr>
              <a:t>등록할 수 잇는 </a:t>
            </a:r>
            <a:r>
              <a:rPr lang="en-US" altLang="ko-KR" sz="1200" b="1" dirty="0" err="1">
                <a:solidFill>
                  <a:srgbClr val="FF0000"/>
                </a:solidFill>
              </a:rPr>
              <a:t>StepBuilderFactory</a:t>
            </a:r>
            <a:r>
              <a:rPr lang="ko-KR" altLang="en-US" sz="1200" b="1" dirty="0">
                <a:solidFill>
                  <a:srgbClr val="FF0000"/>
                </a:solidFill>
              </a:rPr>
              <a:t>를 </a:t>
            </a:r>
            <a:r>
              <a:rPr lang="ko-KR" altLang="en-US" sz="1200" b="1" dirty="0" err="1">
                <a:solidFill>
                  <a:srgbClr val="FF0000"/>
                </a:solidFill>
              </a:rPr>
              <a:t>생성자를</a:t>
            </a:r>
            <a:r>
              <a:rPr lang="ko-KR" altLang="en-US" sz="1200" b="1" dirty="0">
                <a:solidFill>
                  <a:srgbClr val="FF0000"/>
                </a:solidFill>
              </a:rPr>
              <a:t> 통해 주입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2229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MyBatisPaging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9557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Job </a:t>
            </a:r>
            <a:r>
              <a:rPr lang="ko-KR" altLang="en-US" sz="1200" dirty="0"/>
              <a:t>작성</a:t>
            </a:r>
            <a:endParaRPr lang="en-US" altLang="ko-KR" sz="1200" dirty="0"/>
          </a:p>
        </p:txBody>
      </p:sp>
      <p:sp>
        <p:nvSpPr>
          <p:cNvPr id="6" name="직사각형 5"/>
          <p:cNvSpPr/>
          <p:nvPr/>
        </p:nvSpPr>
        <p:spPr>
          <a:xfrm>
            <a:off x="694556" y="1749242"/>
            <a:ext cx="351974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Job OSX00104Job() throws Exception {</a:t>
            </a:r>
          </a:p>
          <a:p>
            <a:r>
              <a:rPr lang="en-US" altLang="ko-KR" sz="1200" dirty="0">
                <a:latin typeface="+mn-ea"/>
              </a:rPr>
              <a:t>    return </a:t>
            </a:r>
            <a:r>
              <a:rPr lang="en-US" altLang="ko-KR" sz="1200" dirty="0" err="1">
                <a:latin typeface="+mn-ea"/>
              </a:rPr>
              <a:t>jobBuilderFactory.get</a:t>
            </a:r>
            <a:r>
              <a:rPr lang="en-US" altLang="ko-KR" sz="1200" dirty="0">
                <a:latin typeface="+mn-ea"/>
              </a:rPr>
              <a:t>("OSX00104Job")</a:t>
            </a:r>
          </a:p>
          <a:p>
            <a:r>
              <a:rPr lang="en-US" altLang="ko-KR" sz="1200" dirty="0">
                <a:latin typeface="+mn-ea"/>
              </a:rPr>
              <a:t>        .start(OSX00104JobStep())</a:t>
            </a:r>
          </a:p>
          <a:p>
            <a:r>
              <a:rPr lang="en-US" altLang="ko-KR" sz="1200" dirty="0">
                <a:latin typeface="+mn-ea"/>
              </a:rPr>
              <a:t>        .build();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694556" y="3211450"/>
            <a:ext cx="6248827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/>
              <a:t>Job </a:t>
            </a:r>
            <a:r>
              <a:rPr lang="ko-KR" altLang="en-US" sz="1200" dirty="0"/>
              <a:t>생성을 위해 </a:t>
            </a:r>
            <a:r>
              <a:rPr lang="ko-KR" altLang="en-US" sz="1200" dirty="0" err="1"/>
              <a:t>리턴타입이</a:t>
            </a:r>
            <a:r>
              <a:rPr lang="ko-KR" altLang="en-US" sz="1200" dirty="0"/>
              <a:t> </a:t>
            </a:r>
            <a:r>
              <a:rPr lang="en-US" altLang="ko-KR" sz="1200" dirty="0" err="1"/>
              <a:t>org.springframework.batch.core.Job</a:t>
            </a:r>
            <a:r>
              <a:rPr lang="ko-KR" altLang="en-US" sz="1200" dirty="0"/>
              <a:t>인 메서드를 생성합니다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ko-KR" altLang="en-US" sz="1200" dirty="0" err="1"/>
              <a:t>메서드명은</a:t>
            </a:r>
            <a:r>
              <a:rPr lang="ko-KR" altLang="en-US" sz="1200" dirty="0"/>
              <a:t> </a:t>
            </a:r>
            <a:r>
              <a:rPr lang="en-US" altLang="ko-KR" sz="1200" dirty="0"/>
              <a:t>Job </a:t>
            </a:r>
            <a:r>
              <a:rPr lang="ko-KR" altLang="en-US" sz="1200" dirty="0"/>
              <a:t>프로그램 명과 동일하게 설정 후 </a:t>
            </a:r>
            <a:r>
              <a:rPr lang="en-US" altLang="ko-KR" sz="1200" dirty="0"/>
              <a:t>@Bean </a:t>
            </a:r>
            <a:r>
              <a:rPr lang="ko-KR" altLang="en-US" sz="1200" dirty="0" err="1"/>
              <a:t>어노테이션을</a:t>
            </a:r>
            <a:r>
              <a:rPr lang="ko-KR" altLang="en-US" sz="1200" dirty="0"/>
              <a:t> 설정합니다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en-US" altLang="ko-KR" sz="1200" dirty="0"/>
              <a:t>Job </a:t>
            </a:r>
            <a:r>
              <a:rPr lang="ko-KR" altLang="en-US" sz="1200" dirty="0"/>
              <a:t>정보는 </a:t>
            </a:r>
            <a:r>
              <a:rPr lang="en-US" altLang="ko-KR" sz="1200" dirty="0" err="1"/>
              <a:t>JobBuilderFactory</a:t>
            </a:r>
            <a:r>
              <a:rPr lang="ko-KR" altLang="en-US" sz="1200" dirty="0"/>
              <a:t>를 통해 </a:t>
            </a:r>
            <a:r>
              <a:rPr lang="en-US" altLang="ko-KR" sz="1200" dirty="0"/>
              <a:t>Builder </a:t>
            </a:r>
            <a:r>
              <a:rPr lang="ko-KR" altLang="en-US" sz="1200" dirty="0"/>
              <a:t>패턴으로 </a:t>
            </a:r>
            <a:r>
              <a:rPr lang="en-US" altLang="ko-KR" sz="1200" dirty="0"/>
              <a:t>Job </a:t>
            </a:r>
            <a:r>
              <a:rPr lang="ko-KR" altLang="en-US" sz="1200" dirty="0"/>
              <a:t>정보를 등록합니다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en-US" altLang="ko-KR" sz="1200" dirty="0" err="1"/>
              <a:t>JobBuilderFactory</a:t>
            </a:r>
            <a:r>
              <a:rPr lang="ko-KR" altLang="en-US" sz="1200" dirty="0"/>
              <a:t>의 </a:t>
            </a:r>
            <a:r>
              <a:rPr lang="en-US" altLang="ko-KR" sz="1200" dirty="0"/>
              <a:t>get </a:t>
            </a:r>
            <a:r>
              <a:rPr lang="ko-KR" altLang="en-US" sz="1200" dirty="0"/>
              <a:t>메서드 인자로는 </a:t>
            </a:r>
            <a:r>
              <a:rPr lang="en-US" altLang="ko-KR" sz="1200" dirty="0"/>
              <a:t>Bean</a:t>
            </a:r>
            <a:r>
              <a:rPr lang="ko-KR" altLang="en-US" sz="1200" dirty="0"/>
              <a:t>으로 등록한 </a:t>
            </a:r>
            <a:r>
              <a:rPr lang="en-US" altLang="ko-KR" sz="1200" dirty="0"/>
              <a:t>Job</a:t>
            </a:r>
            <a:r>
              <a:rPr lang="ko-KR" altLang="en-US" sz="1200" dirty="0"/>
              <a:t>명이 들어가야 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ko-KR" altLang="en-US" sz="1200" dirty="0"/>
              <a:t>여기서 생성한 </a:t>
            </a:r>
            <a:r>
              <a:rPr lang="en-US" altLang="ko-KR" sz="1200" dirty="0"/>
              <a:t>Job</a:t>
            </a:r>
            <a:r>
              <a:rPr lang="ko-KR" altLang="en-US" sz="1200" dirty="0"/>
              <a:t>은 </a:t>
            </a:r>
            <a:r>
              <a:rPr lang="en-US" altLang="ko-KR" sz="1200" dirty="0"/>
              <a:t>Bean</a:t>
            </a:r>
            <a:r>
              <a:rPr lang="ko-KR" altLang="en-US" sz="1200" dirty="0"/>
              <a:t>으로 등록한 </a:t>
            </a:r>
            <a:r>
              <a:rPr lang="en-US" altLang="ko-KR" sz="1200" dirty="0"/>
              <a:t>OSX00104Job </a:t>
            </a:r>
            <a:r>
              <a:rPr lang="ko-KR" altLang="en-US" sz="1200" dirty="0"/>
              <a:t>이므로 동일하게 작성합니다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en-US" altLang="ko-KR" sz="1200" dirty="0"/>
              <a:t>start </a:t>
            </a:r>
            <a:r>
              <a:rPr lang="ko-KR" altLang="en-US" sz="1200" dirty="0"/>
              <a:t>메서드에는 인자로 생성할 </a:t>
            </a:r>
            <a:r>
              <a:rPr lang="en-US" altLang="ko-KR" sz="1200" dirty="0"/>
              <a:t>step </a:t>
            </a:r>
            <a:r>
              <a:rPr lang="ko-KR" altLang="en-US" sz="1200" dirty="0"/>
              <a:t>메서드를 지정합니다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32764523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MyBatisPaging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10246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Step </a:t>
            </a:r>
            <a:r>
              <a:rPr lang="ko-KR" altLang="en-US" sz="1200" dirty="0"/>
              <a:t>작성</a:t>
            </a:r>
            <a:endParaRPr lang="en-US" altLang="ko-KR" sz="1200" dirty="0"/>
          </a:p>
        </p:txBody>
      </p:sp>
      <p:sp>
        <p:nvSpPr>
          <p:cNvPr id="6" name="직사각형 5"/>
          <p:cNvSpPr/>
          <p:nvPr/>
        </p:nvSpPr>
        <p:spPr>
          <a:xfrm>
            <a:off x="694556" y="1749242"/>
            <a:ext cx="3893374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Step OSX00104JobStep() throws Exception {</a:t>
            </a:r>
          </a:p>
          <a:p>
            <a:r>
              <a:rPr lang="en-US" altLang="ko-KR" sz="1200" dirty="0">
                <a:latin typeface="+mn-ea"/>
              </a:rPr>
              <a:t>    return </a:t>
            </a:r>
            <a:r>
              <a:rPr lang="en-US" altLang="ko-KR" sz="1200" dirty="0" err="1">
                <a:latin typeface="+mn-ea"/>
              </a:rPr>
              <a:t>stepBuilderFactory.get</a:t>
            </a:r>
            <a:r>
              <a:rPr lang="en-US" altLang="ko-KR" sz="1200" dirty="0">
                <a:latin typeface="+mn-ea"/>
              </a:rPr>
              <a:t>("OSX00104JobStep")</a:t>
            </a:r>
          </a:p>
          <a:p>
            <a:r>
              <a:rPr lang="en-US" altLang="ko-KR" sz="1200" dirty="0">
                <a:latin typeface="+mn-ea"/>
              </a:rPr>
              <a:t>        .&lt;</a:t>
            </a:r>
            <a:r>
              <a:rPr lang="en-US" altLang="ko-KR" sz="1200" dirty="0" err="1">
                <a:latin typeface="+mn-ea"/>
              </a:rPr>
              <a:t>UserInfo</a:t>
            </a:r>
            <a:r>
              <a:rPr lang="en-US" altLang="ko-KR" sz="1200" dirty="0">
                <a:latin typeface="+mn-ea"/>
              </a:rPr>
              <a:t>, </a:t>
            </a:r>
            <a:r>
              <a:rPr lang="en-US" altLang="ko-KR" sz="1200" dirty="0" err="1">
                <a:latin typeface="+mn-ea"/>
              </a:rPr>
              <a:t>UserInfo</a:t>
            </a:r>
            <a:r>
              <a:rPr lang="en-US" altLang="ko-KR" sz="1200" dirty="0">
                <a:latin typeface="+mn-ea"/>
              </a:rPr>
              <a:t>&gt;chunk(10)</a:t>
            </a:r>
          </a:p>
          <a:p>
            <a:r>
              <a:rPr lang="en-US" altLang="ko-KR" sz="1200" dirty="0">
                <a:latin typeface="+mn-ea"/>
              </a:rPr>
              <a:t>        .reader(OSX00104JobItemReader())</a:t>
            </a:r>
          </a:p>
          <a:p>
            <a:r>
              <a:rPr lang="en-US" altLang="ko-KR" sz="1200" dirty="0">
                <a:latin typeface="+mn-ea"/>
              </a:rPr>
              <a:t>        .processor(OSX00104JobProcessor())</a:t>
            </a:r>
          </a:p>
          <a:p>
            <a:r>
              <a:rPr lang="en-US" altLang="ko-KR" sz="1200" dirty="0">
                <a:latin typeface="+mn-ea"/>
              </a:rPr>
              <a:t>        .writer(OSX00104JobItemWriter())</a:t>
            </a:r>
          </a:p>
          <a:p>
            <a:r>
              <a:rPr lang="en-US" altLang="ko-KR" sz="1200" dirty="0">
                <a:latin typeface="+mn-ea"/>
              </a:rPr>
              <a:t>        .build();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694556" y="3765447"/>
            <a:ext cx="64540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/>
              <a:t>Step </a:t>
            </a:r>
            <a:r>
              <a:rPr lang="ko-KR" altLang="en-US" sz="1200" dirty="0"/>
              <a:t>생성을 위해 </a:t>
            </a:r>
            <a:r>
              <a:rPr lang="ko-KR" altLang="en-US" sz="1200" dirty="0" err="1"/>
              <a:t>리턴타입이</a:t>
            </a:r>
            <a:r>
              <a:rPr lang="ko-KR" altLang="en-US" sz="1200" dirty="0"/>
              <a:t> </a:t>
            </a:r>
            <a:r>
              <a:rPr lang="en-US" altLang="ko-KR" sz="1200" dirty="0" err="1"/>
              <a:t>org.springframework.batch.core.Step</a:t>
            </a:r>
            <a:r>
              <a:rPr lang="ko-KR" altLang="en-US" sz="1200" dirty="0"/>
              <a:t>인 메서드를 생성합니다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ko-KR" altLang="en-US" sz="1200" dirty="0" err="1"/>
              <a:t>메서드명은</a:t>
            </a:r>
            <a:r>
              <a:rPr lang="ko-KR" altLang="en-US" sz="1200" dirty="0"/>
              <a:t> </a:t>
            </a:r>
            <a:r>
              <a:rPr lang="en-US" altLang="ko-KR" sz="1200" dirty="0"/>
              <a:t>31p</a:t>
            </a:r>
            <a:r>
              <a:rPr lang="ko-KR" altLang="en-US" sz="1200" dirty="0"/>
              <a:t>에서 작성한 </a:t>
            </a:r>
            <a:r>
              <a:rPr lang="en-US" altLang="ko-KR" sz="1200" dirty="0"/>
              <a:t>Job </a:t>
            </a:r>
            <a:r>
              <a:rPr lang="ko-KR" altLang="en-US" sz="1200" dirty="0"/>
              <a:t>명에 </a:t>
            </a:r>
            <a:r>
              <a:rPr lang="en-US" altLang="ko-KR" sz="1200" dirty="0"/>
              <a:t>Step</a:t>
            </a:r>
            <a:r>
              <a:rPr lang="ko-KR" altLang="en-US" sz="1200" dirty="0"/>
              <a:t>을 붙여 작성 후 </a:t>
            </a:r>
            <a:r>
              <a:rPr lang="en-US" altLang="ko-KR" sz="1200" dirty="0"/>
              <a:t>@Bean </a:t>
            </a:r>
            <a:r>
              <a:rPr lang="ko-KR" altLang="en-US" sz="1200" dirty="0" err="1"/>
              <a:t>어노테이션을</a:t>
            </a:r>
            <a:r>
              <a:rPr lang="ko-KR" altLang="en-US" sz="1200" dirty="0"/>
              <a:t> 설정합니다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en-US" altLang="ko-KR" sz="1200" dirty="0"/>
              <a:t>Step </a:t>
            </a:r>
            <a:r>
              <a:rPr lang="ko-KR" altLang="en-US" sz="1200" dirty="0"/>
              <a:t>정보는 </a:t>
            </a:r>
            <a:r>
              <a:rPr lang="en-US" altLang="ko-KR" sz="1200" dirty="0" err="1"/>
              <a:t>StepBuilderFactory</a:t>
            </a:r>
            <a:r>
              <a:rPr lang="ko-KR" altLang="en-US" sz="1200" dirty="0"/>
              <a:t>를 통해 </a:t>
            </a:r>
            <a:r>
              <a:rPr lang="en-US" altLang="ko-KR" sz="1200" dirty="0"/>
              <a:t>Builder </a:t>
            </a:r>
            <a:r>
              <a:rPr lang="ko-KR" altLang="en-US" sz="1200" dirty="0"/>
              <a:t>패턴을 통해 </a:t>
            </a:r>
            <a:r>
              <a:rPr lang="en-US" altLang="ko-KR" sz="1200" dirty="0"/>
              <a:t>Step </a:t>
            </a:r>
            <a:r>
              <a:rPr lang="ko-KR" altLang="en-US" sz="1200" dirty="0"/>
              <a:t>정보를 등록합니다</a:t>
            </a:r>
          </a:p>
        </p:txBody>
      </p:sp>
      <p:sp>
        <p:nvSpPr>
          <p:cNvPr id="17" name="직사각형 16"/>
          <p:cNvSpPr/>
          <p:nvPr/>
        </p:nvSpPr>
        <p:spPr>
          <a:xfrm flipH="1" flipV="1">
            <a:off x="1127758" y="2346959"/>
            <a:ext cx="2279903" cy="1834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3407662" y="2307883"/>
            <a:ext cx="678942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>
                <a:solidFill>
                  <a:srgbClr val="FF0000"/>
                </a:solidFill>
                <a:latin typeface="+mn-ea"/>
              </a:rPr>
              <a:t>Chunk </a:t>
            </a:r>
            <a:r>
              <a:rPr lang="ko-KR" altLang="en-US" sz="1100" b="1" dirty="0">
                <a:solidFill>
                  <a:srgbClr val="FF0000"/>
                </a:solidFill>
                <a:latin typeface="+mn-ea"/>
              </a:rPr>
              <a:t>방식을 이용하므로 </a:t>
            </a:r>
            <a:r>
              <a:rPr lang="en-US" altLang="ko-KR" sz="1100" b="1" dirty="0">
                <a:solidFill>
                  <a:srgbClr val="FF0000"/>
                </a:solidFill>
                <a:latin typeface="+mn-ea"/>
              </a:rPr>
              <a:t>&lt;</a:t>
            </a:r>
            <a:r>
              <a:rPr lang="en-US" altLang="ko-KR" sz="1100" b="1" dirty="0" err="1">
                <a:solidFill>
                  <a:srgbClr val="FF0000"/>
                </a:solidFill>
                <a:latin typeface="+mn-ea"/>
              </a:rPr>
              <a:t>InputModel</a:t>
            </a:r>
            <a:r>
              <a:rPr lang="en-US" altLang="ko-KR" sz="11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en-US" altLang="ko-KR" sz="1100" b="1" dirty="0" err="1">
                <a:solidFill>
                  <a:srgbClr val="FF0000"/>
                </a:solidFill>
                <a:latin typeface="+mn-ea"/>
              </a:rPr>
              <a:t>OutputModel</a:t>
            </a:r>
            <a:r>
              <a:rPr lang="en-US" altLang="ko-KR" sz="1100" b="1" dirty="0">
                <a:solidFill>
                  <a:srgbClr val="FF0000"/>
                </a:solidFill>
                <a:latin typeface="+mn-ea"/>
              </a:rPr>
              <a:t>&gt;chunk(</a:t>
            </a:r>
            <a:r>
              <a:rPr lang="en-US" altLang="ko-KR" sz="1100" b="1" dirty="0" err="1">
                <a:solidFill>
                  <a:srgbClr val="FF0000"/>
                </a:solidFill>
                <a:latin typeface="+mn-ea"/>
              </a:rPr>
              <a:t>chunksize</a:t>
            </a:r>
            <a:r>
              <a:rPr lang="en-US" altLang="ko-KR" sz="1100" b="1" dirty="0">
                <a:solidFill>
                  <a:srgbClr val="FF0000"/>
                </a:solidFill>
                <a:latin typeface="+mn-ea"/>
              </a:rPr>
              <a:t>)</a:t>
            </a:r>
            <a:r>
              <a:rPr lang="ko-KR" altLang="en-US" sz="1100" b="1" dirty="0">
                <a:solidFill>
                  <a:srgbClr val="FF0000"/>
                </a:solidFill>
                <a:latin typeface="+mn-ea"/>
              </a:rPr>
              <a:t>를 등록합니다</a:t>
            </a:r>
            <a:endParaRPr lang="en-US" altLang="ko-KR" sz="11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91586" y="2866524"/>
            <a:ext cx="678942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 err="1">
                <a:solidFill>
                  <a:srgbClr val="FF0000"/>
                </a:solidFill>
              </a:rPr>
              <a:t>Tasklet</a:t>
            </a:r>
            <a:r>
              <a:rPr lang="ko-KR" altLang="en-US" sz="1100" b="1" dirty="0">
                <a:solidFill>
                  <a:srgbClr val="FF0000"/>
                </a:solidFill>
              </a:rPr>
              <a:t>과 다르게 </a:t>
            </a:r>
            <a:r>
              <a:rPr lang="en-US" altLang="ko-KR" sz="1100" b="1" dirty="0">
                <a:solidFill>
                  <a:srgbClr val="FF0000"/>
                </a:solidFill>
              </a:rPr>
              <a:t>Chunk </a:t>
            </a:r>
            <a:r>
              <a:rPr lang="ko-KR" altLang="en-US" sz="1100" b="1" dirty="0">
                <a:solidFill>
                  <a:srgbClr val="FF0000"/>
                </a:solidFill>
              </a:rPr>
              <a:t>방식은 </a:t>
            </a:r>
            <a:r>
              <a:rPr lang="en-US" altLang="ko-KR" sz="1100" b="1" dirty="0">
                <a:solidFill>
                  <a:srgbClr val="FF0000"/>
                </a:solidFill>
              </a:rPr>
              <a:t>Reader, Processor, Writer</a:t>
            </a:r>
            <a:r>
              <a:rPr lang="ko-KR" altLang="en-US" sz="1100" b="1" dirty="0">
                <a:solidFill>
                  <a:srgbClr val="FF0000"/>
                </a:solidFill>
              </a:rPr>
              <a:t>를 등록하여 처리합니다</a:t>
            </a:r>
            <a:endParaRPr lang="en-US" altLang="ko-KR" sz="1100" b="1" dirty="0">
              <a:solidFill>
                <a:srgbClr val="FF0000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 flipH="1" flipV="1">
            <a:off x="1127759" y="2550158"/>
            <a:ext cx="2621279" cy="5232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46074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MyBatisPaging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1210588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Reader </a:t>
            </a:r>
            <a:r>
              <a:rPr lang="ko-KR" altLang="en-US" sz="1200" dirty="0"/>
              <a:t>작성</a:t>
            </a:r>
            <a:endParaRPr lang="en-US" altLang="ko-KR" sz="1200" dirty="0"/>
          </a:p>
        </p:txBody>
      </p:sp>
      <p:sp>
        <p:nvSpPr>
          <p:cNvPr id="6" name="직사각형 5"/>
          <p:cNvSpPr/>
          <p:nvPr/>
        </p:nvSpPr>
        <p:spPr>
          <a:xfrm>
            <a:off x="694556" y="1749242"/>
            <a:ext cx="6972037" cy="323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</a:t>
            </a:r>
            <a:r>
              <a:rPr lang="en-US" altLang="ko-KR" sz="1200" dirty="0" err="1">
                <a:latin typeface="+mn-ea"/>
              </a:rPr>
              <a:t>MyBatisCursorItemReader</a:t>
            </a:r>
            <a:r>
              <a:rPr lang="en-US" altLang="ko-KR" sz="1200" dirty="0">
                <a:latin typeface="+mn-ea"/>
              </a:rPr>
              <a:t>&lt;</a:t>
            </a:r>
            <a:r>
              <a:rPr lang="en-US" altLang="ko-KR" sz="1200" dirty="0" err="1">
                <a:latin typeface="+mn-ea"/>
              </a:rPr>
              <a:t>UserInfo</a:t>
            </a:r>
            <a:r>
              <a:rPr lang="en-US" altLang="ko-KR" sz="1200" dirty="0">
                <a:latin typeface="+mn-ea"/>
              </a:rPr>
              <a:t>&gt; OSX00104JobItemReader() throws Exception {</a:t>
            </a:r>
          </a:p>
          <a:p>
            <a:r>
              <a:rPr lang="en-US" altLang="ko-KR" sz="1200" dirty="0">
                <a:latin typeface="+mn-ea"/>
              </a:rPr>
              <a:t>    </a:t>
            </a:r>
            <a:r>
              <a:rPr lang="en-US" altLang="ko-KR" sz="1200" dirty="0" err="1">
                <a:latin typeface="+mn-ea"/>
              </a:rPr>
              <a:t>MyBatisCursorItemReader</a:t>
            </a:r>
            <a:r>
              <a:rPr lang="en-US" altLang="ko-KR" sz="1200" dirty="0">
                <a:latin typeface="+mn-ea"/>
              </a:rPr>
              <a:t>&lt;</a:t>
            </a:r>
            <a:r>
              <a:rPr lang="en-US" altLang="ko-KR" sz="1200" dirty="0" err="1">
                <a:latin typeface="+mn-ea"/>
              </a:rPr>
              <a:t>UserInfo</a:t>
            </a:r>
            <a:r>
              <a:rPr lang="en-US" altLang="ko-KR" sz="1200" dirty="0">
                <a:latin typeface="+mn-ea"/>
              </a:rPr>
              <a:t>&gt; reader = null;</a:t>
            </a:r>
          </a:p>
          <a:p>
            <a:r>
              <a:rPr lang="en-US" altLang="ko-KR" sz="1200" dirty="0">
                <a:latin typeface="+mn-ea"/>
              </a:rPr>
              <a:t>    try {</a:t>
            </a:r>
          </a:p>
          <a:p>
            <a:r>
              <a:rPr lang="en-US" altLang="ko-KR" sz="1200" dirty="0">
                <a:latin typeface="+mn-ea"/>
              </a:rPr>
              <a:t>        reader = new </a:t>
            </a:r>
            <a:r>
              <a:rPr lang="en-US" altLang="ko-KR" sz="1200" dirty="0" err="1">
                <a:latin typeface="+mn-ea"/>
              </a:rPr>
              <a:t>MyBatisCursorItemReader</a:t>
            </a:r>
            <a:r>
              <a:rPr lang="en-US" altLang="ko-KR" sz="1200" dirty="0">
                <a:latin typeface="+mn-ea"/>
              </a:rPr>
              <a:t>&lt;&gt;();</a:t>
            </a: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        </a:t>
            </a:r>
            <a:r>
              <a:rPr lang="en-US" altLang="ko-KR" sz="1200" dirty="0" err="1">
                <a:latin typeface="+mn-ea"/>
              </a:rPr>
              <a:t>reader.setSqlSessionFactory</a:t>
            </a:r>
            <a:r>
              <a:rPr lang="en-US" altLang="ko-KR" sz="1200" dirty="0">
                <a:latin typeface="+mn-ea"/>
              </a:rPr>
              <a:t>(</a:t>
            </a:r>
            <a:r>
              <a:rPr lang="en-US" altLang="ko-KR" sz="1200" dirty="0" err="1">
                <a:latin typeface="+mn-ea"/>
              </a:rPr>
              <a:t>sqlSessionFactory</a:t>
            </a:r>
            <a:r>
              <a:rPr lang="en-US" altLang="ko-KR" sz="1200" dirty="0">
                <a:latin typeface="+mn-ea"/>
              </a:rPr>
              <a:t>);</a:t>
            </a: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        </a:t>
            </a:r>
            <a:r>
              <a:rPr lang="en-US" altLang="ko-KR" sz="1200" dirty="0" err="1">
                <a:latin typeface="+mn-ea"/>
              </a:rPr>
              <a:t>reader.setQueryId</a:t>
            </a:r>
            <a:r>
              <a:rPr lang="en-US" altLang="ko-KR" sz="1200" dirty="0">
                <a:latin typeface="+mn-ea"/>
              </a:rPr>
              <a:t>("com.douzone.comet.batch.os.chunk.ChunkOrientedCursos.getUserInfo");</a:t>
            </a:r>
          </a:p>
          <a:p>
            <a:r>
              <a:rPr lang="en-US" altLang="ko-KR" sz="1200" dirty="0">
                <a:latin typeface="+mn-ea"/>
              </a:rPr>
              <a:t>        </a:t>
            </a:r>
          </a:p>
          <a:p>
            <a:r>
              <a:rPr lang="en-US" altLang="ko-KR" sz="1200" dirty="0">
                <a:latin typeface="+mn-ea"/>
              </a:rPr>
              <a:t>        </a:t>
            </a:r>
            <a:r>
              <a:rPr lang="en-US" altLang="ko-KR" sz="1200" dirty="0" err="1">
                <a:latin typeface="+mn-ea"/>
              </a:rPr>
              <a:t>reader.afterPropertiesSet</a:t>
            </a:r>
            <a:r>
              <a:rPr lang="en-US" altLang="ko-KR" sz="1200" dirty="0">
                <a:latin typeface="+mn-ea"/>
              </a:rPr>
              <a:t>();</a:t>
            </a:r>
          </a:p>
          <a:p>
            <a:r>
              <a:rPr lang="en-US" altLang="ko-KR" sz="1200" dirty="0">
                <a:latin typeface="+mn-ea"/>
              </a:rPr>
              <a:t>    }</a:t>
            </a:r>
          </a:p>
          <a:p>
            <a:r>
              <a:rPr lang="en-US" altLang="ko-KR" sz="1200" dirty="0">
                <a:latin typeface="+mn-ea"/>
              </a:rPr>
              <a:t>    catch (Exception e) {</a:t>
            </a:r>
          </a:p>
          <a:p>
            <a:r>
              <a:rPr lang="en-US" altLang="ko-KR" sz="1200" dirty="0">
                <a:latin typeface="+mn-ea"/>
              </a:rPr>
              <a:t>        throw e;</a:t>
            </a:r>
          </a:p>
          <a:p>
            <a:r>
              <a:rPr lang="en-US" altLang="ko-KR" sz="1200" dirty="0">
                <a:latin typeface="+mn-ea"/>
              </a:rPr>
              <a:t>    }</a:t>
            </a:r>
          </a:p>
          <a:p>
            <a:r>
              <a:rPr lang="en-US" altLang="ko-KR" sz="1200" dirty="0">
                <a:latin typeface="+mn-ea"/>
              </a:rPr>
              <a:t>    return reader;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694556" y="4914401"/>
            <a:ext cx="72923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/>
              <a:t>Database</a:t>
            </a:r>
            <a:r>
              <a:rPr lang="ko-KR" altLang="en-US" sz="1200" dirty="0"/>
              <a:t>로부터 데이터를 불러오기 위해 </a:t>
            </a:r>
            <a:r>
              <a:rPr lang="en-US" altLang="ko-KR" sz="1200" dirty="0" err="1"/>
              <a:t>MyBatisCursorItemReader</a:t>
            </a:r>
            <a:r>
              <a:rPr lang="en-US" altLang="ko-KR" sz="1200" dirty="0"/>
              <a:t> </a:t>
            </a:r>
            <a:r>
              <a:rPr lang="ko-KR" altLang="en-US" sz="1200" dirty="0"/>
              <a:t>타입의 </a:t>
            </a:r>
            <a:r>
              <a:rPr lang="en-US" altLang="ko-KR" sz="1200" dirty="0"/>
              <a:t>Reader </a:t>
            </a:r>
            <a:r>
              <a:rPr lang="ko-KR" altLang="en-US" sz="1200" dirty="0"/>
              <a:t>메서드를 작성합니다</a:t>
            </a:r>
            <a:endParaRPr lang="en-US" altLang="ko-KR" sz="1200" dirty="0"/>
          </a:p>
        </p:txBody>
      </p:sp>
      <p:sp>
        <p:nvSpPr>
          <p:cNvPr id="11" name="직사각형 10"/>
          <p:cNvSpPr/>
          <p:nvPr/>
        </p:nvSpPr>
        <p:spPr>
          <a:xfrm flipH="1" flipV="1">
            <a:off x="3062796" y="1961964"/>
            <a:ext cx="763480" cy="1959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3444536" y="1663735"/>
            <a:ext cx="38138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</a:rPr>
              <a:t>제네릭을 통해 데이터를 불러올 </a:t>
            </a:r>
            <a:r>
              <a:rPr lang="en-US" altLang="ko-KR" sz="1200" b="1" dirty="0">
                <a:solidFill>
                  <a:srgbClr val="FF0000"/>
                </a:solidFill>
              </a:rPr>
              <a:t>Model</a:t>
            </a:r>
            <a:r>
              <a:rPr lang="ko-KR" altLang="en-US" sz="1200" b="1" dirty="0">
                <a:solidFill>
                  <a:srgbClr val="FF0000"/>
                </a:solidFill>
              </a:rPr>
              <a:t> 클래스를 지정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 flipH="1" flipV="1">
            <a:off x="1141663" y="2870888"/>
            <a:ext cx="3554623" cy="2362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4425158" y="2593889"/>
            <a:ext cx="35189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 err="1">
                <a:solidFill>
                  <a:srgbClr val="FF0000"/>
                </a:solidFill>
              </a:rPr>
              <a:t>MyBatis</a:t>
            </a:r>
            <a:r>
              <a:rPr lang="ko-KR" altLang="en-US" sz="1200" b="1" dirty="0">
                <a:solidFill>
                  <a:srgbClr val="FF0000"/>
                </a:solidFill>
              </a:rPr>
              <a:t>와 연동시킬 </a:t>
            </a:r>
            <a:r>
              <a:rPr lang="en-US" altLang="ko-KR" sz="1200" b="1" dirty="0" err="1">
                <a:solidFill>
                  <a:srgbClr val="FF0000"/>
                </a:solidFill>
              </a:rPr>
              <a:t>SqlSessionFactory</a:t>
            </a:r>
            <a:r>
              <a:rPr lang="ko-KR" altLang="en-US" sz="1200" b="1" dirty="0">
                <a:solidFill>
                  <a:srgbClr val="FF0000"/>
                </a:solidFill>
              </a:rPr>
              <a:t>를 설정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 flipH="1" flipV="1">
            <a:off x="1141661" y="3244608"/>
            <a:ext cx="6395480" cy="2443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5642357" y="2949282"/>
            <a:ext cx="3305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</a:rPr>
              <a:t>연동시킬 </a:t>
            </a:r>
            <a:r>
              <a:rPr lang="en-US" altLang="ko-KR" sz="1200" b="1" dirty="0">
                <a:solidFill>
                  <a:srgbClr val="FF0000"/>
                </a:solidFill>
              </a:rPr>
              <a:t>Mapper</a:t>
            </a:r>
            <a:r>
              <a:rPr lang="ko-KR" altLang="en-US" sz="1200" b="1" dirty="0">
                <a:solidFill>
                  <a:srgbClr val="FF0000"/>
                </a:solidFill>
              </a:rPr>
              <a:t>의 </a:t>
            </a:r>
            <a:r>
              <a:rPr lang="en-US" altLang="ko-KR" sz="1200" b="1" dirty="0">
                <a:solidFill>
                  <a:srgbClr val="FF0000"/>
                </a:solidFill>
              </a:rPr>
              <a:t>namespace</a:t>
            </a:r>
            <a:r>
              <a:rPr lang="ko-KR" altLang="en-US" sz="1200" b="1" dirty="0">
                <a:solidFill>
                  <a:srgbClr val="FF0000"/>
                </a:solidFill>
              </a:rPr>
              <a:t>와 </a:t>
            </a:r>
            <a:r>
              <a:rPr lang="en-US" altLang="ko-KR" sz="1200" b="1" dirty="0">
                <a:solidFill>
                  <a:srgbClr val="FF0000"/>
                </a:solidFill>
              </a:rPr>
              <a:t>id</a:t>
            </a:r>
            <a:r>
              <a:rPr lang="ko-KR" altLang="en-US" sz="1200" b="1" dirty="0">
                <a:solidFill>
                  <a:srgbClr val="FF0000"/>
                </a:solidFill>
              </a:rPr>
              <a:t>값 지정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 flipH="1" flipV="1">
            <a:off x="1141659" y="3626348"/>
            <a:ext cx="1921136" cy="2362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3062795" y="3519989"/>
            <a:ext cx="5131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 err="1">
                <a:solidFill>
                  <a:srgbClr val="FF0000"/>
                </a:solidFill>
              </a:rPr>
              <a:t>MyBatisPagingItemReader</a:t>
            </a:r>
            <a:r>
              <a:rPr lang="en-US" altLang="ko-KR" sz="1200" b="1" dirty="0">
                <a:solidFill>
                  <a:srgbClr val="FF0000"/>
                </a:solidFill>
              </a:rPr>
              <a:t> </a:t>
            </a:r>
            <a:r>
              <a:rPr lang="ko-KR" altLang="en-US" sz="1200" b="1" dirty="0">
                <a:solidFill>
                  <a:srgbClr val="FF0000"/>
                </a:solidFill>
              </a:rPr>
              <a:t>내에서 </a:t>
            </a:r>
            <a:r>
              <a:rPr lang="en-US" altLang="ko-KR" sz="1200" b="1" dirty="0" err="1">
                <a:solidFill>
                  <a:srgbClr val="FF0000"/>
                </a:solidFill>
              </a:rPr>
              <a:t>SqlSessionTemplate</a:t>
            </a:r>
            <a:r>
              <a:rPr lang="ko-KR" altLang="en-US" sz="1200" b="1" dirty="0">
                <a:solidFill>
                  <a:srgbClr val="FF0000"/>
                </a:solidFill>
              </a:rPr>
              <a:t>를 </a:t>
            </a:r>
            <a:r>
              <a:rPr lang="ko-KR" altLang="en-US" sz="1200" b="1" dirty="0" err="1">
                <a:solidFill>
                  <a:srgbClr val="FF0000"/>
                </a:solidFill>
              </a:rPr>
              <a:t>실행타입을</a:t>
            </a:r>
            <a:br>
              <a:rPr lang="en-US" altLang="ko-KR" sz="1200" b="1" dirty="0">
                <a:solidFill>
                  <a:srgbClr val="FF0000"/>
                </a:solidFill>
              </a:rPr>
            </a:br>
            <a:r>
              <a:rPr lang="en-US" altLang="ko-KR" sz="1200" b="1" dirty="0">
                <a:solidFill>
                  <a:srgbClr val="FF0000"/>
                </a:solidFill>
              </a:rPr>
              <a:t>BATCH</a:t>
            </a:r>
            <a:r>
              <a:rPr lang="ko-KR" altLang="en-US" sz="1200" b="1" dirty="0">
                <a:solidFill>
                  <a:srgbClr val="FF0000"/>
                </a:solidFill>
              </a:rPr>
              <a:t> 타입으로 설정하여 생성합니다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2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>
          <a:xfrm>
            <a:off x="691891" y="1274707"/>
            <a:ext cx="9057409" cy="291032"/>
          </a:xfrm>
        </p:spPr>
        <p:txBody>
          <a:bodyPr>
            <a:noAutofit/>
          </a:bodyPr>
          <a:lstStyle/>
          <a:p>
            <a:r>
              <a:rPr lang="en-US" altLang="ko-KR" sz="2800" dirty="0"/>
              <a:t>1. Spring Batch </a:t>
            </a:r>
            <a:r>
              <a:rPr lang="ko-KR" altLang="en-US" sz="2800" dirty="0"/>
              <a:t>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185870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개요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153977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Spring Batch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446940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– Chunk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742215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– </a:t>
            </a: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3035178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Step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흐름 제어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7" y="3330453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병렬처리</a:t>
            </a:r>
          </a:p>
        </p:txBody>
      </p:sp>
    </p:spTree>
    <p:extLst>
      <p:ext uri="{BB962C8B-B14F-4D97-AF65-F5344CB8AC3E}">
        <p14:creationId xmlns:p14="http://schemas.microsoft.com/office/powerpoint/2010/main" val="11273714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MyBatisPaging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1399742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Processor </a:t>
            </a:r>
            <a:r>
              <a:rPr lang="ko-KR" altLang="en-US" sz="1200" dirty="0"/>
              <a:t>작성</a:t>
            </a:r>
            <a:endParaRPr lang="en-US" altLang="ko-KR" sz="1200" dirty="0"/>
          </a:p>
        </p:txBody>
      </p:sp>
      <p:sp>
        <p:nvSpPr>
          <p:cNvPr id="22" name="직사각형 21"/>
          <p:cNvSpPr/>
          <p:nvPr/>
        </p:nvSpPr>
        <p:spPr>
          <a:xfrm>
            <a:off x="694556" y="1749242"/>
            <a:ext cx="4992842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</a:t>
            </a:r>
            <a:r>
              <a:rPr lang="en-US" altLang="ko-KR" sz="1200" dirty="0" err="1">
                <a:latin typeface="+mn-ea"/>
              </a:rPr>
              <a:t>ItemProcessor</a:t>
            </a:r>
            <a:r>
              <a:rPr lang="en-US" altLang="ko-KR" sz="1200" dirty="0">
                <a:latin typeface="+mn-ea"/>
              </a:rPr>
              <a:t>&lt;</a:t>
            </a:r>
            <a:r>
              <a:rPr lang="en-US" altLang="ko-KR" sz="1200" dirty="0" err="1">
                <a:latin typeface="+mn-ea"/>
              </a:rPr>
              <a:t>UserInfo</a:t>
            </a:r>
            <a:r>
              <a:rPr lang="en-US" altLang="ko-KR" sz="1200" dirty="0">
                <a:latin typeface="+mn-ea"/>
              </a:rPr>
              <a:t>, </a:t>
            </a:r>
            <a:r>
              <a:rPr lang="en-US" altLang="ko-KR" sz="1200" dirty="0" err="1">
                <a:latin typeface="+mn-ea"/>
              </a:rPr>
              <a:t>UserInfo</a:t>
            </a:r>
            <a:r>
              <a:rPr lang="en-US" altLang="ko-KR" sz="1200" dirty="0">
                <a:latin typeface="+mn-ea"/>
              </a:rPr>
              <a:t>&gt; OSX00104JobProcessor() {</a:t>
            </a:r>
          </a:p>
          <a:p>
            <a:r>
              <a:rPr lang="en-US" altLang="ko-KR" sz="1200" dirty="0">
                <a:latin typeface="+mn-ea"/>
              </a:rPr>
              <a:t>    return item -&gt; {</a:t>
            </a:r>
          </a:p>
          <a:p>
            <a:r>
              <a:rPr lang="en-US" altLang="ko-KR" sz="1200" dirty="0">
                <a:latin typeface="+mn-ea"/>
              </a:rPr>
              <a:t>        if (</a:t>
            </a:r>
            <a:r>
              <a:rPr lang="en-US" altLang="ko-KR" sz="1200" dirty="0" err="1">
                <a:latin typeface="+mn-ea"/>
              </a:rPr>
              <a:t>item.getUserType</a:t>
            </a:r>
            <a:r>
              <a:rPr lang="en-US" altLang="ko-KR" sz="1200" dirty="0">
                <a:latin typeface="+mn-ea"/>
              </a:rPr>
              <a:t>().equals("B")) {</a:t>
            </a:r>
          </a:p>
          <a:p>
            <a:r>
              <a:rPr lang="en-US" altLang="ko-KR" sz="1200" dirty="0">
                <a:latin typeface="+mn-ea"/>
              </a:rPr>
              <a:t>            return item;</a:t>
            </a:r>
          </a:p>
          <a:p>
            <a:r>
              <a:rPr lang="en-US" altLang="ko-KR" sz="1200" dirty="0">
                <a:latin typeface="+mn-ea"/>
              </a:rPr>
              <a:t>        }</a:t>
            </a:r>
          </a:p>
          <a:p>
            <a:r>
              <a:rPr lang="en-US" altLang="ko-KR" sz="1200" dirty="0">
                <a:latin typeface="+mn-ea"/>
              </a:rPr>
              <a:t>        else {</a:t>
            </a:r>
          </a:p>
          <a:p>
            <a:r>
              <a:rPr lang="en-US" altLang="ko-KR" sz="1200" dirty="0">
                <a:latin typeface="+mn-ea"/>
              </a:rPr>
              <a:t>            return null;</a:t>
            </a:r>
          </a:p>
          <a:p>
            <a:r>
              <a:rPr lang="en-US" altLang="ko-KR" sz="1200" dirty="0">
                <a:latin typeface="+mn-ea"/>
              </a:rPr>
              <a:t>        }</a:t>
            </a:r>
          </a:p>
          <a:p>
            <a:r>
              <a:rPr lang="en-US" altLang="ko-KR" sz="1200" dirty="0">
                <a:latin typeface="+mn-ea"/>
              </a:rPr>
              <a:t>    }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694556" y="3872900"/>
            <a:ext cx="25250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 err="1"/>
              <a:t>MyBatisPaging</a:t>
            </a:r>
            <a:r>
              <a:rPr lang="en-US" altLang="ko-KR" sz="1200" dirty="0"/>
              <a:t> </a:t>
            </a:r>
            <a:r>
              <a:rPr lang="ko-KR" altLang="en-US" sz="1200" dirty="0"/>
              <a:t>처리와 동일합니다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28409902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MyBatisPaging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1116459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Writer </a:t>
            </a:r>
            <a:r>
              <a:rPr lang="ko-KR" altLang="en-US" sz="1200" dirty="0"/>
              <a:t>작성</a:t>
            </a:r>
            <a:endParaRPr lang="en-US" altLang="ko-KR" sz="1200" dirty="0"/>
          </a:p>
        </p:txBody>
      </p:sp>
      <p:sp>
        <p:nvSpPr>
          <p:cNvPr id="6" name="직사각형 5"/>
          <p:cNvSpPr/>
          <p:nvPr/>
        </p:nvSpPr>
        <p:spPr>
          <a:xfrm>
            <a:off x="694556" y="1473737"/>
            <a:ext cx="721704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</a:t>
            </a:r>
            <a:r>
              <a:rPr lang="en-US" altLang="ko-KR" sz="1200" dirty="0" err="1">
                <a:latin typeface="+mn-ea"/>
              </a:rPr>
              <a:t>MyBatisBatchItemWriter</a:t>
            </a:r>
            <a:r>
              <a:rPr lang="en-US" altLang="ko-KR" sz="1200" dirty="0">
                <a:latin typeface="+mn-ea"/>
              </a:rPr>
              <a:t>&lt;</a:t>
            </a:r>
            <a:r>
              <a:rPr lang="en-US" altLang="ko-KR" sz="1200" dirty="0" err="1">
                <a:latin typeface="+mn-ea"/>
              </a:rPr>
              <a:t>UserInfo</a:t>
            </a:r>
            <a:r>
              <a:rPr lang="en-US" altLang="ko-KR" sz="1200" dirty="0">
                <a:latin typeface="+mn-ea"/>
              </a:rPr>
              <a:t>&gt; OSX00104JobItemWriter() {</a:t>
            </a:r>
          </a:p>
          <a:p>
            <a:r>
              <a:rPr lang="en-US" altLang="ko-KR" sz="1200" dirty="0">
                <a:latin typeface="+mn-ea"/>
              </a:rPr>
              <a:t>    </a:t>
            </a:r>
            <a:r>
              <a:rPr lang="en-US" altLang="ko-KR" sz="1200" dirty="0" err="1">
                <a:latin typeface="+mn-ea"/>
              </a:rPr>
              <a:t>MyBatisBatchItemWriter</a:t>
            </a:r>
            <a:r>
              <a:rPr lang="en-US" altLang="ko-KR" sz="1200" dirty="0">
                <a:latin typeface="+mn-ea"/>
              </a:rPr>
              <a:t>&lt;</a:t>
            </a:r>
            <a:r>
              <a:rPr lang="en-US" altLang="ko-KR" sz="1200" dirty="0" err="1">
                <a:latin typeface="+mn-ea"/>
              </a:rPr>
              <a:t>UserInfo</a:t>
            </a:r>
            <a:r>
              <a:rPr lang="en-US" altLang="ko-KR" sz="1200" dirty="0">
                <a:latin typeface="+mn-ea"/>
              </a:rPr>
              <a:t>&gt; writer = new </a:t>
            </a:r>
            <a:r>
              <a:rPr lang="en-US" altLang="ko-KR" sz="1200" dirty="0" err="1">
                <a:latin typeface="+mn-ea"/>
              </a:rPr>
              <a:t>MyBatisBatchItemWriter</a:t>
            </a:r>
            <a:r>
              <a:rPr lang="en-US" altLang="ko-KR" sz="1200" dirty="0">
                <a:latin typeface="+mn-ea"/>
              </a:rPr>
              <a:t>&lt;&gt;();</a:t>
            </a:r>
          </a:p>
          <a:p>
            <a:r>
              <a:rPr lang="en-US" altLang="ko-KR" sz="1200" dirty="0">
                <a:latin typeface="+mn-ea"/>
              </a:rPr>
              <a:t>    </a:t>
            </a:r>
            <a:r>
              <a:rPr lang="en-US" altLang="ko-KR" sz="1200" dirty="0" err="1">
                <a:latin typeface="+mn-ea"/>
              </a:rPr>
              <a:t>writer.setSqlSessionFactory</a:t>
            </a:r>
            <a:r>
              <a:rPr lang="en-US" altLang="ko-KR" sz="1200" dirty="0">
                <a:latin typeface="+mn-ea"/>
              </a:rPr>
              <a:t>(</a:t>
            </a:r>
            <a:r>
              <a:rPr lang="en-US" altLang="ko-KR" sz="1200" dirty="0" err="1">
                <a:latin typeface="+mn-ea"/>
              </a:rPr>
              <a:t>sqlSessionFactory</a:t>
            </a:r>
            <a:r>
              <a:rPr lang="en-US" altLang="ko-KR" sz="1200" dirty="0">
                <a:latin typeface="+mn-ea"/>
              </a:rPr>
              <a:t>);</a:t>
            </a:r>
          </a:p>
          <a:p>
            <a:r>
              <a:rPr lang="en-US" altLang="ko-KR" sz="1200" dirty="0">
                <a:latin typeface="+mn-ea"/>
              </a:rPr>
              <a:t>    </a:t>
            </a:r>
            <a:r>
              <a:rPr lang="en-US" altLang="ko-KR" sz="1200" dirty="0" err="1">
                <a:latin typeface="+mn-ea"/>
              </a:rPr>
              <a:t>writer.setStatementId</a:t>
            </a:r>
            <a:r>
              <a:rPr lang="en-US" altLang="ko-KR" sz="1200" dirty="0">
                <a:latin typeface="+mn-ea"/>
              </a:rPr>
              <a:t>("com.douzone.comet.batch.os.chunk.ChunkOrientedCursor.updateUserInfo");</a:t>
            </a:r>
          </a:p>
          <a:p>
            <a:r>
              <a:rPr lang="en-US" altLang="ko-KR" sz="1200" dirty="0">
                <a:latin typeface="+mn-ea"/>
              </a:rPr>
              <a:t>    </a:t>
            </a:r>
            <a:r>
              <a:rPr lang="en-US" altLang="ko-KR" sz="1200" dirty="0" err="1">
                <a:latin typeface="+mn-ea"/>
              </a:rPr>
              <a:t>writer.afterPropertiesSet</a:t>
            </a:r>
            <a:r>
              <a:rPr lang="en-US" altLang="ko-KR" sz="1200" dirty="0">
                <a:latin typeface="+mn-ea"/>
              </a:rPr>
              <a:t>();</a:t>
            </a:r>
          </a:p>
          <a:p>
            <a:r>
              <a:rPr lang="en-US" altLang="ko-KR" sz="1200" dirty="0">
                <a:latin typeface="+mn-ea"/>
              </a:rPr>
              <a:t>    return writer;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694556" y="3043397"/>
            <a:ext cx="40430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/>
              <a:t>최종적으로 처리한 데이터를 </a:t>
            </a:r>
            <a:r>
              <a:rPr lang="en-US" altLang="ko-KR" sz="1200" dirty="0"/>
              <a:t>DB </a:t>
            </a:r>
            <a:r>
              <a:rPr lang="ko-KR" altLang="en-US" sz="1200" dirty="0"/>
              <a:t>트랜잭션을 수행합니다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28316673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2. Spring Batch Job (Chunk)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MyBatisPaging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을 통한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Chunk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17331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사용한 </a:t>
            </a:r>
            <a:r>
              <a:rPr lang="en-US" altLang="ko-KR" sz="1200" dirty="0"/>
              <a:t>Mapper </a:t>
            </a:r>
            <a:r>
              <a:rPr lang="ko-KR" altLang="en-US" sz="1200" dirty="0"/>
              <a:t>파일</a:t>
            </a:r>
            <a:endParaRPr lang="en-US" altLang="ko-KR" sz="1200" dirty="0"/>
          </a:p>
        </p:txBody>
      </p:sp>
      <p:sp>
        <p:nvSpPr>
          <p:cNvPr id="7" name="직사각형 6"/>
          <p:cNvSpPr/>
          <p:nvPr/>
        </p:nvSpPr>
        <p:spPr>
          <a:xfrm>
            <a:off x="694556" y="1487363"/>
            <a:ext cx="7462684" cy="24929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&lt;?xml version="1.0" encoding="UTF-8"?&gt;</a:t>
            </a:r>
          </a:p>
          <a:p>
            <a:r>
              <a:rPr lang="en-US" altLang="ko-KR" sz="1200" dirty="0">
                <a:latin typeface="+mn-ea"/>
              </a:rPr>
              <a:t>&lt;!DOCTYPE mapper PUBLIC "-//mybatis.org//DTD Mapper 3.0//EN"</a:t>
            </a:r>
          </a:p>
          <a:p>
            <a:r>
              <a:rPr lang="en-US" altLang="ko-KR" sz="1200" dirty="0">
                <a:latin typeface="+mn-ea"/>
              </a:rPr>
              <a:t>"http://mybatis.org/</a:t>
            </a:r>
            <a:r>
              <a:rPr lang="en-US" altLang="ko-KR" sz="1200" dirty="0" err="1">
                <a:latin typeface="+mn-ea"/>
              </a:rPr>
              <a:t>dtd</a:t>
            </a:r>
            <a:r>
              <a:rPr lang="en-US" altLang="ko-KR" sz="1200" dirty="0">
                <a:latin typeface="+mn-ea"/>
              </a:rPr>
              <a:t>/mybatis-3-mapper.dtd"&gt;</a:t>
            </a:r>
          </a:p>
          <a:p>
            <a:r>
              <a:rPr lang="en-US" altLang="ko-KR" sz="1200" dirty="0">
                <a:latin typeface="+mn-ea"/>
              </a:rPr>
              <a:t>&lt;mapper namespace="</a:t>
            </a:r>
            <a:r>
              <a:rPr lang="en-US" altLang="ko-KR" sz="1200" dirty="0" err="1">
                <a:latin typeface="+mn-ea"/>
              </a:rPr>
              <a:t>com.douzone.comet.batch.os.chunk.ChunkOrientedCuros</a:t>
            </a:r>
            <a:r>
              <a:rPr lang="en-US" altLang="ko-KR" sz="1200" dirty="0">
                <a:latin typeface="+mn-ea"/>
              </a:rPr>
              <a:t>"&gt;</a:t>
            </a:r>
          </a:p>
          <a:p>
            <a:r>
              <a:rPr lang="en-US" altLang="ko-KR" sz="1200" dirty="0">
                <a:latin typeface="+mn-ea"/>
              </a:rPr>
              <a:t>    &lt;select id="</a:t>
            </a:r>
            <a:r>
              <a:rPr lang="en-US" altLang="ko-KR" sz="1200" dirty="0" err="1">
                <a:latin typeface="+mn-ea"/>
              </a:rPr>
              <a:t>getUserInfo</a:t>
            </a:r>
            <a:r>
              <a:rPr lang="en-US" altLang="ko-KR" sz="1200" dirty="0">
                <a:latin typeface="+mn-ea"/>
              </a:rPr>
              <a:t>" </a:t>
            </a:r>
            <a:r>
              <a:rPr lang="en-US" altLang="ko-KR" sz="1200" dirty="0" err="1">
                <a:latin typeface="+mn-ea"/>
              </a:rPr>
              <a:t>resultType</a:t>
            </a:r>
            <a:r>
              <a:rPr lang="en-US" altLang="ko-KR" sz="1200" dirty="0">
                <a:latin typeface="+mn-ea"/>
              </a:rPr>
              <a:t>="</a:t>
            </a:r>
            <a:r>
              <a:rPr lang="en-US" altLang="ko-KR" sz="1200" dirty="0" err="1">
                <a:latin typeface="+mn-ea"/>
              </a:rPr>
              <a:t>com.douzone.comet.batch.os.chunk.model.UserInfo</a:t>
            </a:r>
            <a:r>
              <a:rPr lang="en-US" altLang="ko-KR" sz="1200" dirty="0">
                <a:latin typeface="+mn-ea"/>
              </a:rPr>
              <a:t>"&gt;</a:t>
            </a:r>
          </a:p>
          <a:p>
            <a:r>
              <a:rPr lang="en-US" altLang="ko-KR" sz="1200" dirty="0">
                <a:latin typeface="+mn-ea"/>
              </a:rPr>
              <a:t>        SELECT * FROM TEST_USERINFO</a:t>
            </a:r>
          </a:p>
          <a:p>
            <a:r>
              <a:rPr lang="en-US" altLang="ko-KR" sz="1200" dirty="0">
                <a:latin typeface="+mn-ea"/>
              </a:rPr>
              <a:t>    &lt;/select&gt;</a:t>
            </a:r>
          </a:p>
          <a:p>
            <a:r>
              <a:rPr lang="en-US" altLang="ko-KR" sz="1200" dirty="0">
                <a:latin typeface="+mn-ea"/>
              </a:rPr>
              <a:t>    &lt;update id="</a:t>
            </a:r>
            <a:r>
              <a:rPr lang="en-US" altLang="ko-KR" sz="1200" dirty="0" err="1">
                <a:latin typeface="+mn-ea"/>
              </a:rPr>
              <a:t>updateUserInfo</a:t>
            </a:r>
            <a:r>
              <a:rPr lang="en-US" altLang="ko-KR" sz="1200" dirty="0">
                <a:latin typeface="+mn-ea"/>
              </a:rPr>
              <a:t>" </a:t>
            </a:r>
            <a:r>
              <a:rPr lang="en-US" altLang="ko-KR" sz="1200" dirty="0" err="1">
                <a:latin typeface="+mn-ea"/>
              </a:rPr>
              <a:t>parameterType</a:t>
            </a:r>
            <a:r>
              <a:rPr lang="en-US" altLang="ko-KR" sz="1200" dirty="0">
                <a:latin typeface="+mn-ea"/>
              </a:rPr>
              <a:t>="</a:t>
            </a:r>
            <a:r>
              <a:rPr lang="en-US" altLang="ko-KR" sz="1200" dirty="0" err="1">
                <a:latin typeface="+mn-ea"/>
              </a:rPr>
              <a:t>com.douzone.comet.batch.os.chunk.model.UserInfo</a:t>
            </a:r>
            <a:r>
              <a:rPr lang="en-US" altLang="ko-KR" sz="1200" dirty="0">
                <a:latin typeface="+mn-ea"/>
              </a:rPr>
              <a:t>"&gt;</a:t>
            </a:r>
          </a:p>
          <a:p>
            <a:r>
              <a:rPr lang="en-US" altLang="ko-KR" sz="1200" dirty="0">
                <a:latin typeface="+mn-ea"/>
              </a:rPr>
              <a:t>        UPDATE TEST_USERINFO SET USER_AGE = 21 WHERE USER_INDEX = #{</a:t>
            </a:r>
            <a:r>
              <a:rPr lang="en-US" altLang="ko-KR" sz="1200" dirty="0" err="1">
                <a:latin typeface="+mn-ea"/>
              </a:rPr>
              <a:t>userType</a:t>
            </a:r>
            <a:r>
              <a:rPr lang="en-US" altLang="ko-KR" sz="1200" dirty="0">
                <a:latin typeface="+mn-ea"/>
              </a:rPr>
              <a:t>}</a:t>
            </a:r>
          </a:p>
          <a:p>
            <a:r>
              <a:rPr lang="en-US" altLang="ko-KR" sz="1200" dirty="0">
                <a:latin typeface="+mn-ea"/>
              </a:rPr>
              <a:t>    &lt;/update&gt;</a:t>
            </a:r>
          </a:p>
          <a:p>
            <a:r>
              <a:rPr lang="en-US" altLang="ko-KR" sz="1200" dirty="0">
                <a:latin typeface="+mn-ea"/>
              </a:rPr>
              <a:t>&lt;/mapper&gt;</a:t>
            </a:r>
          </a:p>
          <a:p>
            <a:br>
              <a:rPr lang="en-US" altLang="ko-KR" sz="1200" dirty="0">
                <a:latin typeface="+mn-ea"/>
              </a:rPr>
            </a:br>
            <a:endParaRPr lang="en-US" altLang="ko-KR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107879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>
          <a:xfrm>
            <a:off x="691891" y="1274707"/>
            <a:ext cx="9057409" cy="291032"/>
          </a:xfrm>
        </p:spPr>
        <p:txBody>
          <a:bodyPr>
            <a:noAutofit/>
          </a:bodyPr>
          <a:lstStyle/>
          <a:p>
            <a:r>
              <a:rPr lang="en-US" altLang="ko-KR" sz="2800" dirty="0"/>
              <a:t>3. Spring Batch Job (</a:t>
            </a:r>
            <a:r>
              <a:rPr lang="en-US" altLang="ko-KR" sz="2800" dirty="0" err="1"/>
              <a:t>Tasklet</a:t>
            </a:r>
            <a:r>
              <a:rPr lang="en-US" altLang="ko-KR" sz="2800" dirty="0"/>
              <a:t>)</a:t>
            </a:r>
            <a:endParaRPr lang="ko-KR" alt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7" y="185870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Job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개발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7" y="2151665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Step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이 여러 개인 </a:t>
            </a: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작성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6" y="2446940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Step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이 여러 개일 때 병렬로 처리</a:t>
            </a:r>
          </a:p>
        </p:txBody>
      </p:sp>
    </p:spTree>
    <p:extLst>
      <p:ext uri="{BB962C8B-B14F-4D97-AF65-F5344CB8AC3E}">
        <p14:creationId xmlns:p14="http://schemas.microsoft.com/office/powerpoint/2010/main" val="14460719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Spring Batch Job (</a:t>
            </a:r>
            <a:r>
              <a:rPr lang="en-US" altLang="ko-KR" sz="1800" dirty="0" err="1"/>
              <a:t>Tasklet</a:t>
            </a:r>
            <a:r>
              <a:rPr lang="en-US" altLang="ko-KR" sz="1800" dirty="0"/>
              <a:t>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Job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개발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22899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/>
              <a:t>Tasklet</a:t>
            </a:r>
            <a:r>
              <a:rPr lang="en-US" altLang="ko-KR" sz="1200" dirty="0"/>
              <a:t> Job </a:t>
            </a:r>
            <a:r>
              <a:rPr lang="ko-KR" altLang="en-US" sz="1200" dirty="0"/>
              <a:t>서비스 </a:t>
            </a:r>
            <a:r>
              <a:rPr lang="ko-KR" altLang="en-US" sz="1200" dirty="0" err="1"/>
              <a:t>개발순서</a:t>
            </a:r>
            <a:endParaRPr lang="en-US" altLang="ko-KR" sz="1200" dirty="0"/>
          </a:p>
        </p:txBody>
      </p:sp>
      <p:sp>
        <p:nvSpPr>
          <p:cNvPr id="12" name="직사각형 11"/>
          <p:cNvSpPr/>
          <p:nvPr/>
        </p:nvSpPr>
        <p:spPr>
          <a:xfrm>
            <a:off x="942265" y="2912272"/>
            <a:ext cx="181812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en-US" altLang="ko-KR" sz="1200" dirty="0"/>
              <a:t>Batch</a:t>
            </a:r>
            <a:r>
              <a:rPr lang="ko-KR" altLang="en-US" sz="1200" dirty="0"/>
              <a:t> 프로젝트 생성</a:t>
            </a: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en-US" altLang="ko-KR" sz="1200" dirty="0"/>
              <a:t>Job </a:t>
            </a:r>
            <a:r>
              <a:rPr lang="ko-KR" altLang="en-US" sz="1200" dirty="0"/>
              <a:t>클래스 작성</a:t>
            </a: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en-US" altLang="ko-KR" sz="1200" dirty="0"/>
              <a:t>Job </a:t>
            </a:r>
            <a:r>
              <a:rPr lang="ko-KR" altLang="en-US" sz="1200" dirty="0"/>
              <a:t>및 </a:t>
            </a:r>
            <a:r>
              <a:rPr lang="en-US" altLang="ko-KR" sz="1200" dirty="0"/>
              <a:t>Step </a:t>
            </a:r>
            <a:r>
              <a:rPr lang="ko-KR" altLang="en-US" sz="1200" dirty="0"/>
              <a:t>작성</a:t>
            </a: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en-US" altLang="ko-KR" sz="1200" dirty="0" err="1"/>
              <a:t>Tasklet</a:t>
            </a:r>
            <a:r>
              <a:rPr lang="en-US" altLang="ko-KR" sz="1200" dirty="0"/>
              <a:t> </a:t>
            </a:r>
            <a:r>
              <a:rPr lang="ko-KR" altLang="en-US" sz="1200" dirty="0"/>
              <a:t>작성</a:t>
            </a:r>
            <a:endParaRPr lang="en-US" altLang="ko-KR" sz="1200" dirty="0"/>
          </a:p>
        </p:txBody>
      </p:sp>
      <p:pic>
        <p:nvPicPr>
          <p:cNvPr id="13" name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02947" y="1470391"/>
            <a:ext cx="6710286" cy="1414346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8729604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Spring Batch Job (</a:t>
            </a:r>
            <a:r>
              <a:rPr lang="en-US" altLang="ko-KR" sz="1800" dirty="0" err="1"/>
              <a:t>Tasklet</a:t>
            </a:r>
            <a:r>
              <a:rPr lang="en-US" altLang="ko-KR" sz="1800" dirty="0"/>
              <a:t>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Job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개발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6896440" cy="48936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Batch </a:t>
            </a:r>
            <a:r>
              <a:rPr lang="ko-KR" altLang="en-US" sz="1200" dirty="0"/>
              <a:t>프로젝트 생성</a:t>
            </a:r>
            <a:br>
              <a:rPr lang="en-US" altLang="ko-KR" sz="1200" dirty="0"/>
            </a:br>
            <a:r>
              <a:rPr lang="en-US" altLang="ko-KR" sz="1200" dirty="0"/>
              <a:t>Spring Batch </a:t>
            </a:r>
            <a:r>
              <a:rPr lang="ko-KR" altLang="en-US" sz="1200" dirty="0"/>
              <a:t>서비스를 개발하기 위해 </a:t>
            </a:r>
            <a:r>
              <a:rPr lang="en-US" altLang="ko-KR" sz="1200" dirty="0"/>
              <a:t>Maven </a:t>
            </a:r>
            <a:r>
              <a:rPr lang="ko-KR" altLang="en-US" sz="1200" dirty="0"/>
              <a:t>프로젝트를 생성합니다</a:t>
            </a:r>
            <a:br>
              <a:rPr lang="en-US" altLang="ko-KR" sz="1200" dirty="0"/>
            </a:br>
            <a:r>
              <a:rPr lang="en-US" altLang="ko-KR" sz="1200" dirty="0"/>
              <a:t>Maven </a:t>
            </a:r>
            <a:r>
              <a:rPr lang="ko-KR" altLang="en-US" sz="1200" dirty="0"/>
              <a:t>프로젝트 생성 시 아래의 명명 규칙에 따라 프로젝트를 생성합니다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en-US" altLang="ko-KR" sz="1200" dirty="0" err="1"/>
              <a:t>groupId</a:t>
            </a:r>
            <a:r>
              <a:rPr lang="en-US" altLang="ko-KR" sz="1200" dirty="0"/>
              <a:t> : </a:t>
            </a:r>
            <a:r>
              <a:rPr lang="en-US" altLang="ko-KR" sz="1200" dirty="0" err="1"/>
              <a:t>com.douzone.comet.batch</a:t>
            </a:r>
            <a:r>
              <a:rPr lang="en-US" altLang="ko-KR" sz="1200" dirty="0"/>
              <a:t> </a:t>
            </a:r>
            <a:r>
              <a:rPr lang="ko-KR" altLang="en-US" sz="1200" dirty="0"/>
              <a:t>고정</a:t>
            </a: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en-US" altLang="ko-KR" sz="1200" dirty="0" err="1"/>
              <a:t>artifactId</a:t>
            </a:r>
            <a:r>
              <a:rPr lang="en-US" altLang="ko-KR" sz="1200" dirty="0"/>
              <a:t> : </a:t>
            </a:r>
            <a:r>
              <a:rPr lang="en-US" altLang="ko-KR" sz="1200" dirty="0" err="1"/>
              <a:t>douzone</a:t>
            </a:r>
            <a:r>
              <a:rPr lang="en-US" altLang="ko-KR" sz="1200" dirty="0"/>
              <a:t>-comet-batch-{prefix1}-{prefix2}	 (ex : douzone-comet-batch-os-OSX00100)</a:t>
            </a:r>
          </a:p>
          <a:p>
            <a:pPr marL="658368" lvl="1" indent="-2286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Prefix1 : </a:t>
            </a:r>
            <a:r>
              <a:rPr lang="ko-KR" altLang="en-US" sz="1200" dirty="0" err="1"/>
              <a:t>모듈명</a:t>
            </a:r>
            <a:endParaRPr lang="en-US" altLang="ko-KR" sz="1200" dirty="0"/>
          </a:p>
          <a:p>
            <a:pPr marL="658368" lvl="1" indent="-2286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Prefix2 : </a:t>
            </a:r>
            <a:r>
              <a:rPr lang="ko-KR" altLang="en-US" sz="1200" dirty="0"/>
              <a:t>대문자모듈명</a:t>
            </a:r>
            <a:r>
              <a:rPr lang="en-US" altLang="ko-KR" sz="1200" dirty="0"/>
              <a:t>[2] + X + </a:t>
            </a:r>
            <a:r>
              <a:rPr lang="ko-KR" altLang="en-US" sz="1200" dirty="0"/>
              <a:t>유형</a:t>
            </a:r>
            <a:r>
              <a:rPr lang="en-US" altLang="ko-KR" sz="1200" dirty="0"/>
              <a:t>[2] + </a:t>
            </a:r>
            <a:r>
              <a:rPr lang="ko-KR" altLang="en-US" sz="1200" dirty="0"/>
              <a:t>일련번호</a:t>
            </a:r>
            <a:r>
              <a:rPr lang="en-US" altLang="ko-KR" sz="1200" dirty="0"/>
              <a:t>[3]</a:t>
            </a:r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en-US" altLang="ko-KR" sz="1200" dirty="0"/>
              <a:t>Version : 1.0.0.0 </a:t>
            </a:r>
            <a:r>
              <a:rPr lang="ko-KR" altLang="en-US" sz="1200" dirty="0"/>
              <a:t>고정</a:t>
            </a: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ko-KR" altLang="en-US" sz="1200" dirty="0"/>
              <a:t>배치 프로그램 이름 규칙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ERP10 </a:t>
            </a:r>
            <a:r>
              <a:rPr lang="ko-KR" altLang="en-US" sz="1200" dirty="0"/>
              <a:t>모듈</a:t>
            </a:r>
            <a:r>
              <a:rPr lang="en-US" altLang="ko-KR" sz="1200" dirty="0"/>
              <a:t>[2] + X + </a:t>
            </a:r>
            <a:r>
              <a:rPr lang="ko-KR" altLang="en-US" sz="1200" dirty="0"/>
              <a:t>유형</a:t>
            </a:r>
            <a:r>
              <a:rPr lang="en-US" altLang="ko-KR" sz="1200" dirty="0"/>
              <a:t>[2] +</a:t>
            </a:r>
            <a:r>
              <a:rPr lang="ko-KR" altLang="en-US" sz="1200" dirty="0"/>
              <a:t> 일련번호</a:t>
            </a:r>
            <a:r>
              <a:rPr lang="en-US" altLang="ko-KR" sz="1200" dirty="0"/>
              <a:t>[3]  + Job	(ex : OSX00100Job)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 err="1"/>
              <a:t>패키지명은</a:t>
            </a:r>
            <a:r>
              <a:rPr lang="ko-KR" altLang="en-US" sz="1200" dirty="0"/>
              <a:t> </a:t>
            </a:r>
            <a:r>
              <a:rPr lang="en-US" altLang="ko-KR" sz="1200" dirty="0" err="1"/>
              <a:t>com.douzone.comet.batch</a:t>
            </a:r>
            <a:r>
              <a:rPr lang="en-US" altLang="ko-KR" sz="1200" dirty="0"/>
              <a:t>.{</a:t>
            </a:r>
            <a:r>
              <a:rPr lang="ko-KR" altLang="en-US" sz="1200" dirty="0"/>
              <a:t>모듈</a:t>
            </a:r>
            <a:r>
              <a:rPr lang="en-US" altLang="ko-KR" sz="1200" dirty="0"/>
              <a:t>} </a:t>
            </a:r>
            <a:r>
              <a:rPr lang="ko-KR" altLang="en-US" sz="1200" dirty="0"/>
              <a:t>형태로 작성</a:t>
            </a:r>
            <a:r>
              <a:rPr lang="en-US" altLang="ko-KR" sz="1200" dirty="0"/>
              <a:t>     (ex : </a:t>
            </a:r>
            <a:r>
              <a:rPr lang="en-US" altLang="ko-KR" sz="1200" dirty="0" err="1"/>
              <a:t>com.douzone.comet.batch.os</a:t>
            </a:r>
            <a:r>
              <a:rPr lang="en-US" altLang="ko-KR" sz="1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027903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Spring Batch Job (</a:t>
            </a:r>
            <a:r>
              <a:rPr lang="en-US" altLang="ko-KR" sz="1800" dirty="0" err="1"/>
              <a:t>Tasklet</a:t>
            </a:r>
            <a:r>
              <a:rPr lang="en-US" altLang="ko-KR" sz="1800" dirty="0"/>
              <a:t>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Job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개발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1289135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pom.xml </a:t>
            </a:r>
            <a:r>
              <a:rPr lang="ko-KR" altLang="en-US" sz="1200" dirty="0"/>
              <a:t>예시</a:t>
            </a:r>
            <a:endParaRPr lang="en-US" altLang="ko-KR" sz="1200" dirty="0"/>
          </a:p>
        </p:txBody>
      </p:sp>
      <p:sp>
        <p:nvSpPr>
          <p:cNvPr id="6" name="직사각형 5"/>
          <p:cNvSpPr/>
          <p:nvPr/>
        </p:nvSpPr>
        <p:spPr>
          <a:xfrm>
            <a:off x="694556" y="1429783"/>
            <a:ext cx="4620176" cy="48013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900" dirty="0">
                <a:latin typeface="+mn-ea"/>
              </a:rPr>
              <a:t>&lt;project </a:t>
            </a:r>
            <a:r>
              <a:rPr lang="en-US" altLang="ko-KR" sz="900" dirty="0" err="1">
                <a:latin typeface="+mn-ea"/>
              </a:rPr>
              <a:t>xmlns</a:t>
            </a:r>
            <a:r>
              <a:rPr lang="en-US" altLang="ko-KR" sz="900" dirty="0">
                <a:latin typeface="+mn-ea"/>
              </a:rPr>
              <a:t>="http://maven.apache.org/POM/4.0.0"</a:t>
            </a:r>
          </a:p>
          <a:p>
            <a:r>
              <a:rPr lang="en-US" altLang="ko-KR" sz="900" dirty="0" err="1">
                <a:latin typeface="+mn-ea"/>
              </a:rPr>
              <a:t>xmlns:xsi</a:t>
            </a:r>
            <a:r>
              <a:rPr lang="en-US" altLang="ko-KR" sz="900" dirty="0">
                <a:latin typeface="+mn-ea"/>
              </a:rPr>
              <a:t>="http://www.w3.org/2001/XMLSchema-instance"</a:t>
            </a:r>
          </a:p>
          <a:p>
            <a:r>
              <a:rPr lang="en-US" altLang="ko-KR" sz="900" dirty="0" err="1">
                <a:latin typeface="+mn-ea"/>
              </a:rPr>
              <a:t>xsi:schemaLocation</a:t>
            </a:r>
            <a:r>
              <a:rPr lang="en-US" altLang="ko-KR" sz="900" dirty="0">
                <a:latin typeface="+mn-ea"/>
              </a:rPr>
              <a:t>="http://maven.apache.org/POM/4.0.0</a:t>
            </a:r>
          </a:p>
          <a:p>
            <a:r>
              <a:rPr lang="en-US" altLang="ko-KR" sz="900" dirty="0">
                <a:latin typeface="+mn-ea"/>
              </a:rPr>
              <a:t>http://maven.apache.org/xsd/maven-4.0.0.xsd"&gt;</a:t>
            </a:r>
          </a:p>
          <a:p>
            <a:r>
              <a:rPr lang="en-US" altLang="ko-KR" sz="900" dirty="0">
                <a:latin typeface="+mn-ea"/>
              </a:rPr>
              <a:t>    &lt;</a:t>
            </a:r>
            <a:r>
              <a:rPr lang="en-US" altLang="ko-KR" sz="900" dirty="0" err="1">
                <a:latin typeface="+mn-ea"/>
              </a:rPr>
              <a:t>modelVersion</a:t>
            </a:r>
            <a:r>
              <a:rPr lang="en-US" altLang="ko-KR" sz="900" dirty="0">
                <a:latin typeface="+mn-ea"/>
              </a:rPr>
              <a:t>&gt;4.0.0&lt;/</a:t>
            </a:r>
            <a:r>
              <a:rPr lang="en-US" altLang="ko-KR" sz="900" dirty="0" err="1">
                <a:latin typeface="+mn-ea"/>
              </a:rPr>
              <a:t>modelVersion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&lt;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com.douzone.comet.batch</a:t>
            </a:r>
            <a:r>
              <a:rPr lang="en-US" altLang="ko-KR" sz="900" dirty="0">
                <a:latin typeface="+mn-ea"/>
              </a:rPr>
              <a:t>&lt;/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&lt;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&gt;douzone-comet-batch-os-OSX00100&lt;/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&lt;version&gt;1.0.0.0&lt;/version&gt;</a:t>
            </a:r>
          </a:p>
          <a:p>
            <a:r>
              <a:rPr lang="en-US" altLang="ko-KR" sz="900" dirty="0">
                <a:latin typeface="+mn-ea"/>
              </a:rPr>
              <a:t>    &lt;packaging&gt;jar&lt;/packaging&gt;</a:t>
            </a:r>
          </a:p>
          <a:p>
            <a:r>
              <a:rPr lang="en-US" altLang="ko-KR" sz="900" dirty="0">
                <a:latin typeface="+mn-ea"/>
              </a:rPr>
              <a:t>    &lt;properties&gt;</a:t>
            </a:r>
          </a:p>
          <a:p>
            <a:r>
              <a:rPr lang="en-US" altLang="ko-KR" sz="900" dirty="0">
                <a:latin typeface="+mn-ea"/>
              </a:rPr>
              <a:t>        &lt;</a:t>
            </a:r>
            <a:r>
              <a:rPr lang="en-US" altLang="ko-KR" sz="900" dirty="0" err="1">
                <a:latin typeface="+mn-ea"/>
              </a:rPr>
              <a:t>java.version</a:t>
            </a:r>
            <a:r>
              <a:rPr lang="en-US" altLang="ko-KR" sz="900" dirty="0">
                <a:latin typeface="+mn-ea"/>
              </a:rPr>
              <a:t>&gt;1.8&lt;/</a:t>
            </a:r>
            <a:r>
              <a:rPr lang="en-US" altLang="ko-KR" sz="900" dirty="0" err="1">
                <a:latin typeface="+mn-ea"/>
              </a:rPr>
              <a:t>java.version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&lt;</a:t>
            </a:r>
            <a:r>
              <a:rPr lang="en-US" altLang="ko-KR" sz="900" dirty="0" err="1">
                <a:latin typeface="+mn-ea"/>
              </a:rPr>
              <a:t>project.build.sourceEncoding</a:t>
            </a:r>
            <a:r>
              <a:rPr lang="en-US" altLang="ko-KR" sz="900" dirty="0">
                <a:latin typeface="+mn-ea"/>
              </a:rPr>
              <a:t>&gt;UTF-8&lt;/</a:t>
            </a:r>
            <a:r>
              <a:rPr lang="en-US" altLang="ko-KR" sz="900" dirty="0" err="1">
                <a:latin typeface="+mn-ea"/>
              </a:rPr>
              <a:t>project.build.sourceEncoding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&lt;</a:t>
            </a:r>
            <a:r>
              <a:rPr lang="en-US" altLang="ko-KR" sz="900" dirty="0" err="1">
                <a:latin typeface="+mn-ea"/>
              </a:rPr>
              <a:t>org.apache.maven.plugins.version</a:t>
            </a:r>
            <a:r>
              <a:rPr lang="en-US" altLang="ko-KR" sz="900" dirty="0">
                <a:latin typeface="+mn-ea"/>
              </a:rPr>
              <a:t>&gt;3.8.0&lt;/</a:t>
            </a:r>
            <a:r>
              <a:rPr lang="en-US" altLang="ko-KR" sz="900" dirty="0" err="1">
                <a:latin typeface="+mn-ea"/>
              </a:rPr>
              <a:t>org.apache.maven.plugins.version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&lt;</a:t>
            </a:r>
            <a:r>
              <a:rPr lang="en-US" altLang="ko-KR" sz="900" dirty="0" err="1">
                <a:latin typeface="+mn-ea"/>
              </a:rPr>
              <a:t>dewsj.version</a:t>
            </a:r>
            <a:r>
              <a:rPr lang="en-US" altLang="ko-KR" sz="900" dirty="0">
                <a:latin typeface="+mn-ea"/>
              </a:rPr>
              <a:t>&gt;RELEASE&lt;/</a:t>
            </a:r>
            <a:r>
              <a:rPr lang="en-US" altLang="ko-KR" sz="900" dirty="0" err="1">
                <a:latin typeface="+mn-ea"/>
              </a:rPr>
              <a:t>dewsj.version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&lt;</a:t>
            </a:r>
            <a:r>
              <a:rPr lang="en-US" altLang="ko-KR" sz="900" dirty="0" err="1">
                <a:latin typeface="+mn-ea"/>
              </a:rPr>
              <a:t>junit.version</a:t>
            </a:r>
            <a:r>
              <a:rPr lang="en-US" altLang="ko-KR" sz="900" dirty="0">
                <a:latin typeface="+mn-ea"/>
              </a:rPr>
              <a:t>&gt;4.12&lt;/</a:t>
            </a:r>
            <a:r>
              <a:rPr lang="en-US" altLang="ko-KR" sz="900" dirty="0" err="1">
                <a:latin typeface="+mn-ea"/>
              </a:rPr>
              <a:t>junit.version</a:t>
            </a:r>
            <a:r>
              <a:rPr lang="en-US" altLang="ko-KR" sz="900" dirty="0">
                <a:latin typeface="+mn-ea"/>
              </a:rPr>
              <a:t>&gt; </a:t>
            </a:r>
          </a:p>
          <a:p>
            <a:r>
              <a:rPr lang="en-US" altLang="ko-KR" sz="900" dirty="0">
                <a:latin typeface="+mn-ea"/>
              </a:rPr>
              <a:t>    &lt;/properties&gt;</a:t>
            </a:r>
          </a:p>
          <a:p>
            <a:r>
              <a:rPr lang="en-US" altLang="ko-KR" sz="900" dirty="0">
                <a:latin typeface="+mn-ea"/>
              </a:rPr>
              <a:t>    &lt;repositories&gt;</a:t>
            </a:r>
          </a:p>
          <a:p>
            <a:r>
              <a:rPr lang="en-US" altLang="ko-KR" sz="900" dirty="0">
                <a:latin typeface="+mn-ea"/>
              </a:rPr>
              <a:t>        &lt;repository&gt;</a:t>
            </a:r>
          </a:p>
          <a:p>
            <a:r>
              <a:rPr lang="en-US" altLang="ko-KR" sz="900" dirty="0">
                <a:latin typeface="+mn-ea"/>
              </a:rPr>
              <a:t>            &lt;id&gt;nexus&lt;/id&gt;</a:t>
            </a:r>
          </a:p>
          <a:p>
            <a:r>
              <a:rPr lang="en-US" altLang="ko-KR" sz="900" dirty="0">
                <a:latin typeface="+mn-ea"/>
              </a:rPr>
              <a:t>            &lt;name&gt;comet2020-group&lt;/name&gt;</a:t>
            </a:r>
          </a:p>
          <a:p>
            <a:r>
              <a:rPr lang="en-US" altLang="ko-KR" sz="900" dirty="0">
                <a:latin typeface="+mn-ea"/>
              </a:rPr>
              <a:t>            &lt;</a:t>
            </a:r>
            <a:r>
              <a:rPr lang="en-US" altLang="ko-KR" sz="900" dirty="0" err="1">
                <a:latin typeface="+mn-ea"/>
              </a:rPr>
              <a:t>url</a:t>
            </a:r>
            <a:r>
              <a:rPr lang="en-US" altLang="ko-KR" sz="900" dirty="0">
                <a:latin typeface="+mn-ea"/>
              </a:rPr>
              <a:t>&gt;https://repo.comet.duzon.net/repository/comet2020-group/&lt;/url&gt;</a:t>
            </a:r>
          </a:p>
          <a:p>
            <a:r>
              <a:rPr lang="en-US" altLang="ko-KR" sz="900" dirty="0">
                <a:latin typeface="+mn-ea"/>
              </a:rPr>
              <a:t>        &lt;/repository&gt;</a:t>
            </a:r>
          </a:p>
          <a:p>
            <a:r>
              <a:rPr lang="en-US" altLang="ko-KR" sz="900" dirty="0">
                <a:latin typeface="+mn-ea"/>
              </a:rPr>
              <a:t>    &lt;/repositories&gt;</a:t>
            </a:r>
          </a:p>
          <a:p>
            <a:r>
              <a:rPr lang="en-US" altLang="ko-KR" sz="900" dirty="0">
                <a:latin typeface="+mn-ea"/>
              </a:rPr>
              <a:t>    &lt;dependencies&gt;</a:t>
            </a:r>
          </a:p>
          <a:p>
            <a:r>
              <a:rPr lang="en-US" altLang="ko-KR" sz="900" dirty="0">
                <a:latin typeface="+mn-ea"/>
              </a:rPr>
              <a:t>        &lt;dependency&gt;</a:t>
            </a:r>
          </a:p>
          <a:p>
            <a:r>
              <a:rPr lang="en-US" altLang="ko-KR" sz="900" dirty="0">
                <a:latin typeface="+mn-ea"/>
              </a:rPr>
              <a:t>            &lt;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com.douzone.gpd.framework</a:t>
            </a:r>
            <a:r>
              <a:rPr lang="en-US" altLang="ko-KR" sz="900" dirty="0">
                <a:latin typeface="+mn-ea"/>
              </a:rPr>
              <a:t>&lt;/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&lt;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douzone-gpd-oss</a:t>
            </a:r>
            <a:r>
              <a:rPr lang="en-US" altLang="ko-KR" sz="900" dirty="0">
                <a:latin typeface="+mn-ea"/>
              </a:rPr>
              <a:t>&lt;/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&lt;version&gt;${</a:t>
            </a:r>
            <a:r>
              <a:rPr lang="en-US" altLang="ko-KR" sz="900" dirty="0" err="1">
                <a:latin typeface="+mn-ea"/>
              </a:rPr>
              <a:t>dewsj.version</a:t>
            </a:r>
            <a:r>
              <a:rPr lang="en-US" altLang="ko-KR" sz="900" dirty="0">
                <a:latin typeface="+mn-ea"/>
              </a:rPr>
              <a:t>}&lt;/version&gt;</a:t>
            </a:r>
          </a:p>
          <a:p>
            <a:r>
              <a:rPr lang="en-US" altLang="ko-KR" sz="900" dirty="0">
                <a:latin typeface="+mn-ea"/>
              </a:rPr>
              <a:t>        &lt;/dependency&gt;</a:t>
            </a:r>
          </a:p>
          <a:p>
            <a:r>
              <a:rPr lang="en-US" altLang="ko-KR" sz="900" dirty="0">
                <a:latin typeface="+mn-ea"/>
              </a:rPr>
              <a:t>        &lt;dependency&gt;</a:t>
            </a:r>
          </a:p>
          <a:p>
            <a:r>
              <a:rPr lang="en-US" altLang="ko-KR" sz="900" dirty="0">
                <a:latin typeface="+mn-ea"/>
              </a:rPr>
              <a:t>            &lt;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com.douzone.gpd.framework</a:t>
            </a:r>
            <a:r>
              <a:rPr lang="en-US" altLang="ko-KR" sz="900" dirty="0">
                <a:latin typeface="+mn-ea"/>
              </a:rPr>
              <a:t>&lt;/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&lt;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douzone</a:t>
            </a:r>
            <a:r>
              <a:rPr lang="en-US" altLang="ko-KR" sz="900" dirty="0">
                <a:latin typeface="+mn-ea"/>
              </a:rPr>
              <a:t>-</a:t>
            </a:r>
            <a:r>
              <a:rPr lang="en-US" altLang="ko-KR" sz="900" dirty="0" err="1">
                <a:latin typeface="+mn-ea"/>
              </a:rPr>
              <a:t>gpd</a:t>
            </a:r>
            <a:r>
              <a:rPr lang="en-US" altLang="ko-KR" sz="900" dirty="0">
                <a:latin typeface="+mn-ea"/>
              </a:rPr>
              <a:t>-batch&lt;/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&lt;version&gt;${</a:t>
            </a:r>
            <a:r>
              <a:rPr lang="en-US" altLang="ko-KR" sz="900" dirty="0" err="1">
                <a:latin typeface="+mn-ea"/>
              </a:rPr>
              <a:t>dewsj.version</a:t>
            </a:r>
            <a:r>
              <a:rPr lang="en-US" altLang="ko-KR" sz="900" dirty="0">
                <a:latin typeface="+mn-ea"/>
              </a:rPr>
              <a:t>}&lt;/version&gt;</a:t>
            </a:r>
          </a:p>
          <a:p>
            <a:r>
              <a:rPr lang="en-US" altLang="ko-KR" sz="900" dirty="0">
                <a:latin typeface="+mn-ea"/>
              </a:rPr>
              <a:t>        &lt;/dependency&gt;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5314732" y="1429783"/>
            <a:ext cx="3967753" cy="43242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900" dirty="0">
                <a:latin typeface="+mn-ea"/>
              </a:rPr>
              <a:t>        &lt;dependency&gt;</a:t>
            </a:r>
          </a:p>
          <a:p>
            <a:r>
              <a:rPr lang="en-US" altLang="ko-KR" sz="900" dirty="0">
                <a:latin typeface="+mn-ea"/>
              </a:rPr>
              <a:t>            &lt;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com.douzone.gpd.framework</a:t>
            </a:r>
            <a:r>
              <a:rPr lang="en-US" altLang="ko-KR" sz="900" dirty="0">
                <a:latin typeface="+mn-ea"/>
              </a:rPr>
              <a:t>&lt;/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&lt;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douzone</a:t>
            </a:r>
            <a:r>
              <a:rPr lang="en-US" altLang="ko-KR" sz="900" dirty="0">
                <a:latin typeface="+mn-ea"/>
              </a:rPr>
              <a:t>-</a:t>
            </a:r>
            <a:r>
              <a:rPr lang="en-US" altLang="ko-KR" sz="900" dirty="0" err="1">
                <a:latin typeface="+mn-ea"/>
              </a:rPr>
              <a:t>gpd</a:t>
            </a:r>
            <a:r>
              <a:rPr lang="en-US" altLang="ko-KR" sz="900" dirty="0">
                <a:latin typeface="+mn-ea"/>
              </a:rPr>
              <a:t>-ftp&lt;/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&lt;version&gt;${</a:t>
            </a:r>
            <a:r>
              <a:rPr lang="en-US" altLang="ko-KR" sz="900" dirty="0" err="1">
                <a:latin typeface="+mn-ea"/>
              </a:rPr>
              <a:t>dewsj.version</a:t>
            </a:r>
            <a:r>
              <a:rPr lang="en-US" altLang="ko-KR" sz="900" dirty="0">
                <a:latin typeface="+mn-ea"/>
              </a:rPr>
              <a:t>}&lt;/version&gt;</a:t>
            </a:r>
          </a:p>
          <a:p>
            <a:r>
              <a:rPr lang="en-US" altLang="ko-KR" sz="900" dirty="0">
                <a:latin typeface="+mn-ea"/>
              </a:rPr>
              <a:t>        &lt;/dependency&gt;</a:t>
            </a:r>
          </a:p>
          <a:p>
            <a:r>
              <a:rPr lang="en-US" altLang="ko-KR" sz="900" dirty="0">
                <a:latin typeface="+mn-ea"/>
              </a:rPr>
              <a:t>        &lt;dependency&gt;</a:t>
            </a:r>
          </a:p>
          <a:p>
            <a:r>
              <a:rPr lang="en-US" altLang="ko-KR" sz="900" dirty="0">
                <a:latin typeface="+mn-ea"/>
              </a:rPr>
              <a:t>            &lt;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junit</a:t>
            </a:r>
            <a:r>
              <a:rPr lang="en-US" altLang="ko-KR" sz="900" dirty="0">
                <a:latin typeface="+mn-ea"/>
              </a:rPr>
              <a:t>&lt;/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&lt;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junit</a:t>
            </a:r>
            <a:r>
              <a:rPr lang="en-US" altLang="ko-KR" sz="900" dirty="0">
                <a:latin typeface="+mn-ea"/>
              </a:rPr>
              <a:t>&lt;/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&lt;version&gt;${</a:t>
            </a:r>
            <a:r>
              <a:rPr lang="en-US" altLang="ko-KR" sz="900" dirty="0" err="1">
                <a:latin typeface="+mn-ea"/>
              </a:rPr>
              <a:t>junit.version</a:t>
            </a:r>
            <a:r>
              <a:rPr lang="en-US" altLang="ko-KR" sz="900" dirty="0">
                <a:latin typeface="+mn-ea"/>
              </a:rPr>
              <a:t>}&lt;/version&gt;</a:t>
            </a:r>
          </a:p>
          <a:p>
            <a:r>
              <a:rPr lang="en-US" altLang="ko-KR" sz="900" dirty="0">
                <a:latin typeface="+mn-ea"/>
              </a:rPr>
              <a:t>            &lt;scope&gt;test&lt;/scope&gt;</a:t>
            </a:r>
          </a:p>
          <a:p>
            <a:r>
              <a:rPr lang="en-US" altLang="ko-KR" sz="900" dirty="0">
                <a:latin typeface="+mn-ea"/>
              </a:rPr>
              <a:t>        &lt;/dependency&gt;</a:t>
            </a:r>
          </a:p>
          <a:p>
            <a:r>
              <a:rPr lang="en-US" altLang="ko-KR" sz="900" dirty="0">
                <a:latin typeface="+mn-ea"/>
              </a:rPr>
              <a:t>    &lt;/dependencies&gt;</a:t>
            </a:r>
          </a:p>
          <a:p>
            <a:r>
              <a:rPr lang="en-US" altLang="ko-KR" sz="900" dirty="0">
                <a:latin typeface="+mn-ea"/>
              </a:rPr>
              <a:t>    &lt;build&gt;</a:t>
            </a:r>
          </a:p>
          <a:p>
            <a:r>
              <a:rPr lang="en-US" altLang="ko-KR" sz="900" dirty="0">
                <a:latin typeface="+mn-ea"/>
              </a:rPr>
              <a:t>        &lt;plugins&gt;</a:t>
            </a:r>
          </a:p>
          <a:p>
            <a:r>
              <a:rPr lang="en-US" altLang="ko-KR" sz="900" dirty="0">
                <a:latin typeface="+mn-ea"/>
              </a:rPr>
              <a:t>            &lt;plugin&gt;</a:t>
            </a:r>
          </a:p>
          <a:p>
            <a:r>
              <a:rPr lang="en-US" altLang="ko-KR" sz="900" dirty="0">
                <a:latin typeface="+mn-ea"/>
              </a:rPr>
              <a:t>                &lt;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  <a:r>
              <a:rPr lang="en-US" altLang="ko-KR" sz="900" dirty="0" err="1">
                <a:latin typeface="+mn-ea"/>
              </a:rPr>
              <a:t>org.apache.maven.plugins</a:t>
            </a:r>
            <a:r>
              <a:rPr lang="en-US" altLang="ko-KR" sz="900" dirty="0">
                <a:latin typeface="+mn-ea"/>
              </a:rPr>
              <a:t>&lt;/</a:t>
            </a:r>
            <a:r>
              <a:rPr lang="en-US" altLang="ko-KR" sz="900" dirty="0" err="1">
                <a:latin typeface="+mn-ea"/>
              </a:rPr>
              <a:t>groupId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    &lt;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&gt;maven-compiler-plugin&lt;/</a:t>
            </a:r>
            <a:r>
              <a:rPr lang="en-US" altLang="ko-KR" sz="900" dirty="0" err="1">
                <a:latin typeface="+mn-ea"/>
              </a:rPr>
              <a:t>artifactId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    &lt;version&gt;${</a:t>
            </a:r>
            <a:r>
              <a:rPr lang="en-US" altLang="ko-KR" sz="900" dirty="0" err="1">
                <a:latin typeface="+mn-ea"/>
              </a:rPr>
              <a:t>org.apache.maven.plugins.version</a:t>
            </a:r>
            <a:r>
              <a:rPr lang="en-US" altLang="ko-KR" sz="900" dirty="0">
                <a:latin typeface="+mn-ea"/>
              </a:rPr>
              <a:t>}&lt;/version&gt;</a:t>
            </a:r>
          </a:p>
          <a:p>
            <a:r>
              <a:rPr lang="en-US" altLang="ko-KR" sz="900" dirty="0">
                <a:latin typeface="+mn-ea"/>
              </a:rPr>
              <a:t>                &lt;configuration&gt;</a:t>
            </a:r>
          </a:p>
          <a:p>
            <a:r>
              <a:rPr lang="en-US" altLang="ko-KR" sz="900" dirty="0">
                <a:latin typeface="+mn-ea"/>
              </a:rPr>
              <a:t>                    &lt;source&gt;${</a:t>
            </a:r>
            <a:r>
              <a:rPr lang="en-US" altLang="ko-KR" sz="900" dirty="0" err="1">
                <a:latin typeface="+mn-ea"/>
              </a:rPr>
              <a:t>java.version</a:t>
            </a:r>
            <a:r>
              <a:rPr lang="en-US" altLang="ko-KR" sz="900" dirty="0">
                <a:latin typeface="+mn-ea"/>
              </a:rPr>
              <a:t>}&lt;/source&gt;</a:t>
            </a:r>
          </a:p>
          <a:p>
            <a:r>
              <a:rPr lang="en-US" altLang="ko-KR" sz="900" dirty="0">
                <a:latin typeface="+mn-ea"/>
              </a:rPr>
              <a:t>                    &lt;target&gt;${</a:t>
            </a:r>
            <a:r>
              <a:rPr lang="en-US" altLang="ko-KR" sz="900" dirty="0" err="1">
                <a:latin typeface="+mn-ea"/>
              </a:rPr>
              <a:t>java.version</a:t>
            </a:r>
            <a:r>
              <a:rPr lang="en-US" altLang="ko-KR" sz="900" dirty="0">
                <a:latin typeface="+mn-ea"/>
              </a:rPr>
              <a:t>}&lt;/target&gt;</a:t>
            </a:r>
          </a:p>
          <a:p>
            <a:r>
              <a:rPr lang="en-US" altLang="ko-KR" sz="900" dirty="0">
                <a:latin typeface="+mn-ea"/>
              </a:rPr>
              <a:t>                    &lt;encoding&gt;${</a:t>
            </a:r>
            <a:r>
              <a:rPr lang="en-US" altLang="ko-KR" sz="900" dirty="0" err="1">
                <a:latin typeface="+mn-ea"/>
              </a:rPr>
              <a:t>project.build.sourceEncoding</a:t>
            </a:r>
            <a:r>
              <a:rPr lang="en-US" altLang="ko-KR" sz="900" dirty="0">
                <a:latin typeface="+mn-ea"/>
              </a:rPr>
              <a:t>}&lt;/encoding&gt;</a:t>
            </a:r>
          </a:p>
          <a:p>
            <a:r>
              <a:rPr lang="en-US" altLang="ko-KR" sz="900" dirty="0">
                <a:latin typeface="+mn-ea"/>
              </a:rPr>
              <a:t>                    &lt;</a:t>
            </a:r>
            <a:r>
              <a:rPr lang="en-US" altLang="ko-KR" sz="900" dirty="0" err="1">
                <a:latin typeface="+mn-ea"/>
              </a:rPr>
              <a:t>compilerArgument</a:t>
            </a:r>
            <a:r>
              <a:rPr lang="en-US" altLang="ko-KR" sz="900" dirty="0">
                <a:latin typeface="+mn-ea"/>
              </a:rPr>
              <a:t>&gt;-</a:t>
            </a:r>
            <a:r>
              <a:rPr lang="en-US" altLang="ko-KR" sz="900" dirty="0" err="1">
                <a:latin typeface="+mn-ea"/>
              </a:rPr>
              <a:t>Xlint:all</a:t>
            </a:r>
            <a:r>
              <a:rPr lang="en-US" altLang="ko-KR" sz="900" dirty="0">
                <a:latin typeface="+mn-ea"/>
              </a:rPr>
              <a:t>&lt;/</a:t>
            </a:r>
            <a:r>
              <a:rPr lang="en-US" altLang="ko-KR" sz="900" dirty="0" err="1">
                <a:latin typeface="+mn-ea"/>
              </a:rPr>
              <a:t>compilerArgument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        &lt;</a:t>
            </a:r>
            <a:r>
              <a:rPr lang="en-US" altLang="ko-KR" sz="900" dirty="0" err="1">
                <a:latin typeface="+mn-ea"/>
              </a:rPr>
              <a:t>showWarnings</a:t>
            </a:r>
            <a:r>
              <a:rPr lang="en-US" altLang="ko-KR" sz="900" dirty="0">
                <a:latin typeface="+mn-ea"/>
              </a:rPr>
              <a:t>&gt;true&lt;/</a:t>
            </a:r>
            <a:r>
              <a:rPr lang="en-US" altLang="ko-KR" sz="900" dirty="0" err="1">
                <a:latin typeface="+mn-ea"/>
              </a:rPr>
              <a:t>showWarnings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        &lt;</a:t>
            </a:r>
            <a:r>
              <a:rPr lang="en-US" altLang="ko-KR" sz="900" dirty="0" err="1">
                <a:latin typeface="+mn-ea"/>
              </a:rPr>
              <a:t>showDeprecation</a:t>
            </a:r>
            <a:r>
              <a:rPr lang="en-US" altLang="ko-KR" sz="900" dirty="0">
                <a:latin typeface="+mn-ea"/>
              </a:rPr>
              <a:t>&gt;true&lt;/</a:t>
            </a:r>
            <a:r>
              <a:rPr lang="en-US" altLang="ko-KR" sz="900" dirty="0" err="1">
                <a:latin typeface="+mn-ea"/>
              </a:rPr>
              <a:t>showDeprecation</a:t>
            </a:r>
            <a:r>
              <a:rPr lang="en-US" altLang="ko-KR" sz="900" dirty="0">
                <a:latin typeface="+mn-ea"/>
              </a:rPr>
              <a:t>&gt;</a:t>
            </a:r>
          </a:p>
          <a:p>
            <a:r>
              <a:rPr lang="en-US" altLang="ko-KR" sz="900" dirty="0">
                <a:latin typeface="+mn-ea"/>
              </a:rPr>
              <a:t>                &lt;/configuration&gt;</a:t>
            </a:r>
          </a:p>
          <a:p>
            <a:r>
              <a:rPr lang="en-US" altLang="ko-KR" sz="900" dirty="0">
                <a:latin typeface="+mn-ea"/>
              </a:rPr>
              <a:t>            &lt;/plugin&gt;</a:t>
            </a:r>
          </a:p>
          <a:p>
            <a:r>
              <a:rPr lang="en-US" altLang="ko-KR" sz="900" dirty="0">
                <a:latin typeface="+mn-ea"/>
              </a:rPr>
              <a:t>        &lt;/plugins&gt;</a:t>
            </a:r>
          </a:p>
          <a:p>
            <a:r>
              <a:rPr lang="en-US" altLang="ko-KR" sz="900" dirty="0">
                <a:latin typeface="+mn-ea"/>
              </a:rPr>
              <a:t>    &lt;/build&gt;</a:t>
            </a:r>
          </a:p>
          <a:p>
            <a:r>
              <a:rPr lang="en-US" altLang="ko-KR" sz="900" dirty="0">
                <a:latin typeface="+mn-ea"/>
              </a:rPr>
              <a:t>&lt;/project&gt;</a:t>
            </a:r>
          </a:p>
          <a:p>
            <a:endParaRPr lang="en-US" altLang="ko-KR" sz="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267634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Spring Batch Job (</a:t>
            </a:r>
            <a:r>
              <a:rPr lang="en-US" altLang="ko-KR" sz="1800" dirty="0" err="1"/>
              <a:t>Tasklet</a:t>
            </a:r>
            <a:r>
              <a:rPr lang="en-US" altLang="ko-KR" sz="1800" dirty="0"/>
              <a:t>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Job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개발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1460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Job </a:t>
            </a:r>
            <a:r>
              <a:rPr lang="ko-KR" altLang="en-US" sz="1200" dirty="0"/>
              <a:t>클래스 생성</a:t>
            </a:r>
            <a:endParaRPr lang="en-US" altLang="ko-KR" sz="1200" dirty="0"/>
          </a:p>
        </p:txBody>
      </p:sp>
      <p:sp>
        <p:nvSpPr>
          <p:cNvPr id="7" name="직사각형 6"/>
          <p:cNvSpPr/>
          <p:nvPr/>
        </p:nvSpPr>
        <p:spPr>
          <a:xfrm>
            <a:off x="694556" y="1749242"/>
            <a:ext cx="7260321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@Configuration</a:t>
            </a:r>
          </a:p>
          <a:p>
            <a:r>
              <a:rPr lang="en-US" altLang="ko-KR" sz="1200" dirty="0">
                <a:latin typeface="+mn-ea"/>
              </a:rPr>
              <a:t>public class </a:t>
            </a:r>
            <a:r>
              <a:rPr lang="en-US" altLang="ko-KR" sz="1200" dirty="0" err="1">
                <a:latin typeface="+mn-ea"/>
              </a:rPr>
              <a:t>SampleJob</a:t>
            </a:r>
            <a:r>
              <a:rPr lang="en-US" altLang="ko-KR" sz="1200" dirty="0">
                <a:latin typeface="+mn-ea"/>
              </a:rPr>
              <a:t> {</a:t>
            </a:r>
          </a:p>
          <a:p>
            <a:r>
              <a:rPr lang="en-US" altLang="ko-KR" sz="1200" dirty="0">
                <a:latin typeface="+mn-ea"/>
              </a:rPr>
              <a:t>        protected 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;</a:t>
            </a:r>
          </a:p>
          <a:p>
            <a:r>
              <a:rPr lang="en-US" altLang="ko-KR" sz="1200" dirty="0">
                <a:latin typeface="+mn-ea"/>
              </a:rPr>
              <a:t>        protected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;</a:t>
            </a:r>
          </a:p>
          <a:p>
            <a:endParaRPr lang="en-US" altLang="ko-KR" sz="1200" dirty="0">
              <a:latin typeface="+mn-ea"/>
            </a:endParaRPr>
          </a:p>
          <a:p>
            <a:br>
              <a:rPr lang="en-US" altLang="ko-KR" sz="1200" dirty="0">
                <a:latin typeface="+mn-ea"/>
              </a:rPr>
            </a:br>
            <a:r>
              <a:rPr lang="en-US" altLang="ko-KR" sz="1200" dirty="0">
                <a:latin typeface="+mn-ea"/>
              </a:rPr>
              <a:t>        @</a:t>
            </a:r>
            <a:r>
              <a:rPr lang="en-US" altLang="ko-KR" sz="1200" dirty="0" err="1">
                <a:latin typeface="+mn-ea"/>
              </a:rPr>
              <a:t>Autowired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        public </a:t>
            </a:r>
            <a:r>
              <a:rPr lang="en-US" altLang="ko-KR" sz="1200" dirty="0" err="1">
                <a:latin typeface="+mn-ea"/>
              </a:rPr>
              <a:t>SampleJob</a:t>
            </a:r>
            <a:r>
              <a:rPr lang="en-US" altLang="ko-KR" sz="1200" dirty="0">
                <a:latin typeface="+mn-ea"/>
              </a:rPr>
              <a:t>(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,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) {</a:t>
            </a:r>
          </a:p>
          <a:p>
            <a:r>
              <a:rPr lang="en-US" altLang="ko-KR" sz="1200" dirty="0">
                <a:latin typeface="+mn-ea"/>
              </a:rPr>
              <a:t>            </a:t>
            </a:r>
            <a:r>
              <a:rPr lang="en-US" altLang="ko-KR" sz="1200" dirty="0" err="1">
                <a:latin typeface="+mn-ea"/>
              </a:rPr>
              <a:t>this.jobBuilderFactory</a:t>
            </a:r>
            <a:r>
              <a:rPr lang="en-US" altLang="ko-KR" sz="1200" dirty="0">
                <a:latin typeface="+mn-ea"/>
              </a:rPr>
              <a:t> = 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;</a:t>
            </a:r>
          </a:p>
          <a:p>
            <a:r>
              <a:rPr lang="en-US" altLang="ko-KR" sz="1200" dirty="0">
                <a:latin typeface="+mn-ea"/>
              </a:rPr>
              <a:t>            </a:t>
            </a:r>
            <a:r>
              <a:rPr lang="en-US" altLang="ko-KR" sz="1200" dirty="0" err="1">
                <a:latin typeface="+mn-ea"/>
              </a:rPr>
              <a:t>this.stepBuilderFactory</a:t>
            </a:r>
            <a:r>
              <a:rPr lang="en-US" altLang="ko-KR" sz="1200" dirty="0">
                <a:latin typeface="+mn-ea"/>
              </a:rPr>
              <a:t> =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;</a:t>
            </a:r>
          </a:p>
          <a:p>
            <a:r>
              <a:rPr lang="en-US" altLang="ko-KR" sz="1200" dirty="0">
                <a:latin typeface="+mn-ea"/>
              </a:rPr>
              <a:t>        }</a:t>
            </a:r>
          </a:p>
          <a:p>
            <a:endParaRPr lang="en-US" altLang="ko-KR" sz="1200" dirty="0">
              <a:latin typeface="+mn-ea"/>
            </a:endParaRP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        … Job, Step, </a:t>
            </a:r>
            <a:r>
              <a:rPr lang="en-US" altLang="ko-KR" sz="1200" dirty="0" err="1">
                <a:latin typeface="+mn-ea"/>
              </a:rPr>
              <a:t>Tasklet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메서드 작성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sp>
        <p:nvSpPr>
          <p:cNvPr id="11" name="직사각형 10"/>
          <p:cNvSpPr/>
          <p:nvPr/>
        </p:nvSpPr>
        <p:spPr>
          <a:xfrm flipH="1" flipV="1">
            <a:off x="754601" y="1784275"/>
            <a:ext cx="1154097" cy="195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 flipH="1" flipV="1">
            <a:off x="1171852" y="2889873"/>
            <a:ext cx="958788" cy="168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899821" y="1487363"/>
            <a:ext cx="5150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rgbClr val="FF0000"/>
                </a:solidFill>
              </a:rPr>
              <a:t>Spring Batch</a:t>
            </a:r>
            <a:r>
              <a:rPr lang="ko-KR" altLang="en-US" sz="1200" b="1" dirty="0">
                <a:solidFill>
                  <a:srgbClr val="FF0000"/>
                </a:solidFill>
              </a:rPr>
              <a:t>의 모든 </a:t>
            </a:r>
            <a:r>
              <a:rPr lang="en-US" altLang="ko-KR" sz="1200" b="1" dirty="0">
                <a:solidFill>
                  <a:srgbClr val="FF0000"/>
                </a:solidFill>
              </a:rPr>
              <a:t>Job</a:t>
            </a:r>
            <a:r>
              <a:rPr lang="ko-KR" altLang="en-US" sz="1200" b="1" dirty="0">
                <a:solidFill>
                  <a:srgbClr val="FF0000"/>
                </a:solidFill>
              </a:rPr>
              <a:t>은 </a:t>
            </a:r>
            <a:r>
              <a:rPr lang="en-US" altLang="ko-KR" sz="1200" b="1" dirty="0">
                <a:solidFill>
                  <a:srgbClr val="FF0000"/>
                </a:solidFill>
              </a:rPr>
              <a:t>Configuration </a:t>
            </a:r>
            <a:r>
              <a:rPr lang="ko-KR" altLang="en-US" sz="1200" b="1" dirty="0" err="1">
                <a:solidFill>
                  <a:srgbClr val="FF0000"/>
                </a:solidFill>
              </a:rPr>
              <a:t>어노테이션을</a:t>
            </a:r>
            <a:r>
              <a:rPr lang="ko-KR" altLang="en-US" sz="1200" b="1" dirty="0">
                <a:solidFill>
                  <a:srgbClr val="FF0000"/>
                </a:solidFill>
              </a:rPr>
              <a:t> 등록하여 사용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121762" y="2633016"/>
            <a:ext cx="62183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</a:rPr>
              <a:t>Job</a:t>
            </a:r>
            <a:r>
              <a:rPr lang="ko-KR" altLang="en-US" sz="1200" b="1" dirty="0">
                <a:solidFill>
                  <a:srgbClr val="FF0000"/>
                </a:solidFill>
              </a:rPr>
              <a:t>정보를 </a:t>
            </a:r>
            <a:r>
              <a:rPr lang="en-US" altLang="ko-KR" sz="1200" b="1" dirty="0">
                <a:solidFill>
                  <a:srgbClr val="FF0000"/>
                </a:solidFill>
              </a:rPr>
              <a:t>Builder</a:t>
            </a:r>
            <a:r>
              <a:rPr lang="ko-KR" altLang="en-US" sz="1200" b="1" dirty="0">
                <a:solidFill>
                  <a:srgbClr val="FF0000"/>
                </a:solidFill>
              </a:rPr>
              <a:t>를 통해 등록할 수 있는 </a:t>
            </a:r>
            <a:r>
              <a:rPr lang="en-US" altLang="ko-KR" sz="1200" b="1" dirty="0" err="1">
                <a:solidFill>
                  <a:srgbClr val="FF0000"/>
                </a:solidFill>
              </a:rPr>
              <a:t>JobBuilderFactory</a:t>
            </a:r>
            <a:r>
              <a:rPr lang="ko-KR" altLang="en-US" sz="1200" b="1" dirty="0">
                <a:solidFill>
                  <a:srgbClr val="FF0000"/>
                </a:solidFill>
              </a:rPr>
              <a:t>와 </a:t>
            </a:r>
            <a:r>
              <a:rPr lang="en-US" altLang="ko-KR" sz="1200" b="1" dirty="0">
                <a:solidFill>
                  <a:srgbClr val="FF0000"/>
                </a:solidFill>
              </a:rPr>
              <a:t>Step</a:t>
            </a:r>
            <a:r>
              <a:rPr lang="ko-KR" altLang="en-US" sz="1200" b="1" dirty="0">
                <a:solidFill>
                  <a:srgbClr val="FF0000"/>
                </a:solidFill>
              </a:rPr>
              <a:t>을 </a:t>
            </a:r>
            <a:r>
              <a:rPr lang="en-US" altLang="ko-KR" sz="1200" b="1" dirty="0">
                <a:solidFill>
                  <a:srgbClr val="FF0000"/>
                </a:solidFill>
              </a:rPr>
              <a:t>Builder</a:t>
            </a:r>
            <a:r>
              <a:rPr lang="ko-KR" altLang="en-US" sz="1200" b="1" dirty="0">
                <a:solidFill>
                  <a:srgbClr val="FF0000"/>
                </a:solidFill>
              </a:rPr>
              <a:t>를 통해</a:t>
            </a:r>
            <a:br>
              <a:rPr lang="en-US" altLang="ko-KR" sz="1200" b="1" dirty="0">
                <a:solidFill>
                  <a:srgbClr val="FF0000"/>
                </a:solidFill>
              </a:rPr>
            </a:br>
            <a:r>
              <a:rPr lang="ko-KR" altLang="en-US" sz="1200" b="1" dirty="0">
                <a:solidFill>
                  <a:srgbClr val="FF0000"/>
                </a:solidFill>
              </a:rPr>
              <a:t>등록할 수 잇는 </a:t>
            </a:r>
            <a:r>
              <a:rPr lang="en-US" altLang="ko-KR" sz="1200" b="1" dirty="0" err="1">
                <a:solidFill>
                  <a:srgbClr val="FF0000"/>
                </a:solidFill>
              </a:rPr>
              <a:t>StepBuilderFactory</a:t>
            </a:r>
            <a:r>
              <a:rPr lang="ko-KR" altLang="en-US" sz="1200" b="1" dirty="0">
                <a:solidFill>
                  <a:srgbClr val="FF0000"/>
                </a:solidFill>
              </a:rPr>
              <a:t>를 </a:t>
            </a:r>
            <a:r>
              <a:rPr lang="ko-KR" altLang="en-US" sz="1200" b="1" dirty="0" err="1">
                <a:solidFill>
                  <a:srgbClr val="FF0000"/>
                </a:solidFill>
              </a:rPr>
              <a:t>생성자를</a:t>
            </a:r>
            <a:r>
              <a:rPr lang="ko-KR" altLang="en-US" sz="1200" b="1" dirty="0">
                <a:solidFill>
                  <a:srgbClr val="FF0000"/>
                </a:solidFill>
              </a:rPr>
              <a:t> 통해 주입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1263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Spring Batch Job (</a:t>
            </a:r>
            <a:r>
              <a:rPr lang="en-US" altLang="ko-KR" sz="1800" dirty="0" err="1"/>
              <a:t>Tasklet</a:t>
            </a:r>
            <a:r>
              <a:rPr lang="en-US" altLang="ko-KR" sz="1800" dirty="0"/>
              <a:t>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Job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개발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9557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Job </a:t>
            </a:r>
            <a:r>
              <a:rPr lang="ko-KR" altLang="en-US" sz="1200" dirty="0"/>
              <a:t>생성</a:t>
            </a:r>
            <a:endParaRPr lang="en-US" altLang="ko-KR" sz="1200" dirty="0"/>
          </a:p>
        </p:txBody>
      </p:sp>
      <p:sp>
        <p:nvSpPr>
          <p:cNvPr id="6" name="직사각형 5"/>
          <p:cNvSpPr/>
          <p:nvPr/>
        </p:nvSpPr>
        <p:spPr>
          <a:xfrm>
            <a:off x="694556" y="1749242"/>
            <a:ext cx="351974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Job OSX00101Job() {</a:t>
            </a:r>
          </a:p>
          <a:p>
            <a:r>
              <a:rPr lang="en-US" altLang="ko-KR" sz="1200" dirty="0">
                <a:latin typeface="+mn-ea"/>
              </a:rPr>
              <a:t>    return </a:t>
            </a:r>
            <a:r>
              <a:rPr lang="en-US" altLang="ko-KR" sz="1200" dirty="0" err="1">
                <a:latin typeface="+mn-ea"/>
              </a:rPr>
              <a:t>jobBuilderFactory.get</a:t>
            </a:r>
            <a:r>
              <a:rPr lang="en-US" altLang="ko-KR" sz="1200" dirty="0">
                <a:latin typeface="+mn-ea"/>
              </a:rPr>
              <a:t>("OSX00101Job")</a:t>
            </a:r>
          </a:p>
          <a:p>
            <a:r>
              <a:rPr lang="en-US" altLang="ko-KR" sz="1200" dirty="0">
                <a:latin typeface="+mn-ea"/>
              </a:rPr>
              <a:t>            .start(OSX00101JobStep())</a:t>
            </a:r>
          </a:p>
          <a:p>
            <a:r>
              <a:rPr lang="en-US" altLang="ko-KR" sz="1200" dirty="0">
                <a:latin typeface="+mn-ea"/>
              </a:rPr>
              <a:t>            .build();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3211450"/>
            <a:ext cx="6248827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/>
              <a:t>Job </a:t>
            </a:r>
            <a:r>
              <a:rPr lang="ko-KR" altLang="en-US" sz="1200" dirty="0"/>
              <a:t>생성을 위해 </a:t>
            </a:r>
            <a:r>
              <a:rPr lang="ko-KR" altLang="en-US" sz="1200" dirty="0" err="1"/>
              <a:t>리턴타입이</a:t>
            </a:r>
            <a:r>
              <a:rPr lang="ko-KR" altLang="en-US" sz="1200" dirty="0"/>
              <a:t> </a:t>
            </a:r>
            <a:r>
              <a:rPr lang="en-US" altLang="ko-KR" sz="1200" dirty="0" err="1"/>
              <a:t>org.springframework.batch.core.Job</a:t>
            </a:r>
            <a:r>
              <a:rPr lang="ko-KR" altLang="en-US" sz="1200" dirty="0"/>
              <a:t>인 메서드를 생성합니다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ko-KR" altLang="en-US" sz="1200" dirty="0" err="1"/>
              <a:t>메서드명은</a:t>
            </a:r>
            <a:r>
              <a:rPr lang="ko-KR" altLang="en-US" sz="1200" dirty="0"/>
              <a:t> </a:t>
            </a:r>
            <a:r>
              <a:rPr lang="en-US" altLang="ko-KR" sz="1200" dirty="0"/>
              <a:t>20p</a:t>
            </a:r>
            <a:r>
              <a:rPr lang="ko-KR" altLang="en-US" sz="1200" dirty="0"/>
              <a:t>의 </a:t>
            </a:r>
            <a:r>
              <a:rPr lang="en-US" altLang="ko-KR" sz="1200" dirty="0"/>
              <a:t>Job </a:t>
            </a:r>
            <a:r>
              <a:rPr lang="ko-KR" altLang="en-US" sz="1200" dirty="0"/>
              <a:t>프로그램 명과 동일하게 설정 후 </a:t>
            </a:r>
            <a:r>
              <a:rPr lang="en-US" altLang="ko-KR" sz="1200" dirty="0"/>
              <a:t>@Bean </a:t>
            </a:r>
            <a:r>
              <a:rPr lang="ko-KR" altLang="en-US" sz="1200" dirty="0" err="1"/>
              <a:t>어노테이션을</a:t>
            </a:r>
            <a:r>
              <a:rPr lang="ko-KR" altLang="en-US" sz="1200" dirty="0"/>
              <a:t> 설정합니다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en-US" altLang="ko-KR" sz="1200" dirty="0"/>
              <a:t>Job </a:t>
            </a:r>
            <a:r>
              <a:rPr lang="ko-KR" altLang="en-US" sz="1200" dirty="0"/>
              <a:t>정보는 </a:t>
            </a:r>
            <a:r>
              <a:rPr lang="en-US" altLang="ko-KR" sz="1200" dirty="0" err="1"/>
              <a:t>JobBuilderFactory</a:t>
            </a:r>
            <a:r>
              <a:rPr lang="ko-KR" altLang="en-US" sz="1200" dirty="0"/>
              <a:t>를 통해 </a:t>
            </a:r>
            <a:r>
              <a:rPr lang="en-US" altLang="ko-KR" sz="1200" dirty="0"/>
              <a:t>Builder </a:t>
            </a:r>
            <a:r>
              <a:rPr lang="ko-KR" altLang="en-US" sz="1200" dirty="0"/>
              <a:t>패턴으로 </a:t>
            </a:r>
            <a:r>
              <a:rPr lang="en-US" altLang="ko-KR" sz="1200" dirty="0"/>
              <a:t>Job </a:t>
            </a:r>
            <a:r>
              <a:rPr lang="ko-KR" altLang="en-US" sz="1200" dirty="0"/>
              <a:t>정보를 등록합니다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en-US" altLang="ko-KR" sz="1200" dirty="0" err="1"/>
              <a:t>JobBuilderFactory</a:t>
            </a:r>
            <a:r>
              <a:rPr lang="ko-KR" altLang="en-US" sz="1200" dirty="0"/>
              <a:t>의 </a:t>
            </a:r>
            <a:r>
              <a:rPr lang="en-US" altLang="ko-KR" sz="1200" dirty="0"/>
              <a:t>get </a:t>
            </a:r>
            <a:r>
              <a:rPr lang="ko-KR" altLang="en-US" sz="1200" dirty="0"/>
              <a:t>메서드 인자로는 </a:t>
            </a:r>
            <a:r>
              <a:rPr lang="en-US" altLang="ko-KR" sz="1200" dirty="0"/>
              <a:t>Bean</a:t>
            </a:r>
            <a:r>
              <a:rPr lang="ko-KR" altLang="en-US" sz="1200" dirty="0"/>
              <a:t>으로 등록한 </a:t>
            </a:r>
            <a:r>
              <a:rPr lang="en-US" altLang="ko-KR" sz="1200" dirty="0"/>
              <a:t>Job</a:t>
            </a:r>
            <a:r>
              <a:rPr lang="ko-KR" altLang="en-US" sz="1200" dirty="0"/>
              <a:t>명이 들어가야 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ko-KR" altLang="en-US" sz="1200" dirty="0"/>
              <a:t>여기서 생성한 </a:t>
            </a:r>
            <a:r>
              <a:rPr lang="en-US" altLang="ko-KR" sz="1200" dirty="0"/>
              <a:t>Job</a:t>
            </a:r>
            <a:r>
              <a:rPr lang="ko-KR" altLang="en-US" sz="1200" dirty="0"/>
              <a:t>은 </a:t>
            </a:r>
            <a:r>
              <a:rPr lang="en-US" altLang="ko-KR" sz="1200" dirty="0"/>
              <a:t>Bean</a:t>
            </a:r>
            <a:r>
              <a:rPr lang="ko-KR" altLang="en-US" sz="1200" dirty="0"/>
              <a:t>으로 등록한 </a:t>
            </a:r>
            <a:r>
              <a:rPr lang="en-US" altLang="ko-KR" sz="1200" dirty="0"/>
              <a:t>OSX00101Job </a:t>
            </a:r>
            <a:r>
              <a:rPr lang="ko-KR" altLang="en-US" sz="1200" dirty="0"/>
              <a:t>이므로 동일하게 작성합니다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en-US" altLang="ko-KR" sz="1200" dirty="0"/>
              <a:t>start </a:t>
            </a:r>
            <a:r>
              <a:rPr lang="ko-KR" altLang="en-US" sz="1200" dirty="0"/>
              <a:t>메서드에는 인자로 생성할 </a:t>
            </a:r>
            <a:r>
              <a:rPr lang="en-US" altLang="ko-KR" sz="1200" dirty="0"/>
              <a:t>step </a:t>
            </a:r>
            <a:r>
              <a:rPr lang="ko-KR" altLang="en-US" sz="1200" dirty="0"/>
              <a:t>메서드를 지정합니다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25051885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Spring Batch Job (</a:t>
            </a:r>
            <a:r>
              <a:rPr lang="en-US" altLang="ko-KR" sz="1800" dirty="0" err="1"/>
              <a:t>Tasklet</a:t>
            </a:r>
            <a:r>
              <a:rPr lang="en-US" altLang="ko-KR" sz="1800" dirty="0"/>
              <a:t>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Job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개발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10246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Step </a:t>
            </a:r>
            <a:r>
              <a:rPr lang="ko-KR" altLang="en-US" sz="1200" dirty="0"/>
              <a:t>생성</a:t>
            </a:r>
            <a:endParaRPr lang="en-US" altLang="ko-KR" sz="1200" dirty="0"/>
          </a:p>
        </p:txBody>
      </p:sp>
      <p:sp>
        <p:nvSpPr>
          <p:cNvPr id="6" name="직사각형 5"/>
          <p:cNvSpPr/>
          <p:nvPr/>
        </p:nvSpPr>
        <p:spPr>
          <a:xfrm>
            <a:off x="694556" y="1749242"/>
            <a:ext cx="382412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Step OSX00101JobStep() {</a:t>
            </a:r>
          </a:p>
          <a:p>
            <a:r>
              <a:rPr lang="en-US" altLang="ko-KR" sz="1200" dirty="0">
                <a:latin typeface="+mn-ea"/>
              </a:rPr>
              <a:t>    return </a:t>
            </a:r>
            <a:r>
              <a:rPr lang="en-US" altLang="ko-KR" sz="1200" dirty="0" err="1">
                <a:latin typeface="+mn-ea"/>
              </a:rPr>
              <a:t>jobBuilderFactory.get</a:t>
            </a:r>
            <a:r>
              <a:rPr lang="en-US" altLang="ko-KR" sz="1200" dirty="0">
                <a:latin typeface="+mn-ea"/>
              </a:rPr>
              <a:t>("OSX00101JobStep")</a:t>
            </a:r>
          </a:p>
          <a:p>
            <a:r>
              <a:rPr lang="en-US" altLang="ko-KR" sz="1200" dirty="0">
                <a:latin typeface="+mn-ea"/>
              </a:rPr>
              <a:t>            .start(OSX00101JobTasklet())</a:t>
            </a:r>
          </a:p>
          <a:p>
            <a:r>
              <a:rPr lang="en-US" altLang="ko-KR" sz="1200" dirty="0">
                <a:latin typeface="+mn-ea"/>
              </a:rPr>
              <a:t>            .build();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3765447"/>
            <a:ext cx="64540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/>
              <a:t>Step </a:t>
            </a:r>
            <a:r>
              <a:rPr lang="ko-KR" altLang="en-US" sz="1200" dirty="0"/>
              <a:t>생성을 위해 </a:t>
            </a:r>
            <a:r>
              <a:rPr lang="ko-KR" altLang="en-US" sz="1200" dirty="0" err="1"/>
              <a:t>리턴타입이</a:t>
            </a:r>
            <a:r>
              <a:rPr lang="ko-KR" altLang="en-US" sz="1200" dirty="0"/>
              <a:t> </a:t>
            </a:r>
            <a:r>
              <a:rPr lang="en-US" altLang="ko-KR" sz="1200" dirty="0" err="1"/>
              <a:t>org.springframework.batch.core.Step</a:t>
            </a:r>
            <a:r>
              <a:rPr lang="ko-KR" altLang="en-US" sz="1200" dirty="0"/>
              <a:t>인 메서드를 생성합니다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ko-KR" altLang="en-US" sz="1200" dirty="0" err="1"/>
              <a:t>메서드명은</a:t>
            </a:r>
            <a:r>
              <a:rPr lang="ko-KR" altLang="en-US" sz="1200" dirty="0"/>
              <a:t> </a:t>
            </a:r>
            <a:r>
              <a:rPr lang="en-US" altLang="ko-KR" sz="1200" dirty="0"/>
              <a:t>43p</a:t>
            </a:r>
            <a:r>
              <a:rPr lang="ko-KR" altLang="en-US" sz="1200" dirty="0"/>
              <a:t>에서 작성한 </a:t>
            </a:r>
            <a:r>
              <a:rPr lang="en-US" altLang="ko-KR" sz="1200" dirty="0"/>
              <a:t>Job </a:t>
            </a:r>
            <a:r>
              <a:rPr lang="ko-KR" altLang="en-US" sz="1200" dirty="0"/>
              <a:t>명에 </a:t>
            </a:r>
            <a:r>
              <a:rPr lang="en-US" altLang="ko-KR" sz="1200" dirty="0"/>
              <a:t>Step</a:t>
            </a:r>
            <a:r>
              <a:rPr lang="ko-KR" altLang="en-US" sz="1200" dirty="0"/>
              <a:t>을 붙여 작성 후 </a:t>
            </a:r>
            <a:r>
              <a:rPr lang="en-US" altLang="ko-KR" sz="1200" dirty="0"/>
              <a:t>@Bean </a:t>
            </a:r>
            <a:r>
              <a:rPr lang="ko-KR" altLang="en-US" sz="1200" dirty="0" err="1"/>
              <a:t>어노테이션을</a:t>
            </a:r>
            <a:r>
              <a:rPr lang="ko-KR" altLang="en-US" sz="1200" dirty="0"/>
              <a:t> 설정합니다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en-US" altLang="ko-KR" sz="1200" dirty="0"/>
              <a:t>Step </a:t>
            </a:r>
            <a:r>
              <a:rPr lang="ko-KR" altLang="en-US" sz="1200" dirty="0"/>
              <a:t>정보는 </a:t>
            </a:r>
            <a:r>
              <a:rPr lang="en-US" altLang="ko-KR" sz="1200" dirty="0" err="1"/>
              <a:t>StepBuilderFactory</a:t>
            </a:r>
            <a:r>
              <a:rPr lang="ko-KR" altLang="en-US" sz="1200" dirty="0"/>
              <a:t>를 통해 </a:t>
            </a:r>
            <a:r>
              <a:rPr lang="en-US" altLang="ko-KR" sz="1200" dirty="0"/>
              <a:t>Builder </a:t>
            </a:r>
            <a:r>
              <a:rPr lang="ko-KR" altLang="en-US" sz="1200" dirty="0"/>
              <a:t>패턴을 통해 </a:t>
            </a:r>
            <a:r>
              <a:rPr lang="en-US" altLang="ko-KR" sz="1200" dirty="0"/>
              <a:t>Step </a:t>
            </a:r>
            <a:r>
              <a:rPr lang="ko-KR" altLang="en-US" sz="1200" dirty="0"/>
              <a:t>정보를 등록합니다</a:t>
            </a:r>
          </a:p>
        </p:txBody>
      </p:sp>
    </p:spTree>
    <p:extLst>
      <p:ext uri="{BB962C8B-B14F-4D97-AF65-F5344CB8AC3E}">
        <p14:creationId xmlns:p14="http://schemas.microsoft.com/office/powerpoint/2010/main" val="672857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개요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8231741" cy="52629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일반적으로 </a:t>
            </a:r>
            <a:r>
              <a:rPr lang="en-US" altLang="ko-KR" sz="1200" dirty="0"/>
              <a:t>Web Application</a:t>
            </a:r>
            <a:r>
              <a:rPr lang="ko-KR" altLang="en-US" sz="1200" dirty="0"/>
              <a:t>은 실시간으로 사용자의 요청을 받고 필요한 처리를 수행하는 </a:t>
            </a:r>
            <a:r>
              <a:rPr lang="en-US" altLang="ko-KR" sz="1200" dirty="0"/>
              <a:t>“</a:t>
            </a:r>
            <a:r>
              <a:rPr lang="ko-KR" altLang="en-US" sz="1200" dirty="0"/>
              <a:t>온라인 처리</a:t>
            </a:r>
            <a:r>
              <a:rPr lang="en-US" altLang="ko-KR" sz="1200" dirty="0"/>
              <a:t>“ </a:t>
            </a:r>
            <a:r>
              <a:rPr lang="ko-KR" altLang="en-US" sz="1200" dirty="0"/>
              <a:t>방식입니다</a:t>
            </a:r>
            <a:br>
              <a:rPr lang="en-US" altLang="ko-KR" sz="1200" dirty="0"/>
            </a:br>
            <a:r>
              <a:rPr lang="ko-KR" altLang="en-US" sz="1200" dirty="0"/>
              <a:t>이러한 온라인 처리 방식은 요청 즉시 필요한 결과를 받을 수 있습니다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“</a:t>
            </a:r>
            <a:r>
              <a:rPr lang="ko-KR" altLang="en-US" sz="1200" dirty="0"/>
              <a:t>배치 처리</a:t>
            </a:r>
            <a:r>
              <a:rPr lang="en-US" altLang="ko-KR" sz="1200" dirty="0"/>
              <a:t>“ </a:t>
            </a:r>
            <a:r>
              <a:rPr lang="ko-KR" altLang="en-US" sz="1200" dirty="0"/>
              <a:t>방식은 이와 달리 </a:t>
            </a:r>
            <a:r>
              <a:rPr lang="ko-KR" altLang="en-US" sz="1200" dirty="0" err="1"/>
              <a:t>응답성보다</a:t>
            </a:r>
            <a:r>
              <a:rPr lang="ko-KR" altLang="en-US" sz="1200" dirty="0"/>
              <a:t> 시간 당 처리량을 우선시 하는 방식으로</a:t>
            </a:r>
            <a:r>
              <a:rPr lang="en-US" altLang="ko-KR" sz="1200" dirty="0"/>
              <a:t>, </a:t>
            </a:r>
            <a:r>
              <a:rPr lang="ko-KR" altLang="en-US" sz="1200" dirty="0"/>
              <a:t>일정량의 데이터를 모아서 한번에</a:t>
            </a:r>
            <a:br>
              <a:rPr lang="en-US" altLang="ko-KR" sz="1200" dirty="0"/>
            </a:br>
            <a:r>
              <a:rPr lang="ko-KR" altLang="en-US" sz="1200" dirty="0"/>
              <a:t>처리하거나 일정한 순서에 따라 처리를 합니다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아래는 </a:t>
            </a:r>
            <a:r>
              <a:rPr lang="en-US" altLang="ko-KR" sz="1200" dirty="0"/>
              <a:t>“</a:t>
            </a:r>
            <a:r>
              <a:rPr lang="ko-KR" altLang="en-US" sz="1200" dirty="0"/>
              <a:t>배치 처리</a:t>
            </a:r>
            <a:r>
              <a:rPr lang="en-US" altLang="ko-KR" sz="1200" dirty="0"/>
              <a:t>”</a:t>
            </a:r>
            <a:r>
              <a:rPr lang="ko-KR" altLang="en-US" sz="1200" dirty="0"/>
              <a:t>를 사용하기에 적합한 상황입니다</a:t>
            </a:r>
            <a:r>
              <a:rPr lang="en-US" altLang="ko-KR" sz="1200" dirty="0"/>
              <a:t>.</a:t>
            </a:r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1200" dirty="0"/>
              <a:t>시간당 처리량을 향상시켜야 하는 경우</a:t>
            </a:r>
            <a:endParaRPr lang="en-US" altLang="ko-KR" sz="1200" dirty="0"/>
          </a:p>
          <a:p>
            <a:pPr marL="658368" lvl="1" indent="-2286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데이터를 모아서 한번에 처리하는 방식은 시간당 처리량을 향상시키는 효과를 낼 수 있습니다</a:t>
            </a:r>
            <a:r>
              <a:rPr lang="en-US" altLang="ko-KR" sz="1200" dirty="0"/>
              <a:t>.</a:t>
            </a:r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1200" dirty="0"/>
              <a:t>온라인 처리의 응답 성능을 개선해야 하는 경우</a:t>
            </a:r>
            <a:endParaRPr lang="en-US" altLang="ko-KR" sz="1200" dirty="0"/>
          </a:p>
          <a:p>
            <a:pPr marL="658368" lvl="2" indent="-2286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온라인 처리의 응답 성능을 개선하기 위해 반드시 온라인으로 처리하지 않아도 되는 부분을 배치 처리로 전환</a:t>
            </a: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1200" dirty="0"/>
              <a:t>비즈니스 업무 특성과 시스템 상의 처리 방식을 일치시켜야 하는 경우</a:t>
            </a:r>
            <a:endParaRPr lang="en-US" altLang="ko-KR" sz="1200" dirty="0"/>
          </a:p>
          <a:p>
            <a:pPr marL="658368" lvl="1" indent="-2286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Enterprise </a:t>
            </a:r>
            <a:r>
              <a:rPr lang="ko-KR" altLang="en-US" sz="1200" dirty="0"/>
              <a:t>시스템 등에서 일정 시간에 걸쳐 처리해야 하는 업무 등은 배치로 처리하는 것이 적합</a:t>
            </a: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1200" dirty="0"/>
              <a:t>외부 시스템과 연계해야 하는 경우</a:t>
            </a:r>
            <a:endParaRPr lang="en-US" altLang="ko-KR" sz="1200" dirty="0"/>
          </a:p>
          <a:p>
            <a:pPr marL="658368" lvl="1" indent="-2286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외부 시스템과의 연계 시 일정 기간 동안의 데이터를 파일로 만들어 교환할 경우 사용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2693183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Spring Batch Job (</a:t>
            </a:r>
            <a:r>
              <a:rPr lang="en-US" altLang="ko-KR" sz="1800" dirty="0" err="1"/>
              <a:t>Tasklet</a:t>
            </a:r>
            <a:r>
              <a:rPr lang="en-US" altLang="ko-KR" sz="1800" dirty="0"/>
              <a:t>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Job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개발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11871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/>
              <a:t>Tasklet</a:t>
            </a:r>
            <a:r>
              <a:rPr lang="en-US" altLang="ko-KR" sz="1200" dirty="0"/>
              <a:t> </a:t>
            </a:r>
            <a:r>
              <a:rPr lang="ko-KR" altLang="en-US" sz="1200" dirty="0"/>
              <a:t>작성</a:t>
            </a:r>
            <a:endParaRPr lang="en-US" altLang="ko-KR" sz="1200" dirty="0"/>
          </a:p>
        </p:txBody>
      </p:sp>
      <p:sp>
        <p:nvSpPr>
          <p:cNvPr id="6" name="직사각형 5"/>
          <p:cNvSpPr/>
          <p:nvPr/>
        </p:nvSpPr>
        <p:spPr>
          <a:xfrm>
            <a:off x="694556" y="1749242"/>
            <a:ext cx="3200941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</a:t>
            </a:r>
            <a:r>
              <a:rPr lang="en-US" altLang="ko-KR" sz="1200" dirty="0" err="1">
                <a:latin typeface="+mn-ea"/>
              </a:rPr>
              <a:t>Tasklet</a:t>
            </a:r>
            <a:r>
              <a:rPr lang="en-US" altLang="ko-KR" sz="1200" dirty="0">
                <a:latin typeface="+mn-ea"/>
              </a:rPr>
              <a:t> OSX00101JobTasklet() {</a:t>
            </a:r>
          </a:p>
          <a:p>
            <a:r>
              <a:rPr lang="en-US" altLang="ko-KR" sz="1200" dirty="0">
                <a:latin typeface="+mn-ea"/>
              </a:rPr>
              <a:t>    return (contribution, </a:t>
            </a:r>
            <a:r>
              <a:rPr lang="en-US" altLang="ko-KR" sz="1200" dirty="0" err="1">
                <a:latin typeface="+mn-ea"/>
              </a:rPr>
              <a:t>chunkContext</a:t>
            </a:r>
            <a:r>
              <a:rPr lang="en-US" altLang="ko-KR" sz="1200" dirty="0">
                <a:latin typeface="+mn-ea"/>
              </a:rPr>
              <a:t>) -&gt; {</a:t>
            </a:r>
          </a:p>
          <a:p>
            <a:r>
              <a:rPr lang="en-US" altLang="ko-KR" sz="1200" dirty="0">
                <a:latin typeface="+mn-ea"/>
              </a:rPr>
              <a:t>        try {</a:t>
            </a:r>
          </a:p>
          <a:p>
            <a:r>
              <a:rPr lang="en-US" altLang="ko-KR" sz="1200" dirty="0">
                <a:latin typeface="+mn-ea"/>
              </a:rPr>
              <a:t>            // </a:t>
            </a:r>
            <a:r>
              <a:rPr lang="ko-KR" altLang="en-US" sz="1200" dirty="0">
                <a:latin typeface="+mn-ea"/>
              </a:rPr>
              <a:t>비즈니스 </a:t>
            </a:r>
            <a:r>
              <a:rPr lang="ko-KR" altLang="en-US" sz="1200" dirty="0" err="1">
                <a:latin typeface="+mn-ea"/>
              </a:rPr>
              <a:t>로직</a:t>
            </a:r>
            <a:r>
              <a:rPr lang="ko-KR" altLang="en-US" sz="1200" dirty="0">
                <a:latin typeface="+mn-ea"/>
              </a:rPr>
              <a:t> 작성</a:t>
            </a:r>
          </a:p>
          <a:p>
            <a:r>
              <a:rPr lang="ko-KR" altLang="en-US" sz="1200" dirty="0">
                <a:latin typeface="+mn-ea"/>
              </a:rPr>
              <a:t>            </a:t>
            </a:r>
            <a:r>
              <a:rPr lang="en-US" altLang="ko-KR" sz="1200" dirty="0">
                <a:latin typeface="+mn-ea"/>
              </a:rPr>
              <a:t>return </a:t>
            </a:r>
            <a:r>
              <a:rPr lang="en-US" altLang="ko-KR" sz="1200" dirty="0" err="1">
                <a:latin typeface="+mn-ea"/>
              </a:rPr>
              <a:t>RepeatStatus.FINISHED</a:t>
            </a:r>
            <a:r>
              <a:rPr lang="en-US" altLang="ko-KR" sz="1200" dirty="0">
                <a:latin typeface="+mn-ea"/>
              </a:rPr>
              <a:t>;</a:t>
            </a:r>
          </a:p>
          <a:p>
            <a:r>
              <a:rPr lang="en-US" altLang="ko-KR" sz="1200" dirty="0">
                <a:latin typeface="+mn-ea"/>
              </a:rPr>
              <a:t>        }</a:t>
            </a:r>
          </a:p>
          <a:p>
            <a:r>
              <a:rPr lang="en-US" altLang="ko-KR" sz="1200" dirty="0">
                <a:latin typeface="+mn-ea"/>
              </a:rPr>
              <a:t>        catch (Exception e) {</a:t>
            </a:r>
          </a:p>
          <a:p>
            <a:r>
              <a:rPr lang="en-US" altLang="ko-KR" sz="1200" dirty="0">
                <a:latin typeface="+mn-ea"/>
              </a:rPr>
              <a:t>            throw e;</a:t>
            </a:r>
          </a:p>
          <a:p>
            <a:r>
              <a:rPr lang="en-US" altLang="ko-KR" sz="1200" dirty="0">
                <a:latin typeface="+mn-ea"/>
              </a:rPr>
              <a:t>        }</a:t>
            </a:r>
          </a:p>
          <a:p>
            <a:r>
              <a:rPr lang="en-US" altLang="ko-KR" sz="1200" dirty="0">
                <a:latin typeface="+mn-ea"/>
              </a:rPr>
              <a:t>    }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94556" y="4057566"/>
            <a:ext cx="754360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dirty="0" err="1"/>
              <a:t>Tasklet</a:t>
            </a:r>
            <a:r>
              <a:rPr lang="en-US" altLang="ko-KR" sz="1200" dirty="0"/>
              <a:t> </a:t>
            </a:r>
            <a:r>
              <a:rPr lang="ko-KR" altLang="en-US" sz="1200" dirty="0"/>
              <a:t>생성을 위해 </a:t>
            </a:r>
            <a:r>
              <a:rPr lang="ko-KR" altLang="en-US" sz="1200" dirty="0" err="1"/>
              <a:t>리턴타입이</a:t>
            </a:r>
            <a:r>
              <a:rPr lang="ko-KR" altLang="en-US" sz="1200" dirty="0"/>
              <a:t> </a:t>
            </a:r>
            <a:r>
              <a:rPr lang="en-US" altLang="ko-KR" sz="1200" dirty="0" err="1"/>
              <a:t>org.springframework.batch.core.step.tasklet.Tasklet</a:t>
            </a:r>
            <a:r>
              <a:rPr lang="en-US" altLang="ko-KR" sz="1200" dirty="0"/>
              <a:t> </a:t>
            </a:r>
            <a:r>
              <a:rPr lang="ko-KR" altLang="en-US" sz="1200" dirty="0"/>
              <a:t>인 메서드를 생성합니다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ko-KR" altLang="en-US" sz="1200" dirty="0" err="1"/>
              <a:t>메서드명은</a:t>
            </a:r>
            <a:r>
              <a:rPr lang="ko-KR" altLang="en-US" sz="1200" dirty="0"/>
              <a:t> </a:t>
            </a:r>
            <a:r>
              <a:rPr lang="en-US" altLang="ko-KR" sz="1200" dirty="0"/>
              <a:t>44p</a:t>
            </a:r>
            <a:r>
              <a:rPr lang="ko-KR" altLang="en-US" sz="1200" dirty="0"/>
              <a:t>에서 작성한 </a:t>
            </a:r>
            <a:r>
              <a:rPr lang="en-US" altLang="ko-KR" sz="1200" dirty="0"/>
              <a:t>Job </a:t>
            </a:r>
            <a:r>
              <a:rPr lang="ko-KR" altLang="en-US" sz="1200" dirty="0"/>
              <a:t>명에서 </a:t>
            </a:r>
            <a:r>
              <a:rPr lang="en-US" altLang="ko-KR" sz="1200" dirty="0" err="1"/>
              <a:t>Tasklet</a:t>
            </a:r>
            <a:r>
              <a:rPr lang="ko-KR" altLang="en-US" sz="1200" dirty="0"/>
              <a:t>을 붙여서 작성 후 </a:t>
            </a:r>
            <a:r>
              <a:rPr lang="en-US" altLang="ko-KR" sz="1200" dirty="0"/>
              <a:t>@Bean </a:t>
            </a:r>
            <a:r>
              <a:rPr lang="ko-KR" altLang="en-US" sz="1200" dirty="0" err="1"/>
              <a:t>어노테이션을</a:t>
            </a:r>
            <a:r>
              <a:rPr lang="ko-KR" altLang="en-US" sz="1200" dirty="0"/>
              <a:t> 설정합니다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ko-KR" altLang="en-US" sz="1200" dirty="0"/>
              <a:t>비즈니스 </a:t>
            </a:r>
            <a:r>
              <a:rPr lang="ko-KR" altLang="en-US" sz="1200" dirty="0" err="1"/>
              <a:t>로직이</a:t>
            </a:r>
            <a:r>
              <a:rPr lang="ko-KR" altLang="en-US" sz="1200" dirty="0"/>
              <a:t> 성공적으로 종료 시 </a:t>
            </a:r>
            <a:r>
              <a:rPr lang="en-US" altLang="ko-KR" sz="1200" dirty="0" err="1"/>
              <a:t>RepeatStatus.FINISHED</a:t>
            </a:r>
            <a:r>
              <a:rPr lang="ko-KR" altLang="en-US" sz="1200" dirty="0"/>
              <a:t>를 반환합니다</a:t>
            </a:r>
          </a:p>
        </p:txBody>
      </p:sp>
    </p:spTree>
    <p:extLst>
      <p:ext uri="{BB962C8B-B14F-4D97-AF65-F5344CB8AC3E}">
        <p14:creationId xmlns:p14="http://schemas.microsoft.com/office/powerpoint/2010/main" val="3016732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Spring Batch Job (</a:t>
            </a:r>
            <a:r>
              <a:rPr lang="en-US" altLang="ko-KR" sz="1800" dirty="0" err="1"/>
              <a:t>Tasklet</a:t>
            </a:r>
            <a:r>
              <a:rPr lang="en-US" altLang="ko-KR" sz="1800" dirty="0"/>
              <a:t>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Job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개발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23189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XML </a:t>
            </a:r>
            <a:r>
              <a:rPr lang="ko-KR" altLang="en-US" sz="1200" dirty="0"/>
              <a:t>방식의 </a:t>
            </a:r>
            <a:r>
              <a:rPr lang="en-US" altLang="ko-KR" sz="1200" dirty="0"/>
              <a:t>Job </a:t>
            </a:r>
            <a:r>
              <a:rPr lang="ko-KR" altLang="en-US" sz="1200" dirty="0"/>
              <a:t>생성과 비교</a:t>
            </a:r>
            <a:endParaRPr lang="en-US" altLang="ko-KR" sz="1200" dirty="0"/>
          </a:p>
        </p:txBody>
      </p:sp>
      <p:sp>
        <p:nvSpPr>
          <p:cNvPr id="11" name="직사각형 10"/>
          <p:cNvSpPr/>
          <p:nvPr/>
        </p:nvSpPr>
        <p:spPr>
          <a:xfrm>
            <a:off x="694556" y="1749242"/>
            <a:ext cx="5665910" cy="323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&lt;?xml version="1.0" encoding="UTF-8"?&gt;</a:t>
            </a:r>
          </a:p>
          <a:p>
            <a:r>
              <a:rPr lang="en-US" altLang="ko-KR" sz="1200" dirty="0">
                <a:latin typeface="+mn-ea"/>
              </a:rPr>
              <a:t>&lt;beans </a:t>
            </a:r>
            <a:r>
              <a:rPr lang="en-US" altLang="ko-KR" sz="1200" dirty="0" err="1">
                <a:latin typeface="+mn-ea"/>
              </a:rPr>
              <a:t>xmlns</a:t>
            </a:r>
            <a:r>
              <a:rPr lang="en-US" altLang="ko-KR" sz="1200" dirty="0">
                <a:latin typeface="+mn-ea"/>
              </a:rPr>
              <a:t>="http://www.springframework.org/schema/beans"</a:t>
            </a:r>
          </a:p>
          <a:p>
            <a:r>
              <a:rPr lang="en-US" altLang="ko-KR" sz="1200" dirty="0" err="1">
                <a:latin typeface="+mn-ea"/>
              </a:rPr>
              <a:t>xmlns:xsi</a:t>
            </a:r>
            <a:r>
              <a:rPr lang="en-US" altLang="ko-KR" sz="1200" dirty="0">
                <a:latin typeface="+mn-ea"/>
              </a:rPr>
              <a:t>="http://www.w3.org/2001/XMLSchema-instance"</a:t>
            </a:r>
          </a:p>
          <a:p>
            <a:r>
              <a:rPr lang="en-US" altLang="ko-KR" sz="1200" dirty="0" err="1">
                <a:latin typeface="+mn-ea"/>
              </a:rPr>
              <a:t>xsi:schemaLocation</a:t>
            </a:r>
            <a:r>
              <a:rPr lang="en-US" altLang="ko-KR" sz="1200" dirty="0">
                <a:latin typeface="+mn-ea"/>
              </a:rPr>
              <a:t>="http://www.springframework.org/schema/beans</a:t>
            </a:r>
          </a:p>
          <a:p>
            <a:r>
              <a:rPr lang="en-US" altLang="ko-KR" sz="1200" dirty="0">
                <a:latin typeface="+mn-ea"/>
              </a:rPr>
              <a:t>http://www.springframework.org/schema/beans/spring-beans-4.0.xsd</a:t>
            </a:r>
          </a:p>
          <a:p>
            <a:r>
              <a:rPr lang="en-US" altLang="ko-KR" sz="1200" dirty="0">
                <a:latin typeface="+mn-ea"/>
              </a:rPr>
              <a:t>http://www.springframework.org/schema/batch</a:t>
            </a:r>
          </a:p>
          <a:p>
            <a:r>
              <a:rPr lang="en-US" altLang="ko-KR" sz="1200" dirty="0">
                <a:latin typeface="+mn-ea"/>
              </a:rPr>
              <a:t>http://www.springframework.org/schema/batch/spring-batch-3.0.xsd"&gt;</a:t>
            </a:r>
          </a:p>
          <a:p>
            <a:r>
              <a:rPr lang="en-US" altLang="ko-KR" sz="1200" dirty="0">
                <a:latin typeface="+mn-ea"/>
              </a:rPr>
              <a:t>    &lt;job id="OSX00101Job" job-repository="</a:t>
            </a:r>
            <a:r>
              <a:rPr lang="en-US" altLang="ko-KR" sz="1200" dirty="0" err="1">
                <a:latin typeface="+mn-ea"/>
              </a:rPr>
              <a:t>jobRepository</a:t>
            </a:r>
            <a:r>
              <a:rPr lang="en-US" altLang="ko-KR" sz="1200" dirty="0">
                <a:latin typeface="+mn-ea"/>
              </a:rPr>
              <a:t>" </a:t>
            </a:r>
            <a:r>
              <a:rPr lang="en-US" altLang="ko-KR" sz="1200" dirty="0" err="1">
                <a:latin typeface="+mn-ea"/>
              </a:rPr>
              <a:t>restartable</a:t>
            </a:r>
            <a:r>
              <a:rPr lang="en-US" altLang="ko-KR" sz="1200" dirty="0">
                <a:latin typeface="+mn-ea"/>
              </a:rPr>
              <a:t>="true"</a:t>
            </a:r>
          </a:p>
          <a:p>
            <a:r>
              <a:rPr lang="en-US" altLang="ko-KR" sz="1200" dirty="0">
                <a:latin typeface="+mn-ea"/>
              </a:rPr>
              <a:t>    </a:t>
            </a:r>
            <a:r>
              <a:rPr lang="en-US" altLang="ko-KR" sz="1200" dirty="0" err="1">
                <a:latin typeface="+mn-ea"/>
              </a:rPr>
              <a:t>xmlns</a:t>
            </a:r>
            <a:r>
              <a:rPr lang="en-US" altLang="ko-KR" sz="1200" dirty="0">
                <a:latin typeface="+mn-ea"/>
              </a:rPr>
              <a:t>="http://www.springframework.org/schema/batch"&gt;</a:t>
            </a:r>
          </a:p>
          <a:p>
            <a:r>
              <a:rPr lang="en-US" altLang="ko-KR" sz="1200" dirty="0">
                <a:latin typeface="+mn-ea"/>
              </a:rPr>
              <a:t>        &lt;step id="OSX00101JobStep"&gt;</a:t>
            </a:r>
          </a:p>
          <a:p>
            <a:r>
              <a:rPr lang="en-US" altLang="ko-KR" sz="1200" dirty="0">
                <a:latin typeface="+mn-ea"/>
              </a:rPr>
              <a:t>            &lt;</a:t>
            </a:r>
            <a:r>
              <a:rPr lang="en-US" altLang="ko-KR" sz="1200" dirty="0" err="1">
                <a:latin typeface="+mn-ea"/>
              </a:rPr>
              <a:t>tasklet</a:t>
            </a:r>
            <a:r>
              <a:rPr lang="en-US" altLang="ko-KR" sz="1200" dirty="0">
                <a:latin typeface="+mn-ea"/>
              </a:rPr>
              <a:t> ref="OSX00101JobProcessor" allow-start-if-complete="false"</a:t>
            </a:r>
          </a:p>
          <a:p>
            <a:r>
              <a:rPr lang="en-US" altLang="ko-KR" sz="1200" dirty="0">
                <a:latin typeface="+mn-ea"/>
              </a:rPr>
              <a:t>            start-limit="" transaction-manager="</a:t>
            </a:r>
            <a:r>
              <a:rPr lang="en-US" altLang="ko-KR" sz="1200" dirty="0" err="1">
                <a:latin typeface="+mn-ea"/>
              </a:rPr>
              <a:t>batchTransactionManager</a:t>
            </a:r>
            <a:r>
              <a:rPr lang="en-US" altLang="ko-KR" sz="1200" dirty="0">
                <a:latin typeface="+mn-ea"/>
              </a:rPr>
              <a:t>"/&gt;</a:t>
            </a:r>
          </a:p>
          <a:p>
            <a:r>
              <a:rPr lang="en-US" altLang="ko-KR" sz="1200" dirty="0">
                <a:latin typeface="+mn-ea"/>
              </a:rPr>
              <a:t>        &lt;/step&gt;</a:t>
            </a:r>
          </a:p>
          <a:p>
            <a:r>
              <a:rPr lang="en-US" altLang="ko-KR" sz="1200" dirty="0">
                <a:latin typeface="+mn-ea"/>
              </a:rPr>
              <a:t>    &lt;/job&gt;</a:t>
            </a:r>
          </a:p>
          <a:p>
            <a:r>
              <a:rPr lang="en-US" altLang="ko-KR" sz="1200" dirty="0">
                <a:latin typeface="+mn-ea"/>
              </a:rPr>
              <a:t>    &lt;bean id="OSX00101JobProcessor"</a:t>
            </a:r>
          </a:p>
          <a:p>
            <a:r>
              <a:rPr lang="en-US" altLang="ko-KR" sz="1200" dirty="0">
                <a:latin typeface="+mn-ea"/>
              </a:rPr>
              <a:t>    class="com.douzone.comet.batch.os.OSX00101Job" /&gt;</a:t>
            </a:r>
          </a:p>
          <a:p>
            <a:r>
              <a:rPr lang="en-US" altLang="ko-KR" sz="1200" dirty="0">
                <a:latin typeface="+mn-ea"/>
              </a:rPr>
              <a:t>&lt;/beans&gt;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694556" y="4980896"/>
            <a:ext cx="768672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/>
              <a:t>기존 </a:t>
            </a:r>
            <a:r>
              <a:rPr lang="en-US" altLang="ko-KR" sz="1200" dirty="0"/>
              <a:t>XML </a:t>
            </a:r>
            <a:r>
              <a:rPr lang="ko-KR" altLang="en-US" sz="1200" dirty="0"/>
              <a:t>방식은 </a:t>
            </a:r>
            <a:r>
              <a:rPr lang="en-US" altLang="ko-KR" sz="1200" dirty="0"/>
              <a:t>Job, Step </a:t>
            </a:r>
            <a:r>
              <a:rPr lang="ko-KR" altLang="en-US" sz="1200" dirty="0"/>
              <a:t>태그를 이용하여 </a:t>
            </a:r>
            <a:r>
              <a:rPr lang="en-US" altLang="ko-KR" sz="1200" dirty="0"/>
              <a:t>Bean</a:t>
            </a:r>
            <a:r>
              <a:rPr lang="ko-KR" altLang="en-US" sz="1200" dirty="0"/>
              <a:t>을 생성 후 등록했습니다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r>
              <a:rPr lang="ko-KR" altLang="en-US" sz="1200" dirty="0"/>
              <a:t>코드에서 </a:t>
            </a:r>
            <a:r>
              <a:rPr lang="en-US" altLang="ko-KR" sz="1200" dirty="0"/>
              <a:t>Job, Step</a:t>
            </a:r>
            <a:r>
              <a:rPr lang="ko-KR" altLang="en-US" sz="1200" dirty="0"/>
              <a:t>의 생성은 </a:t>
            </a:r>
            <a:r>
              <a:rPr lang="en-US" altLang="ko-KR" sz="1200" dirty="0"/>
              <a:t>@Bean </a:t>
            </a:r>
            <a:r>
              <a:rPr lang="ko-KR" altLang="en-US" sz="1200" dirty="0" err="1"/>
              <a:t>어노테이션을</a:t>
            </a:r>
            <a:r>
              <a:rPr lang="ko-KR" altLang="en-US" sz="1200" dirty="0"/>
              <a:t> 통해 메서드로 생성한 이름이 </a:t>
            </a:r>
            <a:r>
              <a:rPr lang="en-US" altLang="ko-KR" sz="1200" dirty="0"/>
              <a:t>XML</a:t>
            </a:r>
            <a:r>
              <a:rPr lang="ko-KR" altLang="en-US" sz="1200" dirty="0"/>
              <a:t>상의 </a:t>
            </a:r>
            <a:r>
              <a:rPr lang="en-US" altLang="ko-KR" sz="1200" dirty="0"/>
              <a:t>id</a:t>
            </a:r>
            <a:r>
              <a:rPr lang="ko-KR" altLang="en-US" sz="1200" dirty="0"/>
              <a:t>로 설정이 됩니다</a:t>
            </a:r>
          </a:p>
        </p:txBody>
      </p:sp>
    </p:spTree>
    <p:extLst>
      <p:ext uri="{BB962C8B-B14F-4D97-AF65-F5344CB8AC3E}">
        <p14:creationId xmlns:p14="http://schemas.microsoft.com/office/powerpoint/2010/main" val="1463394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Spring Batch Job (</a:t>
            </a:r>
            <a:r>
              <a:rPr lang="en-US" altLang="ko-KR" sz="1800" dirty="0" err="1"/>
              <a:t>Tasklet</a:t>
            </a:r>
            <a:r>
              <a:rPr lang="en-US" altLang="ko-KR" sz="1800" dirty="0"/>
              <a:t>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Job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개발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23189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XML </a:t>
            </a:r>
            <a:r>
              <a:rPr lang="ko-KR" altLang="en-US" sz="1200" dirty="0"/>
              <a:t>방식의 </a:t>
            </a:r>
            <a:r>
              <a:rPr lang="en-US" altLang="ko-KR" sz="1200" dirty="0"/>
              <a:t>Job </a:t>
            </a:r>
            <a:r>
              <a:rPr lang="ko-KR" altLang="en-US" sz="1200" dirty="0"/>
              <a:t>생성과 비교</a:t>
            </a:r>
            <a:endParaRPr lang="en-US" altLang="ko-KR" sz="1200" dirty="0"/>
          </a:p>
        </p:txBody>
      </p:sp>
      <p:sp>
        <p:nvSpPr>
          <p:cNvPr id="11" name="직사각형 10"/>
          <p:cNvSpPr/>
          <p:nvPr/>
        </p:nvSpPr>
        <p:spPr>
          <a:xfrm>
            <a:off x="694556" y="1531317"/>
            <a:ext cx="566591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    &lt;job id="OSX00101Job" job-repository="</a:t>
            </a:r>
            <a:r>
              <a:rPr lang="en-US" altLang="ko-KR" sz="1200" dirty="0" err="1">
                <a:latin typeface="+mn-ea"/>
              </a:rPr>
              <a:t>jobRepository</a:t>
            </a:r>
            <a:r>
              <a:rPr lang="en-US" altLang="ko-KR" sz="1200" dirty="0">
                <a:latin typeface="+mn-ea"/>
              </a:rPr>
              <a:t>" </a:t>
            </a:r>
            <a:r>
              <a:rPr lang="en-US" altLang="ko-KR" sz="1200" dirty="0" err="1">
                <a:latin typeface="+mn-ea"/>
              </a:rPr>
              <a:t>restartable</a:t>
            </a:r>
            <a:r>
              <a:rPr lang="en-US" altLang="ko-KR" sz="1200" dirty="0">
                <a:latin typeface="+mn-ea"/>
              </a:rPr>
              <a:t>="true"</a:t>
            </a:r>
          </a:p>
          <a:p>
            <a:r>
              <a:rPr lang="en-US" altLang="ko-KR" sz="1200" dirty="0">
                <a:latin typeface="+mn-ea"/>
              </a:rPr>
              <a:t>    </a:t>
            </a:r>
            <a:r>
              <a:rPr lang="en-US" altLang="ko-KR" sz="1200" dirty="0" err="1">
                <a:latin typeface="+mn-ea"/>
              </a:rPr>
              <a:t>xmlns</a:t>
            </a:r>
            <a:r>
              <a:rPr lang="en-US" altLang="ko-KR" sz="1200" dirty="0">
                <a:latin typeface="+mn-ea"/>
              </a:rPr>
              <a:t>="http://www.springframework.org/schema/batch"&gt;</a:t>
            </a:r>
          </a:p>
          <a:p>
            <a:r>
              <a:rPr lang="en-US" altLang="ko-KR" sz="1200" dirty="0">
                <a:latin typeface="+mn-ea"/>
              </a:rPr>
              <a:t>        &lt;step id="OSX00101JobStep"&gt;</a:t>
            </a:r>
          </a:p>
          <a:p>
            <a:r>
              <a:rPr lang="en-US" altLang="ko-KR" sz="1200" dirty="0">
                <a:latin typeface="+mn-ea"/>
              </a:rPr>
              <a:t>            &lt;</a:t>
            </a:r>
            <a:r>
              <a:rPr lang="en-US" altLang="ko-KR" sz="1200" dirty="0" err="1">
                <a:latin typeface="+mn-ea"/>
              </a:rPr>
              <a:t>tasklet</a:t>
            </a:r>
            <a:r>
              <a:rPr lang="en-US" altLang="ko-KR" sz="1200" dirty="0">
                <a:latin typeface="+mn-ea"/>
              </a:rPr>
              <a:t> ref="OSX00101JobProcessor" allow-start-if-complete="false"</a:t>
            </a:r>
          </a:p>
          <a:p>
            <a:r>
              <a:rPr lang="en-US" altLang="ko-KR" sz="1200" dirty="0">
                <a:latin typeface="+mn-ea"/>
              </a:rPr>
              <a:t>            start-limit="" transaction-manager="</a:t>
            </a:r>
            <a:r>
              <a:rPr lang="en-US" altLang="ko-KR" sz="1200" dirty="0" err="1">
                <a:latin typeface="+mn-ea"/>
              </a:rPr>
              <a:t>batchTransactionManager</a:t>
            </a:r>
            <a:r>
              <a:rPr lang="en-US" altLang="ko-KR" sz="1200" dirty="0">
                <a:latin typeface="+mn-ea"/>
              </a:rPr>
              <a:t>"/&gt;</a:t>
            </a:r>
          </a:p>
          <a:p>
            <a:r>
              <a:rPr lang="en-US" altLang="ko-KR" sz="1200" dirty="0">
                <a:latin typeface="+mn-ea"/>
              </a:rPr>
              <a:t>        &lt;/step&gt;</a:t>
            </a:r>
          </a:p>
          <a:p>
            <a:r>
              <a:rPr lang="en-US" altLang="ko-KR" sz="1200" dirty="0">
                <a:latin typeface="+mn-ea"/>
              </a:rPr>
              <a:t>    &lt;/job&gt;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694556" y="4980896"/>
            <a:ext cx="49840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/>
              <a:t>위의 </a:t>
            </a:r>
            <a:r>
              <a:rPr lang="en-US" altLang="ko-KR" sz="1200" dirty="0"/>
              <a:t>XML</a:t>
            </a:r>
            <a:r>
              <a:rPr lang="ko-KR" altLang="en-US" sz="1200" dirty="0"/>
              <a:t>로 등록한 </a:t>
            </a:r>
            <a:r>
              <a:rPr lang="en-US" altLang="ko-KR" sz="1200" dirty="0"/>
              <a:t>Job</a:t>
            </a:r>
            <a:r>
              <a:rPr lang="ko-KR" altLang="en-US" sz="1200" dirty="0"/>
              <a:t> 부분과</a:t>
            </a:r>
            <a:br>
              <a:rPr lang="en-US" altLang="ko-KR" sz="1200" dirty="0"/>
            </a:br>
            <a:r>
              <a:rPr lang="ko-KR" altLang="en-US" sz="1200" dirty="0"/>
              <a:t>코드의 </a:t>
            </a:r>
            <a:r>
              <a:rPr lang="en-US" altLang="ko-KR" sz="1200" dirty="0"/>
              <a:t>@Bean </a:t>
            </a:r>
            <a:r>
              <a:rPr lang="ko-KR" altLang="en-US" sz="1200" dirty="0" err="1"/>
              <a:t>어노테이션을</a:t>
            </a:r>
            <a:r>
              <a:rPr lang="ko-KR" altLang="en-US" sz="1200" dirty="0"/>
              <a:t> 통해 등록한 </a:t>
            </a:r>
            <a:r>
              <a:rPr lang="en-US" altLang="ko-KR" sz="1200" dirty="0"/>
              <a:t>Job </a:t>
            </a:r>
            <a:r>
              <a:rPr lang="ko-KR" altLang="en-US" sz="1200" dirty="0"/>
              <a:t>부분은 서로 동일합니다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694556" y="3348439"/>
            <a:ext cx="351974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Job OSX00101Job() {</a:t>
            </a:r>
          </a:p>
          <a:p>
            <a:r>
              <a:rPr lang="en-US" altLang="ko-KR" sz="1200" dirty="0">
                <a:latin typeface="+mn-ea"/>
              </a:rPr>
              <a:t>    return </a:t>
            </a:r>
            <a:r>
              <a:rPr lang="en-US" altLang="ko-KR" sz="1200" dirty="0" err="1">
                <a:latin typeface="+mn-ea"/>
              </a:rPr>
              <a:t>jobBuilderFactory.get</a:t>
            </a:r>
            <a:r>
              <a:rPr lang="en-US" altLang="ko-KR" sz="1200" dirty="0">
                <a:latin typeface="+mn-ea"/>
              </a:rPr>
              <a:t>("OSX00101Job")</a:t>
            </a:r>
          </a:p>
          <a:p>
            <a:r>
              <a:rPr lang="en-US" altLang="ko-KR" sz="1200" dirty="0">
                <a:latin typeface="+mn-ea"/>
              </a:rPr>
              <a:t>            .start(OSX00101JobStep())</a:t>
            </a:r>
          </a:p>
          <a:p>
            <a:r>
              <a:rPr lang="en-US" altLang="ko-KR" sz="1200" dirty="0">
                <a:latin typeface="+mn-ea"/>
              </a:rPr>
              <a:t>            .build();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4448404" y="3348438"/>
            <a:ext cx="382412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Job OSX00101JobStep() {</a:t>
            </a:r>
          </a:p>
          <a:p>
            <a:r>
              <a:rPr lang="en-US" altLang="ko-KR" sz="1200" dirty="0">
                <a:latin typeface="+mn-ea"/>
              </a:rPr>
              <a:t>    return </a:t>
            </a:r>
            <a:r>
              <a:rPr lang="en-US" altLang="ko-KR" sz="1200" dirty="0" err="1">
                <a:latin typeface="+mn-ea"/>
              </a:rPr>
              <a:t>jobBuilderFactory.get</a:t>
            </a:r>
            <a:r>
              <a:rPr lang="en-US" altLang="ko-KR" sz="1200" dirty="0">
                <a:latin typeface="+mn-ea"/>
              </a:rPr>
              <a:t>("OSX00101JobStep")</a:t>
            </a:r>
          </a:p>
          <a:p>
            <a:r>
              <a:rPr lang="en-US" altLang="ko-KR" sz="1200" dirty="0">
                <a:latin typeface="+mn-ea"/>
              </a:rPr>
              <a:t>            .start(OSX00101JobTasklet())</a:t>
            </a:r>
          </a:p>
          <a:p>
            <a:r>
              <a:rPr lang="en-US" altLang="ko-KR" sz="1200" dirty="0">
                <a:latin typeface="+mn-ea"/>
              </a:rPr>
              <a:t>            .build();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8836336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Spring Batch Job (</a:t>
            </a:r>
            <a:r>
              <a:rPr lang="en-US" altLang="ko-KR" sz="1800" dirty="0" err="1"/>
              <a:t>Tasklet</a:t>
            </a:r>
            <a:r>
              <a:rPr lang="en-US" altLang="ko-KR" sz="1800" dirty="0"/>
              <a:t>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Step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이 여러 개인 </a:t>
            </a: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작성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47948"/>
            <a:ext cx="870199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하나의 </a:t>
            </a:r>
            <a:r>
              <a:rPr lang="en-US" altLang="ko-KR" sz="1200" dirty="0"/>
              <a:t>Job</a:t>
            </a:r>
            <a:r>
              <a:rPr lang="ko-KR" altLang="en-US" sz="1200" dirty="0"/>
              <a:t>은 여러 개의 </a:t>
            </a:r>
            <a:r>
              <a:rPr lang="en-US" altLang="ko-KR" sz="1200" dirty="0"/>
              <a:t>Step</a:t>
            </a:r>
            <a:r>
              <a:rPr lang="ko-KR" altLang="en-US" sz="1200" dirty="0"/>
              <a:t>을 가질 수 있습니다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/>
              <a:t>Tasklet</a:t>
            </a:r>
            <a:r>
              <a:rPr lang="en-US" altLang="ko-KR" sz="1200" dirty="0"/>
              <a:t> </a:t>
            </a:r>
            <a:r>
              <a:rPr lang="ko-KR" altLang="en-US" sz="1200" dirty="0"/>
              <a:t>별로 비즈니스 </a:t>
            </a:r>
            <a:r>
              <a:rPr lang="ko-KR" altLang="en-US" sz="1200" dirty="0" err="1"/>
              <a:t>로직이</a:t>
            </a:r>
            <a:r>
              <a:rPr lang="ko-KR" altLang="en-US" sz="1200" dirty="0"/>
              <a:t> 서로 상이하거나</a:t>
            </a:r>
            <a:r>
              <a:rPr lang="en-US" altLang="ko-KR" sz="1200" dirty="0"/>
              <a:t>, </a:t>
            </a:r>
            <a:r>
              <a:rPr lang="ko-KR" altLang="en-US" sz="1200" dirty="0"/>
              <a:t>단계별로 처리를 원할 경우</a:t>
            </a:r>
            <a:r>
              <a:rPr lang="en-US" altLang="ko-KR" sz="1200" dirty="0"/>
              <a:t> </a:t>
            </a:r>
            <a:r>
              <a:rPr lang="ko-KR" altLang="en-US" sz="1200" dirty="0"/>
              <a:t>다음과 같이</a:t>
            </a:r>
            <a:r>
              <a:rPr lang="en-US" altLang="ko-KR" sz="1200" dirty="0"/>
              <a:t> Step</a:t>
            </a:r>
            <a:r>
              <a:rPr lang="ko-KR" altLang="en-US" sz="1200" dirty="0"/>
              <a:t>을 여러 개 생성할 수 있습니다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endParaRPr lang="en-US" altLang="ko-KR" sz="1200" dirty="0"/>
          </a:p>
        </p:txBody>
      </p:sp>
      <p:sp>
        <p:nvSpPr>
          <p:cNvPr id="6" name="직사각형 5"/>
          <p:cNvSpPr/>
          <p:nvPr/>
        </p:nvSpPr>
        <p:spPr>
          <a:xfrm>
            <a:off x="694556" y="1887741"/>
            <a:ext cx="3519746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Job OSX00101Job() {</a:t>
            </a:r>
          </a:p>
          <a:p>
            <a:r>
              <a:rPr lang="en-US" altLang="ko-KR" sz="1200" dirty="0">
                <a:latin typeface="+mn-ea"/>
              </a:rPr>
              <a:t>    return </a:t>
            </a:r>
            <a:r>
              <a:rPr lang="en-US" altLang="ko-KR" sz="1200" dirty="0" err="1">
                <a:latin typeface="+mn-ea"/>
              </a:rPr>
              <a:t>jobBuilderFactory.get</a:t>
            </a:r>
            <a:r>
              <a:rPr lang="en-US" altLang="ko-KR" sz="1200" dirty="0">
                <a:latin typeface="+mn-ea"/>
              </a:rPr>
              <a:t>("OSX00101Job")</a:t>
            </a:r>
          </a:p>
          <a:p>
            <a:r>
              <a:rPr lang="en-US" altLang="ko-KR" sz="1200" dirty="0">
                <a:latin typeface="+mn-ea"/>
              </a:rPr>
              <a:t>            .start(OSX00101JobStep())</a:t>
            </a:r>
          </a:p>
          <a:p>
            <a:r>
              <a:rPr lang="en-US" altLang="ko-KR" sz="1200" dirty="0">
                <a:latin typeface="+mn-ea"/>
              </a:rPr>
              <a:t>            .next(OSX00101JobStepNext())</a:t>
            </a:r>
          </a:p>
          <a:p>
            <a:r>
              <a:rPr lang="en-US" altLang="ko-KR" sz="1200" dirty="0">
                <a:latin typeface="+mn-ea"/>
              </a:rPr>
              <a:t>            .build();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1221431" y="3348438"/>
            <a:ext cx="3824124" cy="2585324"/>
            <a:chOff x="694556" y="3348438"/>
            <a:chExt cx="3824124" cy="2585324"/>
          </a:xfrm>
        </p:grpSpPr>
        <p:sp>
          <p:nvSpPr>
            <p:cNvPr id="7" name="직사각형 6"/>
            <p:cNvSpPr/>
            <p:nvPr/>
          </p:nvSpPr>
          <p:spPr>
            <a:xfrm>
              <a:off x="694556" y="3348438"/>
              <a:ext cx="3824124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dirty="0">
                  <a:latin typeface="+mn-ea"/>
                </a:rPr>
                <a:t>@Bean</a:t>
              </a:r>
            </a:p>
            <a:p>
              <a:r>
                <a:rPr lang="en-US" altLang="ko-KR" sz="1200" dirty="0">
                  <a:latin typeface="+mn-ea"/>
                </a:rPr>
                <a:t>public Step OSX00101JobStep() {</a:t>
              </a:r>
            </a:p>
            <a:p>
              <a:r>
                <a:rPr lang="en-US" altLang="ko-KR" sz="1200" dirty="0">
                  <a:latin typeface="+mn-ea"/>
                </a:rPr>
                <a:t>    return </a:t>
              </a:r>
              <a:r>
                <a:rPr lang="en-US" altLang="ko-KR" sz="1200" dirty="0" err="1">
                  <a:latin typeface="+mn-ea"/>
                </a:rPr>
                <a:t>jobBuilderFactory.get</a:t>
              </a:r>
              <a:r>
                <a:rPr lang="en-US" altLang="ko-KR" sz="1200" dirty="0">
                  <a:latin typeface="+mn-ea"/>
                </a:rPr>
                <a:t>("OSX00101JobStep")</a:t>
              </a:r>
            </a:p>
            <a:p>
              <a:r>
                <a:rPr lang="en-US" altLang="ko-KR" sz="1200" dirty="0">
                  <a:latin typeface="+mn-ea"/>
                </a:rPr>
                <a:t>            .start(OSX00101JobTasklet())</a:t>
              </a:r>
            </a:p>
            <a:p>
              <a:r>
                <a:rPr lang="en-US" altLang="ko-KR" sz="1200" dirty="0">
                  <a:latin typeface="+mn-ea"/>
                </a:rPr>
                <a:t>            .build();</a:t>
              </a:r>
            </a:p>
            <a:p>
              <a:r>
                <a:rPr lang="en-US" altLang="ko-KR" sz="1200" dirty="0">
                  <a:latin typeface="+mn-ea"/>
                </a:rPr>
                <a:t>}</a:t>
              </a: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694556" y="4548767"/>
              <a:ext cx="3200941" cy="138499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dirty="0">
                  <a:latin typeface="+mn-ea"/>
                </a:rPr>
                <a:t>@Bean</a:t>
              </a:r>
            </a:p>
            <a:p>
              <a:r>
                <a:rPr lang="en-US" altLang="ko-KR" sz="1200" dirty="0">
                  <a:latin typeface="+mn-ea"/>
                </a:rPr>
                <a:t>public </a:t>
              </a:r>
              <a:r>
                <a:rPr lang="en-US" altLang="ko-KR" sz="1200" dirty="0" err="1">
                  <a:latin typeface="+mn-ea"/>
                </a:rPr>
                <a:t>Tasklet</a:t>
              </a:r>
              <a:r>
                <a:rPr lang="en-US" altLang="ko-KR" sz="1200" dirty="0">
                  <a:latin typeface="+mn-ea"/>
                </a:rPr>
                <a:t> OSX00101JobTasklet() {</a:t>
              </a:r>
            </a:p>
            <a:p>
              <a:r>
                <a:rPr lang="en-US" altLang="ko-KR" sz="1200" dirty="0">
                  <a:latin typeface="+mn-ea"/>
                </a:rPr>
                <a:t>    return (contribution, </a:t>
              </a:r>
              <a:r>
                <a:rPr lang="en-US" altLang="ko-KR" sz="1200" dirty="0" err="1">
                  <a:latin typeface="+mn-ea"/>
                </a:rPr>
                <a:t>chunkContext</a:t>
              </a:r>
              <a:r>
                <a:rPr lang="en-US" altLang="ko-KR" sz="1200" dirty="0">
                  <a:latin typeface="+mn-ea"/>
                </a:rPr>
                <a:t>) -&gt; {</a:t>
              </a:r>
            </a:p>
            <a:p>
              <a:r>
                <a:rPr lang="en-US" altLang="ko-KR" sz="1200" dirty="0">
                  <a:latin typeface="+mn-ea"/>
                </a:rPr>
                <a:t>            // </a:t>
              </a:r>
              <a:r>
                <a:rPr lang="ko-KR" altLang="en-US" sz="1200" dirty="0">
                  <a:latin typeface="+mn-ea"/>
                </a:rPr>
                <a:t>비즈니스 </a:t>
              </a:r>
              <a:r>
                <a:rPr lang="ko-KR" altLang="en-US" sz="1200" dirty="0" err="1">
                  <a:latin typeface="+mn-ea"/>
                </a:rPr>
                <a:t>로직</a:t>
              </a:r>
              <a:r>
                <a:rPr lang="en-US" altLang="ko-KR" sz="1200" dirty="0">
                  <a:latin typeface="+mn-ea"/>
                </a:rPr>
                <a:t>1</a:t>
              </a:r>
              <a:endParaRPr lang="ko-KR" altLang="en-US" sz="1200" dirty="0">
                <a:latin typeface="+mn-ea"/>
              </a:endParaRPr>
            </a:p>
            <a:p>
              <a:r>
                <a:rPr lang="ko-KR" altLang="en-US" sz="1200" dirty="0">
                  <a:latin typeface="+mn-ea"/>
                </a:rPr>
                <a:t>            </a:t>
              </a:r>
              <a:r>
                <a:rPr lang="en-US" altLang="ko-KR" sz="1200" dirty="0">
                  <a:latin typeface="+mn-ea"/>
                </a:rPr>
                <a:t>return </a:t>
              </a:r>
              <a:r>
                <a:rPr lang="en-US" altLang="ko-KR" sz="1200" dirty="0" err="1">
                  <a:latin typeface="+mn-ea"/>
                </a:rPr>
                <a:t>RepeatStatus.FINISHED</a:t>
              </a:r>
              <a:r>
                <a:rPr lang="en-US" altLang="ko-KR" sz="1200" dirty="0">
                  <a:latin typeface="+mn-ea"/>
                </a:rPr>
                <a:t>;</a:t>
              </a:r>
            </a:p>
            <a:p>
              <a:r>
                <a:rPr lang="en-US" altLang="ko-KR" sz="1200" dirty="0">
                  <a:latin typeface="+mn-ea"/>
                </a:rPr>
                <a:t>        };</a:t>
              </a:r>
            </a:p>
            <a:p>
              <a:r>
                <a:rPr lang="en-US" altLang="ko-KR" sz="1200" dirty="0">
                  <a:latin typeface="+mn-ea"/>
                </a:rPr>
                <a:t>}</a:t>
              </a: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5045555" y="3348438"/>
            <a:ext cx="4217180" cy="2585323"/>
            <a:chOff x="4518680" y="3348438"/>
            <a:chExt cx="4217180" cy="2585323"/>
          </a:xfrm>
        </p:grpSpPr>
        <p:sp>
          <p:nvSpPr>
            <p:cNvPr id="11" name="직사각형 10"/>
            <p:cNvSpPr/>
            <p:nvPr/>
          </p:nvSpPr>
          <p:spPr>
            <a:xfrm>
              <a:off x="4518680" y="3348438"/>
              <a:ext cx="4217180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dirty="0">
                  <a:latin typeface="+mn-ea"/>
                </a:rPr>
                <a:t>@Bean</a:t>
              </a:r>
            </a:p>
            <a:p>
              <a:r>
                <a:rPr lang="en-US" altLang="ko-KR" sz="1200" dirty="0">
                  <a:latin typeface="+mn-ea"/>
                </a:rPr>
                <a:t>public Step OSX00101JobStepNext() {</a:t>
              </a:r>
            </a:p>
            <a:p>
              <a:r>
                <a:rPr lang="en-US" altLang="ko-KR" sz="1200" dirty="0">
                  <a:latin typeface="+mn-ea"/>
                </a:rPr>
                <a:t>    return </a:t>
              </a:r>
              <a:r>
                <a:rPr lang="en-US" altLang="ko-KR" sz="1200" dirty="0" err="1">
                  <a:latin typeface="+mn-ea"/>
                </a:rPr>
                <a:t>stepBuilderFactory.get</a:t>
              </a:r>
              <a:r>
                <a:rPr lang="en-US" altLang="ko-KR" sz="1200" dirty="0">
                  <a:latin typeface="+mn-ea"/>
                </a:rPr>
                <a:t>("OSX00101JobStepNext")</a:t>
              </a:r>
            </a:p>
            <a:p>
              <a:r>
                <a:rPr lang="en-US" altLang="ko-KR" sz="1200" dirty="0">
                  <a:latin typeface="+mn-ea"/>
                </a:rPr>
                <a:t>            .</a:t>
              </a:r>
              <a:r>
                <a:rPr lang="en-US" altLang="ko-KR" sz="1200" dirty="0" err="1">
                  <a:latin typeface="+mn-ea"/>
                </a:rPr>
                <a:t>tasklet</a:t>
              </a:r>
              <a:r>
                <a:rPr lang="en-US" altLang="ko-KR" sz="1200" dirty="0">
                  <a:latin typeface="+mn-ea"/>
                </a:rPr>
                <a:t>(OSX00101JobTaskletNext())</a:t>
              </a:r>
            </a:p>
            <a:p>
              <a:r>
                <a:rPr lang="en-US" altLang="ko-KR" sz="1200" dirty="0">
                  <a:latin typeface="+mn-ea"/>
                </a:rPr>
                <a:t>            .build();</a:t>
              </a:r>
            </a:p>
            <a:p>
              <a:r>
                <a:rPr lang="en-US" altLang="ko-KR" sz="1200" dirty="0">
                  <a:latin typeface="+mn-ea"/>
                </a:rPr>
                <a:t>}</a:t>
              </a: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4518680" y="4548766"/>
              <a:ext cx="3200941" cy="138499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dirty="0">
                  <a:latin typeface="+mn-ea"/>
                </a:rPr>
                <a:t>@Bean</a:t>
              </a:r>
            </a:p>
            <a:p>
              <a:r>
                <a:rPr lang="en-US" altLang="ko-KR" sz="1200" dirty="0">
                  <a:latin typeface="+mn-ea"/>
                </a:rPr>
                <a:t>public </a:t>
              </a:r>
              <a:r>
                <a:rPr lang="en-US" altLang="ko-KR" sz="1200" dirty="0" err="1">
                  <a:latin typeface="+mn-ea"/>
                </a:rPr>
                <a:t>Tasklet</a:t>
              </a:r>
              <a:r>
                <a:rPr lang="en-US" altLang="ko-KR" sz="1200" dirty="0">
                  <a:latin typeface="+mn-ea"/>
                </a:rPr>
                <a:t> OSX00101JobTaskletNext() {</a:t>
              </a:r>
            </a:p>
            <a:p>
              <a:r>
                <a:rPr lang="en-US" altLang="ko-KR" sz="1200" dirty="0">
                  <a:latin typeface="+mn-ea"/>
                </a:rPr>
                <a:t>    return (contribution, </a:t>
              </a:r>
              <a:r>
                <a:rPr lang="en-US" altLang="ko-KR" sz="1200" dirty="0" err="1">
                  <a:latin typeface="+mn-ea"/>
                </a:rPr>
                <a:t>chunkContext</a:t>
              </a:r>
              <a:r>
                <a:rPr lang="en-US" altLang="ko-KR" sz="1200" dirty="0">
                  <a:latin typeface="+mn-ea"/>
                </a:rPr>
                <a:t>) -&gt; {</a:t>
              </a:r>
            </a:p>
            <a:p>
              <a:r>
                <a:rPr lang="en-US" altLang="ko-KR" sz="1200" dirty="0">
                  <a:latin typeface="+mn-ea"/>
                </a:rPr>
                <a:t>            // </a:t>
              </a:r>
              <a:r>
                <a:rPr lang="ko-KR" altLang="en-US" sz="1200" dirty="0">
                  <a:latin typeface="+mn-ea"/>
                </a:rPr>
                <a:t>비즈니스 </a:t>
              </a:r>
              <a:r>
                <a:rPr lang="ko-KR" altLang="en-US" sz="1200" dirty="0" err="1">
                  <a:latin typeface="+mn-ea"/>
                </a:rPr>
                <a:t>로직</a:t>
              </a:r>
              <a:r>
                <a:rPr lang="en-US" altLang="ko-KR" sz="1200" dirty="0">
                  <a:latin typeface="+mn-ea"/>
                </a:rPr>
                <a:t>2</a:t>
              </a:r>
              <a:endParaRPr lang="ko-KR" altLang="en-US" sz="1200" dirty="0">
                <a:latin typeface="+mn-ea"/>
              </a:endParaRPr>
            </a:p>
            <a:p>
              <a:r>
                <a:rPr lang="ko-KR" altLang="en-US" sz="1200" dirty="0">
                  <a:latin typeface="+mn-ea"/>
                </a:rPr>
                <a:t>            </a:t>
              </a:r>
              <a:r>
                <a:rPr lang="en-US" altLang="ko-KR" sz="1200" dirty="0">
                  <a:latin typeface="+mn-ea"/>
                </a:rPr>
                <a:t>return </a:t>
              </a:r>
              <a:r>
                <a:rPr lang="en-US" altLang="ko-KR" sz="1200" dirty="0" err="1">
                  <a:latin typeface="+mn-ea"/>
                </a:rPr>
                <a:t>RepeatStatus.FINISHED</a:t>
              </a:r>
              <a:r>
                <a:rPr lang="en-US" altLang="ko-KR" sz="1200" dirty="0">
                  <a:latin typeface="+mn-ea"/>
                </a:rPr>
                <a:t>;</a:t>
              </a:r>
            </a:p>
            <a:p>
              <a:r>
                <a:rPr lang="en-US" altLang="ko-KR" sz="1200" dirty="0">
                  <a:latin typeface="+mn-ea"/>
                </a:rPr>
                <a:t>        };</a:t>
              </a:r>
            </a:p>
            <a:p>
              <a:r>
                <a:rPr lang="en-US" altLang="ko-KR" sz="1200" dirty="0">
                  <a:latin typeface="+mn-ea"/>
                </a:rPr>
                <a:t>}</a:t>
              </a:r>
            </a:p>
          </p:txBody>
        </p:sp>
      </p:grpSp>
      <p:cxnSp>
        <p:nvCxnSpPr>
          <p:cNvPr id="5" name="직선 연결선 4"/>
          <p:cNvCxnSpPr/>
          <p:nvPr/>
        </p:nvCxnSpPr>
        <p:spPr>
          <a:xfrm>
            <a:off x="1420427" y="2681056"/>
            <a:ext cx="177553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1411549" y="2851212"/>
            <a:ext cx="208625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/>
          <p:nvPr/>
        </p:nvSpPr>
        <p:spPr>
          <a:xfrm>
            <a:off x="1221431" y="3272736"/>
            <a:ext cx="3758942" cy="28351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086905" y="3272735"/>
            <a:ext cx="4175830" cy="28351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37554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Spring Batch Job (</a:t>
            </a:r>
            <a:r>
              <a:rPr lang="en-US" altLang="ko-KR" sz="1800" dirty="0" err="1"/>
              <a:t>Tasklet</a:t>
            </a:r>
            <a:r>
              <a:rPr lang="en-US" altLang="ko-KR" sz="1800" dirty="0"/>
              <a:t>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Step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이 여러 개일 때 병렬로 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47948"/>
            <a:ext cx="8747331" cy="7734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데이터를 분할하여 병렬로 처리하는 방식은 </a:t>
            </a:r>
            <a:r>
              <a:rPr lang="en-US" altLang="ko-KR" sz="1200" dirty="0"/>
              <a:t>Chunk </a:t>
            </a:r>
            <a:r>
              <a:rPr lang="ko-KR" altLang="en-US" sz="1200" dirty="0"/>
              <a:t>처리 방식에 유용하나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Tasklet</a:t>
            </a:r>
            <a:r>
              <a:rPr lang="en-US" altLang="ko-KR" sz="1200" dirty="0"/>
              <a:t> </a:t>
            </a:r>
            <a:r>
              <a:rPr lang="ko-KR" altLang="en-US" sz="1200" dirty="0"/>
              <a:t>방식에서 각 </a:t>
            </a:r>
            <a:r>
              <a:rPr lang="en-US" altLang="ko-KR" sz="1200" dirty="0"/>
              <a:t>Step</a:t>
            </a:r>
            <a:r>
              <a:rPr lang="ko-KR" altLang="en-US" sz="1200" dirty="0"/>
              <a:t>별로 처리하고자 할 때는</a:t>
            </a:r>
            <a:br>
              <a:rPr lang="en-US" altLang="ko-KR" sz="1200" dirty="0"/>
            </a:br>
            <a:r>
              <a:rPr lang="en-US" altLang="ko-KR" sz="1200" dirty="0"/>
              <a:t>Split </a:t>
            </a:r>
            <a:r>
              <a:rPr lang="ko-KR" altLang="en-US" sz="1200" dirty="0"/>
              <a:t>방식으로 분할하여 처리할 수 있습니다</a:t>
            </a:r>
            <a:endParaRPr lang="en-US" altLang="ko-KR" sz="1200" dirty="0"/>
          </a:p>
        </p:txBody>
      </p:sp>
      <p:pic>
        <p:nvPicPr>
          <p:cNvPr id="20" name="Picture 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22890" y="2252331"/>
            <a:ext cx="4470400" cy="3479800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2546611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Spring Batch Job (</a:t>
            </a:r>
            <a:r>
              <a:rPr lang="en-US" altLang="ko-KR" sz="1800" dirty="0" err="1"/>
              <a:t>Tasklet</a:t>
            </a:r>
            <a:r>
              <a:rPr lang="en-US" altLang="ko-KR" sz="1800" dirty="0"/>
              <a:t>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Step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이 여러 개일 때 병렬로 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47948"/>
            <a:ext cx="26420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패키지를 다음과 같이 분할합니다</a:t>
            </a:r>
            <a:endParaRPr lang="en-US" altLang="ko-KR" sz="1200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182073"/>
              </p:ext>
            </p:extLst>
          </p:nvPr>
        </p:nvGraphicFramePr>
        <p:xfrm>
          <a:off x="505461" y="2574933"/>
          <a:ext cx="8981335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3351">
                  <a:extLst>
                    <a:ext uri="{9D8B030D-6E8A-4147-A177-3AD203B41FA5}">
                      <a16:colId xmlns:a16="http://schemas.microsoft.com/office/drawing/2014/main" val="4159828745"/>
                    </a:ext>
                  </a:extLst>
                </a:gridCol>
                <a:gridCol w="452761">
                  <a:extLst>
                    <a:ext uri="{9D8B030D-6E8A-4147-A177-3AD203B41FA5}">
                      <a16:colId xmlns:a16="http://schemas.microsoft.com/office/drawing/2014/main" val="2915963617"/>
                    </a:ext>
                  </a:extLst>
                </a:gridCol>
                <a:gridCol w="1109709">
                  <a:extLst>
                    <a:ext uri="{9D8B030D-6E8A-4147-A177-3AD203B41FA5}">
                      <a16:colId xmlns:a16="http://schemas.microsoft.com/office/drawing/2014/main" val="3631317546"/>
                    </a:ext>
                  </a:extLst>
                </a:gridCol>
                <a:gridCol w="1145219">
                  <a:extLst>
                    <a:ext uri="{9D8B030D-6E8A-4147-A177-3AD203B41FA5}">
                      <a16:colId xmlns:a16="http://schemas.microsoft.com/office/drawing/2014/main" val="3497627817"/>
                    </a:ext>
                  </a:extLst>
                </a:gridCol>
                <a:gridCol w="2383299">
                  <a:extLst>
                    <a:ext uri="{9D8B030D-6E8A-4147-A177-3AD203B41FA5}">
                      <a16:colId xmlns:a16="http://schemas.microsoft.com/office/drawing/2014/main" val="1607945113"/>
                    </a:ext>
                  </a:extLst>
                </a:gridCol>
                <a:gridCol w="1696996">
                  <a:extLst>
                    <a:ext uri="{9D8B030D-6E8A-4147-A177-3AD203B41FA5}">
                      <a16:colId xmlns:a16="http://schemas.microsoft.com/office/drawing/2014/main" val="29033705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b="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dom.douzone.comet.batch</a:t>
                      </a:r>
                      <a:r>
                        <a:rPr lang="en-US" altLang="ko-KR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.{</a:t>
                      </a:r>
                      <a:r>
                        <a:rPr lang="ko-KR" altLang="en-US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모듈</a:t>
                      </a:r>
                      <a:r>
                        <a:rPr lang="en-US" altLang="ko-KR" sz="1050" b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}</a:t>
                      </a:r>
                      <a:endParaRPr lang="ko-KR" altLang="en-US" sz="105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endParaRPr lang="ko-KR" altLang="en-US" sz="10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endParaRPr lang="ko-KR" altLang="en-US" sz="10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latinLnBrk="1"/>
                      <a:endParaRPr lang="ko-KR" altLang="en-US" sz="10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endParaRPr lang="ko-KR" altLang="en-US" sz="10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669230"/>
                  </a:ext>
                </a:extLst>
              </a:tr>
              <a:tr h="142042">
                <a:tc>
                  <a:txBody>
                    <a:bodyPr/>
                    <a:lstStyle/>
                    <a:p>
                      <a:pPr lvl="0" latinLnBrk="1"/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split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latinLnBrk="1"/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7082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 latinLnBrk="1"/>
                      <a:endParaRPr lang="ko-KR" altLang="en-US" sz="11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endParaRPr lang="en-US" altLang="ko-KR" sz="1000" baseline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TaskletJob.java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latinLnBrk="1"/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Split 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구성을 위한 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Job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과 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Step 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정의</a:t>
                      </a:r>
                      <a:endParaRPr lang="en-US" altLang="ko-KR" sz="1000" baseline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vl="0" latinLnBrk="1"/>
                      <a:endParaRPr lang="en-US" altLang="ko-KR" sz="1000" baseline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677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 latinLnBrk="1"/>
                      <a:endParaRPr lang="en-US" altLang="ko-KR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 err="1">
                          <a:solidFill>
                            <a:sysClr val="windowText" lastClr="000000"/>
                          </a:solidFill>
                        </a:rPr>
                        <a:t>tasklet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latinLnBrk="1"/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vl="0" latinLnBrk="1"/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768559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lvl="0" latinLnBrk="1"/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lvl="0" latinLnBrk="1"/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test1Tastlet.java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lvl="0" latinLnBrk="1"/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병렬로 처리할 </a:t>
                      </a:r>
                      <a:r>
                        <a:rPr lang="en-US" altLang="ko-KR" sz="1000" dirty="0" err="1">
                          <a:solidFill>
                            <a:sysClr val="windowText" lastClr="000000"/>
                          </a:solidFill>
                        </a:rPr>
                        <a:t>tasklet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lvl="0" latinLnBrk="1"/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72353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test2Tastlet.java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lvl="0" latinLnBrk="1"/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90483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test3Tastlet.java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lvl="0" latinLnBrk="1"/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289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11716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Spring Batch Job (</a:t>
            </a:r>
            <a:r>
              <a:rPr lang="en-US" altLang="ko-KR" sz="1800" dirty="0" err="1"/>
              <a:t>Tasklet</a:t>
            </a:r>
            <a:r>
              <a:rPr lang="en-US" altLang="ko-KR" sz="1800" dirty="0"/>
              <a:t>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Step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이 여러 개일 때 병렬로 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47948"/>
            <a:ext cx="1187120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/>
              <a:t>Tasklet</a:t>
            </a:r>
            <a:r>
              <a:rPr lang="en-US" altLang="ko-KR" sz="1200" dirty="0"/>
              <a:t> </a:t>
            </a:r>
            <a:r>
              <a:rPr lang="ko-KR" altLang="en-US" sz="1200" dirty="0"/>
              <a:t>작성</a:t>
            </a:r>
            <a:endParaRPr lang="en-US" altLang="ko-KR" sz="1200" dirty="0"/>
          </a:p>
        </p:txBody>
      </p:sp>
      <p:sp>
        <p:nvSpPr>
          <p:cNvPr id="15" name="직사각형 14"/>
          <p:cNvSpPr/>
          <p:nvPr/>
        </p:nvSpPr>
        <p:spPr>
          <a:xfrm>
            <a:off x="505461" y="1531317"/>
            <a:ext cx="452399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900" dirty="0">
                <a:latin typeface="+mn-ea"/>
              </a:rPr>
              <a:t>@Component</a:t>
            </a:r>
          </a:p>
          <a:p>
            <a:r>
              <a:rPr lang="en-US" altLang="ko-KR" sz="900" dirty="0">
                <a:latin typeface="+mn-ea"/>
              </a:rPr>
              <a:t>public class Test1Tasklet {</a:t>
            </a:r>
          </a:p>
          <a:p>
            <a:r>
              <a:rPr lang="en-US" altLang="ko-KR" sz="900" dirty="0">
                <a:latin typeface="+mn-ea"/>
              </a:rPr>
              <a:t>    private static final Logger </a:t>
            </a:r>
            <a:r>
              <a:rPr lang="en-US" altLang="ko-KR" sz="900" dirty="0" err="1">
                <a:latin typeface="+mn-ea"/>
              </a:rPr>
              <a:t>logger</a:t>
            </a:r>
            <a:r>
              <a:rPr lang="en-US" altLang="ko-KR" sz="900" dirty="0">
                <a:latin typeface="+mn-ea"/>
              </a:rPr>
              <a:t> = </a:t>
            </a:r>
            <a:r>
              <a:rPr lang="en-US" altLang="ko-KR" sz="900" dirty="0" err="1">
                <a:latin typeface="+mn-ea"/>
              </a:rPr>
              <a:t>LoggerFactory.getLogger</a:t>
            </a:r>
            <a:r>
              <a:rPr lang="en-US" altLang="ko-KR" sz="900" dirty="0">
                <a:latin typeface="+mn-ea"/>
              </a:rPr>
              <a:t>(Test1Tasklet.class);</a:t>
            </a:r>
          </a:p>
          <a:p>
            <a:br>
              <a:rPr lang="en-US" altLang="ko-KR" sz="900" dirty="0">
                <a:latin typeface="+mn-ea"/>
              </a:rPr>
            </a:br>
            <a:r>
              <a:rPr lang="en-US" altLang="ko-KR" sz="900" dirty="0">
                <a:latin typeface="+mn-ea"/>
              </a:rPr>
              <a:t>    @Bean</a:t>
            </a:r>
          </a:p>
          <a:p>
            <a:r>
              <a:rPr lang="en-US" altLang="ko-KR" sz="900" dirty="0">
                <a:latin typeface="+mn-ea"/>
              </a:rPr>
              <a:t>    public </a:t>
            </a:r>
            <a:r>
              <a:rPr lang="en-US" altLang="ko-KR" sz="900" dirty="0" err="1">
                <a:latin typeface="+mn-ea"/>
              </a:rPr>
              <a:t>Tasklet</a:t>
            </a:r>
            <a:r>
              <a:rPr lang="en-US" altLang="ko-KR" sz="900" dirty="0">
                <a:latin typeface="+mn-ea"/>
              </a:rPr>
              <a:t> Test1TaskletImpl() {</a:t>
            </a:r>
          </a:p>
          <a:p>
            <a:r>
              <a:rPr lang="en-US" altLang="ko-KR" sz="900" dirty="0">
                <a:latin typeface="+mn-ea"/>
              </a:rPr>
              <a:t>        return (contribution, </a:t>
            </a:r>
            <a:r>
              <a:rPr lang="en-US" altLang="ko-KR" sz="900" dirty="0" err="1">
                <a:latin typeface="+mn-ea"/>
              </a:rPr>
              <a:t>chunkContext</a:t>
            </a:r>
            <a:r>
              <a:rPr lang="en-US" altLang="ko-KR" sz="900" dirty="0">
                <a:latin typeface="+mn-ea"/>
              </a:rPr>
              <a:t>) -&gt; {</a:t>
            </a:r>
          </a:p>
          <a:p>
            <a:r>
              <a:rPr lang="en-US" altLang="ko-KR" sz="900" dirty="0">
                <a:latin typeface="+mn-ea"/>
              </a:rPr>
              <a:t>            // </a:t>
            </a:r>
            <a:r>
              <a:rPr lang="ko-KR" altLang="en-US" sz="900" dirty="0">
                <a:latin typeface="+mn-ea"/>
              </a:rPr>
              <a:t>비즈니스 </a:t>
            </a:r>
            <a:r>
              <a:rPr lang="ko-KR" altLang="en-US" sz="900" dirty="0" err="1">
                <a:latin typeface="+mn-ea"/>
              </a:rPr>
              <a:t>로직</a:t>
            </a:r>
            <a:r>
              <a:rPr lang="en-US" altLang="ko-KR" sz="900" dirty="0">
                <a:latin typeface="+mn-ea"/>
              </a:rPr>
              <a:t>1</a:t>
            </a:r>
            <a:endParaRPr lang="ko-KR" altLang="en-US" sz="900" dirty="0">
              <a:latin typeface="+mn-ea"/>
            </a:endParaRPr>
          </a:p>
          <a:p>
            <a:r>
              <a:rPr lang="ko-KR" altLang="en-US" sz="900" dirty="0">
                <a:latin typeface="+mn-ea"/>
              </a:rPr>
              <a:t>            </a:t>
            </a:r>
            <a:r>
              <a:rPr lang="en-US" altLang="ko-KR" sz="900" dirty="0">
                <a:latin typeface="+mn-ea"/>
              </a:rPr>
              <a:t>return </a:t>
            </a:r>
            <a:r>
              <a:rPr lang="en-US" altLang="ko-KR" sz="900" dirty="0" err="1">
                <a:latin typeface="+mn-ea"/>
              </a:rPr>
              <a:t>RepeatStatus.FINISHED</a:t>
            </a:r>
            <a:r>
              <a:rPr lang="en-US" altLang="ko-KR" sz="900" dirty="0">
                <a:latin typeface="+mn-ea"/>
              </a:rPr>
              <a:t>;</a:t>
            </a:r>
          </a:p>
          <a:p>
            <a:r>
              <a:rPr lang="en-US" altLang="ko-KR" sz="900" dirty="0">
                <a:latin typeface="+mn-ea"/>
              </a:rPr>
              <a:t>        };</a:t>
            </a:r>
          </a:p>
          <a:p>
            <a:r>
              <a:rPr lang="en-US" altLang="ko-KR" sz="900" dirty="0">
                <a:latin typeface="+mn-ea"/>
              </a:rPr>
              <a:t>    }</a:t>
            </a:r>
          </a:p>
          <a:p>
            <a:r>
              <a:rPr lang="en-US" altLang="ko-KR" sz="900" dirty="0">
                <a:latin typeface="+mn-ea"/>
              </a:rPr>
              <a:t>}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505461" y="3994303"/>
            <a:ext cx="452399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900" dirty="0">
                <a:latin typeface="+mn-ea"/>
              </a:rPr>
              <a:t>@Component</a:t>
            </a:r>
          </a:p>
          <a:p>
            <a:r>
              <a:rPr lang="en-US" altLang="ko-KR" sz="900" dirty="0">
                <a:latin typeface="+mn-ea"/>
              </a:rPr>
              <a:t>public class Test3Tasklet {</a:t>
            </a:r>
          </a:p>
          <a:p>
            <a:r>
              <a:rPr lang="en-US" altLang="ko-KR" sz="900" dirty="0">
                <a:latin typeface="+mn-ea"/>
              </a:rPr>
              <a:t>    private static final Logger </a:t>
            </a:r>
            <a:r>
              <a:rPr lang="en-US" altLang="ko-KR" sz="900" dirty="0" err="1">
                <a:latin typeface="+mn-ea"/>
              </a:rPr>
              <a:t>logger</a:t>
            </a:r>
            <a:r>
              <a:rPr lang="en-US" altLang="ko-KR" sz="900" dirty="0">
                <a:latin typeface="+mn-ea"/>
              </a:rPr>
              <a:t> = </a:t>
            </a:r>
            <a:r>
              <a:rPr lang="en-US" altLang="ko-KR" sz="900" dirty="0" err="1">
                <a:latin typeface="+mn-ea"/>
              </a:rPr>
              <a:t>LoggerFactory.getLogger</a:t>
            </a:r>
            <a:r>
              <a:rPr lang="en-US" altLang="ko-KR" sz="900" dirty="0">
                <a:latin typeface="+mn-ea"/>
              </a:rPr>
              <a:t>(Test3Tasklet.class);</a:t>
            </a:r>
          </a:p>
          <a:p>
            <a:br>
              <a:rPr lang="en-US" altLang="ko-KR" sz="900" dirty="0">
                <a:latin typeface="+mn-ea"/>
              </a:rPr>
            </a:br>
            <a:r>
              <a:rPr lang="en-US" altLang="ko-KR" sz="900" dirty="0">
                <a:latin typeface="+mn-ea"/>
              </a:rPr>
              <a:t>    @Bean</a:t>
            </a:r>
          </a:p>
          <a:p>
            <a:r>
              <a:rPr lang="en-US" altLang="ko-KR" sz="900" dirty="0">
                <a:latin typeface="+mn-ea"/>
              </a:rPr>
              <a:t>    public </a:t>
            </a:r>
            <a:r>
              <a:rPr lang="en-US" altLang="ko-KR" sz="900" dirty="0" err="1">
                <a:latin typeface="+mn-ea"/>
              </a:rPr>
              <a:t>Tasklet</a:t>
            </a:r>
            <a:r>
              <a:rPr lang="en-US" altLang="ko-KR" sz="900" dirty="0">
                <a:latin typeface="+mn-ea"/>
              </a:rPr>
              <a:t> Test3TaskletImpl() {</a:t>
            </a:r>
          </a:p>
          <a:p>
            <a:r>
              <a:rPr lang="en-US" altLang="ko-KR" sz="900" dirty="0">
                <a:latin typeface="+mn-ea"/>
              </a:rPr>
              <a:t>        return (contribution, </a:t>
            </a:r>
            <a:r>
              <a:rPr lang="en-US" altLang="ko-KR" sz="900" dirty="0" err="1">
                <a:latin typeface="+mn-ea"/>
              </a:rPr>
              <a:t>chunkContext</a:t>
            </a:r>
            <a:r>
              <a:rPr lang="en-US" altLang="ko-KR" sz="900" dirty="0">
                <a:latin typeface="+mn-ea"/>
              </a:rPr>
              <a:t>) -&gt; {</a:t>
            </a:r>
          </a:p>
          <a:p>
            <a:r>
              <a:rPr lang="en-US" altLang="ko-KR" sz="900" dirty="0">
                <a:latin typeface="+mn-ea"/>
              </a:rPr>
              <a:t>            // </a:t>
            </a:r>
            <a:r>
              <a:rPr lang="ko-KR" altLang="en-US" sz="900" dirty="0">
                <a:latin typeface="+mn-ea"/>
              </a:rPr>
              <a:t>비즈니스 </a:t>
            </a:r>
            <a:r>
              <a:rPr lang="ko-KR" altLang="en-US" sz="900" dirty="0" err="1">
                <a:latin typeface="+mn-ea"/>
              </a:rPr>
              <a:t>로직</a:t>
            </a:r>
            <a:r>
              <a:rPr lang="en-US" altLang="ko-KR" sz="900" dirty="0">
                <a:latin typeface="+mn-ea"/>
              </a:rPr>
              <a:t>3</a:t>
            </a:r>
            <a:endParaRPr lang="ko-KR" altLang="en-US" sz="900" dirty="0">
              <a:latin typeface="+mn-ea"/>
            </a:endParaRPr>
          </a:p>
          <a:p>
            <a:r>
              <a:rPr lang="ko-KR" altLang="en-US" sz="900" dirty="0">
                <a:latin typeface="+mn-ea"/>
              </a:rPr>
              <a:t>            </a:t>
            </a:r>
            <a:r>
              <a:rPr lang="en-US" altLang="ko-KR" sz="900" dirty="0">
                <a:latin typeface="+mn-ea"/>
              </a:rPr>
              <a:t>return </a:t>
            </a:r>
            <a:r>
              <a:rPr lang="en-US" altLang="ko-KR" sz="900" dirty="0" err="1">
                <a:latin typeface="+mn-ea"/>
              </a:rPr>
              <a:t>RepeatStatus.FINISHED</a:t>
            </a:r>
            <a:r>
              <a:rPr lang="en-US" altLang="ko-KR" sz="900" dirty="0">
                <a:latin typeface="+mn-ea"/>
              </a:rPr>
              <a:t>;</a:t>
            </a:r>
          </a:p>
          <a:p>
            <a:r>
              <a:rPr lang="en-US" altLang="ko-KR" sz="900" dirty="0">
                <a:latin typeface="+mn-ea"/>
              </a:rPr>
              <a:t>        };</a:t>
            </a:r>
          </a:p>
          <a:p>
            <a:r>
              <a:rPr lang="en-US" altLang="ko-KR" sz="900" dirty="0">
                <a:latin typeface="+mn-ea"/>
              </a:rPr>
              <a:t>    }</a:t>
            </a:r>
          </a:p>
          <a:p>
            <a:r>
              <a:rPr lang="en-US" altLang="ko-KR" sz="900" dirty="0">
                <a:latin typeface="+mn-ea"/>
              </a:rPr>
              <a:t>}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5029456" y="1531317"/>
            <a:ext cx="452399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900" dirty="0">
                <a:latin typeface="+mn-ea"/>
              </a:rPr>
              <a:t>@Component</a:t>
            </a:r>
          </a:p>
          <a:p>
            <a:r>
              <a:rPr lang="en-US" altLang="ko-KR" sz="900" dirty="0">
                <a:latin typeface="+mn-ea"/>
              </a:rPr>
              <a:t>public class Test2Tasklet {</a:t>
            </a:r>
          </a:p>
          <a:p>
            <a:r>
              <a:rPr lang="en-US" altLang="ko-KR" sz="900" dirty="0">
                <a:latin typeface="+mn-ea"/>
              </a:rPr>
              <a:t>    private static final Logger </a:t>
            </a:r>
            <a:r>
              <a:rPr lang="en-US" altLang="ko-KR" sz="900" dirty="0" err="1">
                <a:latin typeface="+mn-ea"/>
              </a:rPr>
              <a:t>logger</a:t>
            </a:r>
            <a:r>
              <a:rPr lang="en-US" altLang="ko-KR" sz="900" dirty="0">
                <a:latin typeface="+mn-ea"/>
              </a:rPr>
              <a:t> = </a:t>
            </a:r>
            <a:r>
              <a:rPr lang="en-US" altLang="ko-KR" sz="900" dirty="0" err="1">
                <a:latin typeface="+mn-ea"/>
              </a:rPr>
              <a:t>LoggerFactory.getLogger</a:t>
            </a:r>
            <a:r>
              <a:rPr lang="en-US" altLang="ko-KR" sz="900" dirty="0">
                <a:latin typeface="+mn-ea"/>
              </a:rPr>
              <a:t>(Test2Tasklet.class);</a:t>
            </a:r>
          </a:p>
          <a:p>
            <a:br>
              <a:rPr lang="en-US" altLang="ko-KR" sz="900" dirty="0">
                <a:latin typeface="+mn-ea"/>
              </a:rPr>
            </a:br>
            <a:r>
              <a:rPr lang="en-US" altLang="ko-KR" sz="900" dirty="0">
                <a:latin typeface="+mn-ea"/>
              </a:rPr>
              <a:t>    @Bean</a:t>
            </a:r>
          </a:p>
          <a:p>
            <a:r>
              <a:rPr lang="en-US" altLang="ko-KR" sz="900" dirty="0">
                <a:latin typeface="+mn-ea"/>
              </a:rPr>
              <a:t>    public </a:t>
            </a:r>
            <a:r>
              <a:rPr lang="en-US" altLang="ko-KR" sz="900" dirty="0" err="1">
                <a:latin typeface="+mn-ea"/>
              </a:rPr>
              <a:t>Tasklet</a:t>
            </a:r>
            <a:r>
              <a:rPr lang="en-US" altLang="ko-KR" sz="900" dirty="0">
                <a:latin typeface="+mn-ea"/>
              </a:rPr>
              <a:t> Test2TaskletImpl() {</a:t>
            </a:r>
          </a:p>
          <a:p>
            <a:r>
              <a:rPr lang="en-US" altLang="ko-KR" sz="900" dirty="0">
                <a:latin typeface="+mn-ea"/>
              </a:rPr>
              <a:t>        return (contribution, </a:t>
            </a:r>
            <a:r>
              <a:rPr lang="en-US" altLang="ko-KR" sz="900" dirty="0" err="1">
                <a:latin typeface="+mn-ea"/>
              </a:rPr>
              <a:t>chunkContext</a:t>
            </a:r>
            <a:r>
              <a:rPr lang="en-US" altLang="ko-KR" sz="900" dirty="0">
                <a:latin typeface="+mn-ea"/>
              </a:rPr>
              <a:t>) -&gt; {</a:t>
            </a:r>
          </a:p>
          <a:p>
            <a:r>
              <a:rPr lang="en-US" altLang="ko-KR" sz="900" dirty="0">
                <a:latin typeface="+mn-ea"/>
              </a:rPr>
              <a:t>            // </a:t>
            </a:r>
            <a:r>
              <a:rPr lang="ko-KR" altLang="en-US" sz="900" dirty="0">
                <a:latin typeface="+mn-ea"/>
              </a:rPr>
              <a:t>비즈니스 </a:t>
            </a:r>
            <a:r>
              <a:rPr lang="ko-KR" altLang="en-US" sz="900" dirty="0" err="1">
                <a:latin typeface="+mn-ea"/>
              </a:rPr>
              <a:t>로직</a:t>
            </a:r>
            <a:r>
              <a:rPr lang="en-US" altLang="ko-KR" sz="900" dirty="0">
                <a:latin typeface="+mn-ea"/>
              </a:rPr>
              <a:t>2</a:t>
            </a:r>
            <a:endParaRPr lang="ko-KR" altLang="en-US" sz="900" dirty="0">
              <a:latin typeface="+mn-ea"/>
            </a:endParaRPr>
          </a:p>
          <a:p>
            <a:r>
              <a:rPr lang="ko-KR" altLang="en-US" sz="900" dirty="0">
                <a:latin typeface="+mn-ea"/>
              </a:rPr>
              <a:t>            </a:t>
            </a:r>
            <a:r>
              <a:rPr lang="en-US" altLang="ko-KR" sz="900" dirty="0">
                <a:latin typeface="+mn-ea"/>
              </a:rPr>
              <a:t>return </a:t>
            </a:r>
            <a:r>
              <a:rPr lang="en-US" altLang="ko-KR" sz="900" dirty="0" err="1">
                <a:latin typeface="+mn-ea"/>
              </a:rPr>
              <a:t>RepeatStatus.FINISHED</a:t>
            </a:r>
            <a:r>
              <a:rPr lang="en-US" altLang="ko-KR" sz="900" dirty="0">
                <a:latin typeface="+mn-ea"/>
              </a:rPr>
              <a:t>;</a:t>
            </a:r>
          </a:p>
          <a:p>
            <a:r>
              <a:rPr lang="en-US" altLang="ko-KR" sz="900" dirty="0">
                <a:latin typeface="+mn-ea"/>
              </a:rPr>
              <a:t>        };</a:t>
            </a:r>
          </a:p>
          <a:p>
            <a:r>
              <a:rPr lang="en-US" altLang="ko-KR" sz="900" dirty="0">
                <a:latin typeface="+mn-ea"/>
              </a:rPr>
              <a:t>    }</a:t>
            </a:r>
          </a:p>
          <a:p>
            <a:r>
              <a:rPr lang="en-US" altLang="ko-KR" sz="900" dirty="0">
                <a:latin typeface="+mn-ea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29238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Spring Batch Job (</a:t>
            </a:r>
            <a:r>
              <a:rPr lang="en-US" altLang="ko-KR" sz="1800" dirty="0" err="1"/>
              <a:t>Tasklet</a:t>
            </a:r>
            <a:r>
              <a:rPr lang="en-US" altLang="ko-KR" sz="1800" dirty="0"/>
              <a:t>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Step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이 여러 개일 때 병렬로 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47948"/>
            <a:ext cx="1460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Job </a:t>
            </a:r>
            <a:r>
              <a:rPr lang="ko-KR" altLang="en-US" sz="1200" dirty="0"/>
              <a:t>클래스 작성</a:t>
            </a:r>
            <a:endParaRPr lang="en-US" altLang="ko-KR" sz="1200" dirty="0"/>
          </a:p>
        </p:txBody>
      </p:sp>
      <p:sp>
        <p:nvSpPr>
          <p:cNvPr id="15" name="직사각형 14"/>
          <p:cNvSpPr/>
          <p:nvPr/>
        </p:nvSpPr>
        <p:spPr>
          <a:xfrm>
            <a:off x="694556" y="1531317"/>
            <a:ext cx="5899051" cy="47089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@Configuration</a:t>
            </a:r>
          </a:p>
          <a:p>
            <a:r>
              <a:rPr lang="en-US" altLang="ko-KR" sz="1200" dirty="0">
                <a:latin typeface="+mn-ea"/>
              </a:rPr>
              <a:t>public class </a:t>
            </a:r>
            <a:r>
              <a:rPr lang="en-US" altLang="ko-KR" sz="1200" dirty="0" err="1">
                <a:latin typeface="+mn-ea"/>
              </a:rPr>
              <a:t>TaskletJob</a:t>
            </a:r>
            <a:r>
              <a:rPr lang="en-US" altLang="ko-KR" sz="1200" dirty="0">
                <a:latin typeface="+mn-ea"/>
              </a:rPr>
              <a:t> {</a:t>
            </a:r>
          </a:p>
          <a:p>
            <a:r>
              <a:rPr lang="en-US" altLang="ko-KR" sz="1200" dirty="0">
                <a:latin typeface="+mn-ea"/>
              </a:rPr>
              <a:t>    protected 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;</a:t>
            </a:r>
          </a:p>
          <a:p>
            <a:r>
              <a:rPr lang="en-US" altLang="ko-KR" sz="1200" dirty="0">
                <a:latin typeface="+mn-ea"/>
              </a:rPr>
              <a:t>    protected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;</a:t>
            </a: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    private Test1Tasklet </a:t>
            </a:r>
            <a:r>
              <a:rPr lang="en-US" altLang="ko-KR" sz="1200" dirty="0" err="1">
                <a:latin typeface="+mn-ea"/>
              </a:rPr>
              <a:t>test1Tasklet</a:t>
            </a:r>
            <a:r>
              <a:rPr lang="en-US" altLang="ko-KR" sz="1200" dirty="0">
                <a:latin typeface="+mn-ea"/>
              </a:rPr>
              <a:t>;</a:t>
            </a:r>
          </a:p>
          <a:p>
            <a:r>
              <a:rPr lang="en-US" altLang="ko-KR" sz="1200" dirty="0">
                <a:latin typeface="+mn-ea"/>
              </a:rPr>
              <a:t>    private Test2Tasklet </a:t>
            </a:r>
            <a:r>
              <a:rPr lang="en-US" altLang="ko-KR" sz="1200" dirty="0" err="1">
                <a:latin typeface="+mn-ea"/>
              </a:rPr>
              <a:t>test2Tasklet</a:t>
            </a:r>
            <a:r>
              <a:rPr lang="en-US" altLang="ko-KR" sz="1200" dirty="0">
                <a:latin typeface="+mn-ea"/>
              </a:rPr>
              <a:t>;</a:t>
            </a:r>
          </a:p>
          <a:p>
            <a:r>
              <a:rPr lang="en-US" altLang="ko-KR" sz="1200" dirty="0">
                <a:latin typeface="+mn-ea"/>
              </a:rPr>
              <a:t>    private Test3Tasklet </a:t>
            </a:r>
            <a:r>
              <a:rPr lang="en-US" altLang="ko-KR" sz="1200" dirty="0" err="1">
                <a:latin typeface="+mn-ea"/>
              </a:rPr>
              <a:t>test3Tasklet</a:t>
            </a:r>
            <a:r>
              <a:rPr lang="en-US" altLang="ko-KR" sz="1200" dirty="0">
                <a:latin typeface="+mn-ea"/>
              </a:rPr>
              <a:t>;</a:t>
            </a: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    private </a:t>
            </a:r>
            <a:r>
              <a:rPr lang="en-US" altLang="ko-KR" sz="1200" dirty="0" err="1">
                <a:latin typeface="+mn-ea"/>
              </a:rPr>
              <a:t>SimpleAsyncTaskExecutor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simpleAsyncTaskExecutor</a:t>
            </a:r>
            <a:r>
              <a:rPr lang="en-US" altLang="ko-KR" sz="1200" dirty="0">
                <a:latin typeface="+mn-ea"/>
              </a:rPr>
              <a:t>;</a:t>
            </a:r>
          </a:p>
          <a:p>
            <a:br>
              <a:rPr lang="en-US" altLang="ko-KR" sz="1200" dirty="0">
                <a:latin typeface="+mn-ea"/>
              </a:rPr>
            </a:br>
            <a:r>
              <a:rPr lang="en-US" altLang="ko-KR" sz="1200" dirty="0">
                <a:latin typeface="+mn-ea"/>
              </a:rPr>
              <a:t>    @</a:t>
            </a:r>
            <a:r>
              <a:rPr lang="en-US" altLang="ko-KR" sz="1200" dirty="0" err="1">
                <a:latin typeface="+mn-ea"/>
              </a:rPr>
              <a:t>Autowired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    public </a:t>
            </a:r>
            <a:r>
              <a:rPr lang="en-US" altLang="ko-KR" sz="1200" dirty="0" err="1">
                <a:latin typeface="+mn-ea"/>
              </a:rPr>
              <a:t>TaskletJob</a:t>
            </a:r>
            <a:r>
              <a:rPr lang="en-US" altLang="ko-KR" sz="1200" dirty="0">
                <a:latin typeface="+mn-ea"/>
              </a:rPr>
              <a:t>(</a:t>
            </a:r>
          </a:p>
          <a:p>
            <a:r>
              <a:rPr lang="en-US" altLang="ko-KR" sz="1200" dirty="0">
                <a:latin typeface="+mn-ea"/>
              </a:rPr>
              <a:t>        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,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,</a:t>
            </a:r>
          </a:p>
          <a:p>
            <a:r>
              <a:rPr lang="en-US" altLang="ko-KR" sz="1200" dirty="0">
                <a:latin typeface="+mn-ea"/>
              </a:rPr>
              <a:t>        Test1Tasklet </a:t>
            </a:r>
            <a:r>
              <a:rPr lang="en-US" altLang="ko-KR" sz="1200" dirty="0" err="1">
                <a:latin typeface="+mn-ea"/>
              </a:rPr>
              <a:t>test1Tasklet</a:t>
            </a:r>
            <a:r>
              <a:rPr lang="en-US" altLang="ko-KR" sz="1200" dirty="0">
                <a:latin typeface="+mn-ea"/>
              </a:rPr>
              <a:t>, Test2Tasklet </a:t>
            </a:r>
            <a:r>
              <a:rPr lang="en-US" altLang="ko-KR" sz="1200" dirty="0" err="1">
                <a:latin typeface="+mn-ea"/>
              </a:rPr>
              <a:t>test2Tasklet</a:t>
            </a:r>
            <a:r>
              <a:rPr lang="en-US" altLang="ko-KR" sz="1200" dirty="0">
                <a:latin typeface="+mn-ea"/>
              </a:rPr>
              <a:t>, Test3Tasklet </a:t>
            </a:r>
            <a:r>
              <a:rPr lang="en-US" altLang="ko-KR" sz="1200" dirty="0" err="1">
                <a:latin typeface="+mn-ea"/>
              </a:rPr>
              <a:t>test3Tasklet</a:t>
            </a:r>
            <a:r>
              <a:rPr lang="en-US" altLang="ko-KR" sz="1200" dirty="0">
                <a:latin typeface="+mn-ea"/>
              </a:rPr>
              <a:t>, </a:t>
            </a:r>
          </a:p>
          <a:p>
            <a:r>
              <a:rPr lang="en-US" altLang="ko-KR" sz="1200" dirty="0">
                <a:latin typeface="+mn-ea"/>
              </a:rPr>
              <a:t>        </a:t>
            </a:r>
            <a:r>
              <a:rPr lang="en-US" altLang="ko-KR" sz="1200" dirty="0" err="1">
                <a:latin typeface="+mn-ea"/>
              </a:rPr>
              <a:t>SimpleAsyncTaskExecutor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simpleAsyncTaskExecutor</a:t>
            </a:r>
            <a:r>
              <a:rPr lang="en-US" altLang="ko-KR" sz="1200" dirty="0">
                <a:latin typeface="+mn-ea"/>
              </a:rPr>
              <a:t>) {</a:t>
            </a:r>
          </a:p>
          <a:p>
            <a:r>
              <a:rPr lang="en-US" altLang="ko-KR" sz="1200" dirty="0">
                <a:latin typeface="+mn-ea"/>
              </a:rPr>
              <a:t>            </a:t>
            </a:r>
            <a:r>
              <a:rPr lang="en-US" altLang="ko-KR" sz="1200" dirty="0" err="1">
                <a:latin typeface="+mn-ea"/>
              </a:rPr>
              <a:t>this.jobBuilderFactory</a:t>
            </a:r>
            <a:r>
              <a:rPr lang="en-US" altLang="ko-KR" sz="1200" dirty="0">
                <a:latin typeface="+mn-ea"/>
              </a:rPr>
              <a:t> = </a:t>
            </a:r>
            <a:r>
              <a:rPr lang="en-US" altLang="ko-KR" sz="1200" dirty="0" err="1">
                <a:latin typeface="+mn-ea"/>
              </a:rPr>
              <a:t>jobBuilderFactory</a:t>
            </a:r>
            <a:r>
              <a:rPr lang="en-US" altLang="ko-KR" sz="1200" dirty="0">
                <a:latin typeface="+mn-ea"/>
              </a:rPr>
              <a:t>;</a:t>
            </a:r>
          </a:p>
          <a:p>
            <a:r>
              <a:rPr lang="en-US" altLang="ko-KR" sz="1200" dirty="0">
                <a:latin typeface="+mn-ea"/>
              </a:rPr>
              <a:t>            </a:t>
            </a:r>
            <a:r>
              <a:rPr lang="en-US" altLang="ko-KR" sz="1200" dirty="0" err="1">
                <a:latin typeface="+mn-ea"/>
              </a:rPr>
              <a:t>this.stepBuilderFactory</a:t>
            </a:r>
            <a:r>
              <a:rPr lang="en-US" altLang="ko-KR" sz="1200" dirty="0">
                <a:latin typeface="+mn-ea"/>
              </a:rPr>
              <a:t> = </a:t>
            </a:r>
            <a:r>
              <a:rPr lang="en-US" altLang="ko-KR" sz="1200" dirty="0" err="1">
                <a:latin typeface="+mn-ea"/>
              </a:rPr>
              <a:t>stepBuilderFactory</a:t>
            </a:r>
            <a:r>
              <a:rPr lang="en-US" altLang="ko-KR" sz="1200" dirty="0">
                <a:latin typeface="+mn-ea"/>
              </a:rPr>
              <a:t>;</a:t>
            </a:r>
          </a:p>
          <a:p>
            <a:r>
              <a:rPr lang="en-US" altLang="ko-KR" sz="1200" dirty="0">
                <a:latin typeface="+mn-ea"/>
              </a:rPr>
              <a:t>            this.test1Tasklet = test1Tasklet;</a:t>
            </a:r>
          </a:p>
          <a:p>
            <a:r>
              <a:rPr lang="en-US" altLang="ko-KR" sz="1200" dirty="0">
                <a:latin typeface="+mn-ea"/>
              </a:rPr>
              <a:t>            this.test2Tasklet = test2Tasklet;</a:t>
            </a:r>
          </a:p>
          <a:p>
            <a:r>
              <a:rPr lang="en-US" altLang="ko-KR" sz="1200" dirty="0">
                <a:latin typeface="+mn-ea"/>
              </a:rPr>
              <a:t>            this.test3Tasklet = test3Tasklet;</a:t>
            </a:r>
          </a:p>
          <a:p>
            <a:r>
              <a:rPr lang="en-US" altLang="ko-KR" sz="1200" dirty="0">
                <a:latin typeface="+mn-ea"/>
              </a:rPr>
              <a:t>            </a:t>
            </a:r>
            <a:r>
              <a:rPr lang="en-US" altLang="ko-KR" sz="1200" dirty="0" err="1">
                <a:latin typeface="+mn-ea"/>
              </a:rPr>
              <a:t>this.simpleAsyncTaskExecutor</a:t>
            </a:r>
            <a:r>
              <a:rPr lang="en-US" altLang="ko-KR" sz="1200" dirty="0">
                <a:latin typeface="+mn-ea"/>
              </a:rPr>
              <a:t> = </a:t>
            </a:r>
            <a:r>
              <a:rPr lang="en-US" altLang="ko-KR" sz="1200" dirty="0" err="1">
                <a:latin typeface="+mn-ea"/>
              </a:rPr>
              <a:t>simpleAsyncTaskExecutor</a:t>
            </a:r>
            <a:r>
              <a:rPr lang="en-US" altLang="ko-KR" sz="1200" dirty="0">
                <a:latin typeface="+mn-ea"/>
              </a:rPr>
              <a:t>;</a:t>
            </a:r>
          </a:p>
          <a:p>
            <a:r>
              <a:rPr lang="en-US" altLang="ko-KR" sz="1200" dirty="0">
                <a:latin typeface="+mn-ea"/>
              </a:rPr>
              <a:t>    }</a:t>
            </a:r>
          </a:p>
          <a:p>
            <a:r>
              <a:rPr lang="en-US" altLang="ko-KR" sz="1200" dirty="0">
                <a:latin typeface="+mn-ea"/>
              </a:rPr>
              <a:t>    … Job, Step </a:t>
            </a:r>
            <a:r>
              <a:rPr lang="ko-KR" altLang="en-US" sz="1200" dirty="0">
                <a:latin typeface="+mn-ea"/>
              </a:rPr>
              <a:t>작성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sp>
        <p:nvSpPr>
          <p:cNvPr id="16" name="직사각형 15"/>
          <p:cNvSpPr/>
          <p:nvPr/>
        </p:nvSpPr>
        <p:spPr>
          <a:xfrm flipH="1" flipV="1">
            <a:off x="754601" y="1574518"/>
            <a:ext cx="1154097" cy="195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899821" y="1434238"/>
            <a:ext cx="5150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rgbClr val="FF0000"/>
                </a:solidFill>
              </a:rPr>
              <a:t>Spring Batch</a:t>
            </a:r>
            <a:r>
              <a:rPr lang="ko-KR" altLang="en-US" sz="1200" b="1" dirty="0">
                <a:solidFill>
                  <a:srgbClr val="FF0000"/>
                </a:solidFill>
              </a:rPr>
              <a:t>의 모든 </a:t>
            </a:r>
            <a:r>
              <a:rPr lang="en-US" altLang="ko-KR" sz="1200" b="1" dirty="0">
                <a:solidFill>
                  <a:srgbClr val="FF0000"/>
                </a:solidFill>
              </a:rPr>
              <a:t>Job</a:t>
            </a:r>
            <a:r>
              <a:rPr lang="ko-KR" altLang="en-US" sz="1200" b="1" dirty="0">
                <a:solidFill>
                  <a:srgbClr val="FF0000"/>
                </a:solidFill>
              </a:rPr>
              <a:t>은 </a:t>
            </a:r>
            <a:r>
              <a:rPr lang="en-US" altLang="ko-KR" sz="1200" b="1" dirty="0">
                <a:solidFill>
                  <a:srgbClr val="FF0000"/>
                </a:solidFill>
              </a:rPr>
              <a:t>Configuration </a:t>
            </a:r>
            <a:r>
              <a:rPr lang="ko-KR" altLang="en-US" sz="1200" b="1" dirty="0" err="1">
                <a:solidFill>
                  <a:srgbClr val="FF0000"/>
                </a:solidFill>
              </a:rPr>
              <a:t>어노테이션을</a:t>
            </a:r>
            <a:r>
              <a:rPr lang="ko-KR" altLang="en-US" sz="1200" b="1" dirty="0">
                <a:solidFill>
                  <a:srgbClr val="FF0000"/>
                </a:solidFill>
              </a:rPr>
              <a:t> 등록하여 사용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4013528" y="3452837"/>
            <a:ext cx="41214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</a:rPr>
              <a:t>Job</a:t>
            </a:r>
            <a:r>
              <a:rPr lang="ko-KR" altLang="en-US" sz="1200" b="1" dirty="0">
                <a:solidFill>
                  <a:srgbClr val="FF0000"/>
                </a:solidFill>
              </a:rPr>
              <a:t>을 병렬로 처리하기 위해선 </a:t>
            </a:r>
            <a:r>
              <a:rPr lang="en-US" altLang="ko-KR" sz="1200" b="1" dirty="0" err="1">
                <a:solidFill>
                  <a:srgbClr val="FF0000"/>
                </a:solidFill>
              </a:rPr>
              <a:t>AsyncTaskExecutor</a:t>
            </a:r>
            <a:r>
              <a:rPr lang="ko-KR" altLang="en-US" sz="1200" b="1" dirty="0">
                <a:solidFill>
                  <a:srgbClr val="FF0000"/>
                </a:solidFill>
              </a:rPr>
              <a:t>의 </a:t>
            </a:r>
            <a:endParaRPr lang="en-US" altLang="ko-KR" sz="1200" b="1" dirty="0">
              <a:solidFill>
                <a:srgbClr val="FF0000"/>
              </a:solidFill>
            </a:endParaRPr>
          </a:p>
          <a:p>
            <a:r>
              <a:rPr lang="en-US" altLang="ko-KR" sz="1200" b="1" dirty="0" err="1">
                <a:solidFill>
                  <a:srgbClr val="FF0000"/>
                </a:solidFill>
              </a:rPr>
              <a:t>SimpleAsyncTaskExecutor</a:t>
            </a:r>
            <a:r>
              <a:rPr lang="ko-KR" altLang="en-US" sz="1200" b="1" dirty="0">
                <a:solidFill>
                  <a:srgbClr val="FF0000"/>
                </a:solidFill>
              </a:rPr>
              <a:t>를 이용하여 수행해야 합니다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 flipH="1" flipV="1">
            <a:off x="916376" y="3235825"/>
            <a:ext cx="4216455" cy="195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 flipH="1" flipV="1">
            <a:off x="916374" y="2494133"/>
            <a:ext cx="2344985" cy="5691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3261359" y="2532476"/>
            <a:ext cx="30298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 err="1">
                <a:solidFill>
                  <a:srgbClr val="FF0000"/>
                </a:solidFill>
              </a:rPr>
              <a:t>Tasklet</a:t>
            </a:r>
            <a:r>
              <a:rPr lang="ko-KR" altLang="en-US" sz="1200" b="1" dirty="0">
                <a:solidFill>
                  <a:srgbClr val="FF0000"/>
                </a:solidFill>
              </a:rPr>
              <a:t>을 별도의 파일로 생성했기 때문에</a:t>
            </a:r>
            <a:br>
              <a:rPr lang="en-US" altLang="ko-KR" sz="1200" b="1" dirty="0">
                <a:solidFill>
                  <a:srgbClr val="FF0000"/>
                </a:solidFill>
              </a:rPr>
            </a:br>
            <a:r>
              <a:rPr lang="ko-KR" altLang="en-US" sz="1200" b="1" dirty="0">
                <a:solidFill>
                  <a:srgbClr val="FF0000"/>
                </a:solidFill>
              </a:rPr>
              <a:t>각 </a:t>
            </a:r>
            <a:r>
              <a:rPr lang="en-US" altLang="ko-KR" sz="1200" b="1" dirty="0" err="1">
                <a:solidFill>
                  <a:srgbClr val="FF0000"/>
                </a:solidFill>
              </a:rPr>
              <a:t>Tasklet</a:t>
            </a:r>
            <a:r>
              <a:rPr lang="ko-KR" altLang="en-US" sz="1200" b="1" dirty="0">
                <a:solidFill>
                  <a:srgbClr val="FF0000"/>
                </a:solidFill>
              </a:rPr>
              <a:t>을 </a:t>
            </a:r>
            <a:r>
              <a:rPr lang="ko-KR" altLang="en-US" sz="1200" b="1" dirty="0" err="1">
                <a:solidFill>
                  <a:srgbClr val="FF0000"/>
                </a:solidFill>
              </a:rPr>
              <a:t>주입받도록</a:t>
            </a:r>
            <a:r>
              <a:rPr lang="ko-KR" altLang="en-US" sz="1200" b="1" dirty="0">
                <a:solidFill>
                  <a:srgbClr val="FF0000"/>
                </a:solidFill>
              </a:rPr>
              <a:t> 합니다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6934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Spring Batch Job (</a:t>
            </a:r>
            <a:r>
              <a:rPr lang="en-US" altLang="ko-KR" sz="1800" dirty="0" err="1"/>
              <a:t>Tasklet</a:t>
            </a:r>
            <a:r>
              <a:rPr lang="en-US" altLang="ko-KR" sz="1800" dirty="0"/>
              <a:t>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Step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이 여러 개일 때 병렬로 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47948"/>
            <a:ext cx="10246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Step </a:t>
            </a:r>
            <a:r>
              <a:rPr lang="ko-KR" altLang="en-US" sz="1200" dirty="0"/>
              <a:t>작성</a:t>
            </a:r>
            <a:endParaRPr lang="en-US" altLang="ko-KR" sz="1200" dirty="0"/>
          </a:p>
        </p:txBody>
      </p:sp>
      <p:sp>
        <p:nvSpPr>
          <p:cNvPr id="15" name="직사각형 14"/>
          <p:cNvSpPr/>
          <p:nvPr/>
        </p:nvSpPr>
        <p:spPr>
          <a:xfrm>
            <a:off x="694556" y="1531317"/>
            <a:ext cx="3455561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Step test1Step() {</a:t>
            </a:r>
          </a:p>
          <a:p>
            <a:r>
              <a:rPr lang="en-US" altLang="ko-KR" sz="1200" dirty="0">
                <a:latin typeface="+mn-ea"/>
              </a:rPr>
              <a:t>    return </a:t>
            </a:r>
            <a:r>
              <a:rPr lang="en-US" altLang="ko-KR" sz="1200" dirty="0" err="1">
                <a:latin typeface="+mn-ea"/>
              </a:rPr>
              <a:t>stepBuilderFactory.get</a:t>
            </a:r>
            <a:r>
              <a:rPr lang="en-US" altLang="ko-KR" sz="1200" dirty="0">
                <a:latin typeface="+mn-ea"/>
              </a:rPr>
              <a:t>("test1Step")</a:t>
            </a:r>
          </a:p>
          <a:p>
            <a:r>
              <a:rPr lang="en-US" altLang="ko-KR" sz="1200" dirty="0">
                <a:latin typeface="+mn-ea"/>
              </a:rPr>
              <a:t>            .</a:t>
            </a:r>
            <a:r>
              <a:rPr lang="en-US" altLang="ko-KR" sz="1200" dirty="0" err="1">
                <a:latin typeface="+mn-ea"/>
              </a:rPr>
              <a:t>tasklet</a:t>
            </a:r>
            <a:r>
              <a:rPr lang="en-US" altLang="ko-KR" sz="1200" dirty="0">
                <a:latin typeface="+mn-ea"/>
              </a:rPr>
              <a:t>(test1Tasklet.test1TaskletImpl())</a:t>
            </a:r>
          </a:p>
          <a:p>
            <a:r>
              <a:rPr lang="en-US" altLang="ko-KR" sz="1200" dirty="0">
                <a:latin typeface="+mn-ea"/>
              </a:rPr>
              <a:t>            .build();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Step test2Step() {</a:t>
            </a:r>
          </a:p>
          <a:p>
            <a:r>
              <a:rPr lang="en-US" altLang="ko-KR" sz="1200" dirty="0">
                <a:latin typeface="+mn-ea"/>
              </a:rPr>
              <a:t>    return </a:t>
            </a:r>
            <a:r>
              <a:rPr lang="en-US" altLang="ko-KR" sz="1200" dirty="0" err="1">
                <a:latin typeface="+mn-ea"/>
              </a:rPr>
              <a:t>stepBuilderFactory.get</a:t>
            </a:r>
            <a:r>
              <a:rPr lang="en-US" altLang="ko-KR" sz="1200" dirty="0">
                <a:latin typeface="+mn-ea"/>
              </a:rPr>
              <a:t>("test2Step")</a:t>
            </a:r>
          </a:p>
          <a:p>
            <a:r>
              <a:rPr lang="en-US" altLang="ko-KR" sz="1200" dirty="0">
                <a:latin typeface="+mn-ea"/>
              </a:rPr>
              <a:t>            .</a:t>
            </a:r>
            <a:r>
              <a:rPr lang="en-US" altLang="ko-KR" sz="1200" dirty="0" err="1">
                <a:latin typeface="+mn-ea"/>
              </a:rPr>
              <a:t>tasklet</a:t>
            </a:r>
            <a:r>
              <a:rPr lang="en-US" altLang="ko-KR" sz="1200" dirty="0">
                <a:latin typeface="+mn-ea"/>
              </a:rPr>
              <a:t>(test2Tasklet.test2TaskletImpl())</a:t>
            </a:r>
          </a:p>
          <a:p>
            <a:r>
              <a:rPr lang="en-US" altLang="ko-KR" sz="1200" dirty="0">
                <a:latin typeface="+mn-ea"/>
              </a:rPr>
              <a:t>            .build();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Step test3Step() {</a:t>
            </a:r>
          </a:p>
          <a:p>
            <a:r>
              <a:rPr lang="en-US" altLang="ko-KR" sz="1200" dirty="0">
                <a:latin typeface="+mn-ea"/>
              </a:rPr>
              <a:t>    return </a:t>
            </a:r>
            <a:r>
              <a:rPr lang="en-US" altLang="ko-KR" sz="1200" dirty="0" err="1">
                <a:latin typeface="+mn-ea"/>
              </a:rPr>
              <a:t>stepBuilderFactory.get</a:t>
            </a:r>
            <a:r>
              <a:rPr lang="en-US" altLang="ko-KR" sz="1200" dirty="0">
                <a:latin typeface="+mn-ea"/>
              </a:rPr>
              <a:t>("test3Step")</a:t>
            </a:r>
          </a:p>
          <a:p>
            <a:r>
              <a:rPr lang="en-US" altLang="ko-KR" sz="1200" dirty="0">
                <a:latin typeface="+mn-ea"/>
              </a:rPr>
              <a:t>            .</a:t>
            </a:r>
            <a:r>
              <a:rPr lang="en-US" altLang="ko-KR" sz="1200" dirty="0" err="1">
                <a:latin typeface="+mn-ea"/>
              </a:rPr>
              <a:t>tasklet</a:t>
            </a:r>
            <a:r>
              <a:rPr lang="en-US" altLang="ko-KR" sz="1200" dirty="0">
                <a:latin typeface="+mn-ea"/>
              </a:rPr>
              <a:t>(test3Tasklet.test3TaskletImpl())</a:t>
            </a:r>
          </a:p>
          <a:p>
            <a:r>
              <a:rPr lang="en-US" altLang="ko-KR" sz="1200" dirty="0">
                <a:latin typeface="+mn-ea"/>
              </a:rPr>
              <a:t>            .build();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7881512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3. Spring Batch Job (</a:t>
            </a:r>
            <a:r>
              <a:rPr lang="en-US" altLang="ko-KR" sz="1800" dirty="0" err="1"/>
              <a:t>Tasklet</a:t>
            </a:r>
            <a:r>
              <a:rPr lang="en-US" altLang="ko-KR" sz="1800" dirty="0"/>
              <a:t>)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Step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이 여러 개일 때 병렬로 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47948"/>
            <a:ext cx="15199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Job </a:t>
            </a:r>
            <a:r>
              <a:rPr lang="ko-KR" altLang="en-US" sz="1200" dirty="0"/>
              <a:t>및 </a:t>
            </a:r>
            <a:r>
              <a:rPr lang="en-US" altLang="ko-KR" sz="1200" dirty="0"/>
              <a:t>Flow </a:t>
            </a:r>
            <a:r>
              <a:rPr lang="ko-KR" altLang="en-US" sz="1200" dirty="0"/>
              <a:t>작성</a:t>
            </a:r>
            <a:endParaRPr lang="en-US" altLang="ko-KR" sz="1200" dirty="0"/>
          </a:p>
        </p:txBody>
      </p:sp>
      <p:sp>
        <p:nvSpPr>
          <p:cNvPr id="15" name="직사각형 14"/>
          <p:cNvSpPr/>
          <p:nvPr/>
        </p:nvSpPr>
        <p:spPr>
          <a:xfrm>
            <a:off x="694556" y="1531317"/>
            <a:ext cx="3680816" cy="4339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Job OSX00102Job() {</a:t>
            </a:r>
          </a:p>
          <a:p>
            <a:r>
              <a:rPr lang="en-US" altLang="ko-KR" sz="1200" dirty="0">
                <a:latin typeface="+mn-ea"/>
              </a:rPr>
              <a:t>    Flow flow1 = new </a:t>
            </a:r>
            <a:r>
              <a:rPr lang="en-US" altLang="ko-KR" sz="1200" dirty="0" err="1">
                <a:latin typeface="+mn-ea"/>
              </a:rPr>
              <a:t>FlowBuilder</a:t>
            </a:r>
            <a:r>
              <a:rPr lang="en-US" altLang="ko-KR" sz="1200" dirty="0">
                <a:latin typeface="+mn-ea"/>
              </a:rPr>
              <a:t>&lt;Flow&gt;("Flow1")</a:t>
            </a:r>
          </a:p>
          <a:p>
            <a:r>
              <a:rPr lang="en-US" altLang="ko-KR" sz="1200" dirty="0">
                <a:latin typeface="+mn-ea"/>
              </a:rPr>
              <a:t>                    .start(test2Step())</a:t>
            </a:r>
          </a:p>
          <a:p>
            <a:r>
              <a:rPr lang="en-US" altLang="ko-KR" sz="1200" dirty="0">
                <a:latin typeface="+mn-ea"/>
              </a:rPr>
              <a:t>                    .next(test3Step())</a:t>
            </a:r>
          </a:p>
          <a:p>
            <a:r>
              <a:rPr lang="en-US" altLang="ko-KR" sz="1200" dirty="0">
                <a:latin typeface="+mn-ea"/>
              </a:rPr>
              <a:t>                    .end();</a:t>
            </a:r>
          </a:p>
          <a:p>
            <a:br>
              <a:rPr lang="en-US" altLang="ko-KR" sz="1200" dirty="0">
                <a:latin typeface="+mn-ea"/>
              </a:rPr>
            </a:br>
            <a:r>
              <a:rPr lang="en-US" altLang="ko-KR" sz="1200" dirty="0">
                <a:latin typeface="+mn-ea"/>
              </a:rPr>
              <a:t>    Flow flow2 = new </a:t>
            </a:r>
            <a:r>
              <a:rPr lang="en-US" altLang="ko-KR" sz="1200" dirty="0" err="1">
                <a:latin typeface="+mn-ea"/>
              </a:rPr>
              <a:t>FlowBuilder</a:t>
            </a:r>
            <a:r>
              <a:rPr lang="en-US" altLang="ko-KR" sz="1200" dirty="0">
                <a:latin typeface="+mn-ea"/>
              </a:rPr>
              <a:t>&lt;Flow&gt;("Flow2")</a:t>
            </a:r>
          </a:p>
          <a:p>
            <a:r>
              <a:rPr lang="en-US" altLang="ko-KR" sz="1200" dirty="0">
                <a:latin typeface="+mn-ea"/>
              </a:rPr>
              <a:t>                    .start(test1Step())</a:t>
            </a:r>
          </a:p>
          <a:p>
            <a:r>
              <a:rPr lang="en-US" altLang="ko-KR" sz="1200" dirty="0">
                <a:latin typeface="+mn-ea"/>
              </a:rPr>
              <a:t>                    .end();</a:t>
            </a:r>
          </a:p>
          <a:p>
            <a:br>
              <a:rPr lang="en-US" altLang="ko-KR" sz="1200" dirty="0">
                <a:latin typeface="+mn-ea"/>
              </a:rPr>
            </a:br>
            <a:r>
              <a:rPr lang="en-US" altLang="ko-KR" sz="1200" dirty="0">
                <a:latin typeface="+mn-ea"/>
              </a:rPr>
              <a:t>    Flow flow3 = new </a:t>
            </a:r>
            <a:r>
              <a:rPr lang="en-US" altLang="ko-KR" sz="1200" dirty="0" err="1">
                <a:latin typeface="+mn-ea"/>
              </a:rPr>
              <a:t>FlowBuilder</a:t>
            </a:r>
            <a:r>
              <a:rPr lang="en-US" altLang="ko-KR" sz="1200" dirty="0">
                <a:latin typeface="+mn-ea"/>
              </a:rPr>
              <a:t>&lt;Flow&gt;("flows")</a:t>
            </a:r>
          </a:p>
          <a:p>
            <a:r>
              <a:rPr lang="en-US" altLang="ko-KR" sz="1200" dirty="0">
                <a:latin typeface="+mn-ea"/>
              </a:rPr>
              <a:t>                    .split(</a:t>
            </a:r>
            <a:r>
              <a:rPr lang="en-US" altLang="ko-KR" sz="1200" dirty="0" err="1">
                <a:latin typeface="+mn-ea"/>
              </a:rPr>
              <a:t>simpleAsyncTaskExecutor</a:t>
            </a:r>
            <a:r>
              <a:rPr lang="en-US" altLang="ko-KR" sz="1200" dirty="0">
                <a:latin typeface="+mn-ea"/>
              </a:rPr>
              <a:t>)</a:t>
            </a:r>
          </a:p>
          <a:p>
            <a:r>
              <a:rPr lang="en-US" altLang="ko-KR" sz="1200" dirty="0">
                <a:latin typeface="+mn-ea"/>
              </a:rPr>
              <a:t>                    .add(flow1, flow2)</a:t>
            </a:r>
          </a:p>
          <a:p>
            <a:r>
              <a:rPr lang="en-US" altLang="ko-KR" sz="1200" dirty="0">
                <a:latin typeface="+mn-ea"/>
              </a:rPr>
              <a:t>                    .build();</a:t>
            </a:r>
          </a:p>
          <a:p>
            <a:br>
              <a:rPr lang="en-US" altLang="ko-KR" sz="1200" dirty="0">
                <a:latin typeface="+mn-ea"/>
              </a:rPr>
            </a:br>
            <a:r>
              <a:rPr lang="en-US" altLang="ko-KR" sz="1200" dirty="0">
                <a:latin typeface="+mn-ea"/>
              </a:rPr>
              <a:t>    return </a:t>
            </a:r>
            <a:r>
              <a:rPr lang="en-US" altLang="ko-KR" sz="1200" dirty="0" err="1">
                <a:latin typeface="+mn-ea"/>
              </a:rPr>
              <a:t>jobBuilderFactory.get</a:t>
            </a:r>
            <a:r>
              <a:rPr lang="en-US" altLang="ko-KR" sz="1200" dirty="0">
                <a:latin typeface="+mn-ea"/>
              </a:rPr>
              <a:t>("OSX00102Job")</a:t>
            </a:r>
          </a:p>
          <a:p>
            <a:r>
              <a:rPr lang="en-US" altLang="ko-KR" sz="1200" dirty="0">
                <a:latin typeface="+mn-ea"/>
              </a:rPr>
              <a:t>            .start(flows)</a:t>
            </a:r>
          </a:p>
          <a:p>
            <a:r>
              <a:rPr lang="en-US" altLang="ko-KR" sz="1200" dirty="0">
                <a:latin typeface="+mn-ea"/>
              </a:rPr>
              <a:t>            .end()</a:t>
            </a:r>
          </a:p>
          <a:p>
            <a:r>
              <a:rPr lang="en-US" altLang="ko-KR" sz="1200" dirty="0">
                <a:latin typeface="+mn-ea"/>
              </a:rPr>
              <a:t>            .build();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  <a:p>
            <a:br>
              <a:rPr lang="en-US" altLang="ko-KR" sz="1200" dirty="0">
                <a:latin typeface="+mn-ea"/>
              </a:rPr>
            </a:br>
            <a:endParaRPr lang="en-US" altLang="ko-KR" sz="1200" dirty="0">
              <a:latin typeface="+mn-ea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353569" y="1770176"/>
            <a:ext cx="53591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Split </a:t>
            </a:r>
            <a:r>
              <a:rPr lang="ko-KR" altLang="en-US" sz="1200" dirty="0">
                <a:latin typeface="+mn-ea"/>
              </a:rPr>
              <a:t>방식에선 원하는 </a:t>
            </a:r>
            <a:r>
              <a:rPr lang="en-US" altLang="ko-KR" sz="1200" dirty="0">
                <a:latin typeface="+mn-ea"/>
              </a:rPr>
              <a:t>Flow </a:t>
            </a:r>
            <a:r>
              <a:rPr lang="ko-KR" altLang="en-US" sz="1200" dirty="0">
                <a:latin typeface="+mn-ea"/>
              </a:rPr>
              <a:t>별로 스레드를 통해 병렬로 처리할 수 있습니다</a:t>
            </a:r>
            <a:endParaRPr lang="en-US" altLang="ko-KR" sz="1200" dirty="0">
              <a:latin typeface="+mn-ea"/>
            </a:endParaRPr>
          </a:p>
          <a:p>
            <a:r>
              <a:rPr lang="ko-KR" altLang="en-US" sz="1200" dirty="0">
                <a:latin typeface="+mn-ea"/>
              </a:rPr>
              <a:t>각각의 </a:t>
            </a:r>
            <a:r>
              <a:rPr lang="en-US" altLang="ko-KR" sz="1200" dirty="0">
                <a:latin typeface="+mn-ea"/>
              </a:rPr>
              <a:t>Step</a:t>
            </a:r>
            <a:r>
              <a:rPr lang="ko-KR" altLang="en-US" sz="1200" dirty="0">
                <a:latin typeface="+mn-ea"/>
              </a:rPr>
              <a:t>은 하나의 </a:t>
            </a:r>
            <a:r>
              <a:rPr lang="en-US" altLang="ko-KR" sz="1200" dirty="0">
                <a:latin typeface="+mn-ea"/>
              </a:rPr>
              <a:t>Flow</a:t>
            </a:r>
            <a:r>
              <a:rPr lang="ko-KR" altLang="en-US" sz="1200" dirty="0">
                <a:latin typeface="+mn-ea"/>
              </a:rPr>
              <a:t>에 들어갈 수 있으며</a:t>
            </a:r>
            <a:r>
              <a:rPr lang="en-US" altLang="ko-KR" sz="1200" dirty="0">
                <a:latin typeface="+mn-ea"/>
              </a:rPr>
              <a:t>,</a:t>
            </a:r>
          </a:p>
          <a:p>
            <a:r>
              <a:rPr lang="ko-KR" altLang="en-US" sz="1200" dirty="0">
                <a:latin typeface="+mn-ea"/>
              </a:rPr>
              <a:t>각 </a:t>
            </a:r>
            <a:r>
              <a:rPr lang="en-US" altLang="ko-KR" sz="1200" dirty="0">
                <a:latin typeface="+mn-ea"/>
              </a:rPr>
              <a:t>Flow</a:t>
            </a:r>
            <a:r>
              <a:rPr lang="ko-KR" altLang="en-US" sz="1200" dirty="0">
                <a:latin typeface="+mn-ea"/>
              </a:rPr>
              <a:t> 별로 스레드를 생성하여 병렬 처리를 수행합니다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Flow </a:t>
            </a:r>
            <a:r>
              <a:rPr lang="ko-KR" altLang="en-US" sz="1200" dirty="0">
                <a:latin typeface="+mn-ea"/>
              </a:rPr>
              <a:t>별로 독립적인 이름을 설정하고</a:t>
            </a:r>
            <a:r>
              <a:rPr lang="en-US" altLang="ko-KR" sz="1200" dirty="0">
                <a:latin typeface="+mn-ea"/>
              </a:rPr>
              <a:t>, start</a:t>
            </a:r>
            <a:r>
              <a:rPr lang="ko-KR" altLang="en-US" sz="1200" dirty="0">
                <a:latin typeface="+mn-ea"/>
              </a:rPr>
              <a:t>는 처음에 시작할 </a:t>
            </a:r>
            <a:r>
              <a:rPr lang="en-US" altLang="ko-KR" sz="1200" dirty="0">
                <a:latin typeface="+mn-ea"/>
              </a:rPr>
              <a:t>Step</a:t>
            </a:r>
            <a:r>
              <a:rPr lang="ko-KR" altLang="en-US" sz="1200" dirty="0">
                <a:latin typeface="+mn-ea"/>
              </a:rPr>
              <a:t>을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next</a:t>
            </a:r>
            <a:r>
              <a:rPr lang="ko-KR" altLang="en-US" sz="1200" dirty="0">
                <a:latin typeface="+mn-ea"/>
              </a:rPr>
              <a:t>는 다음에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수행할 </a:t>
            </a:r>
            <a:r>
              <a:rPr lang="en-US" altLang="ko-KR" sz="1200" dirty="0">
                <a:latin typeface="+mn-ea"/>
              </a:rPr>
              <a:t>Step</a:t>
            </a:r>
            <a:r>
              <a:rPr lang="ko-KR" altLang="en-US" sz="1200" dirty="0">
                <a:latin typeface="+mn-ea"/>
              </a:rPr>
              <a:t>을 지정합니다</a:t>
            </a:r>
            <a:endParaRPr lang="en-US" altLang="ko-KR" sz="1200" dirty="0">
              <a:latin typeface="+mn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350633" y="3554014"/>
            <a:ext cx="555536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latin typeface="+mn-ea"/>
              </a:rPr>
              <a:t>최종적으로 병렬 처리할 </a:t>
            </a:r>
            <a:r>
              <a:rPr lang="en-US" altLang="ko-KR" sz="1200" dirty="0">
                <a:latin typeface="+mn-ea"/>
              </a:rPr>
              <a:t>Flow</a:t>
            </a:r>
            <a:r>
              <a:rPr lang="ko-KR" altLang="en-US" sz="1200" dirty="0">
                <a:latin typeface="+mn-ea"/>
              </a:rPr>
              <a:t>를 구성한 후 </a:t>
            </a:r>
            <a:r>
              <a:rPr lang="en-US" altLang="ko-KR" sz="1200" dirty="0">
                <a:latin typeface="+mn-ea"/>
              </a:rPr>
              <a:t>Flow</a:t>
            </a:r>
            <a:r>
              <a:rPr lang="ko-KR" altLang="en-US" sz="1200" dirty="0">
                <a:latin typeface="+mn-ea"/>
              </a:rPr>
              <a:t>를 하나로 묶은 후</a:t>
            </a:r>
            <a:endParaRPr lang="en-US" altLang="ko-KR" sz="1200" dirty="0">
              <a:latin typeface="+mn-ea"/>
            </a:endParaRPr>
          </a:p>
          <a:p>
            <a:r>
              <a:rPr lang="ko-KR" altLang="en-US" sz="1200" dirty="0">
                <a:latin typeface="+mn-ea"/>
              </a:rPr>
              <a:t>처리할 방식을 지정할 </a:t>
            </a:r>
            <a:r>
              <a:rPr lang="en-US" altLang="ko-KR" sz="1200" dirty="0">
                <a:latin typeface="+mn-ea"/>
              </a:rPr>
              <a:t>Flow</a:t>
            </a:r>
            <a:r>
              <a:rPr lang="ko-KR" altLang="en-US" sz="1200" dirty="0">
                <a:latin typeface="+mn-ea"/>
              </a:rPr>
              <a:t>를 생성합니다</a:t>
            </a:r>
            <a:endParaRPr lang="en-US" altLang="ko-KR" sz="1200" dirty="0">
              <a:latin typeface="+mn-ea"/>
            </a:endParaRPr>
          </a:p>
          <a:p>
            <a:r>
              <a:rPr lang="ko-KR" altLang="en-US" sz="1200" dirty="0">
                <a:latin typeface="+mn-ea"/>
              </a:rPr>
              <a:t>여기서 수행할 방식은 </a:t>
            </a:r>
            <a:r>
              <a:rPr lang="en-US" altLang="ko-KR" sz="1200" dirty="0">
                <a:latin typeface="+mn-ea"/>
              </a:rPr>
              <a:t>Split </a:t>
            </a:r>
            <a:r>
              <a:rPr lang="ko-KR" altLang="en-US" sz="1200" dirty="0">
                <a:latin typeface="+mn-ea"/>
              </a:rPr>
              <a:t>방식이므로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split</a:t>
            </a:r>
            <a:r>
              <a:rPr lang="ko-KR" altLang="en-US" sz="1200" dirty="0">
                <a:latin typeface="+mn-ea"/>
              </a:rPr>
              <a:t>에 </a:t>
            </a:r>
            <a:r>
              <a:rPr lang="en-US" altLang="ko-KR" sz="1200" dirty="0" err="1">
                <a:latin typeface="+mn-ea"/>
              </a:rPr>
              <a:t>AsyncExecutor</a:t>
            </a:r>
            <a:r>
              <a:rPr lang="ko-KR" altLang="en-US" sz="1200" dirty="0">
                <a:latin typeface="+mn-ea"/>
              </a:rPr>
              <a:t>를 지정하고</a:t>
            </a:r>
            <a:r>
              <a:rPr lang="en-US" altLang="ko-KR" sz="1200" dirty="0">
                <a:latin typeface="+mn-ea"/>
              </a:rPr>
              <a:t>, add</a:t>
            </a:r>
            <a:r>
              <a:rPr lang="ko-KR" altLang="en-US" sz="1200" dirty="0">
                <a:latin typeface="+mn-ea"/>
              </a:rPr>
              <a:t>에 위에서 생성한</a:t>
            </a:r>
            <a:r>
              <a:rPr lang="en-US" altLang="ko-KR" sz="1200" dirty="0">
                <a:latin typeface="+mn-ea"/>
              </a:rPr>
              <a:t> Flow</a:t>
            </a:r>
            <a:r>
              <a:rPr lang="ko-KR" altLang="en-US" sz="1200" dirty="0">
                <a:latin typeface="+mn-ea"/>
              </a:rPr>
              <a:t>들을 추가합니다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4350633" y="4734317"/>
            <a:ext cx="4304192" cy="3336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최종적으로 </a:t>
            </a:r>
            <a:r>
              <a:rPr lang="en-US" altLang="ko-KR" sz="1200" dirty="0">
                <a:latin typeface="+mn-ea"/>
              </a:rPr>
              <a:t>Job</a:t>
            </a:r>
            <a:r>
              <a:rPr lang="ko-KR" altLang="en-US" sz="1200" dirty="0">
                <a:latin typeface="+mn-ea"/>
              </a:rPr>
              <a:t>은 </a:t>
            </a:r>
            <a:r>
              <a:rPr lang="en-US" altLang="ko-KR" sz="1200" dirty="0">
                <a:latin typeface="+mn-ea"/>
              </a:rPr>
              <a:t>Step</a:t>
            </a:r>
            <a:r>
              <a:rPr lang="ko-KR" altLang="en-US" sz="1200" dirty="0">
                <a:latin typeface="+mn-ea"/>
              </a:rPr>
              <a:t>이 아닌 </a:t>
            </a:r>
            <a:r>
              <a:rPr lang="en-US" altLang="ko-KR" sz="1200" dirty="0">
                <a:latin typeface="+mn-ea"/>
              </a:rPr>
              <a:t>Flow</a:t>
            </a:r>
            <a:r>
              <a:rPr lang="ko-KR" altLang="en-US" sz="1200" dirty="0">
                <a:latin typeface="+mn-ea"/>
              </a:rPr>
              <a:t>를 호출하여 수행합니다</a:t>
            </a:r>
            <a:endParaRPr lang="en-US" altLang="ko-KR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89890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Spring Batch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8577669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Spring</a:t>
            </a:r>
            <a:r>
              <a:rPr lang="ko-KR" altLang="en-US" sz="1200" dirty="0"/>
              <a:t>이 가지고 있는 </a:t>
            </a:r>
            <a:r>
              <a:rPr lang="en-US" altLang="ko-KR" sz="1200" dirty="0"/>
              <a:t>DI, AOP, </a:t>
            </a:r>
            <a:r>
              <a:rPr lang="ko-KR" altLang="en-US" sz="1200" dirty="0"/>
              <a:t>트랜잭션 관리 기능을 기본으로 </a:t>
            </a:r>
            <a:r>
              <a:rPr lang="en-US" altLang="ko-KR" sz="1200" dirty="0"/>
              <a:t>Batch </a:t>
            </a:r>
            <a:r>
              <a:rPr lang="ko-KR" altLang="en-US" sz="1200" dirty="0"/>
              <a:t>처리를 위한 특징을 갖습니다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1200" dirty="0"/>
              <a:t>처리 흐름을 정형화 합니다</a:t>
            </a:r>
            <a:r>
              <a:rPr lang="en-US" altLang="ko-KR" sz="1200" dirty="0"/>
              <a:t>.</a:t>
            </a:r>
          </a:p>
          <a:p>
            <a:pPr marL="658368" lvl="1" indent="-2286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대량의 데이터를 처리하는 </a:t>
            </a:r>
            <a:r>
              <a:rPr lang="en-US" altLang="ko-KR" sz="1200" dirty="0"/>
              <a:t>Chunk </a:t>
            </a:r>
            <a:r>
              <a:rPr lang="ko-KR" altLang="en-US" sz="1200" dirty="0"/>
              <a:t>방식 </a:t>
            </a:r>
            <a:r>
              <a:rPr lang="en-US" altLang="ko-KR" sz="1200" dirty="0"/>
              <a:t>: </a:t>
            </a:r>
            <a:r>
              <a:rPr lang="ko-KR" altLang="en-US" sz="1200" dirty="0"/>
              <a:t>데이터 수집</a:t>
            </a:r>
            <a:r>
              <a:rPr lang="en-US" altLang="ko-KR" sz="1200" dirty="0"/>
              <a:t>, </a:t>
            </a:r>
            <a:r>
              <a:rPr lang="ko-KR" altLang="en-US" sz="1200" dirty="0"/>
              <a:t>가공</a:t>
            </a:r>
            <a:r>
              <a:rPr lang="en-US" altLang="ko-KR" sz="1200" dirty="0"/>
              <a:t>, </a:t>
            </a:r>
            <a:r>
              <a:rPr lang="ko-KR" altLang="en-US" sz="1200" dirty="0"/>
              <a:t>출력 같은 처리 흐름을 </a:t>
            </a:r>
            <a:r>
              <a:rPr lang="ko-KR" altLang="en-US" sz="1200" dirty="0" err="1"/>
              <a:t>정형화해서</a:t>
            </a:r>
            <a:r>
              <a:rPr lang="ko-KR" altLang="en-US" sz="1200" dirty="0"/>
              <a:t> 필요한 부분만 구현</a:t>
            </a:r>
            <a:endParaRPr lang="en-US" altLang="ko-KR" sz="1200" dirty="0"/>
          </a:p>
          <a:p>
            <a:pPr marL="658368" lvl="1" indent="-2286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단순한 형태의 </a:t>
            </a:r>
            <a:r>
              <a:rPr lang="en-US" altLang="ko-KR" sz="1200" dirty="0" err="1"/>
              <a:t>Tasklet</a:t>
            </a:r>
            <a:r>
              <a:rPr lang="en-US" altLang="ko-KR" sz="1200" dirty="0"/>
              <a:t> </a:t>
            </a:r>
            <a:r>
              <a:rPr lang="ko-KR" altLang="en-US" sz="1200" dirty="0"/>
              <a:t>방식 </a:t>
            </a:r>
            <a:r>
              <a:rPr lang="en-US" altLang="ko-KR" sz="1200" dirty="0"/>
              <a:t>: SQL</a:t>
            </a:r>
            <a:r>
              <a:rPr lang="ko-KR" altLang="en-US" sz="1200" dirty="0"/>
              <a:t>을 한번 실행하거나</a:t>
            </a:r>
            <a:r>
              <a:rPr lang="en-US" altLang="ko-KR" sz="1200" dirty="0"/>
              <a:t>, </a:t>
            </a:r>
            <a:r>
              <a:rPr lang="ko-KR" altLang="en-US" sz="1200" dirty="0"/>
              <a:t>명령을 실행하는 수준의 단순한 처리</a:t>
            </a: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1200" dirty="0" err="1"/>
              <a:t>명령행에서</a:t>
            </a:r>
            <a:r>
              <a:rPr lang="ko-KR" altLang="en-US" sz="1200" dirty="0"/>
              <a:t> 실행하거나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서블릿에서</a:t>
            </a:r>
            <a:r>
              <a:rPr lang="ko-KR" altLang="en-US" sz="1200" dirty="0"/>
              <a:t> 실행하는 등 다양한 형태의 실행 방법을 제공합니다</a:t>
            </a:r>
            <a:r>
              <a:rPr lang="en-US" altLang="ko-KR" sz="1200" dirty="0"/>
              <a:t>.</a:t>
            </a:r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1200" dirty="0"/>
              <a:t>파일</a:t>
            </a:r>
            <a:r>
              <a:rPr lang="en-US" altLang="ko-KR" sz="1200" dirty="0"/>
              <a:t>, </a:t>
            </a:r>
            <a:r>
              <a:rPr lang="ko-KR" altLang="en-US" sz="1200" dirty="0"/>
              <a:t>데이터베이스</a:t>
            </a:r>
            <a:r>
              <a:rPr lang="en-US" altLang="ko-KR" sz="1200" dirty="0"/>
              <a:t>, </a:t>
            </a:r>
            <a:r>
              <a:rPr lang="ko-KR" altLang="en-US" sz="1200" dirty="0"/>
              <a:t>메시지 큐 같은 다양한 데이터 소스의 입출력을 비교적 간단히 처리합니다</a:t>
            </a:r>
            <a:r>
              <a:rPr lang="en-US" altLang="ko-KR" sz="1200" dirty="0"/>
              <a:t>.</a:t>
            </a:r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1200" dirty="0"/>
              <a:t>다중 실행</a:t>
            </a:r>
            <a:r>
              <a:rPr lang="en-US" altLang="ko-KR" sz="1200" dirty="0"/>
              <a:t>, </a:t>
            </a:r>
            <a:r>
              <a:rPr lang="ko-KR" altLang="en-US" sz="1200" dirty="0"/>
              <a:t>병렬 실행</a:t>
            </a:r>
            <a:r>
              <a:rPr lang="en-US" altLang="ko-KR" sz="1200" dirty="0"/>
              <a:t>, </a:t>
            </a:r>
            <a:r>
              <a:rPr lang="ko-KR" altLang="en-US" sz="1200" dirty="0"/>
              <a:t>조건 분기 등의 처리 방식을 설정으로 정의할 수 있어 </a:t>
            </a:r>
            <a:br>
              <a:rPr lang="en-US" altLang="ko-KR" sz="1200" dirty="0"/>
            </a:br>
            <a:r>
              <a:rPr lang="ko-KR" altLang="en-US" sz="1200" dirty="0"/>
              <a:t>상황에 맞는 가장 효율적인 처리  방법을 선택할 수 있습니다</a:t>
            </a: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en-US" altLang="ko-KR" sz="1200" dirty="0"/>
              <a:t>Job</a:t>
            </a:r>
            <a:r>
              <a:rPr lang="ko-KR" altLang="en-US" sz="1200" dirty="0"/>
              <a:t>이 실행되던 상황을 저장 및 </a:t>
            </a:r>
            <a:r>
              <a:rPr lang="ko-KR" altLang="en-US" sz="1200" dirty="0" err="1"/>
              <a:t>재시작할</a:t>
            </a:r>
            <a:r>
              <a:rPr lang="ko-KR" altLang="en-US" sz="1200" dirty="0"/>
              <a:t> 수 있습니다</a:t>
            </a:r>
            <a:r>
              <a:rPr lang="en-US" altLang="ko-KR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67569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>
          <a:xfrm>
            <a:off x="691891" y="1274707"/>
            <a:ext cx="9057409" cy="291032"/>
          </a:xfrm>
        </p:spPr>
        <p:txBody>
          <a:bodyPr>
            <a:noAutofit/>
          </a:bodyPr>
          <a:lstStyle/>
          <a:p>
            <a:r>
              <a:rPr lang="en-US" altLang="ko-KR" sz="2800" dirty="0"/>
              <a:t>4. Spring Batch</a:t>
            </a:r>
            <a:r>
              <a:rPr lang="ko-KR" altLang="en-US" sz="2800" dirty="0"/>
              <a:t>에서 </a:t>
            </a:r>
            <a:r>
              <a:rPr lang="en-US" altLang="ko-KR" sz="2800" dirty="0"/>
              <a:t>ERP10 API </a:t>
            </a:r>
            <a:r>
              <a:rPr lang="ko-KR" altLang="en-US" sz="2800" dirty="0"/>
              <a:t>호출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1858702"/>
            <a:ext cx="3595451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Batch Job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에서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D-ERP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서비스 호출</a:t>
            </a:r>
          </a:p>
        </p:txBody>
      </p:sp>
    </p:spTree>
    <p:extLst>
      <p:ext uri="{BB962C8B-B14F-4D97-AF65-F5344CB8AC3E}">
        <p14:creationId xmlns:p14="http://schemas.microsoft.com/office/powerpoint/2010/main" val="260488539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4. Spring Batch </a:t>
            </a:r>
            <a:r>
              <a:rPr lang="ko-KR" altLang="en-US" sz="1800" dirty="0"/>
              <a:t>에서 </a:t>
            </a:r>
            <a:r>
              <a:rPr lang="en-US" altLang="ko-KR" sz="1800" dirty="0"/>
              <a:t>ERP10 API </a:t>
            </a:r>
            <a:r>
              <a:rPr lang="ko-KR" altLang="en-US" sz="1800" dirty="0"/>
              <a:t>호출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5902959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Batch Job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에서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D-ERP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서비스 호출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47948"/>
            <a:ext cx="64716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운영관리 모듈 페이지에서 </a:t>
            </a:r>
            <a:r>
              <a:rPr lang="en-US" altLang="ko-KR" sz="1200" dirty="0"/>
              <a:t>Batch Job </a:t>
            </a:r>
            <a:r>
              <a:rPr lang="ko-KR" altLang="en-US" sz="1200" dirty="0"/>
              <a:t>실행 시 내부적으로 필요한 환경설정 값 추가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“</a:t>
            </a:r>
            <a:r>
              <a:rPr lang="ko-KR" altLang="en-US" sz="1200" dirty="0"/>
              <a:t>운영관리 </a:t>
            </a:r>
            <a:r>
              <a:rPr lang="en-US" altLang="ko-KR" sz="1200" dirty="0"/>
              <a:t>– </a:t>
            </a:r>
            <a:r>
              <a:rPr lang="ko-KR" altLang="en-US" sz="1200" dirty="0"/>
              <a:t>시스템환경설정 </a:t>
            </a:r>
            <a:r>
              <a:rPr lang="en-US" altLang="ko-KR" sz="1200" dirty="0"/>
              <a:t>– </a:t>
            </a:r>
            <a:r>
              <a:rPr lang="ko-KR" altLang="en-US" sz="1200" dirty="0"/>
              <a:t>환경정보관리</a:t>
            </a:r>
            <a:r>
              <a:rPr lang="en-US" altLang="ko-KR" sz="1200" dirty="0"/>
              <a:t> – </a:t>
            </a:r>
            <a:r>
              <a:rPr lang="ko-KR" altLang="en-US" sz="1200" dirty="0"/>
              <a:t>환경설정등록</a:t>
            </a:r>
            <a:r>
              <a:rPr lang="en-US" altLang="ko-KR" sz="1200" dirty="0"/>
              <a:t>” </a:t>
            </a:r>
            <a:r>
              <a:rPr lang="ko-KR" altLang="en-US" sz="1200" dirty="0"/>
              <a:t>에서 </a:t>
            </a:r>
            <a:r>
              <a:rPr lang="en-US" altLang="ko-KR" sz="1200" dirty="0"/>
              <a:t>D_ERP_URI </a:t>
            </a:r>
            <a:r>
              <a:rPr lang="ko-KR" altLang="en-US" sz="1200" dirty="0"/>
              <a:t>값을 저장</a:t>
            </a:r>
            <a:br>
              <a:rPr lang="en-US" altLang="ko-KR" sz="1200" dirty="0"/>
            </a:br>
            <a:r>
              <a:rPr lang="ko-KR" altLang="en-US" sz="1200" dirty="0"/>
              <a:t>이후</a:t>
            </a:r>
            <a:r>
              <a:rPr lang="en-US" altLang="ko-KR" sz="1200" dirty="0"/>
              <a:t>, Batch Job </a:t>
            </a:r>
            <a:r>
              <a:rPr lang="ko-KR" altLang="en-US" sz="1200" dirty="0"/>
              <a:t>구현 시 해당 값을 사용할 수 있습니다</a:t>
            </a:r>
            <a:endParaRPr lang="en-US" altLang="ko-KR" sz="12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695" y="2532406"/>
            <a:ext cx="6068789" cy="291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5854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4. Spring Batch </a:t>
            </a:r>
            <a:r>
              <a:rPr lang="ko-KR" altLang="en-US" sz="1800" dirty="0"/>
              <a:t>에서 </a:t>
            </a:r>
            <a:r>
              <a:rPr lang="en-US" altLang="ko-KR" sz="1800" dirty="0"/>
              <a:t>ERP10 API </a:t>
            </a:r>
            <a:r>
              <a:rPr lang="ko-KR" altLang="en-US" sz="1800" dirty="0"/>
              <a:t>호출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Batch Job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에서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D-ERP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서비스 호출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94556" y="1047948"/>
            <a:ext cx="77167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Batch Job</a:t>
            </a:r>
            <a:r>
              <a:rPr lang="ko-KR" altLang="en-US" sz="1200" dirty="0"/>
              <a:t>에서 </a:t>
            </a:r>
            <a:r>
              <a:rPr lang="en-US" altLang="ko-KR" sz="1200" dirty="0"/>
              <a:t>D-ERP </a:t>
            </a:r>
            <a:r>
              <a:rPr lang="ko-KR" altLang="en-US" sz="1200" dirty="0"/>
              <a:t>서비스 호출하는 방식은 </a:t>
            </a:r>
            <a:r>
              <a:rPr lang="en-US" altLang="ko-KR" sz="1200" dirty="0"/>
              <a:t>Batch Job </a:t>
            </a:r>
            <a:r>
              <a:rPr lang="ko-KR" altLang="en-US" sz="1200" dirty="0" err="1"/>
              <a:t>구현부에</a:t>
            </a:r>
            <a:r>
              <a:rPr lang="ko-KR" altLang="en-US" sz="1200" dirty="0"/>
              <a:t> </a:t>
            </a:r>
            <a:r>
              <a:rPr lang="ko-KR" altLang="en-US" sz="1200" dirty="0" err="1"/>
              <a:t>하드코딩</a:t>
            </a:r>
            <a:r>
              <a:rPr lang="ko-KR" altLang="en-US" sz="1200" dirty="0"/>
              <a:t> 되어있는 </a:t>
            </a:r>
            <a:r>
              <a:rPr lang="en-US" altLang="ko-KR" sz="1200" dirty="0" err="1"/>
              <a:t>UserId</a:t>
            </a:r>
            <a:r>
              <a:rPr lang="en-US" altLang="ko-KR" sz="1200" dirty="0"/>
              <a:t> </a:t>
            </a:r>
            <a:r>
              <a:rPr lang="ko-KR" altLang="en-US" sz="1200" dirty="0"/>
              <a:t>계정 이외의</a:t>
            </a:r>
            <a:br>
              <a:rPr lang="en-US" altLang="ko-KR" sz="1200" dirty="0"/>
            </a:br>
            <a:r>
              <a:rPr lang="ko-KR" altLang="en-US" sz="1200" dirty="0"/>
              <a:t>세션 정보는 가져올 수 없으므로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세션정보를</a:t>
            </a:r>
            <a:r>
              <a:rPr lang="ko-KR" altLang="en-US" sz="1200" dirty="0"/>
              <a:t> 활용하는 </a:t>
            </a:r>
            <a:r>
              <a:rPr lang="en-US" altLang="ko-KR" sz="1200" dirty="0"/>
              <a:t>Service API</a:t>
            </a:r>
            <a:r>
              <a:rPr lang="ko-KR" altLang="en-US" sz="1200" dirty="0"/>
              <a:t>일 경우 해당 방법은 권장하지 않습니다</a:t>
            </a:r>
            <a:endParaRPr lang="en-US" altLang="ko-KR" sz="1200" dirty="0"/>
          </a:p>
        </p:txBody>
      </p:sp>
      <p:sp>
        <p:nvSpPr>
          <p:cNvPr id="7" name="직사각형 6"/>
          <p:cNvSpPr/>
          <p:nvPr/>
        </p:nvSpPr>
        <p:spPr>
          <a:xfrm>
            <a:off x="429386" y="1945149"/>
            <a:ext cx="7354899" cy="50013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latin typeface="+mn-ea"/>
              </a:rPr>
              <a:t>public class PMX01001Job implements </a:t>
            </a:r>
            <a:r>
              <a:rPr lang="en-US" altLang="ko-KR" sz="1100" dirty="0" err="1">
                <a:latin typeface="+mn-ea"/>
              </a:rPr>
              <a:t>Tasklet</a:t>
            </a:r>
            <a:r>
              <a:rPr lang="en-US" altLang="ko-KR" sz="1100" dirty="0">
                <a:latin typeface="+mn-ea"/>
              </a:rPr>
              <a:t> {</a:t>
            </a:r>
          </a:p>
          <a:p>
            <a:r>
              <a:rPr lang="en-US" altLang="ko-KR" sz="1100" dirty="0">
                <a:latin typeface="+mn-ea"/>
              </a:rPr>
              <a:t>    private static final Logger </a:t>
            </a:r>
            <a:r>
              <a:rPr lang="en-US" altLang="ko-KR" sz="1100" dirty="0" err="1">
                <a:latin typeface="+mn-ea"/>
              </a:rPr>
              <a:t>logger</a:t>
            </a:r>
            <a:r>
              <a:rPr lang="en-US" altLang="ko-KR" sz="1100" dirty="0">
                <a:latin typeface="+mn-ea"/>
              </a:rPr>
              <a:t> = </a:t>
            </a:r>
            <a:r>
              <a:rPr lang="en-US" altLang="ko-KR" sz="1100" dirty="0" err="1">
                <a:latin typeface="+mn-ea"/>
              </a:rPr>
              <a:t>LoggerFactory.getLogger</a:t>
            </a:r>
            <a:r>
              <a:rPr lang="en-US" altLang="ko-KR" sz="1100" dirty="0">
                <a:latin typeface="+mn-ea"/>
              </a:rPr>
              <a:t>(PMX01001Job.class);</a:t>
            </a:r>
          </a:p>
          <a:p>
            <a:br>
              <a:rPr lang="en-US" altLang="ko-KR" sz="1100" dirty="0">
                <a:latin typeface="+mn-ea"/>
              </a:rPr>
            </a:br>
            <a:r>
              <a:rPr lang="en-US" altLang="ko-KR" sz="1100" dirty="0">
                <a:latin typeface="+mn-ea"/>
              </a:rPr>
              <a:t>    @Override</a:t>
            </a:r>
          </a:p>
          <a:p>
            <a:r>
              <a:rPr lang="en-US" altLang="ko-KR" sz="1100" dirty="0">
                <a:latin typeface="+mn-ea"/>
              </a:rPr>
              <a:t>    public </a:t>
            </a:r>
            <a:r>
              <a:rPr lang="en-US" altLang="ko-KR" sz="1100" dirty="0" err="1">
                <a:latin typeface="+mn-ea"/>
              </a:rPr>
              <a:t>RepeatStatus</a:t>
            </a:r>
            <a:r>
              <a:rPr lang="en-US" altLang="ko-KR" sz="1100" dirty="0">
                <a:latin typeface="+mn-ea"/>
              </a:rPr>
              <a:t> execute(</a:t>
            </a:r>
            <a:r>
              <a:rPr lang="en-US" altLang="ko-KR" sz="1100" dirty="0" err="1">
                <a:latin typeface="+mn-ea"/>
              </a:rPr>
              <a:t>StepContribution</a:t>
            </a:r>
            <a:r>
              <a:rPr lang="en-US" altLang="ko-KR" sz="1100" dirty="0">
                <a:latin typeface="+mn-ea"/>
              </a:rPr>
              <a:t> contribution, </a:t>
            </a:r>
            <a:r>
              <a:rPr lang="en-US" altLang="ko-KR" sz="1100" dirty="0" err="1">
                <a:latin typeface="+mn-ea"/>
              </a:rPr>
              <a:t>ChunkContext</a:t>
            </a:r>
            <a:r>
              <a:rPr lang="en-US" altLang="ko-KR" sz="1100" dirty="0">
                <a:latin typeface="+mn-ea"/>
              </a:rPr>
              <a:t> </a:t>
            </a:r>
            <a:r>
              <a:rPr lang="en-US" altLang="ko-KR" sz="1100" dirty="0" err="1">
                <a:latin typeface="+mn-ea"/>
              </a:rPr>
              <a:t>chunkContext</a:t>
            </a:r>
            <a:r>
              <a:rPr lang="en-US" altLang="ko-KR" sz="1100" dirty="0">
                <a:latin typeface="+mn-ea"/>
              </a:rPr>
              <a:t>) throws Exception {</a:t>
            </a:r>
          </a:p>
          <a:p>
            <a:r>
              <a:rPr lang="en-US" altLang="ko-KR" sz="1100" dirty="0">
                <a:latin typeface="+mn-ea"/>
              </a:rPr>
              <a:t>        try {</a:t>
            </a:r>
          </a:p>
          <a:p>
            <a:r>
              <a:rPr lang="en-US" altLang="ko-KR" sz="1100" dirty="0">
                <a:latin typeface="+mn-ea"/>
              </a:rPr>
              <a:t>            // </a:t>
            </a:r>
            <a:r>
              <a:rPr lang="en-US" altLang="ko-KR" sz="1100" dirty="0" err="1">
                <a:latin typeface="+mn-ea"/>
              </a:rPr>
              <a:t>company_cd</a:t>
            </a:r>
            <a:r>
              <a:rPr lang="ko-KR" altLang="en-US" sz="1100" dirty="0">
                <a:latin typeface="+mn-ea"/>
              </a:rPr>
              <a:t>는 </a:t>
            </a:r>
            <a:r>
              <a:rPr lang="ko-KR" altLang="en-US" sz="1100" dirty="0" err="1">
                <a:latin typeface="+mn-ea"/>
              </a:rPr>
              <a:t>스케쥴</a:t>
            </a:r>
            <a:r>
              <a:rPr lang="ko-KR" altLang="en-US" sz="1100" dirty="0">
                <a:latin typeface="+mn-ea"/>
              </a:rPr>
              <a:t> 수행관리화면에서 매개변수로 등록</a:t>
            </a:r>
          </a:p>
          <a:p>
            <a:r>
              <a:rPr lang="ko-KR" altLang="en-US" sz="1100" dirty="0">
                <a:latin typeface="+mn-ea"/>
              </a:rPr>
              <a:t>            </a:t>
            </a:r>
            <a:r>
              <a:rPr lang="en-US" altLang="ko-KR" sz="1100" dirty="0">
                <a:latin typeface="+mn-ea"/>
              </a:rPr>
              <a:t>String </a:t>
            </a:r>
            <a:r>
              <a:rPr lang="en-US" altLang="ko-KR" sz="1100" dirty="0" err="1">
                <a:latin typeface="+mn-ea"/>
              </a:rPr>
              <a:t>company_cd</a:t>
            </a:r>
            <a:r>
              <a:rPr lang="en-US" altLang="ko-KR" sz="1100" dirty="0">
                <a:latin typeface="+mn-ea"/>
              </a:rPr>
              <a:t> = </a:t>
            </a:r>
            <a:r>
              <a:rPr lang="en-US" altLang="ko-KR" sz="1100" dirty="0" err="1">
                <a:latin typeface="+mn-ea"/>
              </a:rPr>
              <a:t>getParamValue</a:t>
            </a:r>
            <a:r>
              <a:rPr lang="en-US" altLang="ko-KR" sz="1100" dirty="0">
                <a:latin typeface="+mn-ea"/>
              </a:rPr>
              <a:t>(</a:t>
            </a:r>
            <a:r>
              <a:rPr lang="en-US" altLang="ko-KR" sz="1100" dirty="0" err="1">
                <a:latin typeface="+mn-ea"/>
              </a:rPr>
              <a:t>chunkContext</a:t>
            </a:r>
            <a:r>
              <a:rPr lang="en-US" altLang="ko-KR" sz="1100" dirty="0">
                <a:latin typeface="+mn-ea"/>
              </a:rPr>
              <a:t>, "COMPANY_CD");</a:t>
            </a:r>
          </a:p>
          <a:p>
            <a:r>
              <a:rPr lang="en-US" altLang="ko-KR" sz="1100" dirty="0">
                <a:latin typeface="+mn-ea"/>
              </a:rPr>
              <a:t>            String </a:t>
            </a:r>
            <a:r>
              <a:rPr lang="en-US" altLang="ko-KR" sz="1100" dirty="0" err="1">
                <a:latin typeface="+mn-ea"/>
              </a:rPr>
              <a:t>accessTokenUrl</a:t>
            </a:r>
            <a:r>
              <a:rPr lang="en-US" altLang="ko-KR" sz="1100" dirty="0">
                <a:latin typeface="+mn-ea"/>
              </a:rPr>
              <a:t> = </a:t>
            </a:r>
            <a:r>
              <a:rPr lang="en-US" altLang="ko-KR" sz="1100" dirty="0" err="1">
                <a:latin typeface="+mn-ea"/>
              </a:rPr>
              <a:t>SysconfigUtils.getValue</a:t>
            </a:r>
            <a:r>
              <a:rPr lang="en-US" altLang="ko-KR" sz="1100" dirty="0">
                <a:latin typeface="+mn-ea"/>
              </a:rPr>
              <a:t>("ACCESS_TOKEN_URL");</a:t>
            </a:r>
          </a:p>
          <a:p>
            <a:r>
              <a:rPr lang="en-US" altLang="ko-KR" sz="1100" dirty="0">
                <a:latin typeface="+mn-ea"/>
              </a:rPr>
              <a:t>            String </a:t>
            </a:r>
            <a:r>
              <a:rPr lang="en-US" altLang="ko-KR" sz="1100" dirty="0" err="1">
                <a:latin typeface="+mn-ea"/>
              </a:rPr>
              <a:t>dErpUrl</a:t>
            </a:r>
            <a:r>
              <a:rPr lang="en-US" altLang="ko-KR" sz="1100" dirty="0">
                <a:latin typeface="+mn-ea"/>
              </a:rPr>
              <a:t> = </a:t>
            </a:r>
            <a:r>
              <a:rPr lang="en-US" altLang="ko-KR" sz="1100" dirty="0" err="1">
                <a:latin typeface="+mn-ea"/>
              </a:rPr>
              <a:t>SysconfigUtils.getValue</a:t>
            </a:r>
            <a:r>
              <a:rPr lang="en-US" altLang="ko-KR" sz="1100" dirty="0">
                <a:latin typeface="+mn-ea"/>
              </a:rPr>
              <a:t>("D_ERP_URI");</a:t>
            </a:r>
          </a:p>
          <a:p>
            <a:r>
              <a:rPr lang="en-US" altLang="ko-KR" sz="1100" dirty="0">
                <a:latin typeface="+mn-ea"/>
              </a:rPr>
              <a:t>            String </a:t>
            </a:r>
            <a:r>
              <a:rPr lang="en-US" altLang="ko-KR" sz="1100" dirty="0" err="1">
                <a:latin typeface="+mn-ea"/>
              </a:rPr>
              <a:t>userId</a:t>
            </a:r>
            <a:r>
              <a:rPr lang="en-US" altLang="ko-KR" sz="1100" dirty="0">
                <a:latin typeface="+mn-ea"/>
              </a:rPr>
              <a:t> = </a:t>
            </a:r>
            <a:r>
              <a:rPr lang="en-US" altLang="ko-KR" sz="1100" dirty="0" err="1">
                <a:latin typeface="+mn-ea"/>
              </a:rPr>
              <a:t>SysconfigUtils.getValue</a:t>
            </a:r>
            <a:r>
              <a:rPr lang="en-US" altLang="ko-KR" sz="1100" dirty="0">
                <a:latin typeface="+mn-ea"/>
              </a:rPr>
              <a:t>("ACCESS_TOKEN_USER_ID");</a:t>
            </a:r>
          </a:p>
          <a:p>
            <a:r>
              <a:rPr lang="en-US" altLang="ko-KR" sz="1100" dirty="0">
                <a:latin typeface="+mn-ea"/>
              </a:rPr>
              <a:t>            String </a:t>
            </a:r>
            <a:r>
              <a:rPr lang="en-US" altLang="ko-KR" sz="1100" dirty="0" err="1">
                <a:latin typeface="+mn-ea"/>
              </a:rPr>
              <a:t>userPw</a:t>
            </a:r>
            <a:r>
              <a:rPr lang="en-US" altLang="ko-KR" sz="1100" dirty="0">
                <a:latin typeface="+mn-ea"/>
              </a:rPr>
              <a:t> = </a:t>
            </a:r>
            <a:r>
              <a:rPr lang="en-US" altLang="ko-KR" sz="1100" dirty="0" err="1">
                <a:latin typeface="+mn-ea"/>
              </a:rPr>
              <a:t>SysconfigUtils.getValue</a:t>
            </a:r>
            <a:r>
              <a:rPr lang="en-US" altLang="ko-KR" sz="1100" dirty="0">
                <a:latin typeface="+mn-ea"/>
              </a:rPr>
              <a:t>("ACCESS_TOKEN_USER_PW");</a:t>
            </a:r>
          </a:p>
          <a:p>
            <a:br>
              <a:rPr lang="en-US" altLang="ko-KR" sz="1100" dirty="0">
                <a:latin typeface="+mn-ea"/>
              </a:rPr>
            </a:br>
            <a:r>
              <a:rPr lang="en-US" altLang="ko-KR" sz="1100" dirty="0">
                <a:latin typeface="+mn-ea"/>
              </a:rPr>
              <a:t>            </a:t>
            </a:r>
            <a:r>
              <a:rPr lang="en-US" altLang="ko-KR" sz="1100" dirty="0" err="1">
                <a:latin typeface="+mn-ea"/>
              </a:rPr>
              <a:t>HttpSpecification</a:t>
            </a:r>
            <a:r>
              <a:rPr lang="en-US" altLang="ko-KR" sz="1100" dirty="0">
                <a:latin typeface="+mn-ea"/>
              </a:rPr>
              <a:t> </a:t>
            </a:r>
            <a:r>
              <a:rPr lang="en-US" altLang="ko-KR" sz="1100" dirty="0" err="1">
                <a:latin typeface="+mn-ea"/>
              </a:rPr>
              <a:t>messageVO</a:t>
            </a:r>
            <a:r>
              <a:rPr lang="en-US" altLang="ko-KR" sz="1100" dirty="0">
                <a:latin typeface="+mn-ea"/>
              </a:rPr>
              <a:t> = new </a:t>
            </a:r>
            <a:r>
              <a:rPr lang="en-US" altLang="ko-KR" sz="1100" dirty="0" err="1">
                <a:latin typeface="+mn-ea"/>
              </a:rPr>
              <a:t>HttpSpecification</a:t>
            </a:r>
            <a:r>
              <a:rPr lang="en-US" altLang="ko-KR" sz="1100" dirty="0">
                <a:latin typeface="+mn-ea"/>
              </a:rPr>
              <a:t>();</a:t>
            </a:r>
          </a:p>
          <a:p>
            <a:r>
              <a:rPr lang="en-US" altLang="ko-KR" sz="1100" dirty="0">
                <a:latin typeface="+mn-ea"/>
              </a:rPr>
              <a:t>            Map&lt;String, Object&gt; headers = new </a:t>
            </a:r>
            <a:r>
              <a:rPr lang="en-US" altLang="ko-KR" sz="1100" dirty="0" err="1">
                <a:latin typeface="+mn-ea"/>
              </a:rPr>
              <a:t>HashMap</a:t>
            </a:r>
            <a:r>
              <a:rPr lang="en-US" altLang="ko-KR" sz="1100" dirty="0">
                <a:latin typeface="+mn-ea"/>
              </a:rPr>
              <a:t>&lt;&gt;();</a:t>
            </a:r>
          </a:p>
          <a:p>
            <a:r>
              <a:rPr lang="en-US" altLang="ko-KR" sz="1100" dirty="0">
                <a:latin typeface="+mn-ea"/>
              </a:rPr>
              <a:t>            Map&lt;String, Object&gt; </a:t>
            </a:r>
            <a:r>
              <a:rPr lang="en-US" altLang="ko-KR" sz="1100" dirty="0" err="1">
                <a:latin typeface="+mn-ea"/>
              </a:rPr>
              <a:t>params</a:t>
            </a:r>
            <a:r>
              <a:rPr lang="en-US" altLang="ko-KR" sz="1100" dirty="0">
                <a:latin typeface="+mn-ea"/>
              </a:rPr>
              <a:t> = new </a:t>
            </a:r>
            <a:r>
              <a:rPr lang="en-US" altLang="ko-KR" sz="1100" dirty="0" err="1">
                <a:latin typeface="+mn-ea"/>
              </a:rPr>
              <a:t>HashMap</a:t>
            </a:r>
            <a:r>
              <a:rPr lang="en-US" altLang="ko-KR" sz="1100" dirty="0">
                <a:latin typeface="+mn-ea"/>
              </a:rPr>
              <a:t>&lt;&gt;();</a:t>
            </a:r>
          </a:p>
          <a:p>
            <a:br>
              <a:rPr lang="en-US" altLang="ko-KR" sz="1100" dirty="0">
                <a:latin typeface="+mn-ea"/>
              </a:rPr>
            </a:br>
            <a:r>
              <a:rPr lang="en-US" altLang="ko-KR" sz="1100" dirty="0">
                <a:latin typeface="+mn-ea"/>
              </a:rPr>
              <a:t>            </a:t>
            </a:r>
            <a:r>
              <a:rPr lang="en-US" altLang="ko-KR" sz="1100" dirty="0" err="1">
                <a:latin typeface="+mn-ea"/>
              </a:rPr>
              <a:t>params.put</a:t>
            </a:r>
            <a:r>
              <a:rPr lang="en-US" altLang="ko-KR" sz="1100" dirty="0">
                <a:latin typeface="+mn-ea"/>
              </a:rPr>
              <a:t>("</a:t>
            </a:r>
            <a:r>
              <a:rPr lang="en-US" altLang="ko-KR" sz="1100" dirty="0" err="1">
                <a:latin typeface="+mn-ea"/>
              </a:rPr>
              <a:t>userid</a:t>
            </a:r>
            <a:r>
              <a:rPr lang="en-US" altLang="ko-KR" sz="1100" dirty="0">
                <a:latin typeface="+mn-ea"/>
              </a:rPr>
              <a:t>", </a:t>
            </a:r>
            <a:r>
              <a:rPr lang="en-US" altLang="ko-KR" sz="1100" dirty="0" err="1">
                <a:latin typeface="+mn-ea"/>
              </a:rPr>
              <a:t>userId</a:t>
            </a:r>
            <a:r>
              <a:rPr lang="en-US" altLang="ko-KR" sz="1100" dirty="0">
                <a:latin typeface="+mn-ea"/>
              </a:rPr>
              <a:t>);</a:t>
            </a:r>
          </a:p>
          <a:p>
            <a:r>
              <a:rPr lang="en-US" altLang="ko-KR" sz="1100" dirty="0">
                <a:latin typeface="+mn-ea"/>
              </a:rPr>
              <a:t>            </a:t>
            </a:r>
            <a:r>
              <a:rPr lang="en-US" altLang="ko-KR" sz="1100" dirty="0" err="1">
                <a:latin typeface="+mn-ea"/>
              </a:rPr>
              <a:t>params.put</a:t>
            </a:r>
            <a:r>
              <a:rPr lang="en-US" altLang="ko-KR" sz="1100" dirty="0">
                <a:latin typeface="+mn-ea"/>
              </a:rPr>
              <a:t>("password", </a:t>
            </a:r>
            <a:r>
              <a:rPr lang="en-US" altLang="ko-KR" sz="1100" dirty="0" err="1">
                <a:latin typeface="+mn-ea"/>
              </a:rPr>
              <a:t>userPw</a:t>
            </a:r>
            <a:r>
              <a:rPr lang="en-US" altLang="ko-KR" sz="1100" dirty="0">
                <a:latin typeface="+mn-ea"/>
              </a:rPr>
              <a:t>);</a:t>
            </a:r>
          </a:p>
          <a:p>
            <a:br>
              <a:rPr lang="en-US" altLang="ko-KR" sz="1100" dirty="0">
                <a:latin typeface="+mn-ea"/>
              </a:rPr>
            </a:br>
            <a:r>
              <a:rPr lang="en-US" altLang="ko-KR" sz="1100" dirty="0">
                <a:latin typeface="+mn-ea"/>
              </a:rPr>
              <a:t>            </a:t>
            </a:r>
            <a:r>
              <a:rPr lang="en-US" altLang="ko-KR" sz="1100" dirty="0" err="1">
                <a:latin typeface="+mn-ea"/>
              </a:rPr>
              <a:t>messageVO.setConnUrl</a:t>
            </a:r>
            <a:r>
              <a:rPr lang="en-US" altLang="ko-KR" sz="1100" dirty="0">
                <a:latin typeface="+mn-ea"/>
              </a:rPr>
              <a:t>(</a:t>
            </a:r>
            <a:r>
              <a:rPr lang="en-US" altLang="ko-KR" sz="1100" dirty="0" err="1">
                <a:latin typeface="+mn-ea"/>
              </a:rPr>
              <a:t>accessTokenUrl</a:t>
            </a:r>
            <a:r>
              <a:rPr lang="en-US" altLang="ko-KR" sz="1100" dirty="0">
                <a:latin typeface="+mn-ea"/>
              </a:rPr>
              <a:t>);</a:t>
            </a:r>
          </a:p>
          <a:p>
            <a:r>
              <a:rPr lang="en-US" altLang="ko-KR" sz="1100" dirty="0">
                <a:latin typeface="+mn-ea"/>
              </a:rPr>
              <a:t>            </a:t>
            </a:r>
            <a:r>
              <a:rPr lang="en-US" altLang="ko-KR" sz="1100" dirty="0" err="1">
                <a:latin typeface="+mn-ea"/>
              </a:rPr>
              <a:t>messageVO.setMethodType</a:t>
            </a:r>
            <a:r>
              <a:rPr lang="en-US" altLang="ko-KR" sz="1100" dirty="0">
                <a:latin typeface="+mn-ea"/>
              </a:rPr>
              <a:t>(</a:t>
            </a:r>
            <a:r>
              <a:rPr lang="en-US" altLang="ko-KR" sz="1100" dirty="0" err="1">
                <a:latin typeface="+mn-ea"/>
              </a:rPr>
              <a:t>BatchHttpUtils.POST</a:t>
            </a:r>
            <a:r>
              <a:rPr lang="en-US" altLang="ko-KR" sz="1100" dirty="0">
                <a:latin typeface="+mn-ea"/>
              </a:rPr>
              <a:t>);</a:t>
            </a:r>
          </a:p>
          <a:p>
            <a:r>
              <a:rPr lang="en-US" altLang="ko-KR" sz="1100" dirty="0">
                <a:latin typeface="+mn-ea"/>
              </a:rPr>
              <a:t>            </a:t>
            </a:r>
            <a:r>
              <a:rPr lang="en-US" altLang="ko-KR" sz="1100" dirty="0" err="1">
                <a:latin typeface="+mn-ea"/>
              </a:rPr>
              <a:t>messageVO.setParamType</a:t>
            </a:r>
            <a:r>
              <a:rPr lang="en-US" altLang="ko-KR" sz="1100" dirty="0">
                <a:latin typeface="+mn-ea"/>
              </a:rPr>
              <a:t>(</a:t>
            </a:r>
            <a:r>
              <a:rPr lang="en-US" altLang="ko-KR" sz="1100" dirty="0" err="1">
                <a:latin typeface="+mn-ea"/>
              </a:rPr>
              <a:t>BatchHttpUtils.KEYVAL</a:t>
            </a:r>
            <a:r>
              <a:rPr lang="en-US" altLang="ko-KR" sz="1100" dirty="0">
                <a:latin typeface="+mn-ea"/>
              </a:rPr>
              <a:t>);</a:t>
            </a:r>
          </a:p>
          <a:p>
            <a:r>
              <a:rPr lang="en-US" altLang="ko-KR" sz="1100" dirty="0">
                <a:latin typeface="+mn-ea"/>
              </a:rPr>
              <a:t>            </a:t>
            </a:r>
          </a:p>
          <a:p>
            <a:r>
              <a:rPr lang="en-US" altLang="ko-KR" sz="1100" dirty="0">
                <a:latin typeface="+mn-ea"/>
              </a:rPr>
              <a:t>            </a:t>
            </a:r>
            <a:r>
              <a:rPr lang="en-US" altLang="ko-KR" sz="1100" dirty="0" err="1">
                <a:latin typeface="+mn-ea"/>
              </a:rPr>
              <a:t>messageVO.setHeaderMap</a:t>
            </a:r>
            <a:r>
              <a:rPr lang="en-US" altLang="ko-KR" sz="1100" dirty="0">
                <a:latin typeface="+mn-ea"/>
              </a:rPr>
              <a:t>(headers);</a:t>
            </a:r>
          </a:p>
          <a:p>
            <a:r>
              <a:rPr lang="en-US" altLang="ko-KR" sz="1100" dirty="0">
                <a:latin typeface="+mn-ea"/>
              </a:rPr>
              <a:t>            </a:t>
            </a:r>
            <a:r>
              <a:rPr lang="en-US" altLang="ko-KR" sz="1100" dirty="0" err="1">
                <a:latin typeface="+mn-ea"/>
              </a:rPr>
              <a:t>messageVO.setBodyMap</a:t>
            </a:r>
            <a:r>
              <a:rPr lang="en-US" altLang="ko-KR" sz="1100" dirty="0">
                <a:latin typeface="+mn-ea"/>
              </a:rPr>
              <a:t>(</a:t>
            </a:r>
            <a:r>
              <a:rPr lang="en-US" altLang="ko-KR" sz="1100" dirty="0" err="1">
                <a:latin typeface="+mn-ea"/>
              </a:rPr>
              <a:t>params</a:t>
            </a:r>
            <a:r>
              <a:rPr lang="en-US" altLang="ko-KR" sz="1100" dirty="0">
                <a:latin typeface="+mn-ea"/>
              </a:rPr>
              <a:t>);</a:t>
            </a:r>
          </a:p>
          <a:p>
            <a:br>
              <a:rPr lang="en-US" altLang="ko-KR" sz="1100" dirty="0">
                <a:latin typeface="+mn-ea"/>
              </a:rPr>
            </a:br>
            <a:br>
              <a:rPr lang="en-US" altLang="ko-KR" sz="1100" dirty="0">
                <a:latin typeface="+mn-ea"/>
              </a:rPr>
            </a:br>
            <a:endParaRPr lang="en-US" altLang="ko-KR" sz="11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5543371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4. Spring Batch </a:t>
            </a:r>
            <a:r>
              <a:rPr lang="ko-KR" altLang="en-US" sz="1800" dirty="0"/>
              <a:t>에서 </a:t>
            </a:r>
            <a:r>
              <a:rPr lang="en-US" altLang="ko-KR" sz="1800" dirty="0"/>
              <a:t>ERP10 API </a:t>
            </a:r>
            <a:r>
              <a:rPr lang="ko-KR" altLang="en-US" sz="1800" dirty="0"/>
              <a:t>호출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Batch Job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에서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D-ERP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서비스 호출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694556" y="1205931"/>
            <a:ext cx="9440405" cy="46628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latin typeface="+mn-ea"/>
              </a:rPr>
              <a:t>            String </a:t>
            </a:r>
            <a:r>
              <a:rPr lang="en-US" altLang="ko-KR" sz="1100" dirty="0" err="1">
                <a:latin typeface="+mn-ea"/>
              </a:rPr>
              <a:t>resultString</a:t>
            </a:r>
            <a:r>
              <a:rPr lang="en-US" altLang="ko-KR" sz="1100" dirty="0">
                <a:latin typeface="+mn-ea"/>
              </a:rPr>
              <a:t> = </a:t>
            </a:r>
            <a:r>
              <a:rPr lang="en-US" altLang="ko-KR" sz="1100" dirty="0" err="1">
                <a:latin typeface="+mn-ea"/>
              </a:rPr>
              <a:t>BatchHttpUtils.connectServiceJson</a:t>
            </a:r>
            <a:r>
              <a:rPr lang="en-US" altLang="ko-KR" sz="1100" dirty="0">
                <a:latin typeface="+mn-ea"/>
              </a:rPr>
              <a:t>(</a:t>
            </a:r>
            <a:r>
              <a:rPr lang="en-US" altLang="ko-KR" sz="1100" dirty="0" err="1">
                <a:latin typeface="+mn-ea"/>
              </a:rPr>
              <a:t>messageVO</a:t>
            </a:r>
            <a:r>
              <a:rPr lang="en-US" altLang="ko-KR" sz="1100" dirty="0">
                <a:latin typeface="+mn-ea"/>
              </a:rPr>
              <a:t>);</a:t>
            </a:r>
          </a:p>
          <a:p>
            <a:r>
              <a:rPr lang="en-US" altLang="ko-KR" sz="1100" dirty="0">
                <a:latin typeface="+mn-ea"/>
              </a:rPr>
              <a:t>            Map&lt;String, Object&gt; </a:t>
            </a:r>
            <a:r>
              <a:rPr lang="en-US" altLang="ko-KR" sz="1100" dirty="0" err="1">
                <a:latin typeface="+mn-ea"/>
              </a:rPr>
              <a:t>resultMap</a:t>
            </a:r>
            <a:r>
              <a:rPr lang="en-US" altLang="ko-KR" sz="1100" dirty="0">
                <a:latin typeface="+mn-ea"/>
              </a:rPr>
              <a:t> = </a:t>
            </a:r>
            <a:r>
              <a:rPr lang="en-US" altLang="ko-KR" sz="1100" dirty="0" err="1">
                <a:latin typeface="+mn-ea"/>
              </a:rPr>
              <a:t>JsonUtils.getStringToJsonObject</a:t>
            </a:r>
            <a:r>
              <a:rPr lang="en-US" altLang="ko-KR" sz="1100" dirty="0">
                <a:latin typeface="+mn-ea"/>
              </a:rPr>
              <a:t>(</a:t>
            </a:r>
            <a:r>
              <a:rPr lang="en-US" altLang="ko-KR" sz="1100" dirty="0" err="1">
                <a:latin typeface="+mn-ea"/>
              </a:rPr>
              <a:t>resultString</a:t>
            </a:r>
            <a:r>
              <a:rPr lang="en-US" altLang="ko-KR" sz="1100" dirty="0">
                <a:latin typeface="+mn-ea"/>
              </a:rPr>
              <a:t>);</a:t>
            </a:r>
          </a:p>
          <a:p>
            <a:r>
              <a:rPr lang="en-US" altLang="ko-KR" sz="1100" dirty="0">
                <a:latin typeface="+mn-ea"/>
              </a:rPr>
              <a:t>            Map&lt;String, Object&gt; </a:t>
            </a:r>
            <a:r>
              <a:rPr lang="en-US" altLang="ko-KR" sz="1100" dirty="0" err="1">
                <a:latin typeface="+mn-ea"/>
              </a:rPr>
              <a:t>dataMap</a:t>
            </a:r>
            <a:r>
              <a:rPr lang="en-US" altLang="ko-KR" sz="1100" dirty="0">
                <a:latin typeface="+mn-ea"/>
              </a:rPr>
              <a:t> = (Map&lt;String, Object&gt;)</a:t>
            </a:r>
            <a:r>
              <a:rPr lang="en-US" altLang="ko-KR" sz="1100" dirty="0" err="1">
                <a:latin typeface="+mn-ea"/>
              </a:rPr>
              <a:t>resultMap.get</a:t>
            </a:r>
            <a:r>
              <a:rPr lang="en-US" altLang="ko-KR" sz="1100" dirty="0">
                <a:latin typeface="+mn-ea"/>
              </a:rPr>
              <a:t>("data");</a:t>
            </a:r>
          </a:p>
          <a:p>
            <a:r>
              <a:rPr lang="en-US" altLang="ko-KR" sz="1100" dirty="0">
                <a:latin typeface="+mn-ea"/>
              </a:rPr>
              <a:t>            </a:t>
            </a:r>
            <a:r>
              <a:rPr lang="en-US" altLang="ko-KR" sz="1100" dirty="0" err="1">
                <a:latin typeface="+mn-ea"/>
              </a:rPr>
              <a:t>resultString</a:t>
            </a:r>
            <a:r>
              <a:rPr lang="en-US" altLang="ko-KR" sz="1100" dirty="0">
                <a:latin typeface="+mn-ea"/>
              </a:rPr>
              <a:t> = (String) </a:t>
            </a:r>
            <a:r>
              <a:rPr lang="en-US" altLang="ko-KR" sz="1100" dirty="0" err="1">
                <a:latin typeface="+mn-ea"/>
              </a:rPr>
              <a:t>dataMap.get</a:t>
            </a:r>
            <a:r>
              <a:rPr lang="en-US" altLang="ko-KR" sz="1100" dirty="0">
                <a:latin typeface="+mn-ea"/>
              </a:rPr>
              <a:t>("</a:t>
            </a:r>
            <a:r>
              <a:rPr lang="en-US" altLang="ko-KR" sz="1100" dirty="0" err="1">
                <a:latin typeface="+mn-ea"/>
              </a:rPr>
              <a:t>access_token</a:t>
            </a:r>
            <a:r>
              <a:rPr lang="en-US" altLang="ko-KR" sz="1100" dirty="0">
                <a:latin typeface="+mn-ea"/>
              </a:rPr>
              <a:t>");</a:t>
            </a:r>
          </a:p>
          <a:p>
            <a:br>
              <a:rPr lang="en-US" altLang="ko-KR" sz="1100" dirty="0">
                <a:latin typeface="+mn-ea"/>
              </a:rPr>
            </a:br>
            <a:r>
              <a:rPr lang="en-US" altLang="ko-KR" sz="1100" dirty="0">
                <a:latin typeface="+mn-ea"/>
              </a:rPr>
              <a:t>            </a:t>
            </a:r>
            <a:r>
              <a:rPr lang="en-US" altLang="ko-KR" sz="1100" dirty="0" err="1">
                <a:latin typeface="+mn-ea"/>
              </a:rPr>
              <a:t>headers.put</a:t>
            </a:r>
            <a:r>
              <a:rPr lang="en-US" altLang="ko-KR" sz="1100" dirty="0">
                <a:latin typeface="+mn-ea"/>
              </a:rPr>
              <a:t>("X-Authenticate-Token", </a:t>
            </a:r>
            <a:r>
              <a:rPr lang="en-US" altLang="ko-KR" sz="1100" dirty="0" err="1">
                <a:latin typeface="+mn-ea"/>
              </a:rPr>
              <a:t>resultString</a:t>
            </a:r>
            <a:r>
              <a:rPr lang="en-US" altLang="ko-KR" sz="1100" dirty="0">
                <a:latin typeface="+mn-ea"/>
              </a:rPr>
              <a:t>);</a:t>
            </a:r>
          </a:p>
          <a:p>
            <a:r>
              <a:rPr lang="en-US" altLang="ko-KR" sz="1100" dirty="0">
                <a:latin typeface="+mn-ea"/>
              </a:rPr>
              <a:t>            String </a:t>
            </a:r>
            <a:r>
              <a:rPr lang="en-US" altLang="ko-KR" sz="1100" dirty="0" err="1">
                <a:latin typeface="+mn-ea"/>
              </a:rPr>
              <a:t>derpServiceUri</a:t>
            </a:r>
            <a:r>
              <a:rPr lang="en-US" altLang="ko-KR" sz="1100" dirty="0">
                <a:latin typeface="+mn-ea"/>
              </a:rPr>
              <a:t> = </a:t>
            </a:r>
            <a:r>
              <a:rPr lang="en-US" altLang="ko-KR" sz="1100" dirty="0" err="1">
                <a:latin typeface="+mn-ea"/>
              </a:rPr>
              <a:t>String.format</a:t>
            </a:r>
            <a:r>
              <a:rPr lang="en-US" altLang="ko-KR" sz="1100" dirty="0">
                <a:latin typeface="+mn-ea"/>
              </a:rPr>
              <a:t>("%s/%s", </a:t>
            </a:r>
            <a:r>
              <a:rPr lang="en-US" altLang="ko-KR" sz="1100" dirty="0" err="1">
                <a:latin typeface="+mn-ea"/>
              </a:rPr>
              <a:t>dErpUrl</a:t>
            </a:r>
            <a:r>
              <a:rPr lang="en-US" altLang="ko-KR" sz="1100" dirty="0">
                <a:latin typeface="+mn-ea"/>
              </a:rPr>
              <a:t>, "</a:t>
            </a:r>
            <a:r>
              <a:rPr lang="en-US" altLang="ko-KR" sz="1100" dirty="0" err="1">
                <a:latin typeface="+mn-ea"/>
              </a:rPr>
              <a:t>api</a:t>
            </a:r>
            <a:r>
              <a:rPr lang="en-US" altLang="ko-KR" sz="1100" dirty="0">
                <a:latin typeface="+mn-ea"/>
              </a:rPr>
              <a:t>/PM/</a:t>
            </a:r>
            <a:r>
              <a:rPr lang="en-US" altLang="ko-KR" sz="1100" dirty="0" err="1">
                <a:latin typeface="+mn-ea"/>
              </a:rPr>
              <a:t>PreventiveMaintenanceSCHService</a:t>
            </a:r>
            <a:r>
              <a:rPr lang="en-US" altLang="ko-KR" sz="1100" dirty="0">
                <a:latin typeface="+mn-ea"/>
              </a:rPr>
              <a:t>/pmasch00100_PM_PLAN_HST_list");</a:t>
            </a:r>
          </a:p>
          <a:p>
            <a:br>
              <a:rPr lang="en-US" altLang="ko-KR" sz="1100" dirty="0">
                <a:latin typeface="+mn-ea"/>
              </a:rPr>
            </a:br>
            <a:r>
              <a:rPr lang="en-US" altLang="ko-KR" sz="1100" dirty="0">
                <a:latin typeface="+mn-ea"/>
              </a:rPr>
              <a:t>            Map&lt;String, Object&gt; </a:t>
            </a:r>
            <a:r>
              <a:rPr lang="en-US" altLang="ko-KR" sz="1100" dirty="0" err="1">
                <a:latin typeface="+mn-ea"/>
              </a:rPr>
              <a:t>serviceDataMap</a:t>
            </a:r>
            <a:r>
              <a:rPr lang="en-US" altLang="ko-KR" sz="1100" dirty="0">
                <a:latin typeface="+mn-ea"/>
              </a:rPr>
              <a:t> = </a:t>
            </a:r>
            <a:r>
              <a:rPr lang="en-US" altLang="ko-KR" sz="1100" dirty="0" err="1">
                <a:latin typeface="+mn-ea"/>
              </a:rPr>
              <a:t>BatchHttpUtils.connectServiceMap</a:t>
            </a:r>
            <a:r>
              <a:rPr lang="en-US" altLang="ko-KR" sz="1100" dirty="0">
                <a:latin typeface="+mn-ea"/>
              </a:rPr>
              <a:t>(</a:t>
            </a:r>
            <a:r>
              <a:rPr lang="en-US" altLang="ko-KR" sz="1100" dirty="0" err="1">
                <a:latin typeface="+mn-ea"/>
              </a:rPr>
              <a:t>messageVO</a:t>
            </a:r>
            <a:r>
              <a:rPr lang="en-US" altLang="ko-KR" sz="1100" dirty="0">
                <a:latin typeface="+mn-ea"/>
              </a:rPr>
              <a:t>);</a:t>
            </a:r>
          </a:p>
          <a:p>
            <a:r>
              <a:rPr lang="en-US" altLang="ko-KR" sz="1100" dirty="0">
                <a:latin typeface="+mn-ea"/>
              </a:rPr>
              <a:t>            </a:t>
            </a:r>
            <a:r>
              <a:rPr lang="en-US" altLang="ko-KR" sz="1100" dirty="0" err="1">
                <a:latin typeface="+mn-ea"/>
              </a:rPr>
              <a:t>System.out.println</a:t>
            </a:r>
            <a:r>
              <a:rPr lang="en-US" altLang="ko-KR" sz="1100" dirty="0">
                <a:latin typeface="+mn-ea"/>
              </a:rPr>
              <a:t>("Result Map : " + </a:t>
            </a:r>
            <a:r>
              <a:rPr lang="en-US" altLang="ko-KR" sz="1100" dirty="0" err="1">
                <a:latin typeface="+mn-ea"/>
              </a:rPr>
              <a:t>serviceDataMap</a:t>
            </a:r>
            <a:r>
              <a:rPr lang="en-US" altLang="ko-KR" sz="1100" dirty="0">
                <a:latin typeface="+mn-ea"/>
              </a:rPr>
              <a:t>);</a:t>
            </a:r>
          </a:p>
          <a:p>
            <a:br>
              <a:rPr lang="en-US" altLang="ko-KR" sz="1100" dirty="0">
                <a:latin typeface="+mn-ea"/>
              </a:rPr>
            </a:br>
            <a:r>
              <a:rPr lang="en-US" altLang="ko-KR" sz="1100" dirty="0">
                <a:latin typeface="+mn-ea"/>
              </a:rPr>
              <a:t>            if (!</a:t>
            </a:r>
            <a:r>
              <a:rPr lang="en-US" altLang="ko-KR" sz="1100" dirty="0" err="1">
                <a:latin typeface="+mn-ea"/>
              </a:rPr>
              <a:t>serviceDataMap.get</a:t>
            </a:r>
            <a:r>
              <a:rPr lang="en-US" altLang="ko-KR" sz="1100" dirty="0">
                <a:latin typeface="+mn-ea"/>
              </a:rPr>
              <a:t>("state").equals("success")) {</a:t>
            </a:r>
          </a:p>
          <a:p>
            <a:r>
              <a:rPr lang="en-US" altLang="ko-KR" sz="1100" dirty="0">
                <a:latin typeface="+mn-ea"/>
              </a:rPr>
              <a:t>                String message = (String)</a:t>
            </a:r>
            <a:r>
              <a:rPr lang="en-US" altLang="ko-KR" sz="1100" dirty="0" err="1">
                <a:latin typeface="+mn-ea"/>
              </a:rPr>
              <a:t>serviceDataMap.get</a:t>
            </a:r>
            <a:r>
              <a:rPr lang="en-US" altLang="ko-KR" sz="1100" dirty="0">
                <a:latin typeface="+mn-ea"/>
              </a:rPr>
              <a:t>("message");</a:t>
            </a:r>
          </a:p>
          <a:p>
            <a:r>
              <a:rPr lang="en-US" altLang="ko-KR" sz="1100" dirty="0">
                <a:latin typeface="+mn-ea"/>
              </a:rPr>
              <a:t>                throw new Exception(message);</a:t>
            </a:r>
          </a:p>
          <a:p>
            <a:r>
              <a:rPr lang="en-US" altLang="ko-KR" sz="1100" dirty="0">
                <a:latin typeface="+mn-ea"/>
              </a:rPr>
              <a:t>            }</a:t>
            </a:r>
          </a:p>
          <a:p>
            <a:r>
              <a:rPr lang="en-US" altLang="ko-KR" sz="1100" dirty="0">
                <a:latin typeface="+mn-ea"/>
              </a:rPr>
              <a:t>            catch (Exception e) {</a:t>
            </a:r>
          </a:p>
          <a:p>
            <a:r>
              <a:rPr lang="en-US" altLang="ko-KR" sz="1100" dirty="0">
                <a:latin typeface="+mn-ea"/>
              </a:rPr>
              <a:t>                </a:t>
            </a:r>
            <a:r>
              <a:rPr lang="en-US" altLang="ko-KR" sz="1100" dirty="0" err="1">
                <a:latin typeface="+mn-ea"/>
              </a:rPr>
              <a:t>logger.error</a:t>
            </a:r>
            <a:r>
              <a:rPr lang="en-US" altLang="ko-KR" sz="1100" dirty="0">
                <a:latin typeface="+mn-ea"/>
              </a:rPr>
              <a:t>("PMX01001Job batch error", e);</a:t>
            </a:r>
          </a:p>
          <a:p>
            <a:r>
              <a:rPr lang="en-US" altLang="ko-KR" sz="1100" dirty="0">
                <a:latin typeface="+mn-ea"/>
              </a:rPr>
              <a:t>                throw new Exception(</a:t>
            </a:r>
            <a:r>
              <a:rPr lang="en-US" altLang="ko-KR" sz="1100" dirty="0" err="1">
                <a:latin typeface="+mn-ea"/>
              </a:rPr>
              <a:t>e.getMessage</a:t>
            </a:r>
            <a:r>
              <a:rPr lang="en-US" altLang="ko-KR" sz="1100" dirty="0">
                <a:latin typeface="+mn-ea"/>
              </a:rPr>
              <a:t>());</a:t>
            </a:r>
          </a:p>
          <a:p>
            <a:r>
              <a:rPr lang="en-US" altLang="ko-KR" sz="1100" dirty="0">
                <a:latin typeface="+mn-ea"/>
              </a:rPr>
              <a:t>            }   </a:t>
            </a:r>
          </a:p>
          <a:p>
            <a:r>
              <a:rPr lang="en-US" altLang="ko-KR" sz="1100" dirty="0">
                <a:latin typeface="+mn-ea"/>
              </a:rPr>
              <a:t>            return </a:t>
            </a:r>
            <a:r>
              <a:rPr lang="en-US" altLang="ko-KR" sz="1100" dirty="0" err="1">
                <a:latin typeface="+mn-ea"/>
              </a:rPr>
              <a:t>RepeatStatus.FINISHED</a:t>
            </a:r>
            <a:r>
              <a:rPr lang="en-US" altLang="ko-KR" sz="1100" dirty="0">
                <a:latin typeface="+mn-ea"/>
              </a:rPr>
              <a:t>;</a:t>
            </a:r>
          </a:p>
          <a:p>
            <a:r>
              <a:rPr lang="en-US" altLang="ko-KR" sz="1100" dirty="0">
                <a:latin typeface="+mn-ea"/>
              </a:rPr>
              <a:t>        }</a:t>
            </a:r>
          </a:p>
          <a:p>
            <a:r>
              <a:rPr lang="en-US" altLang="ko-KR" sz="1100" dirty="0">
                <a:latin typeface="+mn-ea"/>
              </a:rPr>
              <a:t>    }</a:t>
            </a:r>
          </a:p>
          <a:p>
            <a:br>
              <a:rPr lang="en-US" altLang="ko-KR" sz="1100" dirty="0">
                <a:latin typeface="+mn-ea"/>
              </a:rPr>
            </a:br>
            <a:r>
              <a:rPr lang="en-US" altLang="ko-KR" sz="1100" dirty="0">
                <a:latin typeface="+mn-ea"/>
              </a:rPr>
              <a:t>    private String </a:t>
            </a:r>
            <a:r>
              <a:rPr lang="en-US" altLang="ko-KR" sz="1100" dirty="0" err="1">
                <a:latin typeface="+mn-ea"/>
              </a:rPr>
              <a:t>getParamValue</a:t>
            </a:r>
            <a:r>
              <a:rPr lang="en-US" altLang="ko-KR" sz="1100" dirty="0">
                <a:latin typeface="+mn-ea"/>
              </a:rPr>
              <a:t>(</a:t>
            </a:r>
            <a:r>
              <a:rPr lang="en-US" altLang="ko-KR" sz="1100" dirty="0" err="1">
                <a:latin typeface="+mn-ea"/>
              </a:rPr>
              <a:t>ChunkContext</a:t>
            </a:r>
            <a:r>
              <a:rPr lang="en-US" altLang="ko-KR" sz="1100" dirty="0">
                <a:latin typeface="+mn-ea"/>
              </a:rPr>
              <a:t> </a:t>
            </a:r>
            <a:r>
              <a:rPr lang="en-US" altLang="ko-KR" sz="1100" dirty="0" err="1">
                <a:latin typeface="+mn-ea"/>
              </a:rPr>
              <a:t>chunkContext</a:t>
            </a:r>
            <a:r>
              <a:rPr lang="en-US" altLang="ko-KR" sz="1100" dirty="0">
                <a:latin typeface="+mn-ea"/>
              </a:rPr>
              <a:t>, String key) {</a:t>
            </a:r>
          </a:p>
          <a:p>
            <a:r>
              <a:rPr lang="en-US" altLang="ko-KR" sz="1100" dirty="0">
                <a:latin typeface="+mn-ea"/>
              </a:rPr>
              <a:t>        return </a:t>
            </a:r>
            <a:r>
              <a:rPr lang="en-US" altLang="ko-KR" sz="1100" dirty="0" err="1">
                <a:latin typeface="+mn-ea"/>
              </a:rPr>
              <a:t>chunkContext.getStepContext</a:t>
            </a:r>
            <a:r>
              <a:rPr lang="en-US" altLang="ko-KR" sz="1100" dirty="0">
                <a:latin typeface="+mn-ea"/>
              </a:rPr>
              <a:t>().</a:t>
            </a:r>
            <a:r>
              <a:rPr lang="en-US" altLang="ko-KR" sz="1100" dirty="0" err="1">
                <a:latin typeface="+mn-ea"/>
              </a:rPr>
              <a:t>getStepExecution</a:t>
            </a:r>
            <a:r>
              <a:rPr lang="en-US" altLang="ko-KR" sz="1100" dirty="0">
                <a:latin typeface="+mn-ea"/>
              </a:rPr>
              <a:t>().</a:t>
            </a:r>
            <a:r>
              <a:rPr lang="en-US" altLang="ko-KR" sz="1100" dirty="0" err="1">
                <a:latin typeface="+mn-ea"/>
              </a:rPr>
              <a:t>getJobParameters</a:t>
            </a:r>
            <a:r>
              <a:rPr lang="en-US" altLang="ko-KR" sz="1100" dirty="0">
                <a:latin typeface="+mn-ea"/>
              </a:rPr>
              <a:t>.().</a:t>
            </a:r>
            <a:r>
              <a:rPr lang="en-US" altLang="ko-KR" sz="1100" dirty="0" err="1">
                <a:latin typeface="+mn-ea"/>
              </a:rPr>
              <a:t>getString</a:t>
            </a:r>
            <a:r>
              <a:rPr lang="en-US" altLang="ko-KR" sz="1100" dirty="0">
                <a:latin typeface="+mn-ea"/>
              </a:rPr>
              <a:t>(key)</a:t>
            </a:r>
          </a:p>
          <a:p>
            <a:r>
              <a:rPr lang="en-US" altLang="ko-KR" sz="1100" dirty="0">
                <a:latin typeface="+mn-ea"/>
              </a:rPr>
              <a:t>    }</a:t>
            </a:r>
          </a:p>
          <a:p>
            <a:r>
              <a:rPr lang="en-US" altLang="ko-KR" sz="1100" dirty="0">
                <a:latin typeface="+mn-ea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0326467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64</a:t>
            </a:fld>
            <a:endParaRPr lang="en-US" dirty="0"/>
          </a:p>
        </p:txBody>
      </p:sp>
      <p:sp>
        <p:nvSpPr>
          <p:cNvPr id="5" name="타원 4"/>
          <p:cNvSpPr/>
          <p:nvPr/>
        </p:nvSpPr>
        <p:spPr>
          <a:xfrm>
            <a:off x="6384898" y="763416"/>
            <a:ext cx="3267308" cy="22302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OSS </a:t>
            </a:r>
            <a:r>
              <a:rPr lang="ko-KR" altLang="en-US" b="1" dirty="0"/>
              <a:t>내용 </a:t>
            </a:r>
            <a:r>
              <a:rPr lang="ko-KR" altLang="en-US" b="1" dirty="0" err="1"/>
              <a:t>추가예정</a:t>
            </a:r>
            <a:endParaRPr lang="en-US" altLang="ko-KR" b="1" dirty="0"/>
          </a:p>
        </p:txBody>
      </p:sp>
    </p:spTree>
    <p:extLst>
      <p:ext uri="{BB962C8B-B14F-4D97-AF65-F5344CB8AC3E}">
        <p14:creationId xmlns:p14="http://schemas.microsoft.com/office/powerpoint/2010/main" val="204071965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65</a:t>
            </a:fld>
            <a:endParaRPr lang="en-US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 dirty="0">
                <a:latin typeface="+mn-lt"/>
              </a:rPr>
              <a:t>End </a:t>
            </a:r>
            <a:r>
              <a:rPr lang="en-US" altLang="ko-KR" sz="4400" b="1" i="1">
                <a:latin typeface="+mn-lt"/>
              </a:rPr>
              <a:t>of Document</a:t>
            </a:r>
            <a:endParaRPr lang="en-US" altLang="ko-KR" sz="44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9133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Spring Batch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1194" y="2761627"/>
            <a:ext cx="4504440" cy="1866840"/>
          </a:xfrm>
          <a:prstGeom prst="rect">
            <a:avLst/>
          </a:prstGeom>
        </p:spPr>
      </p:pic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790691"/>
              </p:ext>
            </p:extLst>
          </p:nvPr>
        </p:nvGraphicFramePr>
        <p:xfrm>
          <a:off x="429386" y="1181949"/>
          <a:ext cx="4781808" cy="5026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3086">
                  <a:extLst>
                    <a:ext uri="{9D8B030D-6E8A-4147-A177-3AD203B41FA5}">
                      <a16:colId xmlns:a16="http://schemas.microsoft.com/office/drawing/2014/main" val="4159828745"/>
                    </a:ext>
                  </a:extLst>
                </a:gridCol>
                <a:gridCol w="3648722">
                  <a:extLst>
                    <a:ext uri="{9D8B030D-6E8A-4147-A177-3AD203B41FA5}">
                      <a16:colId xmlns:a16="http://schemas.microsoft.com/office/drawing/2014/main" val="2915963617"/>
                    </a:ext>
                  </a:extLst>
                </a:gridCol>
              </a:tblGrid>
              <a:tr h="417772">
                <a:tc gridSpan="2">
                  <a:txBody>
                    <a:bodyPr/>
                    <a:lstStyle/>
                    <a:p>
                      <a:pPr lvl="0" latinLnBrk="1"/>
                      <a:r>
                        <a:rPr lang="ko-KR" altLang="en-US" dirty="0">
                          <a:solidFill>
                            <a:sysClr val="windowText" lastClr="000000"/>
                          </a:solidFill>
                        </a:rPr>
                        <a:t>구성 요소 역할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985047"/>
                  </a:ext>
                </a:extLst>
              </a:tr>
              <a:tr h="589132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Job Launcher</a:t>
                      </a:r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Batch Application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을 기동하기 위한 인터페이스 입니다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.</a:t>
                      </a:r>
                      <a:br>
                        <a:rPr lang="en-US" altLang="ko-KR" sz="10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모든 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Batch Application 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은 해당 클래스를 통해 실행됩니다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.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669230"/>
                  </a:ext>
                </a:extLst>
              </a:tr>
              <a:tr h="539630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Job Batch</a:t>
                      </a:r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Application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에서 일련의 처리 과정을 하나의 단위로 만든 실행 단위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708254"/>
                  </a:ext>
                </a:extLst>
              </a:tr>
              <a:tr h="1253317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Step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dirty="0">
                          <a:solidFill>
                            <a:sysClr val="windowText" lastClr="000000"/>
                          </a:solidFill>
                        </a:rPr>
                        <a:t>Job</a:t>
                      </a:r>
                      <a:r>
                        <a:rPr lang="ko-KR" altLang="en-US" sz="1050" dirty="0">
                          <a:solidFill>
                            <a:sysClr val="windowText" lastClr="000000"/>
                          </a:solidFill>
                        </a:rPr>
                        <a:t>을 구성하는 세부 처리 단위입니다</a:t>
                      </a:r>
                      <a:r>
                        <a:rPr lang="en-US" altLang="ko-KR" sz="1050" dirty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  <a:p>
                      <a:pPr lvl="0" latinLnBrk="1"/>
                      <a:r>
                        <a:rPr lang="ko-KR" altLang="en-US" sz="1050" dirty="0">
                          <a:solidFill>
                            <a:sysClr val="windowText" lastClr="000000"/>
                          </a:solidFill>
                        </a:rPr>
                        <a:t>하나의 </a:t>
                      </a:r>
                      <a:r>
                        <a:rPr lang="en-US" altLang="ko-KR" sz="1050" dirty="0">
                          <a:solidFill>
                            <a:sysClr val="windowText" lastClr="000000"/>
                          </a:solidFill>
                        </a:rPr>
                        <a:t>Job</a:t>
                      </a:r>
                      <a:r>
                        <a:rPr lang="ko-KR" altLang="en-US" sz="1050" dirty="0">
                          <a:solidFill>
                            <a:sysClr val="windowText" lastClr="000000"/>
                          </a:solidFill>
                        </a:rPr>
                        <a:t>은 여러 개의 </a:t>
                      </a:r>
                      <a:r>
                        <a:rPr lang="en-US" altLang="ko-KR" sz="1050" dirty="0">
                          <a:solidFill>
                            <a:sysClr val="windowText" lastClr="000000"/>
                          </a:solidFill>
                        </a:rPr>
                        <a:t>Step</a:t>
                      </a:r>
                      <a:r>
                        <a:rPr lang="ko-KR" altLang="en-US" sz="1050" dirty="0">
                          <a:solidFill>
                            <a:sysClr val="windowText" lastClr="000000"/>
                          </a:solidFill>
                        </a:rPr>
                        <a:t>으로 구성됩니다</a:t>
                      </a:r>
                      <a:r>
                        <a:rPr lang="en-US" altLang="ko-KR" sz="1050" dirty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  <a:p>
                      <a:pPr lvl="0" latinLnBrk="1"/>
                      <a:r>
                        <a:rPr lang="en-US" altLang="ko-KR" sz="1050" dirty="0">
                          <a:solidFill>
                            <a:sysClr val="windowText" lastClr="000000"/>
                          </a:solidFill>
                        </a:rPr>
                        <a:t>Job</a:t>
                      </a:r>
                      <a:r>
                        <a:rPr lang="ko-KR" altLang="en-US" sz="1050" dirty="0">
                          <a:solidFill>
                            <a:sysClr val="windowText" lastClr="000000"/>
                          </a:solidFill>
                        </a:rPr>
                        <a:t>을 처리 시 여러 개의 </a:t>
                      </a:r>
                      <a:r>
                        <a:rPr lang="en-US" altLang="ko-KR" sz="1050" dirty="0">
                          <a:solidFill>
                            <a:sysClr val="windowText" lastClr="000000"/>
                          </a:solidFill>
                        </a:rPr>
                        <a:t>Step</a:t>
                      </a:r>
                      <a:r>
                        <a:rPr lang="ko-KR" altLang="en-US" sz="1050" dirty="0">
                          <a:solidFill>
                            <a:sysClr val="windowText" lastClr="000000"/>
                          </a:solidFill>
                        </a:rPr>
                        <a:t>으로 분할하면</a:t>
                      </a:r>
                      <a:r>
                        <a:rPr lang="en-US" altLang="ko-KR" sz="1050" dirty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ko-KR" altLang="en-US" sz="1050" dirty="0">
                          <a:solidFill>
                            <a:sysClr val="windowText" lastClr="000000"/>
                          </a:solidFill>
                        </a:rPr>
                        <a:t>세부 처리를 재사용 하거나 병렬</a:t>
                      </a:r>
                      <a:r>
                        <a:rPr lang="ko-KR" altLang="en-US" sz="1050" baseline="0" dirty="0">
                          <a:solidFill>
                            <a:sysClr val="windowText" lastClr="000000"/>
                          </a:solidFill>
                        </a:rPr>
                        <a:t> 처리를 적용할 수 있고</a:t>
                      </a:r>
                      <a:r>
                        <a:rPr lang="en-US" altLang="ko-KR" sz="1050" baseline="0" dirty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ko-KR" altLang="en-US" sz="1050" baseline="0" dirty="0">
                          <a:solidFill>
                            <a:sysClr val="windowText" lastClr="000000"/>
                          </a:solidFill>
                        </a:rPr>
                        <a:t>조건에 따른 분기 제어도 가능합니다</a:t>
                      </a:r>
                      <a:r>
                        <a:rPr lang="en-US" altLang="ko-KR" sz="1050" baseline="0" dirty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  <a:p>
                      <a:pPr lvl="0" latinLnBrk="1"/>
                      <a:r>
                        <a:rPr lang="en-US" altLang="ko-KR" sz="1050" baseline="0" dirty="0">
                          <a:solidFill>
                            <a:sysClr val="windowText" lastClr="000000"/>
                          </a:solidFill>
                        </a:rPr>
                        <a:t>Step</a:t>
                      </a:r>
                      <a:r>
                        <a:rPr lang="ko-KR" altLang="en-US" sz="1050" baseline="0" dirty="0">
                          <a:solidFill>
                            <a:sysClr val="windowText" lastClr="000000"/>
                          </a:solidFill>
                        </a:rPr>
                        <a:t>은 </a:t>
                      </a:r>
                      <a:r>
                        <a:rPr lang="en-US" altLang="ko-KR" sz="1050" baseline="0" dirty="0">
                          <a:solidFill>
                            <a:sysClr val="windowText" lastClr="000000"/>
                          </a:solidFill>
                        </a:rPr>
                        <a:t>Chunk, </a:t>
                      </a:r>
                      <a:r>
                        <a:rPr lang="en-US" altLang="ko-KR" sz="1050" baseline="0" dirty="0" err="1">
                          <a:solidFill>
                            <a:sysClr val="windowText" lastClr="000000"/>
                          </a:solidFill>
                        </a:rPr>
                        <a:t>Tasklet</a:t>
                      </a:r>
                      <a:r>
                        <a:rPr lang="en-US" altLang="ko-KR" sz="105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ko-KR" altLang="en-US" sz="1050" baseline="0" dirty="0">
                          <a:solidFill>
                            <a:sysClr val="windowText" lastClr="000000"/>
                          </a:solidFill>
                        </a:rPr>
                        <a:t>방식 중 한가지로 실행됩니다</a:t>
                      </a:r>
                      <a:endParaRPr lang="en-US" altLang="ko-KR" sz="1050" baseline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677412"/>
                  </a:ext>
                </a:extLst>
              </a:tr>
              <a:tr h="1222632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ItemR</a:t>
                      </a:r>
                      <a:r>
                        <a:rPr lang="en-US" altLang="ko-KR" sz="1100" baseline="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eader</a:t>
                      </a:r>
                      <a:br>
                        <a:rPr lang="en-US" altLang="ko-KR" sz="110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</a:rPr>
                        <a:t>ItemProcessor</a:t>
                      </a:r>
                      <a:br>
                        <a:rPr lang="en-US" altLang="ko-KR" sz="11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Item</a:t>
                      </a:r>
                      <a:r>
                        <a:rPr lang="en-US" altLang="ko-KR" sz="1100" baseline="0" dirty="0" err="1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Writer</a:t>
                      </a:r>
                      <a:endParaRPr lang="en-US" altLang="ko-KR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Step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을 데이터의 입력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가공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출력의 세가지 패턴 처리로 분할하기 위한 인터페이스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입니다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  <a:p>
                      <a:pPr marL="0" marR="0" lvl="0" indent="0" algn="l" defTabSz="85953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Batch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 Application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의 대부분이 세가지 패턴으로 구성되는 점에 착안해서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, Spring Batch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에서는 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Chunk 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방식을 구현할 때 이 세 가지 패턴을 활용하고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개발자는 이 패턴에 맞춰 비즈니스 </a:t>
                      </a:r>
                      <a:r>
                        <a:rPr lang="ko-KR" altLang="en-US" sz="1000" baseline="0" dirty="0" err="1">
                          <a:solidFill>
                            <a:sysClr val="windowText" lastClr="000000"/>
                          </a:solidFill>
                        </a:rPr>
                        <a:t>로직을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 분할하여 구현합니다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768559"/>
                  </a:ext>
                </a:extLst>
              </a:tr>
              <a:tr h="1003714">
                <a:tc>
                  <a:txBody>
                    <a:bodyPr/>
                    <a:lstStyle/>
                    <a:p>
                      <a:pPr lvl="0" latinLnBrk="1"/>
                      <a:br>
                        <a:rPr lang="en-US" altLang="ko-KR" sz="1100" dirty="0">
                          <a:solidFill>
                            <a:sysClr val="windowText" lastClr="000000"/>
                          </a:solidFill>
                        </a:rPr>
                      </a:br>
                      <a:r>
                        <a:rPr lang="en-US" altLang="ko-KR" sz="1100" dirty="0" err="1">
                          <a:solidFill>
                            <a:sysClr val="windowText" lastClr="000000"/>
                          </a:solidFill>
                        </a:rPr>
                        <a:t>JobRepository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Job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이나 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Step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의 상태를 관리합니다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  <a:p>
                      <a:pPr lvl="0" latinLnBrk="1"/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</a:rPr>
                        <a:t>이러한 정보는 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</a:rPr>
                        <a:t>Spring</a:t>
                      </a:r>
                      <a:r>
                        <a:rPr lang="en-US" altLang="ko-KR" sz="1000" baseline="0" dirty="0">
                          <a:solidFill>
                            <a:sysClr val="windowText" lastClr="000000"/>
                          </a:solidFill>
                        </a:rPr>
                        <a:t> Batch</a:t>
                      </a:r>
                      <a:r>
                        <a:rPr lang="ko-KR" altLang="en-US" sz="1000" baseline="0" dirty="0">
                          <a:solidFill>
                            <a:sysClr val="windowText" lastClr="000000"/>
                          </a:solidFill>
                        </a:rPr>
                        <a:t>가 정의한 테이블 스키마 형태로 데이터베이스에 저장됩니다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723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7956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– Chunk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682430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/>
              <a:t>Chunk </a:t>
            </a:r>
            <a:r>
              <a:rPr lang="ko-KR" altLang="en-US" sz="1200" dirty="0"/>
              <a:t>방식은 데이터를 한 건씩 처리하지 않고</a:t>
            </a:r>
            <a:r>
              <a:rPr lang="en-US" altLang="ko-KR" sz="1200" dirty="0"/>
              <a:t>, </a:t>
            </a:r>
            <a:r>
              <a:rPr lang="ko-KR" altLang="en-US" sz="1200" dirty="0"/>
              <a:t>일정 단위</a:t>
            </a:r>
            <a:r>
              <a:rPr lang="en-US" altLang="ko-KR" sz="1200" dirty="0"/>
              <a:t>(Chunk)</a:t>
            </a:r>
            <a:r>
              <a:rPr lang="ko-KR" altLang="en-US" sz="1200" dirty="0"/>
              <a:t>로 처리하는 방식입니다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/>
              <a:t>ChunkOrientedTasklet</a:t>
            </a:r>
            <a:r>
              <a:rPr lang="ko-KR" altLang="en-US" sz="1200" dirty="0"/>
              <a:t>이 </a:t>
            </a:r>
            <a:r>
              <a:rPr lang="en-US" altLang="ko-KR" sz="1200" dirty="0"/>
              <a:t>Chunk</a:t>
            </a:r>
            <a:r>
              <a:rPr lang="ko-KR" altLang="en-US" sz="1200" dirty="0"/>
              <a:t>를 처리하기 위한 </a:t>
            </a:r>
            <a:r>
              <a:rPr lang="en-US" altLang="ko-KR" sz="1200" dirty="0" err="1"/>
              <a:t>Tasklet</a:t>
            </a:r>
            <a:r>
              <a:rPr lang="en-US" altLang="ko-KR" sz="1200" dirty="0"/>
              <a:t> </a:t>
            </a:r>
            <a:r>
              <a:rPr lang="ko-KR" altLang="en-US" sz="1200" dirty="0"/>
              <a:t>인터페이스의 구현 클래스로 제공되고</a:t>
            </a:r>
            <a:br>
              <a:rPr lang="en-US" altLang="ko-KR" sz="1200" dirty="0"/>
            </a:br>
            <a:r>
              <a:rPr lang="en-US" altLang="ko-KR" sz="1200" dirty="0"/>
              <a:t>commit-interval </a:t>
            </a:r>
            <a:r>
              <a:rPr lang="ko-KR" altLang="en-US" sz="1200" dirty="0" err="1"/>
              <a:t>설정값에</a:t>
            </a:r>
            <a:r>
              <a:rPr lang="ko-KR" altLang="en-US" sz="1200" dirty="0"/>
              <a:t> 따라 </a:t>
            </a:r>
            <a:r>
              <a:rPr lang="en-US" altLang="ko-KR" sz="1200" dirty="0"/>
              <a:t>Chunk</a:t>
            </a:r>
            <a:r>
              <a:rPr lang="ko-KR" altLang="en-US" sz="1200" dirty="0"/>
              <a:t>로 처리할 최대 데이터 건수를 지정할 수 있습니다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/>
              <a:t>ItemReader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ItemProcessor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ItemWriter</a:t>
            </a:r>
            <a:r>
              <a:rPr lang="ko-KR" altLang="en-US" sz="1200" dirty="0"/>
              <a:t>는 </a:t>
            </a:r>
            <a:r>
              <a:rPr lang="en-US" altLang="ko-KR" sz="1200" dirty="0"/>
              <a:t>Chunk </a:t>
            </a:r>
            <a:r>
              <a:rPr lang="ko-KR" altLang="en-US" sz="1200" dirty="0"/>
              <a:t>방식으로 처리할 때 필요한 인터페이스입니다</a:t>
            </a:r>
            <a:r>
              <a:rPr lang="en-US" altLang="ko-KR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4354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– Chunk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1133653" y="1059094"/>
            <a:ext cx="7648874" cy="5302481"/>
            <a:chOff x="2921983" y="1282262"/>
            <a:chExt cx="4046243" cy="2805004"/>
          </a:xfrm>
        </p:grpSpPr>
        <p:pic>
          <p:nvPicPr>
            <p:cNvPr id="6" name="Picture 0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921983" y="1282262"/>
              <a:ext cx="4046243" cy="2805004"/>
            </a:xfrm>
            <a:prstGeom prst="rect">
              <a:avLst/>
            </a:prstGeom>
            <a:noFill/>
            <a:ln>
              <a:noFill/>
            </a:ln>
            <a:effectLst/>
          </p:spPr>
        </p:pic>
        <p:cxnSp>
          <p:nvCxnSpPr>
            <p:cNvPr id="5" name="직선 연결선 4"/>
            <p:cNvCxnSpPr/>
            <p:nvPr/>
          </p:nvCxnSpPr>
          <p:spPr>
            <a:xfrm>
              <a:off x="6964416" y="1282262"/>
              <a:ext cx="0" cy="31603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직사각형 11"/>
          <p:cNvSpPr/>
          <p:nvPr/>
        </p:nvSpPr>
        <p:spPr>
          <a:xfrm>
            <a:off x="1133653" y="1837678"/>
            <a:ext cx="5506844" cy="35244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6710951" y="3110169"/>
            <a:ext cx="30732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b="1" dirty="0">
                <a:solidFill>
                  <a:srgbClr val="FF0000"/>
                </a:solidFill>
              </a:rPr>
              <a:t>Commit-Interval </a:t>
            </a:r>
            <a:r>
              <a:rPr lang="ko-KR" altLang="en-US" sz="1200" b="1" dirty="0">
                <a:solidFill>
                  <a:srgbClr val="FF0000"/>
                </a:solidFill>
              </a:rPr>
              <a:t>만큼 </a:t>
            </a:r>
            <a:endParaRPr lang="en-US" altLang="ko-KR" sz="1200" b="1" dirty="0">
              <a:solidFill>
                <a:srgbClr val="FF0000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200" b="1" dirty="0">
                <a:solidFill>
                  <a:srgbClr val="FF0000"/>
                </a:solidFill>
              </a:rPr>
              <a:t>데이터를 읽는 </a:t>
            </a:r>
            <a:r>
              <a:rPr lang="en-US" altLang="ko-KR" sz="1200" b="1" dirty="0" err="1">
                <a:solidFill>
                  <a:srgbClr val="FF0000"/>
                </a:solidFill>
              </a:rPr>
              <a:t>ItemReader</a:t>
            </a:r>
            <a:endParaRPr lang="en-US" altLang="ko-KR" sz="1200" b="1" dirty="0">
              <a:solidFill>
                <a:srgbClr val="FF0000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200" b="1" dirty="0">
                <a:solidFill>
                  <a:srgbClr val="FF0000"/>
                </a:solidFill>
              </a:rPr>
              <a:t>가공하는 </a:t>
            </a:r>
            <a:r>
              <a:rPr lang="en-US" altLang="ko-KR" sz="1200" b="1" dirty="0" err="1">
                <a:solidFill>
                  <a:srgbClr val="FF0000"/>
                </a:solidFill>
              </a:rPr>
              <a:t>ItemProcessor</a:t>
            </a:r>
            <a:r>
              <a:rPr lang="ko-KR" altLang="en-US" sz="1200" b="1" dirty="0">
                <a:solidFill>
                  <a:srgbClr val="FF0000"/>
                </a:solidFill>
              </a:rPr>
              <a:t>를 반복하여 실행</a:t>
            </a:r>
            <a:endParaRPr lang="en-US" altLang="ko-KR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297737"/>
      </p:ext>
    </p:extLst>
  </p:cSld>
  <p:clrMapOvr>
    <a:masterClrMapping/>
  </p:clrMapOvr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9107</TotalTime>
  <Words>10813</Words>
  <Application>Microsoft Office PowerPoint</Application>
  <PresentationFormat>A4 용지(210x297mm)</PresentationFormat>
  <Paragraphs>1071</Paragraphs>
  <Slides>65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65</vt:i4>
      </vt:variant>
    </vt:vector>
  </HeadingPairs>
  <TitlesOfParts>
    <vt:vector size="71" baseType="lpstr">
      <vt:lpstr>맑은 고딕</vt:lpstr>
      <vt:lpstr>Arial</vt:lpstr>
      <vt:lpstr>Calibri</vt:lpstr>
      <vt:lpstr>Times New Roman</vt:lpstr>
      <vt:lpstr>Wingdings</vt:lpstr>
      <vt:lpstr>19_Blank</vt:lpstr>
      <vt:lpstr>배치 서비스 개발가이드 - 공통업무</vt:lpstr>
      <vt:lpstr>개정이력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Administrator</cp:lastModifiedBy>
  <cp:revision>671</cp:revision>
  <cp:lastPrinted>2024-06-12T23:51:07Z</cp:lastPrinted>
  <dcterms:created xsi:type="dcterms:W3CDTF">2010-01-13T15:51:22Z</dcterms:created>
  <dcterms:modified xsi:type="dcterms:W3CDTF">2026-01-04T04:06:43Z</dcterms:modified>
</cp:coreProperties>
</file>