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8"/>
  </p:notesMasterIdLst>
  <p:handoutMasterIdLst>
    <p:handoutMasterId r:id="rId59"/>
  </p:handoutMasterIdLst>
  <p:sldIdLst>
    <p:sldId id="336" r:id="rId2"/>
    <p:sldId id="552" r:id="rId3"/>
    <p:sldId id="627" r:id="rId4"/>
    <p:sldId id="555" r:id="rId5"/>
    <p:sldId id="556" r:id="rId6"/>
    <p:sldId id="629" r:id="rId7"/>
    <p:sldId id="628" r:id="rId8"/>
    <p:sldId id="615" r:id="rId9"/>
    <p:sldId id="616" r:id="rId10"/>
    <p:sldId id="558" r:id="rId11"/>
    <p:sldId id="559" r:id="rId12"/>
    <p:sldId id="560" r:id="rId13"/>
    <p:sldId id="561" r:id="rId14"/>
    <p:sldId id="562" r:id="rId15"/>
    <p:sldId id="563" r:id="rId16"/>
    <p:sldId id="564" r:id="rId17"/>
    <p:sldId id="617" r:id="rId18"/>
    <p:sldId id="565" r:id="rId19"/>
    <p:sldId id="566" r:id="rId20"/>
    <p:sldId id="568" r:id="rId21"/>
    <p:sldId id="569" r:id="rId22"/>
    <p:sldId id="619" r:id="rId23"/>
    <p:sldId id="618" r:id="rId24"/>
    <p:sldId id="571" r:id="rId25"/>
    <p:sldId id="573" r:id="rId26"/>
    <p:sldId id="575" r:id="rId27"/>
    <p:sldId id="577" r:id="rId28"/>
    <p:sldId id="580" r:id="rId29"/>
    <p:sldId id="581" r:id="rId30"/>
    <p:sldId id="584" r:id="rId31"/>
    <p:sldId id="585" r:id="rId32"/>
    <p:sldId id="586" r:id="rId33"/>
    <p:sldId id="587" r:id="rId34"/>
    <p:sldId id="588" r:id="rId35"/>
    <p:sldId id="606" r:id="rId36"/>
    <p:sldId id="607" r:id="rId37"/>
    <p:sldId id="609" r:id="rId38"/>
    <p:sldId id="590" r:id="rId39"/>
    <p:sldId id="591" r:id="rId40"/>
    <p:sldId id="630" r:id="rId41"/>
    <p:sldId id="642" r:id="rId42"/>
    <p:sldId id="631" r:id="rId43"/>
    <p:sldId id="623" r:id="rId44"/>
    <p:sldId id="624" r:id="rId45"/>
    <p:sldId id="626" r:id="rId46"/>
    <p:sldId id="625" r:id="rId47"/>
    <p:sldId id="636" r:id="rId48"/>
    <p:sldId id="640" r:id="rId49"/>
    <p:sldId id="632" r:id="rId50"/>
    <p:sldId id="638" r:id="rId51"/>
    <p:sldId id="641" r:id="rId52"/>
    <p:sldId id="620" r:id="rId53"/>
    <p:sldId id="611" r:id="rId54"/>
    <p:sldId id="612" r:id="rId55"/>
    <p:sldId id="613" r:id="rId56"/>
    <p:sldId id="614" r:id="rId57"/>
  </p:sldIdLst>
  <p:sldSz cx="9906000" cy="6858000" type="A4"/>
  <p:notesSz cx="6797675" cy="9926638"/>
  <p:defaultTextStyle>
    <a:defPPr>
      <a:defRPr lang="ko-KR"/>
    </a:defPPr>
    <a:lvl1pPr algn="ctr" rtl="0" fontAlgn="base" latinLnBrk="1">
      <a:spcBef>
        <a:spcPct val="0"/>
      </a:spcBef>
      <a:spcAft>
        <a:spcPct val="0"/>
      </a:spcAft>
      <a:defRPr kumimoji="1" sz="2400" kern="1200">
        <a:solidFill>
          <a:schemeClr val="tx1"/>
        </a:solidFill>
        <a:latin typeface="굴림" pitchFamily="50" charset="-127"/>
        <a:ea typeface="굴림" pitchFamily="50" charset="-127"/>
        <a:cs typeface="+mn-cs"/>
      </a:defRPr>
    </a:lvl1pPr>
    <a:lvl2pPr marL="457200" algn="ctr" rtl="0" fontAlgn="base" latinLnBrk="1">
      <a:spcBef>
        <a:spcPct val="0"/>
      </a:spcBef>
      <a:spcAft>
        <a:spcPct val="0"/>
      </a:spcAft>
      <a:defRPr kumimoji="1" sz="2400" kern="1200">
        <a:solidFill>
          <a:schemeClr val="tx1"/>
        </a:solidFill>
        <a:latin typeface="굴림" pitchFamily="50" charset="-127"/>
        <a:ea typeface="굴림" pitchFamily="50" charset="-127"/>
        <a:cs typeface="+mn-cs"/>
      </a:defRPr>
    </a:lvl2pPr>
    <a:lvl3pPr marL="914400" algn="ctr" rtl="0" fontAlgn="base" latinLnBrk="1">
      <a:spcBef>
        <a:spcPct val="0"/>
      </a:spcBef>
      <a:spcAft>
        <a:spcPct val="0"/>
      </a:spcAft>
      <a:defRPr kumimoji="1" sz="2400" kern="1200">
        <a:solidFill>
          <a:schemeClr val="tx1"/>
        </a:solidFill>
        <a:latin typeface="굴림" pitchFamily="50" charset="-127"/>
        <a:ea typeface="굴림" pitchFamily="50" charset="-127"/>
        <a:cs typeface="+mn-cs"/>
      </a:defRPr>
    </a:lvl3pPr>
    <a:lvl4pPr marL="1371600" algn="ctr" rtl="0" fontAlgn="base" latinLnBrk="1">
      <a:spcBef>
        <a:spcPct val="0"/>
      </a:spcBef>
      <a:spcAft>
        <a:spcPct val="0"/>
      </a:spcAft>
      <a:defRPr kumimoji="1" sz="2400" kern="1200">
        <a:solidFill>
          <a:schemeClr val="tx1"/>
        </a:solidFill>
        <a:latin typeface="굴림" pitchFamily="50" charset="-127"/>
        <a:ea typeface="굴림" pitchFamily="50" charset="-127"/>
        <a:cs typeface="+mn-cs"/>
      </a:defRPr>
    </a:lvl4pPr>
    <a:lvl5pPr marL="1828800" algn="ctr" rtl="0" fontAlgn="base" latinLnBrk="1">
      <a:spcBef>
        <a:spcPct val="0"/>
      </a:spcBef>
      <a:spcAft>
        <a:spcPct val="0"/>
      </a:spcAft>
      <a:defRPr kumimoji="1" sz="2400" kern="1200">
        <a:solidFill>
          <a:schemeClr val="tx1"/>
        </a:solidFill>
        <a:latin typeface="굴림" pitchFamily="50" charset="-127"/>
        <a:ea typeface="굴림" pitchFamily="50" charset="-127"/>
        <a:cs typeface="+mn-cs"/>
      </a:defRPr>
    </a:lvl5pPr>
    <a:lvl6pPr marL="2286000" algn="l" defTabSz="914400" rtl="0" eaLnBrk="1" latinLnBrk="1" hangingPunct="1">
      <a:defRPr kumimoji="1" sz="2400" kern="1200">
        <a:solidFill>
          <a:schemeClr val="tx1"/>
        </a:solidFill>
        <a:latin typeface="굴림" pitchFamily="50" charset="-127"/>
        <a:ea typeface="굴림" pitchFamily="50" charset="-127"/>
        <a:cs typeface="+mn-cs"/>
      </a:defRPr>
    </a:lvl6pPr>
    <a:lvl7pPr marL="2743200" algn="l" defTabSz="914400" rtl="0" eaLnBrk="1" latinLnBrk="1" hangingPunct="1">
      <a:defRPr kumimoji="1" sz="2400" kern="1200">
        <a:solidFill>
          <a:schemeClr val="tx1"/>
        </a:solidFill>
        <a:latin typeface="굴림" pitchFamily="50" charset="-127"/>
        <a:ea typeface="굴림" pitchFamily="50" charset="-127"/>
        <a:cs typeface="+mn-cs"/>
      </a:defRPr>
    </a:lvl7pPr>
    <a:lvl8pPr marL="3200400" algn="l" defTabSz="914400" rtl="0" eaLnBrk="1" latinLnBrk="1" hangingPunct="1">
      <a:defRPr kumimoji="1" sz="2400" kern="1200">
        <a:solidFill>
          <a:schemeClr val="tx1"/>
        </a:solidFill>
        <a:latin typeface="굴림" pitchFamily="50" charset="-127"/>
        <a:ea typeface="굴림" pitchFamily="50" charset="-127"/>
        <a:cs typeface="+mn-cs"/>
      </a:defRPr>
    </a:lvl8pPr>
    <a:lvl9pPr marL="3657600" algn="l" defTabSz="914400" rtl="0" eaLnBrk="1" latinLnBrk="1" hangingPunct="1">
      <a:defRPr kumimoji="1" sz="2400" kern="1200">
        <a:solidFill>
          <a:schemeClr val="tx1"/>
        </a:solidFill>
        <a:latin typeface="굴림" pitchFamily="50" charset="-127"/>
        <a:ea typeface="굴림" pitchFamily="50" charset="-127"/>
        <a:cs typeface="+mn-cs"/>
      </a:defRPr>
    </a:lvl9pPr>
  </p:defaultTextStyle>
  <p:extLst>
    <p:ext uri="{EFAFB233-063F-42B5-8137-9DF3F51BA10A}">
      <p15:sldGuideLst xmlns:p15="http://schemas.microsoft.com/office/powerpoint/2012/main">
        <p15:guide id="1" orient="horz" pos="4247">
          <p15:clr>
            <a:srgbClr val="A4A3A4"/>
          </p15:clr>
        </p15:guide>
        <p15:guide id="2" orient="horz" pos="576">
          <p15:clr>
            <a:srgbClr val="A4A3A4"/>
          </p15:clr>
        </p15:guide>
        <p15:guide id="3" orient="horz" pos="391">
          <p15:clr>
            <a:srgbClr val="A4A3A4"/>
          </p15:clr>
        </p15:guide>
        <p15:guide id="4" orient="horz" pos="482">
          <p15:clr>
            <a:srgbClr val="A4A3A4"/>
          </p15:clr>
        </p15:guide>
        <p15:guide id="5" pos="3120">
          <p15:clr>
            <a:srgbClr val="A4A3A4"/>
          </p15:clr>
        </p15:guide>
        <p15:guide id="6" pos="126">
          <p15:clr>
            <a:srgbClr val="A4A3A4"/>
          </p15:clr>
        </p15:guide>
        <p15:guide id="7" pos="6114">
          <p15:clr>
            <a:srgbClr val="A4A3A4"/>
          </p15:clr>
        </p15:guide>
        <p15:guide id="8" pos="1623">
          <p15:clr>
            <a:srgbClr val="A4A3A4"/>
          </p15:clr>
        </p15:guide>
        <p15:guide id="9" pos="4617">
          <p15:clr>
            <a:srgbClr val="A4A3A4"/>
          </p15:clr>
        </p15:guide>
        <p15:guide id="10" pos="308">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3399FF"/>
    <a:srgbClr val="FFFF00"/>
    <a:srgbClr val="FFCCCC"/>
    <a:srgbClr val="93C9FF"/>
    <a:srgbClr val="73B9FF"/>
    <a:srgbClr val="00BAFC"/>
    <a:srgbClr val="178BFF"/>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autoAdjust="0"/>
  </p:normalViewPr>
  <p:slideViewPr>
    <p:cSldViewPr showGuides="1">
      <p:cViewPr varScale="1">
        <p:scale>
          <a:sx n="116" d="100"/>
          <a:sy n="116" d="100"/>
        </p:scale>
        <p:origin x="1164" y="108"/>
      </p:cViewPr>
      <p:guideLst>
        <p:guide orient="horz" pos="4247"/>
        <p:guide orient="horz" pos="576"/>
        <p:guide orient="horz" pos="391"/>
        <p:guide orient="horz" pos="482"/>
        <p:guide pos="3120"/>
        <p:guide pos="126"/>
        <p:guide pos="6114"/>
        <p:guide pos="1623"/>
        <p:guide pos="4617"/>
        <p:guide pos="308"/>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4" d="100"/>
          <a:sy n="64" d="100"/>
        </p:scale>
        <p:origin x="-2988"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1" y="0"/>
            <a:ext cx="2946576" cy="496888"/>
          </a:xfrm>
          <a:prstGeom prst="rect">
            <a:avLst/>
          </a:prstGeom>
          <a:noFill/>
          <a:ln w="9525">
            <a:noFill/>
            <a:miter lim="800000"/>
            <a:headEnd/>
            <a:tailEnd/>
          </a:ln>
          <a:effectLst/>
        </p:spPr>
        <p:txBody>
          <a:bodyPr vert="horz" wrap="square" lIns="91838" tIns="45918" rIns="91838" bIns="45918" numCol="1" anchor="t" anchorCtr="0" compatLnSpc="1">
            <a:prstTxWarp prst="textNoShape">
              <a:avLst/>
            </a:prstTxWarp>
          </a:bodyPr>
          <a:lstStyle>
            <a:lvl1pPr algn="l" defTabSz="918235">
              <a:defRPr sz="1200"/>
            </a:lvl1pPr>
          </a:lstStyle>
          <a:p>
            <a:pPr>
              <a:defRPr/>
            </a:pPr>
            <a:endParaRPr lang="en-US" altLang="ko-KR"/>
          </a:p>
        </p:txBody>
      </p:sp>
      <p:sp>
        <p:nvSpPr>
          <p:cNvPr id="9219" name="Rectangle 3"/>
          <p:cNvSpPr>
            <a:spLocks noGrp="1" noChangeArrowheads="1"/>
          </p:cNvSpPr>
          <p:nvPr>
            <p:ph type="dt" sz="quarter" idx="1"/>
          </p:nvPr>
        </p:nvSpPr>
        <p:spPr bwMode="auto">
          <a:xfrm>
            <a:off x="3851099" y="0"/>
            <a:ext cx="2946576" cy="496888"/>
          </a:xfrm>
          <a:prstGeom prst="rect">
            <a:avLst/>
          </a:prstGeom>
          <a:noFill/>
          <a:ln w="9525">
            <a:noFill/>
            <a:miter lim="800000"/>
            <a:headEnd/>
            <a:tailEnd/>
          </a:ln>
          <a:effectLst/>
        </p:spPr>
        <p:txBody>
          <a:bodyPr vert="horz" wrap="square" lIns="91838" tIns="45918" rIns="91838" bIns="45918" numCol="1" anchor="t" anchorCtr="0" compatLnSpc="1">
            <a:prstTxWarp prst="textNoShape">
              <a:avLst/>
            </a:prstTxWarp>
          </a:bodyPr>
          <a:lstStyle>
            <a:lvl1pPr algn="r" defTabSz="918235">
              <a:defRPr sz="1200"/>
            </a:lvl1pPr>
          </a:lstStyle>
          <a:p>
            <a:pPr>
              <a:defRPr/>
            </a:pPr>
            <a:endParaRPr lang="en-US" altLang="ko-KR"/>
          </a:p>
        </p:txBody>
      </p:sp>
      <p:sp>
        <p:nvSpPr>
          <p:cNvPr id="9220" name="Rectangle 4"/>
          <p:cNvSpPr>
            <a:spLocks noGrp="1" noChangeArrowheads="1"/>
          </p:cNvSpPr>
          <p:nvPr>
            <p:ph type="ftr" sz="quarter" idx="2"/>
          </p:nvPr>
        </p:nvSpPr>
        <p:spPr bwMode="auto">
          <a:xfrm>
            <a:off x="1" y="9429751"/>
            <a:ext cx="2946576" cy="496888"/>
          </a:xfrm>
          <a:prstGeom prst="rect">
            <a:avLst/>
          </a:prstGeom>
          <a:noFill/>
          <a:ln w="9525">
            <a:noFill/>
            <a:miter lim="800000"/>
            <a:headEnd/>
            <a:tailEnd/>
          </a:ln>
          <a:effectLst/>
        </p:spPr>
        <p:txBody>
          <a:bodyPr vert="horz" wrap="square" lIns="91838" tIns="45918" rIns="91838" bIns="45918" numCol="1" anchor="b" anchorCtr="0" compatLnSpc="1">
            <a:prstTxWarp prst="textNoShape">
              <a:avLst/>
            </a:prstTxWarp>
          </a:bodyPr>
          <a:lstStyle>
            <a:lvl1pPr algn="l" defTabSz="918235">
              <a:defRPr sz="1200"/>
            </a:lvl1pPr>
          </a:lstStyle>
          <a:p>
            <a:pPr>
              <a:defRPr/>
            </a:pPr>
            <a:endParaRPr lang="en-US" altLang="ko-KR"/>
          </a:p>
        </p:txBody>
      </p:sp>
      <p:sp>
        <p:nvSpPr>
          <p:cNvPr id="9221" name="Rectangle 5"/>
          <p:cNvSpPr>
            <a:spLocks noGrp="1" noChangeArrowheads="1"/>
          </p:cNvSpPr>
          <p:nvPr>
            <p:ph type="sldNum" sz="quarter" idx="3"/>
          </p:nvPr>
        </p:nvSpPr>
        <p:spPr bwMode="auto">
          <a:xfrm>
            <a:off x="3851099" y="9429751"/>
            <a:ext cx="2946576" cy="496888"/>
          </a:xfrm>
          <a:prstGeom prst="rect">
            <a:avLst/>
          </a:prstGeom>
          <a:noFill/>
          <a:ln w="9525">
            <a:noFill/>
            <a:miter lim="800000"/>
            <a:headEnd/>
            <a:tailEnd/>
          </a:ln>
          <a:effectLst/>
        </p:spPr>
        <p:txBody>
          <a:bodyPr vert="horz" wrap="square" lIns="91838" tIns="45918" rIns="91838" bIns="45918" numCol="1" anchor="b" anchorCtr="0" compatLnSpc="1">
            <a:prstTxWarp prst="textNoShape">
              <a:avLst/>
            </a:prstTxWarp>
          </a:bodyPr>
          <a:lstStyle>
            <a:lvl1pPr algn="r" defTabSz="918235">
              <a:defRPr sz="1200"/>
            </a:lvl1pPr>
          </a:lstStyle>
          <a:p>
            <a:pPr>
              <a:defRPr/>
            </a:pPr>
            <a:fld id="{530219CD-4BD7-4E04-97C2-24C57EE043CA}" type="slidenum">
              <a:rPr lang="en-US" altLang="ko-KR"/>
              <a:pPr>
                <a:defRPr/>
              </a:pPr>
              <a:t>‹#›</a:t>
            </a:fld>
            <a:endParaRPr lang="en-US" altLang="ko-KR"/>
          </a:p>
        </p:txBody>
      </p:sp>
    </p:spTree>
    <p:extLst>
      <p:ext uri="{BB962C8B-B14F-4D97-AF65-F5344CB8AC3E}">
        <p14:creationId xmlns:p14="http://schemas.microsoft.com/office/powerpoint/2010/main" val="16778798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0"/>
            <a:ext cx="2946576" cy="496888"/>
          </a:xfrm>
          <a:prstGeom prst="rect">
            <a:avLst/>
          </a:prstGeom>
          <a:noFill/>
          <a:ln w="9525">
            <a:noFill/>
            <a:miter lim="800000"/>
            <a:headEnd/>
            <a:tailEnd/>
          </a:ln>
          <a:effectLst/>
        </p:spPr>
        <p:txBody>
          <a:bodyPr vert="horz" wrap="square" lIns="91838" tIns="45918" rIns="91838" bIns="45918" numCol="1" anchor="t" anchorCtr="0" compatLnSpc="1">
            <a:prstTxWarp prst="textNoShape">
              <a:avLst/>
            </a:prstTxWarp>
          </a:bodyPr>
          <a:lstStyle>
            <a:lvl1pPr algn="l" defTabSz="918235">
              <a:defRPr sz="1200"/>
            </a:lvl1pPr>
          </a:lstStyle>
          <a:p>
            <a:pPr>
              <a:defRPr/>
            </a:pPr>
            <a:endParaRPr lang="en-US" altLang="ko-KR"/>
          </a:p>
        </p:txBody>
      </p:sp>
      <p:sp>
        <p:nvSpPr>
          <p:cNvPr id="6147" name="Rectangle 3"/>
          <p:cNvSpPr>
            <a:spLocks noGrp="1" noChangeArrowheads="1"/>
          </p:cNvSpPr>
          <p:nvPr>
            <p:ph type="dt" idx="1"/>
          </p:nvPr>
        </p:nvSpPr>
        <p:spPr bwMode="auto">
          <a:xfrm>
            <a:off x="3851099" y="0"/>
            <a:ext cx="2946576" cy="496888"/>
          </a:xfrm>
          <a:prstGeom prst="rect">
            <a:avLst/>
          </a:prstGeom>
          <a:noFill/>
          <a:ln w="9525">
            <a:noFill/>
            <a:miter lim="800000"/>
            <a:headEnd/>
            <a:tailEnd/>
          </a:ln>
          <a:effectLst/>
        </p:spPr>
        <p:txBody>
          <a:bodyPr vert="horz" wrap="square" lIns="91838" tIns="45918" rIns="91838" bIns="45918" numCol="1" anchor="t" anchorCtr="0" compatLnSpc="1">
            <a:prstTxWarp prst="textNoShape">
              <a:avLst/>
            </a:prstTxWarp>
          </a:bodyPr>
          <a:lstStyle>
            <a:lvl1pPr algn="r" defTabSz="918235">
              <a:defRPr sz="1200"/>
            </a:lvl1pPr>
          </a:lstStyle>
          <a:p>
            <a:pPr>
              <a:defRPr/>
            </a:pPr>
            <a:endParaRPr lang="en-US" altLang="ko-KR"/>
          </a:p>
        </p:txBody>
      </p:sp>
      <p:sp>
        <p:nvSpPr>
          <p:cNvPr id="6148" name="Rectangle 4"/>
          <p:cNvSpPr>
            <a:spLocks noGrp="1" noRot="1" noChangeAspect="1" noChangeArrowheads="1" noTextEdit="1"/>
          </p:cNvSpPr>
          <p:nvPr>
            <p:ph type="sldImg" idx="2"/>
          </p:nvPr>
        </p:nvSpPr>
        <p:spPr bwMode="auto">
          <a:xfrm>
            <a:off x="711200" y="746125"/>
            <a:ext cx="5378450" cy="37226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06141" y="4718051"/>
            <a:ext cx="4985393" cy="4464050"/>
          </a:xfrm>
          <a:prstGeom prst="rect">
            <a:avLst/>
          </a:prstGeom>
          <a:noFill/>
          <a:ln w="9525">
            <a:noFill/>
            <a:miter lim="800000"/>
            <a:headEnd/>
            <a:tailEnd/>
          </a:ln>
          <a:effectLst/>
        </p:spPr>
        <p:txBody>
          <a:bodyPr vert="horz" wrap="square" lIns="91838" tIns="45918" rIns="91838" bIns="45918" numCol="1" anchor="t" anchorCtr="0" compatLnSpc="1">
            <a:prstTxWarp prst="textNoShape">
              <a:avLst/>
            </a:prstTxWarp>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6150" name="Rectangle 6"/>
          <p:cNvSpPr>
            <a:spLocks noGrp="1" noChangeArrowheads="1"/>
          </p:cNvSpPr>
          <p:nvPr>
            <p:ph type="ftr" sz="quarter" idx="4"/>
          </p:nvPr>
        </p:nvSpPr>
        <p:spPr bwMode="auto">
          <a:xfrm>
            <a:off x="1" y="9429751"/>
            <a:ext cx="2946576" cy="496888"/>
          </a:xfrm>
          <a:prstGeom prst="rect">
            <a:avLst/>
          </a:prstGeom>
          <a:noFill/>
          <a:ln w="9525">
            <a:noFill/>
            <a:miter lim="800000"/>
            <a:headEnd/>
            <a:tailEnd/>
          </a:ln>
          <a:effectLst/>
        </p:spPr>
        <p:txBody>
          <a:bodyPr vert="horz" wrap="square" lIns="91838" tIns="45918" rIns="91838" bIns="45918" numCol="1" anchor="b" anchorCtr="0" compatLnSpc="1">
            <a:prstTxWarp prst="textNoShape">
              <a:avLst/>
            </a:prstTxWarp>
          </a:bodyPr>
          <a:lstStyle>
            <a:lvl1pPr algn="l" defTabSz="918235">
              <a:defRPr sz="1200"/>
            </a:lvl1pPr>
          </a:lstStyle>
          <a:p>
            <a:pPr>
              <a:defRPr/>
            </a:pPr>
            <a:endParaRPr lang="en-US" altLang="ko-KR"/>
          </a:p>
        </p:txBody>
      </p:sp>
      <p:sp>
        <p:nvSpPr>
          <p:cNvPr id="6151" name="Rectangle 7"/>
          <p:cNvSpPr>
            <a:spLocks noGrp="1" noChangeArrowheads="1"/>
          </p:cNvSpPr>
          <p:nvPr>
            <p:ph type="sldNum" sz="quarter" idx="5"/>
          </p:nvPr>
        </p:nvSpPr>
        <p:spPr bwMode="auto">
          <a:xfrm>
            <a:off x="3851099" y="9429751"/>
            <a:ext cx="2946576" cy="496888"/>
          </a:xfrm>
          <a:prstGeom prst="rect">
            <a:avLst/>
          </a:prstGeom>
          <a:noFill/>
          <a:ln w="9525">
            <a:noFill/>
            <a:miter lim="800000"/>
            <a:headEnd/>
            <a:tailEnd/>
          </a:ln>
          <a:effectLst/>
        </p:spPr>
        <p:txBody>
          <a:bodyPr vert="horz" wrap="square" lIns="91838" tIns="45918" rIns="91838" bIns="45918" numCol="1" anchor="b" anchorCtr="0" compatLnSpc="1">
            <a:prstTxWarp prst="textNoShape">
              <a:avLst/>
            </a:prstTxWarp>
          </a:bodyPr>
          <a:lstStyle>
            <a:lvl1pPr algn="r" defTabSz="918235">
              <a:defRPr sz="1200"/>
            </a:lvl1pPr>
          </a:lstStyle>
          <a:p>
            <a:pPr>
              <a:defRPr/>
            </a:pPr>
            <a:fld id="{EDA82AF1-D728-4502-A211-958FE573A39A}" type="slidenum">
              <a:rPr lang="en-US" altLang="ko-KR"/>
              <a:pPr>
                <a:defRPr/>
              </a:pPr>
              <a:t>‹#›</a:t>
            </a:fld>
            <a:endParaRPr lang="en-US" altLang="ko-KR"/>
          </a:p>
        </p:txBody>
      </p:sp>
    </p:spTree>
    <p:extLst>
      <p:ext uri="{BB962C8B-B14F-4D97-AF65-F5344CB8AC3E}">
        <p14:creationId xmlns:p14="http://schemas.microsoft.com/office/powerpoint/2010/main" val="4268805262"/>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kumimoji="1" sz="1200" kern="1200">
        <a:solidFill>
          <a:schemeClr val="tx1"/>
        </a:solidFill>
        <a:latin typeface="굴림" pitchFamily="50" charset="-127"/>
        <a:ea typeface="굴림" pitchFamily="50" charset="-127"/>
        <a:cs typeface="+mn-cs"/>
      </a:defRPr>
    </a:lvl1pPr>
    <a:lvl2pPr marL="457200" algn="l" rtl="0" eaLnBrk="0" fontAlgn="base" latinLnBrk="1" hangingPunct="0">
      <a:spcBef>
        <a:spcPct val="30000"/>
      </a:spcBef>
      <a:spcAft>
        <a:spcPct val="0"/>
      </a:spcAft>
      <a:defRPr kumimoji="1" sz="1200" kern="1200">
        <a:solidFill>
          <a:schemeClr val="tx1"/>
        </a:solidFill>
        <a:latin typeface="굴림" pitchFamily="50" charset="-127"/>
        <a:ea typeface="굴림" pitchFamily="50" charset="-127"/>
        <a:cs typeface="+mn-cs"/>
      </a:defRPr>
    </a:lvl2pPr>
    <a:lvl3pPr marL="914400" algn="l" rtl="0" eaLnBrk="0" fontAlgn="base" latinLnBrk="1" hangingPunct="0">
      <a:spcBef>
        <a:spcPct val="30000"/>
      </a:spcBef>
      <a:spcAft>
        <a:spcPct val="0"/>
      </a:spcAft>
      <a:defRPr kumimoji="1" sz="1200" kern="1200">
        <a:solidFill>
          <a:schemeClr val="tx1"/>
        </a:solidFill>
        <a:latin typeface="굴림" pitchFamily="50" charset="-127"/>
        <a:ea typeface="굴림" pitchFamily="50" charset="-127"/>
        <a:cs typeface="+mn-cs"/>
      </a:defRPr>
    </a:lvl3pPr>
    <a:lvl4pPr marL="1371600" algn="l" rtl="0" eaLnBrk="0" fontAlgn="base" latinLnBrk="1" hangingPunct="0">
      <a:spcBef>
        <a:spcPct val="30000"/>
      </a:spcBef>
      <a:spcAft>
        <a:spcPct val="0"/>
      </a:spcAft>
      <a:defRPr kumimoji="1" sz="1200" kern="1200">
        <a:solidFill>
          <a:schemeClr val="tx1"/>
        </a:solidFill>
        <a:latin typeface="굴림" pitchFamily="50" charset="-127"/>
        <a:ea typeface="굴림" pitchFamily="50" charset="-127"/>
        <a:cs typeface="+mn-cs"/>
      </a:defRPr>
    </a:lvl4pPr>
    <a:lvl5pPr marL="1828800" algn="l" rtl="0" eaLnBrk="0" fontAlgn="base" latinLnBrk="1" hangingPunct="0">
      <a:spcBef>
        <a:spcPct val="30000"/>
      </a:spcBef>
      <a:spcAft>
        <a:spcPct val="0"/>
      </a:spcAft>
      <a:defRPr kumimoji="1" sz="1200" kern="1200">
        <a:solidFill>
          <a:schemeClr val="tx1"/>
        </a:solidFill>
        <a:latin typeface="굴림" pitchFamily="50" charset="-127"/>
        <a:ea typeface="굴림" pitchFamily="50" charset="-127"/>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8235" eaLnBrk="0" hangingPunct="0">
              <a:defRPr kumimoji="1" sz="2400">
                <a:solidFill>
                  <a:schemeClr val="tx1"/>
                </a:solidFill>
                <a:latin typeface="굴림" pitchFamily="50" charset="-127"/>
                <a:ea typeface="굴림" pitchFamily="50" charset="-127"/>
              </a:defRPr>
            </a:lvl1pPr>
            <a:lvl2pPr marL="748666" indent="-287948" defTabSz="918235" eaLnBrk="0" hangingPunct="0">
              <a:defRPr kumimoji="1" sz="2400">
                <a:solidFill>
                  <a:schemeClr val="tx1"/>
                </a:solidFill>
                <a:latin typeface="굴림" pitchFamily="50" charset="-127"/>
                <a:ea typeface="굴림" pitchFamily="50" charset="-127"/>
              </a:defRPr>
            </a:lvl2pPr>
            <a:lvl3pPr marL="1151794" indent="-230359" defTabSz="918235" eaLnBrk="0" hangingPunct="0">
              <a:defRPr kumimoji="1" sz="2400">
                <a:solidFill>
                  <a:schemeClr val="tx1"/>
                </a:solidFill>
                <a:latin typeface="굴림" pitchFamily="50" charset="-127"/>
                <a:ea typeface="굴림" pitchFamily="50" charset="-127"/>
              </a:defRPr>
            </a:lvl3pPr>
            <a:lvl4pPr marL="1612511" indent="-230359" defTabSz="918235" eaLnBrk="0" hangingPunct="0">
              <a:defRPr kumimoji="1" sz="2400">
                <a:solidFill>
                  <a:schemeClr val="tx1"/>
                </a:solidFill>
                <a:latin typeface="굴림" pitchFamily="50" charset="-127"/>
                <a:ea typeface="굴림" pitchFamily="50" charset="-127"/>
              </a:defRPr>
            </a:lvl4pPr>
            <a:lvl5pPr marL="2073228" indent="-230359" defTabSz="918235" eaLnBrk="0" hangingPunct="0">
              <a:defRPr kumimoji="1" sz="2400">
                <a:solidFill>
                  <a:schemeClr val="tx1"/>
                </a:solidFill>
                <a:latin typeface="굴림" pitchFamily="50" charset="-127"/>
                <a:ea typeface="굴림" pitchFamily="50" charset="-127"/>
              </a:defRPr>
            </a:lvl5pPr>
            <a:lvl6pPr marL="2533945" indent="-230359" algn="ctr" defTabSz="918235" eaLnBrk="0" fontAlgn="base" hangingPunct="0">
              <a:spcBef>
                <a:spcPct val="0"/>
              </a:spcBef>
              <a:spcAft>
                <a:spcPct val="0"/>
              </a:spcAft>
              <a:defRPr kumimoji="1" sz="2400">
                <a:solidFill>
                  <a:schemeClr val="tx1"/>
                </a:solidFill>
                <a:latin typeface="굴림" pitchFamily="50" charset="-127"/>
                <a:ea typeface="굴림" pitchFamily="50" charset="-127"/>
              </a:defRPr>
            </a:lvl6pPr>
            <a:lvl7pPr marL="2994662" indent="-230359" algn="ctr" defTabSz="918235" eaLnBrk="0" fontAlgn="base" hangingPunct="0">
              <a:spcBef>
                <a:spcPct val="0"/>
              </a:spcBef>
              <a:spcAft>
                <a:spcPct val="0"/>
              </a:spcAft>
              <a:defRPr kumimoji="1" sz="2400">
                <a:solidFill>
                  <a:schemeClr val="tx1"/>
                </a:solidFill>
                <a:latin typeface="굴림" pitchFamily="50" charset="-127"/>
                <a:ea typeface="굴림" pitchFamily="50" charset="-127"/>
              </a:defRPr>
            </a:lvl7pPr>
            <a:lvl8pPr marL="3455380" indent="-230359" algn="ctr" defTabSz="918235" eaLnBrk="0" fontAlgn="base" hangingPunct="0">
              <a:spcBef>
                <a:spcPct val="0"/>
              </a:spcBef>
              <a:spcAft>
                <a:spcPct val="0"/>
              </a:spcAft>
              <a:defRPr kumimoji="1" sz="2400">
                <a:solidFill>
                  <a:schemeClr val="tx1"/>
                </a:solidFill>
                <a:latin typeface="굴림" pitchFamily="50" charset="-127"/>
                <a:ea typeface="굴림" pitchFamily="50" charset="-127"/>
              </a:defRPr>
            </a:lvl8pPr>
            <a:lvl9pPr marL="3916098" indent="-230359" algn="ctr" defTabSz="918235" eaLnBrk="0" fontAlgn="base" hangingPunct="0">
              <a:spcBef>
                <a:spcPct val="0"/>
              </a:spcBef>
              <a:spcAft>
                <a:spcPct val="0"/>
              </a:spcAft>
              <a:defRPr kumimoji="1" sz="2400">
                <a:solidFill>
                  <a:schemeClr val="tx1"/>
                </a:solidFill>
                <a:latin typeface="굴림" pitchFamily="50" charset="-127"/>
                <a:ea typeface="굴림" pitchFamily="50" charset="-127"/>
              </a:defRPr>
            </a:lvl9pPr>
          </a:lstStyle>
          <a:p>
            <a:pPr eaLnBrk="1" hangingPunct="1"/>
            <a:fld id="{A5F02A5D-1A27-4E10-917E-205C39889708}" type="slidenum">
              <a:rPr lang="en-US" altLang="ko-KR" sz="1200"/>
              <a:pPr eaLnBrk="1" hangingPunct="1"/>
              <a:t>1</a:t>
            </a:fld>
            <a:endParaRPr lang="en-US" altLang="ko-KR"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ko-KR" altLang="ko-KR" smtClean="0"/>
          </a:p>
        </p:txBody>
      </p:sp>
    </p:spTree>
    <p:extLst>
      <p:ext uri="{BB962C8B-B14F-4D97-AF65-F5344CB8AC3E}">
        <p14:creationId xmlns:p14="http://schemas.microsoft.com/office/powerpoint/2010/main" val="3979762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3811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a:xfrm>
            <a:off x="495300" y="274638"/>
            <a:ext cx="8915400" cy="1143000"/>
          </a:xfrm>
          <a:prstGeom prst="rect">
            <a:avLst/>
          </a:prstGeom>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95300" y="1600200"/>
            <a:ext cx="8915400" cy="4525963"/>
          </a:xfrm>
          <a:prstGeom prst="rect">
            <a:avLst/>
          </a:prstGeo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Tree>
    <p:extLst>
      <p:ext uri="{BB962C8B-B14F-4D97-AF65-F5344CB8AC3E}">
        <p14:creationId xmlns:p14="http://schemas.microsoft.com/office/powerpoint/2010/main" val="188698278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7181850" y="274638"/>
            <a:ext cx="2228850" cy="5851525"/>
          </a:xfrm>
          <a:prstGeom prst="rect">
            <a:avLst/>
          </a:prstGeo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95300" y="274638"/>
            <a:ext cx="6534150" cy="5851525"/>
          </a:xfrm>
          <a:prstGeom prst="rect">
            <a:avLst/>
          </a:prstGeo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Tree>
    <p:extLst>
      <p:ext uri="{BB962C8B-B14F-4D97-AF65-F5344CB8AC3E}">
        <p14:creationId xmlns:p14="http://schemas.microsoft.com/office/powerpoint/2010/main" val="324399505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제목 및 내용">
    <p:spTree>
      <p:nvGrpSpPr>
        <p:cNvPr id="1" name=""/>
        <p:cNvGrpSpPr/>
        <p:nvPr/>
      </p:nvGrpSpPr>
      <p:grpSpPr>
        <a:xfrm>
          <a:off x="0" y="0"/>
          <a:ext cx="0" cy="0"/>
          <a:chOff x="0" y="0"/>
          <a:chExt cx="0" cy="0"/>
        </a:xfrm>
      </p:grpSpPr>
      <p:sp>
        <p:nvSpPr>
          <p:cNvPr id="3" name="내용 개체 틀 2"/>
          <p:cNvSpPr>
            <a:spLocks noGrp="1"/>
          </p:cNvSpPr>
          <p:nvPr>
            <p:ph idx="1"/>
          </p:nvPr>
        </p:nvSpPr>
        <p:spPr>
          <a:xfrm>
            <a:off x="495300" y="1340768"/>
            <a:ext cx="8915400" cy="4785395"/>
          </a:xfrm>
          <a:prstGeom prst="rect">
            <a:avLst/>
          </a:prstGeom>
        </p:spPr>
        <p:txBody>
          <a:bodyPr/>
          <a:lstStyle>
            <a:lvl1pPr marL="180975" indent="-180975">
              <a:defRPr sz="1400">
                <a:latin typeface="맑은 고딕" pitchFamily="50" charset="-127"/>
                <a:ea typeface="맑은 고딕" pitchFamily="50" charset="-127"/>
              </a:defRPr>
            </a:lvl1pPr>
            <a:lvl2pPr marL="361950" indent="-200025">
              <a:defRPr sz="1200">
                <a:latin typeface="맑은 고딕" pitchFamily="50" charset="-127"/>
                <a:ea typeface="맑은 고딕" pitchFamily="50" charset="-127"/>
              </a:defRPr>
            </a:lvl2pPr>
            <a:lvl3pPr marL="542925" indent="-228600">
              <a:defRPr sz="1100">
                <a:latin typeface="맑은 고딕" pitchFamily="50" charset="-127"/>
                <a:ea typeface="맑은 고딕" pitchFamily="50" charset="-127"/>
              </a:defRPr>
            </a:lvl3pPr>
            <a:lvl4pPr marL="628650" indent="-228600">
              <a:defRPr sz="1050">
                <a:latin typeface="맑은 고딕" pitchFamily="50" charset="-127"/>
                <a:ea typeface="맑은 고딕" pitchFamily="50" charset="-127"/>
              </a:defRPr>
            </a:lvl4pPr>
            <a:lvl5pPr marL="714375" indent="-228600">
              <a:defRPr sz="1050">
                <a:latin typeface="맑은 고딕" pitchFamily="50" charset="-127"/>
                <a:ea typeface="맑은 고딕" pitchFamily="50" charset="-127"/>
              </a:defRPr>
            </a:lvl5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4" name="제목 1"/>
          <p:cNvSpPr>
            <a:spLocks noGrp="1"/>
          </p:cNvSpPr>
          <p:nvPr>
            <p:ph type="title"/>
          </p:nvPr>
        </p:nvSpPr>
        <p:spPr>
          <a:xfrm>
            <a:off x="495300" y="914400"/>
            <a:ext cx="8915400" cy="354360"/>
          </a:xfrm>
          <a:prstGeom prst="rect">
            <a:avLst/>
          </a:prstGeom>
        </p:spPr>
        <p:txBody>
          <a:bodyPr/>
          <a:lstStyle>
            <a:lvl1pPr algn="l">
              <a:defRPr sz="1400" b="1">
                <a:latin typeface="맑은 고딕" pitchFamily="50" charset="-127"/>
                <a:ea typeface="맑은 고딕" pitchFamily="50" charset="-127"/>
              </a:defRPr>
            </a:lvl1pPr>
          </a:lstStyle>
          <a:p>
            <a:r>
              <a:rPr lang="ko-KR" altLang="en-US" dirty="0" smtClean="0"/>
              <a:t>마스터 제목 스타일 편집</a:t>
            </a:r>
            <a:endParaRPr lang="ko-KR" altLang="en-US" dirty="0"/>
          </a:p>
        </p:txBody>
      </p:sp>
    </p:spTree>
    <p:extLst>
      <p:ext uri="{BB962C8B-B14F-4D97-AF65-F5344CB8AC3E}">
        <p14:creationId xmlns:p14="http://schemas.microsoft.com/office/powerpoint/2010/main" val="26681835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82638" y="4406900"/>
            <a:ext cx="8420100" cy="1362075"/>
          </a:xfrm>
          <a:prstGeom prst="rect">
            <a:avLst/>
          </a:prstGeo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ko-KR" altLang="en-US" smtClean="0"/>
              <a:t>마스터 텍스트 스타일을 편집합니다</a:t>
            </a:r>
          </a:p>
        </p:txBody>
      </p:sp>
    </p:spTree>
    <p:extLst>
      <p:ext uri="{BB962C8B-B14F-4D97-AF65-F5344CB8AC3E}">
        <p14:creationId xmlns:p14="http://schemas.microsoft.com/office/powerpoint/2010/main" val="34167179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a:xfrm>
            <a:off x="495300" y="274638"/>
            <a:ext cx="8915400" cy="1143000"/>
          </a:xfrm>
          <a:prstGeom prst="rect">
            <a:avLst/>
          </a:prstGeom>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953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50292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Tree>
    <p:extLst>
      <p:ext uri="{BB962C8B-B14F-4D97-AF65-F5344CB8AC3E}">
        <p14:creationId xmlns:p14="http://schemas.microsoft.com/office/powerpoint/2010/main" val="219019720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95300" y="274638"/>
            <a:ext cx="8915400" cy="1143000"/>
          </a:xfrm>
          <a:prstGeom prst="rect">
            <a:avLst/>
          </a:prstGeom>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503237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503237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Tree>
    <p:extLst>
      <p:ext uri="{BB962C8B-B14F-4D97-AF65-F5344CB8AC3E}">
        <p14:creationId xmlns:p14="http://schemas.microsoft.com/office/powerpoint/2010/main" val="166309027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495300" y="914400"/>
            <a:ext cx="8915400" cy="354360"/>
          </a:xfrm>
          <a:prstGeom prst="rect">
            <a:avLst/>
          </a:prstGeom>
        </p:spPr>
        <p:txBody>
          <a:bodyPr/>
          <a:lstStyle>
            <a:lvl1pPr algn="l">
              <a:defRPr sz="1400" b="1">
                <a:latin typeface="맑은 고딕" pitchFamily="50" charset="-127"/>
                <a:ea typeface="맑은 고딕" pitchFamily="50" charset="-127"/>
              </a:defRPr>
            </a:lvl1pPr>
          </a:lstStyle>
          <a:p>
            <a:r>
              <a:rPr lang="ko-KR" altLang="en-US" smtClean="0"/>
              <a:t>마스터 제목 스타일 편집</a:t>
            </a:r>
            <a:endParaRPr lang="ko-KR" altLang="en-US"/>
          </a:p>
        </p:txBody>
      </p:sp>
    </p:spTree>
    <p:extLst>
      <p:ext uri="{BB962C8B-B14F-4D97-AF65-F5344CB8AC3E}">
        <p14:creationId xmlns:p14="http://schemas.microsoft.com/office/powerpoint/2010/main" val="363199701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707218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95300" y="273050"/>
            <a:ext cx="3259138" cy="1162050"/>
          </a:xfrm>
          <a:prstGeom prst="rect">
            <a:avLst/>
          </a:prstGeo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873500" y="273050"/>
            <a:ext cx="553720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95300" y="1435100"/>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Tree>
    <p:extLst>
      <p:ext uri="{BB962C8B-B14F-4D97-AF65-F5344CB8AC3E}">
        <p14:creationId xmlns:p14="http://schemas.microsoft.com/office/powerpoint/2010/main" val="289303621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941513" y="4800600"/>
            <a:ext cx="5943600" cy="566738"/>
          </a:xfrm>
          <a:prstGeom prst="rect">
            <a:avLst/>
          </a:prstGeo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smtClean="0"/>
          </a:p>
        </p:txBody>
      </p:sp>
      <p:sp>
        <p:nvSpPr>
          <p:cNvPr id="4" name="텍스트 개체 틀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Tree>
    <p:extLst>
      <p:ext uri="{BB962C8B-B14F-4D97-AF65-F5344CB8AC3E}">
        <p14:creationId xmlns:p14="http://schemas.microsoft.com/office/powerpoint/2010/main" val="69481124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74" name="Rectangle 250"/>
          <p:cNvSpPr>
            <a:spLocks noChangeArrowheads="1"/>
          </p:cNvSpPr>
          <p:nvPr userDrawn="1"/>
        </p:nvSpPr>
        <p:spPr bwMode="auto">
          <a:xfrm>
            <a:off x="1569464" y="548680"/>
            <a:ext cx="7560000" cy="142875"/>
          </a:xfrm>
          <a:prstGeom prst="rect">
            <a:avLst/>
          </a:prstGeom>
          <a:gradFill rotWithShape="1">
            <a:gsLst>
              <a:gs pos="0">
                <a:srgbClr val="99CCFF"/>
              </a:gs>
              <a:gs pos="100000">
                <a:srgbClr val="FFFFFF"/>
              </a:gs>
            </a:gsLst>
            <a:lin ang="0" scaled="1"/>
          </a:gradFill>
          <a:ln w="9525">
            <a:noFill/>
            <a:miter lim="800000"/>
            <a:headEnd/>
            <a:tailEnd/>
          </a:ln>
        </p:spPr>
        <p:txBody>
          <a:bodyPr/>
          <a:lstStyle/>
          <a:p>
            <a:pPr>
              <a:defRPr/>
            </a:pPr>
            <a:endParaRPr lang="ko-KR" altLang="en-US"/>
          </a:p>
        </p:txBody>
      </p:sp>
      <p:sp>
        <p:nvSpPr>
          <p:cNvPr id="1275" name="Text Box 251"/>
          <p:cNvSpPr txBox="1">
            <a:spLocks noChangeArrowheads="1"/>
          </p:cNvSpPr>
          <p:nvPr userDrawn="1"/>
        </p:nvSpPr>
        <p:spPr bwMode="auto">
          <a:xfrm>
            <a:off x="6007100" y="307975"/>
            <a:ext cx="3829050" cy="384175"/>
          </a:xfrm>
          <a:prstGeom prst="rect">
            <a:avLst/>
          </a:prstGeom>
          <a:noFill/>
          <a:ln w="9525">
            <a:noFill/>
            <a:miter lim="800000"/>
            <a:headEnd/>
            <a:tailEnd/>
          </a:ln>
        </p:spPr>
        <p:txBody>
          <a:bodyPr/>
          <a:lstStyle/>
          <a:p>
            <a:pPr algn="r" defTabSz="1279525">
              <a:defRPr/>
            </a:pPr>
            <a:r>
              <a:rPr lang="ko-KR" altLang="en-US" sz="1000" b="1" dirty="0" smtClean="0">
                <a:latin typeface="맑은 고딕" pitchFamily="50" charset="-127"/>
                <a:ea typeface="맑은 고딕" pitchFamily="50" charset="-127"/>
              </a:rPr>
              <a:t>도로</a:t>
            </a:r>
            <a:r>
              <a:rPr lang="en-US" altLang="ko-KR" sz="1000" b="1" dirty="0" smtClean="0">
                <a:latin typeface="맑은 고딕" pitchFamily="50" charset="-127"/>
                <a:ea typeface="맑은 고딕" pitchFamily="50" charset="-127"/>
              </a:rPr>
              <a:t>.</a:t>
            </a:r>
            <a:r>
              <a:rPr lang="ko-KR" altLang="en-US" sz="1000" b="1" dirty="0" smtClean="0">
                <a:latin typeface="맑은 고딕" pitchFamily="50" charset="-127"/>
                <a:ea typeface="맑은 고딕" pitchFamily="50" charset="-127"/>
              </a:rPr>
              <a:t>기술 분야 통합</a:t>
            </a:r>
            <a:r>
              <a:rPr lang="en-US" altLang="ko-KR" sz="1000" b="1" dirty="0" smtClean="0">
                <a:latin typeface="맑은 고딕" pitchFamily="50" charset="-127"/>
                <a:ea typeface="맑은 고딕" pitchFamily="50" charset="-127"/>
              </a:rPr>
              <a:t>DB</a:t>
            </a:r>
            <a:r>
              <a:rPr lang="ko-KR" altLang="en-US" sz="1000" b="1" dirty="0" smtClean="0">
                <a:latin typeface="맑은 고딕" pitchFamily="50" charset="-127"/>
                <a:ea typeface="맑은 고딕" pitchFamily="50" charset="-127"/>
              </a:rPr>
              <a:t> </a:t>
            </a:r>
            <a:r>
              <a:rPr lang="ko-KR" altLang="en-US" sz="1000" b="1" dirty="0">
                <a:latin typeface="맑은 고딕" pitchFamily="50" charset="-127"/>
                <a:ea typeface="맑은 고딕" pitchFamily="50" charset="-127"/>
              </a:rPr>
              <a:t>구축</a:t>
            </a:r>
            <a:endParaRPr lang="en-US" altLang="ko-KR" sz="1000" b="1" dirty="0">
              <a:latin typeface="맑은 고딕" pitchFamily="50" charset="-127"/>
              <a:ea typeface="맑은 고딕" pitchFamily="50" charset="-127"/>
            </a:endParaRPr>
          </a:p>
          <a:p>
            <a:pPr algn="r" defTabSz="1279525">
              <a:lnSpc>
                <a:spcPct val="150000"/>
              </a:lnSpc>
              <a:defRPr/>
            </a:pPr>
            <a:r>
              <a:rPr lang="en-US" altLang="ko-KR" sz="1000" b="1" baseline="0" dirty="0" smtClean="0">
                <a:latin typeface="맑은 고딕" pitchFamily="50" charset="-127"/>
                <a:ea typeface="맑은 고딕" pitchFamily="50" charset="-127"/>
              </a:rPr>
              <a:t>SQL</a:t>
            </a:r>
            <a:r>
              <a:rPr lang="ko-KR" altLang="en-US" sz="1000" b="1" baseline="0" dirty="0" smtClean="0">
                <a:latin typeface="맑은 고딕" pitchFamily="50" charset="-127"/>
                <a:ea typeface="맑은 고딕" pitchFamily="50" charset="-127"/>
              </a:rPr>
              <a:t>코딩가이드 </a:t>
            </a:r>
            <a:endParaRPr lang="ko-KR" altLang="en-US" sz="1000" b="1" dirty="0">
              <a:latin typeface="맑은 고딕" pitchFamily="50" charset="-127"/>
              <a:ea typeface="맑은 고딕" pitchFamily="50" charset="-127"/>
            </a:endParaRPr>
          </a:p>
        </p:txBody>
      </p:sp>
      <p:sp>
        <p:nvSpPr>
          <p:cNvPr id="1092" name="Text Box 68"/>
          <p:cNvSpPr txBox="1">
            <a:spLocks noChangeArrowheads="1"/>
          </p:cNvSpPr>
          <p:nvPr userDrawn="1"/>
        </p:nvSpPr>
        <p:spPr bwMode="auto">
          <a:xfrm>
            <a:off x="4603750" y="6531298"/>
            <a:ext cx="698500" cy="153888"/>
          </a:xfrm>
          <a:prstGeom prst="rect">
            <a:avLst/>
          </a:prstGeom>
          <a:noFill/>
          <a:ln w="12700">
            <a:noFill/>
            <a:miter lim="800000"/>
            <a:headEnd type="none" w="sm" len="sm"/>
            <a:tailEnd type="none" w="sm" len="sm"/>
          </a:ln>
          <a:effectLst/>
        </p:spPr>
        <p:txBody>
          <a:bodyPr lIns="0" tIns="0" rIns="0" bIns="0" anchor="ctr">
            <a:spAutoFit/>
          </a:bodyPr>
          <a:lstStyle/>
          <a:p>
            <a:pPr>
              <a:defRPr/>
            </a:pPr>
            <a:r>
              <a:rPr lang="en-US" altLang="ko-KR" sz="1000" dirty="0" smtClean="0">
                <a:latin typeface="맑은 고딕" pitchFamily="50" charset="-127"/>
                <a:ea typeface="맑은 고딕" pitchFamily="50" charset="-127"/>
              </a:rPr>
              <a:t>- </a:t>
            </a:r>
            <a:fld id="{49207883-5432-4787-9A2F-BF5B72A1A49C}" type="slidenum">
              <a:rPr lang="en-US" altLang="ko-KR" sz="1000" smtClean="0">
                <a:latin typeface="맑은 고딕" pitchFamily="50" charset="-127"/>
                <a:ea typeface="맑은 고딕" pitchFamily="50" charset="-127"/>
              </a:rPr>
              <a:pPr>
                <a:defRPr/>
              </a:pPr>
              <a:t>‹#›</a:t>
            </a:fld>
            <a:r>
              <a:rPr lang="en-US" altLang="ko-KR" sz="1000" dirty="0" smtClean="0">
                <a:latin typeface="맑은 고딕" pitchFamily="50" charset="-127"/>
                <a:ea typeface="맑은 고딕" pitchFamily="50" charset="-127"/>
              </a:rPr>
              <a:t> -</a:t>
            </a:r>
            <a:endParaRPr lang="en-US" altLang="ko-KR" sz="1000" dirty="0">
              <a:latin typeface="맑은 고딕" pitchFamily="50" charset="-127"/>
              <a:ea typeface="맑은 고딕" pitchFamily="50" charset="-127"/>
            </a:endParaRPr>
          </a:p>
        </p:txBody>
      </p:sp>
      <p:pic>
        <p:nvPicPr>
          <p:cNvPr id="2" name="그림 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307975"/>
            <a:ext cx="1742746" cy="419550"/>
          </a:xfrm>
          <a:prstGeom prst="rect">
            <a:avLst/>
          </a:prstGeom>
        </p:spPr>
      </p:pic>
      <p:pic>
        <p:nvPicPr>
          <p:cNvPr id="4" name="그림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193360" y="6463550"/>
            <a:ext cx="1518036" cy="228620"/>
          </a:xfrm>
          <a:prstGeom prst="rect">
            <a:avLst/>
          </a:prstGeom>
        </p:spPr>
      </p:pic>
    </p:spTree>
  </p:cSld>
  <p:clrMap bg1="lt1" tx1="dk1" bg2="lt2" tx2="dk2" accent1="accent1" accent2="accent2" accent3="accent3" accent4="accent4" accent5="accent5" accent6="accent6" hlink="hlink" folHlink="folHlink"/>
  <p:sldLayoutIdLst>
    <p:sldLayoutId id="2147483776"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iming>
    <p:tnLst>
      <p:par>
        <p:cTn id="1" dur="indefinite" restart="never" nodeType="tmRoot"/>
      </p:par>
    </p:tnLst>
  </p:timing>
  <p:txStyles>
    <p:titleStyle>
      <a:lvl1pPr algn="ctr" rtl="0" eaLnBrk="0" fontAlgn="base" latinLnBrk="1" hangingPunct="0">
        <a:spcBef>
          <a:spcPct val="0"/>
        </a:spcBef>
        <a:spcAft>
          <a:spcPct val="0"/>
        </a:spcAft>
        <a:defRPr kumimoji="1" sz="4400">
          <a:solidFill>
            <a:schemeClr val="tx2"/>
          </a:solidFill>
          <a:latin typeface="+mj-lt"/>
          <a:ea typeface="+mj-ea"/>
          <a:cs typeface="+mj-cs"/>
        </a:defRPr>
      </a:lvl1pPr>
      <a:lvl2pPr algn="ctr" rtl="0" eaLnBrk="0" fontAlgn="base" latinLnBrk="1" hangingPunct="0">
        <a:spcBef>
          <a:spcPct val="0"/>
        </a:spcBef>
        <a:spcAft>
          <a:spcPct val="0"/>
        </a:spcAft>
        <a:defRPr kumimoji="1" sz="4400">
          <a:solidFill>
            <a:schemeClr val="tx2"/>
          </a:solidFill>
          <a:latin typeface="굴림" pitchFamily="50" charset="-127"/>
          <a:ea typeface="굴림" pitchFamily="50" charset="-127"/>
        </a:defRPr>
      </a:lvl2pPr>
      <a:lvl3pPr algn="ctr" rtl="0" eaLnBrk="0" fontAlgn="base" latinLnBrk="1" hangingPunct="0">
        <a:spcBef>
          <a:spcPct val="0"/>
        </a:spcBef>
        <a:spcAft>
          <a:spcPct val="0"/>
        </a:spcAft>
        <a:defRPr kumimoji="1" sz="4400">
          <a:solidFill>
            <a:schemeClr val="tx2"/>
          </a:solidFill>
          <a:latin typeface="굴림" pitchFamily="50" charset="-127"/>
          <a:ea typeface="굴림" pitchFamily="50" charset="-127"/>
        </a:defRPr>
      </a:lvl3pPr>
      <a:lvl4pPr algn="ctr" rtl="0" eaLnBrk="0" fontAlgn="base" latinLnBrk="1" hangingPunct="0">
        <a:spcBef>
          <a:spcPct val="0"/>
        </a:spcBef>
        <a:spcAft>
          <a:spcPct val="0"/>
        </a:spcAft>
        <a:defRPr kumimoji="1" sz="4400">
          <a:solidFill>
            <a:schemeClr val="tx2"/>
          </a:solidFill>
          <a:latin typeface="굴림" pitchFamily="50" charset="-127"/>
          <a:ea typeface="굴림" pitchFamily="50" charset="-127"/>
        </a:defRPr>
      </a:lvl4pPr>
      <a:lvl5pPr algn="ctr" rtl="0" eaLnBrk="0" fontAlgn="base" latinLnBrk="1" hangingPunct="0">
        <a:spcBef>
          <a:spcPct val="0"/>
        </a:spcBef>
        <a:spcAft>
          <a:spcPct val="0"/>
        </a:spcAft>
        <a:defRPr kumimoji="1" sz="4400">
          <a:solidFill>
            <a:schemeClr val="tx2"/>
          </a:solidFill>
          <a:latin typeface="굴림" pitchFamily="50" charset="-127"/>
          <a:ea typeface="굴림" pitchFamily="50" charset="-127"/>
        </a:defRPr>
      </a:lvl5pPr>
      <a:lvl6pPr marL="457200" algn="ctr" rtl="0" fontAlgn="base" latinLnBrk="1">
        <a:spcBef>
          <a:spcPct val="0"/>
        </a:spcBef>
        <a:spcAft>
          <a:spcPct val="0"/>
        </a:spcAft>
        <a:defRPr kumimoji="1" sz="4400">
          <a:solidFill>
            <a:schemeClr val="tx2"/>
          </a:solidFill>
          <a:latin typeface="굴림" pitchFamily="50" charset="-127"/>
          <a:ea typeface="굴림" pitchFamily="50" charset="-127"/>
        </a:defRPr>
      </a:lvl6pPr>
      <a:lvl7pPr marL="914400" algn="ctr" rtl="0" fontAlgn="base" latinLnBrk="1">
        <a:spcBef>
          <a:spcPct val="0"/>
        </a:spcBef>
        <a:spcAft>
          <a:spcPct val="0"/>
        </a:spcAft>
        <a:defRPr kumimoji="1" sz="4400">
          <a:solidFill>
            <a:schemeClr val="tx2"/>
          </a:solidFill>
          <a:latin typeface="굴림" pitchFamily="50" charset="-127"/>
          <a:ea typeface="굴림" pitchFamily="50" charset="-127"/>
        </a:defRPr>
      </a:lvl7pPr>
      <a:lvl8pPr marL="1371600" algn="ctr" rtl="0" fontAlgn="base" latinLnBrk="1">
        <a:spcBef>
          <a:spcPct val="0"/>
        </a:spcBef>
        <a:spcAft>
          <a:spcPct val="0"/>
        </a:spcAft>
        <a:defRPr kumimoji="1" sz="4400">
          <a:solidFill>
            <a:schemeClr val="tx2"/>
          </a:solidFill>
          <a:latin typeface="굴림" pitchFamily="50" charset="-127"/>
          <a:ea typeface="굴림" pitchFamily="50" charset="-127"/>
        </a:defRPr>
      </a:lvl8pPr>
      <a:lvl9pPr marL="1828800" algn="ctr" rtl="0" fontAlgn="base" latinLnBrk="1">
        <a:spcBef>
          <a:spcPct val="0"/>
        </a:spcBef>
        <a:spcAft>
          <a:spcPct val="0"/>
        </a:spcAft>
        <a:defRPr kumimoji="1" sz="4400">
          <a:solidFill>
            <a:schemeClr val="tx2"/>
          </a:solidFill>
          <a:latin typeface="굴림" pitchFamily="50" charset="-127"/>
          <a:ea typeface="굴림" pitchFamily="50" charset="-127"/>
        </a:defRPr>
      </a:lvl9pPr>
    </p:titleStyle>
    <p:bodyStyle>
      <a:lvl1pPr marL="342900" indent="-342900" algn="l" rtl="0" eaLnBrk="0" fontAlgn="base" latinLnBrk="1"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latinLnBrk="1" hangingPunct="0">
        <a:spcBef>
          <a:spcPct val="20000"/>
        </a:spcBef>
        <a:spcAft>
          <a:spcPct val="0"/>
        </a:spcAft>
        <a:buChar char="–"/>
        <a:defRPr kumimoji="1" sz="2800">
          <a:solidFill>
            <a:schemeClr val="tx1"/>
          </a:solidFill>
          <a:latin typeface="+mn-lt"/>
          <a:ea typeface="+mn-ea"/>
        </a:defRPr>
      </a:lvl2pPr>
      <a:lvl3pPr marL="1143000" indent="-228600" algn="l" rtl="0" eaLnBrk="0" fontAlgn="base" latinLnBrk="1" hangingPunct="0">
        <a:spcBef>
          <a:spcPct val="20000"/>
        </a:spcBef>
        <a:spcAft>
          <a:spcPct val="0"/>
        </a:spcAft>
        <a:buChar char="•"/>
        <a:defRPr kumimoji="1" sz="2400">
          <a:solidFill>
            <a:schemeClr val="tx1"/>
          </a:solidFill>
          <a:latin typeface="+mn-lt"/>
          <a:ea typeface="+mn-ea"/>
        </a:defRPr>
      </a:lvl3pPr>
      <a:lvl4pPr marL="1600200" indent="-228600" algn="l" rtl="0" eaLnBrk="0" fontAlgn="base" latinLnBrk="1" hangingPunct="0">
        <a:spcBef>
          <a:spcPct val="20000"/>
        </a:spcBef>
        <a:spcAft>
          <a:spcPct val="0"/>
        </a:spcAft>
        <a:buChar char="–"/>
        <a:defRPr kumimoji="1" sz="2000">
          <a:solidFill>
            <a:schemeClr val="tx1"/>
          </a:solidFill>
          <a:latin typeface="+mn-lt"/>
          <a:ea typeface="+mn-ea"/>
        </a:defRPr>
      </a:lvl4pPr>
      <a:lvl5pPr marL="2057400" indent="-228600" algn="l" rtl="0" eaLnBrk="0" fontAlgn="base" latinLnBrk="1" hangingPunct="0">
        <a:spcBef>
          <a:spcPct val="20000"/>
        </a:spcBef>
        <a:spcAft>
          <a:spcPct val="0"/>
        </a:spcAft>
        <a:buChar char="»"/>
        <a:defRPr kumimoji="1" sz="2000">
          <a:solidFill>
            <a:schemeClr val="tx1"/>
          </a:solidFill>
          <a:latin typeface="+mn-lt"/>
          <a:ea typeface="+mn-ea"/>
        </a:defRPr>
      </a:lvl5pPr>
      <a:lvl6pPr marL="2514600" indent="-228600" algn="l" rtl="0" fontAlgn="base" latinLnBrk="1">
        <a:spcBef>
          <a:spcPct val="20000"/>
        </a:spcBef>
        <a:spcAft>
          <a:spcPct val="0"/>
        </a:spcAft>
        <a:buChar char="»"/>
        <a:defRPr kumimoji="1" sz="2000">
          <a:solidFill>
            <a:schemeClr val="tx1"/>
          </a:solidFill>
          <a:latin typeface="+mn-lt"/>
          <a:ea typeface="+mn-ea"/>
        </a:defRPr>
      </a:lvl6pPr>
      <a:lvl7pPr marL="2971800" indent="-228600" algn="l" rtl="0" fontAlgn="base" latinLnBrk="1">
        <a:spcBef>
          <a:spcPct val="20000"/>
        </a:spcBef>
        <a:spcAft>
          <a:spcPct val="0"/>
        </a:spcAft>
        <a:buChar char="»"/>
        <a:defRPr kumimoji="1" sz="2000">
          <a:solidFill>
            <a:schemeClr val="tx1"/>
          </a:solidFill>
          <a:latin typeface="+mn-lt"/>
          <a:ea typeface="+mn-ea"/>
        </a:defRPr>
      </a:lvl7pPr>
      <a:lvl8pPr marL="3429000" indent="-228600" algn="l" rtl="0" fontAlgn="base" latinLnBrk="1">
        <a:spcBef>
          <a:spcPct val="20000"/>
        </a:spcBef>
        <a:spcAft>
          <a:spcPct val="0"/>
        </a:spcAft>
        <a:buChar char="»"/>
        <a:defRPr kumimoji="1" sz="2000">
          <a:solidFill>
            <a:schemeClr val="tx1"/>
          </a:solidFill>
          <a:latin typeface="+mn-lt"/>
          <a:ea typeface="+mn-ea"/>
        </a:defRPr>
      </a:lvl8pPr>
      <a:lvl9pPr marL="3886200" indent="-228600" algn="l" rtl="0" fontAlgn="base" latinLnBrk="1">
        <a:spcBef>
          <a:spcPct val="20000"/>
        </a:spcBef>
        <a:spcAft>
          <a:spcPct val="0"/>
        </a:spcAft>
        <a:buChar char="»"/>
        <a:defRPr kumimoji="1" sz="2000">
          <a:solidFill>
            <a:schemeClr val="tx1"/>
          </a:solidFill>
          <a:latin typeface="+mn-lt"/>
          <a:ea typeface="+mn-ea"/>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172"/>
          <p:cNvGrpSpPr>
            <a:grpSpLocks/>
          </p:cNvGrpSpPr>
          <p:nvPr/>
        </p:nvGrpSpPr>
        <p:grpSpPr bwMode="auto">
          <a:xfrm>
            <a:off x="457200" y="1295400"/>
            <a:ext cx="9220200" cy="2352675"/>
            <a:chOff x="288" y="816"/>
            <a:chExt cx="5808" cy="1482"/>
          </a:xfrm>
        </p:grpSpPr>
        <p:pic>
          <p:nvPicPr>
            <p:cNvPr id="2053" name="Picture 158" descr="sphere01-b"/>
            <p:cNvPicPr>
              <a:picLocks noChangeAspect="1" noChangeArrowheads="1"/>
            </p:cNvPicPr>
            <p:nvPr/>
          </p:nvPicPr>
          <p:blipFill>
            <a:blip r:embed="rId3" cstate="print">
              <a:extLst>
                <a:ext uri="{28A0092B-C50C-407E-A947-70E740481C1C}">
                  <a14:useLocalDpi xmlns:a14="http://schemas.microsoft.com/office/drawing/2010/main" val="0"/>
                </a:ext>
              </a:extLst>
            </a:blip>
            <a:srcRect r="47221"/>
            <a:stretch>
              <a:fillRect/>
            </a:stretch>
          </p:blipFill>
          <p:spPr bwMode="auto">
            <a:xfrm>
              <a:off x="576" y="1125"/>
              <a:ext cx="456"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59" descr="sphere01-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 y="1341"/>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Line 166"/>
            <p:cNvSpPr>
              <a:spLocks noChangeShapeType="1"/>
            </p:cNvSpPr>
            <p:nvPr/>
          </p:nvSpPr>
          <p:spPr bwMode="auto">
            <a:xfrm>
              <a:off x="1026" y="816"/>
              <a:ext cx="0" cy="1482"/>
            </a:xfrm>
            <a:prstGeom prst="line">
              <a:avLst/>
            </a:prstGeom>
            <a:noFill/>
            <a:ln w="9525">
              <a:solidFill>
                <a:srgbClr val="3399FF"/>
              </a:solidFill>
              <a:round/>
              <a:headEnd/>
              <a:tailEnd/>
            </a:ln>
            <a:extLst>
              <a:ext uri="{909E8E84-426E-40DD-AFC4-6F175D3DCCD1}">
                <a14:hiddenFill xmlns:a14="http://schemas.microsoft.com/office/drawing/2010/main">
                  <a:noFill/>
                </a14:hiddenFill>
              </a:ext>
            </a:extLst>
          </p:spPr>
          <p:txBody>
            <a:bodyPr wrap="none" anchor="ctr"/>
            <a:lstStyle/>
            <a:p>
              <a:endParaRPr lang="ko-KR" altLang="en-US"/>
            </a:p>
          </p:txBody>
        </p:sp>
        <p:sp>
          <p:nvSpPr>
            <p:cNvPr id="3080" name="Line 160"/>
            <p:cNvSpPr>
              <a:spLocks noChangeShapeType="1"/>
            </p:cNvSpPr>
            <p:nvPr/>
          </p:nvSpPr>
          <p:spPr bwMode="auto">
            <a:xfrm>
              <a:off x="288" y="1554"/>
              <a:ext cx="5808" cy="0"/>
            </a:xfrm>
            <a:prstGeom prst="line">
              <a:avLst/>
            </a:prstGeom>
            <a:noFill/>
            <a:ln w="12700">
              <a:solidFill>
                <a:srgbClr val="178BFF"/>
              </a:solidFill>
              <a:round/>
              <a:headEnd/>
              <a:tailEnd/>
            </a:ln>
            <a:effectLst>
              <a:outerShdw dist="12700" dir="5400000" algn="ctr" rotWithShape="0">
                <a:srgbClr val="93C9FF"/>
              </a:outerShdw>
            </a:effectLst>
          </p:spPr>
          <p:txBody>
            <a:bodyPr wrap="none" anchor="ctr"/>
            <a:lstStyle/>
            <a:p>
              <a:pPr>
                <a:defRPr/>
              </a:pPr>
              <a:endParaRPr lang="ko-KR" altLang="en-US"/>
            </a:p>
          </p:txBody>
        </p:sp>
      </p:grpSp>
      <p:sp>
        <p:nvSpPr>
          <p:cNvPr id="2051" name="Rectangle 207"/>
          <p:cNvSpPr>
            <a:spLocks noChangeArrowheads="1"/>
          </p:cNvSpPr>
          <p:nvPr/>
        </p:nvSpPr>
        <p:spPr bwMode="auto">
          <a:xfrm>
            <a:off x="2819400" y="1608138"/>
            <a:ext cx="6858000" cy="1620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lnSpc>
                <a:spcPct val="120000"/>
              </a:lnSpc>
              <a:spcBef>
                <a:spcPct val="30000"/>
              </a:spcBef>
              <a:tabLst>
                <a:tab pos="508000" algn="r"/>
                <a:tab pos="2700338" algn="ctr"/>
                <a:tab pos="5400675" algn="r"/>
              </a:tabLst>
            </a:pPr>
            <a:r>
              <a:rPr lang="ko-KR" altLang="en-US" sz="1900" b="1" dirty="0" smtClean="0">
                <a:latin typeface="휴먼엑스포" pitchFamily="18" charset="-127"/>
                <a:ea typeface="휴먼엑스포" pitchFamily="18" charset="-127"/>
              </a:rPr>
              <a:t>도로</a:t>
            </a:r>
            <a:r>
              <a:rPr lang="en-US" altLang="ko-KR" sz="1900" b="1" dirty="0" smtClean="0">
                <a:latin typeface="휴먼엑스포" pitchFamily="18" charset="-127"/>
                <a:ea typeface="휴먼엑스포" pitchFamily="18" charset="-127"/>
              </a:rPr>
              <a:t>.</a:t>
            </a:r>
            <a:r>
              <a:rPr lang="ko-KR" altLang="en-US" sz="1900" b="1" dirty="0" smtClean="0">
                <a:latin typeface="휴먼엑스포" pitchFamily="18" charset="-127"/>
                <a:ea typeface="휴먼엑스포" pitchFamily="18" charset="-127"/>
              </a:rPr>
              <a:t>기술 분야 통합</a:t>
            </a:r>
            <a:r>
              <a:rPr lang="en-US" altLang="ko-KR" sz="1900" b="1" dirty="0" smtClean="0">
                <a:latin typeface="휴먼엑스포" pitchFamily="18" charset="-127"/>
                <a:ea typeface="휴먼엑스포" pitchFamily="18" charset="-127"/>
              </a:rPr>
              <a:t>DB</a:t>
            </a:r>
            <a:r>
              <a:rPr lang="ko-KR" altLang="en-US" sz="1900" b="1" dirty="0" smtClean="0">
                <a:latin typeface="휴먼엑스포" pitchFamily="18" charset="-127"/>
                <a:ea typeface="휴먼엑스포" pitchFamily="18" charset="-127"/>
              </a:rPr>
              <a:t> 구축</a:t>
            </a:r>
            <a:endParaRPr lang="en-US" altLang="ko-KR" sz="1900" b="1" dirty="0" smtClean="0">
              <a:latin typeface="휴먼엑스포" pitchFamily="18" charset="-127"/>
              <a:ea typeface="휴먼엑스포" pitchFamily="18" charset="-127"/>
            </a:endParaRPr>
          </a:p>
          <a:p>
            <a:pPr algn="r">
              <a:lnSpc>
                <a:spcPct val="120000"/>
              </a:lnSpc>
              <a:spcBef>
                <a:spcPct val="30000"/>
              </a:spcBef>
              <a:tabLst>
                <a:tab pos="508000" algn="r"/>
                <a:tab pos="2700338" algn="ctr"/>
                <a:tab pos="5400675" algn="r"/>
              </a:tabLst>
            </a:pPr>
            <a:r>
              <a:rPr lang="en-US" altLang="ko-KR" sz="1900" b="1" dirty="0" smtClean="0">
                <a:latin typeface="휴먼엑스포" pitchFamily="18" charset="-127"/>
                <a:ea typeface="휴먼엑스포" pitchFamily="18" charset="-127"/>
              </a:rPr>
              <a:t>SQL</a:t>
            </a:r>
            <a:r>
              <a:rPr lang="ko-KR" altLang="en-US" sz="1900" b="1" dirty="0" smtClean="0">
                <a:latin typeface="휴먼엑스포" pitchFamily="18" charset="-127"/>
                <a:ea typeface="휴먼엑스포" pitchFamily="18" charset="-127"/>
              </a:rPr>
              <a:t>코딩가이드</a:t>
            </a:r>
            <a:endParaRPr lang="en-US" altLang="ko-KR" sz="1900" b="1" dirty="0" smtClean="0">
              <a:latin typeface="휴먼엑스포" pitchFamily="18" charset="-127"/>
              <a:ea typeface="휴먼엑스포" pitchFamily="18" charset="-127"/>
            </a:endParaRPr>
          </a:p>
          <a:p>
            <a:pPr algn="r" eaLnBrk="0" latinLnBrk="0" hangingPunct="0">
              <a:lnSpc>
                <a:spcPct val="120000"/>
              </a:lnSpc>
              <a:spcBef>
                <a:spcPct val="30000"/>
              </a:spcBef>
              <a:tabLst>
                <a:tab pos="508000" algn="r"/>
                <a:tab pos="2700338" algn="ctr"/>
                <a:tab pos="5400675" algn="r"/>
              </a:tabLst>
            </a:pPr>
            <a:r>
              <a:rPr lang="ko-KR" altLang="en-US" sz="1600" b="1" dirty="0" smtClean="0">
                <a:latin typeface="휴먼엑스포" pitchFamily="18" charset="-127"/>
                <a:ea typeface="휴먼엑스포" pitchFamily="18" charset="-127"/>
              </a:rPr>
              <a:t>문서번호 </a:t>
            </a:r>
            <a:r>
              <a:rPr lang="en-US" altLang="ko-KR" sz="1600" b="1" dirty="0" smtClean="0">
                <a:latin typeface="휴먼엑스포" pitchFamily="18" charset="-127"/>
                <a:ea typeface="휴먼엑스포" pitchFamily="18" charset="-127"/>
              </a:rPr>
              <a:t>: EX_DS_DE_0306</a:t>
            </a:r>
          </a:p>
          <a:p>
            <a:pPr algn="r" eaLnBrk="0" latinLnBrk="0" hangingPunct="0">
              <a:lnSpc>
                <a:spcPct val="120000"/>
              </a:lnSpc>
              <a:spcBef>
                <a:spcPct val="30000"/>
              </a:spcBef>
              <a:tabLst>
                <a:tab pos="508000" algn="r"/>
                <a:tab pos="2700338" algn="ctr"/>
                <a:tab pos="5400675" algn="r"/>
              </a:tabLst>
            </a:pPr>
            <a:endParaRPr lang="en-US" altLang="ko-KR" sz="1600" b="1" dirty="0">
              <a:latin typeface="휴먼엑스포" pitchFamily="18" charset="-127"/>
              <a:ea typeface="휴먼엑스포" pitchFamily="18" charset="-127"/>
            </a:endParaRPr>
          </a:p>
        </p:txBody>
      </p:sp>
      <p:pic>
        <p:nvPicPr>
          <p:cNvPr id="3" name="그림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0832" y="5589240"/>
            <a:ext cx="3036071" cy="45724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688404" y="1504950"/>
            <a:ext cx="8801100" cy="3986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90500" indent="-190500"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415925" indent="-190500"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897063" indent="-190500"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2076450" indent="-19050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476500" indent="-1905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933700" indent="-1905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390900" indent="-1905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848100" indent="-1905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305300" indent="-1905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buFontTx/>
              <a:buAutoNum type="arabicParenR"/>
            </a:pPr>
            <a:r>
              <a:rPr kumimoji="0" lang="en-US" altLang="ko-KR" sz="1100" dirty="0" smtClean="0">
                <a:solidFill>
                  <a:srgbClr val="000000"/>
                </a:solidFill>
                <a:latin typeface="맑은 고딕" panose="020B0503020000020004" pitchFamily="50" charset="-127"/>
                <a:ea typeface="맑은 고딕" panose="020B0503020000020004" pitchFamily="50" charset="-127"/>
              </a:rPr>
              <a:t>Driving </a:t>
            </a:r>
            <a:r>
              <a:rPr kumimoji="0" lang="ko-KR" altLang="en-US" sz="1100" dirty="0" smtClean="0">
                <a:solidFill>
                  <a:srgbClr val="000000"/>
                </a:solidFill>
                <a:latin typeface="맑은 고딕" panose="020B0503020000020004" pitchFamily="50" charset="-127"/>
                <a:ea typeface="맑은 고딕" panose="020B0503020000020004" pitchFamily="50" charset="-127"/>
              </a:rPr>
              <a:t>순서대로 </a:t>
            </a:r>
            <a:r>
              <a:rPr kumimoji="0" lang="en-US" altLang="ko-KR" sz="1100" dirty="0" smtClean="0">
                <a:solidFill>
                  <a:srgbClr val="000000"/>
                </a:solidFill>
                <a:latin typeface="맑은 고딕" panose="020B0503020000020004" pitchFamily="50" charset="-127"/>
                <a:ea typeface="맑은 고딕" panose="020B0503020000020004" pitchFamily="50" charset="-127"/>
              </a:rPr>
              <a:t>Table</a:t>
            </a:r>
            <a:r>
              <a:rPr kumimoji="0" lang="ko-KR" altLang="en-US" sz="1100" dirty="0" smtClean="0">
                <a:solidFill>
                  <a:srgbClr val="000000"/>
                </a:solidFill>
                <a:latin typeface="맑은 고딕" panose="020B0503020000020004" pitchFamily="50" charset="-127"/>
                <a:ea typeface="맑은 고딕" panose="020B0503020000020004" pitchFamily="50" charset="-127"/>
              </a:rPr>
              <a:t>을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ERD</a:t>
            </a:r>
            <a:r>
              <a:rPr kumimoji="0" lang="ko-KR" altLang="en-US" sz="1100" dirty="0" smtClean="0">
                <a:solidFill>
                  <a:srgbClr val="000000"/>
                </a:solidFill>
                <a:latin typeface="맑은 고딕" panose="020B0503020000020004" pitchFamily="50" charset="-127"/>
                <a:ea typeface="맑은 고딕" panose="020B0503020000020004" pitchFamily="50" charset="-127"/>
              </a:rPr>
              <a:t>를 기준으로 </a:t>
            </a:r>
            <a:r>
              <a:rPr kumimoji="0" lang="en-US" altLang="ko-KR" sz="1100" dirty="0" smtClean="0">
                <a:solidFill>
                  <a:srgbClr val="000000"/>
                </a:solidFill>
                <a:latin typeface="맑은 고딕" panose="020B0503020000020004" pitchFamily="50" charset="-127"/>
                <a:ea typeface="맑은 고딕" panose="020B0503020000020004" pitchFamily="50" charset="-127"/>
              </a:rPr>
              <a:t>Join</a:t>
            </a:r>
            <a:r>
              <a:rPr kumimoji="0" lang="ko-KR" altLang="en-US" sz="1100" dirty="0" smtClean="0">
                <a:solidFill>
                  <a:srgbClr val="000000"/>
                </a:solidFill>
                <a:latin typeface="맑은 고딕" panose="020B0503020000020004" pitchFamily="50" charset="-127"/>
                <a:ea typeface="맑은 고딕" panose="020B0503020000020004" pitchFamily="50" charset="-127"/>
              </a:rPr>
              <a:t>조건을 판단하여 가장 먼저 </a:t>
            </a:r>
            <a:r>
              <a:rPr kumimoji="0" lang="en-US" altLang="ko-KR" sz="1100" dirty="0" smtClean="0">
                <a:solidFill>
                  <a:srgbClr val="000000"/>
                </a:solidFill>
                <a:latin typeface="맑은 고딕" panose="020B0503020000020004" pitchFamily="50" charset="-127"/>
                <a:ea typeface="맑은 고딕" panose="020B0503020000020004" pitchFamily="50" charset="-127"/>
              </a:rPr>
              <a:t>Driving </a:t>
            </a:r>
            <a:r>
              <a:rPr kumimoji="0" lang="ko-KR" altLang="en-US" sz="1100" dirty="0" smtClean="0">
                <a:solidFill>
                  <a:srgbClr val="000000"/>
                </a:solidFill>
                <a:latin typeface="맑은 고딕" panose="020B0503020000020004" pitchFamily="50" charset="-127"/>
                <a:ea typeface="맑은 고딕" panose="020B0503020000020004" pitchFamily="50" charset="-127"/>
              </a:rPr>
              <a:t>되는 </a:t>
            </a:r>
            <a:r>
              <a:rPr kumimoji="0" lang="en-US" altLang="ko-KR" sz="1100" dirty="0" smtClean="0">
                <a:solidFill>
                  <a:srgbClr val="000000"/>
                </a:solidFill>
                <a:latin typeface="맑은 고딕" panose="020B0503020000020004" pitchFamily="50" charset="-127"/>
                <a:ea typeface="맑은 고딕" panose="020B0503020000020004" pitchFamily="50" charset="-127"/>
              </a:rPr>
              <a:t>table</a:t>
            </a:r>
            <a:r>
              <a:rPr kumimoji="0" lang="ko-KR" altLang="en-US" sz="1100" dirty="0" smtClean="0">
                <a:solidFill>
                  <a:srgbClr val="000000"/>
                </a:solidFill>
                <a:latin typeface="맑은 고딕" panose="020B0503020000020004" pitchFamily="50" charset="-127"/>
                <a:ea typeface="맑은 고딕" panose="020B0503020000020004" pitchFamily="50" charset="-127"/>
              </a:rPr>
              <a:t>을 먼저 기술하고</a:t>
            </a:r>
          </a:p>
          <a:p>
            <a:pPr latinLnBrk="0"/>
            <a:r>
              <a:rPr kumimoji="0" lang="ko-KR" altLang="en-US" sz="1100" dirty="0" smtClean="0">
                <a:solidFill>
                  <a:srgbClr val="000000"/>
                </a:solidFill>
                <a:latin typeface="맑은 고딕" panose="020B0503020000020004" pitchFamily="50" charset="-127"/>
                <a:ea typeface="맑은 고딕" panose="020B0503020000020004" pitchFamily="50" charset="-127"/>
              </a:rPr>
              <a:t>   이후 순차적으로 관련 테이블을 기술하여 </a:t>
            </a:r>
            <a:r>
              <a:rPr kumimoji="0" lang="en-US" altLang="ko-KR" sz="1100" dirty="0" smtClean="0">
                <a:solidFill>
                  <a:srgbClr val="000000"/>
                </a:solidFill>
                <a:latin typeface="맑은 고딕" panose="020B0503020000020004" pitchFamily="50" charset="-127"/>
                <a:ea typeface="맑은 고딕" panose="020B0503020000020004" pitchFamily="50" charset="-127"/>
              </a:rPr>
              <a:t>Driving table</a:t>
            </a:r>
            <a:r>
              <a:rPr kumimoji="0" lang="ko-KR" altLang="en-US" sz="1100" dirty="0" smtClean="0">
                <a:solidFill>
                  <a:srgbClr val="000000"/>
                </a:solidFill>
                <a:latin typeface="맑은 고딕" panose="020B0503020000020004" pitchFamily="50" charset="-127"/>
                <a:ea typeface="맑은 고딕" panose="020B0503020000020004" pitchFamily="50" charset="-127"/>
              </a:rPr>
              <a:t>의 의도를 쉽게 이해할 수 있도록 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2) </a:t>
            </a:r>
            <a:r>
              <a:rPr kumimoji="0" lang="ko-KR" altLang="en-US" sz="1100" dirty="0" smtClean="0">
                <a:solidFill>
                  <a:srgbClr val="000000"/>
                </a:solidFill>
                <a:latin typeface="맑은 고딕" panose="020B0503020000020004" pitchFamily="50" charset="-127"/>
                <a:ea typeface="맑은 고딕" panose="020B0503020000020004" pitchFamily="50" charset="-127"/>
              </a:rPr>
              <a:t>여러 테이블을 나열 시 반드시 다른 라인에 </a:t>
            </a:r>
            <a:r>
              <a:rPr kumimoji="0" lang="en-US" altLang="ko-KR" sz="1100" dirty="0" smtClean="0">
                <a:solidFill>
                  <a:srgbClr val="000000"/>
                </a:solidFill>
                <a:latin typeface="맑은 고딕" panose="020B0503020000020004" pitchFamily="50" charset="-127"/>
                <a:ea typeface="맑은 고딕" panose="020B0503020000020004" pitchFamily="50" charset="-127"/>
              </a:rPr>
              <a:t>TABLE</a:t>
            </a:r>
            <a:r>
              <a:rPr kumimoji="0" lang="ko-KR" altLang="en-US" sz="1100" dirty="0" smtClean="0">
                <a:solidFill>
                  <a:srgbClr val="000000"/>
                </a:solidFill>
                <a:latin typeface="맑은 고딕" panose="020B0503020000020004" pitchFamily="50" charset="-127"/>
                <a:ea typeface="맑은 고딕" panose="020B0503020000020004" pitchFamily="50" charset="-127"/>
              </a:rPr>
              <a:t>을 나열한다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단</a:t>
            </a:r>
            <a:r>
              <a:rPr kumimoji="0" lang="en-US" altLang="ko-KR" sz="1100" dirty="0" smtClean="0">
                <a:solidFill>
                  <a:srgbClr val="000000"/>
                </a:solidFill>
                <a:latin typeface="맑은 고딕" panose="020B0503020000020004" pitchFamily="50" charset="-127"/>
                <a:ea typeface="맑은 고딕" panose="020B0503020000020004" pitchFamily="50" charset="-127"/>
              </a:rPr>
              <a:t>, INLINE VIEW</a:t>
            </a:r>
            <a:r>
              <a:rPr kumimoji="0" lang="ko-KR" altLang="en-US" sz="1100" dirty="0" smtClean="0">
                <a:solidFill>
                  <a:srgbClr val="000000"/>
                </a:solidFill>
                <a:latin typeface="맑은 고딕" panose="020B0503020000020004" pitchFamily="50" charset="-127"/>
                <a:ea typeface="맑은 고딕" panose="020B0503020000020004" pitchFamily="50" charset="-127"/>
              </a:rPr>
              <a:t>가 있는 경우는</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예외로 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줄바꿈</a:t>
            </a:r>
            <a:r>
              <a:rPr kumimoji="0" lang="ko-KR" altLang="en-US" sz="1100" dirty="0" smtClean="0">
                <a:solidFill>
                  <a:srgbClr val="000000"/>
                </a:solidFill>
                <a:latin typeface="맑은 고딕" panose="020B0503020000020004" pitchFamily="50" charset="-127"/>
                <a:ea typeface="맑은 고딕" panose="020B0503020000020004" pitchFamily="50" charset="-127"/>
              </a:rPr>
              <a:t> 시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테이블명</a:t>
            </a:r>
            <a:r>
              <a:rPr kumimoji="0" lang="ko-KR" altLang="en-US" sz="1100" dirty="0" smtClean="0">
                <a:solidFill>
                  <a:srgbClr val="000000"/>
                </a:solidFill>
                <a:latin typeface="맑은 고딕" panose="020B0503020000020004" pitchFamily="50" charset="-127"/>
                <a:ea typeface="맑은 고딕" panose="020B0503020000020004" pitchFamily="50" charset="-127"/>
              </a:rPr>
              <a:t> 앞에 콤마를 부여하되</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콤마와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테이블명</a:t>
            </a:r>
            <a:r>
              <a:rPr kumimoji="0" lang="ko-KR" altLang="en-US" sz="1100" dirty="0" smtClean="0">
                <a:solidFill>
                  <a:srgbClr val="000000"/>
                </a:solidFill>
                <a:latin typeface="맑은 고딕" panose="020B0503020000020004" pitchFamily="50" charset="-127"/>
                <a:ea typeface="맑은 고딕" panose="020B0503020000020004" pitchFamily="50" charset="-127"/>
              </a:rPr>
              <a:t> 사이에는 스페이스 </a:t>
            </a:r>
            <a:r>
              <a:rPr kumimoji="0" lang="en-US" altLang="ko-KR" sz="1100" dirty="0" smtClean="0">
                <a:solidFill>
                  <a:srgbClr val="000000"/>
                </a:solidFill>
                <a:latin typeface="맑은 고딕" panose="020B0503020000020004" pitchFamily="50" charset="-127"/>
                <a:ea typeface="맑은 고딕" panose="020B0503020000020004" pitchFamily="50" charset="-127"/>
              </a:rPr>
              <a:t>1</a:t>
            </a:r>
            <a:r>
              <a:rPr kumimoji="0" lang="ko-KR" altLang="en-US" sz="1100" dirty="0" smtClean="0">
                <a:solidFill>
                  <a:srgbClr val="000000"/>
                </a:solidFill>
                <a:latin typeface="맑은 고딕" panose="020B0503020000020004" pitchFamily="50" charset="-127"/>
                <a:ea typeface="맑은 고딕" panose="020B0503020000020004" pitchFamily="50" charset="-127"/>
              </a:rPr>
              <a:t>칸으로 구분한다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a:t>
            </a:r>
            <a:r>
              <a:rPr kumimoji="0" lang="ko-KR" altLang="en-US" sz="1100" dirty="0" smtClean="0">
                <a:solidFill>
                  <a:srgbClr val="000000"/>
                </a:solidFill>
                <a:latin typeface="맑은 고딕" panose="020B0503020000020004" pitchFamily="50" charset="-127"/>
                <a:ea typeface="맑은 고딕" panose="020B0503020000020004" pitchFamily="50" charset="-127"/>
              </a:rPr>
              <a:t> 나열과 동일 방식</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3</a:t>
            </a:r>
            <a:r>
              <a:rPr kumimoji="0" lang="en-US" altLang="ko-KR" sz="1100" dirty="0" smtClean="0">
                <a:solidFill>
                  <a:srgbClr val="000000"/>
                </a:solidFill>
                <a:latin typeface="맑은 고딕" panose="020B0503020000020004" pitchFamily="50" charset="-127"/>
                <a:ea typeface="맑은 고딕" panose="020B0503020000020004" pitchFamily="50" charset="-127"/>
              </a:rPr>
              <a:t>) INLINE VIEW</a:t>
            </a:r>
            <a:r>
              <a:rPr kumimoji="0" lang="ko-KR" altLang="en-US" sz="1100" dirty="0" smtClean="0">
                <a:solidFill>
                  <a:srgbClr val="000000"/>
                </a:solidFill>
                <a:latin typeface="맑은 고딕" panose="020B0503020000020004" pitchFamily="50" charset="-127"/>
                <a:ea typeface="맑은 고딕" panose="020B0503020000020004" pitchFamily="50" charset="-127"/>
              </a:rPr>
              <a:t>가 있는 경우에는 다음과 같이 </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를 맞추어서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SELECT </a:t>
            </a:r>
            <a:r>
              <a:rPr kumimoji="0" lang="en-US" altLang="ko-KR" sz="1100" dirty="0" smtClean="0">
                <a:solidFill>
                  <a:srgbClr val="000000"/>
                </a:solidFill>
                <a:latin typeface="맑은 고딕" panose="020B0503020000020004" pitchFamily="50" charset="-127"/>
                <a:ea typeface="맑은 고딕" panose="020B0503020000020004" pitchFamily="50" charset="-127"/>
              </a:rPr>
              <a:t>a.col1</a:t>
            </a: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a.col2</a:t>
            </a: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 </a:t>
            </a:r>
            <a:r>
              <a:rPr kumimoji="0" lang="en-US" altLang="ko-KR" sz="1100" dirty="0" smtClean="0">
                <a:solidFill>
                  <a:srgbClr val="000000"/>
                </a:solidFill>
                <a:latin typeface="맑은 고딕" panose="020B0503020000020004" pitchFamily="50" charset="-127"/>
                <a:ea typeface="맑은 고딕" panose="020B0503020000020004" pitchFamily="50" charset="-127"/>
              </a:rPr>
              <a:t>b.col3</a:t>
            </a: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FROM </a:t>
            </a:r>
            <a:r>
              <a:rPr kumimoji="0" lang="en-US" altLang="ko-KR" sz="1100" dirty="0">
                <a:solidFill>
                  <a:srgbClr val="0066FF"/>
                </a:solidFill>
                <a:latin typeface="맑은 고딕" panose="020B0503020000020004" pitchFamily="50" charset="-127"/>
                <a:ea typeface="맑은 고딕" panose="020B0503020000020004" pitchFamily="50" charset="-127"/>
              </a:rPr>
              <a:t>( </a:t>
            </a:r>
          </a:p>
          <a:p>
            <a:pPr latinLnBrk="0"/>
            <a:r>
              <a:rPr kumimoji="0" lang="en-US" altLang="ko-KR" sz="1100" dirty="0">
                <a:solidFill>
                  <a:srgbClr val="0066FF"/>
                </a:solidFill>
                <a:latin typeface="맑은 고딕" panose="020B0503020000020004" pitchFamily="50" charset="-127"/>
                <a:ea typeface="맑은 고딕" panose="020B0503020000020004" pitchFamily="50" charset="-127"/>
              </a:rPr>
              <a:t>                 SELECT tc.col1</a:t>
            </a:r>
          </a:p>
          <a:p>
            <a:pPr latinLnBrk="0"/>
            <a:r>
              <a:rPr kumimoji="0" lang="en-US" altLang="ko-KR" sz="1100" dirty="0">
                <a:solidFill>
                  <a:srgbClr val="0066FF"/>
                </a:solidFill>
                <a:latin typeface="맑은 고딕" panose="020B0503020000020004" pitchFamily="50" charset="-127"/>
                <a:ea typeface="맑은 고딕" panose="020B0503020000020004" pitchFamily="50" charset="-127"/>
              </a:rPr>
              <a:t>                           , tc.col2 </a:t>
            </a:r>
          </a:p>
          <a:p>
            <a:pPr latinLnBrk="0"/>
            <a:r>
              <a:rPr kumimoji="0" lang="en-US" altLang="ko-KR" sz="1100" dirty="0">
                <a:solidFill>
                  <a:srgbClr val="0066FF"/>
                </a:solidFill>
                <a:latin typeface="맑은 고딕" panose="020B0503020000020004" pitchFamily="50" charset="-127"/>
                <a:ea typeface="맑은 고딕" panose="020B0503020000020004" pitchFamily="50" charset="-127"/>
              </a:rPr>
              <a:t>                 FROM </a:t>
            </a:r>
            <a:r>
              <a:rPr kumimoji="0" lang="en-US" altLang="ko-KR" sz="1100" dirty="0" smtClean="0">
                <a:solidFill>
                  <a:srgbClr val="0066FF"/>
                </a:solidFill>
                <a:latin typeface="맑은 고딕" panose="020B0503020000020004" pitchFamily="50" charset="-127"/>
                <a:ea typeface="맑은 고딕" panose="020B0503020000020004" pitchFamily="50" charset="-127"/>
              </a:rPr>
              <a:t>tab2</a:t>
            </a:r>
            <a:endParaRPr kumimoji="0" lang="en-US" altLang="ko-KR" sz="1100" dirty="0">
              <a:solidFill>
                <a:srgbClr val="0066FF"/>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66FF"/>
                </a:solidFill>
                <a:latin typeface="맑은 고딕" panose="020B0503020000020004" pitchFamily="50" charset="-127"/>
                <a:ea typeface="맑은 고딕" panose="020B0503020000020004" pitchFamily="50" charset="-127"/>
              </a:rPr>
              <a:t>                 WHERE tc.col3 = '101' </a:t>
            </a:r>
          </a:p>
          <a:p>
            <a:pPr latinLnBrk="0"/>
            <a:r>
              <a:rPr kumimoji="0" lang="en-US" altLang="ko-KR" sz="1100" dirty="0">
                <a:solidFill>
                  <a:srgbClr val="0066FF"/>
                </a:solidFill>
                <a:latin typeface="맑은 고딕" panose="020B0503020000020004" pitchFamily="50" charset="-127"/>
                <a:ea typeface="맑은 고딕" panose="020B0503020000020004" pitchFamily="50" charset="-127"/>
              </a:rPr>
              <a:t>                 )</a:t>
            </a:r>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a</a:t>
            </a: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 tab2 </a:t>
            </a:r>
            <a:r>
              <a:rPr kumimoji="0" lang="en-US" altLang="ko-KR" sz="1100" dirty="0" smtClean="0">
                <a:solidFill>
                  <a:srgbClr val="000000"/>
                </a:solidFill>
                <a:latin typeface="맑은 고딕" panose="020B0503020000020004" pitchFamily="50" charset="-127"/>
                <a:ea typeface="맑은 고딕" panose="020B0503020000020004" pitchFamily="50" charset="-127"/>
              </a:rPr>
              <a:t>b</a:t>
            </a: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WHERE </a:t>
            </a:r>
            <a:r>
              <a:rPr kumimoji="0" lang="en-US" altLang="ko-KR" sz="1100" dirty="0" smtClean="0">
                <a:solidFill>
                  <a:srgbClr val="000000"/>
                </a:solidFill>
                <a:latin typeface="맑은 고딕" panose="020B0503020000020004" pitchFamily="50" charset="-127"/>
                <a:ea typeface="맑은 고딕" panose="020B0503020000020004" pitchFamily="50" charset="-127"/>
              </a:rPr>
              <a:t>a.col1 </a:t>
            </a:r>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b.col1 </a:t>
            </a: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AND </a:t>
            </a:r>
            <a:r>
              <a:rPr kumimoji="0" lang="en-US" altLang="ko-KR" sz="1100" dirty="0" smtClean="0">
                <a:solidFill>
                  <a:srgbClr val="000000"/>
                </a:solidFill>
                <a:latin typeface="맑은 고딕" panose="020B0503020000020004" pitchFamily="50" charset="-127"/>
                <a:ea typeface="맑은 고딕" panose="020B0503020000020004" pitchFamily="50" charset="-127"/>
              </a:rPr>
              <a:t>a.col3 </a:t>
            </a:r>
            <a:r>
              <a:rPr kumimoji="0" lang="en-US" altLang="ko-KR" sz="1100" dirty="0">
                <a:solidFill>
                  <a:srgbClr val="000000"/>
                </a:solidFill>
                <a:latin typeface="맑은 고딕" panose="020B0503020000020004" pitchFamily="50" charset="-127"/>
                <a:ea typeface="맑은 고딕" panose="020B0503020000020004" pitchFamily="50" charset="-127"/>
              </a:rPr>
              <a:t>= 'A1101';  </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3) </a:t>
            </a:r>
            <a:r>
              <a:rPr kumimoji="0" lang="ko-KR" altLang="en-US" sz="1100" dirty="0" smtClean="0">
                <a:solidFill>
                  <a:srgbClr val="0066FF"/>
                </a:solidFill>
                <a:latin typeface="맑은 고딕" panose="020B0503020000020004" pitchFamily="50" charset="-127"/>
                <a:ea typeface="맑은 고딕" panose="020B0503020000020004" pitchFamily="50" charset="-127"/>
              </a:rPr>
              <a:t>단일 테이블인 경우에는 </a:t>
            </a:r>
            <a:r>
              <a:rPr kumimoji="0" lang="en-US" altLang="ko-KR" sz="1100" dirty="0" smtClean="0">
                <a:solidFill>
                  <a:srgbClr val="0066FF"/>
                </a:solidFill>
                <a:latin typeface="맑은 고딕" panose="020B0503020000020004" pitchFamily="50" charset="-127"/>
                <a:ea typeface="맑은 고딕" panose="020B0503020000020004" pitchFamily="50" charset="-127"/>
              </a:rPr>
              <a:t>Alias</a:t>
            </a:r>
            <a:r>
              <a:rPr kumimoji="0" lang="ko-KR" altLang="en-US" sz="1100" dirty="0" smtClean="0">
                <a:solidFill>
                  <a:srgbClr val="0066FF"/>
                </a:solidFill>
                <a:latin typeface="맑은 고딕" panose="020B0503020000020004" pitchFamily="50" charset="-127"/>
                <a:ea typeface="맑은 고딕" panose="020B0503020000020004" pitchFamily="50" charset="-127"/>
              </a:rPr>
              <a:t>를 사용하지 않는다</a:t>
            </a:r>
            <a:r>
              <a:rPr kumimoji="0" lang="en-US" altLang="ko-KR" sz="1100" dirty="0" smtClean="0">
                <a:solidFill>
                  <a:srgbClr val="0066FF"/>
                </a:solidFill>
                <a:latin typeface="맑은 고딕" panose="020B0503020000020004" pitchFamily="50" charset="-127"/>
                <a:ea typeface="맑은 고딕" panose="020B0503020000020004" pitchFamily="50" charset="-127"/>
              </a:rPr>
              <a:t>.</a:t>
            </a:r>
          </a:p>
        </p:txBody>
      </p:sp>
      <p:sp>
        <p:nvSpPr>
          <p:cNvPr id="8"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9" name="Text Box 7"/>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2.3 FROM Clause</a:t>
            </a:r>
            <a:endParaRPr lang="ko-KR" altLang="en-US" sz="1200" b="1"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42389931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
          <p:cNvSpPr>
            <a:spLocks noChangeArrowheads="1"/>
          </p:cNvSpPr>
          <p:nvPr/>
        </p:nvSpPr>
        <p:spPr bwMode="auto">
          <a:xfrm>
            <a:off x="656778" y="1509713"/>
            <a:ext cx="9048750" cy="480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ko-KR" sz="1100" b="1" dirty="0" smtClean="0">
                <a:solidFill>
                  <a:srgbClr val="000000"/>
                </a:solidFill>
                <a:latin typeface="맑은 고딕" panose="020B0503020000020004" pitchFamily="50" charset="-127"/>
                <a:ea typeface="맑은 고딕" panose="020B0503020000020004" pitchFamily="50" charset="-127"/>
              </a:rPr>
              <a:t>1) </a:t>
            </a:r>
            <a:r>
              <a:rPr kumimoji="0" lang="ko-KR" altLang="en-US" sz="1100" b="1" dirty="0" smtClean="0">
                <a:solidFill>
                  <a:srgbClr val="000000"/>
                </a:solidFill>
                <a:latin typeface="맑은 고딕" panose="020B0503020000020004" pitchFamily="50" charset="-127"/>
                <a:ea typeface="맑은 고딕" panose="020B0503020000020004" pitchFamily="50" charset="-127"/>
              </a:rPr>
              <a:t>기술 요령</a:t>
            </a:r>
          </a:p>
          <a:p>
            <a:pPr latinLnBrk="0"/>
            <a:endParaRPr kumimoji="0" lang="ko-KR" altLang="en-US" sz="1100" b="1" dirty="0" smtClean="0">
              <a:solidFill>
                <a:srgbClr val="000000"/>
              </a:solidFill>
              <a:latin typeface="맑은 고딕" panose="020B0503020000020004" pitchFamily="50" charset="-127"/>
              <a:ea typeface="맑은 고딕" panose="020B0503020000020004" pitchFamily="50" charset="-127"/>
            </a:endParaRPr>
          </a:p>
          <a:p>
            <a:pPr latinLnBrk="0"/>
            <a:r>
              <a:rPr kumimoji="0" lang="ko-KR" altLang="en-US" sz="1100" dirty="0" smtClean="0">
                <a:solidFill>
                  <a:srgbClr val="000000"/>
                </a:solidFill>
                <a:latin typeface="맑은 고딕" panose="020B0503020000020004" pitchFamily="50" charset="-127"/>
                <a:ea typeface="맑은 고딕" panose="020B0503020000020004" pitchFamily="50" charset="-127"/>
              </a:rPr>
              <a:t>가</a:t>
            </a:r>
            <a:r>
              <a:rPr kumimoji="0" lang="en-US" altLang="ko-KR" sz="1100" dirty="0" smtClean="0">
                <a:solidFill>
                  <a:srgbClr val="000000"/>
                </a:solidFill>
                <a:latin typeface="맑은 고딕" panose="020B0503020000020004" pitchFamily="50" charset="-127"/>
                <a:ea typeface="맑은 고딕" panose="020B0503020000020004" pitchFamily="50" charset="-127"/>
              </a:rPr>
              <a:t>) ALIAS </a:t>
            </a:r>
            <a:r>
              <a:rPr kumimoji="0" lang="ko-KR" altLang="en-US" sz="1100" dirty="0" smtClean="0">
                <a:solidFill>
                  <a:srgbClr val="000000"/>
                </a:solidFill>
                <a:latin typeface="맑은 고딕" panose="020B0503020000020004" pitchFamily="50" charset="-127"/>
                <a:ea typeface="맑은 고딕" panose="020B0503020000020004" pitchFamily="50" charset="-127"/>
              </a:rPr>
              <a:t>명을 기준으로 </a:t>
            </a:r>
            <a:r>
              <a:rPr kumimoji="0" lang="ko-KR" altLang="en-US" sz="1100" dirty="0" smtClean="0">
                <a:solidFill>
                  <a:srgbClr val="0066FF"/>
                </a:solidFill>
                <a:latin typeface="맑은 고딕" panose="020B0503020000020004" pitchFamily="50" charset="-127"/>
                <a:ea typeface="맑은 고딕" panose="020B0503020000020004" pitchFamily="50" charset="-127"/>
              </a:rPr>
              <a:t>한 라인에 하나씩 조건 절을 기술</a:t>
            </a:r>
            <a:r>
              <a:rPr kumimoji="0" lang="ko-KR" altLang="en-US" sz="1100" dirty="0" smtClean="0">
                <a:solidFill>
                  <a:srgbClr val="000000"/>
                </a:solidFill>
                <a:latin typeface="맑은 고딕" panose="020B0503020000020004" pitchFamily="50" charset="-127"/>
                <a:ea typeface="맑은 고딕" panose="020B0503020000020004" pitchFamily="50" charset="-127"/>
              </a:rPr>
              <a:t>하고 다음 라인에는 </a:t>
            </a:r>
            <a:r>
              <a:rPr kumimoji="0" lang="en-US" altLang="ko-KR" sz="1100" dirty="0" smtClean="0">
                <a:solidFill>
                  <a:srgbClr val="000000"/>
                </a:solidFill>
                <a:latin typeface="맑은 고딕" panose="020B0503020000020004" pitchFamily="50" charset="-127"/>
                <a:ea typeface="맑은 고딕" panose="020B0503020000020004" pitchFamily="50" charset="-127"/>
              </a:rPr>
              <a:t>AND</a:t>
            </a:r>
            <a:r>
              <a:rPr kumimoji="0" lang="ko-KR" altLang="en-US" sz="1100" dirty="0" smtClean="0">
                <a:solidFill>
                  <a:srgbClr val="000000"/>
                </a:solidFill>
                <a:latin typeface="맑은 고딕" panose="020B0503020000020004" pitchFamily="50" charset="-127"/>
                <a:ea typeface="맑은 고딕" panose="020B0503020000020004" pitchFamily="50" charset="-127"/>
              </a:rPr>
              <a:t>부터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쉽게 읽고 이해할 수 있도록 최대한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컬럼을</a:t>
            </a:r>
            <a:r>
              <a:rPr kumimoji="0" lang="ko-KR" altLang="en-US" sz="1100" dirty="0" smtClean="0">
                <a:solidFill>
                  <a:srgbClr val="000000"/>
                </a:solidFill>
                <a:latin typeface="맑은 고딕" panose="020B0503020000020004" pitchFamily="50" charset="-127"/>
                <a:ea typeface="맑은 고딕" panose="020B0503020000020004" pitchFamily="50" charset="-127"/>
              </a:rPr>
              <a:t> 맞추어서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vl="1" latinLnBrk="0"/>
            <a:r>
              <a:rPr kumimoji="0" lang="en-US" altLang="ko-KR" sz="1100" dirty="0">
                <a:solidFill>
                  <a:srgbClr val="000000"/>
                </a:solidFill>
                <a:latin typeface="맑은 고딕" panose="020B0503020000020004" pitchFamily="50" charset="-127"/>
                <a:ea typeface="맑은 고딕" panose="020B0503020000020004" pitchFamily="50" charset="-127"/>
              </a:rPr>
              <a:t> WHERE a.col2 = b.col2 </a:t>
            </a:r>
          </a:p>
          <a:p>
            <a:pPr lvl="1" latinLnBrk="0"/>
            <a:r>
              <a:rPr kumimoji="0" lang="en-US" altLang="ko-KR" sz="1100" dirty="0">
                <a:solidFill>
                  <a:srgbClr val="000000"/>
                </a:solidFill>
                <a:latin typeface="맑은 고딕" panose="020B0503020000020004" pitchFamily="50" charset="-127"/>
                <a:ea typeface="맑은 고딕" panose="020B0503020000020004" pitchFamily="50" charset="-127"/>
              </a:rPr>
              <a:t>      AND a.col3 = b.col3</a:t>
            </a:r>
          </a:p>
          <a:p>
            <a:pPr lvl="1" latinLnBrk="0"/>
            <a:r>
              <a:rPr kumimoji="0" lang="en-US" altLang="ko-KR" sz="1100" dirty="0">
                <a:solidFill>
                  <a:srgbClr val="000000"/>
                </a:solidFill>
                <a:latin typeface="맑은 고딕" panose="020B0503020000020004" pitchFamily="50" charset="-127"/>
                <a:ea typeface="맑은 고딕" panose="020B0503020000020004" pitchFamily="50" charset="-127"/>
              </a:rPr>
              <a:t>      AND a.col1 = '101</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ko-KR" altLang="en-US" sz="1100" dirty="0" err="1">
                <a:solidFill>
                  <a:srgbClr val="000000"/>
                </a:solidFill>
                <a:latin typeface="맑은 고딕" panose="020B0503020000020004" pitchFamily="50" charset="-127"/>
                <a:ea typeface="맑은 고딕" panose="020B0503020000020004" pitchFamily="50" charset="-127"/>
              </a:rPr>
              <a:t>나</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만약 </a:t>
            </a:r>
            <a:r>
              <a:rPr kumimoji="0" lang="en-US" altLang="ko-KR" sz="1100" dirty="0" smtClean="0">
                <a:solidFill>
                  <a:srgbClr val="000000"/>
                </a:solidFill>
                <a:latin typeface="맑은 고딕" panose="020B0503020000020004" pitchFamily="50" charset="-127"/>
                <a:ea typeface="맑은 고딕" panose="020B0503020000020004" pitchFamily="50" charset="-127"/>
              </a:rPr>
              <a:t>SUB-QUERY</a:t>
            </a:r>
            <a:r>
              <a:rPr kumimoji="0" lang="ko-KR" altLang="en-US" sz="1100" dirty="0" smtClean="0">
                <a:solidFill>
                  <a:srgbClr val="000000"/>
                </a:solidFill>
                <a:latin typeface="맑은 고딕" panose="020B0503020000020004" pitchFamily="50" charset="-127"/>
                <a:ea typeface="맑은 고딕" panose="020B0503020000020004" pitchFamily="50" charset="-127"/>
              </a:rPr>
              <a:t>가 있는 경우에는 다음과 같이 </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를 조인 기호 다음에 맞춰서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WHERE a.col1 = (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SELECT b.col1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FROM TAB2 b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WHERE b.col2 = '101'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b="1" dirty="0" smtClean="0">
                <a:solidFill>
                  <a:srgbClr val="000000"/>
                </a:solidFill>
                <a:latin typeface="맑은 고딕" panose="020B0503020000020004" pitchFamily="50" charset="-127"/>
                <a:ea typeface="맑은 고딕" panose="020B0503020000020004" pitchFamily="50" charset="-127"/>
              </a:rPr>
              <a:t>2) </a:t>
            </a:r>
            <a:r>
              <a:rPr kumimoji="0" lang="ko-KR" altLang="en-US" sz="1100" b="1" dirty="0" smtClean="0">
                <a:solidFill>
                  <a:srgbClr val="000000"/>
                </a:solidFill>
                <a:latin typeface="맑은 고딕" panose="020B0503020000020004" pitchFamily="50" charset="-127"/>
                <a:ea typeface="맑은 고딕" panose="020B0503020000020004" pitchFamily="50" charset="-127"/>
              </a:rPr>
              <a:t>기술 순서</a:t>
            </a:r>
          </a:p>
          <a:p>
            <a:pPr latinLnBrk="0"/>
            <a:endParaRPr kumimoji="0" lang="ko-KR" altLang="en-US" sz="1100" b="1" dirty="0" smtClean="0">
              <a:solidFill>
                <a:srgbClr val="000000"/>
              </a:solidFill>
              <a:latin typeface="맑은 고딕" panose="020B0503020000020004" pitchFamily="50" charset="-127"/>
              <a:ea typeface="맑은 고딕" panose="020B0503020000020004" pitchFamily="50" charset="-127"/>
            </a:endParaRPr>
          </a:p>
          <a:p>
            <a:pPr latinLnBrk="0"/>
            <a:r>
              <a:rPr kumimoji="0" lang="ko-KR" altLang="en-US" sz="1100" dirty="0" err="1">
                <a:solidFill>
                  <a:srgbClr val="000000"/>
                </a:solidFill>
                <a:latin typeface="맑은 고딕" panose="020B0503020000020004" pitchFamily="50" charset="-127"/>
                <a:ea typeface="맑은 고딕" panose="020B0503020000020004" pitchFamily="50" charset="-127"/>
              </a:rPr>
              <a:t>가</a:t>
            </a:r>
            <a:r>
              <a:rPr kumimoji="0" lang="en-US" altLang="ko-KR" sz="1100" dirty="0" smtClean="0">
                <a:solidFill>
                  <a:srgbClr val="000000"/>
                </a:solidFill>
                <a:latin typeface="맑은 고딕" panose="020B0503020000020004" pitchFamily="50" charset="-127"/>
                <a:ea typeface="맑은 고딕" panose="020B0503020000020004" pitchFamily="50" charset="-127"/>
              </a:rPr>
              <a:t>) Driving </a:t>
            </a:r>
            <a:r>
              <a:rPr kumimoji="0" lang="ko-KR" altLang="en-US" sz="1100" dirty="0" smtClean="0">
                <a:solidFill>
                  <a:srgbClr val="000000"/>
                </a:solidFill>
                <a:latin typeface="맑은 고딕" panose="020B0503020000020004" pitchFamily="50" charset="-127"/>
                <a:ea typeface="맑은 고딕" panose="020B0503020000020004" pitchFamily="50" charset="-127"/>
              </a:rPr>
              <a:t>테이블로 예상되는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데이블을</a:t>
            </a:r>
            <a:r>
              <a:rPr kumimoji="0" lang="ko-KR" altLang="en-US" sz="1100" dirty="0" smtClean="0">
                <a:solidFill>
                  <a:srgbClr val="000000"/>
                </a:solidFill>
                <a:latin typeface="맑은 고딕" panose="020B0503020000020004" pitchFamily="50" charset="-127"/>
                <a:ea typeface="맑은 고딕" panose="020B0503020000020004" pitchFamily="50" charset="-127"/>
              </a:rPr>
              <a:t> 우선으로 조인 조건을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ko-KR" altLang="en-US" sz="1100" dirty="0" smtClean="0">
                <a:solidFill>
                  <a:srgbClr val="000000"/>
                </a:solidFill>
                <a:latin typeface="맑은 고딕" panose="020B0503020000020004" pitchFamily="50" charset="-127"/>
                <a:ea typeface="맑은 고딕" panose="020B0503020000020004" pitchFamily="50" charset="-127"/>
              </a:rPr>
              <a:t>조인되는 순서대로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p>
          <a:p>
            <a:pPr latinLnBrk="0"/>
            <a:r>
              <a:rPr kumimoji="0" lang="ko-KR" altLang="en-US" sz="1100" dirty="0" smtClean="0">
                <a:solidFill>
                  <a:srgbClr val="000000"/>
                </a:solidFill>
                <a:latin typeface="맑은 고딕" panose="020B0503020000020004" pitchFamily="50" charset="-127"/>
                <a:ea typeface="맑은 고딕" panose="020B0503020000020004" pitchFamily="50" charset="-127"/>
              </a:rPr>
              <a:t>나</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상수 조건 및 범위비교 조건을 </a:t>
            </a:r>
            <a:r>
              <a:rPr kumimoji="0" lang="en-US" altLang="ko-KR" sz="1100" dirty="0" smtClean="0">
                <a:solidFill>
                  <a:srgbClr val="000000"/>
                </a:solidFill>
                <a:latin typeface="맑은 고딕" panose="020B0503020000020004" pitchFamily="50" charset="-127"/>
                <a:ea typeface="맑은 고딕" panose="020B0503020000020004" pitchFamily="50" charset="-127"/>
              </a:rPr>
              <a:t>JOIN </a:t>
            </a:r>
            <a:r>
              <a:rPr kumimoji="0" lang="ko-KR" altLang="en-US" sz="1100" dirty="0" smtClean="0">
                <a:solidFill>
                  <a:srgbClr val="000000"/>
                </a:solidFill>
                <a:latin typeface="맑은 고딕" panose="020B0503020000020004" pitchFamily="50" charset="-127"/>
                <a:ea typeface="맑은 고딕" panose="020B0503020000020004" pitchFamily="50" charset="-127"/>
              </a:rPr>
              <a:t>조건 다음에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ko-KR" altLang="en-US" sz="1100" dirty="0" smtClean="0">
                <a:solidFill>
                  <a:srgbClr val="000000"/>
                </a:solidFill>
                <a:latin typeface="맑은 고딕" panose="020B0503020000020004" pitchFamily="50" charset="-127"/>
                <a:ea typeface="맑은 고딕" panose="020B0503020000020004" pitchFamily="50" charset="-127"/>
              </a:rPr>
              <a:t>먼저 처리되는 처리 범위부터 순서대로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ko-KR" altLang="en-US" sz="1100" dirty="0" smtClean="0">
                <a:solidFill>
                  <a:srgbClr val="000000"/>
                </a:solidFill>
                <a:latin typeface="맑은 고딕" panose="020B0503020000020004" pitchFamily="50" charset="-127"/>
                <a:ea typeface="맑은 고딕" panose="020B0503020000020004" pitchFamily="50" charset="-127"/>
              </a:rPr>
              <a:t>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ORDER BY </a:t>
            </a:r>
            <a:r>
              <a:rPr kumimoji="0" lang="ko-KR" altLang="en-US" sz="1100" dirty="0" smtClean="0">
                <a:solidFill>
                  <a:srgbClr val="000000"/>
                </a:solidFill>
                <a:latin typeface="맑은 고딕" panose="020B0503020000020004" pitchFamily="50" charset="-127"/>
                <a:ea typeface="맑은 고딕" panose="020B0503020000020004" pitchFamily="50" charset="-127"/>
              </a:rPr>
              <a:t>나 </a:t>
            </a:r>
            <a:r>
              <a:rPr kumimoji="0" lang="en-US" altLang="ko-KR" sz="1100" dirty="0" smtClean="0">
                <a:solidFill>
                  <a:srgbClr val="000000"/>
                </a:solidFill>
                <a:latin typeface="맑은 고딕" panose="020B0503020000020004" pitchFamily="50" charset="-127"/>
                <a:ea typeface="맑은 고딕" panose="020B0503020000020004" pitchFamily="50" charset="-127"/>
              </a:rPr>
              <a:t>GROUP BY </a:t>
            </a:r>
            <a:r>
              <a:rPr kumimoji="0" lang="ko-KR" altLang="en-US" sz="1100" dirty="0" smtClean="0">
                <a:solidFill>
                  <a:srgbClr val="000000"/>
                </a:solidFill>
                <a:latin typeface="맑은 고딕" panose="020B0503020000020004" pitchFamily="50" charset="-127"/>
                <a:ea typeface="맑은 고딕" panose="020B0503020000020004" pitchFamily="50" charset="-127"/>
              </a:rPr>
              <a:t>는 </a:t>
            </a:r>
            <a:r>
              <a:rPr kumimoji="0" lang="en-US" altLang="ko-KR" sz="1100" dirty="0" smtClean="0">
                <a:solidFill>
                  <a:srgbClr val="000000"/>
                </a:solidFill>
                <a:latin typeface="맑은 고딕" panose="020B0503020000020004" pitchFamily="50" charset="-127"/>
                <a:ea typeface="맑은 고딕" panose="020B0503020000020004" pitchFamily="50" charset="-127"/>
              </a:rPr>
              <a:t>WHERE </a:t>
            </a:r>
            <a:r>
              <a:rPr kumimoji="0" lang="ko-KR" altLang="en-US" sz="1100" dirty="0" smtClean="0">
                <a:solidFill>
                  <a:srgbClr val="000000"/>
                </a:solidFill>
                <a:latin typeface="맑은 고딕" panose="020B0503020000020004" pitchFamily="50" charset="-127"/>
                <a:ea typeface="맑은 고딕" panose="020B0503020000020004" pitchFamily="50" charset="-127"/>
              </a:rPr>
              <a:t>조건이 아닌 별도 라인에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b="1"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WHERE a.col2 = b.col2</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AND b.col3 = c.col3</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AND a.col1 = '123'</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AND b.col1 = 'AAA'</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ORDER BY a.col3;</a:t>
            </a:r>
          </a:p>
        </p:txBody>
      </p:sp>
      <p:sp>
        <p:nvSpPr>
          <p:cNvPr id="12" name="Text Box 10"/>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13" name="Text Box 11"/>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a:solidFill>
                  <a:srgbClr val="000000"/>
                </a:solidFill>
                <a:latin typeface="맑은 고딕" panose="020B0503020000020004" pitchFamily="50" charset="-127"/>
                <a:ea typeface="맑은 고딕" panose="020B0503020000020004" pitchFamily="50" charset="-127"/>
              </a:rPr>
              <a:t>2</a:t>
            </a:r>
            <a:r>
              <a:rPr lang="en-US" altLang="ko-KR" sz="1200" b="1" dirty="0" smtClean="0">
                <a:solidFill>
                  <a:srgbClr val="000000"/>
                </a:solidFill>
                <a:latin typeface="맑은 고딕" panose="020B0503020000020004" pitchFamily="50" charset="-127"/>
                <a:ea typeface="맑은 고딕" panose="020B0503020000020004" pitchFamily="50" charset="-127"/>
              </a:rPr>
              <a:t>.4 WHERE Clause</a:t>
            </a:r>
            <a:endParaRPr lang="ko-KR" altLang="en-US" sz="1200" b="1"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417689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693737" y="1504950"/>
            <a:ext cx="8867775" cy="4155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1) ALIAS</a:t>
            </a:r>
            <a:r>
              <a:rPr kumimoji="0" lang="ko-KR" altLang="en-US" sz="1100" dirty="0" smtClean="0">
                <a:solidFill>
                  <a:srgbClr val="000000"/>
                </a:solidFill>
                <a:latin typeface="맑은 고딕" panose="020B0503020000020004" pitchFamily="50" charset="-127"/>
                <a:ea typeface="맑은 고딕" panose="020B0503020000020004" pitchFamily="50" charset="-127"/>
              </a:rPr>
              <a:t>의 지정은 </a:t>
            </a:r>
            <a:r>
              <a:rPr kumimoji="0" lang="en-US" altLang="ko-KR" sz="1100" dirty="0" smtClean="0">
                <a:solidFill>
                  <a:srgbClr val="000000"/>
                </a:solidFill>
                <a:latin typeface="맑은 고딕" panose="020B0503020000020004" pitchFamily="50" charset="-127"/>
                <a:ea typeface="맑은 고딕" panose="020B0503020000020004" pitchFamily="50" charset="-127"/>
              </a:rPr>
              <a:t>COLUMN</a:t>
            </a:r>
            <a:r>
              <a:rPr kumimoji="0" lang="ko-KR" altLang="en-US" sz="1100" dirty="0" smtClean="0">
                <a:solidFill>
                  <a:srgbClr val="000000"/>
                </a:solidFill>
                <a:latin typeface="맑은 고딕" panose="020B0503020000020004" pitchFamily="50" charset="-127"/>
                <a:ea typeface="맑은 고딕" panose="020B0503020000020004" pitchFamily="50" charset="-127"/>
              </a:rPr>
              <a:t>명과 상이한 경우에만 사용하며 </a:t>
            </a:r>
            <a:r>
              <a:rPr kumimoji="0" lang="en-US" altLang="ko-KR" sz="1100" dirty="0" smtClean="0">
                <a:solidFill>
                  <a:srgbClr val="000000"/>
                </a:solidFill>
                <a:latin typeface="맑은 고딕" panose="020B0503020000020004" pitchFamily="50" charset="-127"/>
                <a:ea typeface="맑은 고딕" panose="020B0503020000020004" pitchFamily="50" charset="-127"/>
              </a:rPr>
              <a:t>"COLUNM</a:t>
            </a:r>
            <a:r>
              <a:rPr kumimoji="0" lang="ko-KR" altLang="en-US" sz="1100" dirty="0" smtClean="0">
                <a:solidFill>
                  <a:srgbClr val="000000"/>
                </a:solidFill>
                <a:latin typeface="맑은 고딕" panose="020B0503020000020004" pitchFamily="50" charset="-127"/>
                <a:ea typeface="맑은 고딕" panose="020B0503020000020004" pitchFamily="50" charset="-127"/>
              </a:rPr>
              <a:t>명 </a:t>
            </a:r>
            <a:r>
              <a:rPr kumimoji="0" lang="en-US" altLang="ko-KR" sz="1100" dirty="0" smtClean="0">
                <a:solidFill>
                  <a:srgbClr val="0066FF"/>
                </a:solidFill>
                <a:latin typeface="맑은 고딕" panose="020B0503020000020004" pitchFamily="50" charset="-127"/>
                <a:ea typeface="맑은 고딕" panose="020B0503020000020004" pitchFamily="50" charset="-127"/>
              </a:rPr>
              <a:t>AS</a:t>
            </a:r>
            <a:r>
              <a:rPr kumimoji="0" lang="en-US" altLang="ko-KR" sz="1100" dirty="0" smtClean="0">
                <a:solidFill>
                  <a:srgbClr val="000000"/>
                </a:solidFill>
                <a:latin typeface="맑은 고딕" panose="020B0503020000020004" pitchFamily="50" charset="-127"/>
                <a:ea typeface="맑은 고딕" panose="020B0503020000020004" pitchFamily="50" charset="-127"/>
              </a:rPr>
              <a:t> ALIAS</a:t>
            </a:r>
            <a:r>
              <a:rPr kumimoji="0" lang="ko-KR" altLang="en-US" sz="1100" dirty="0" smtClean="0">
                <a:solidFill>
                  <a:srgbClr val="000000"/>
                </a:solidFill>
                <a:latin typeface="맑은 고딕" panose="020B0503020000020004" pitchFamily="50" charset="-127"/>
                <a:ea typeface="맑은 고딕" panose="020B0503020000020004" pitchFamily="50" charset="-127"/>
              </a:rPr>
              <a:t>명</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으로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SELECT SUM(a.col1) + SUM(a.col2) </a:t>
            </a:r>
            <a:r>
              <a:rPr kumimoji="0" lang="en-US" altLang="ko-KR" sz="1100" dirty="0" smtClean="0">
                <a:solidFill>
                  <a:srgbClr val="0066FF"/>
                </a:solidFill>
                <a:latin typeface="맑은 고딕" panose="020B0503020000020004" pitchFamily="50" charset="-127"/>
                <a:ea typeface="맑은 고딕" panose="020B0503020000020004" pitchFamily="50" charset="-127"/>
              </a:rPr>
              <a:t>AS</a:t>
            </a:r>
            <a:r>
              <a:rPr kumimoji="0" lang="en-US" altLang="ko-KR" sz="1100" dirty="0" smtClean="0">
                <a:solidFill>
                  <a:srgbClr val="000000"/>
                </a:solidFill>
                <a:latin typeface="맑은 고딕" panose="020B0503020000020004" pitchFamily="50" charset="-127"/>
                <a:ea typeface="맑은 고딕" panose="020B0503020000020004" pitchFamily="50" charset="-127"/>
              </a:rPr>
              <a:t> TOT_AMT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2</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함수 사용으로 인해 기술 내용이 길어질 경우에는 </a:t>
            </a:r>
            <a:r>
              <a:rPr kumimoji="0" lang="en-US" altLang="ko-KR" sz="1100" dirty="0" smtClean="0">
                <a:solidFill>
                  <a:srgbClr val="000000"/>
                </a:solidFill>
                <a:latin typeface="맑은 고딕" panose="020B0503020000020004" pitchFamily="50" charset="-127"/>
                <a:ea typeface="맑은 고딕" panose="020B0503020000020004" pitchFamily="50" charset="-127"/>
              </a:rPr>
              <a:t>" ) " </a:t>
            </a:r>
            <a:r>
              <a:rPr kumimoji="0" lang="ko-KR" altLang="en-US" sz="1100" dirty="0" smtClean="0">
                <a:solidFill>
                  <a:srgbClr val="000000"/>
                </a:solidFill>
                <a:latin typeface="맑은 고딕" panose="020B0503020000020004" pitchFamily="50" charset="-127"/>
                <a:ea typeface="맑은 고딕" panose="020B0503020000020004" pitchFamily="50" charset="-127"/>
              </a:rPr>
              <a:t>로 시작과 끝이 쉽게 이해되도록 하고 별도의 </a:t>
            </a:r>
            <a:r>
              <a:rPr kumimoji="0" lang="en-US" altLang="ko-KR" sz="1100" dirty="0" smtClean="0">
                <a:solidFill>
                  <a:srgbClr val="000000"/>
                </a:solidFill>
                <a:latin typeface="맑은 고딕" panose="020B0503020000020004" pitchFamily="50" charset="-127"/>
                <a:ea typeface="맑은 고딕" panose="020B0503020000020004" pitchFamily="50" charset="-127"/>
              </a:rPr>
              <a:t>ALIAS</a:t>
            </a:r>
            <a:r>
              <a:rPr kumimoji="0" lang="ko-KR" altLang="en-US" sz="1100" dirty="0" smtClean="0">
                <a:solidFill>
                  <a:srgbClr val="000000"/>
                </a:solidFill>
                <a:latin typeface="맑은 고딕" panose="020B0503020000020004" pitchFamily="50" charset="-127"/>
                <a:ea typeface="맑은 고딕" panose="020B0503020000020004" pitchFamily="50" charset="-127"/>
              </a:rPr>
              <a:t>를 지정한다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또한 </a:t>
            </a:r>
            <a:r>
              <a:rPr kumimoji="0" lang="ko-KR" altLang="en-US" sz="1100" dirty="0" smtClean="0">
                <a:solidFill>
                  <a:srgbClr val="0066FF"/>
                </a:solidFill>
                <a:latin typeface="맑은 고딕" panose="020B0503020000020004" pitchFamily="50" charset="-127"/>
                <a:ea typeface="맑은 고딕" panose="020B0503020000020004" pitchFamily="50" charset="-127"/>
              </a:rPr>
              <a:t>함수의 괄호 사이에는 공백이 없도록 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r>
              <a:rPr kumimoji="0" lang="ko-KR" altLang="en-US" sz="1100" dirty="0" smtClean="0">
                <a:solidFill>
                  <a:srgbClr val="000000"/>
                </a:solidFill>
                <a:latin typeface="맑은 고딕" panose="020B0503020000020004" pitchFamily="50" charset="-127"/>
                <a:ea typeface="맑은 고딕" panose="020B0503020000020004" pitchFamily="50" charset="-127"/>
              </a:rPr>
              <a:t>콤마 앞에는 공백이 없고</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콤마 다음에 공백으로 구분한다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SELECT a.col1</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 DECODE</a:t>
            </a:r>
            <a:r>
              <a:rPr kumimoji="0" lang="en-US" altLang="ko-KR" sz="1100" b="1" dirty="0" smtClean="0">
                <a:solidFill>
                  <a:srgbClr val="000000"/>
                </a:solidFill>
                <a:latin typeface="맑은 고딕" panose="020B0503020000020004" pitchFamily="50" charset="-127"/>
                <a:ea typeface="맑은 고딕" panose="020B0503020000020004" pitchFamily="50" charset="-127"/>
              </a:rPr>
              <a:t>(</a:t>
            </a:r>
            <a:r>
              <a:rPr kumimoji="0" lang="en-US" altLang="ko-KR" sz="1100" dirty="0" smtClean="0">
                <a:solidFill>
                  <a:srgbClr val="000000"/>
                </a:solidFill>
                <a:latin typeface="맑은 고딕" panose="020B0503020000020004" pitchFamily="50" charset="-127"/>
                <a:ea typeface="맑은 고딕" panose="020B0503020000020004" pitchFamily="50" charset="-127"/>
              </a:rPr>
              <a:t>SUBSTR(a.col2,1,3), '111', b.col5,</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'112', c.col5, d.col5</a:t>
            </a:r>
            <a:r>
              <a:rPr kumimoji="0" lang="en-US" altLang="ko-KR" sz="1100" b="1" dirty="0" smtClean="0">
                <a:solidFill>
                  <a:srgbClr val="000000"/>
                </a:solidFill>
                <a:latin typeface="맑은 고딕" panose="020B0503020000020004" pitchFamily="50" charset="-127"/>
                <a:ea typeface="맑은 고딕" panose="020B0503020000020004" pitchFamily="50" charset="-127"/>
              </a:rPr>
              <a:t>)</a:t>
            </a:r>
            <a:r>
              <a:rPr kumimoji="0" lang="en-US" altLang="ko-KR" sz="1100" dirty="0" smtClean="0">
                <a:solidFill>
                  <a:srgbClr val="000000"/>
                </a:solidFill>
                <a:latin typeface="맑은 고딕" panose="020B0503020000020004" pitchFamily="50" charset="-127"/>
                <a:ea typeface="맑은 고딕" panose="020B0503020000020004" pitchFamily="50" charset="-127"/>
              </a:rPr>
              <a:t> AS COL_SUM</a:t>
            </a:r>
          </a:p>
          <a:p>
            <a:pPr latinLnBrk="0"/>
            <a:endParaRPr kumimoji="0" lang="ko-KR"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ko-KR"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3</a:t>
            </a:r>
            <a:r>
              <a:rPr kumimoji="0" lang="ko-KR" altLang="en-US" sz="1100" dirty="0" smtClean="0">
                <a:solidFill>
                  <a:srgbClr val="000000"/>
                </a:solidFill>
                <a:latin typeface="맑은 고딕" panose="020B0503020000020004" pitchFamily="50" charset="-127"/>
                <a:ea typeface="맑은 고딕" panose="020B0503020000020004" pitchFamily="50" charset="-127"/>
              </a:rPr>
              <a:t>개 조건 이하의 단순비교일 경우는 </a:t>
            </a:r>
            <a:r>
              <a:rPr kumimoji="0" lang="en-US" altLang="ko-KR" sz="1100" dirty="0" smtClean="0">
                <a:solidFill>
                  <a:srgbClr val="000000"/>
                </a:solidFill>
                <a:latin typeface="맑은 고딕" panose="020B0503020000020004" pitchFamily="50" charset="-127"/>
                <a:ea typeface="맑은 고딕" panose="020B0503020000020004" pitchFamily="50" charset="-127"/>
              </a:rPr>
              <a:t>DECODE</a:t>
            </a:r>
            <a:r>
              <a:rPr kumimoji="0" lang="ko-KR" altLang="en-US" sz="1100" dirty="0" smtClean="0">
                <a:solidFill>
                  <a:srgbClr val="000000"/>
                </a:solidFill>
                <a:latin typeface="맑은 고딕" panose="020B0503020000020004" pitchFamily="50" charset="-127"/>
                <a:ea typeface="맑은 고딕" panose="020B0503020000020004" pitchFamily="50" charset="-127"/>
              </a:rPr>
              <a:t>문을 사용하고</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4</a:t>
            </a:r>
            <a:r>
              <a:rPr kumimoji="0" lang="ko-KR" altLang="en-US" sz="1100" dirty="0" smtClean="0">
                <a:solidFill>
                  <a:srgbClr val="000000"/>
                </a:solidFill>
                <a:latin typeface="맑은 고딕" panose="020B0503020000020004" pitchFamily="50" charset="-127"/>
                <a:ea typeface="맑은 고딕" panose="020B0503020000020004" pitchFamily="50" charset="-127"/>
              </a:rPr>
              <a:t>개 조건 이상의 경우나 </a:t>
            </a:r>
            <a:r>
              <a:rPr kumimoji="0" lang="en-US" altLang="ko-KR" sz="1100" dirty="0" smtClean="0">
                <a:solidFill>
                  <a:srgbClr val="000000"/>
                </a:solidFill>
                <a:latin typeface="맑은 고딕" panose="020B0503020000020004" pitchFamily="50" charset="-127"/>
                <a:ea typeface="맑은 고딕" panose="020B0503020000020004" pitchFamily="50" charset="-127"/>
              </a:rPr>
              <a:t>Logic</a:t>
            </a:r>
            <a:r>
              <a:rPr kumimoji="0" lang="ko-KR" altLang="en-US" sz="1100" dirty="0" smtClean="0">
                <a:solidFill>
                  <a:srgbClr val="000000"/>
                </a:solidFill>
                <a:latin typeface="맑은 고딕" panose="020B0503020000020004" pitchFamily="50" charset="-127"/>
                <a:ea typeface="맑은 고딕" panose="020B0503020000020004" pitchFamily="50" charset="-127"/>
              </a:rPr>
              <a:t>조건이 필요한 경우는 </a:t>
            </a:r>
            <a:r>
              <a:rPr kumimoji="0" lang="en-US" altLang="ko-KR" sz="1100" dirty="0" smtClean="0">
                <a:solidFill>
                  <a:srgbClr val="000000"/>
                </a:solidFill>
                <a:latin typeface="맑은 고딕" panose="020B0503020000020004" pitchFamily="50" charset="-127"/>
                <a:ea typeface="맑은 고딕" panose="020B0503020000020004" pitchFamily="50" charset="-127"/>
              </a:rPr>
              <a:t>CASE</a:t>
            </a:r>
            <a:r>
              <a:rPr kumimoji="0" lang="ko-KR" altLang="en-US" sz="1100" dirty="0" smtClean="0">
                <a:solidFill>
                  <a:srgbClr val="000000"/>
                </a:solidFill>
                <a:latin typeface="맑은 고딕" panose="020B0503020000020004" pitchFamily="50" charset="-127"/>
                <a:ea typeface="맑은 고딕" panose="020B0503020000020004" pitchFamily="50" charset="-127"/>
              </a:rPr>
              <a:t>문을 사용한다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3) </a:t>
            </a:r>
            <a:r>
              <a:rPr kumimoji="0" lang="ko-KR" altLang="en-US" sz="1100" dirty="0" smtClean="0">
                <a:solidFill>
                  <a:srgbClr val="0066FF"/>
                </a:solidFill>
                <a:latin typeface="맑은 고딕" panose="020B0503020000020004" pitchFamily="50" charset="-127"/>
                <a:ea typeface="맑은 고딕" panose="020B0503020000020004" pitchFamily="50" charset="-127"/>
              </a:rPr>
              <a:t>수행성능을 위해 </a:t>
            </a:r>
            <a:r>
              <a:rPr kumimoji="0" lang="en-US" altLang="ko-KR" sz="1100" dirty="0" smtClean="0">
                <a:solidFill>
                  <a:srgbClr val="0066FF"/>
                </a:solidFill>
                <a:latin typeface="맑은 고딕" panose="020B0503020000020004" pitchFamily="50" charset="-127"/>
                <a:ea typeface="맑은 고딕" panose="020B0503020000020004" pitchFamily="50" charset="-127"/>
              </a:rPr>
              <a:t>SELECT</a:t>
            </a:r>
            <a:r>
              <a:rPr kumimoji="0" lang="ko-KR" altLang="en-US" sz="1100" dirty="0" smtClean="0">
                <a:solidFill>
                  <a:srgbClr val="0066FF"/>
                </a:solidFill>
                <a:latin typeface="맑은 고딕" panose="020B0503020000020004" pitchFamily="50" charset="-127"/>
                <a:ea typeface="맑은 고딕" panose="020B0503020000020004" pitchFamily="50" charset="-127"/>
              </a:rPr>
              <a:t>절의 서브쿼리</a:t>
            </a:r>
            <a:r>
              <a:rPr kumimoji="0" lang="en-US" altLang="ko-KR" sz="1100" dirty="0" smtClean="0">
                <a:solidFill>
                  <a:srgbClr val="0066FF"/>
                </a:solidFill>
                <a:latin typeface="맑은 고딕" panose="020B0503020000020004" pitchFamily="50" charset="-127"/>
                <a:ea typeface="맑은 고딕" panose="020B0503020000020004" pitchFamily="50" charset="-127"/>
              </a:rPr>
              <a:t>(</a:t>
            </a:r>
            <a:r>
              <a:rPr kumimoji="0" lang="ko-KR" altLang="en-US" sz="1100" dirty="0" smtClean="0">
                <a:solidFill>
                  <a:srgbClr val="0066FF"/>
                </a:solidFill>
                <a:latin typeface="맑은 고딕" panose="020B0503020000020004" pitchFamily="50" charset="-127"/>
                <a:ea typeface="맑은 고딕" panose="020B0503020000020004" pitchFamily="50" charset="-127"/>
              </a:rPr>
              <a:t>또는 조인되는 쿼리</a:t>
            </a:r>
            <a:r>
              <a:rPr kumimoji="0" lang="en-US" altLang="ko-KR" sz="1100" dirty="0" smtClean="0">
                <a:solidFill>
                  <a:srgbClr val="0066FF"/>
                </a:solidFill>
                <a:latin typeface="맑은 고딕" panose="020B0503020000020004" pitchFamily="50" charset="-127"/>
                <a:ea typeface="맑은 고딕" panose="020B0503020000020004" pitchFamily="50" charset="-127"/>
              </a:rPr>
              <a:t>)</a:t>
            </a:r>
            <a:r>
              <a:rPr kumimoji="0" lang="ko-KR" altLang="en-US" sz="1100" dirty="0" smtClean="0">
                <a:solidFill>
                  <a:srgbClr val="0066FF"/>
                </a:solidFill>
                <a:latin typeface="맑은 고딕" panose="020B0503020000020004" pitchFamily="50" charset="-127"/>
                <a:ea typeface="맑은 고딕" panose="020B0503020000020004" pitchFamily="50" charset="-127"/>
              </a:rPr>
              <a:t>는 원칙적으로 사용하지 않는다</a:t>
            </a:r>
            <a:r>
              <a:rPr kumimoji="0" lang="en-US" altLang="ko-KR" sz="1100" dirty="0" smtClean="0">
                <a:solidFill>
                  <a:srgbClr val="0066FF"/>
                </a:solidFill>
                <a:latin typeface="맑은 고딕" panose="020B0503020000020004" pitchFamily="50" charset="-127"/>
                <a:ea typeface="맑은 고딕" panose="020B0503020000020004" pitchFamily="50" charset="-127"/>
              </a:rPr>
              <a:t>.</a:t>
            </a:r>
            <a:r>
              <a:rPr kumimoji="0" lang="en-US" altLang="ko-KR" sz="1100" b="1" dirty="0" smtClean="0">
                <a:solidFill>
                  <a:srgbClr val="0066FF"/>
                </a:solidFill>
                <a:latin typeface="맑은 고딕" panose="020B0503020000020004" pitchFamily="50" charset="-127"/>
                <a:ea typeface="맑은 고딕" panose="020B0503020000020004" pitchFamily="50" charset="-127"/>
              </a:rPr>
              <a:t> </a:t>
            </a:r>
          </a:p>
          <a:p>
            <a:pPr latinLnBrk="0"/>
            <a:r>
              <a:rPr kumimoji="0" lang="en-US" altLang="ko-KR" sz="1100" dirty="0">
                <a:solidFill>
                  <a:srgbClr val="FF0000"/>
                </a:solidFill>
                <a:latin typeface="맑은 고딕" panose="020B0503020000020004" pitchFamily="50" charset="-127"/>
                <a:ea typeface="맑은 고딕" panose="020B0503020000020004" pitchFamily="50" charset="-127"/>
              </a:rPr>
              <a:t> </a:t>
            </a:r>
            <a:r>
              <a:rPr kumimoji="0" lang="en-US" altLang="ko-KR" sz="1100" dirty="0" smtClean="0">
                <a:solidFill>
                  <a:srgbClr val="FF0000"/>
                </a:solidFill>
                <a:latin typeface="맑은 고딕" panose="020B0503020000020004" pitchFamily="50" charset="-127"/>
                <a:ea typeface="맑은 고딕" panose="020B0503020000020004" pitchFamily="50" charset="-127"/>
              </a:rPr>
              <a:t>  </a:t>
            </a:r>
            <a:r>
              <a:rPr kumimoji="0" lang="ko-KR" altLang="en-US" sz="1100" dirty="0" smtClean="0">
                <a:solidFill>
                  <a:srgbClr val="0066FF"/>
                </a:solidFill>
                <a:latin typeface="맑은 고딕" panose="020B0503020000020004" pitchFamily="50" charset="-127"/>
                <a:ea typeface="맑은 고딕" panose="020B0503020000020004" pitchFamily="50" charset="-127"/>
              </a:rPr>
              <a:t>다만</a:t>
            </a:r>
            <a:r>
              <a:rPr kumimoji="0" lang="en-US" altLang="ko-KR" sz="1100" dirty="0" smtClean="0">
                <a:solidFill>
                  <a:srgbClr val="0066FF"/>
                </a:solidFill>
                <a:latin typeface="맑은 고딕" panose="020B0503020000020004" pitchFamily="50" charset="-127"/>
                <a:ea typeface="맑은 고딕" panose="020B0503020000020004" pitchFamily="50" charset="-127"/>
              </a:rPr>
              <a:t>, </a:t>
            </a:r>
            <a:r>
              <a:rPr kumimoji="0" lang="ko-KR" altLang="en-US" sz="1100" dirty="0" smtClean="0">
                <a:solidFill>
                  <a:srgbClr val="0066FF"/>
                </a:solidFill>
                <a:latin typeface="맑은 고딕" panose="020B0503020000020004" pitchFamily="50" charset="-127"/>
                <a:ea typeface="맑은 고딕" panose="020B0503020000020004" pitchFamily="50" charset="-127"/>
              </a:rPr>
              <a:t>단순 코드명을 가져올 때는 스칼라 </a:t>
            </a:r>
            <a:r>
              <a:rPr kumimoji="0" lang="en-US" altLang="ko-KR" sz="1100" dirty="0" smtClean="0">
                <a:solidFill>
                  <a:srgbClr val="0066FF"/>
                </a:solidFill>
                <a:latin typeface="맑은 고딕" panose="020B0503020000020004" pitchFamily="50" charset="-127"/>
                <a:ea typeface="맑은 고딕" panose="020B0503020000020004" pitchFamily="50" charset="-127"/>
              </a:rPr>
              <a:t>SELECT </a:t>
            </a:r>
            <a:r>
              <a:rPr kumimoji="0" lang="ko-KR" altLang="en-US" sz="1100" dirty="0" smtClean="0">
                <a:solidFill>
                  <a:srgbClr val="0066FF"/>
                </a:solidFill>
                <a:latin typeface="맑은 고딕" panose="020B0503020000020004" pitchFamily="50" charset="-127"/>
                <a:ea typeface="맑은 고딕" panose="020B0503020000020004" pitchFamily="50" charset="-127"/>
              </a:rPr>
              <a:t>사용을 권장</a:t>
            </a:r>
            <a:r>
              <a:rPr kumimoji="0" lang="ko-KR" altLang="en-US" sz="1100" dirty="0" smtClean="0">
                <a:solidFill>
                  <a:srgbClr val="000000"/>
                </a:solidFill>
                <a:latin typeface="맑은 고딕" panose="020B0503020000020004" pitchFamily="50" charset="-127"/>
                <a:ea typeface="맑은 고딕" panose="020B0503020000020004" pitchFamily="50" charset="-127"/>
              </a:rPr>
              <a:t>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오라클</a:t>
            </a:r>
            <a:r>
              <a:rPr kumimoji="0" lang="en-US" altLang="ko-KR" sz="1100" dirty="0" smtClean="0">
                <a:solidFill>
                  <a:srgbClr val="000000"/>
                </a:solidFill>
                <a:latin typeface="맑은 고딕" panose="020B0503020000020004" pitchFamily="50" charset="-127"/>
                <a:ea typeface="맑은 고딕" panose="020B0503020000020004" pitchFamily="50" charset="-127"/>
              </a:rPr>
              <a:t> FUNCTION</a:t>
            </a:r>
            <a:r>
              <a:rPr kumimoji="0" lang="ko-KR" altLang="en-US" sz="1100" dirty="0" smtClean="0">
                <a:solidFill>
                  <a:srgbClr val="000000"/>
                </a:solidFill>
                <a:latin typeface="맑은 고딕" panose="020B0503020000020004" pitchFamily="50" charset="-127"/>
                <a:ea typeface="맑은 고딕" panose="020B0503020000020004" pitchFamily="50" charset="-127"/>
              </a:rPr>
              <a:t>을 사용하는 것보다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훨씬 나은 속도를 보장한다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r>
              <a:rPr kumimoji="0" lang="ko-KR" altLang="en-US" sz="1100" dirty="0">
                <a:solidFill>
                  <a:srgbClr val="000000"/>
                </a:solidFill>
                <a:latin typeface="맑은 고딕" panose="020B0503020000020004" pitchFamily="50" charset="-127"/>
                <a:ea typeface="맑은 고딕" panose="020B0503020000020004" pitchFamily="50" charset="-127"/>
              </a:rPr>
              <a:t>라이브러리 </a:t>
            </a:r>
            <a:r>
              <a:rPr kumimoji="0" lang="ko-KR" altLang="en-US" sz="1100" dirty="0" smtClean="0">
                <a:solidFill>
                  <a:srgbClr val="000000"/>
                </a:solidFill>
                <a:latin typeface="맑은 고딕" panose="020B0503020000020004" pitchFamily="50" charset="-127"/>
                <a:ea typeface="맑은 고딕" panose="020B0503020000020004" pitchFamily="50" charset="-127"/>
              </a:rPr>
              <a:t>캐시의 메모리 사용</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SELECT </a:t>
            </a:r>
            <a:r>
              <a:rPr kumimoji="0" lang="en-US" altLang="ko-KR" sz="1100" dirty="0" err="1" smtClean="0">
                <a:solidFill>
                  <a:srgbClr val="000000"/>
                </a:solidFill>
                <a:latin typeface="맑은 고딕" panose="020B0503020000020004" pitchFamily="50" charset="-127"/>
                <a:ea typeface="맑은 고딕" panose="020B0503020000020004" pitchFamily="50" charset="-127"/>
              </a:rPr>
              <a:t>a.emp_nm</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 F_GET_DPETNM(</a:t>
            </a:r>
            <a:r>
              <a:rPr kumimoji="0" lang="en-US" altLang="ko-KR" sz="1100" dirty="0" err="1" smtClean="0">
                <a:solidFill>
                  <a:srgbClr val="000000"/>
                </a:solidFill>
                <a:latin typeface="맑은 고딕" panose="020B0503020000020004" pitchFamily="50" charset="-127"/>
                <a:ea typeface="맑은 고딕" panose="020B0503020000020004" pitchFamily="50" charset="-127"/>
              </a:rPr>
              <a:t>a.dept_id</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ko-KR" altLang="en-US" sz="1100" dirty="0" smtClean="0">
                <a:solidFill>
                  <a:srgbClr val="000000"/>
                </a:solidFill>
                <a:latin typeface="맑은 고딕" panose="020B0503020000020004" pitchFamily="50" charset="-127"/>
                <a:ea typeface="맑은 고딕" panose="020B0503020000020004" pitchFamily="50" charset="-127"/>
              </a:rPr>
              <a:t>부서명</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r>
              <a:rPr kumimoji="0" lang="ko-KR" altLang="en-US" sz="1100" dirty="0" smtClean="0">
                <a:solidFill>
                  <a:srgbClr val="000000"/>
                </a:solidFill>
                <a:latin typeface="맑은 고딕" panose="020B0503020000020004" pitchFamily="50" charset="-127"/>
                <a:ea typeface="맑은 고딕" panose="020B0503020000020004" pitchFamily="50" charset="-127"/>
              </a:rPr>
              <a:t>함수사용</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비권장</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 (SELECT NVL(</a:t>
            </a:r>
            <a:r>
              <a:rPr kumimoji="0" lang="en-US" altLang="ko-KR" sz="1100" dirty="0" err="1" smtClean="0">
                <a:solidFill>
                  <a:srgbClr val="000000"/>
                </a:solidFill>
                <a:latin typeface="맑은 고딕" panose="020B0503020000020004" pitchFamily="50" charset="-127"/>
                <a:ea typeface="맑은 고딕" panose="020B0503020000020004" pitchFamily="50" charset="-127"/>
              </a:rPr>
              <a:t>b.dept_nm</a:t>
            </a:r>
            <a:r>
              <a:rPr kumimoji="0" lang="en-US" altLang="ko-KR" sz="1100" dirty="0" smtClean="0">
                <a:solidFill>
                  <a:srgbClr val="000000"/>
                </a:solidFill>
                <a:latin typeface="맑은 고딕" panose="020B0503020000020004" pitchFamily="50" charset="-127"/>
                <a:ea typeface="맑은 고딕" panose="020B0503020000020004" pitchFamily="50" charset="-127"/>
              </a:rPr>
              <a:t>,’’) FROM DEPT b WHERE </a:t>
            </a:r>
            <a:r>
              <a:rPr kumimoji="0" lang="en-US" altLang="ko-KR" sz="1100" dirty="0" err="1" smtClean="0">
                <a:solidFill>
                  <a:srgbClr val="000000"/>
                </a:solidFill>
                <a:latin typeface="맑은 고딕" panose="020B0503020000020004" pitchFamily="50" charset="-127"/>
                <a:ea typeface="맑은 고딕" panose="020B0503020000020004" pitchFamily="50" charset="-127"/>
              </a:rPr>
              <a:t>a.dept_id</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en-US" altLang="ko-KR" sz="1100" dirty="0" err="1" smtClean="0">
                <a:solidFill>
                  <a:srgbClr val="000000"/>
                </a:solidFill>
                <a:latin typeface="맑은 고딕" panose="020B0503020000020004" pitchFamily="50" charset="-127"/>
                <a:ea typeface="맑은 고딕" panose="020B0503020000020004" pitchFamily="50" charset="-127"/>
              </a:rPr>
              <a:t>b.dept_id</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ko-KR" altLang="en-US" sz="1100" dirty="0" smtClean="0">
                <a:solidFill>
                  <a:srgbClr val="000000"/>
                </a:solidFill>
                <a:latin typeface="맑은 고딕" panose="020B0503020000020004" pitchFamily="50" charset="-127"/>
                <a:ea typeface="맑은 고딕" panose="020B0503020000020004" pitchFamily="50" charset="-127"/>
              </a:rPr>
              <a:t>부서명</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r>
              <a:rPr kumimoji="0" lang="ko-KR" altLang="en-US" sz="1100" dirty="0" smtClean="0">
                <a:solidFill>
                  <a:srgbClr val="000000"/>
                </a:solidFill>
                <a:latin typeface="맑은 고딕" panose="020B0503020000020004" pitchFamily="50" charset="-127"/>
                <a:ea typeface="맑은 고딕" panose="020B0503020000020004" pitchFamily="50" charset="-127"/>
              </a:rPr>
              <a:t>스칼라</a:t>
            </a:r>
            <a:r>
              <a:rPr kumimoji="0" lang="en-US" altLang="ko-KR" sz="1100" dirty="0" smtClean="0">
                <a:solidFill>
                  <a:srgbClr val="000000"/>
                </a:solidFill>
                <a:latin typeface="맑은 고딕" panose="020B0503020000020004" pitchFamily="50" charset="-127"/>
                <a:ea typeface="맑은 고딕" panose="020B0503020000020004" pitchFamily="50" charset="-127"/>
              </a:rPr>
              <a:t>SELECT </a:t>
            </a:r>
            <a:r>
              <a:rPr kumimoji="0" lang="ko-KR" altLang="en-US" sz="1100" dirty="0" smtClean="0">
                <a:solidFill>
                  <a:srgbClr val="000000"/>
                </a:solidFill>
                <a:latin typeface="맑은 고딕" panose="020B0503020000020004" pitchFamily="50" charset="-127"/>
                <a:ea typeface="맑은 고딕" panose="020B0503020000020004" pitchFamily="50" charset="-127"/>
              </a:rPr>
              <a:t>사용</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ko-KR" altLang="en-US" sz="1100" dirty="0" smtClean="0">
                <a:solidFill>
                  <a:srgbClr val="000000"/>
                </a:solidFill>
                <a:latin typeface="맑은 고딕" panose="020B0503020000020004" pitchFamily="50" charset="-127"/>
                <a:ea typeface="맑은 고딕" panose="020B0503020000020004" pitchFamily="50" charset="-127"/>
              </a:rPr>
              <a:t>권장</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FROM EMP a</a:t>
            </a:r>
          </a:p>
          <a:p>
            <a:pPr latinLnBrk="0"/>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endParaRPr kumimoji="0" lang="ko-KR" altLang="en-US" sz="1100" dirty="0" smtClean="0">
              <a:solidFill>
                <a:srgbClr val="000000"/>
              </a:solidFill>
              <a:latin typeface="맑은 고딕" panose="020B0503020000020004" pitchFamily="50" charset="-127"/>
              <a:ea typeface="맑은 고딕" panose="020B0503020000020004" pitchFamily="50" charset="-127"/>
            </a:endParaRPr>
          </a:p>
        </p:txBody>
      </p:sp>
      <p:sp>
        <p:nvSpPr>
          <p:cNvPr id="8" name="Text Box 7"/>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9" name="Text Box 8"/>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a:solidFill>
                  <a:srgbClr val="000000"/>
                </a:solidFill>
                <a:latin typeface="맑은 고딕" panose="020B0503020000020004" pitchFamily="50" charset="-127"/>
                <a:ea typeface="맑은 고딕" panose="020B0503020000020004" pitchFamily="50" charset="-127"/>
              </a:rPr>
              <a:t>2</a:t>
            </a:r>
            <a:r>
              <a:rPr lang="en-US" altLang="ko-KR" sz="1200" b="1" dirty="0" smtClean="0">
                <a:solidFill>
                  <a:srgbClr val="000000"/>
                </a:solidFill>
                <a:latin typeface="맑은 고딕" panose="020B0503020000020004" pitchFamily="50" charset="-127"/>
                <a:ea typeface="맑은 고딕" panose="020B0503020000020004" pitchFamily="50" charset="-127"/>
              </a:rPr>
              <a:t>.5 SELECT Clause</a:t>
            </a:r>
            <a:endParaRPr lang="ko-KR" altLang="en-US" sz="1200" b="1"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0628381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705742" y="1504950"/>
            <a:ext cx="8567738" cy="4155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4) </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CASE Expression </a:t>
            </a:r>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의 경우 </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WHEN </a:t>
            </a:r>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과 </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THEN </a:t>
            </a:r>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절을 같은 라인에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 </a:t>
            </a:r>
          </a:p>
          <a:p>
            <a:pPr latinLnBrk="0"/>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   단</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a:t>
            </a:r>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 </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WHEN </a:t>
            </a:r>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절이 길어서 다음 라인에 </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THEN </a:t>
            </a:r>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절을 기술할 경우는 </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WHEN </a:t>
            </a:r>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절 라인으로부터 </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Tab</a:t>
            </a:r>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키</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(space 2 </a:t>
            </a:r>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칸</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a:t>
            </a:r>
            <a:r>
              <a:rPr kumimoji="0" lang="ko-KR" altLang="en-US"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 들여 쓰는 것을 원칙으로 한다</a:t>
            </a:r>
            <a:r>
              <a:rPr kumimoji="0" lang="en-US" altLang="ko-KR" sz="1100" dirty="0" smtClean="0">
                <a:solidFill>
                  <a:srgbClr val="000000"/>
                </a:solidFill>
                <a:latin typeface="맑은 고딕" panose="020B0503020000020004" pitchFamily="50" charset="-127"/>
                <a:ea typeface="맑은 고딕" panose="020B0503020000020004" pitchFamily="50" charset="-127"/>
                <a:cs typeface="Times New Roman" panose="02020603050405020304" pitchFamily="18" charset="0"/>
              </a:rPr>
              <a:t>.</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endParaRPr kumimoji="0" lang="ko-KR"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SELECT </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a.col1</a:t>
            </a: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 a.col2</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 a.col3</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 CASE</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WHEN a.col3 LIKE ‘ad</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66FF"/>
                </a:solidFill>
                <a:latin typeface="맑은 고딕" panose="020B0503020000020004" pitchFamily="50" charset="-127"/>
                <a:ea typeface="맑은 고딕" panose="020B0503020000020004" pitchFamily="50" charset="-127"/>
              </a:rPr>
              <a:t>THEN</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a:solidFill>
                  <a:srgbClr val="000000"/>
                </a:solidFill>
                <a:latin typeface="맑은 고딕" panose="020B0503020000020004" pitchFamily="50" charset="-127"/>
                <a:ea typeface="맑은 고딕" panose="020B0503020000020004" pitchFamily="50" charset="-127"/>
              </a:rPr>
              <a:t>‘10%’</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WHEN a.col3 LIKE ‘it%’</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a:solidFill>
                  <a:srgbClr val="0066FF"/>
                </a:solidFill>
                <a:latin typeface="맑은 고딕" panose="020B0503020000020004" pitchFamily="50" charset="-127"/>
                <a:ea typeface="맑은 고딕" panose="020B0503020000020004" pitchFamily="50" charset="-127"/>
              </a:rPr>
              <a:t>THEN</a:t>
            </a:r>
            <a:r>
              <a:rPr kumimoji="0" lang="en-US" altLang="ko-KR" sz="1100" dirty="0">
                <a:solidFill>
                  <a:srgbClr val="000000"/>
                </a:solidFill>
                <a:latin typeface="맑은 고딕" panose="020B0503020000020004" pitchFamily="50" charset="-127"/>
                <a:ea typeface="맑은 고딕" panose="020B0503020000020004" pitchFamily="50" charset="-127"/>
              </a:rPr>
              <a:t>  ‘15%’</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WHEN a.col1 = ‘xxx’ </a:t>
            </a:r>
            <a:r>
              <a:rPr kumimoji="0" lang="en-US" altLang="ko-KR" sz="1100" dirty="0" smtClean="0">
                <a:solidFill>
                  <a:srgbClr val="0066FF"/>
                </a:solidFill>
                <a:latin typeface="맑은 고딕" panose="020B0503020000020004" pitchFamily="50" charset="-127"/>
                <a:ea typeface="맑은 고딕" panose="020B0503020000020004" pitchFamily="50" charset="-127"/>
              </a:rPr>
              <a:t>THEN</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a:solidFill>
                  <a:srgbClr val="000000"/>
                </a:solidFill>
                <a:latin typeface="맑은 고딕" panose="020B0503020000020004" pitchFamily="50" charset="-127"/>
                <a:ea typeface="맑은 고딕" panose="020B0503020000020004" pitchFamily="50" charset="-127"/>
              </a:rPr>
              <a:t>‘10%’</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ELSE  ‘0%’</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END raise</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FROM tab1 a</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5) Column</a:t>
            </a:r>
            <a:r>
              <a:rPr kumimoji="0" lang="ko-KR" altLang="en-US" sz="1100" dirty="0" smtClean="0">
                <a:solidFill>
                  <a:srgbClr val="000000"/>
                </a:solidFill>
                <a:latin typeface="맑은 고딕" panose="020B0503020000020004" pitchFamily="50" charset="-127"/>
                <a:ea typeface="맑은 고딕" panose="020B0503020000020004" pitchFamily="50" charset="-127"/>
              </a:rPr>
              <a:t>의 </a:t>
            </a:r>
            <a:r>
              <a:rPr kumimoji="0" lang="en-US" altLang="ko-KR" sz="1100" dirty="0" smtClean="0">
                <a:solidFill>
                  <a:srgbClr val="000000"/>
                </a:solidFill>
                <a:latin typeface="맑은 고딕" panose="020B0503020000020004" pitchFamily="50" charset="-127"/>
                <a:ea typeface="맑은 고딕" panose="020B0503020000020004" pitchFamily="50" charset="-127"/>
              </a:rPr>
              <a:t>comment </a:t>
            </a:r>
            <a:r>
              <a:rPr kumimoji="0" lang="ko-KR" altLang="en-US" sz="1100" dirty="0" smtClean="0">
                <a:solidFill>
                  <a:srgbClr val="000000"/>
                </a:solidFill>
                <a:latin typeface="맑은 고딕" panose="020B0503020000020004" pitchFamily="50" charset="-127"/>
                <a:ea typeface="맑은 고딕" panose="020B0503020000020004" pitchFamily="50" charset="-127"/>
              </a:rPr>
              <a:t>가 필요할 경우 </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r>
              <a:rPr kumimoji="0" lang="ko-KR" altLang="en-US" sz="1100" dirty="0" smtClean="0">
                <a:solidFill>
                  <a:srgbClr val="000000"/>
                </a:solidFill>
                <a:latin typeface="맑은 고딕" panose="020B0503020000020004" pitchFamily="50" charset="-127"/>
                <a:ea typeface="맑은 고딕" panose="020B0503020000020004" pitchFamily="50" charset="-127"/>
              </a:rPr>
              <a:t>마이너스 </a:t>
            </a:r>
            <a:r>
              <a:rPr kumimoji="0" lang="en-US" altLang="ko-KR" sz="1100" dirty="0" smtClean="0">
                <a:solidFill>
                  <a:srgbClr val="000000"/>
                </a:solidFill>
                <a:latin typeface="맑은 고딕" panose="020B0503020000020004" pitchFamily="50" charset="-127"/>
                <a:ea typeface="맑은 고딕" panose="020B0503020000020004" pitchFamily="50" charset="-127"/>
              </a:rPr>
              <a:t>2</a:t>
            </a:r>
            <a:r>
              <a:rPr kumimoji="0" lang="ko-KR" altLang="en-US" sz="1100" dirty="0" smtClean="0">
                <a:solidFill>
                  <a:srgbClr val="000000"/>
                </a:solidFill>
                <a:latin typeface="맑은 고딕" panose="020B0503020000020004" pitchFamily="50" charset="-127"/>
                <a:ea typeface="맑은 고딕" panose="020B0503020000020004" pitchFamily="50" charset="-127"/>
              </a:rPr>
              <a:t>개</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r>
              <a:rPr kumimoji="0" lang="ko-KR" altLang="en-US" sz="1100" dirty="0" smtClean="0">
                <a:solidFill>
                  <a:srgbClr val="000000"/>
                </a:solidFill>
                <a:latin typeface="맑은 고딕" panose="020B0503020000020004" pitchFamily="50" charset="-127"/>
                <a:ea typeface="맑은 고딕" panose="020B0503020000020004" pitchFamily="50" charset="-127"/>
              </a:rPr>
              <a:t>를 세로줄을 맞춰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ko-KR"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SELECT </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a.col1 –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a:t>
            </a:r>
            <a:r>
              <a:rPr kumimoji="0" lang="en-US" altLang="ko-KR" sz="1100" dirty="0" smtClean="0">
                <a:solidFill>
                  <a:srgbClr val="000000"/>
                </a:solidFill>
                <a:latin typeface="맑은 고딕" panose="020B0503020000020004" pitchFamily="50" charset="-127"/>
                <a:ea typeface="맑은 고딕" panose="020B0503020000020004" pitchFamily="50" charset="-127"/>
              </a:rPr>
              <a:t>1</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 a</a:t>
            </a:r>
            <a:r>
              <a:rPr kumimoji="0" lang="en-US" altLang="ko-KR" dirty="0" smtClean="0">
                <a:solidFill>
                  <a:srgbClr val="000000"/>
                </a:solidFill>
                <a:latin typeface="맑은 고딕" panose="020B0503020000020004" pitchFamily="50" charset="-127"/>
                <a:ea typeface="맑은 고딕" panose="020B0503020000020004" pitchFamily="50" charset="-127"/>
              </a:rPr>
              <a:t>.</a:t>
            </a:r>
            <a:r>
              <a:rPr kumimoji="0" lang="en-US" altLang="ko-KR" sz="1100" dirty="0" smtClean="0">
                <a:solidFill>
                  <a:srgbClr val="000000"/>
                </a:solidFill>
                <a:latin typeface="맑은 고딕" panose="020B0503020000020004" pitchFamily="50" charset="-127"/>
                <a:ea typeface="맑은 고딕" panose="020B0503020000020004" pitchFamily="50" charset="-127"/>
              </a:rPr>
              <a:t>col2 --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a:t>
            </a:r>
            <a:r>
              <a:rPr kumimoji="0" lang="en-US" altLang="ko-KR" sz="1100" dirty="0" smtClean="0">
                <a:solidFill>
                  <a:srgbClr val="000000"/>
                </a:solidFill>
                <a:latin typeface="맑은 고딕" panose="020B0503020000020004" pitchFamily="50" charset="-127"/>
                <a:ea typeface="맑은 고딕" panose="020B0503020000020004" pitchFamily="50" charset="-127"/>
              </a:rPr>
              <a:t>2</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 a</a:t>
            </a:r>
            <a:r>
              <a:rPr kumimoji="0" lang="en-US" altLang="ko-KR" dirty="0" smtClean="0">
                <a:solidFill>
                  <a:srgbClr val="000000"/>
                </a:solidFill>
                <a:latin typeface="맑은 고딕" panose="020B0503020000020004" pitchFamily="50" charset="-127"/>
                <a:ea typeface="맑은 고딕" panose="020B0503020000020004" pitchFamily="50" charset="-127"/>
              </a:rPr>
              <a:t>.</a:t>
            </a:r>
            <a:r>
              <a:rPr kumimoji="0" lang="en-US" altLang="ko-KR" sz="1100" dirty="0" smtClean="0">
                <a:solidFill>
                  <a:srgbClr val="000000"/>
                </a:solidFill>
                <a:latin typeface="맑은 고딕" panose="020B0503020000020004" pitchFamily="50" charset="-127"/>
                <a:ea typeface="맑은 고딕" panose="020B0503020000020004" pitchFamily="50" charset="-127"/>
              </a:rPr>
              <a:t>col3 --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a:t>
            </a:r>
            <a:r>
              <a:rPr kumimoji="0" lang="en-US" altLang="ko-KR" sz="1100" dirty="0" smtClean="0">
                <a:solidFill>
                  <a:srgbClr val="000000"/>
                </a:solidFill>
                <a:latin typeface="맑은 고딕" panose="020B0503020000020004" pitchFamily="50" charset="-127"/>
                <a:ea typeface="맑은 고딕" panose="020B0503020000020004" pitchFamily="50" charset="-127"/>
              </a:rPr>
              <a:t>3</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FROM TAB1 a;</a:t>
            </a:r>
            <a:endParaRPr kumimoji="0" lang="ko-KR" altLang="en-US" sz="1100" dirty="0" smtClean="0">
              <a:solidFill>
                <a:srgbClr val="000000"/>
              </a:solidFill>
              <a:latin typeface="맑은 고딕" panose="020B0503020000020004" pitchFamily="50" charset="-127"/>
              <a:ea typeface="맑은 고딕" panose="020B0503020000020004" pitchFamily="50" charset="-127"/>
            </a:endParaRPr>
          </a:p>
        </p:txBody>
      </p:sp>
      <p:sp>
        <p:nvSpPr>
          <p:cNvPr id="8" name="Text Box 3"/>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Arial" panose="020B0604020202020204" pitchFamily="34" charset="0"/>
                <a:ea typeface="바탕체" panose="02030609000101010101" pitchFamily="17" charset="-127"/>
              </a:rPr>
              <a:t>2</a:t>
            </a:r>
            <a:r>
              <a:rPr lang="en-US" altLang="ko-KR" sz="1600" b="1" dirty="0" smtClean="0">
                <a:solidFill>
                  <a:srgbClr val="000000"/>
                </a:solidFill>
                <a:latin typeface="Arial" panose="020B0604020202020204" pitchFamily="34" charset="0"/>
                <a:ea typeface="바탕체" panose="02030609000101010101" pitchFamily="17" charset="-127"/>
              </a:rPr>
              <a:t>. SQL</a:t>
            </a:r>
            <a:r>
              <a:rPr lang="ko-KR" altLang="en-US" sz="1600" b="1" dirty="0" smtClean="0">
                <a:solidFill>
                  <a:srgbClr val="000000"/>
                </a:solidFill>
                <a:latin typeface="Arial" panose="020B0604020202020204" pitchFamily="34" charset="0"/>
                <a:ea typeface="바탕체" panose="02030609000101010101" pitchFamily="17" charset="-127"/>
              </a:rPr>
              <a:t>문 작성 규칙</a:t>
            </a:r>
          </a:p>
        </p:txBody>
      </p:sp>
      <p:sp>
        <p:nvSpPr>
          <p:cNvPr id="9" name="Text Box 4"/>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a:solidFill>
                  <a:srgbClr val="000000"/>
                </a:solidFill>
                <a:latin typeface="맑은 고딕" panose="020B0503020000020004" pitchFamily="50" charset="-127"/>
                <a:ea typeface="맑은 고딕" panose="020B0503020000020004" pitchFamily="50" charset="-127"/>
              </a:rPr>
              <a:t>2</a:t>
            </a:r>
            <a:r>
              <a:rPr lang="en-US" altLang="ko-KR" sz="1200" b="1" dirty="0" smtClean="0">
                <a:solidFill>
                  <a:srgbClr val="000000"/>
                </a:solidFill>
                <a:latin typeface="맑은 고딕" panose="020B0503020000020004" pitchFamily="50" charset="-127"/>
                <a:ea typeface="맑은 고딕" panose="020B0503020000020004" pitchFamily="50" charset="-127"/>
              </a:rPr>
              <a:t>.5 SELECT Clause</a:t>
            </a:r>
            <a:endParaRPr lang="ko-KR" altLang="en-US" sz="1200" b="1"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0911476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1517650" y="2384425"/>
            <a:ext cx="184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endParaRPr lang="ko-KR" altLang="en-US" sz="1200" smtClean="0">
              <a:solidFill>
                <a:srgbClr val="000000"/>
              </a:solidFill>
              <a:latin typeface="맑은 고딕" panose="020B0503020000020004" pitchFamily="50" charset="-127"/>
              <a:ea typeface="맑은 고딕" panose="020B0503020000020004" pitchFamily="50" charset="-127"/>
            </a:endParaRPr>
          </a:p>
        </p:txBody>
      </p:sp>
      <p:sp>
        <p:nvSpPr>
          <p:cNvPr id="8" name="Text Box 3"/>
          <p:cNvSpPr txBox="1">
            <a:spLocks noChangeArrowheads="1"/>
          </p:cNvSpPr>
          <p:nvPr/>
        </p:nvSpPr>
        <p:spPr bwMode="auto">
          <a:xfrm>
            <a:off x="1738313" y="2595563"/>
            <a:ext cx="1841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endParaRPr lang="ko-KR" altLang="en-US" sz="1200" smtClean="0">
              <a:solidFill>
                <a:srgbClr val="000000"/>
              </a:solidFill>
              <a:latin typeface="맑은 고딕" panose="020B0503020000020004" pitchFamily="50" charset="-127"/>
              <a:ea typeface="맑은 고딕" panose="020B0503020000020004" pitchFamily="50" charset="-127"/>
            </a:endParaRPr>
          </a:p>
        </p:txBody>
      </p:sp>
      <p:sp>
        <p:nvSpPr>
          <p:cNvPr id="9" name="Rectangle 4"/>
          <p:cNvSpPr>
            <a:spLocks noChangeArrowheads="1"/>
          </p:cNvSpPr>
          <p:nvPr/>
        </p:nvSpPr>
        <p:spPr bwMode="auto">
          <a:xfrm>
            <a:off x="705742" y="1504950"/>
            <a:ext cx="8567738" cy="517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2</a:t>
            </a:r>
            <a:r>
              <a:rPr kumimoji="0" lang="en-US" altLang="ko-KR" sz="1100" dirty="0" smtClean="0">
                <a:solidFill>
                  <a:srgbClr val="000000"/>
                </a:solidFill>
                <a:latin typeface="맑은 고딕" panose="020B0503020000020004" pitchFamily="50" charset="-127"/>
                <a:ea typeface="맑은 고딕" panose="020B0503020000020004" pitchFamily="50" charset="-127"/>
              </a:rPr>
              <a:t>.6.1 UPDATE </a:t>
            </a:r>
            <a:r>
              <a:rPr kumimoji="0" lang="ko-KR" altLang="en-US" sz="1100" dirty="0" smtClean="0">
                <a:solidFill>
                  <a:srgbClr val="000000"/>
                </a:solidFill>
                <a:latin typeface="맑은 고딕" panose="020B0503020000020004" pitchFamily="50" charset="-127"/>
                <a:ea typeface="맑은 고딕" panose="020B0503020000020004" pitchFamily="50" charset="-127"/>
              </a:rPr>
              <a:t>구문</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1) </a:t>
            </a:r>
            <a:r>
              <a:rPr kumimoji="0" lang="ko-KR" altLang="en-US" sz="1100" dirty="0" smtClean="0">
                <a:solidFill>
                  <a:srgbClr val="000000"/>
                </a:solidFill>
                <a:latin typeface="맑은 고딕" panose="020B0503020000020004" pitchFamily="50" charset="-127"/>
                <a:ea typeface="맑은 고딕" panose="020B0503020000020004" pitchFamily="50" charset="-127"/>
              </a:rPr>
              <a:t>변경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컬럼이</a:t>
            </a:r>
            <a:r>
              <a:rPr kumimoji="0" lang="ko-KR" altLang="en-US"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두개</a:t>
            </a:r>
            <a:r>
              <a:rPr kumimoji="0" lang="ko-KR" altLang="en-US" sz="1100" dirty="0" smtClean="0">
                <a:solidFill>
                  <a:srgbClr val="000000"/>
                </a:solidFill>
                <a:latin typeface="맑은 고딕" panose="020B0503020000020004" pitchFamily="50" charset="-127"/>
                <a:ea typeface="맑은 고딕" panose="020B0503020000020004" pitchFamily="50" charset="-127"/>
              </a:rPr>
              <a:t> 이상일 경우는 다음 라인 앞에 </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로 나열하며 </a:t>
            </a:r>
            <a:r>
              <a:rPr kumimoji="0" lang="ko-KR" altLang="en-US" sz="1100" dirty="0" smtClean="0">
                <a:solidFill>
                  <a:srgbClr val="0066FF"/>
                </a:solidFill>
                <a:latin typeface="맑은 고딕" panose="020B0503020000020004" pitchFamily="50" charset="-127"/>
                <a:ea typeface="맑은 고딕" panose="020B0503020000020004" pitchFamily="50" charset="-127"/>
              </a:rPr>
              <a:t>한 라인에 하나씩 기술</a:t>
            </a:r>
            <a:r>
              <a:rPr kumimoji="0" lang="ko-KR" altLang="en-US" sz="1100" dirty="0" smtClean="0">
                <a:solidFill>
                  <a:srgbClr val="000000"/>
                </a:solidFill>
                <a:latin typeface="맑은 고딕" panose="020B0503020000020004" pitchFamily="50" charset="-127"/>
                <a:ea typeface="맑은 고딕" panose="020B0503020000020004" pitchFamily="50" charset="-127"/>
              </a:rPr>
              <a:t>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UPDATE TAB1</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SET </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col1 = '111‘</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 col2 = '222'</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WHERE col3 = '101‘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2) SUB-QUERY</a:t>
            </a:r>
            <a:r>
              <a:rPr kumimoji="0" lang="ko-KR" altLang="en-US" sz="1100" dirty="0" smtClean="0">
                <a:solidFill>
                  <a:srgbClr val="000000"/>
                </a:solidFill>
                <a:latin typeface="맑은 고딕" panose="020B0503020000020004" pitchFamily="50" charset="-127"/>
                <a:ea typeface="맑은 고딕" panose="020B0503020000020004" pitchFamily="50" charset="-127"/>
              </a:rPr>
              <a:t>와 연결하여 처리될 경우에는 </a:t>
            </a:r>
            <a:r>
              <a:rPr kumimoji="0" lang="en-US" altLang="ko-KR" sz="1100" dirty="0" smtClean="0">
                <a:solidFill>
                  <a:srgbClr val="000000"/>
                </a:solidFill>
                <a:latin typeface="맑은 고딕" panose="020B0503020000020004" pitchFamily="50" charset="-127"/>
                <a:ea typeface="맑은 고딕" panose="020B0503020000020004" pitchFamily="50" charset="-127"/>
              </a:rPr>
              <a:t>TABLE</a:t>
            </a:r>
            <a:r>
              <a:rPr kumimoji="0" lang="ko-KR" altLang="en-US" sz="1100" dirty="0" smtClean="0">
                <a:solidFill>
                  <a:srgbClr val="000000"/>
                </a:solidFill>
                <a:latin typeface="맑은 고딕" panose="020B0503020000020004" pitchFamily="50" charset="-127"/>
                <a:ea typeface="맑은 고딕" panose="020B0503020000020004" pitchFamily="50" charset="-127"/>
              </a:rPr>
              <a:t>명에 </a:t>
            </a:r>
            <a:r>
              <a:rPr kumimoji="0" lang="en-US" altLang="ko-KR" sz="1100" dirty="0" smtClean="0">
                <a:solidFill>
                  <a:srgbClr val="000000"/>
                </a:solidFill>
                <a:latin typeface="맑은 고딕" panose="020B0503020000020004" pitchFamily="50" charset="-127"/>
                <a:ea typeface="맑은 고딕" panose="020B0503020000020004" pitchFamily="50" charset="-127"/>
              </a:rPr>
              <a:t>ALIAS</a:t>
            </a:r>
            <a:r>
              <a:rPr kumimoji="0" lang="ko-KR" altLang="en-US" sz="1100" dirty="0" smtClean="0">
                <a:solidFill>
                  <a:srgbClr val="000000"/>
                </a:solidFill>
                <a:latin typeface="맑은 고딕" panose="020B0503020000020004" pitchFamily="50" charset="-127"/>
                <a:ea typeface="맑은 고딕" panose="020B0503020000020004" pitchFamily="50" charset="-127"/>
              </a:rPr>
              <a:t>명을 기술하여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컬럼의</a:t>
            </a:r>
            <a:r>
              <a:rPr kumimoji="0" lang="ko-KR" altLang="en-US" sz="1100" dirty="0" smtClean="0">
                <a:solidFill>
                  <a:srgbClr val="000000"/>
                </a:solidFill>
                <a:latin typeface="맑은 고딕" panose="020B0503020000020004" pitchFamily="50" charset="-127"/>
                <a:ea typeface="맑은 고딕" panose="020B0503020000020004" pitchFamily="50" charset="-127"/>
              </a:rPr>
              <a:t> 모호성</a:t>
            </a:r>
            <a:r>
              <a:rPr kumimoji="0" lang="en-US" altLang="ko-KR" sz="1100" dirty="0" smtClean="0">
                <a:solidFill>
                  <a:srgbClr val="000000"/>
                </a:solidFill>
                <a:latin typeface="맑은 고딕" panose="020B0503020000020004" pitchFamily="50" charset="-127"/>
                <a:ea typeface="맑은 고딕" panose="020B0503020000020004" pitchFamily="50" charset="-127"/>
              </a:rPr>
              <a:t>(AMBIGUOS)</a:t>
            </a:r>
            <a:r>
              <a:rPr kumimoji="0" lang="ko-KR" altLang="en-US" sz="1100" dirty="0" smtClean="0">
                <a:solidFill>
                  <a:srgbClr val="000000"/>
                </a:solidFill>
                <a:latin typeface="맑은 고딕" panose="020B0503020000020004" pitchFamily="50" charset="-127"/>
                <a:ea typeface="맑은 고딕" panose="020B0503020000020004" pitchFamily="50" charset="-127"/>
              </a:rPr>
              <a:t>이 발생하지 않도록 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UPDATE TAB1 a</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SET a.col3 = (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SELECT SUM(b.col3)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FROM TAB2 b</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WHERE b.col1 = b.col1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WHERE a.col3 = '101'</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3) WHERE </a:t>
            </a:r>
            <a:r>
              <a:rPr kumimoji="0" lang="ko-KR" altLang="en-US" sz="1100" dirty="0" smtClean="0">
                <a:solidFill>
                  <a:srgbClr val="000000"/>
                </a:solidFill>
                <a:latin typeface="맑은 고딕" panose="020B0503020000020004" pitchFamily="50" charset="-127"/>
                <a:ea typeface="맑은 고딕" panose="020B0503020000020004" pitchFamily="50" charset="-127"/>
              </a:rPr>
              <a:t>조건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컬럼에</a:t>
            </a:r>
            <a:r>
              <a:rPr kumimoji="0" lang="ko-KR" altLang="en-US" sz="1100" dirty="0" smtClean="0">
                <a:solidFill>
                  <a:srgbClr val="000000"/>
                </a:solidFill>
                <a:latin typeface="맑은 고딕" panose="020B0503020000020004" pitchFamily="50" charset="-127"/>
                <a:ea typeface="맑은 고딕" panose="020B0503020000020004" pitchFamily="50" charset="-127"/>
              </a:rPr>
              <a:t> 인덱스가 있는지 확인한다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만약 없으면 </a:t>
            </a:r>
            <a:r>
              <a:rPr kumimoji="0" lang="en-US" altLang="ko-KR" sz="1100" dirty="0" smtClean="0">
                <a:solidFill>
                  <a:srgbClr val="000000"/>
                </a:solidFill>
                <a:latin typeface="맑은 고딕" panose="020B0503020000020004" pitchFamily="50" charset="-127"/>
                <a:ea typeface="맑은 고딕" panose="020B0503020000020004" pitchFamily="50" charset="-127"/>
              </a:rPr>
              <a:t>TABLE FULL SCAN</a:t>
            </a:r>
            <a:r>
              <a:rPr kumimoji="0" lang="ko-KR" altLang="en-US" sz="1100" dirty="0" smtClean="0">
                <a:solidFill>
                  <a:srgbClr val="000000"/>
                </a:solidFill>
                <a:latin typeface="맑은 고딕" panose="020B0503020000020004" pitchFamily="50" charset="-127"/>
                <a:ea typeface="맑은 고딕" panose="020B0503020000020004" pitchFamily="50" charset="-127"/>
              </a:rPr>
              <a:t>을 하므로 속도가 저하될 수 있다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3.6.2 DELETE </a:t>
            </a:r>
            <a:r>
              <a:rPr kumimoji="0" lang="ko-KR" altLang="en-US" sz="1100" dirty="0" smtClean="0">
                <a:solidFill>
                  <a:srgbClr val="000000"/>
                </a:solidFill>
                <a:latin typeface="맑은 고딕" panose="020B0503020000020004" pitchFamily="50" charset="-127"/>
                <a:ea typeface="맑은 고딕" panose="020B0503020000020004" pitchFamily="50" charset="-127"/>
              </a:rPr>
              <a:t>구문</a:t>
            </a:r>
          </a:p>
          <a:p>
            <a:pPr latinLnBrk="0"/>
            <a:endParaRPr kumimoji="0" lang="ko-KR"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1) WHERE </a:t>
            </a:r>
            <a:r>
              <a:rPr kumimoji="0" lang="ko-KR" altLang="en-US" sz="1100" dirty="0" smtClean="0">
                <a:solidFill>
                  <a:srgbClr val="000000"/>
                </a:solidFill>
                <a:latin typeface="맑은 고딕" panose="020B0503020000020004" pitchFamily="50" charset="-127"/>
                <a:ea typeface="맑은 고딕" panose="020B0503020000020004" pitchFamily="50" charset="-127"/>
              </a:rPr>
              <a:t>조건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컬럼에</a:t>
            </a:r>
            <a:r>
              <a:rPr kumimoji="0" lang="ko-KR" altLang="en-US" sz="1100" dirty="0" smtClean="0">
                <a:solidFill>
                  <a:srgbClr val="000000"/>
                </a:solidFill>
                <a:latin typeface="맑은 고딕" panose="020B0503020000020004" pitchFamily="50" charset="-127"/>
                <a:ea typeface="맑은 고딕" panose="020B0503020000020004" pitchFamily="50" charset="-127"/>
              </a:rPr>
              <a:t> 인덱스가 있는지 확인해야 하며</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다음과 같이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DELETE FROM TAB1</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WHERE col1 = '101’</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2) WHERE </a:t>
            </a:r>
            <a:r>
              <a:rPr kumimoji="0" lang="ko-KR" altLang="en-US" sz="1100" dirty="0" smtClean="0">
                <a:solidFill>
                  <a:srgbClr val="000000"/>
                </a:solidFill>
                <a:latin typeface="맑은 고딕" panose="020B0503020000020004" pitchFamily="50" charset="-127"/>
                <a:ea typeface="맑은 고딕" panose="020B0503020000020004" pitchFamily="50" charset="-127"/>
              </a:rPr>
              <a:t>절에 </a:t>
            </a:r>
            <a:r>
              <a:rPr kumimoji="0" lang="en-US" altLang="ko-KR" sz="1100" dirty="0" smtClean="0">
                <a:solidFill>
                  <a:srgbClr val="000000"/>
                </a:solidFill>
                <a:latin typeface="맑은 고딕" panose="020B0503020000020004" pitchFamily="50" charset="-127"/>
                <a:ea typeface="맑은 고딕" panose="020B0503020000020004" pitchFamily="50" charset="-127"/>
              </a:rPr>
              <a:t>SUB QUERY</a:t>
            </a:r>
            <a:r>
              <a:rPr kumimoji="0" lang="ko-KR" altLang="en-US" sz="1100" dirty="0" smtClean="0">
                <a:solidFill>
                  <a:srgbClr val="000000"/>
                </a:solidFill>
                <a:latin typeface="맑은 고딕" panose="020B0503020000020004" pitchFamily="50" charset="-127"/>
                <a:ea typeface="맑은 고딕" panose="020B0503020000020004" pitchFamily="50" charset="-127"/>
              </a:rPr>
              <a:t>도 가능</a:t>
            </a:r>
          </a:p>
        </p:txBody>
      </p:sp>
      <p:sp>
        <p:nvSpPr>
          <p:cNvPr id="10" name="Text Box 8"/>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11" name="Text Box 9"/>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a:solidFill>
                  <a:srgbClr val="000000"/>
                </a:solidFill>
                <a:latin typeface="맑은 고딕" panose="020B0503020000020004" pitchFamily="50" charset="-127"/>
                <a:ea typeface="맑은 고딕" panose="020B0503020000020004" pitchFamily="50" charset="-127"/>
              </a:rPr>
              <a:t>2</a:t>
            </a:r>
            <a:r>
              <a:rPr lang="en-US" altLang="ko-KR" sz="1200" b="1" dirty="0" smtClean="0">
                <a:solidFill>
                  <a:srgbClr val="000000"/>
                </a:solidFill>
                <a:latin typeface="맑은 고딕" panose="020B0503020000020004" pitchFamily="50" charset="-127"/>
                <a:ea typeface="맑은 고딕" panose="020B0503020000020004" pitchFamily="50" charset="-127"/>
              </a:rPr>
              <a:t>.6 UPDATE/DELETE</a:t>
            </a:r>
            <a:r>
              <a:rPr lang="ko-KR" altLang="en-US" sz="1200" b="1" dirty="0" smtClean="0">
                <a:solidFill>
                  <a:srgbClr val="000000"/>
                </a:solidFill>
                <a:latin typeface="맑은 고딕" panose="020B0503020000020004" pitchFamily="50" charset="-127"/>
                <a:ea typeface="맑은 고딕" panose="020B0503020000020004" pitchFamily="50" charset="-127"/>
              </a:rPr>
              <a:t> </a:t>
            </a:r>
            <a:r>
              <a:rPr lang="en-US" altLang="ko-KR" sz="1200" b="1" dirty="0" smtClean="0">
                <a:solidFill>
                  <a:srgbClr val="000000"/>
                </a:solidFill>
                <a:latin typeface="맑은 고딕" panose="020B0503020000020004" pitchFamily="50" charset="-127"/>
                <a:ea typeface="맑은 고딕" panose="020B0503020000020004" pitchFamily="50" charset="-127"/>
              </a:rPr>
              <a:t>Clause</a:t>
            </a:r>
            <a:endParaRPr lang="ko-KR" altLang="en-US" sz="1200" b="1"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13936258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1517650" y="2384425"/>
            <a:ext cx="184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endParaRPr lang="ko-KR" altLang="en-US" sz="1200" smtClean="0">
              <a:solidFill>
                <a:srgbClr val="000000"/>
              </a:solidFill>
              <a:latin typeface="Times New Roman" panose="02020603050405020304" pitchFamily="18" charset="0"/>
              <a:ea typeface="굴림체" panose="020B0609000101010101" pitchFamily="49" charset="-127"/>
            </a:endParaRPr>
          </a:p>
        </p:txBody>
      </p:sp>
      <p:sp>
        <p:nvSpPr>
          <p:cNvPr id="8" name="Text Box 3"/>
          <p:cNvSpPr txBox="1">
            <a:spLocks noChangeArrowheads="1"/>
          </p:cNvSpPr>
          <p:nvPr/>
        </p:nvSpPr>
        <p:spPr bwMode="auto">
          <a:xfrm>
            <a:off x="1738313" y="2595563"/>
            <a:ext cx="1841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endParaRPr lang="ko-KR" altLang="en-US" sz="1200" smtClean="0">
              <a:solidFill>
                <a:srgbClr val="000000"/>
              </a:solidFill>
              <a:latin typeface="Times New Roman" panose="02020603050405020304" pitchFamily="18" charset="0"/>
              <a:ea typeface="굴림체" panose="020B0609000101010101" pitchFamily="49" charset="-127"/>
            </a:endParaRPr>
          </a:p>
        </p:txBody>
      </p:sp>
      <p:sp>
        <p:nvSpPr>
          <p:cNvPr id="9" name="Text Box 5"/>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10" name="Text Box 6"/>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a:solidFill>
                  <a:srgbClr val="000000"/>
                </a:solidFill>
                <a:latin typeface="맑은 고딕" panose="020B0503020000020004" pitchFamily="50" charset="-127"/>
                <a:ea typeface="맑은 고딕" panose="020B0503020000020004" pitchFamily="50" charset="-127"/>
              </a:rPr>
              <a:t>2</a:t>
            </a:r>
            <a:r>
              <a:rPr lang="en-US" altLang="ko-KR" sz="1200" b="1" dirty="0" smtClean="0">
                <a:solidFill>
                  <a:srgbClr val="000000"/>
                </a:solidFill>
                <a:latin typeface="맑은 고딕" panose="020B0503020000020004" pitchFamily="50" charset="-127"/>
                <a:ea typeface="맑은 고딕" panose="020B0503020000020004" pitchFamily="50" charset="-127"/>
              </a:rPr>
              <a:t>.7 INSERT</a:t>
            </a:r>
            <a:r>
              <a:rPr lang="ko-KR" altLang="en-US" sz="1200" b="1" dirty="0" smtClean="0">
                <a:solidFill>
                  <a:srgbClr val="000000"/>
                </a:solidFill>
                <a:latin typeface="맑은 고딕" panose="020B0503020000020004" pitchFamily="50" charset="-127"/>
                <a:ea typeface="맑은 고딕" panose="020B0503020000020004" pitchFamily="50" charset="-127"/>
              </a:rPr>
              <a:t> </a:t>
            </a:r>
            <a:r>
              <a:rPr lang="en-US" altLang="ko-KR" sz="1200" b="1" dirty="0" smtClean="0">
                <a:solidFill>
                  <a:srgbClr val="000000"/>
                </a:solidFill>
                <a:latin typeface="맑은 고딕" panose="020B0503020000020004" pitchFamily="50" charset="-127"/>
                <a:ea typeface="맑은 고딕" panose="020B0503020000020004" pitchFamily="50" charset="-127"/>
              </a:rPr>
              <a:t>Clause</a:t>
            </a:r>
            <a:endParaRPr lang="ko-KR" altLang="en-US" sz="1200" b="1" dirty="0" smtClean="0">
              <a:solidFill>
                <a:srgbClr val="000000"/>
              </a:solidFill>
              <a:latin typeface="맑은 고딕" panose="020B0503020000020004" pitchFamily="50" charset="-127"/>
              <a:ea typeface="맑은 고딕" panose="020B0503020000020004" pitchFamily="50" charset="-127"/>
            </a:endParaRPr>
          </a:p>
        </p:txBody>
      </p:sp>
      <p:sp>
        <p:nvSpPr>
          <p:cNvPr id="11" name="Rectangle 7"/>
          <p:cNvSpPr>
            <a:spLocks noChangeArrowheads="1"/>
          </p:cNvSpPr>
          <p:nvPr/>
        </p:nvSpPr>
        <p:spPr bwMode="auto">
          <a:xfrm>
            <a:off x="645417" y="1524000"/>
            <a:ext cx="8628063" cy="3647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marL="228600" indent="-228600" latinLnBrk="0">
              <a:buAutoNum type="arabicParenR"/>
            </a:pPr>
            <a:r>
              <a:rPr kumimoji="0" lang="en-US" altLang="ko-KR" sz="1100" dirty="0" smtClean="0">
                <a:solidFill>
                  <a:srgbClr val="000000"/>
                </a:solidFill>
                <a:latin typeface="맑은 고딕" panose="020B0503020000020004" pitchFamily="50" charset="-127"/>
                <a:ea typeface="맑은 고딕" panose="020B0503020000020004" pitchFamily="50" charset="-127"/>
              </a:rPr>
              <a:t>SQL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가독성을</a:t>
            </a:r>
            <a:r>
              <a:rPr kumimoji="0" lang="ko-KR" altLang="en-US" sz="1100" dirty="0" smtClean="0">
                <a:solidFill>
                  <a:srgbClr val="000000"/>
                </a:solidFill>
                <a:latin typeface="맑은 고딕" panose="020B0503020000020004" pitchFamily="50" charset="-127"/>
                <a:ea typeface="맑은 고딕" panose="020B0503020000020004" pitchFamily="50" charset="-127"/>
              </a:rPr>
              <a:t> 고려하여 </a:t>
            </a:r>
            <a:r>
              <a:rPr kumimoji="0" lang="en-US" altLang="ko-KR" sz="1100" dirty="0" smtClean="0">
                <a:solidFill>
                  <a:srgbClr val="000000"/>
                </a:solidFill>
                <a:latin typeface="맑은 고딕" panose="020B0503020000020004" pitchFamily="50" charset="-127"/>
                <a:ea typeface="맑은 고딕" panose="020B0503020000020004" pitchFamily="50" charset="-127"/>
              </a:rPr>
              <a:t>INSERT</a:t>
            </a:r>
            <a:r>
              <a:rPr kumimoji="0" lang="ko-KR" altLang="en-US" sz="1100" dirty="0" smtClean="0">
                <a:solidFill>
                  <a:srgbClr val="000000"/>
                </a:solidFill>
                <a:latin typeface="맑은 고딕" panose="020B0503020000020004" pitchFamily="50" charset="-127"/>
                <a:ea typeface="맑은 고딕" panose="020B0503020000020004" pitchFamily="50" charset="-127"/>
              </a:rPr>
              <a:t>되는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a:t>
            </a:r>
            <a:r>
              <a:rPr kumimoji="0" lang="ko-KR" altLang="en-US" sz="1100" dirty="0" smtClean="0">
                <a:solidFill>
                  <a:srgbClr val="000000"/>
                </a:solidFill>
                <a:latin typeface="맑은 고딕" panose="020B0503020000020004" pitchFamily="50" charset="-127"/>
                <a:ea typeface="맑은 고딕" panose="020B0503020000020004" pitchFamily="50" charset="-127"/>
              </a:rPr>
              <a:t> 명을 </a:t>
            </a:r>
            <a:r>
              <a:rPr kumimoji="0" lang="ko-KR" altLang="en-US" sz="1100" dirty="0">
                <a:solidFill>
                  <a:srgbClr val="0066FF"/>
                </a:solidFill>
                <a:latin typeface="맑은 고딕" panose="020B0503020000020004" pitchFamily="50" charset="-127"/>
                <a:ea typeface="맑은 고딕" panose="020B0503020000020004" pitchFamily="50" charset="-127"/>
              </a:rPr>
              <a:t>한 라인에 </a:t>
            </a:r>
            <a:r>
              <a:rPr kumimoji="0" lang="ko-KR" altLang="en-US" sz="1100" dirty="0" smtClean="0">
                <a:solidFill>
                  <a:srgbClr val="0066FF"/>
                </a:solidFill>
                <a:latin typeface="맑은 고딕" panose="020B0503020000020004" pitchFamily="50" charset="-127"/>
                <a:ea typeface="맑은 고딕" panose="020B0503020000020004" pitchFamily="50" charset="-127"/>
              </a:rPr>
              <a:t>한 필드 씩 기술</a:t>
            </a:r>
            <a:r>
              <a:rPr kumimoji="0" lang="ko-KR" altLang="en-US" sz="1100" dirty="0" smtClean="0">
                <a:solidFill>
                  <a:srgbClr val="000000"/>
                </a:solidFill>
                <a:latin typeface="맑은 고딕" panose="020B0503020000020004" pitchFamily="50" charset="-127"/>
                <a:ea typeface="맑은 고딕" panose="020B0503020000020004" pitchFamily="50" charset="-127"/>
              </a:rPr>
              <a:t>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a:solidFill>
                  <a:srgbClr val="000000"/>
                </a:solidFill>
                <a:latin typeface="맑은 고딕" panose="020B0503020000020004" pitchFamily="50" charset="-127"/>
                <a:ea typeface="맑은 고딕" panose="020B0503020000020004" pitchFamily="50" charset="-127"/>
              </a:rPr>
              <a:t>변경이나 추가 시 </a:t>
            </a:r>
            <a:r>
              <a:rPr kumimoji="0" lang="ko-KR" altLang="en-US" sz="1100" dirty="0" smtClean="0">
                <a:solidFill>
                  <a:srgbClr val="000000"/>
                </a:solidFill>
                <a:latin typeface="맑은 고딕" panose="020B0503020000020004" pitchFamily="50" charset="-127"/>
                <a:ea typeface="맑은 고딕" panose="020B0503020000020004" pitchFamily="50" charset="-127"/>
              </a:rPr>
              <a:t>유연성이 좋음</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INSERT INTO TAB1</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col1</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 col2</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 col3</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VALUES</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:v_col1</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en-US" altLang="ko-KR" sz="1100" dirty="0">
                <a:solidFill>
                  <a:srgbClr val="000000"/>
                </a:solidFill>
                <a:latin typeface="맑은 고딕" panose="020B0503020000020004" pitchFamily="50" charset="-127"/>
                <a:ea typeface="맑은 고딕" panose="020B0503020000020004" pitchFamily="50" charset="-127"/>
              </a:rPr>
              <a:t>:</a:t>
            </a:r>
            <a:r>
              <a:rPr kumimoji="0" lang="en-US" altLang="ko-KR" sz="1100" dirty="0" smtClean="0">
                <a:solidFill>
                  <a:srgbClr val="000000"/>
                </a:solidFill>
                <a:latin typeface="맑은 고딕" panose="020B0503020000020004" pitchFamily="50" charset="-127"/>
                <a:ea typeface="맑은 고딕" panose="020B0503020000020004" pitchFamily="50" charset="-127"/>
              </a:rPr>
              <a:t>v_col2</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en-US" altLang="ko-KR" sz="1100" dirty="0">
                <a:solidFill>
                  <a:srgbClr val="000000"/>
                </a:solidFill>
                <a:latin typeface="맑은 고딕" panose="020B0503020000020004" pitchFamily="50" charset="-127"/>
                <a:ea typeface="맑은 고딕" panose="020B0503020000020004" pitchFamily="50" charset="-127"/>
              </a:rPr>
              <a:t>:</a:t>
            </a:r>
            <a:r>
              <a:rPr kumimoji="0" lang="en-US" altLang="ko-KR" sz="1100" dirty="0" smtClean="0">
                <a:solidFill>
                  <a:srgbClr val="000000"/>
                </a:solidFill>
                <a:latin typeface="맑은 고딕" panose="020B0503020000020004" pitchFamily="50" charset="-127"/>
                <a:ea typeface="맑은 고딕" panose="020B0503020000020004" pitchFamily="50" charset="-127"/>
              </a:rPr>
              <a:t>v_col3</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2) </a:t>
            </a:r>
            <a:r>
              <a:rPr kumimoji="0" lang="ko-KR" altLang="en-US" sz="1100" dirty="0" smtClean="0">
                <a:solidFill>
                  <a:srgbClr val="000000"/>
                </a:solidFill>
                <a:latin typeface="맑은 고딕" panose="020B0503020000020004" pitchFamily="50" charset="-127"/>
                <a:ea typeface="맑은 고딕" panose="020B0503020000020004" pitchFamily="50" charset="-127"/>
              </a:rPr>
              <a:t>온라인 환경에서는</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66FF"/>
                </a:solidFill>
                <a:latin typeface="맑은 고딕" panose="020B0503020000020004" pitchFamily="50" charset="-127"/>
                <a:ea typeface="맑은 고딕" panose="020B0503020000020004" pitchFamily="50" charset="-127"/>
              </a:rPr>
              <a:t>INSERT ~ SELECT ~ </a:t>
            </a:r>
            <a:r>
              <a:rPr kumimoji="0" lang="ko-KR" altLang="en-US" sz="1100" dirty="0" smtClean="0">
                <a:solidFill>
                  <a:srgbClr val="0066FF"/>
                </a:solidFill>
                <a:latin typeface="맑은 고딕" panose="020B0503020000020004" pitchFamily="50" charset="-127"/>
                <a:ea typeface="맑은 고딕" panose="020B0503020000020004" pitchFamily="50" charset="-127"/>
              </a:rPr>
              <a:t>구문은 가급적 사용하지 않는다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온라인환경은 소량 데이터 처리가 기준 임</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디버깅 추적이 용이하지 않고</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대용량의 데이터가 </a:t>
            </a:r>
            <a:r>
              <a:rPr kumimoji="0" lang="en-US" altLang="ko-KR" sz="1100" dirty="0" smtClean="0">
                <a:solidFill>
                  <a:srgbClr val="000000"/>
                </a:solidFill>
                <a:latin typeface="맑은 고딕" panose="020B0503020000020004" pitchFamily="50" charset="-127"/>
                <a:ea typeface="맑은 고딕" panose="020B0503020000020004" pitchFamily="50" charset="-127"/>
              </a:rPr>
              <a:t>SELECT </a:t>
            </a:r>
            <a:r>
              <a:rPr kumimoji="0" lang="ko-KR" altLang="en-US" sz="1100" dirty="0" smtClean="0">
                <a:solidFill>
                  <a:srgbClr val="000000"/>
                </a:solidFill>
                <a:latin typeface="맑은 고딕" panose="020B0503020000020004" pitchFamily="50" charset="-127"/>
                <a:ea typeface="맑은 고딕" panose="020B0503020000020004" pitchFamily="50" charset="-127"/>
              </a:rPr>
              <a:t>되는 경우 실행계획</a:t>
            </a:r>
            <a:r>
              <a:rPr kumimoji="0" lang="en-US" altLang="ko-KR" sz="1100" dirty="0" smtClean="0">
                <a:solidFill>
                  <a:srgbClr val="000000"/>
                </a:solidFill>
                <a:latin typeface="맑은 고딕" panose="020B0503020000020004" pitchFamily="50" charset="-127"/>
                <a:ea typeface="맑은 고딕" panose="020B0503020000020004" pitchFamily="50" charset="-127"/>
              </a:rPr>
              <a:t>(PLAN)</a:t>
            </a:r>
            <a:r>
              <a:rPr kumimoji="0" lang="ko-KR" altLang="en-US" sz="1100" dirty="0" smtClean="0">
                <a:solidFill>
                  <a:srgbClr val="000000"/>
                </a:solidFill>
                <a:latin typeface="맑은 고딕" panose="020B0503020000020004" pitchFamily="50" charset="-127"/>
                <a:ea typeface="맑은 고딕" panose="020B0503020000020004" pitchFamily="50" charset="-127"/>
              </a:rPr>
              <a:t>이 안 좋은 경우에는 성능저하 및 </a:t>
            </a:r>
            <a:r>
              <a:rPr kumimoji="0" lang="en-US" altLang="ko-KR" sz="1100" dirty="0" smtClean="0">
                <a:solidFill>
                  <a:srgbClr val="000000"/>
                </a:solidFill>
                <a:latin typeface="맑은 고딕" panose="020B0503020000020004" pitchFamily="50" charset="-127"/>
                <a:ea typeface="맑은 고딕" panose="020B0503020000020004" pitchFamily="50" charset="-127"/>
              </a:rPr>
              <a:t>DB </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Lock(</a:t>
            </a:r>
            <a:r>
              <a:rPr kumimoji="0" lang="ko-KR" altLang="en-US" sz="1100" dirty="0" smtClean="0">
                <a:solidFill>
                  <a:srgbClr val="000000"/>
                </a:solidFill>
                <a:latin typeface="맑은 고딕" panose="020B0503020000020004" pitchFamily="50" charset="-127"/>
                <a:ea typeface="맑은 고딕" panose="020B0503020000020004" pitchFamily="50" charset="-127"/>
              </a:rPr>
              <a:t>잠</a:t>
            </a:r>
            <a:r>
              <a:rPr kumimoji="0" lang="ko-KR" altLang="en-US" sz="1100" dirty="0">
                <a:solidFill>
                  <a:srgbClr val="000000"/>
                </a:solidFill>
                <a:latin typeface="맑은 고딕" panose="020B0503020000020004" pitchFamily="50" charset="-127"/>
                <a:ea typeface="맑은 고딕" panose="020B0503020000020004" pitchFamily="50" charset="-127"/>
              </a:rPr>
              <a:t>김</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r>
              <a:rPr kumimoji="0" lang="ko-KR" altLang="en-US" sz="1100" dirty="0" smtClean="0">
                <a:solidFill>
                  <a:srgbClr val="000000"/>
                </a:solidFill>
                <a:latin typeface="맑은 고딕" panose="020B0503020000020004" pitchFamily="50" charset="-127"/>
                <a:ea typeface="맑은 고딕" panose="020B0503020000020004" pitchFamily="50" charset="-127"/>
              </a:rPr>
              <a:t>현상이 발생할 수 있다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3) </a:t>
            </a:r>
            <a:r>
              <a:rPr kumimoji="0" lang="ko-KR" altLang="en-US" sz="1100" dirty="0" smtClean="0">
                <a:solidFill>
                  <a:srgbClr val="000000"/>
                </a:solidFill>
                <a:latin typeface="맑은 고딕" panose="020B0503020000020004" pitchFamily="50" charset="-127"/>
                <a:ea typeface="맑은 고딕" panose="020B0503020000020004" pitchFamily="50" charset="-127"/>
              </a:rPr>
              <a:t>배치환경</a:t>
            </a:r>
            <a:r>
              <a:rPr kumimoji="0" lang="en-US" altLang="ko-KR" sz="1100" dirty="0" smtClean="0">
                <a:solidFill>
                  <a:srgbClr val="000000"/>
                </a:solidFill>
                <a:latin typeface="맑은 고딕" panose="020B0503020000020004" pitchFamily="50" charset="-127"/>
                <a:ea typeface="맑은 고딕" panose="020B0503020000020004" pitchFamily="50" charset="-127"/>
              </a:rPr>
              <a:t>(Batch)</a:t>
            </a:r>
            <a:r>
              <a:rPr kumimoji="0" lang="ko-KR" altLang="en-US" sz="1100" dirty="0" smtClean="0">
                <a:solidFill>
                  <a:srgbClr val="000000"/>
                </a:solidFill>
                <a:latin typeface="맑은 고딕" panose="020B0503020000020004" pitchFamily="50" charset="-127"/>
                <a:ea typeface="맑은 고딕" panose="020B0503020000020004" pitchFamily="50" charset="-127"/>
              </a:rPr>
              <a:t>경에서는 대용량의 자료를 처리하는 과정이므로 </a:t>
            </a:r>
            <a:r>
              <a:rPr kumimoji="0" lang="en-US" altLang="ko-KR" sz="1100" dirty="0" smtClean="0">
                <a:solidFill>
                  <a:srgbClr val="000000"/>
                </a:solidFill>
                <a:latin typeface="맑은 고딕" panose="020B0503020000020004" pitchFamily="50" charset="-127"/>
                <a:ea typeface="맑은 고딕" panose="020B0503020000020004" pitchFamily="50" charset="-127"/>
              </a:rPr>
              <a:t>PL/SQL, Stored Procedure </a:t>
            </a:r>
            <a:r>
              <a:rPr kumimoji="0" lang="ko-KR" altLang="en-US" sz="1100" dirty="0" smtClean="0">
                <a:solidFill>
                  <a:srgbClr val="000000"/>
                </a:solidFill>
                <a:latin typeface="맑은 고딕" panose="020B0503020000020004" pitchFamily="50" charset="-127"/>
                <a:ea typeface="맑은 고딕" panose="020B0503020000020004" pitchFamily="50" charset="-127"/>
              </a:rPr>
              <a:t>같은 프로그램 내부에서 사용할 수 있다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p:txBody>
      </p:sp>
    </p:spTree>
    <p:extLst>
      <p:ext uri="{BB962C8B-B14F-4D97-AF65-F5344CB8AC3E}">
        <p14:creationId xmlns:p14="http://schemas.microsoft.com/office/powerpoint/2010/main" val="21584084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2"/>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5" name="Text Box 23"/>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a:solidFill>
                  <a:srgbClr val="000000"/>
                </a:solidFill>
                <a:latin typeface="맑은 고딕" panose="020B0503020000020004" pitchFamily="50" charset="-127"/>
                <a:ea typeface="맑은 고딕" panose="020B0503020000020004" pitchFamily="50" charset="-127"/>
              </a:rPr>
              <a:t>2</a:t>
            </a:r>
            <a:r>
              <a:rPr lang="en-US" altLang="ko-KR" sz="1200" b="1" dirty="0" smtClean="0">
                <a:solidFill>
                  <a:srgbClr val="000000"/>
                </a:solidFill>
                <a:latin typeface="맑은 고딕" panose="020B0503020000020004" pitchFamily="50" charset="-127"/>
                <a:ea typeface="맑은 고딕" panose="020B0503020000020004" pitchFamily="50" charset="-127"/>
              </a:rPr>
              <a:t>.8 Module Name Setup</a:t>
            </a:r>
            <a:r>
              <a:rPr lang="ko-KR" altLang="en-US" sz="1200" b="1" dirty="0" smtClean="0">
                <a:solidFill>
                  <a:srgbClr val="000000"/>
                </a:solidFill>
                <a:latin typeface="맑은 고딕" panose="020B0503020000020004" pitchFamily="50" charset="-127"/>
                <a:ea typeface="맑은 고딕" panose="020B0503020000020004" pitchFamily="50" charset="-127"/>
              </a:rPr>
              <a:t> </a:t>
            </a:r>
          </a:p>
        </p:txBody>
      </p:sp>
      <p:sp>
        <p:nvSpPr>
          <p:cNvPr id="6" name="Rectangle 7"/>
          <p:cNvSpPr>
            <a:spLocks noChangeArrowheads="1"/>
          </p:cNvSpPr>
          <p:nvPr/>
        </p:nvSpPr>
        <p:spPr bwMode="auto">
          <a:xfrm>
            <a:off x="645417" y="1504950"/>
            <a:ext cx="8628063"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ko-KR" altLang="en-US" sz="1100" dirty="0">
                <a:latin typeface="맑은 고딕" panose="020B0503020000020004" pitchFamily="50" charset="-127"/>
                <a:ea typeface="맑은 고딕" panose="020B0503020000020004" pitchFamily="50" charset="-127"/>
              </a:rPr>
              <a:t>향후 모니터링의 용이성을 위해 어플리케이션 구축 시에 각 단위 프로그램마다 </a:t>
            </a:r>
            <a:r>
              <a:rPr kumimoji="0" lang="ko-KR" altLang="en-US" sz="1100" dirty="0" err="1">
                <a:latin typeface="맑은 고딕" panose="020B0503020000020004" pitchFamily="50" charset="-127"/>
                <a:ea typeface="맑은 고딕" panose="020B0503020000020004" pitchFamily="50" charset="-127"/>
              </a:rPr>
              <a:t>모듈명을</a:t>
            </a:r>
            <a:r>
              <a:rPr kumimoji="0" lang="ko-KR" altLang="en-US" sz="1100" dirty="0">
                <a:latin typeface="맑은 고딕" panose="020B0503020000020004" pitchFamily="50" charset="-127"/>
                <a:ea typeface="맑은 고딕" panose="020B0503020000020004" pitchFamily="50" charset="-127"/>
              </a:rPr>
              <a:t> 필수적으로 </a:t>
            </a:r>
            <a:r>
              <a:rPr kumimoji="0" lang="en-US" altLang="ko-KR" sz="1100" dirty="0">
                <a:latin typeface="맑은 고딕" panose="020B0503020000020004" pitchFamily="50" charset="-127"/>
                <a:ea typeface="맑은 고딕" panose="020B0503020000020004" pitchFamily="50" charset="-127"/>
              </a:rPr>
              <a:t>setting </a:t>
            </a:r>
            <a:r>
              <a:rPr kumimoji="0" lang="ko-KR" altLang="en-US" sz="1100" dirty="0">
                <a:latin typeface="맑은 고딕" panose="020B0503020000020004" pitchFamily="50" charset="-127"/>
                <a:ea typeface="맑은 고딕" panose="020B0503020000020004" pitchFamily="50" charset="-127"/>
              </a:rPr>
              <a:t>하도록 함</a:t>
            </a:r>
          </a:p>
        </p:txBody>
      </p:sp>
      <p:sp>
        <p:nvSpPr>
          <p:cNvPr id="7" name="Text Box 31"/>
          <p:cNvSpPr txBox="1">
            <a:spLocks noChangeArrowheads="1"/>
          </p:cNvSpPr>
          <p:nvPr/>
        </p:nvSpPr>
        <p:spPr bwMode="auto">
          <a:xfrm>
            <a:off x="560388" y="1844824"/>
            <a:ext cx="8228012"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100" b="1" dirty="0" smtClean="0">
                <a:latin typeface="맑은 고딕" panose="020B0503020000020004" pitchFamily="50" charset="-127"/>
                <a:ea typeface="맑은 고딕" panose="020B0503020000020004" pitchFamily="50" charset="-127"/>
              </a:rPr>
              <a:t>2</a:t>
            </a:r>
            <a:r>
              <a:rPr lang="en-US" altLang="ko-KR" sz="1100" b="1" dirty="0" smtClean="0">
                <a:solidFill>
                  <a:schemeClr val="tx1"/>
                </a:solidFill>
                <a:latin typeface="맑은 고딕" panose="020B0503020000020004" pitchFamily="50" charset="-127"/>
                <a:ea typeface="맑은 고딕" panose="020B0503020000020004" pitchFamily="50" charset="-127"/>
              </a:rPr>
              <a:t>.8.1 </a:t>
            </a:r>
            <a:r>
              <a:rPr lang="en-US" altLang="ko-KR" sz="1100" b="1" dirty="0">
                <a:solidFill>
                  <a:schemeClr val="tx1"/>
                </a:solidFill>
                <a:latin typeface="맑은 고딕" panose="020B0503020000020004" pitchFamily="50" charset="-127"/>
                <a:ea typeface="맑은 고딕" panose="020B0503020000020004" pitchFamily="50" charset="-127"/>
              </a:rPr>
              <a:t>Module/Action Name</a:t>
            </a:r>
          </a:p>
        </p:txBody>
      </p:sp>
      <p:sp>
        <p:nvSpPr>
          <p:cNvPr id="11" name="Rectangle 7"/>
          <p:cNvSpPr>
            <a:spLocks noChangeArrowheads="1"/>
          </p:cNvSpPr>
          <p:nvPr/>
        </p:nvSpPr>
        <p:spPr bwMode="auto">
          <a:xfrm>
            <a:off x="645417" y="3190843"/>
            <a:ext cx="8628063" cy="3478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&lt;SELECT </a:t>
            </a:r>
            <a:r>
              <a:rPr kumimoji="0" lang="ko-KR" altLang="en-US" sz="1100" dirty="0" smtClean="0">
                <a:solidFill>
                  <a:srgbClr val="000000"/>
                </a:solidFill>
                <a:latin typeface="맑은 고딕" panose="020B0503020000020004" pitchFamily="50" charset="-127"/>
                <a:ea typeface="맑은 고딕" panose="020B0503020000020004" pitchFamily="50" charset="-127"/>
              </a:rPr>
              <a:t>절</a:t>
            </a:r>
            <a:r>
              <a:rPr kumimoji="0" lang="en-US" altLang="ko-KR" sz="1100" dirty="0" smtClean="0">
                <a:solidFill>
                  <a:srgbClr val="000000"/>
                </a:solidFill>
                <a:latin typeface="맑은 고딕" panose="020B0503020000020004" pitchFamily="50" charset="-127"/>
                <a:ea typeface="맑은 고딕" panose="020B0503020000020004" pitchFamily="50" charset="-127"/>
              </a:rPr>
              <a:t>&gt;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SELECT </a:t>
            </a:r>
            <a:r>
              <a:rPr kumimoji="0" lang="en-US" altLang="ko-KR" sz="1100" dirty="0" smtClean="0">
                <a:solidFill>
                  <a:srgbClr val="0066FF"/>
                </a:solidFill>
                <a:latin typeface="맑은 고딕" panose="020B0503020000020004" pitchFamily="50" charset="-127"/>
                <a:ea typeface="맑은 고딕" panose="020B0503020000020004" pitchFamily="50" charset="-127"/>
              </a:rPr>
              <a:t>/* </a:t>
            </a:r>
            <a:r>
              <a:rPr kumimoji="0" lang="ko-KR" altLang="en-US" sz="1100" dirty="0" smtClean="0">
                <a:solidFill>
                  <a:srgbClr val="0066FF"/>
                </a:solidFill>
                <a:latin typeface="맑은 고딕" panose="020B0503020000020004" pitchFamily="50" charset="-127"/>
                <a:ea typeface="맑은 고딕" panose="020B0503020000020004" pitchFamily="50" charset="-127"/>
              </a:rPr>
              <a:t>패키지경로</a:t>
            </a:r>
            <a:r>
              <a:rPr kumimoji="0" lang="en-US" altLang="ko-KR" sz="1100" dirty="0" smtClean="0">
                <a:solidFill>
                  <a:srgbClr val="0066FF"/>
                </a:solidFill>
                <a:latin typeface="맑은 고딕" panose="020B0503020000020004" pitchFamily="50" charset="-127"/>
                <a:ea typeface="맑은 고딕" panose="020B0503020000020004" pitchFamily="50" charset="-127"/>
              </a:rPr>
              <a:t>.SQL_ID */</a:t>
            </a:r>
            <a:r>
              <a:rPr kumimoji="0" lang="en-US" altLang="ko-KR" sz="1100" dirty="0" smtClean="0">
                <a:solidFill>
                  <a:srgbClr val="FF0000"/>
                </a:solidFill>
                <a:latin typeface="맑은 고딕" panose="020B0503020000020004" pitchFamily="50" charset="-127"/>
                <a:ea typeface="맑은 고딕" panose="020B0503020000020004" pitchFamily="50" charset="-127"/>
              </a:rPr>
              <a:t> </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a.col1 – </a:t>
            </a:r>
            <a:r>
              <a:rPr kumimoji="0" lang="ko-KR" altLang="en-US" sz="1100" dirty="0" err="1">
                <a:solidFill>
                  <a:srgbClr val="000000"/>
                </a:solidFill>
                <a:latin typeface="맑은 고딕" panose="020B0503020000020004" pitchFamily="50" charset="-127"/>
                <a:ea typeface="맑은 고딕" panose="020B0503020000020004" pitchFamily="50" charset="-127"/>
              </a:rPr>
              <a:t>컬럼</a:t>
            </a:r>
            <a:r>
              <a:rPr kumimoji="0" lang="en-US" altLang="ko-KR" sz="1100" dirty="0">
                <a:solidFill>
                  <a:srgbClr val="000000"/>
                </a:solidFill>
                <a:latin typeface="맑은 고딕" panose="020B0503020000020004" pitchFamily="50" charset="-127"/>
                <a:ea typeface="맑은 고딕" panose="020B0503020000020004" pitchFamily="50" charset="-127"/>
              </a:rPr>
              <a:t>1</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 </a:t>
            </a:r>
            <a:r>
              <a:rPr kumimoji="0" lang="en-US" altLang="ko-KR" sz="1100" dirty="0" smtClean="0">
                <a:solidFill>
                  <a:srgbClr val="000000"/>
                </a:solidFill>
                <a:latin typeface="맑은 고딕" panose="020B0503020000020004" pitchFamily="50" charset="-127"/>
                <a:ea typeface="맑은 고딕" panose="020B0503020000020004" pitchFamily="50" charset="-127"/>
              </a:rPr>
              <a:t>a.col2 – </a:t>
            </a:r>
            <a:r>
              <a:rPr kumimoji="0" lang="ko-KR" altLang="en-US" sz="1100" dirty="0" err="1">
                <a:solidFill>
                  <a:srgbClr val="000000"/>
                </a:solidFill>
                <a:latin typeface="맑은 고딕" panose="020B0503020000020004" pitchFamily="50" charset="-127"/>
                <a:ea typeface="맑은 고딕" panose="020B0503020000020004" pitchFamily="50" charset="-127"/>
              </a:rPr>
              <a:t>컬럼</a:t>
            </a:r>
            <a:r>
              <a:rPr kumimoji="0" lang="en-US" altLang="ko-KR" sz="1100" dirty="0">
                <a:solidFill>
                  <a:srgbClr val="000000"/>
                </a:solidFill>
                <a:latin typeface="맑은 고딕" panose="020B0503020000020004" pitchFamily="50" charset="-127"/>
                <a:ea typeface="맑은 고딕" panose="020B0503020000020004" pitchFamily="50" charset="-127"/>
              </a:rPr>
              <a:t>2</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 </a:t>
            </a:r>
            <a:r>
              <a:rPr kumimoji="0" lang="en-US" altLang="ko-KR" sz="1100" dirty="0" smtClean="0">
                <a:solidFill>
                  <a:srgbClr val="000000"/>
                </a:solidFill>
                <a:latin typeface="맑은 고딕" panose="020B0503020000020004" pitchFamily="50" charset="-127"/>
                <a:ea typeface="맑은 고딕" panose="020B0503020000020004" pitchFamily="50" charset="-127"/>
              </a:rPr>
              <a:t>a.col3 – </a:t>
            </a:r>
            <a:r>
              <a:rPr kumimoji="0" lang="ko-KR" altLang="en-US" sz="1100" dirty="0" err="1">
                <a:solidFill>
                  <a:srgbClr val="000000"/>
                </a:solidFill>
                <a:latin typeface="맑은 고딕" panose="020B0503020000020004" pitchFamily="50" charset="-127"/>
                <a:ea typeface="맑은 고딕" panose="020B0503020000020004" pitchFamily="50" charset="-127"/>
              </a:rPr>
              <a:t>컬럼</a:t>
            </a:r>
            <a:r>
              <a:rPr kumimoji="0" lang="en-US" altLang="ko-KR" sz="1100" dirty="0">
                <a:solidFill>
                  <a:srgbClr val="000000"/>
                </a:solidFill>
                <a:latin typeface="맑은 고딕" panose="020B0503020000020004" pitchFamily="50" charset="-127"/>
                <a:ea typeface="맑은 고딕" panose="020B0503020000020004" pitchFamily="50" charset="-127"/>
              </a:rPr>
              <a:t>3</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FROM TAB1 </a:t>
            </a:r>
            <a:r>
              <a:rPr kumimoji="0" lang="en-US" altLang="ko-KR" sz="1100" dirty="0" smtClean="0">
                <a:solidFill>
                  <a:srgbClr val="000000"/>
                </a:solidFill>
                <a:latin typeface="맑은 고딕" panose="020B0503020000020004" pitchFamily="50" charset="-127"/>
                <a:ea typeface="맑은 고딕" panose="020B0503020000020004" pitchFamily="50" charset="-127"/>
              </a:rPr>
              <a:t>a;</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&lt;INSERT </a:t>
            </a:r>
            <a:r>
              <a:rPr kumimoji="0" lang="ko-KR" altLang="en-US" sz="1100" dirty="0" smtClean="0">
                <a:solidFill>
                  <a:srgbClr val="000000"/>
                </a:solidFill>
                <a:latin typeface="맑은 고딕" panose="020B0503020000020004" pitchFamily="50" charset="-127"/>
                <a:ea typeface="맑은 고딕" panose="020B0503020000020004" pitchFamily="50" charset="-127"/>
              </a:rPr>
              <a:t>절</a:t>
            </a:r>
            <a:r>
              <a:rPr kumimoji="0" lang="en-US" altLang="ko-KR" sz="1100" dirty="0" smtClean="0">
                <a:solidFill>
                  <a:srgbClr val="000000"/>
                </a:solidFill>
                <a:latin typeface="맑은 고딕" panose="020B0503020000020004" pitchFamily="50" charset="-127"/>
                <a:ea typeface="맑은 고딕" panose="020B0503020000020004" pitchFamily="50" charset="-127"/>
              </a:rPr>
              <a:t>&gt;</a:t>
            </a: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vl="0" defTabSz="914400" latinLnBrk="0">
              <a:spcBef>
                <a:spcPct val="20000"/>
              </a:spcBef>
            </a:pPr>
            <a:r>
              <a:rPr lang="en-US" altLang="ko-KR" sz="1100" dirty="0">
                <a:latin typeface="맑은 고딕" panose="020B0503020000020004" pitchFamily="50" charset="-127"/>
                <a:ea typeface="맑은 고딕" panose="020B0503020000020004" pitchFamily="50" charset="-127"/>
              </a:rPr>
              <a:t>INSERT </a:t>
            </a:r>
            <a:r>
              <a:rPr lang="en-US" altLang="ko-KR" sz="1100" dirty="0" smtClean="0">
                <a:latin typeface="맑은 고딕" panose="020B0503020000020004" pitchFamily="50" charset="-127"/>
                <a:ea typeface="맑은 고딕" panose="020B0503020000020004" pitchFamily="50" charset="-127"/>
              </a:rPr>
              <a:t>INTO </a:t>
            </a:r>
            <a:r>
              <a:rPr lang="en-US" altLang="ko-KR" sz="1100" dirty="0">
                <a:latin typeface="맑은 고딕" panose="020B0503020000020004" pitchFamily="50" charset="-127"/>
                <a:ea typeface="맑은 고딕" panose="020B0503020000020004" pitchFamily="50" charset="-127"/>
              </a:rPr>
              <a:t>EMP </a:t>
            </a:r>
            <a:r>
              <a:rPr kumimoji="0" lang="en-US" altLang="ko-KR" sz="1100" dirty="0">
                <a:solidFill>
                  <a:srgbClr val="0066FF"/>
                </a:solidFill>
                <a:latin typeface="맑은 고딕" panose="020B0503020000020004" pitchFamily="50" charset="-127"/>
                <a:ea typeface="맑은 고딕" panose="020B0503020000020004" pitchFamily="50" charset="-127"/>
              </a:rPr>
              <a:t>/* </a:t>
            </a:r>
            <a:r>
              <a:rPr kumimoji="0" lang="ko-KR" altLang="en-US" sz="1100" dirty="0">
                <a:solidFill>
                  <a:srgbClr val="0066FF"/>
                </a:solidFill>
                <a:latin typeface="맑은 고딕" panose="020B0503020000020004" pitchFamily="50" charset="-127"/>
                <a:ea typeface="맑은 고딕" panose="020B0503020000020004" pitchFamily="50" charset="-127"/>
              </a:rPr>
              <a:t>패키지경로</a:t>
            </a:r>
            <a:r>
              <a:rPr kumimoji="0" lang="en-US" altLang="ko-KR" sz="1100" dirty="0">
                <a:solidFill>
                  <a:srgbClr val="0066FF"/>
                </a:solidFill>
                <a:latin typeface="맑은 고딕" panose="020B0503020000020004" pitchFamily="50" charset="-127"/>
                <a:ea typeface="맑은 고딕" panose="020B0503020000020004" pitchFamily="50" charset="-127"/>
              </a:rPr>
              <a:t>.</a:t>
            </a:r>
            <a:r>
              <a:rPr kumimoji="0" lang="en-US" altLang="ko-KR" sz="1100" dirty="0" smtClean="0">
                <a:solidFill>
                  <a:srgbClr val="0066FF"/>
                </a:solidFill>
                <a:latin typeface="맑은 고딕" panose="020B0503020000020004" pitchFamily="50" charset="-127"/>
                <a:ea typeface="맑은 고딕" panose="020B0503020000020004" pitchFamily="50" charset="-127"/>
              </a:rPr>
              <a:t>SQL_ID </a:t>
            </a:r>
            <a:r>
              <a:rPr kumimoji="0" lang="en-US" altLang="ko-KR" sz="1100" dirty="0">
                <a:solidFill>
                  <a:srgbClr val="0066FF"/>
                </a:solidFill>
                <a:latin typeface="맑은 고딕" panose="020B0503020000020004" pitchFamily="50" charset="-127"/>
                <a:ea typeface="맑은 고딕" panose="020B0503020000020004" pitchFamily="50" charset="-127"/>
              </a:rPr>
              <a:t>*/</a:t>
            </a:r>
            <a:r>
              <a:rPr kumimoji="0" lang="en-US" altLang="ko-KR" sz="1100" dirty="0">
                <a:solidFill>
                  <a:srgbClr val="000000"/>
                </a:solidFill>
                <a:latin typeface="맑은 고딕" panose="020B0503020000020004" pitchFamily="50" charset="-127"/>
                <a:ea typeface="맑은 고딕" panose="020B0503020000020004" pitchFamily="50" charset="-127"/>
              </a:rPr>
              <a:t> </a:t>
            </a:r>
            <a:endParaRPr lang="en-US" altLang="ko-KR" sz="1100" dirty="0">
              <a:latin typeface="맑은 고딕" panose="020B0503020000020004" pitchFamily="50" charset="-127"/>
              <a:ea typeface="맑은 고딕" panose="020B0503020000020004" pitchFamily="50" charset="-127"/>
            </a:endParaRPr>
          </a:p>
          <a:p>
            <a:pPr lvl="0" defTabSz="914400" latinLnBrk="0">
              <a:spcBef>
                <a:spcPct val="20000"/>
              </a:spcBef>
            </a:pPr>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a:t>
            </a:r>
            <a:r>
              <a:rPr lang="en-US" altLang="ko-KR" sz="1100" dirty="0" err="1" smtClean="0">
                <a:latin typeface="맑은 고딕" panose="020B0503020000020004" pitchFamily="50" charset="-127"/>
                <a:ea typeface="맑은 고딕" panose="020B0503020000020004" pitchFamily="50" charset="-127"/>
              </a:rPr>
              <a:t>ename</a:t>
            </a:r>
            <a:endParaRPr lang="en-US" altLang="ko-KR" sz="1100" dirty="0">
              <a:latin typeface="맑은 고딕" panose="020B0503020000020004" pitchFamily="50" charset="-127"/>
              <a:ea typeface="맑은 고딕" panose="020B0503020000020004" pitchFamily="50" charset="-127"/>
            </a:endParaRPr>
          </a:p>
          <a:p>
            <a:pPr lvl="0" defTabSz="914400" latinLnBrk="0">
              <a:spcBef>
                <a:spcPct val="20000"/>
              </a:spcBef>
            </a:pPr>
            <a:r>
              <a:rPr lang="en-US" altLang="ko-KR" sz="1100" dirty="0">
                <a:latin typeface="맑은 고딕" panose="020B0503020000020004" pitchFamily="50" charset="-127"/>
                <a:ea typeface="맑은 고딕" panose="020B0503020000020004" pitchFamily="50" charset="-127"/>
              </a:rPr>
              <a:t>           , </a:t>
            </a:r>
            <a:r>
              <a:rPr lang="en-US" altLang="ko-KR" sz="1100" dirty="0" err="1" smtClean="0">
                <a:latin typeface="맑은 고딕" panose="020B0503020000020004" pitchFamily="50" charset="-127"/>
                <a:ea typeface="맑은 고딕" panose="020B0503020000020004" pitchFamily="50" charset="-127"/>
              </a:rPr>
              <a:t>empno</a:t>
            </a:r>
            <a:endParaRPr lang="en-US" altLang="ko-KR" sz="1100" dirty="0">
              <a:latin typeface="맑은 고딕" panose="020B0503020000020004" pitchFamily="50" charset="-127"/>
              <a:ea typeface="맑은 고딕" panose="020B0503020000020004" pitchFamily="50" charset="-127"/>
            </a:endParaRPr>
          </a:p>
          <a:p>
            <a:pPr lvl="0" defTabSz="914400" latinLnBrk="0">
              <a:spcBef>
                <a:spcPct val="20000"/>
              </a:spcBef>
            </a:pPr>
            <a:r>
              <a:rPr lang="en-US" altLang="ko-KR" sz="1100" dirty="0">
                <a:latin typeface="맑은 고딕" panose="020B0503020000020004" pitchFamily="50" charset="-127"/>
                <a:ea typeface="맑은 고딕" panose="020B0503020000020004" pitchFamily="50" charset="-127"/>
              </a:rPr>
              <a:t>           , </a:t>
            </a:r>
            <a:r>
              <a:rPr lang="en-US" altLang="ko-KR" sz="1100" dirty="0" err="1" smtClean="0">
                <a:latin typeface="맑은 고딕" panose="020B0503020000020004" pitchFamily="50" charset="-127"/>
                <a:ea typeface="맑은 고딕" panose="020B0503020000020004" pitchFamily="50" charset="-127"/>
              </a:rPr>
              <a:t>sal</a:t>
            </a:r>
            <a:endParaRPr lang="en-US" altLang="ko-KR" sz="1100" dirty="0">
              <a:latin typeface="맑은 고딕" panose="020B0503020000020004" pitchFamily="50" charset="-127"/>
              <a:ea typeface="맑은 고딕" panose="020B0503020000020004" pitchFamily="50" charset="-127"/>
            </a:endParaRPr>
          </a:p>
          <a:p>
            <a:pPr lvl="0" defTabSz="914400" latinLnBrk="0">
              <a:spcBef>
                <a:spcPct val="20000"/>
              </a:spcBef>
            </a:pPr>
            <a:r>
              <a:rPr lang="en-US" altLang="ko-KR" sz="1100" dirty="0">
                <a:latin typeface="맑은 고딕" panose="020B0503020000020004" pitchFamily="50" charset="-127"/>
                <a:ea typeface="맑은 고딕" panose="020B0503020000020004" pitchFamily="50" charset="-127"/>
              </a:rPr>
              <a:t>           , </a:t>
            </a:r>
            <a:r>
              <a:rPr lang="en-US" altLang="ko-KR" sz="1100" dirty="0" err="1" smtClean="0">
                <a:latin typeface="맑은 고딕" panose="020B0503020000020004" pitchFamily="50" charset="-127"/>
                <a:ea typeface="맑은 고딕" panose="020B0503020000020004" pitchFamily="50" charset="-127"/>
              </a:rPr>
              <a:t>mgr</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a:t>
            </a:r>
          </a:p>
          <a:p>
            <a:pPr lvl="0" defTabSz="914400" latinLnBrk="0">
              <a:spcBef>
                <a:spcPct val="20000"/>
              </a:spcBef>
            </a:pPr>
            <a:r>
              <a:rPr lang="en-US" altLang="ko-KR" sz="1100" dirty="0">
                <a:latin typeface="맑은 고딕" panose="020B0503020000020004" pitchFamily="50" charset="-127"/>
                <a:ea typeface="맑은 고딕" panose="020B0503020000020004" pitchFamily="50" charset="-127"/>
              </a:rPr>
              <a:t>VALUES </a:t>
            </a:r>
          </a:p>
          <a:p>
            <a:pPr lvl="0" defTabSz="914400" latinLnBrk="0">
              <a:spcBef>
                <a:spcPct val="20000"/>
              </a:spcBef>
            </a:pPr>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a:t>
            </a:r>
            <a:r>
              <a:rPr lang="en-US" altLang="ko-KR" sz="1100" dirty="0" err="1" smtClean="0">
                <a:latin typeface="맑은 고딕" panose="020B0503020000020004" pitchFamily="50" charset="-127"/>
                <a:ea typeface="맑은 고딕" panose="020B0503020000020004" pitchFamily="50" charset="-127"/>
              </a:rPr>
              <a:t>v_name</a:t>
            </a:r>
            <a:endParaRPr lang="en-US" altLang="ko-KR" sz="1100" dirty="0" smtClean="0">
              <a:latin typeface="맑은 고딕" panose="020B0503020000020004" pitchFamily="50" charset="-127"/>
              <a:ea typeface="맑은 고딕" panose="020B0503020000020004" pitchFamily="50" charset="-127"/>
            </a:endParaRPr>
          </a:p>
          <a:p>
            <a:pPr lvl="0" defTabSz="914400" latinLnBrk="0">
              <a:spcBef>
                <a:spcPct val="20000"/>
              </a:spcBef>
            </a:pPr>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 EMP_SEQ.NEXTVAL</a:t>
            </a:r>
          </a:p>
          <a:p>
            <a:pPr lvl="0" defTabSz="914400" latinLnBrk="0">
              <a:spcBef>
                <a:spcPct val="20000"/>
              </a:spcBef>
            </a:pPr>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 :</a:t>
            </a:r>
            <a:r>
              <a:rPr lang="en-US" altLang="ko-KR" sz="1100" dirty="0" err="1" smtClean="0">
                <a:latin typeface="맑은 고딕" panose="020B0503020000020004" pitchFamily="50" charset="-127"/>
                <a:ea typeface="맑은 고딕" panose="020B0503020000020004" pitchFamily="50" charset="-127"/>
              </a:rPr>
              <a:t>n_salary</a:t>
            </a:r>
            <a:endParaRPr lang="en-US" altLang="ko-KR" sz="1100" dirty="0" smtClean="0">
              <a:latin typeface="맑은 고딕" panose="020B0503020000020004" pitchFamily="50" charset="-127"/>
              <a:ea typeface="맑은 고딕" panose="020B0503020000020004" pitchFamily="50" charset="-127"/>
            </a:endParaRPr>
          </a:p>
          <a:p>
            <a:pPr lvl="0" defTabSz="914400" latinLnBrk="0">
              <a:spcBef>
                <a:spcPct val="20000"/>
              </a:spcBef>
            </a:pPr>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 :</a:t>
            </a:r>
            <a:r>
              <a:rPr lang="en-US" altLang="ko-KR" sz="1100" dirty="0" err="1" smtClean="0">
                <a:latin typeface="맑은 고딕" panose="020B0503020000020004" pitchFamily="50" charset="-127"/>
                <a:ea typeface="맑은 고딕" panose="020B0503020000020004" pitchFamily="50" charset="-127"/>
              </a:rPr>
              <a:t>v_mgr</a:t>
            </a:r>
            <a:r>
              <a:rPr lang="en-US" altLang="ko-KR" sz="1100" dirty="0" smtClean="0">
                <a:latin typeface="맑은 고딕" panose="020B0503020000020004" pitchFamily="50" charset="-127"/>
                <a:ea typeface="맑은 고딕" panose="020B0503020000020004" pitchFamily="50" charset="-127"/>
              </a:rPr>
              <a:t>);</a:t>
            </a:r>
            <a:endParaRPr lang="en-US" altLang="ko-KR" sz="1100" dirty="0">
              <a:latin typeface="맑은 고딕" panose="020B0503020000020004" pitchFamily="50" charset="-127"/>
              <a:ea typeface="맑은 고딕" panose="020B0503020000020004" pitchFamily="50" charset="-127"/>
            </a:endParaRPr>
          </a:p>
        </p:txBody>
      </p:sp>
      <p:sp>
        <p:nvSpPr>
          <p:cNvPr id="8" name="Rectangle 7"/>
          <p:cNvSpPr>
            <a:spLocks noChangeArrowheads="1"/>
          </p:cNvSpPr>
          <p:nvPr/>
        </p:nvSpPr>
        <p:spPr bwMode="auto">
          <a:xfrm>
            <a:off x="645417" y="2057591"/>
            <a:ext cx="8628063" cy="110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ko-KR" altLang="en-US" sz="1100" dirty="0">
                <a:latin typeface="맑은 고딕" panose="020B0503020000020004" pitchFamily="50" charset="-127"/>
                <a:ea typeface="맑은 고딕" panose="020B0503020000020004" pitchFamily="50" charset="-127"/>
              </a:rPr>
              <a:t>어플리케이션 </a:t>
            </a:r>
            <a:r>
              <a:rPr kumimoji="0" lang="ko-KR" altLang="en-US" sz="1100" dirty="0" err="1">
                <a:latin typeface="맑은 고딕" panose="020B0503020000020004" pitchFamily="50" charset="-127"/>
                <a:ea typeface="맑은 고딕" panose="020B0503020000020004" pitchFamily="50" charset="-127"/>
              </a:rPr>
              <a:t>모듈명은</a:t>
            </a:r>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Component</a:t>
            </a:r>
            <a:r>
              <a:rPr kumimoji="0" lang="ko-KR" altLang="en-US" sz="1100" dirty="0">
                <a:latin typeface="맑은 고딕" panose="020B0503020000020004" pitchFamily="50" charset="-127"/>
                <a:ea typeface="맑은 고딕" panose="020B0503020000020004" pitchFamily="50" charset="-127"/>
              </a:rPr>
              <a:t>별 </a:t>
            </a:r>
            <a:r>
              <a:rPr kumimoji="0" lang="en-US" altLang="ko-KR" sz="1100" dirty="0">
                <a:latin typeface="맑은 고딕" panose="020B0503020000020004" pitchFamily="50" charset="-127"/>
                <a:ea typeface="맑은 고딕" panose="020B0503020000020004" pitchFamily="50" charset="-127"/>
              </a:rPr>
              <a:t>SQL</a:t>
            </a:r>
            <a:r>
              <a:rPr kumimoji="0" lang="ko-KR" altLang="en-US" sz="1100" dirty="0">
                <a:latin typeface="맑은 고딕" panose="020B0503020000020004" pitchFamily="50" charset="-127"/>
                <a:ea typeface="맑은 고딕" panose="020B0503020000020004" pitchFamily="50" charset="-127"/>
              </a:rPr>
              <a:t>의 첫째 줄에 기술함으로써 향후</a:t>
            </a:r>
            <a:r>
              <a:rPr kumimoji="0" lang="en-US" altLang="ko-KR" sz="1100" dirty="0">
                <a:latin typeface="맑은 고딕" panose="020B0503020000020004" pitchFamily="50" charset="-127"/>
                <a:ea typeface="맑은 고딕" panose="020B0503020000020004" pitchFamily="50" charset="-127"/>
              </a:rPr>
              <a:t>(</a:t>
            </a:r>
            <a:r>
              <a:rPr kumimoji="0" lang="ko-KR" altLang="en-US" sz="1100" dirty="0">
                <a:latin typeface="맑은 고딕" panose="020B0503020000020004" pitchFamily="50" charset="-127"/>
                <a:ea typeface="맑은 고딕" panose="020B0503020000020004" pitchFamily="50" charset="-127"/>
              </a:rPr>
              <a:t>영향분석 및 유지보수 등</a:t>
            </a:r>
            <a:r>
              <a:rPr kumimoji="0" lang="en-US"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어플리케이션 모니터링 시 </a:t>
            </a:r>
            <a:r>
              <a:rPr kumimoji="0" lang="en-US" altLang="ko-KR" sz="1100" dirty="0">
                <a:latin typeface="맑은 고딕" panose="020B0503020000020004" pitchFamily="50" charset="-127"/>
                <a:ea typeface="맑은 고딕" panose="020B0503020000020004" pitchFamily="50" charset="-127"/>
              </a:rPr>
              <a:t>SQL</a:t>
            </a:r>
            <a:r>
              <a:rPr kumimoji="0" lang="ko-KR" altLang="en-US" sz="1100" dirty="0">
                <a:latin typeface="맑은 고딕" panose="020B0503020000020004" pitchFamily="50" charset="-127"/>
                <a:ea typeface="맑은 고딕" panose="020B0503020000020004" pitchFamily="50" charset="-127"/>
              </a:rPr>
              <a:t>의 관련 프로그램 식별을 용이하도록 </a:t>
            </a:r>
            <a:r>
              <a:rPr kumimoji="0" lang="ko-KR" altLang="en-US" sz="1100" dirty="0" smtClean="0">
                <a:latin typeface="맑은 고딕" panose="020B0503020000020004" pitchFamily="50" charset="-127"/>
                <a:ea typeface="맑은 고딕" panose="020B0503020000020004" pitchFamily="50" charset="-127"/>
              </a:rPr>
              <a:t>함</a:t>
            </a:r>
            <a:endParaRPr kumimoji="0" lang="en-US" altLang="ko-KR" sz="1100" dirty="0" smtClean="0">
              <a:latin typeface="맑은 고딕" panose="020B0503020000020004" pitchFamily="50" charset="-127"/>
              <a:ea typeface="맑은 고딕" panose="020B0503020000020004" pitchFamily="50" charset="-127"/>
            </a:endParaRPr>
          </a:p>
          <a:p>
            <a:pPr latinLnBrk="0"/>
            <a:endParaRPr kumimoji="0" lang="ko-KR" altLang="en-US" sz="1100" dirty="0">
              <a:latin typeface="맑은 고딕" panose="020B0503020000020004" pitchFamily="50" charset="-127"/>
              <a:ea typeface="맑은 고딕" panose="020B0503020000020004" pitchFamily="50" charset="-127"/>
            </a:endParaRPr>
          </a:p>
          <a:p>
            <a:pPr marL="171450" indent="-171450" latinLnBrk="0">
              <a:buFontTx/>
              <a:buChar char="-"/>
            </a:pPr>
            <a:r>
              <a:rPr kumimoji="0" lang="ko-KR" altLang="en-US" sz="1100" dirty="0" smtClean="0">
                <a:latin typeface="맑은 고딕" panose="020B0503020000020004" pitchFamily="50" charset="-127"/>
                <a:ea typeface="맑은 고딕" panose="020B0503020000020004" pitchFamily="50" charset="-127"/>
              </a:rPr>
              <a:t>패키지경로 </a:t>
            </a:r>
            <a:r>
              <a:rPr kumimoji="0" lang="en-US"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자바 패키지 경로</a:t>
            </a:r>
            <a:endParaRPr kumimoji="0" lang="en-US" altLang="ko-KR" sz="1100" dirty="0" smtClean="0">
              <a:latin typeface="맑은 고딕" panose="020B0503020000020004" pitchFamily="50" charset="-127"/>
              <a:ea typeface="맑은 고딕" panose="020B0503020000020004" pitchFamily="50" charset="-127"/>
            </a:endParaRPr>
          </a:p>
          <a:p>
            <a:pPr marL="171450" indent="-171450" latinLnBrk="0">
              <a:buFontTx/>
              <a:buChar char="-"/>
            </a:pPr>
            <a:r>
              <a:rPr kumimoji="0" lang="en-US" altLang="ko-KR" sz="1100" dirty="0">
                <a:latin typeface="맑은 고딕" panose="020B0503020000020004" pitchFamily="50" charset="-127"/>
                <a:ea typeface="맑은 고딕" panose="020B0503020000020004" pitchFamily="50" charset="-127"/>
              </a:rPr>
              <a:t>SQL_ID : </a:t>
            </a:r>
            <a:r>
              <a:rPr kumimoji="0" lang="ko-KR" altLang="en-US" sz="1100" dirty="0">
                <a:latin typeface="맑은 고딕" panose="020B0503020000020004" pitchFamily="50" charset="-127"/>
                <a:ea typeface="맑은 고딕" panose="020B0503020000020004" pitchFamily="50" charset="-127"/>
              </a:rPr>
              <a:t>개발자가 부여한 이름</a:t>
            </a:r>
            <a:endParaRPr kumimoji="0" lang="en-US" altLang="ko-KR" sz="1100" dirty="0" smtClean="0">
              <a:latin typeface="맑은 고딕" panose="020B0503020000020004" pitchFamily="50" charset="-127"/>
              <a:ea typeface="맑은 고딕" panose="020B0503020000020004" pitchFamily="50" charset="-127"/>
            </a:endParaRPr>
          </a:p>
          <a:p>
            <a:pPr latinLnBrk="0"/>
            <a:r>
              <a:rPr kumimoji="0" lang="en-US" altLang="ko-KR" sz="1100" dirty="0">
                <a:latin typeface="맑은 고딕" panose="020B0503020000020004" pitchFamily="50" charset="-127"/>
                <a:ea typeface="맑은 고딕" panose="020B0503020000020004" pitchFamily="50" charset="-127"/>
              </a:rPr>
              <a:t> </a:t>
            </a:r>
            <a:r>
              <a:rPr kumimoji="0" lang="en-US" altLang="ko-KR" sz="1100" dirty="0" smtClean="0">
                <a:latin typeface="맑은 고딕" panose="020B0503020000020004" pitchFamily="50" charset="-127"/>
                <a:ea typeface="맑은 고딕" panose="020B0503020000020004" pitchFamily="50" charset="-127"/>
              </a:rPr>
              <a:t>  (</a:t>
            </a:r>
            <a:r>
              <a:rPr kumimoji="0" lang="ko-KR" altLang="en-US" sz="1100" dirty="0" smtClean="0">
                <a:latin typeface="맑은 고딕" panose="020B0503020000020004" pitchFamily="50" charset="-127"/>
                <a:ea typeface="맑은 고딕" panose="020B0503020000020004" pitchFamily="50" charset="-127"/>
              </a:rPr>
              <a:t>전자정부 </a:t>
            </a:r>
            <a:r>
              <a:rPr kumimoji="0" lang="ko-KR" altLang="en-US" sz="1100" dirty="0" err="1" smtClean="0">
                <a:latin typeface="맑은 고딕" panose="020B0503020000020004" pitchFamily="50" charset="-127"/>
                <a:ea typeface="맑은 고딕" panose="020B0503020000020004" pitchFamily="50" charset="-127"/>
              </a:rPr>
              <a:t>프레임웍의</a:t>
            </a:r>
            <a:r>
              <a:rPr kumimoji="0" lang="ko-KR" altLang="en-US" sz="1100" dirty="0" smtClean="0">
                <a:latin typeface="맑은 고딕" panose="020B0503020000020004" pitchFamily="50" charset="-127"/>
                <a:ea typeface="맑은 고딕" panose="020B0503020000020004" pitchFamily="50" charset="-127"/>
              </a:rPr>
              <a:t> 경우 </a:t>
            </a:r>
            <a:r>
              <a:rPr kumimoji="0" lang="en-US" altLang="ko-KR" sz="1100" dirty="0" smtClean="0">
                <a:latin typeface="맑은 고딕" panose="020B0503020000020004" pitchFamily="50" charset="-127"/>
                <a:ea typeface="맑은 고딕" panose="020B0503020000020004" pitchFamily="50" charset="-127"/>
              </a:rPr>
              <a:t>SQL</a:t>
            </a:r>
            <a:r>
              <a:rPr kumimoji="0" lang="ko-KR" altLang="en-US" sz="1100" dirty="0" smtClean="0">
                <a:latin typeface="맑은 고딕" panose="020B0503020000020004" pitchFamily="50" charset="-127"/>
                <a:ea typeface="맑은 고딕" panose="020B0503020000020004" pitchFamily="50" charset="-127"/>
              </a:rPr>
              <a:t>컴포넌트</a:t>
            </a:r>
            <a:r>
              <a:rPr kumimoji="0" lang="en-US" altLang="ko-KR" sz="1100" dirty="0" smtClean="0">
                <a:latin typeface="맑은 고딕" panose="020B0503020000020004" pitchFamily="50" charset="-127"/>
                <a:ea typeface="맑은 고딕" panose="020B0503020000020004" pitchFamily="50" charset="-127"/>
              </a:rPr>
              <a:t>(</a:t>
            </a:r>
            <a:r>
              <a:rPr kumimoji="0" lang="en-US" altLang="ko-KR" sz="1100" dirty="0" err="1">
                <a:latin typeface="맑은 고딕" panose="020B0503020000020004" pitchFamily="50" charset="-127"/>
                <a:ea typeface="맑은 고딕" panose="020B0503020000020004" pitchFamily="50" charset="-127"/>
              </a:rPr>
              <a:t>iBATIS</a:t>
            </a:r>
            <a:r>
              <a:rPr kumimoji="0" lang="en-US" altLang="ko-KR" sz="1100" dirty="0">
                <a:latin typeface="맑은 고딕" panose="020B0503020000020004" pitchFamily="50" charset="-127"/>
                <a:ea typeface="맑은 고딕" panose="020B0503020000020004" pitchFamily="50" charset="-127"/>
              </a:rPr>
              <a:t> </a:t>
            </a:r>
            <a:r>
              <a:rPr kumimoji="0" lang="en-US" altLang="ko-KR" sz="1100" dirty="0" smtClean="0">
                <a:latin typeface="맑은 고딕" panose="020B0503020000020004" pitchFamily="50" charset="-127"/>
                <a:ea typeface="맑은 고딕" panose="020B0503020000020004" pitchFamily="50" charset="-127"/>
              </a:rPr>
              <a:t>or </a:t>
            </a:r>
            <a:r>
              <a:rPr kumimoji="0" lang="en-US" altLang="ko-KR" sz="1100" dirty="0" err="1" smtClean="0">
                <a:latin typeface="맑은 고딕" panose="020B0503020000020004" pitchFamily="50" charset="-127"/>
                <a:ea typeface="맑은 고딕" panose="020B0503020000020004" pitchFamily="50" charset="-127"/>
              </a:rPr>
              <a:t>myBatis</a:t>
            </a:r>
            <a:r>
              <a:rPr kumimoji="0" lang="en-US" altLang="ko-KR" sz="1100" dirty="0" smtClean="0">
                <a:latin typeface="맑은 고딕" panose="020B0503020000020004" pitchFamily="50" charset="-127"/>
                <a:ea typeface="맑은 고딕" panose="020B0503020000020004" pitchFamily="50" charset="-127"/>
              </a:rPr>
              <a:t> </a:t>
            </a:r>
            <a:r>
              <a:rPr kumimoji="0" lang="ko-KR" altLang="en-US" sz="1100" dirty="0" smtClean="0">
                <a:latin typeface="맑은 고딕" panose="020B0503020000020004" pitchFamily="50" charset="-127"/>
                <a:ea typeface="맑은 고딕" panose="020B0503020000020004" pitchFamily="50" charset="-127"/>
              </a:rPr>
              <a:t>등</a:t>
            </a:r>
            <a:r>
              <a:rPr kumimoji="0" lang="en-US" altLang="ko-KR" sz="1100" dirty="0" smtClean="0">
                <a:latin typeface="맑은 고딕" panose="020B0503020000020004" pitchFamily="50" charset="-127"/>
                <a:ea typeface="맑은 고딕" panose="020B0503020000020004" pitchFamily="50" charset="-127"/>
              </a:rPr>
              <a:t>..)</a:t>
            </a:r>
            <a:r>
              <a:rPr kumimoji="0" lang="ko-KR" altLang="en-US" sz="1100" dirty="0" smtClean="0">
                <a:latin typeface="맑은 고딕" panose="020B0503020000020004" pitchFamily="50" charset="-127"/>
                <a:ea typeface="맑은 고딕" panose="020B0503020000020004" pitchFamily="50" charset="-127"/>
              </a:rPr>
              <a:t>의 </a:t>
            </a:r>
            <a:r>
              <a:rPr kumimoji="0" lang="en-US" altLang="ko-KR" sz="1100" dirty="0" smtClean="0">
                <a:latin typeface="맑은 고딕" panose="020B0503020000020004" pitchFamily="50" charset="-127"/>
                <a:ea typeface="맑은 고딕" panose="020B0503020000020004" pitchFamily="50" charset="-127"/>
              </a:rPr>
              <a:t>XML</a:t>
            </a:r>
            <a:r>
              <a:rPr kumimoji="0" lang="ko-KR" altLang="en-US" sz="1100" dirty="0" err="1" smtClean="0">
                <a:latin typeface="맑은 고딕" panose="020B0503020000020004" pitchFamily="50" charset="-127"/>
                <a:ea typeface="맑은 고딕" panose="020B0503020000020004" pitchFamily="50" charset="-127"/>
              </a:rPr>
              <a:t>오브젝트명</a:t>
            </a:r>
            <a:r>
              <a:rPr kumimoji="0" lang="ko-KR" altLang="en-US" sz="1100" dirty="0" smtClean="0">
                <a:latin typeface="맑은 고딕" panose="020B0503020000020004" pitchFamily="50" charset="-127"/>
                <a:ea typeface="맑은 고딕" panose="020B0503020000020004" pitchFamily="50" charset="-127"/>
              </a:rPr>
              <a:t>  </a:t>
            </a:r>
            <a:r>
              <a:rPr kumimoji="0"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a:t>
            </a:r>
            <a:r>
              <a:rPr kumimoji="0"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예</a:t>
            </a:r>
            <a:r>
              <a:rPr kumimoji="0"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com.frame.auth.auth_insert.xml</a:t>
            </a:r>
            <a:r>
              <a:rPr kumimoji="0" lang="en-US" altLang="ko-KR" sz="1100" dirty="0" smtClean="0">
                <a:latin typeface="맑은 고딕" panose="020B0503020000020004" pitchFamily="50" charset="-127"/>
                <a:ea typeface="맑은 고딕" panose="020B0503020000020004" pitchFamily="50" charset="-127"/>
              </a:rPr>
              <a:t>)</a:t>
            </a:r>
          </a:p>
        </p:txBody>
      </p:sp>
    </p:spTree>
    <p:extLst>
      <p:ext uri="{BB962C8B-B14F-4D97-AF65-F5344CB8AC3E}">
        <p14:creationId xmlns:p14="http://schemas.microsoft.com/office/powerpoint/2010/main" val="4307315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2"/>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11" name="Rectangle 7"/>
          <p:cNvSpPr>
            <a:spLocks noChangeArrowheads="1"/>
          </p:cNvSpPr>
          <p:nvPr/>
        </p:nvSpPr>
        <p:spPr bwMode="auto">
          <a:xfrm>
            <a:off x="560388" y="1340768"/>
            <a:ext cx="8628063" cy="1785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&lt;UPDATE </a:t>
            </a:r>
            <a:r>
              <a:rPr kumimoji="0" lang="ko-KR" altLang="en-US" sz="1100" dirty="0" smtClean="0">
                <a:solidFill>
                  <a:srgbClr val="000000"/>
                </a:solidFill>
                <a:latin typeface="맑은 고딕" panose="020B0503020000020004" pitchFamily="50" charset="-127"/>
                <a:ea typeface="맑은 고딕" panose="020B0503020000020004" pitchFamily="50" charset="-127"/>
              </a:rPr>
              <a:t>절</a:t>
            </a:r>
            <a:r>
              <a:rPr kumimoji="0" lang="en-US" altLang="ko-KR" sz="1100" dirty="0" smtClean="0">
                <a:solidFill>
                  <a:srgbClr val="000000"/>
                </a:solidFill>
                <a:latin typeface="맑은 고딕" panose="020B0503020000020004" pitchFamily="50" charset="-127"/>
                <a:ea typeface="맑은 고딕" panose="020B0503020000020004" pitchFamily="50" charset="-127"/>
              </a:rPr>
              <a:t>&gt;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UPDATE TAB1 </a:t>
            </a:r>
            <a:r>
              <a:rPr kumimoji="0" lang="en-US" altLang="ko-KR" sz="1100" dirty="0">
                <a:solidFill>
                  <a:srgbClr val="0066FF"/>
                </a:solidFill>
                <a:latin typeface="맑은 고딕" panose="020B0503020000020004" pitchFamily="50" charset="-127"/>
                <a:ea typeface="맑은 고딕" panose="020B0503020000020004" pitchFamily="50" charset="-127"/>
              </a:rPr>
              <a:t>/* </a:t>
            </a:r>
            <a:r>
              <a:rPr kumimoji="0" lang="ko-KR" altLang="en-US" sz="1100" dirty="0">
                <a:solidFill>
                  <a:srgbClr val="0066FF"/>
                </a:solidFill>
                <a:latin typeface="맑은 고딕" panose="020B0503020000020004" pitchFamily="50" charset="-127"/>
                <a:ea typeface="맑은 고딕" panose="020B0503020000020004" pitchFamily="50" charset="-127"/>
              </a:rPr>
              <a:t>패키지경로</a:t>
            </a:r>
            <a:r>
              <a:rPr kumimoji="0" lang="en-US" altLang="ko-KR" sz="1100" dirty="0">
                <a:solidFill>
                  <a:srgbClr val="0066FF"/>
                </a:solidFill>
                <a:latin typeface="맑은 고딕" panose="020B0503020000020004" pitchFamily="50" charset="-127"/>
                <a:ea typeface="맑은 고딕" panose="020B0503020000020004" pitchFamily="50" charset="-127"/>
              </a:rPr>
              <a:t>.SQL_ID </a:t>
            </a:r>
            <a:r>
              <a:rPr kumimoji="0" lang="en-US" altLang="ko-KR" sz="1100" dirty="0" smtClean="0">
                <a:solidFill>
                  <a:srgbClr val="0066FF"/>
                </a:solidFill>
                <a:latin typeface="맑은 고딕" panose="020B0503020000020004" pitchFamily="50" charset="-127"/>
                <a:ea typeface="맑은 고딕" panose="020B0503020000020004" pitchFamily="50" charset="-127"/>
              </a:rPr>
              <a: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a:solidFill>
                  <a:srgbClr val="000000"/>
                </a:solidFill>
                <a:latin typeface="맑은 고딕" panose="020B0503020000020004" pitchFamily="50" charset="-127"/>
                <a:ea typeface="맑은 고딕" panose="020B0503020000020004" pitchFamily="50" charset="-127"/>
              </a:rPr>
              <a:t>SET </a:t>
            </a:r>
            <a:r>
              <a:rPr kumimoji="0" lang="en-US" altLang="ko-KR" sz="1100" dirty="0" smtClean="0">
                <a:solidFill>
                  <a:srgbClr val="000000"/>
                </a:solidFill>
                <a:latin typeface="맑은 고딕" panose="020B0503020000020004" pitchFamily="50" charset="-127"/>
                <a:ea typeface="맑은 고딕" panose="020B0503020000020004" pitchFamily="50" charset="-127"/>
              </a:rPr>
              <a:t>col1 </a:t>
            </a:r>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＇111</a:t>
            </a:r>
            <a:r>
              <a:rPr kumimoji="0" lang="en-US" altLang="ko-KR" sz="1100" dirty="0">
                <a:solidFill>
                  <a:srgbClr val="000000"/>
                </a:solidFill>
                <a:latin typeface="맑은 고딕" panose="020B0503020000020004" pitchFamily="50" charset="-127"/>
                <a:ea typeface="맑은 고딕" panose="020B0503020000020004" pitchFamily="50" charset="-127"/>
              </a:rPr>
              <a:t>‘</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 </a:t>
            </a:r>
            <a:r>
              <a:rPr kumimoji="0" lang="en-US" altLang="ko-KR" sz="1100" dirty="0" smtClean="0">
                <a:solidFill>
                  <a:srgbClr val="000000"/>
                </a:solidFill>
                <a:latin typeface="맑은 고딕" panose="020B0503020000020004" pitchFamily="50" charset="-127"/>
                <a:ea typeface="맑은 고딕" panose="020B0503020000020004" pitchFamily="50" charset="-127"/>
              </a:rPr>
              <a:t>col2 </a:t>
            </a:r>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＇222＇</a:t>
            </a: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WHERE </a:t>
            </a:r>
            <a:r>
              <a:rPr kumimoji="0" lang="en-US" altLang="ko-KR" sz="1100" dirty="0" smtClean="0">
                <a:solidFill>
                  <a:srgbClr val="000000"/>
                </a:solidFill>
                <a:latin typeface="맑은 고딕" panose="020B0503020000020004" pitchFamily="50" charset="-127"/>
                <a:ea typeface="맑은 고딕" panose="020B0503020000020004" pitchFamily="50" charset="-127"/>
              </a:rPr>
              <a:t>col3 </a:t>
            </a:r>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＇101‘;</a:t>
            </a:r>
          </a:p>
          <a:p>
            <a:pPr latinLnBrk="0"/>
            <a:endParaRPr kumimoji="0" lang="en-US" altLang="ko-KR" sz="1100" b="1" dirty="0">
              <a:solidFill>
                <a:srgbClr val="000000"/>
              </a:solidFill>
              <a:latin typeface="맑은 고딕" panose="020B0503020000020004" pitchFamily="50" charset="-127"/>
              <a:ea typeface="맑은 고딕" panose="020B0503020000020004" pitchFamily="50" charset="-127"/>
            </a:endParaRPr>
          </a:p>
          <a:p>
            <a:pPr latinLnBrk="0"/>
            <a:endParaRPr kumimoji="0" lang="en-US" altLang="ko-KR" sz="1100" b="1"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&lt;DELETE </a:t>
            </a:r>
            <a:r>
              <a:rPr kumimoji="0" lang="ko-KR" altLang="en-US" sz="1100" dirty="0" smtClean="0">
                <a:solidFill>
                  <a:srgbClr val="000000"/>
                </a:solidFill>
                <a:latin typeface="맑은 고딕" panose="020B0503020000020004" pitchFamily="50" charset="-127"/>
                <a:ea typeface="맑은 고딕" panose="020B0503020000020004" pitchFamily="50" charset="-127"/>
              </a:rPr>
              <a:t>절</a:t>
            </a:r>
            <a:r>
              <a:rPr kumimoji="0" lang="en-US" altLang="ko-KR" sz="1100" dirty="0" smtClean="0">
                <a:solidFill>
                  <a:srgbClr val="000000"/>
                </a:solidFill>
                <a:latin typeface="맑은 고딕" panose="020B0503020000020004" pitchFamily="50" charset="-127"/>
                <a:ea typeface="맑은 고딕" panose="020B0503020000020004" pitchFamily="50" charset="-127"/>
              </a:rPr>
              <a:t>&gt;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DELETE </a:t>
            </a:r>
            <a:r>
              <a:rPr kumimoji="0" lang="en-US" altLang="ko-KR" sz="1100" dirty="0">
                <a:solidFill>
                  <a:srgbClr val="000000"/>
                </a:solidFill>
                <a:latin typeface="맑은 고딕" panose="020B0503020000020004" pitchFamily="50" charset="-127"/>
                <a:ea typeface="맑은 고딕" panose="020B0503020000020004" pitchFamily="50" charset="-127"/>
              </a:rPr>
              <a:t>FROM </a:t>
            </a:r>
            <a:r>
              <a:rPr kumimoji="0" lang="en-US" altLang="ko-KR" sz="1100" dirty="0" smtClean="0">
                <a:solidFill>
                  <a:srgbClr val="000000"/>
                </a:solidFill>
                <a:latin typeface="맑은 고딕" panose="020B0503020000020004" pitchFamily="50" charset="-127"/>
                <a:ea typeface="맑은 고딕" panose="020B0503020000020004" pitchFamily="50" charset="-127"/>
              </a:rPr>
              <a:t>TAB1 </a:t>
            </a:r>
            <a:r>
              <a:rPr kumimoji="0" lang="en-US" altLang="ko-KR" sz="1100" dirty="0">
                <a:solidFill>
                  <a:srgbClr val="0066FF"/>
                </a:solidFill>
                <a:latin typeface="맑은 고딕" panose="020B0503020000020004" pitchFamily="50" charset="-127"/>
                <a:ea typeface="맑은 고딕" panose="020B0503020000020004" pitchFamily="50" charset="-127"/>
              </a:rPr>
              <a:t>/* </a:t>
            </a:r>
            <a:r>
              <a:rPr kumimoji="0" lang="ko-KR" altLang="en-US" sz="1100" dirty="0">
                <a:solidFill>
                  <a:srgbClr val="0066FF"/>
                </a:solidFill>
                <a:latin typeface="맑은 고딕" panose="020B0503020000020004" pitchFamily="50" charset="-127"/>
                <a:ea typeface="맑은 고딕" panose="020B0503020000020004" pitchFamily="50" charset="-127"/>
              </a:rPr>
              <a:t>패키지경로</a:t>
            </a:r>
            <a:r>
              <a:rPr kumimoji="0" lang="en-US" altLang="ko-KR" sz="1100" dirty="0">
                <a:solidFill>
                  <a:srgbClr val="0066FF"/>
                </a:solidFill>
                <a:latin typeface="맑은 고딕" panose="020B0503020000020004" pitchFamily="50" charset="-127"/>
                <a:ea typeface="맑은 고딕" panose="020B0503020000020004" pitchFamily="50" charset="-127"/>
              </a:rPr>
              <a:t>.SQL_ID */</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WHERE </a:t>
            </a:r>
            <a:r>
              <a:rPr kumimoji="0" lang="en-US" altLang="ko-KR" sz="1100" dirty="0" smtClean="0">
                <a:solidFill>
                  <a:srgbClr val="000000"/>
                </a:solidFill>
                <a:latin typeface="맑은 고딕" panose="020B0503020000020004" pitchFamily="50" charset="-127"/>
                <a:ea typeface="맑은 고딕" panose="020B0503020000020004" pitchFamily="50" charset="-127"/>
              </a:rPr>
              <a:t>col1 </a:t>
            </a:r>
            <a:r>
              <a:rPr kumimoji="0" lang="en-US" altLang="ko-KR" sz="1100" dirty="0">
                <a:solidFill>
                  <a:srgbClr val="000000"/>
                </a:solidFill>
                <a:latin typeface="맑은 고딕" panose="020B0503020000020004" pitchFamily="50" charset="-127"/>
                <a:ea typeface="맑은 고딕" panose="020B0503020000020004" pitchFamily="50" charset="-127"/>
              </a:rPr>
              <a:t>= '101’</a:t>
            </a:r>
            <a:endParaRPr lang="en-US" altLang="ko-KR" sz="1100" b="1" dirty="0">
              <a:solidFill>
                <a:srgbClr val="FF33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1117046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1"/>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10" name="Text Box 12"/>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a:solidFill>
                  <a:srgbClr val="000000"/>
                </a:solidFill>
                <a:latin typeface="맑은 고딕" panose="020B0503020000020004" pitchFamily="50" charset="-127"/>
                <a:ea typeface="맑은 고딕" panose="020B0503020000020004" pitchFamily="50" charset="-127"/>
              </a:rPr>
              <a:t>2</a:t>
            </a:r>
            <a:r>
              <a:rPr lang="en-US" altLang="ko-KR" sz="1200" b="1" dirty="0" smtClean="0">
                <a:solidFill>
                  <a:srgbClr val="000000"/>
                </a:solidFill>
                <a:latin typeface="맑은 고딕" panose="020B0503020000020004" pitchFamily="50" charset="-127"/>
                <a:ea typeface="맑은 고딕" panose="020B0503020000020004" pitchFamily="50" charset="-127"/>
              </a:rPr>
              <a:t>.9 PL/SQL logic</a:t>
            </a:r>
          </a:p>
        </p:txBody>
      </p:sp>
      <p:sp>
        <p:nvSpPr>
          <p:cNvPr id="11" name="Rectangle 14"/>
          <p:cNvSpPr>
            <a:spLocks noChangeArrowheads="1"/>
          </p:cNvSpPr>
          <p:nvPr/>
        </p:nvSpPr>
        <p:spPr bwMode="auto">
          <a:xfrm>
            <a:off x="675580" y="1504950"/>
            <a:ext cx="8597900" cy="481516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1) LOOP</a:t>
            </a:r>
            <a:r>
              <a:rPr lang="ko-KR" altLang="en-US" sz="1100" dirty="0" smtClean="0">
                <a:solidFill>
                  <a:srgbClr val="000000"/>
                </a:solidFill>
                <a:latin typeface="맑은 고딕" panose="020B0503020000020004" pitchFamily="50" charset="-127"/>
                <a:ea typeface="맑은 고딕" panose="020B0503020000020004" pitchFamily="50" charset="-127"/>
              </a:rPr>
              <a:t>안에 </a:t>
            </a:r>
            <a:r>
              <a:rPr lang="en-US" altLang="ko-KR" sz="1100" dirty="0" smtClean="0">
                <a:solidFill>
                  <a:srgbClr val="000000"/>
                </a:solidFill>
                <a:latin typeface="맑은 고딕" panose="020B0503020000020004" pitchFamily="50" charset="-127"/>
                <a:ea typeface="맑은 고딕" panose="020B0503020000020004" pitchFamily="50" charset="-127"/>
              </a:rPr>
              <a:t>LOOP</a:t>
            </a:r>
            <a:r>
              <a:rPr lang="ko-KR" altLang="en-US" sz="1100" dirty="0" smtClean="0">
                <a:solidFill>
                  <a:srgbClr val="000000"/>
                </a:solidFill>
                <a:latin typeface="맑은 고딕" panose="020B0503020000020004" pitchFamily="50" charset="-127"/>
                <a:ea typeface="맑은 고딕" panose="020B0503020000020004" pitchFamily="50" charset="-127"/>
              </a:rPr>
              <a:t>를 반복적으로 사용하는 것보다 </a:t>
            </a:r>
            <a:r>
              <a:rPr lang="en-US" altLang="ko-KR" sz="1100" dirty="0" smtClean="0">
                <a:solidFill>
                  <a:srgbClr val="000000"/>
                </a:solidFill>
                <a:latin typeface="맑은 고딕" panose="020B0503020000020004" pitchFamily="50" charset="-127"/>
                <a:ea typeface="맑은 고딕" panose="020B0503020000020004" pitchFamily="50" charset="-127"/>
              </a:rPr>
              <a:t>CURSOR </a:t>
            </a:r>
            <a:r>
              <a:rPr lang="ko-KR" altLang="en-US" sz="1100" dirty="0" smtClean="0">
                <a:solidFill>
                  <a:srgbClr val="000000"/>
                </a:solidFill>
                <a:latin typeface="맑은 고딕" panose="020B0503020000020004" pitchFamily="50" charset="-127"/>
                <a:ea typeface="맑은 고딕" panose="020B0503020000020004" pitchFamily="50" charset="-127"/>
              </a:rPr>
              <a:t>선언으로 </a:t>
            </a:r>
            <a:r>
              <a:rPr lang="en-US" altLang="ko-KR" sz="1100" dirty="0" smtClean="0">
                <a:solidFill>
                  <a:srgbClr val="000000"/>
                </a:solidFill>
                <a:latin typeface="맑은 고딕" panose="020B0503020000020004" pitchFamily="50" charset="-127"/>
                <a:ea typeface="맑은 고딕" panose="020B0503020000020004" pitchFamily="50" charset="-127"/>
              </a:rPr>
              <a:t>FETCH</a:t>
            </a:r>
            <a:r>
              <a:rPr lang="ko-KR" altLang="en-US" sz="1100" dirty="0" smtClean="0">
                <a:solidFill>
                  <a:srgbClr val="000000"/>
                </a:solidFill>
                <a:latin typeface="맑은 고딕" panose="020B0503020000020004" pitchFamily="50" charset="-127"/>
                <a:ea typeface="맑은 고딕" panose="020B0503020000020004" pitchFamily="50" charset="-127"/>
              </a:rPr>
              <a:t>만 </a:t>
            </a:r>
            <a:r>
              <a:rPr lang="en-US" altLang="ko-KR" sz="1100" dirty="0" smtClean="0">
                <a:solidFill>
                  <a:srgbClr val="000000"/>
                </a:solidFill>
                <a:latin typeface="맑은 고딕" panose="020B0503020000020004" pitchFamily="50" charset="-127"/>
                <a:ea typeface="맑은 고딕" panose="020B0503020000020004" pitchFamily="50" charset="-127"/>
              </a:rPr>
              <a:t>LOOP</a:t>
            </a:r>
            <a:r>
              <a:rPr lang="ko-KR" altLang="en-US" sz="1100" dirty="0" smtClean="0">
                <a:solidFill>
                  <a:srgbClr val="000000"/>
                </a:solidFill>
                <a:latin typeface="맑은 고딕" panose="020B0503020000020004" pitchFamily="50" charset="-127"/>
                <a:ea typeface="맑은 고딕" panose="020B0503020000020004" pitchFamily="50" charset="-127"/>
              </a:rPr>
              <a:t>를 사용할 수 있도록 한다</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algn="l">
              <a:lnSpc>
                <a:spcPct val="90000"/>
              </a:lnSpc>
            </a:pP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algn="l">
              <a:lnSpc>
                <a:spcPct val="90000"/>
              </a:lnSpc>
            </a:pPr>
            <a:r>
              <a:rPr lang="en-US" altLang="ko-KR" sz="1100" b="1" dirty="0" smtClean="0">
                <a:solidFill>
                  <a:srgbClr val="000000"/>
                </a:solidFill>
                <a:latin typeface="맑은 고딕" panose="020B0503020000020004" pitchFamily="50" charset="-127"/>
                <a:ea typeface="맑은 고딕" panose="020B0503020000020004" pitchFamily="50" charset="-127"/>
              </a:rPr>
              <a:t>LOOP</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FETCH c1 INTO :v1 :v2</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en-US" altLang="ko-KR" sz="1100" b="1" dirty="0" smtClean="0">
                <a:solidFill>
                  <a:srgbClr val="000000"/>
                </a:solidFill>
                <a:latin typeface="맑은 고딕" panose="020B0503020000020004" pitchFamily="50" charset="-127"/>
                <a:ea typeface="맑은 고딕" panose="020B0503020000020004" pitchFamily="50" charset="-127"/>
              </a:rPr>
              <a:t>LOOP</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FETCH c2 INTO :v21 :v22</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en-US" altLang="ko-KR" sz="1100" b="1" dirty="0" smtClean="0">
                <a:solidFill>
                  <a:srgbClr val="000000"/>
                </a:solidFill>
                <a:latin typeface="맑은 고딕" panose="020B0503020000020004" pitchFamily="50" charset="-127"/>
                <a:ea typeface="맑은 고딕" panose="020B0503020000020004" pitchFamily="50" charset="-127"/>
              </a:rPr>
              <a:t>LOOP</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SELECT xx FROM tab3               &lt;-------- (*)</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WHERE col1 = :v21 </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AND   col2 = :v22; </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 . . . </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END </a:t>
            </a:r>
            <a:r>
              <a:rPr lang="en-US" altLang="ko-KR" sz="1100" b="1" dirty="0" smtClean="0">
                <a:solidFill>
                  <a:srgbClr val="000000"/>
                </a:solidFill>
                <a:latin typeface="맑은 고딕" panose="020B0503020000020004" pitchFamily="50" charset="-127"/>
                <a:ea typeface="맑은 고딕" panose="020B0503020000020004" pitchFamily="50" charset="-127"/>
              </a:rPr>
              <a:t>LOOP</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END </a:t>
            </a:r>
            <a:r>
              <a:rPr lang="en-US" altLang="ko-KR" sz="1100" b="1" dirty="0" smtClean="0">
                <a:solidFill>
                  <a:srgbClr val="000000"/>
                </a:solidFill>
                <a:latin typeface="맑은 고딕" panose="020B0503020000020004" pitchFamily="50" charset="-127"/>
                <a:ea typeface="맑은 고딕" panose="020B0503020000020004" pitchFamily="50" charset="-127"/>
              </a:rPr>
              <a:t>LOOP</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END </a:t>
            </a:r>
            <a:r>
              <a:rPr lang="en-US" altLang="ko-KR" sz="1100" b="1" dirty="0" smtClean="0">
                <a:solidFill>
                  <a:srgbClr val="000000"/>
                </a:solidFill>
                <a:latin typeface="맑은 고딕" panose="020B0503020000020004" pitchFamily="50" charset="-127"/>
                <a:ea typeface="맑은 고딕" panose="020B0503020000020004" pitchFamily="50" charset="-127"/>
              </a:rPr>
              <a:t>LOOP</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algn="l">
              <a:lnSpc>
                <a:spcPct val="90000"/>
              </a:lnSpc>
            </a:pP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 </a:t>
            </a:r>
            <a:r>
              <a:rPr lang="en-US" altLang="ko-KR" sz="1100" dirty="0" smtClean="0">
                <a:solidFill>
                  <a:srgbClr val="000000"/>
                </a:solidFill>
                <a:latin typeface="맑은 고딕" panose="020B0503020000020004" pitchFamily="50" charset="-127"/>
                <a:ea typeface="맑은 고딕" panose="020B0503020000020004" pitchFamily="50" charset="-127"/>
              </a:rPr>
              <a:t>LOOP </a:t>
            </a:r>
            <a:r>
              <a:rPr lang="ko-KR" altLang="en-US" sz="1100" dirty="0" smtClean="0">
                <a:solidFill>
                  <a:srgbClr val="000000"/>
                </a:solidFill>
                <a:latin typeface="맑은 고딕" panose="020B0503020000020004" pitchFamily="50" charset="-127"/>
                <a:ea typeface="맑은 고딕" panose="020B0503020000020004" pitchFamily="50" charset="-127"/>
              </a:rPr>
              <a:t>내에 </a:t>
            </a:r>
            <a:r>
              <a:rPr lang="en-US" altLang="ko-KR" sz="1100" dirty="0" smtClean="0">
                <a:solidFill>
                  <a:srgbClr val="000000"/>
                </a:solidFill>
                <a:latin typeface="맑은 고딕" panose="020B0503020000020004" pitchFamily="50" charset="-127"/>
                <a:ea typeface="맑은 고딕" panose="020B0503020000020004" pitchFamily="50" charset="-127"/>
              </a:rPr>
              <a:t>(*)</a:t>
            </a:r>
            <a:r>
              <a:rPr lang="ko-KR" altLang="en-US" sz="1100" dirty="0" smtClean="0">
                <a:solidFill>
                  <a:srgbClr val="000000"/>
                </a:solidFill>
                <a:latin typeface="맑은 고딕" panose="020B0503020000020004" pitchFamily="50" charset="-127"/>
                <a:ea typeface="맑은 고딕" panose="020B0503020000020004" pitchFamily="50" charset="-127"/>
              </a:rPr>
              <a:t>처럼 </a:t>
            </a:r>
            <a:r>
              <a:rPr lang="en-US" altLang="ko-KR" sz="1100" dirty="0" smtClean="0">
                <a:solidFill>
                  <a:srgbClr val="000000"/>
                </a:solidFill>
                <a:latin typeface="맑은 고딕" panose="020B0503020000020004" pitchFamily="50" charset="-127"/>
                <a:ea typeface="맑은 고딕" panose="020B0503020000020004" pitchFamily="50" charset="-127"/>
              </a:rPr>
              <a:t>SELECT </a:t>
            </a:r>
            <a:r>
              <a:rPr lang="ko-KR" altLang="en-US" sz="1100" dirty="0" smtClean="0">
                <a:solidFill>
                  <a:srgbClr val="000000"/>
                </a:solidFill>
                <a:latin typeface="맑은 고딕" panose="020B0503020000020004" pitchFamily="50" charset="-127"/>
                <a:ea typeface="맑은 고딕" panose="020B0503020000020004" pitchFamily="50" charset="-127"/>
              </a:rPr>
              <a:t>문장을 반복 수행하는 것보다는 아래와 같이 커서를 선언하여 사용한다</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algn="l">
              <a:lnSpc>
                <a:spcPct val="90000"/>
              </a:lnSpc>
            </a:pP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DECLARE</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en-US" altLang="ko-KR" sz="1100" b="1" dirty="0" smtClean="0">
                <a:solidFill>
                  <a:srgbClr val="000000"/>
                </a:solidFill>
                <a:latin typeface="맑은 고딕" panose="020B0503020000020004" pitchFamily="50" charset="-127"/>
                <a:ea typeface="맑은 고딕" panose="020B0503020000020004" pitchFamily="50" charset="-127"/>
              </a:rPr>
              <a:t> CURSOR Cur1</a:t>
            </a:r>
            <a:r>
              <a:rPr lang="en-US" altLang="ko-KR" sz="1100" dirty="0" smtClean="0">
                <a:solidFill>
                  <a:srgbClr val="000000"/>
                </a:solidFill>
                <a:latin typeface="맑은 고딕" panose="020B0503020000020004" pitchFamily="50" charset="-127"/>
                <a:ea typeface="맑은 고딕" panose="020B0503020000020004" pitchFamily="50" charset="-127"/>
              </a:rPr>
              <a:t> IS</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SELECT . . . </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FROM   tab1 a, tab2 b, tab3 c</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WHERE  a.col1 = b.col2        </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BEGIN</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OPEN </a:t>
            </a:r>
            <a:r>
              <a:rPr lang="en-US" altLang="ko-KR" sz="1100" b="1" dirty="0" smtClean="0">
                <a:solidFill>
                  <a:srgbClr val="000000"/>
                </a:solidFill>
                <a:latin typeface="맑은 고딕" panose="020B0503020000020004" pitchFamily="50" charset="-127"/>
                <a:ea typeface="맑은 고딕" panose="020B0503020000020004" pitchFamily="50" charset="-127"/>
              </a:rPr>
              <a:t>Cur1</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LOOP</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FETCH </a:t>
            </a:r>
            <a:r>
              <a:rPr lang="en-US" altLang="ko-KR" sz="1100" b="1" dirty="0" smtClean="0">
                <a:solidFill>
                  <a:srgbClr val="000000"/>
                </a:solidFill>
                <a:latin typeface="맑은 고딕" panose="020B0503020000020004" pitchFamily="50" charset="-127"/>
                <a:ea typeface="맑은 고딕" panose="020B0503020000020004" pitchFamily="50" charset="-127"/>
              </a:rPr>
              <a:t>Cur1</a:t>
            </a:r>
            <a:r>
              <a:rPr lang="en-US" altLang="ko-KR" sz="1100" dirty="0" smtClean="0">
                <a:solidFill>
                  <a:srgbClr val="000000"/>
                </a:solidFill>
                <a:latin typeface="맑은 고딕" panose="020B0503020000020004" pitchFamily="50" charset="-127"/>
                <a:ea typeface="맑은 고딕" panose="020B0503020000020004" pitchFamily="50" charset="-127"/>
              </a:rPr>
              <a:t> INTO :xx</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END LOOP;</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    COMMIT;</a:t>
            </a: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END;</a:t>
            </a:r>
          </a:p>
          <a:p>
            <a:pPr algn="l">
              <a:lnSpc>
                <a:spcPct val="90000"/>
              </a:lnSpc>
            </a:pP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algn="l">
              <a:lnSpc>
                <a:spcPct val="90000"/>
              </a:lnSpc>
            </a:pPr>
            <a:r>
              <a:rPr lang="en-US" altLang="ko-KR" sz="1100" dirty="0" smtClean="0">
                <a:solidFill>
                  <a:srgbClr val="000000"/>
                </a:solidFill>
                <a:latin typeface="맑은 고딕" panose="020B0503020000020004" pitchFamily="50" charset="-127"/>
                <a:ea typeface="맑은 고딕" panose="020B0503020000020004" pitchFamily="50" charset="-127"/>
              </a:rPr>
              <a:t>2) COMMIT</a:t>
            </a:r>
            <a:r>
              <a:rPr lang="ko-KR" altLang="en-US" sz="1100" dirty="0" smtClean="0">
                <a:solidFill>
                  <a:srgbClr val="000000"/>
                </a:solidFill>
                <a:latin typeface="맑은 고딕" panose="020B0503020000020004" pitchFamily="50" charset="-127"/>
                <a:ea typeface="맑은 고딕" panose="020B0503020000020004" pitchFamily="50" charset="-127"/>
              </a:rPr>
              <a:t>이나 </a:t>
            </a:r>
            <a:r>
              <a:rPr lang="en-US" altLang="ko-KR" sz="1100" dirty="0" smtClean="0">
                <a:solidFill>
                  <a:srgbClr val="000000"/>
                </a:solidFill>
                <a:latin typeface="맑은 고딕" panose="020B0503020000020004" pitchFamily="50" charset="-127"/>
                <a:ea typeface="맑은 고딕" panose="020B0503020000020004" pitchFamily="50" charset="-127"/>
              </a:rPr>
              <a:t>ROLLBACK</a:t>
            </a:r>
            <a:r>
              <a:rPr lang="ko-KR" altLang="en-US" sz="1100" dirty="0" smtClean="0">
                <a:solidFill>
                  <a:srgbClr val="000000"/>
                </a:solidFill>
                <a:latin typeface="맑은 고딕" panose="020B0503020000020004" pitchFamily="50" charset="-127"/>
                <a:ea typeface="맑은 고딕" panose="020B0503020000020004" pitchFamily="50" charset="-127"/>
              </a:rPr>
              <a:t>은 트랜잭션 처리가 완료된 후에 수행한다</a:t>
            </a:r>
            <a:r>
              <a:rPr lang="en-US" altLang="ko-KR" sz="1100" dirty="0" smtClean="0">
                <a:solidFill>
                  <a:srgbClr val="000000"/>
                </a:solidFill>
                <a:latin typeface="맑은 고딕" panose="020B0503020000020004" pitchFamily="50" charset="-127"/>
                <a:ea typeface="맑은 고딕" panose="020B0503020000020004" pitchFamily="50" charset="-127"/>
              </a:rPr>
              <a:t>.</a:t>
            </a:r>
          </a:p>
        </p:txBody>
      </p:sp>
    </p:spTree>
    <p:extLst>
      <p:ext uri="{BB962C8B-B14F-4D97-AF65-F5344CB8AC3E}">
        <p14:creationId xmlns:p14="http://schemas.microsoft.com/office/powerpoint/2010/main" val="8683168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smtClean="0">
                <a:latin typeface="맑은 고딕" panose="020B0503020000020004" pitchFamily="50" charset="-127"/>
                <a:ea typeface="맑은 고딕" panose="020B0503020000020004" pitchFamily="50" charset="-127"/>
              </a:rPr>
              <a:t>2</a:t>
            </a:r>
            <a:r>
              <a:rPr lang="en-US" altLang="ko-KR" sz="1600" b="1" dirty="0" smtClean="0">
                <a:solidFill>
                  <a:schemeClr val="tx1"/>
                </a:solidFill>
                <a:latin typeface="맑은 고딕" panose="020B0503020000020004" pitchFamily="50" charset="-127"/>
                <a:ea typeface="맑은 고딕" panose="020B0503020000020004" pitchFamily="50" charset="-127"/>
              </a:rPr>
              <a:t>. </a:t>
            </a:r>
            <a:r>
              <a:rPr lang="en-US" altLang="ko-KR" sz="1600" b="1" dirty="0">
                <a:solidFill>
                  <a:schemeClr val="tx1"/>
                </a:solidFill>
                <a:latin typeface="맑은 고딕" panose="020B0503020000020004" pitchFamily="50" charset="-127"/>
                <a:ea typeface="맑은 고딕" panose="020B0503020000020004" pitchFamily="50" charset="-127"/>
              </a:rPr>
              <a:t>SQL</a:t>
            </a:r>
            <a:r>
              <a:rPr lang="ko-KR" altLang="en-US" sz="1600" b="1" dirty="0">
                <a:solidFill>
                  <a:schemeClr val="tx1"/>
                </a:solidFill>
                <a:latin typeface="맑은 고딕" panose="020B0503020000020004" pitchFamily="50" charset="-127"/>
                <a:ea typeface="맑은 고딕" panose="020B0503020000020004" pitchFamily="50" charset="-127"/>
              </a:rPr>
              <a:t>문 작성 규칙</a:t>
            </a:r>
          </a:p>
        </p:txBody>
      </p:sp>
      <p:sp>
        <p:nvSpPr>
          <p:cNvPr id="3" name="Text Box 5"/>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latin typeface="맑은 고딕" panose="020B0503020000020004" pitchFamily="50" charset="-127"/>
                <a:ea typeface="맑은 고딕" panose="020B0503020000020004" pitchFamily="50" charset="-127"/>
              </a:rPr>
              <a:t>2</a:t>
            </a:r>
            <a:r>
              <a:rPr lang="en-US" altLang="ko-KR" sz="1200" b="1" dirty="0" smtClean="0">
                <a:solidFill>
                  <a:schemeClr val="tx1"/>
                </a:solidFill>
                <a:latin typeface="맑은 고딕" panose="020B0503020000020004" pitchFamily="50" charset="-127"/>
                <a:ea typeface="맑은 고딕" panose="020B0503020000020004" pitchFamily="50" charset="-127"/>
              </a:rPr>
              <a:t>.10 </a:t>
            </a:r>
            <a:r>
              <a:rPr lang="en-US" altLang="ko-KR" sz="1200" b="1" dirty="0">
                <a:solidFill>
                  <a:schemeClr val="tx1"/>
                </a:solidFill>
                <a:latin typeface="맑은 고딕" panose="020B0503020000020004" pitchFamily="50" charset="-127"/>
                <a:ea typeface="맑은 고딕" panose="020B0503020000020004" pitchFamily="50" charset="-127"/>
              </a:rPr>
              <a:t>PL/SQL </a:t>
            </a:r>
            <a:r>
              <a:rPr lang="ko-KR" altLang="en-US" sz="1200" b="1" dirty="0">
                <a:solidFill>
                  <a:schemeClr val="tx1"/>
                </a:solidFill>
                <a:latin typeface="맑은 고딕" panose="020B0503020000020004" pitchFamily="50" charset="-127"/>
                <a:ea typeface="맑은 고딕" panose="020B0503020000020004" pitchFamily="50" charset="-127"/>
              </a:rPr>
              <a:t>작성 예</a:t>
            </a:r>
          </a:p>
        </p:txBody>
      </p:sp>
      <p:sp>
        <p:nvSpPr>
          <p:cNvPr id="5" name="Rectangle 10"/>
          <p:cNvSpPr>
            <a:spLocks noChangeArrowheads="1"/>
          </p:cNvSpPr>
          <p:nvPr/>
        </p:nvSpPr>
        <p:spPr bwMode="auto">
          <a:xfrm>
            <a:off x="684213" y="1504950"/>
            <a:ext cx="5711825" cy="485671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90000"/>
              </a:lnSpc>
            </a:pPr>
            <a:r>
              <a:rPr lang="en-US" altLang="ko-KR" sz="800" dirty="0">
                <a:latin typeface="맑은 고딕" panose="020B0503020000020004" pitchFamily="50" charset="-127"/>
                <a:ea typeface="맑은 고딕" panose="020B0503020000020004" pitchFamily="50" charset="-127"/>
              </a:rPr>
              <a:t>CREATE OR REPLACE FUNCTION </a:t>
            </a:r>
            <a:r>
              <a:rPr lang="en-US" altLang="ko-KR" sz="800" dirty="0" smtClean="0">
                <a:latin typeface="맑은 고딕" panose="020B0503020000020004" pitchFamily="50" charset="-127"/>
                <a:ea typeface="맑은 고딕" panose="020B0503020000020004" pitchFamily="50" charset="-127"/>
              </a:rPr>
              <a:t>F_</a:t>
            </a:r>
            <a:r>
              <a:rPr lang="ko-KR" altLang="en-US" sz="800" dirty="0" smtClean="0">
                <a:latin typeface="맑은 고딕" panose="020B0503020000020004" pitchFamily="50" charset="-127"/>
                <a:ea typeface="맑은 고딕" panose="020B0503020000020004" pitchFamily="50" charset="-127"/>
              </a:rPr>
              <a:t>업무코드</a:t>
            </a:r>
            <a:r>
              <a:rPr lang="en-US" altLang="ko-KR" sz="800" dirty="0" smtClean="0">
                <a:latin typeface="맑은 고딕" panose="020B0503020000020004" pitchFamily="50" charset="-127"/>
                <a:ea typeface="맑은 고딕" panose="020B0503020000020004" pitchFamily="50" charset="-127"/>
              </a:rPr>
              <a:t>4</a:t>
            </a:r>
            <a:r>
              <a:rPr lang="ko-KR" altLang="en-US" sz="800" dirty="0" smtClean="0">
                <a:latin typeface="맑은 고딕" panose="020B0503020000020004" pitchFamily="50" charset="-127"/>
                <a:ea typeface="맑은 고딕" panose="020B0503020000020004" pitchFamily="50" charset="-127"/>
              </a:rPr>
              <a:t>자리</a:t>
            </a:r>
            <a:r>
              <a:rPr lang="en-US" altLang="ko-KR" sz="800" dirty="0" smtClean="0">
                <a:latin typeface="맑은 고딕" panose="020B0503020000020004" pitchFamily="50" charset="-127"/>
                <a:ea typeface="맑은 고딕" panose="020B0503020000020004" pitchFamily="50" charset="-127"/>
              </a:rPr>
              <a:t>_SAMPLE(</a:t>
            </a:r>
            <a:r>
              <a:rPr lang="ko-KR" altLang="en-US" sz="800" dirty="0" err="1" smtClean="0">
                <a:latin typeface="맑은 고딕" panose="020B0503020000020004" pitchFamily="50" charset="-127"/>
                <a:ea typeface="맑은 고딕" panose="020B0503020000020004" pitchFamily="50" charset="-127"/>
              </a:rPr>
              <a:t>기능명</a:t>
            </a:r>
            <a:r>
              <a:rPr lang="en-US" altLang="ko-KR" sz="800" dirty="0" smtClean="0">
                <a:latin typeface="맑은 고딕" panose="020B0503020000020004" pitchFamily="50" charset="-127"/>
                <a:ea typeface="맑은 고딕" panose="020B0503020000020004" pitchFamily="50" charset="-127"/>
              </a:rPr>
              <a:t>)</a:t>
            </a:r>
            <a:endParaRPr lang="en-US" altLang="ko-KR" sz="800" dirty="0">
              <a:latin typeface="맑은 고딕" panose="020B0503020000020004" pitchFamily="50" charset="-127"/>
              <a:ea typeface="맑은 고딕" panose="020B0503020000020004" pitchFamily="50" charset="-127"/>
            </a:endParaRPr>
          </a:p>
          <a:p>
            <a:pPr algn="l">
              <a:lnSpc>
                <a:spcPct val="90000"/>
              </a:lnSpc>
            </a:pPr>
            <a:r>
              <a:rPr lang="en-US" altLang="ko-KR" sz="800" dirty="0">
                <a:latin typeface="맑은 고딕" panose="020B0503020000020004" pitchFamily="50" charset="-127"/>
                <a:ea typeface="맑은 고딕" panose="020B0503020000020004" pitchFamily="50" charset="-127"/>
              </a:rPr>
              <a:t>( </a:t>
            </a:r>
            <a:r>
              <a:rPr lang="en-US" altLang="ko-KR" sz="800" dirty="0" err="1">
                <a:latin typeface="맑은 고딕" panose="020B0503020000020004" pitchFamily="50" charset="-127"/>
                <a:ea typeface="맑은 고딕" panose="020B0503020000020004" pitchFamily="50" charset="-127"/>
              </a:rPr>
              <a:t>ac_facility</a:t>
            </a:r>
            <a:r>
              <a:rPr lang="en-US" altLang="ko-KR" sz="800" dirty="0">
                <a:latin typeface="맑은 고딕" panose="020B0503020000020004" pitchFamily="50" charset="-127"/>
                <a:ea typeface="맑은 고딕" panose="020B0503020000020004" pitchFamily="50" charset="-127"/>
              </a:rPr>
              <a:t> VARCHAR2</a:t>
            </a:r>
          </a:p>
          <a:p>
            <a:pPr algn="l">
              <a:lnSpc>
                <a:spcPct val="90000"/>
              </a:lnSpc>
            </a:pPr>
            <a:r>
              <a:rPr lang="en-US" altLang="ko-KR" sz="800" dirty="0">
                <a:latin typeface="맑은 고딕" panose="020B0503020000020004" pitchFamily="50" charset="-127"/>
                <a:ea typeface="맑은 고딕" panose="020B0503020000020004" pitchFamily="50" charset="-127"/>
              </a:rPr>
              <a:t>, </a:t>
            </a:r>
            <a:r>
              <a:rPr lang="en-US" altLang="ko-KR" sz="800" dirty="0" err="1">
                <a:latin typeface="맑은 고딕" panose="020B0503020000020004" pitchFamily="50" charset="-127"/>
                <a:ea typeface="맑은 고딕" panose="020B0503020000020004" pitchFamily="50" charset="-127"/>
              </a:rPr>
              <a:t>ad_gls</a:t>
            </a:r>
            <a:r>
              <a:rPr lang="en-US" altLang="ko-KR" sz="800" dirty="0">
                <a:latin typeface="맑은 고딕" panose="020B0503020000020004" pitchFamily="50" charset="-127"/>
                <a:ea typeface="맑은 고딕" panose="020B0503020000020004" pitchFamily="50" charset="-127"/>
              </a:rPr>
              <a:t>      DATE</a:t>
            </a:r>
          </a:p>
          <a:p>
            <a:pPr algn="l">
              <a:lnSpc>
                <a:spcPct val="90000"/>
              </a:lnSpc>
            </a:pPr>
            <a:r>
              <a:rPr lang="en-US" altLang="ko-KR" sz="800" dirty="0">
                <a:latin typeface="맑은 고딕" panose="020B0503020000020004" pitchFamily="50" charset="-127"/>
                <a:ea typeface="맑은 고딕" panose="020B0503020000020004" pitchFamily="50" charset="-127"/>
              </a:rPr>
              <a:t>, </a:t>
            </a:r>
            <a:r>
              <a:rPr lang="en-US" altLang="ko-KR" sz="800" dirty="0" err="1">
                <a:latin typeface="맑은 고딕" panose="020B0503020000020004" pitchFamily="50" charset="-127"/>
                <a:ea typeface="맑은 고딕" panose="020B0503020000020004" pitchFamily="50" charset="-127"/>
              </a:rPr>
              <a:t>an_pnl</a:t>
            </a:r>
            <a:r>
              <a:rPr lang="en-US" altLang="ko-KR" sz="800" dirty="0">
                <a:latin typeface="맑은 고딕" panose="020B0503020000020004" pitchFamily="50" charset="-127"/>
                <a:ea typeface="맑은 고딕" panose="020B0503020000020004" pitchFamily="50" charset="-127"/>
              </a:rPr>
              <a:t>      NUMBER </a:t>
            </a:r>
          </a:p>
          <a:p>
            <a:pPr algn="l">
              <a:lnSpc>
                <a:spcPct val="90000"/>
              </a:lnSpc>
            </a:pPr>
            <a:r>
              <a:rPr lang="en-US" altLang="ko-KR" sz="800" dirty="0">
                <a:latin typeface="맑은 고딕" panose="020B0503020000020004" pitchFamily="50" charset="-127"/>
                <a:ea typeface="맑은 고딕" panose="020B0503020000020004" pitchFamily="50" charset="-127"/>
              </a:rPr>
              <a:t>)</a:t>
            </a:r>
          </a:p>
          <a:p>
            <a:pPr algn="l">
              <a:lnSpc>
                <a:spcPct val="90000"/>
              </a:lnSpc>
            </a:pPr>
            <a:r>
              <a:rPr lang="en-US" altLang="ko-KR" sz="800" dirty="0">
                <a:latin typeface="맑은 고딕" panose="020B0503020000020004" pitchFamily="50" charset="-127"/>
                <a:ea typeface="맑은 고딕" panose="020B0503020000020004" pitchFamily="50" charset="-127"/>
              </a:rPr>
              <a:t>RETURN VARCHAR2</a:t>
            </a:r>
          </a:p>
          <a:p>
            <a:pPr algn="l">
              <a:lnSpc>
                <a:spcPct val="90000"/>
              </a:lnSpc>
            </a:pPr>
            <a:r>
              <a:rPr lang="en-US" altLang="ko-KR" sz="800" dirty="0">
                <a:latin typeface="맑은 고딕" panose="020B0503020000020004" pitchFamily="50" charset="-127"/>
                <a:ea typeface="맑은 고딕" panose="020B0503020000020004" pitchFamily="50" charset="-127"/>
              </a:rPr>
              <a:t>IS</a:t>
            </a:r>
          </a:p>
          <a:p>
            <a:pPr algn="l">
              <a:lnSpc>
                <a:spcPct val="90000"/>
              </a:lnSpc>
            </a:pPr>
            <a:r>
              <a:rPr lang="en-US" altLang="ko-KR" sz="800" dirty="0">
                <a:latin typeface="맑은 고딕" panose="020B0503020000020004" pitchFamily="50" charset="-127"/>
                <a:ea typeface="맑은 고딕" panose="020B0503020000020004" pitchFamily="50" charset="-127"/>
              </a:rPr>
              <a:t>/*******************************************************************************</a:t>
            </a:r>
          </a:p>
          <a:p>
            <a:pPr algn="l">
              <a:lnSpc>
                <a:spcPct val="90000"/>
              </a:lnSpc>
            </a:pPr>
            <a:r>
              <a:rPr lang="en-US" altLang="ko-KR" sz="800" dirty="0">
                <a:latin typeface="맑은 고딕" panose="020B0503020000020004" pitchFamily="50" charset="-127"/>
                <a:ea typeface="맑은 고딕" panose="020B0503020000020004" pitchFamily="50" charset="-127"/>
              </a:rPr>
              <a:t>/*    SYSTEM NAME      : </a:t>
            </a:r>
            <a:r>
              <a:rPr lang="ko-KR" altLang="en-US" sz="800" dirty="0" smtClean="0">
                <a:latin typeface="맑은 고딕" panose="020B0503020000020004" pitchFamily="50" charset="-127"/>
                <a:ea typeface="맑은 고딕" panose="020B0503020000020004" pitchFamily="50" charset="-127"/>
              </a:rPr>
              <a:t>한국도로공사 도로기술통합</a:t>
            </a:r>
            <a:r>
              <a:rPr lang="en-US" altLang="ko-KR" sz="800" dirty="0" smtClean="0">
                <a:latin typeface="맑은 고딕" panose="020B0503020000020004" pitchFamily="50" charset="-127"/>
                <a:ea typeface="맑은 고딕" panose="020B0503020000020004" pitchFamily="50" charset="-127"/>
              </a:rPr>
              <a:t>DB</a:t>
            </a:r>
            <a:r>
              <a:rPr lang="ko-KR" altLang="en-US" sz="800" dirty="0" smtClean="0">
                <a:latin typeface="맑은 고딕" panose="020B0503020000020004" pitchFamily="50" charset="-127"/>
                <a:ea typeface="맑은 고딕" panose="020B0503020000020004" pitchFamily="50" charset="-127"/>
              </a:rPr>
              <a:t>구축 </a:t>
            </a:r>
            <a:r>
              <a:rPr lang="en-US" altLang="ko-KR" sz="800" dirty="0" smtClean="0">
                <a:latin typeface="맑은 고딕" panose="020B0503020000020004" pitchFamily="50" charset="-127"/>
                <a:ea typeface="맑은 고딕" panose="020B0503020000020004" pitchFamily="50" charset="-127"/>
              </a:rPr>
              <a:t>HI-</a:t>
            </a:r>
            <a:r>
              <a:rPr lang="ko-KR" altLang="en-US" sz="800" dirty="0" smtClean="0">
                <a:latin typeface="맑은 고딕" panose="020B0503020000020004" pitchFamily="50" charset="-127"/>
                <a:ea typeface="맑은 고딕" panose="020B0503020000020004" pitchFamily="50" charset="-127"/>
              </a:rPr>
              <a:t>설계시스템</a:t>
            </a:r>
            <a:endParaRPr lang="ko-KR" altLang="en-US" sz="800" dirty="0">
              <a:latin typeface="맑은 고딕" panose="020B0503020000020004" pitchFamily="50" charset="-127"/>
              <a:ea typeface="맑은 고딕" panose="020B0503020000020004" pitchFamily="50" charset="-127"/>
            </a:endParaRPr>
          </a:p>
          <a:p>
            <a:pPr algn="l">
              <a:lnSpc>
                <a:spcPct val="90000"/>
              </a:lnSpc>
            </a:pPr>
            <a:r>
              <a:rPr lang="en-US" altLang="ko-KR" sz="800" dirty="0">
                <a:latin typeface="맑은 고딕" panose="020B0503020000020004" pitchFamily="50" charset="-127"/>
                <a:ea typeface="맑은 고딕" panose="020B0503020000020004" pitchFamily="50" charset="-127"/>
              </a:rPr>
              <a:t>/*    SUB SYSTEM NAME  : </a:t>
            </a:r>
            <a:r>
              <a:rPr lang="ko-KR" altLang="en-US" sz="800" dirty="0">
                <a:latin typeface="맑은 고딕" panose="020B0503020000020004" pitchFamily="50" charset="-127"/>
                <a:ea typeface="맑은 고딕" panose="020B0503020000020004" pitchFamily="50" charset="-127"/>
              </a:rPr>
              <a:t>공통</a:t>
            </a:r>
          </a:p>
          <a:p>
            <a:pPr algn="l">
              <a:lnSpc>
                <a:spcPct val="90000"/>
              </a:lnSpc>
            </a:pPr>
            <a:r>
              <a:rPr lang="en-US" altLang="ko-KR" sz="800" dirty="0">
                <a:latin typeface="맑은 고딕" panose="020B0503020000020004" pitchFamily="50" charset="-127"/>
                <a:ea typeface="맑은 고딕" panose="020B0503020000020004" pitchFamily="50" charset="-127"/>
              </a:rPr>
              <a:t>/*    PROGRAM NAME     : </a:t>
            </a:r>
            <a:r>
              <a:rPr lang="en-US" altLang="ko-KR" sz="800" dirty="0" smtClean="0">
                <a:latin typeface="맑은 고딕" panose="020B0503020000020004" pitchFamily="50" charset="-127"/>
                <a:ea typeface="맑은 고딕" panose="020B0503020000020004" pitchFamily="50" charset="-127"/>
              </a:rPr>
              <a:t>F_EXDC_SAMPLE</a:t>
            </a:r>
            <a:endParaRPr lang="en-US" altLang="ko-KR" sz="800" dirty="0">
              <a:latin typeface="맑은 고딕" panose="020B0503020000020004" pitchFamily="50" charset="-127"/>
              <a:ea typeface="맑은 고딕" panose="020B0503020000020004" pitchFamily="50" charset="-127"/>
            </a:endParaRPr>
          </a:p>
          <a:p>
            <a:pPr algn="l">
              <a:lnSpc>
                <a:spcPct val="90000"/>
              </a:lnSpc>
            </a:pPr>
            <a:r>
              <a:rPr lang="en-US" altLang="ko-KR" sz="800" dirty="0">
                <a:latin typeface="맑은 고딕" panose="020B0503020000020004" pitchFamily="50" charset="-127"/>
                <a:ea typeface="맑은 고딕" panose="020B0503020000020004" pitchFamily="50" charset="-127"/>
              </a:rPr>
              <a:t>/*    DESCRIPTION      : </a:t>
            </a:r>
            <a:r>
              <a:rPr lang="ko-KR" altLang="en-US" sz="800" dirty="0">
                <a:latin typeface="맑은 고딕" panose="020B0503020000020004" pitchFamily="50" charset="-127"/>
                <a:ea typeface="맑은 고딕" panose="020B0503020000020004" pitchFamily="50" charset="-127"/>
              </a:rPr>
              <a:t>함수 설명</a:t>
            </a:r>
          </a:p>
          <a:p>
            <a:pPr algn="l">
              <a:lnSpc>
                <a:spcPct val="90000"/>
              </a:lnSpc>
            </a:pPr>
            <a:r>
              <a:rPr lang="en-US" altLang="ko-KR" sz="800" dirty="0">
                <a:latin typeface="맑은 고딕" panose="020B0503020000020004" pitchFamily="50" charset="-127"/>
                <a:ea typeface="맑은 고딕" panose="020B0503020000020004" pitchFamily="50" charset="-127"/>
              </a:rPr>
              <a:t>/*    TABLE INFOMATION :</a:t>
            </a:r>
          </a:p>
          <a:p>
            <a:pPr algn="l">
              <a:lnSpc>
                <a:spcPct val="90000"/>
              </a:lnSpc>
            </a:pPr>
            <a:r>
              <a:rPr lang="en-US" altLang="ko-KR" sz="800" dirty="0">
                <a:latin typeface="맑은 고딕" panose="020B0503020000020004" pitchFamily="50" charset="-127"/>
                <a:ea typeface="맑은 고딕" panose="020B0503020000020004" pitchFamily="50" charset="-127"/>
              </a:rPr>
              <a:t>/*</a:t>
            </a:r>
          </a:p>
          <a:p>
            <a:pPr algn="l">
              <a:lnSpc>
                <a:spcPct val="90000"/>
              </a:lnSpc>
            </a:pPr>
            <a:r>
              <a:rPr lang="en-US" altLang="ko-KR" sz="800" dirty="0">
                <a:latin typeface="맑은 고딕" panose="020B0503020000020004" pitchFamily="50" charset="-127"/>
                <a:ea typeface="맑은 고딕" panose="020B0503020000020004" pitchFamily="50" charset="-127"/>
              </a:rPr>
              <a:t>/*    IN  PARAMETER    :</a:t>
            </a:r>
          </a:p>
          <a:p>
            <a:pPr algn="l">
              <a:lnSpc>
                <a:spcPct val="90000"/>
              </a:lnSpc>
            </a:pPr>
            <a:r>
              <a:rPr lang="en-US" altLang="ko-KR" sz="800" dirty="0">
                <a:latin typeface="맑은 고딕" panose="020B0503020000020004" pitchFamily="50" charset="-127"/>
                <a:ea typeface="맑은 고딕" panose="020B0503020000020004" pitchFamily="50" charset="-127"/>
              </a:rPr>
              <a:t>/*    OUT PARAMETER    :</a:t>
            </a:r>
          </a:p>
          <a:p>
            <a:pPr algn="l">
              <a:lnSpc>
                <a:spcPct val="90000"/>
              </a:lnSpc>
            </a:pPr>
            <a:r>
              <a:rPr lang="en-US" altLang="ko-KR" sz="800" dirty="0">
                <a:latin typeface="맑은 고딕" panose="020B0503020000020004" pitchFamily="50" charset="-127"/>
                <a:ea typeface="맑은 고딕" panose="020B0503020000020004" pitchFamily="50" charset="-127"/>
              </a:rPr>
              <a:t>/*</a:t>
            </a:r>
          </a:p>
          <a:p>
            <a:pPr algn="l">
              <a:lnSpc>
                <a:spcPct val="90000"/>
              </a:lnSpc>
            </a:pPr>
            <a:r>
              <a:rPr lang="en-US" altLang="ko-KR" sz="800" dirty="0">
                <a:latin typeface="맑은 고딕" panose="020B0503020000020004" pitchFamily="50" charset="-127"/>
                <a:ea typeface="맑은 고딕" panose="020B0503020000020004" pitchFamily="50" charset="-127"/>
              </a:rPr>
              <a:t>/*    Modification Log :</a:t>
            </a:r>
          </a:p>
          <a:p>
            <a:pPr algn="l">
              <a:lnSpc>
                <a:spcPct val="90000"/>
              </a:lnSpc>
            </a:pPr>
            <a:r>
              <a:rPr lang="en-US" altLang="ko-KR" sz="800" dirty="0">
                <a:latin typeface="맑은 고딕" panose="020B0503020000020004" pitchFamily="50" charset="-127"/>
                <a:ea typeface="맑은 고딕" panose="020B0503020000020004" pitchFamily="50" charset="-127"/>
              </a:rPr>
              <a:t>/*      DATE        AUTHOR             DESC.</a:t>
            </a:r>
          </a:p>
          <a:p>
            <a:pPr algn="l">
              <a:lnSpc>
                <a:spcPct val="90000"/>
              </a:lnSpc>
            </a:pPr>
            <a:r>
              <a:rPr lang="en-US" altLang="ko-KR" sz="800" dirty="0">
                <a:latin typeface="맑은 고딕" panose="020B0503020000020004" pitchFamily="50" charset="-127"/>
                <a:ea typeface="맑은 고딕" panose="020B0503020000020004" pitchFamily="50" charset="-127"/>
              </a:rPr>
              <a:t>/*    ----------  -------------  ------------------------------------------</a:t>
            </a:r>
          </a:p>
          <a:p>
            <a:pPr algn="l">
              <a:lnSpc>
                <a:spcPct val="90000"/>
              </a:lnSpc>
            </a:pPr>
            <a:r>
              <a:rPr lang="en-US" altLang="ko-KR" sz="800" dirty="0">
                <a:latin typeface="맑은 고딕" panose="020B0503020000020004" pitchFamily="50" charset="-127"/>
                <a:ea typeface="맑은 고딕" panose="020B0503020000020004" pitchFamily="50" charset="-127"/>
              </a:rPr>
              <a:t>/*    </a:t>
            </a:r>
            <a:r>
              <a:rPr lang="en-US" altLang="ko-KR" sz="800" dirty="0" smtClean="0">
                <a:latin typeface="맑은 고딕" panose="020B0503020000020004" pitchFamily="50" charset="-127"/>
                <a:ea typeface="맑은 고딕" panose="020B0503020000020004" pitchFamily="50" charset="-127"/>
              </a:rPr>
              <a:t>2016/10/21   </a:t>
            </a:r>
            <a:r>
              <a:rPr lang="ko-KR" altLang="en-US" sz="800" dirty="0" err="1" smtClean="0">
                <a:latin typeface="맑은 고딕" panose="020B0503020000020004" pitchFamily="50" charset="-127"/>
                <a:ea typeface="맑은 고딕" panose="020B0503020000020004" pitchFamily="50" charset="-127"/>
              </a:rPr>
              <a:t>설지매</a:t>
            </a:r>
            <a:r>
              <a:rPr lang="ko-KR" altLang="en-US" sz="800" dirty="0" smtClean="0">
                <a:latin typeface="맑은 고딕" panose="020B0503020000020004" pitchFamily="50" charset="-127"/>
                <a:ea typeface="맑은 고딕" panose="020B0503020000020004" pitchFamily="50" charset="-127"/>
              </a:rPr>
              <a:t>         </a:t>
            </a:r>
            <a:r>
              <a:rPr lang="en-US" altLang="ko-KR" sz="800" dirty="0">
                <a:latin typeface="맑은 고딕" panose="020B0503020000020004" pitchFamily="50" charset="-127"/>
                <a:ea typeface="맑은 고딕" panose="020B0503020000020004" pitchFamily="50" charset="-127"/>
              </a:rPr>
              <a:t>Initial Release</a:t>
            </a:r>
          </a:p>
          <a:p>
            <a:pPr algn="l">
              <a:lnSpc>
                <a:spcPct val="90000"/>
              </a:lnSpc>
            </a:pPr>
            <a:r>
              <a:rPr lang="en-US" altLang="ko-KR" sz="800" dirty="0">
                <a:latin typeface="맑은 고딕" panose="020B0503020000020004" pitchFamily="50" charset="-127"/>
                <a:ea typeface="맑은 고딕" panose="020B0503020000020004" pitchFamily="50" charset="-127"/>
              </a:rPr>
              <a:t>/******************************************************************************/</a:t>
            </a:r>
          </a:p>
          <a:p>
            <a:pPr algn="l">
              <a:lnSpc>
                <a:spcPct val="90000"/>
              </a:lnSpc>
            </a:pPr>
            <a:endParaRPr lang="en-US" altLang="ko-KR" sz="800" dirty="0">
              <a:latin typeface="맑은 고딕" panose="020B0503020000020004" pitchFamily="50" charset="-127"/>
              <a:ea typeface="맑은 고딕" panose="020B0503020000020004" pitchFamily="50" charset="-127"/>
            </a:endParaRPr>
          </a:p>
          <a:p>
            <a:pPr algn="l">
              <a:lnSpc>
                <a:spcPct val="90000"/>
              </a:lnSpc>
            </a:pPr>
            <a:r>
              <a:rPr lang="en-US" altLang="ko-KR" sz="800" dirty="0">
                <a:latin typeface="맑은 고딕" panose="020B0503020000020004" pitchFamily="50" charset="-127"/>
                <a:ea typeface="맑은 고딕" panose="020B0503020000020004" pitchFamily="50" charset="-127"/>
              </a:rPr>
              <a:t>/*************************************************</a:t>
            </a:r>
          </a:p>
          <a:p>
            <a:pPr algn="l">
              <a:lnSpc>
                <a:spcPct val="90000"/>
              </a:lnSpc>
            </a:pPr>
            <a:r>
              <a:rPr lang="en-US" altLang="ko-KR" sz="800" dirty="0">
                <a:latin typeface="맑은 고딕" panose="020B0503020000020004" pitchFamily="50" charset="-127"/>
                <a:ea typeface="맑은 고딕" panose="020B0503020000020004" pitchFamily="50" charset="-127"/>
              </a:rPr>
              <a:t>/*  Declare Constants or Variables</a:t>
            </a:r>
          </a:p>
          <a:p>
            <a:pPr algn="l">
              <a:lnSpc>
                <a:spcPct val="90000"/>
              </a:lnSpc>
            </a:pPr>
            <a:r>
              <a:rPr lang="en-US" altLang="ko-KR" sz="800" dirty="0">
                <a:latin typeface="맑은 고딕" panose="020B0503020000020004" pitchFamily="50" charset="-127"/>
                <a:ea typeface="맑은 고딕" panose="020B0503020000020004" pitchFamily="50" charset="-127"/>
              </a:rPr>
              <a:t>/************************************************/</a:t>
            </a:r>
          </a:p>
          <a:p>
            <a:pPr algn="l">
              <a:lnSpc>
                <a:spcPct val="90000"/>
              </a:lnSpc>
            </a:pPr>
            <a:r>
              <a:rPr lang="en-US" altLang="ko-KR" sz="800" dirty="0">
                <a:latin typeface="맑은 고딕" panose="020B0503020000020004" pitchFamily="50" charset="-127"/>
                <a:ea typeface="맑은 고딕" panose="020B0503020000020004" pitchFamily="50" charset="-127"/>
              </a:rPr>
              <a:t>   </a:t>
            </a:r>
            <a:r>
              <a:rPr lang="en-US" altLang="ko-KR" sz="800" dirty="0" err="1">
                <a:latin typeface="맑은 고딕" panose="020B0503020000020004" pitchFamily="50" charset="-127"/>
                <a:ea typeface="맑은 고딕" panose="020B0503020000020004" pitchFamily="50" charset="-127"/>
              </a:rPr>
              <a:t>vc_mmg_flag</a:t>
            </a:r>
            <a:r>
              <a:rPr lang="en-US" altLang="ko-KR" sz="800" dirty="0">
                <a:latin typeface="맑은 고딕" panose="020B0503020000020004" pitchFamily="50" charset="-127"/>
                <a:ea typeface="맑은 고딕" panose="020B0503020000020004" pitchFamily="50" charset="-127"/>
              </a:rPr>
              <a:t> VARCHAR2(40) := 'M';</a:t>
            </a:r>
          </a:p>
          <a:p>
            <a:pPr algn="l">
              <a:lnSpc>
                <a:spcPct val="90000"/>
              </a:lnSpc>
            </a:pPr>
            <a:r>
              <a:rPr lang="en-US" altLang="ko-KR" sz="800" dirty="0">
                <a:latin typeface="맑은 고딕" panose="020B0503020000020004" pitchFamily="50" charset="-127"/>
                <a:ea typeface="맑은 고딕" panose="020B0503020000020004" pitchFamily="50" charset="-127"/>
              </a:rPr>
              <a:t>   </a:t>
            </a:r>
            <a:r>
              <a:rPr lang="en-US" altLang="ko-KR" sz="800" dirty="0" err="1">
                <a:latin typeface="맑은 고딕" panose="020B0503020000020004" pitchFamily="50" charset="-127"/>
                <a:ea typeface="맑은 고딕" panose="020B0503020000020004" pitchFamily="50" charset="-127"/>
              </a:rPr>
              <a:t>vc_factory</a:t>
            </a:r>
            <a:r>
              <a:rPr lang="en-US" altLang="ko-KR" sz="800" dirty="0">
                <a:latin typeface="맑은 고딕" panose="020B0503020000020004" pitchFamily="50" charset="-127"/>
                <a:ea typeface="맑은 고딕" panose="020B0503020000020004" pitchFamily="50" charset="-127"/>
              </a:rPr>
              <a:t>  VARCHAR2(40) := NULL;</a:t>
            </a:r>
          </a:p>
          <a:p>
            <a:pPr algn="l">
              <a:lnSpc>
                <a:spcPct val="90000"/>
              </a:lnSpc>
            </a:pPr>
            <a:r>
              <a:rPr lang="en-US" altLang="ko-KR" sz="800" dirty="0">
                <a:latin typeface="맑은 고딕" panose="020B0503020000020004" pitchFamily="50" charset="-127"/>
                <a:ea typeface="맑은 고딕" panose="020B0503020000020004" pitchFamily="50" charset="-127"/>
              </a:rPr>
              <a:t>    </a:t>
            </a:r>
          </a:p>
          <a:p>
            <a:pPr algn="l">
              <a:lnSpc>
                <a:spcPct val="90000"/>
              </a:lnSpc>
            </a:pPr>
            <a:r>
              <a:rPr lang="en-US" altLang="ko-KR" sz="800" dirty="0">
                <a:latin typeface="맑은 고딕" panose="020B0503020000020004" pitchFamily="50" charset="-127"/>
                <a:ea typeface="맑은 고딕" panose="020B0503020000020004" pitchFamily="50" charset="-127"/>
              </a:rPr>
              <a:t>BEGIN</a:t>
            </a:r>
          </a:p>
          <a:p>
            <a:pPr algn="l">
              <a:lnSpc>
                <a:spcPct val="90000"/>
              </a:lnSpc>
            </a:pPr>
            <a:endParaRPr lang="en-US" altLang="ko-KR" sz="800" dirty="0">
              <a:latin typeface="맑은 고딕" panose="020B0503020000020004" pitchFamily="50" charset="-127"/>
              <a:ea typeface="맑은 고딕" panose="020B0503020000020004" pitchFamily="50" charset="-127"/>
            </a:endParaRPr>
          </a:p>
          <a:p>
            <a:pPr algn="l">
              <a:lnSpc>
                <a:spcPct val="90000"/>
              </a:lnSpc>
            </a:pPr>
            <a:r>
              <a:rPr lang="en-US" altLang="ko-KR" sz="800" dirty="0">
                <a:latin typeface="맑은 고딕" panose="020B0503020000020004" pitchFamily="50" charset="-127"/>
                <a:ea typeface="맑은 고딕" panose="020B0503020000020004" pitchFamily="50" charset="-127"/>
              </a:rPr>
              <a:t>   FOR </a:t>
            </a:r>
            <a:r>
              <a:rPr lang="en-US" altLang="ko-KR" sz="800" dirty="0" err="1">
                <a:latin typeface="맑은 고딕" panose="020B0503020000020004" pitchFamily="50" charset="-127"/>
                <a:ea typeface="맑은 고딕" panose="020B0503020000020004" pitchFamily="50" charset="-127"/>
              </a:rPr>
              <a:t>i</a:t>
            </a:r>
            <a:r>
              <a:rPr lang="en-US" altLang="ko-KR" sz="800" dirty="0">
                <a:latin typeface="맑은 고딕" panose="020B0503020000020004" pitchFamily="50" charset="-127"/>
                <a:ea typeface="맑은 고딕" panose="020B0503020000020004" pitchFamily="50" charset="-127"/>
              </a:rPr>
              <a:t> IN 1..VN_BARCD_LEN LOOP</a:t>
            </a:r>
          </a:p>
          <a:p>
            <a:pPr algn="l">
              <a:lnSpc>
                <a:spcPct val="90000"/>
              </a:lnSpc>
            </a:pPr>
            <a:r>
              <a:rPr lang="en-US" altLang="ko-KR" sz="800" dirty="0">
                <a:latin typeface="맑은 고딕" panose="020B0503020000020004" pitchFamily="50" charset="-127"/>
                <a:ea typeface="맑은 고딕" panose="020B0503020000020004" pitchFamily="50" charset="-127"/>
              </a:rPr>
              <a:t>      SUMCODE := SUMCODE + </a:t>
            </a:r>
            <a:r>
              <a:rPr lang="en-US" altLang="ko-KR" sz="800" dirty="0" err="1">
                <a:latin typeface="맑은 고딕" panose="020B0503020000020004" pitchFamily="50" charset="-127"/>
                <a:ea typeface="맑은 고딕" panose="020B0503020000020004" pitchFamily="50" charset="-127"/>
              </a:rPr>
              <a:t>i</a:t>
            </a:r>
            <a:r>
              <a:rPr lang="en-US" altLang="ko-KR" sz="800" dirty="0">
                <a:latin typeface="맑은 고딕" panose="020B0503020000020004" pitchFamily="50" charset="-127"/>
                <a:ea typeface="맑은 고딕" panose="020B0503020000020004" pitchFamily="50" charset="-127"/>
              </a:rPr>
              <a:t>;</a:t>
            </a:r>
          </a:p>
          <a:p>
            <a:pPr algn="l">
              <a:lnSpc>
                <a:spcPct val="90000"/>
              </a:lnSpc>
            </a:pPr>
            <a:r>
              <a:rPr lang="en-US" altLang="ko-KR" sz="800" dirty="0">
                <a:latin typeface="맑은 고딕" panose="020B0503020000020004" pitchFamily="50" charset="-127"/>
                <a:ea typeface="맑은 고딕" panose="020B0503020000020004" pitchFamily="50" charset="-127"/>
              </a:rPr>
              <a:t>   END LOOP;   </a:t>
            </a:r>
          </a:p>
          <a:p>
            <a:pPr algn="l">
              <a:lnSpc>
                <a:spcPct val="90000"/>
              </a:lnSpc>
            </a:pPr>
            <a:r>
              <a:rPr lang="en-US" altLang="ko-KR" sz="800" dirty="0">
                <a:latin typeface="맑은 고딕" panose="020B0503020000020004" pitchFamily="50" charset="-127"/>
                <a:ea typeface="맑은 고딕" panose="020B0503020000020004" pitchFamily="50" charset="-127"/>
              </a:rPr>
              <a:t>  </a:t>
            </a:r>
          </a:p>
          <a:p>
            <a:pPr algn="l">
              <a:lnSpc>
                <a:spcPct val="90000"/>
              </a:lnSpc>
            </a:pPr>
            <a:r>
              <a:rPr lang="en-US" altLang="ko-KR" sz="800" dirty="0">
                <a:latin typeface="맑은 고딕" panose="020B0503020000020004" pitchFamily="50" charset="-127"/>
                <a:ea typeface="맑은 고딕" panose="020B0503020000020004" pitchFamily="50" charset="-127"/>
              </a:rPr>
              <a:t>   RETURN </a:t>
            </a:r>
            <a:r>
              <a:rPr lang="en-US" altLang="ko-KR" sz="800" dirty="0" err="1">
                <a:latin typeface="맑은 고딕" panose="020B0503020000020004" pitchFamily="50" charset="-127"/>
                <a:ea typeface="맑은 고딕" panose="020B0503020000020004" pitchFamily="50" charset="-127"/>
              </a:rPr>
              <a:t>vc_mmg_flag</a:t>
            </a:r>
            <a:r>
              <a:rPr lang="en-US" altLang="ko-KR" sz="800" dirty="0">
                <a:latin typeface="맑은 고딕" panose="020B0503020000020004" pitchFamily="50" charset="-127"/>
                <a:ea typeface="맑은 고딕" panose="020B0503020000020004" pitchFamily="50" charset="-127"/>
              </a:rPr>
              <a:t>;</a:t>
            </a:r>
          </a:p>
          <a:p>
            <a:pPr algn="l">
              <a:lnSpc>
                <a:spcPct val="90000"/>
              </a:lnSpc>
            </a:pPr>
            <a:r>
              <a:rPr lang="en-US" altLang="ko-KR" sz="800" dirty="0">
                <a:latin typeface="맑은 고딕" panose="020B0503020000020004" pitchFamily="50" charset="-127"/>
                <a:ea typeface="맑은 고딕" panose="020B0503020000020004" pitchFamily="50" charset="-127"/>
              </a:rPr>
              <a:t>  </a:t>
            </a:r>
          </a:p>
          <a:p>
            <a:pPr algn="l">
              <a:lnSpc>
                <a:spcPct val="90000"/>
              </a:lnSpc>
            </a:pPr>
            <a:r>
              <a:rPr lang="en-US" altLang="ko-KR" sz="800" dirty="0">
                <a:latin typeface="맑은 고딕" panose="020B0503020000020004" pitchFamily="50" charset="-127"/>
                <a:ea typeface="맑은 고딕" panose="020B0503020000020004" pitchFamily="50" charset="-127"/>
              </a:rPr>
              <a:t>EXCEPTION</a:t>
            </a:r>
          </a:p>
          <a:p>
            <a:pPr algn="l">
              <a:lnSpc>
                <a:spcPct val="90000"/>
              </a:lnSpc>
            </a:pPr>
            <a:r>
              <a:rPr lang="en-US" altLang="ko-KR" sz="800" dirty="0">
                <a:latin typeface="맑은 고딕" panose="020B0503020000020004" pitchFamily="50" charset="-127"/>
                <a:ea typeface="맑은 고딕" panose="020B0503020000020004" pitchFamily="50" charset="-127"/>
              </a:rPr>
              <a:t>   WHEN NO_DATA_FOUND THEN                    /* No Data Found (01403)*/</a:t>
            </a:r>
          </a:p>
          <a:p>
            <a:pPr algn="l">
              <a:lnSpc>
                <a:spcPct val="90000"/>
              </a:lnSpc>
            </a:pPr>
            <a:r>
              <a:rPr lang="en-US" altLang="ko-KR" sz="800" dirty="0">
                <a:latin typeface="맑은 고딕" panose="020B0503020000020004" pitchFamily="50" charset="-127"/>
                <a:ea typeface="맑은 고딕" panose="020B0503020000020004" pitchFamily="50" charset="-127"/>
              </a:rPr>
              <a:t>      ROLLBACK WORK;</a:t>
            </a:r>
          </a:p>
          <a:p>
            <a:pPr algn="l">
              <a:lnSpc>
                <a:spcPct val="90000"/>
              </a:lnSpc>
            </a:pPr>
            <a:r>
              <a:rPr lang="en-US" altLang="ko-KR" sz="800" dirty="0">
                <a:latin typeface="맑은 고딕" panose="020B0503020000020004" pitchFamily="50" charset="-127"/>
                <a:ea typeface="맑은 고딕" panose="020B0503020000020004" pitchFamily="50" charset="-127"/>
              </a:rPr>
              <a:t>      </a:t>
            </a:r>
            <a:r>
              <a:rPr lang="en-US" altLang="ko-KR" sz="800" dirty="0" err="1">
                <a:latin typeface="맑은 고딕" panose="020B0503020000020004" pitchFamily="50" charset="-127"/>
                <a:ea typeface="맑은 고딕" panose="020B0503020000020004" pitchFamily="50" charset="-127"/>
              </a:rPr>
              <a:t>v_msg</a:t>
            </a:r>
            <a:r>
              <a:rPr lang="en-US" altLang="ko-KR" sz="800" dirty="0">
                <a:latin typeface="맑은 고딕" panose="020B0503020000020004" pitchFamily="50" charset="-127"/>
                <a:ea typeface="맑은 고딕" panose="020B0503020000020004" pitchFamily="50" charset="-127"/>
              </a:rPr>
              <a:t> := ' </a:t>
            </a:r>
            <a:r>
              <a:rPr lang="ko-KR" altLang="en-US" sz="800" dirty="0">
                <a:latin typeface="맑은 고딕" panose="020B0503020000020004" pitchFamily="50" charset="-127"/>
                <a:ea typeface="맑은 고딕" panose="020B0503020000020004" pitchFamily="50" charset="-127"/>
              </a:rPr>
              <a:t>해당자료가 없습니다</a:t>
            </a:r>
            <a:r>
              <a:rPr lang="en-US" altLang="ko-KR" sz="800" dirty="0">
                <a:latin typeface="맑은 고딕" panose="020B0503020000020004" pitchFamily="50" charset="-127"/>
                <a:ea typeface="맑은 고딕" panose="020B0503020000020004" pitchFamily="50" charset="-127"/>
              </a:rPr>
              <a:t>.';</a:t>
            </a:r>
          </a:p>
          <a:p>
            <a:pPr algn="l">
              <a:lnSpc>
                <a:spcPct val="90000"/>
              </a:lnSpc>
            </a:pPr>
            <a:r>
              <a:rPr lang="en-US" altLang="ko-KR" sz="800" dirty="0">
                <a:latin typeface="맑은 고딕" panose="020B0503020000020004" pitchFamily="50" charset="-127"/>
                <a:ea typeface="맑은 고딕" panose="020B0503020000020004" pitchFamily="50" charset="-127"/>
              </a:rPr>
              <a:t>…           </a:t>
            </a:r>
          </a:p>
          <a:p>
            <a:pPr algn="l">
              <a:lnSpc>
                <a:spcPct val="90000"/>
              </a:lnSpc>
            </a:pPr>
            <a:r>
              <a:rPr lang="en-US" altLang="ko-KR" sz="800" dirty="0">
                <a:latin typeface="맑은 고딕" panose="020B0503020000020004" pitchFamily="50" charset="-127"/>
                <a:ea typeface="맑은 고딕" panose="020B0503020000020004" pitchFamily="50" charset="-127"/>
              </a:rPr>
              <a:t>END SN_</a:t>
            </a:r>
            <a:r>
              <a:rPr lang="ko-KR" altLang="en-US" sz="800" dirty="0">
                <a:latin typeface="맑은 고딕" panose="020B0503020000020004" pitchFamily="50" charset="-127"/>
                <a:ea typeface="맑은 고딕" panose="020B0503020000020004" pitchFamily="50" charset="-127"/>
              </a:rPr>
              <a:t>업무코드</a:t>
            </a:r>
            <a:r>
              <a:rPr lang="en-US" altLang="ko-KR" sz="800" dirty="0">
                <a:latin typeface="맑은 고딕" panose="020B0503020000020004" pitchFamily="50" charset="-127"/>
                <a:ea typeface="맑은 고딕" panose="020B0503020000020004" pitchFamily="50" charset="-127"/>
              </a:rPr>
              <a:t>2</a:t>
            </a:r>
            <a:r>
              <a:rPr lang="ko-KR" altLang="en-US" sz="800" dirty="0">
                <a:latin typeface="맑은 고딕" panose="020B0503020000020004" pitchFamily="50" charset="-127"/>
                <a:ea typeface="맑은 고딕" panose="020B0503020000020004" pitchFamily="50" charset="-127"/>
              </a:rPr>
              <a:t>자리</a:t>
            </a:r>
            <a:r>
              <a:rPr lang="en-US" altLang="ko-KR" sz="800" dirty="0">
                <a:latin typeface="맑은 고딕" panose="020B0503020000020004" pitchFamily="50" charset="-127"/>
                <a:ea typeface="맑은 고딕" panose="020B0503020000020004" pitchFamily="50" charset="-127"/>
              </a:rPr>
              <a:t>_SAMPLE;</a:t>
            </a:r>
          </a:p>
        </p:txBody>
      </p:sp>
      <p:sp>
        <p:nvSpPr>
          <p:cNvPr id="6" name="Text Box 13"/>
          <p:cNvSpPr txBox="1">
            <a:spLocks noChangeArrowheads="1"/>
          </p:cNvSpPr>
          <p:nvPr/>
        </p:nvSpPr>
        <p:spPr bwMode="auto">
          <a:xfrm>
            <a:off x="7091363" y="1850030"/>
            <a:ext cx="2490787" cy="246221"/>
          </a:xfrm>
          <a:prstGeom prst="rect">
            <a:avLst/>
          </a:prstGeom>
          <a:noFill/>
          <a:ln w="6350" cap="rnd" algn="ctr">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r>
              <a:rPr kumimoji="0" lang="en-US" altLang="ko-KR" sz="1000" b="1" dirty="0">
                <a:solidFill>
                  <a:schemeClr val="accent2"/>
                </a:solidFill>
                <a:latin typeface="맑은 고딕" panose="020B0503020000020004" pitchFamily="50" charset="-127"/>
                <a:ea typeface="맑은 고딕" panose="020B0503020000020004" pitchFamily="50" charset="-127"/>
              </a:rPr>
              <a:t>Argument</a:t>
            </a:r>
            <a:r>
              <a:rPr kumimoji="0" lang="ko-KR" altLang="en-US" sz="1000" b="1" dirty="0">
                <a:solidFill>
                  <a:schemeClr val="accent2"/>
                </a:solidFill>
                <a:latin typeface="맑은 고딕" panose="020B0503020000020004" pitchFamily="50" charset="-127"/>
                <a:ea typeface="맑은 고딕" panose="020B0503020000020004" pitchFamily="50" charset="-127"/>
              </a:rPr>
              <a:t>는 함수명과 다른 라인에 </a:t>
            </a:r>
            <a:r>
              <a:rPr kumimoji="0" lang="ko-KR" altLang="en-US" sz="1000" b="1" dirty="0" smtClean="0">
                <a:solidFill>
                  <a:schemeClr val="accent2"/>
                </a:solidFill>
                <a:latin typeface="맑은 고딕" panose="020B0503020000020004" pitchFamily="50" charset="-127"/>
                <a:ea typeface="맑은 고딕" panose="020B0503020000020004" pitchFamily="50" charset="-127"/>
              </a:rPr>
              <a:t>기술</a:t>
            </a:r>
            <a:endParaRPr kumimoji="0" lang="ko-KR" altLang="en-US" sz="1000" b="1" dirty="0">
              <a:solidFill>
                <a:schemeClr val="accent2"/>
              </a:solidFill>
              <a:latin typeface="맑은 고딕" panose="020B0503020000020004" pitchFamily="50" charset="-127"/>
              <a:ea typeface="맑은 고딕" panose="020B0503020000020004" pitchFamily="50" charset="-127"/>
            </a:endParaRPr>
          </a:p>
        </p:txBody>
      </p:sp>
      <p:cxnSp>
        <p:nvCxnSpPr>
          <p:cNvPr id="7" name="AutoShape 14"/>
          <p:cNvCxnSpPr>
            <a:cxnSpLocks noChangeShapeType="1"/>
            <a:stCxn id="6" idx="1"/>
            <a:endCxn id="8" idx="3"/>
          </p:cNvCxnSpPr>
          <p:nvPr/>
        </p:nvCxnSpPr>
        <p:spPr bwMode="auto">
          <a:xfrm rot="10800000" flipV="1">
            <a:off x="2436813" y="1973140"/>
            <a:ext cx="4654550" cy="2355"/>
          </a:xfrm>
          <a:prstGeom prst="bentConnector3">
            <a:avLst>
              <a:gd name="adj1" fmla="val 50000"/>
            </a:avLst>
          </a:prstGeom>
          <a:noFill/>
          <a:ln w="952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 Box 15"/>
          <p:cNvSpPr txBox="1">
            <a:spLocks noChangeArrowheads="1"/>
          </p:cNvSpPr>
          <p:nvPr/>
        </p:nvSpPr>
        <p:spPr bwMode="auto">
          <a:xfrm>
            <a:off x="2306638" y="1744663"/>
            <a:ext cx="1301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l" eaLnBrk="0" latinLnBrk="0" hangingPunct="0">
              <a:spcBef>
                <a:spcPct val="50000"/>
              </a:spcBef>
            </a:pPr>
            <a:endParaRPr kumimoji="0" lang="ko-KR" altLang="en-US" b="1">
              <a:solidFill>
                <a:schemeClr val="accent2"/>
              </a:solidFill>
              <a:latin typeface="맑은 고딕" panose="020B0503020000020004" pitchFamily="50" charset="-127"/>
              <a:ea typeface="맑은 고딕" panose="020B0503020000020004" pitchFamily="50" charset="-127"/>
            </a:endParaRPr>
          </a:p>
        </p:txBody>
      </p:sp>
      <p:sp>
        <p:nvSpPr>
          <p:cNvPr id="9" name="Text Box 16"/>
          <p:cNvSpPr txBox="1">
            <a:spLocks noChangeArrowheads="1"/>
          </p:cNvSpPr>
          <p:nvPr/>
        </p:nvSpPr>
        <p:spPr bwMode="auto">
          <a:xfrm>
            <a:off x="7091363" y="2688656"/>
            <a:ext cx="2490787" cy="246221"/>
          </a:xfrm>
          <a:prstGeom prst="rect">
            <a:avLst/>
          </a:prstGeom>
          <a:noFill/>
          <a:ln w="6350" cap="rnd" algn="ctr">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r>
              <a:rPr kumimoji="0" lang="en-US" altLang="ko-KR" sz="1000" b="1">
                <a:solidFill>
                  <a:schemeClr val="accent2"/>
                </a:solidFill>
                <a:latin typeface="맑은 고딕" panose="020B0503020000020004" pitchFamily="50" charset="-127"/>
                <a:ea typeface="맑은 고딕" panose="020B0503020000020004" pitchFamily="50" charset="-127"/>
              </a:rPr>
              <a:t>Description </a:t>
            </a:r>
            <a:r>
              <a:rPr kumimoji="0" lang="ko-KR" altLang="en-US" sz="1000" b="1">
                <a:solidFill>
                  <a:schemeClr val="accent2"/>
                </a:solidFill>
                <a:latin typeface="맑은 고딕" panose="020B0503020000020004" pitchFamily="50" charset="-127"/>
                <a:ea typeface="맑은 고딕" panose="020B0503020000020004" pitchFamily="50" charset="-127"/>
              </a:rPr>
              <a:t>을 반드시 기술함</a:t>
            </a:r>
          </a:p>
        </p:txBody>
      </p:sp>
      <p:cxnSp>
        <p:nvCxnSpPr>
          <p:cNvPr id="10" name="AutoShape 17"/>
          <p:cNvCxnSpPr>
            <a:cxnSpLocks noChangeShapeType="1"/>
            <a:stCxn id="9" idx="1"/>
            <a:endCxn id="11" idx="3"/>
          </p:cNvCxnSpPr>
          <p:nvPr/>
        </p:nvCxnSpPr>
        <p:spPr bwMode="auto">
          <a:xfrm rot="10800000" flipV="1">
            <a:off x="4111625" y="2811767"/>
            <a:ext cx="2979738" cy="3516"/>
          </a:xfrm>
          <a:prstGeom prst="bentConnector3">
            <a:avLst>
              <a:gd name="adj1" fmla="val 50000"/>
            </a:avLst>
          </a:prstGeom>
          <a:noFill/>
          <a:ln w="952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 Box 18"/>
          <p:cNvSpPr txBox="1">
            <a:spLocks noChangeArrowheads="1"/>
          </p:cNvSpPr>
          <p:nvPr/>
        </p:nvSpPr>
        <p:spPr bwMode="auto">
          <a:xfrm>
            <a:off x="3981450" y="2584450"/>
            <a:ext cx="1301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l" eaLnBrk="0" latinLnBrk="0" hangingPunct="0">
              <a:spcBef>
                <a:spcPct val="50000"/>
              </a:spcBef>
            </a:pPr>
            <a:endParaRPr kumimoji="0" lang="ko-KR" altLang="en-US" b="1">
              <a:solidFill>
                <a:schemeClr val="accent2"/>
              </a:solidFill>
              <a:latin typeface="맑은 고딕" panose="020B0503020000020004" pitchFamily="50" charset="-127"/>
              <a:ea typeface="맑은 고딕" panose="020B0503020000020004" pitchFamily="50" charset="-127"/>
            </a:endParaRPr>
          </a:p>
        </p:txBody>
      </p:sp>
      <p:sp>
        <p:nvSpPr>
          <p:cNvPr id="12" name="Text Box 19"/>
          <p:cNvSpPr txBox="1">
            <a:spLocks noChangeArrowheads="1"/>
          </p:cNvSpPr>
          <p:nvPr/>
        </p:nvSpPr>
        <p:spPr bwMode="auto">
          <a:xfrm>
            <a:off x="7100888" y="3900488"/>
            <a:ext cx="2490787" cy="400110"/>
          </a:xfrm>
          <a:prstGeom prst="rect">
            <a:avLst/>
          </a:prstGeom>
          <a:noFill/>
          <a:ln w="6350" cap="rnd" algn="ctr">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r>
              <a:rPr kumimoji="0" lang="en-US" altLang="ko-KR" sz="1000" b="1" dirty="0">
                <a:solidFill>
                  <a:schemeClr val="accent2"/>
                </a:solidFill>
                <a:latin typeface="맑은 고딕" panose="020B0503020000020004" pitchFamily="50" charset="-127"/>
                <a:ea typeface="맑은 고딕" panose="020B0503020000020004" pitchFamily="50" charset="-127"/>
              </a:rPr>
              <a:t>Indentation(</a:t>
            </a:r>
            <a:r>
              <a:rPr kumimoji="0" lang="ko-KR" altLang="en-US" sz="1000" b="1" dirty="0">
                <a:solidFill>
                  <a:schemeClr val="accent2"/>
                </a:solidFill>
                <a:latin typeface="맑은 고딕" panose="020B0503020000020004" pitchFamily="50" charset="-127"/>
                <a:ea typeface="맑은 고딕" panose="020B0503020000020004" pitchFamily="50" charset="-127"/>
              </a:rPr>
              <a:t>들여쓰기</a:t>
            </a:r>
            <a:r>
              <a:rPr kumimoji="0" lang="en-US" altLang="ko-KR" sz="1000" b="1" dirty="0">
                <a:solidFill>
                  <a:schemeClr val="accent2"/>
                </a:solidFill>
                <a:latin typeface="맑은 고딕" panose="020B0503020000020004" pitchFamily="50" charset="-127"/>
                <a:ea typeface="맑은 고딕" panose="020B0503020000020004" pitchFamily="50" charset="-127"/>
              </a:rPr>
              <a:t>)</a:t>
            </a:r>
            <a:r>
              <a:rPr kumimoji="0" lang="ko-KR" altLang="en-US" sz="1000" b="1" dirty="0">
                <a:solidFill>
                  <a:schemeClr val="accent2"/>
                </a:solidFill>
                <a:latin typeface="맑은 고딕" panose="020B0503020000020004" pitchFamily="50" charset="-127"/>
                <a:ea typeface="맑은 고딕" panose="020B0503020000020004" pitchFamily="50" charset="-127"/>
              </a:rPr>
              <a:t>은 </a:t>
            </a:r>
            <a:r>
              <a:rPr kumimoji="0" lang="en-US" altLang="ko-KR" sz="1000" b="1" dirty="0" smtClean="0">
                <a:solidFill>
                  <a:schemeClr val="accent2"/>
                </a:solidFill>
                <a:latin typeface="맑은 고딕" panose="020B0503020000020004" pitchFamily="50" charset="-127"/>
                <a:ea typeface="맑은 고딕" panose="020B0503020000020004" pitchFamily="50" charset="-127"/>
              </a:rPr>
              <a:t>2</a:t>
            </a:r>
            <a:r>
              <a:rPr kumimoji="0" lang="ko-KR" altLang="en-US" sz="1000" b="1" dirty="0" smtClean="0">
                <a:solidFill>
                  <a:schemeClr val="accent2"/>
                </a:solidFill>
                <a:latin typeface="맑은 고딕" panose="020B0503020000020004" pitchFamily="50" charset="-127"/>
                <a:ea typeface="맑은 고딕" panose="020B0503020000020004" pitchFamily="50" charset="-127"/>
              </a:rPr>
              <a:t>칸</a:t>
            </a:r>
            <a:r>
              <a:rPr kumimoji="0" lang="en-US" altLang="ko-KR" sz="1000" b="1" dirty="0" smtClean="0">
                <a:solidFill>
                  <a:schemeClr val="accent2"/>
                </a:solidFill>
                <a:latin typeface="맑은 고딕" panose="020B0503020000020004" pitchFamily="50" charset="-127"/>
                <a:ea typeface="맑은 고딕" panose="020B0503020000020004" pitchFamily="50" charset="-127"/>
              </a:rPr>
              <a:t>(Tab)</a:t>
            </a:r>
            <a:r>
              <a:rPr kumimoji="0" lang="ko-KR" altLang="en-US" sz="1000" b="1" dirty="0" smtClean="0">
                <a:solidFill>
                  <a:schemeClr val="accent2"/>
                </a:solidFill>
                <a:latin typeface="맑은 고딕" panose="020B0503020000020004" pitchFamily="50" charset="-127"/>
                <a:ea typeface="맑은 고딕" panose="020B0503020000020004" pitchFamily="50" charset="-127"/>
              </a:rPr>
              <a:t> </a:t>
            </a:r>
            <a:r>
              <a:rPr kumimoji="0" lang="ko-KR" altLang="en-US" sz="1000" b="1" dirty="0">
                <a:solidFill>
                  <a:schemeClr val="accent2"/>
                </a:solidFill>
                <a:latin typeface="맑은 고딕" panose="020B0503020000020004" pitchFamily="50" charset="-127"/>
                <a:ea typeface="맑은 고딕" panose="020B0503020000020004" pitchFamily="50" charset="-127"/>
              </a:rPr>
              <a:t>띄움 원칙</a:t>
            </a:r>
          </a:p>
        </p:txBody>
      </p:sp>
      <p:cxnSp>
        <p:nvCxnSpPr>
          <p:cNvPr id="13" name="AutoShape 20"/>
          <p:cNvCxnSpPr>
            <a:cxnSpLocks noChangeShapeType="1"/>
            <a:stCxn id="12" idx="1"/>
            <a:endCxn id="14" idx="0"/>
          </p:cNvCxnSpPr>
          <p:nvPr/>
        </p:nvCxnSpPr>
        <p:spPr bwMode="auto">
          <a:xfrm rot="10800000" flipV="1">
            <a:off x="869952" y="4100542"/>
            <a:ext cx="6230937" cy="346045"/>
          </a:xfrm>
          <a:prstGeom prst="bentConnector2">
            <a:avLst/>
          </a:prstGeom>
          <a:noFill/>
          <a:ln w="952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 Box 21"/>
          <p:cNvSpPr txBox="1">
            <a:spLocks noChangeArrowheads="1"/>
          </p:cNvSpPr>
          <p:nvPr/>
        </p:nvSpPr>
        <p:spPr bwMode="auto">
          <a:xfrm>
            <a:off x="804863" y="4446588"/>
            <a:ext cx="1301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l" eaLnBrk="0" latinLnBrk="0" hangingPunct="0">
              <a:spcBef>
                <a:spcPct val="50000"/>
              </a:spcBef>
            </a:pPr>
            <a:endParaRPr kumimoji="0" lang="ko-KR" altLang="en-US" b="1">
              <a:solidFill>
                <a:schemeClr val="accent2"/>
              </a:solidFill>
              <a:latin typeface="맑은 고딕" panose="020B0503020000020004" pitchFamily="50" charset="-127"/>
              <a:ea typeface="맑은 고딕" panose="020B0503020000020004" pitchFamily="50" charset="-127"/>
            </a:endParaRPr>
          </a:p>
        </p:txBody>
      </p:sp>
      <p:sp>
        <p:nvSpPr>
          <p:cNvPr id="15" name="Text Box 22"/>
          <p:cNvSpPr txBox="1">
            <a:spLocks noChangeArrowheads="1"/>
          </p:cNvSpPr>
          <p:nvPr/>
        </p:nvSpPr>
        <p:spPr bwMode="auto">
          <a:xfrm>
            <a:off x="7100888" y="5762625"/>
            <a:ext cx="2490787" cy="246221"/>
          </a:xfrm>
          <a:prstGeom prst="rect">
            <a:avLst/>
          </a:prstGeom>
          <a:noFill/>
          <a:ln w="6350" cap="rnd" algn="ctr">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r>
              <a:rPr kumimoji="0" lang="en-US" altLang="ko-KR" sz="1000" b="1">
                <a:solidFill>
                  <a:schemeClr val="accent2"/>
                </a:solidFill>
                <a:latin typeface="맑은 고딕" panose="020B0503020000020004" pitchFamily="50" charset="-127"/>
                <a:ea typeface="맑은 고딕" panose="020B0503020000020004" pitchFamily="50" charset="-127"/>
              </a:rPr>
              <a:t>Exception </a:t>
            </a:r>
            <a:r>
              <a:rPr kumimoji="0" lang="ko-KR" altLang="en-US" sz="1000" b="1">
                <a:solidFill>
                  <a:schemeClr val="accent2"/>
                </a:solidFill>
                <a:latin typeface="맑은 고딕" panose="020B0503020000020004" pitchFamily="50" charset="-127"/>
                <a:ea typeface="맑은 고딕" panose="020B0503020000020004" pitchFamily="50" charset="-127"/>
              </a:rPr>
              <a:t>조건 반드시 기술</a:t>
            </a:r>
          </a:p>
        </p:txBody>
      </p:sp>
      <p:cxnSp>
        <p:nvCxnSpPr>
          <p:cNvPr id="16" name="AutoShape 23"/>
          <p:cNvCxnSpPr>
            <a:cxnSpLocks noChangeShapeType="1"/>
            <a:stCxn id="15" idx="1"/>
            <a:endCxn id="17" idx="3"/>
          </p:cNvCxnSpPr>
          <p:nvPr/>
        </p:nvCxnSpPr>
        <p:spPr bwMode="auto">
          <a:xfrm rot="10800000" flipV="1">
            <a:off x="2497138" y="5885736"/>
            <a:ext cx="4603750" cy="115660"/>
          </a:xfrm>
          <a:prstGeom prst="bentConnector3">
            <a:avLst>
              <a:gd name="adj1" fmla="val 50000"/>
            </a:avLst>
          </a:prstGeom>
          <a:noFill/>
          <a:ln w="952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 Box 24"/>
          <p:cNvSpPr txBox="1">
            <a:spLocks noChangeArrowheads="1"/>
          </p:cNvSpPr>
          <p:nvPr/>
        </p:nvSpPr>
        <p:spPr bwMode="auto">
          <a:xfrm>
            <a:off x="2366963" y="5770563"/>
            <a:ext cx="1301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l" eaLnBrk="0" latinLnBrk="0" hangingPunct="0">
              <a:spcBef>
                <a:spcPct val="50000"/>
              </a:spcBef>
            </a:pPr>
            <a:endParaRPr kumimoji="0" lang="ko-KR" altLang="en-US" b="1">
              <a:solidFill>
                <a:schemeClr val="accent2"/>
              </a:solidFill>
              <a:latin typeface="맑은 고딕" panose="020B0503020000020004" pitchFamily="50" charset="-127"/>
              <a:ea typeface="맑은 고딕" panose="020B0503020000020004" pitchFamily="50" charset="-127"/>
            </a:endParaRPr>
          </a:p>
        </p:txBody>
      </p:sp>
      <p:sp>
        <p:nvSpPr>
          <p:cNvPr id="18" name="Text Box 25"/>
          <p:cNvSpPr txBox="1">
            <a:spLocks noChangeArrowheads="1"/>
          </p:cNvSpPr>
          <p:nvPr/>
        </p:nvSpPr>
        <p:spPr bwMode="auto">
          <a:xfrm>
            <a:off x="7091363" y="4691063"/>
            <a:ext cx="2490787" cy="400110"/>
          </a:xfrm>
          <a:prstGeom prst="rect">
            <a:avLst/>
          </a:prstGeom>
          <a:noFill/>
          <a:ln w="6350" cap="rnd" algn="ctr">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r>
              <a:rPr kumimoji="0" lang="ko-KR" altLang="en-US" sz="1000" b="1">
                <a:solidFill>
                  <a:schemeClr val="accent2"/>
                </a:solidFill>
                <a:latin typeface="맑은 고딕" panose="020B0503020000020004" pitchFamily="50" charset="-127"/>
                <a:ea typeface="맑은 고딕" panose="020B0503020000020004" pitchFamily="50" charset="-127"/>
              </a:rPr>
              <a:t>가독성 향상을 위해 </a:t>
            </a:r>
            <a:r>
              <a:rPr kumimoji="0" lang="en-US" altLang="ko-KR" sz="1000" b="1">
                <a:solidFill>
                  <a:schemeClr val="accent2"/>
                </a:solidFill>
                <a:latin typeface="맑은 고딕" panose="020B0503020000020004" pitchFamily="50" charset="-127"/>
                <a:ea typeface="맑은 고딕" panose="020B0503020000020004" pitchFamily="50" charset="-127"/>
              </a:rPr>
              <a:t>IF, LOOP </a:t>
            </a:r>
            <a:r>
              <a:rPr kumimoji="0" lang="ko-KR" altLang="en-US" sz="1000" b="1">
                <a:solidFill>
                  <a:schemeClr val="accent2"/>
                </a:solidFill>
                <a:latin typeface="맑은 고딕" panose="020B0503020000020004" pitchFamily="50" charset="-127"/>
                <a:ea typeface="맑은 고딕" panose="020B0503020000020004" pitchFamily="50" charset="-127"/>
              </a:rPr>
              <a:t>구문은</a:t>
            </a:r>
          </a:p>
          <a:p>
            <a:r>
              <a:rPr kumimoji="0" lang="ko-KR" altLang="en-US" sz="1000" b="1">
                <a:solidFill>
                  <a:schemeClr val="accent2"/>
                </a:solidFill>
                <a:latin typeface="맑은 고딕" panose="020B0503020000020004" pitchFamily="50" charset="-127"/>
                <a:ea typeface="맑은 고딕" panose="020B0503020000020004" pitchFamily="50" charset="-127"/>
              </a:rPr>
              <a:t>위 아래 줄바꿈</a:t>
            </a:r>
            <a:r>
              <a:rPr kumimoji="0" lang="en-US" altLang="ko-KR" sz="1000" b="1">
                <a:solidFill>
                  <a:schemeClr val="accent2"/>
                </a:solidFill>
                <a:latin typeface="맑은 고딕" panose="020B0503020000020004" pitchFamily="50" charset="-127"/>
                <a:ea typeface="맑은 고딕" panose="020B0503020000020004" pitchFamily="50" charset="-127"/>
              </a:rPr>
              <a:t>(</a:t>
            </a:r>
            <a:r>
              <a:rPr kumimoji="0" lang="ko-KR" altLang="en-US" sz="1000" b="1">
                <a:solidFill>
                  <a:schemeClr val="accent2"/>
                </a:solidFill>
                <a:latin typeface="맑은 고딕" panose="020B0503020000020004" pitchFamily="50" charset="-127"/>
                <a:ea typeface="맑은 고딕" panose="020B0503020000020004" pitchFamily="50" charset="-127"/>
              </a:rPr>
              <a:t>띄움</a:t>
            </a:r>
            <a:r>
              <a:rPr kumimoji="0" lang="en-US" altLang="ko-KR" sz="1000" b="1">
                <a:solidFill>
                  <a:schemeClr val="accent2"/>
                </a:solidFill>
                <a:latin typeface="맑은 고딕" panose="020B0503020000020004" pitchFamily="50" charset="-127"/>
                <a:ea typeface="맑은 고딕" panose="020B0503020000020004" pitchFamily="50" charset="-127"/>
              </a:rPr>
              <a:t>) </a:t>
            </a:r>
            <a:r>
              <a:rPr kumimoji="0" lang="ko-KR" altLang="en-US" sz="1000" b="1">
                <a:solidFill>
                  <a:schemeClr val="accent2"/>
                </a:solidFill>
                <a:latin typeface="맑은 고딕" panose="020B0503020000020004" pitchFamily="50" charset="-127"/>
                <a:ea typeface="맑은 고딕" panose="020B0503020000020004" pitchFamily="50" charset="-127"/>
              </a:rPr>
              <a:t>원칙</a:t>
            </a:r>
          </a:p>
        </p:txBody>
      </p:sp>
      <p:cxnSp>
        <p:nvCxnSpPr>
          <p:cNvPr id="19" name="AutoShape 26"/>
          <p:cNvCxnSpPr>
            <a:cxnSpLocks noChangeShapeType="1"/>
            <a:stCxn id="18" idx="1"/>
            <a:endCxn id="20" idx="3"/>
          </p:cNvCxnSpPr>
          <p:nvPr/>
        </p:nvCxnSpPr>
        <p:spPr bwMode="auto">
          <a:xfrm rot="10800000" flipV="1">
            <a:off x="2487613" y="4891118"/>
            <a:ext cx="4603750" cy="99040"/>
          </a:xfrm>
          <a:prstGeom prst="bentConnector3">
            <a:avLst>
              <a:gd name="adj1" fmla="val 50000"/>
            </a:avLst>
          </a:prstGeom>
          <a:noFill/>
          <a:ln w="952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 Box 27"/>
          <p:cNvSpPr txBox="1">
            <a:spLocks noChangeArrowheads="1"/>
          </p:cNvSpPr>
          <p:nvPr/>
        </p:nvSpPr>
        <p:spPr bwMode="auto">
          <a:xfrm>
            <a:off x="2357438" y="4759325"/>
            <a:ext cx="1301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algn="l" eaLnBrk="0" latinLnBrk="0" hangingPunct="0">
              <a:spcBef>
                <a:spcPct val="50000"/>
              </a:spcBef>
            </a:pPr>
            <a:endParaRPr kumimoji="0" lang="ko-KR" altLang="en-US" b="1">
              <a:solidFill>
                <a:schemeClr val="accent2"/>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41049704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1865" name="Group 329"/>
          <p:cNvGraphicFramePr>
            <a:graphicFrameLocks noGrp="1"/>
          </p:cNvGraphicFramePr>
          <p:nvPr>
            <p:extLst>
              <p:ext uri="{D42A27DB-BD31-4B8C-83A1-F6EECF244321}">
                <p14:modId xmlns:p14="http://schemas.microsoft.com/office/powerpoint/2010/main" val="3075134035"/>
              </p:ext>
            </p:extLst>
          </p:nvPr>
        </p:nvGraphicFramePr>
        <p:xfrm>
          <a:off x="414338" y="3744913"/>
          <a:ext cx="9039224" cy="1584325"/>
        </p:xfrm>
        <a:graphic>
          <a:graphicData uri="http://schemas.openxmlformats.org/drawingml/2006/table">
            <a:tbl>
              <a:tblPr/>
              <a:tblGrid>
                <a:gridCol w="626881"/>
                <a:gridCol w="982210"/>
                <a:gridCol w="1389539"/>
                <a:gridCol w="3658733"/>
                <a:gridCol w="814657"/>
                <a:gridCol w="814657"/>
                <a:gridCol w="752547"/>
              </a:tblGrid>
              <a:tr h="242888">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dirty="0" err="1" smtClean="0">
                          <a:ln>
                            <a:noFill/>
                          </a:ln>
                          <a:solidFill>
                            <a:schemeClr val="tx1"/>
                          </a:solidFill>
                          <a:effectLst/>
                          <a:latin typeface="맑은 고딕" pitchFamily="50" charset="-127"/>
                          <a:ea typeface="맑은 고딕" pitchFamily="50" charset="-127"/>
                        </a:rPr>
                        <a:t>버</a:t>
                      </a:r>
                      <a:r>
                        <a:rPr kumimoji="1" lang="ko-KR" altLang="en-US" sz="1000" b="1" i="0" u="none" strike="noStrike" cap="none" normalizeH="0" baseline="0" dirty="0" smtClean="0">
                          <a:ln>
                            <a:noFill/>
                          </a:ln>
                          <a:solidFill>
                            <a:schemeClr val="tx1"/>
                          </a:solidFill>
                          <a:effectLst/>
                          <a:latin typeface="맑은 고딕" pitchFamily="50" charset="-127"/>
                          <a:ea typeface="맑은 고딕" pitchFamily="50" charset="-127"/>
                        </a:rPr>
                        <a:t> 전</a:t>
                      </a:r>
                    </a:p>
                  </a:txBody>
                  <a:tcPr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19050"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dirty="0" smtClean="0">
                          <a:ln>
                            <a:noFill/>
                          </a:ln>
                          <a:solidFill>
                            <a:schemeClr val="tx1"/>
                          </a:solidFill>
                          <a:effectLst/>
                          <a:latin typeface="맑은 고딕" pitchFamily="50" charset="-127"/>
                          <a:ea typeface="맑은 고딕" pitchFamily="50" charset="-127"/>
                        </a:rPr>
                        <a:t>변경일</a:t>
                      </a: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19050"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smtClean="0">
                          <a:ln>
                            <a:noFill/>
                          </a:ln>
                          <a:solidFill>
                            <a:schemeClr val="tx1"/>
                          </a:solidFill>
                          <a:effectLst/>
                          <a:latin typeface="맑은 고딕" pitchFamily="50" charset="-127"/>
                          <a:ea typeface="맑은 고딕" pitchFamily="50" charset="-127"/>
                        </a:rPr>
                        <a:t>변경 사유</a:t>
                      </a: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19050"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smtClean="0">
                          <a:ln>
                            <a:noFill/>
                          </a:ln>
                          <a:solidFill>
                            <a:schemeClr val="tx1"/>
                          </a:solidFill>
                          <a:effectLst/>
                          <a:latin typeface="맑은 고딕" pitchFamily="50" charset="-127"/>
                          <a:ea typeface="맑은 고딕" pitchFamily="50" charset="-127"/>
                        </a:rPr>
                        <a:t>변경 내용</a:t>
                      </a: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19050"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dirty="0" smtClean="0">
                          <a:ln>
                            <a:noFill/>
                          </a:ln>
                          <a:solidFill>
                            <a:schemeClr val="tx1"/>
                          </a:solidFill>
                          <a:effectLst/>
                          <a:latin typeface="맑은 고딕" pitchFamily="50" charset="-127"/>
                          <a:ea typeface="맑은 고딕" pitchFamily="50" charset="-127"/>
                        </a:rPr>
                        <a:t>작성자</a:t>
                      </a: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19050"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dirty="0" smtClean="0">
                          <a:ln>
                            <a:noFill/>
                          </a:ln>
                          <a:solidFill>
                            <a:schemeClr val="tx1"/>
                          </a:solidFill>
                          <a:effectLst/>
                          <a:latin typeface="맑은 고딕" pitchFamily="50" charset="-127"/>
                          <a:ea typeface="맑은 고딕" pitchFamily="50" charset="-127"/>
                        </a:rPr>
                        <a:t>검토</a:t>
                      </a: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19050"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smtClean="0">
                          <a:ln>
                            <a:noFill/>
                          </a:ln>
                          <a:solidFill>
                            <a:schemeClr val="tx1"/>
                          </a:solidFill>
                          <a:effectLst/>
                          <a:latin typeface="맑은 고딕" pitchFamily="50" charset="-127"/>
                          <a:ea typeface="맑은 고딕" pitchFamily="50" charset="-127"/>
                        </a:rPr>
                        <a:t>승인</a:t>
                      </a:r>
                    </a:p>
                  </a:txBody>
                  <a:tcPr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19050"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r>
              <a:tr h="288925">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0.1</a:t>
                      </a:r>
                    </a:p>
                  </a:txBody>
                  <a:tcPr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2016.06.24</a:t>
                      </a: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초안</a:t>
                      </a: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1" hangingPunct="1">
                        <a:lnSpc>
                          <a:spcPct val="110000"/>
                        </a:lnSpc>
                        <a:spcBef>
                          <a:spcPct val="20000"/>
                        </a:spcBef>
                        <a:spcAft>
                          <a:spcPct val="0"/>
                        </a:spcAft>
                        <a:buClrTx/>
                        <a:buSzPct val="90000"/>
                        <a:buFont typeface="Wingdings" pitchFamily="2" charset="2"/>
                        <a:buNone/>
                        <a:tabLst/>
                      </a:pPr>
                      <a:endPar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유정화</a:t>
                      </a: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endPar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endPar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r>
              <a:tr h="242888">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0.2</a:t>
                      </a: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2016.10.26</a:t>
                      </a: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내용변경 및 추가</a:t>
                      </a: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배주용</a:t>
                      </a: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r>
              <a:tr h="242888">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r>
              <a:tr h="242888">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r>
              <a:tr h="242888">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1905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1905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1905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1905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1905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1905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endParaRPr kumimoji="1" lang="ko-KR"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1905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
        <p:nvSpPr>
          <p:cNvPr id="3125" name="Text Box 55"/>
          <p:cNvSpPr txBox="1">
            <a:spLocks noChangeArrowheads="1"/>
          </p:cNvSpPr>
          <p:nvPr/>
        </p:nvSpPr>
        <p:spPr bwMode="auto">
          <a:xfrm>
            <a:off x="4503738" y="3362325"/>
            <a:ext cx="8683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굴림" pitchFamily="50" charset="-127"/>
                <a:ea typeface="굴림" pitchFamily="50" charset="-127"/>
              </a:defRPr>
            </a:lvl1pPr>
            <a:lvl2pPr marL="742950" indent="-285750" eaLnBrk="0" hangingPunct="0">
              <a:defRPr kumimoji="1" sz="2400">
                <a:solidFill>
                  <a:schemeClr val="tx1"/>
                </a:solidFill>
                <a:latin typeface="굴림" pitchFamily="50" charset="-127"/>
                <a:ea typeface="굴림" pitchFamily="50" charset="-127"/>
              </a:defRPr>
            </a:lvl2pPr>
            <a:lvl3pPr marL="1143000" indent="-228600" eaLnBrk="0" hangingPunct="0">
              <a:defRPr kumimoji="1" sz="2400">
                <a:solidFill>
                  <a:schemeClr val="tx1"/>
                </a:solidFill>
                <a:latin typeface="굴림" pitchFamily="50" charset="-127"/>
                <a:ea typeface="굴림" pitchFamily="50" charset="-127"/>
              </a:defRPr>
            </a:lvl3pPr>
            <a:lvl4pPr marL="1600200" indent="-228600" eaLnBrk="0" hangingPunct="0">
              <a:defRPr kumimoji="1" sz="2400">
                <a:solidFill>
                  <a:schemeClr val="tx1"/>
                </a:solidFill>
                <a:latin typeface="굴림" pitchFamily="50" charset="-127"/>
                <a:ea typeface="굴림" pitchFamily="50" charset="-127"/>
              </a:defRPr>
            </a:lvl4pPr>
            <a:lvl5pPr marL="2057400" indent="-228600" eaLnBrk="0" hangingPunct="0">
              <a:defRPr kumimoji="1" sz="2400">
                <a:solidFill>
                  <a:schemeClr val="tx1"/>
                </a:solidFill>
                <a:latin typeface="굴림" pitchFamily="50" charset="-127"/>
                <a:ea typeface="굴림" pitchFamily="50" charset="-127"/>
              </a:defRPr>
            </a:lvl5pPr>
            <a:lvl6pPr marL="2514600" indent="-228600" algn="ctr" eaLnBrk="0" fontAlgn="base" hangingPunct="0">
              <a:spcBef>
                <a:spcPct val="0"/>
              </a:spcBef>
              <a:spcAft>
                <a:spcPct val="0"/>
              </a:spcAft>
              <a:defRPr kumimoji="1" sz="2400">
                <a:solidFill>
                  <a:schemeClr val="tx1"/>
                </a:solidFill>
                <a:latin typeface="굴림" pitchFamily="50" charset="-127"/>
                <a:ea typeface="굴림" pitchFamily="50" charset="-127"/>
              </a:defRPr>
            </a:lvl6pPr>
            <a:lvl7pPr marL="2971800" indent="-228600" algn="ctr" eaLnBrk="0" fontAlgn="base" hangingPunct="0">
              <a:spcBef>
                <a:spcPct val="0"/>
              </a:spcBef>
              <a:spcAft>
                <a:spcPct val="0"/>
              </a:spcAft>
              <a:defRPr kumimoji="1" sz="2400">
                <a:solidFill>
                  <a:schemeClr val="tx1"/>
                </a:solidFill>
                <a:latin typeface="굴림" pitchFamily="50" charset="-127"/>
                <a:ea typeface="굴림" pitchFamily="50" charset="-127"/>
              </a:defRPr>
            </a:lvl7pPr>
            <a:lvl8pPr marL="3429000" indent="-228600" algn="ctr" eaLnBrk="0" fontAlgn="base" hangingPunct="0">
              <a:spcBef>
                <a:spcPct val="0"/>
              </a:spcBef>
              <a:spcAft>
                <a:spcPct val="0"/>
              </a:spcAft>
              <a:defRPr kumimoji="1" sz="2400">
                <a:solidFill>
                  <a:schemeClr val="tx1"/>
                </a:solidFill>
                <a:latin typeface="굴림" pitchFamily="50" charset="-127"/>
                <a:ea typeface="굴림" pitchFamily="50" charset="-127"/>
              </a:defRPr>
            </a:lvl8pPr>
            <a:lvl9pPr marL="3886200" indent="-228600" algn="ctr" eaLnBrk="0" fontAlgn="base" hangingPunct="0">
              <a:spcBef>
                <a:spcPct val="0"/>
              </a:spcBef>
              <a:spcAft>
                <a:spcPct val="0"/>
              </a:spcAft>
              <a:defRPr kumimoji="1" sz="2400">
                <a:solidFill>
                  <a:schemeClr val="tx1"/>
                </a:solidFill>
                <a:latin typeface="굴림" pitchFamily="50" charset="-127"/>
                <a:ea typeface="굴림" pitchFamily="50" charset="-127"/>
              </a:defRPr>
            </a:lvl9pPr>
          </a:lstStyle>
          <a:p>
            <a:pPr algn="l" eaLnBrk="1" hangingPunct="1"/>
            <a:r>
              <a:rPr lang="ko-KR" altLang="en-US" sz="1200" b="1" u="sng" dirty="0">
                <a:latin typeface="휴먼엑스포" pitchFamily="18" charset="-127"/>
                <a:ea typeface="휴먼엑스포" pitchFamily="18" charset="-127"/>
              </a:rPr>
              <a:t>개정 이력</a:t>
            </a:r>
          </a:p>
        </p:txBody>
      </p:sp>
      <p:graphicFrame>
        <p:nvGraphicFramePr>
          <p:cNvPr id="321744" name="Group 208"/>
          <p:cNvGraphicFramePr>
            <a:graphicFrameLocks noGrp="1"/>
          </p:cNvGraphicFramePr>
          <p:nvPr>
            <p:extLst>
              <p:ext uri="{D42A27DB-BD31-4B8C-83A1-F6EECF244321}">
                <p14:modId xmlns:p14="http://schemas.microsoft.com/office/powerpoint/2010/main" val="3015427924"/>
              </p:ext>
            </p:extLst>
          </p:nvPr>
        </p:nvGraphicFramePr>
        <p:xfrm>
          <a:off x="420688" y="1255713"/>
          <a:ext cx="9001125" cy="1554372"/>
        </p:xfrm>
        <a:graphic>
          <a:graphicData uri="http://schemas.openxmlformats.org/drawingml/2006/table">
            <a:tbl>
              <a:tblPr/>
              <a:tblGrid>
                <a:gridCol w="1584325"/>
                <a:gridCol w="7416800"/>
              </a:tblGrid>
              <a:tr h="259027">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dirty="0" smtClean="0">
                          <a:ln>
                            <a:noFill/>
                          </a:ln>
                          <a:solidFill>
                            <a:schemeClr val="tx1"/>
                          </a:solidFill>
                          <a:effectLst/>
                          <a:latin typeface="맑은 고딕" pitchFamily="50" charset="-127"/>
                          <a:ea typeface="맑은 고딕" pitchFamily="50" charset="-127"/>
                        </a:rPr>
                        <a:t>프로젝트</a:t>
                      </a:r>
                    </a:p>
                  </a:txBody>
                  <a:tcPr marT="45711" marB="45711"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19050"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도로</a:t>
                      </a: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a:t>
                      </a: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기술 분야 통합</a:t>
                      </a: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DB</a:t>
                      </a: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 구축</a:t>
                      </a:r>
                    </a:p>
                  </a:txBody>
                  <a:tcPr marT="45711" marB="45711"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19050"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r>
              <a:tr h="259027">
                <a:tc>
                  <a:txBody>
                    <a:bodyPr/>
                    <a:lstStyle/>
                    <a:p>
                      <a:pPr marL="0" marR="0" lvl="0" indent="0" algn="ctr"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dirty="0" smtClean="0">
                          <a:ln>
                            <a:noFill/>
                          </a:ln>
                          <a:solidFill>
                            <a:schemeClr val="tx1"/>
                          </a:solidFill>
                          <a:effectLst/>
                          <a:latin typeface="맑은 고딕" pitchFamily="50" charset="-127"/>
                          <a:ea typeface="맑은 고딕" pitchFamily="50" charset="-127"/>
                        </a:rPr>
                        <a:t>단계</a:t>
                      </a:r>
                    </a:p>
                  </a:txBody>
                  <a:tcPr marT="45711" marB="45711"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ctr" latinLnBrk="1" hangingPunct="1">
                        <a:lnSpc>
                          <a:spcPct val="110000"/>
                        </a:lnSpc>
                        <a:spcBef>
                          <a:spcPct val="20000"/>
                        </a:spcBef>
                        <a:spcAft>
                          <a:spcPct val="0"/>
                        </a:spcAft>
                        <a:buClrTx/>
                        <a:buSzPct val="90000"/>
                        <a:buFont typeface="Wingdings" pitchFamily="2" charset="2"/>
                        <a:buNone/>
                        <a:tabLst/>
                      </a:pP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설계</a:t>
                      </a:r>
                    </a:p>
                  </a:txBody>
                  <a:tcPr marT="45711" marB="45711"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r>
              <a:tr h="259027">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dirty="0" smtClean="0">
                          <a:ln>
                            <a:noFill/>
                          </a:ln>
                          <a:solidFill>
                            <a:schemeClr val="tx1"/>
                          </a:solidFill>
                          <a:effectLst/>
                          <a:latin typeface="맑은 고딕" pitchFamily="50" charset="-127"/>
                          <a:ea typeface="맑은 고딕" pitchFamily="50" charset="-127"/>
                        </a:rPr>
                        <a:t>활동</a:t>
                      </a:r>
                    </a:p>
                  </a:txBody>
                  <a:tcPr marT="45711" marB="45711"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개발</a:t>
                      </a: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 </a:t>
                      </a: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시 </a:t>
                      </a: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SQL</a:t>
                      </a: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 코딩  가이드 정의</a:t>
                      </a:r>
                    </a:p>
                  </a:txBody>
                  <a:tcPr marT="45711" marB="45711"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r>
              <a:tr h="259027">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dirty="0" smtClean="0">
                          <a:ln>
                            <a:noFill/>
                          </a:ln>
                          <a:solidFill>
                            <a:schemeClr val="tx1"/>
                          </a:solidFill>
                          <a:effectLst/>
                          <a:latin typeface="맑은 고딕" pitchFamily="50" charset="-127"/>
                          <a:ea typeface="맑은 고딕" pitchFamily="50" charset="-127"/>
                        </a:rPr>
                        <a:t>작업</a:t>
                      </a:r>
                    </a:p>
                  </a:txBody>
                  <a:tcPr marT="45711" marB="45711"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SQL </a:t>
                      </a: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코딩 가이드 작성</a:t>
                      </a:r>
                    </a:p>
                  </a:txBody>
                  <a:tcPr marT="45711" marB="45711"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r>
              <a:tr h="259027">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dirty="0" smtClean="0">
                          <a:ln>
                            <a:noFill/>
                          </a:ln>
                          <a:solidFill>
                            <a:schemeClr val="tx1"/>
                          </a:solidFill>
                          <a:effectLst/>
                          <a:latin typeface="맑은 고딕" pitchFamily="50" charset="-127"/>
                          <a:ea typeface="맑은 고딕" pitchFamily="50" charset="-127"/>
                        </a:rPr>
                        <a:t>산출물</a:t>
                      </a:r>
                    </a:p>
                  </a:txBody>
                  <a:tcPr marT="45711" marB="45711"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SQL</a:t>
                      </a: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코딩가이드 </a:t>
                      </a:r>
                    </a:p>
                  </a:txBody>
                  <a:tcPr marT="45711" marB="45711"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a:noFill/>
                    </a:lnTlToBr>
                    <a:lnBlToTr>
                      <a:noFill/>
                    </a:lnBlToTr>
                    <a:noFill/>
                  </a:tcPr>
                </a:tc>
              </a:tr>
              <a:tr h="259027">
                <a:tc>
                  <a:txBody>
                    <a:bodyPr/>
                    <a:lstStyle/>
                    <a:p>
                      <a:pPr marL="0" marR="0" lvl="0" indent="0" algn="ctr"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ko-KR" altLang="en-US" sz="1000" b="1" i="0" u="none" strike="noStrike" cap="none" normalizeH="0" baseline="0" dirty="0" smtClean="0">
                          <a:ln>
                            <a:noFill/>
                          </a:ln>
                          <a:solidFill>
                            <a:schemeClr val="tx1"/>
                          </a:solidFill>
                          <a:effectLst/>
                          <a:latin typeface="맑은 고딕" pitchFamily="50" charset="-127"/>
                          <a:ea typeface="맑은 고딕" pitchFamily="50" charset="-127"/>
                        </a:rPr>
                        <a:t>파일명</a:t>
                      </a:r>
                    </a:p>
                  </a:txBody>
                  <a:tcPr marT="45711" marB="45711" horzOverflow="overflow">
                    <a:lnL w="19050"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19050" cap="flat" cmpd="sng" algn="ctr">
                      <a:solidFill>
                        <a:srgbClr val="80808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1" hangingPunct="1">
                        <a:lnSpc>
                          <a:spcPct val="110000"/>
                        </a:lnSpc>
                        <a:spcBef>
                          <a:spcPct val="20000"/>
                        </a:spcBef>
                        <a:spcAft>
                          <a:spcPct val="0"/>
                        </a:spcAft>
                        <a:buClrTx/>
                        <a:buSzPct val="90000"/>
                        <a:buFont typeface="Wingdings" pitchFamily="2" charset="2"/>
                        <a:buNone/>
                        <a:tabLst/>
                      </a:pP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EX_DS_DE_0306_SQL</a:t>
                      </a:r>
                      <a:r>
                        <a:rPr kumimoji="1" lang="ko-KR" altLang="en-US" sz="1000" b="0" i="0" u="none" strike="noStrike" cap="none" normalizeH="0" baseline="0" dirty="0" smtClean="0">
                          <a:ln>
                            <a:noFill/>
                          </a:ln>
                          <a:solidFill>
                            <a:schemeClr val="tx1"/>
                          </a:solidFill>
                          <a:effectLst/>
                          <a:latin typeface="맑은 고딕" pitchFamily="50" charset="-127"/>
                          <a:ea typeface="맑은 고딕" pitchFamily="50" charset="-127"/>
                        </a:rPr>
                        <a:t>코딩가이드</a:t>
                      </a:r>
                      <a:r>
                        <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rPr>
                        <a:t>.</a:t>
                      </a:r>
                      <a:r>
                        <a:rPr kumimoji="1" lang="en-US" altLang="ko-KR" sz="1000" b="0" i="0" u="none" strike="noStrike" cap="none" normalizeH="0" baseline="0" dirty="0" err="1" smtClean="0">
                          <a:ln>
                            <a:noFill/>
                          </a:ln>
                          <a:solidFill>
                            <a:schemeClr val="tx1"/>
                          </a:solidFill>
                          <a:effectLst/>
                          <a:latin typeface="맑은 고딕" pitchFamily="50" charset="-127"/>
                          <a:ea typeface="맑은 고딕" pitchFamily="50" charset="-127"/>
                        </a:rPr>
                        <a:t>pptx</a:t>
                      </a:r>
                      <a:endParaRPr kumimoji="1" lang="en-US" altLang="ko-KR" sz="1000" b="0" i="0" u="none" strike="noStrike" cap="none" normalizeH="0" baseline="0" dirty="0" smtClean="0">
                        <a:ln>
                          <a:noFill/>
                        </a:ln>
                        <a:solidFill>
                          <a:schemeClr val="tx1"/>
                        </a:solidFill>
                        <a:effectLst/>
                        <a:latin typeface="맑은 고딕" pitchFamily="50" charset="-127"/>
                        <a:ea typeface="맑은 고딕" pitchFamily="50" charset="-127"/>
                      </a:endParaRPr>
                    </a:p>
                  </a:txBody>
                  <a:tcPr marT="45711" marB="45711" horzOverflow="overflow">
                    <a:lnL w="9525" cap="flat" cmpd="sng" algn="ctr">
                      <a:solidFill>
                        <a:srgbClr val="808080"/>
                      </a:solidFill>
                      <a:prstDash val="solid"/>
                      <a:round/>
                      <a:headEnd type="none" w="med" len="med"/>
                      <a:tailEnd type="none" w="med" len="med"/>
                    </a:lnL>
                    <a:lnR w="19050"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1905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
        <p:nvSpPr>
          <p:cNvPr id="3149" name="Text Box 79"/>
          <p:cNvSpPr txBox="1">
            <a:spLocks noChangeArrowheads="1"/>
          </p:cNvSpPr>
          <p:nvPr/>
        </p:nvSpPr>
        <p:spPr bwMode="auto">
          <a:xfrm>
            <a:off x="4508500" y="863600"/>
            <a:ext cx="8683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굴림" pitchFamily="50" charset="-127"/>
                <a:ea typeface="굴림" pitchFamily="50" charset="-127"/>
              </a:defRPr>
            </a:lvl1pPr>
            <a:lvl2pPr marL="742950" indent="-285750" eaLnBrk="0" hangingPunct="0">
              <a:defRPr kumimoji="1" sz="2400">
                <a:solidFill>
                  <a:schemeClr val="tx1"/>
                </a:solidFill>
                <a:latin typeface="굴림" pitchFamily="50" charset="-127"/>
                <a:ea typeface="굴림" pitchFamily="50" charset="-127"/>
              </a:defRPr>
            </a:lvl2pPr>
            <a:lvl3pPr marL="1143000" indent="-228600" eaLnBrk="0" hangingPunct="0">
              <a:defRPr kumimoji="1" sz="2400">
                <a:solidFill>
                  <a:schemeClr val="tx1"/>
                </a:solidFill>
                <a:latin typeface="굴림" pitchFamily="50" charset="-127"/>
                <a:ea typeface="굴림" pitchFamily="50" charset="-127"/>
              </a:defRPr>
            </a:lvl3pPr>
            <a:lvl4pPr marL="1600200" indent="-228600" eaLnBrk="0" hangingPunct="0">
              <a:defRPr kumimoji="1" sz="2400">
                <a:solidFill>
                  <a:schemeClr val="tx1"/>
                </a:solidFill>
                <a:latin typeface="굴림" pitchFamily="50" charset="-127"/>
                <a:ea typeface="굴림" pitchFamily="50" charset="-127"/>
              </a:defRPr>
            </a:lvl4pPr>
            <a:lvl5pPr marL="2057400" indent="-228600" eaLnBrk="0" hangingPunct="0">
              <a:defRPr kumimoji="1" sz="2400">
                <a:solidFill>
                  <a:schemeClr val="tx1"/>
                </a:solidFill>
                <a:latin typeface="굴림" pitchFamily="50" charset="-127"/>
                <a:ea typeface="굴림" pitchFamily="50" charset="-127"/>
              </a:defRPr>
            </a:lvl5pPr>
            <a:lvl6pPr marL="2514600" indent="-228600" algn="ctr" eaLnBrk="0" fontAlgn="base" hangingPunct="0">
              <a:spcBef>
                <a:spcPct val="0"/>
              </a:spcBef>
              <a:spcAft>
                <a:spcPct val="0"/>
              </a:spcAft>
              <a:defRPr kumimoji="1" sz="2400">
                <a:solidFill>
                  <a:schemeClr val="tx1"/>
                </a:solidFill>
                <a:latin typeface="굴림" pitchFamily="50" charset="-127"/>
                <a:ea typeface="굴림" pitchFamily="50" charset="-127"/>
              </a:defRPr>
            </a:lvl6pPr>
            <a:lvl7pPr marL="2971800" indent="-228600" algn="ctr" eaLnBrk="0" fontAlgn="base" hangingPunct="0">
              <a:spcBef>
                <a:spcPct val="0"/>
              </a:spcBef>
              <a:spcAft>
                <a:spcPct val="0"/>
              </a:spcAft>
              <a:defRPr kumimoji="1" sz="2400">
                <a:solidFill>
                  <a:schemeClr val="tx1"/>
                </a:solidFill>
                <a:latin typeface="굴림" pitchFamily="50" charset="-127"/>
                <a:ea typeface="굴림" pitchFamily="50" charset="-127"/>
              </a:defRPr>
            </a:lvl7pPr>
            <a:lvl8pPr marL="3429000" indent="-228600" algn="ctr" eaLnBrk="0" fontAlgn="base" hangingPunct="0">
              <a:spcBef>
                <a:spcPct val="0"/>
              </a:spcBef>
              <a:spcAft>
                <a:spcPct val="0"/>
              </a:spcAft>
              <a:defRPr kumimoji="1" sz="2400">
                <a:solidFill>
                  <a:schemeClr val="tx1"/>
                </a:solidFill>
                <a:latin typeface="굴림" pitchFamily="50" charset="-127"/>
                <a:ea typeface="굴림" pitchFamily="50" charset="-127"/>
              </a:defRPr>
            </a:lvl8pPr>
            <a:lvl9pPr marL="3886200" indent="-228600" algn="ctr" eaLnBrk="0" fontAlgn="base" hangingPunct="0">
              <a:spcBef>
                <a:spcPct val="0"/>
              </a:spcBef>
              <a:spcAft>
                <a:spcPct val="0"/>
              </a:spcAft>
              <a:defRPr kumimoji="1" sz="2400">
                <a:solidFill>
                  <a:schemeClr val="tx1"/>
                </a:solidFill>
                <a:latin typeface="굴림" pitchFamily="50" charset="-127"/>
                <a:ea typeface="굴림" pitchFamily="50" charset="-127"/>
              </a:defRPr>
            </a:lvl9pPr>
          </a:lstStyle>
          <a:p>
            <a:pPr algn="l" eaLnBrk="1" hangingPunct="1"/>
            <a:r>
              <a:rPr lang="ko-KR" altLang="en-US" sz="1200" b="1" u="sng" dirty="0">
                <a:latin typeface="휴먼엑스포" pitchFamily="18" charset="-127"/>
                <a:ea typeface="휴먼엑스포" pitchFamily="18" charset="-127"/>
              </a:rPr>
              <a:t>문서 정보</a:t>
            </a:r>
          </a:p>
        </p:txBody>
      </p:sp>
    </p:spTree>
    <p:extLst>
      <p:ext uri="{BB962C8B-B14F-4D97-AF65-F5344CB8AC3E}">
        <p14:creationId xmlns:p14="http://schemas.microsoft.com/office/powerpoint/2010/main" val="3036856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smtClean="0">
                <a:solidFill>
                  <a:srgbClr val="000000"/>
                </a:solidFill>
                <a:latin typeface="맑은 고딕" panose="020B0503020000020004" pitchFamily="50" charset="-127"/>
                <a:ea typeface="맑은 고딕" panose="020B0503020000020004" pitchFamily="50" charset="-127"/>
              </a:rPr>
              <a:t>2.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7" name="Text Box 3"/>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2.11 Merge into </a:t>
            </a:r>
            <a:r>
              <a:rPr lang="ko-KR" altLang="en-US" sz="1200" b="1" dirty="0" smtClean="0">
                <a:solidFill>
                  <a:srgbClr val="000000"/>
                </a:solidFill>
                <a:latin typeface="맑은 고딕" panose="020B0503020000020004" pitchFamily="50" charset="-127"/>
                <a:ea typeface="맑은 고딕" panose="020B0503020000020004" pitchFamily="50" charset="-127"/>
              </a:rPr>
              <a:t>구문</a:t>
            </a:r>
          </a:p>
        </p:txBody>
      </p:sp>
      <p:sp>
        <p:nvSpPr>
          <p:cNvPr id="8" name="Rectangle 6"/>
          <p:cNvSpPr>
            <a:spLocks noChangeArrowheads="1"/>
          </p:cNvSpPr>
          <p:nvPr/>
        </p:nvSpPr>
        <p:spPr bwMode="auto">
          <a:xfrm>
            <a:off x="675580" y="1504950"/>
            <a:ext cx="8597900" cy="229293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0500" indent="-190500" algn="l" eaLnBrk="0" hangingPunct="0">
              <a:defRPr kumimoji="1" sz="1000">
                <a:solidFill>
                  <a:schemeClr val="tx1"/>
                </a:solidFill>
                <a:latin typeface="Arial" panose="020B0604020202020204" pitchFamily="34" charset="0"/>
                <a:ea typeface="바탕체" panose="02030609000101010101" pitchFamily="17" charset="-127"/>
              </a:defRPr>
            </a:lvl1pPr>
            <a:lvl2pPr marL="647700" indent="-190500" algn="l" eaLnBrk="0" hangingPunct="0">
              <a:defRPr kumimoji="1" sz="1000">
                <a:solidFill>
                  <a:schemeClr val="tx1"/>
                </a:solidFill>
                <a:latin typeface="Arial" panose="020B0604020202020204" pitchFamily="34" charset="0"/>
                <a:ea typeface="바탕체" panose="02030609000101010101" pitchFamily="17" charset="-127"/>
              </a:defRPr>
            </a:lvl2pPr>
            <a:lvl3pPr marL="1104900" indent="-190500" algn="l" eaLnBrk="0" hangingPunct="0">
              <a:defRPr kumimoji="1" sz="1000">
                <a:solidFill>
                  <a:schemeClr val="tx1"/>
                </a:solidFill>
                <a:latin typeface="Arial" panose="020B0604020202020204" pitchFamily="34" charset="0"/>
                <a:ea typeface="바탕체" panose="02030609000101010101" pitchFamily="17" charset="-127"/>
              </a:defRPr>
            </a:lvl3pPr>
            <a:lvl4pPr marL="1562100" indent="-190500" algn="l" eaLnBrk="0" hangingPunct="0">
              <a:defRPr kumimoji="1" sz="1000">
                <a:solidFill>
                  <a:schemeClr val="tx1"/>
                </a:solidFill>
                <a:latin typeface="Arial" panose="020B0604020202020204" pitchFamily="34" charset="0"/>
                <a:ea typeface="바탕체" panose="02030609000101010101" pitchFamily="17" charset="-127"/>
              </a:defRPr>
            </a:lvl4pPr>
            <a:lvl5pPr marL="2019300" indent="-190500" algn="l" eaLnBrk="0" hangingPunct="0">
              <a:defRPr kumimoji="1" sz="1000">
                <a:solidFill>
                  <a:schemeClr val="tx1"/>
                </a:solidFill>
                <a:latin typeface="Arial" panose="020B0604020202020204" pitchFamily="34" charset="0"/>
                <a:ea typeface="바탕체" panose="02030609000101010101" pitchFamily="17" charset="-127"/>
              </a:defRPr>
            </a:lvl5pPr>
            <a:lvl6pPr marL="24765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29337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3909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38481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eaLnBrk="1" hangingPunct="1">
              <a:spcBef>
                <a:spcPct val="20000"/>
              </a:spcBef>
              <a:buFontTx/>
              <a:buAutoNum type="arabicParenR"/>
            </a:pPr>
            <a:r>
              <a:rPr lang="ko-KR" altLang="en-US" sz="1100" dirty="0" smtClean="0">
                <a:solidFill>
                  <a:srgbClr val="000000"/>
                </a:solidFill>
                <a:latin typeface="맑은 고딕" panose="020B0503020000020004" pitchFamily="50" charset="-127"/>
                <a:ea typeface="맑은 고딕" panose="020B0503020000020004" pitchFamily="50" charset="-127"/>
              </a:rPr>
              <a:t>하나의 </a:t>
            </a:r>
            <a:r>
              <a:rPr lang="en-US" altLang="ko-KR" sz="1100" dirty="0" smtClean="0">
                <a:solidFill>
                  <a:srgbClr val="000000"/>
                </a:solidFill>
                <a:latin typeface="맑은 고딕" panose="020B0503020000020004" pitchFamily="50" charset="-127"/>
                <a:ea typeface="맑은 고딕" panose="020B0503020000020004" pitchFamily="50" charset="-127"/>
              </a:rPr>
              <a:t>SQL</a:t>
            </a:r>
            <a:r>
              <a:rPr lang="ko-KR" altLang="en-US" sz="1100" dirty="0" smtClean="0">
                <a:solidFill>
                  <a:srgbClr val="000000"/>
                </a:solidFill>
                <a:latin typeface="맑은 고딕" panose="020B0503020000020004" pitchFamily="50" charset="-127"/>
                <a:ea typeface="맑은 고딕" panose="020B0503020000020004" pitchFamily="50" charset="-127"/>
              </a:rPr>
              <a:t>문으로 </a:t>
            </a:r>
            <a:r>
              <a:rPr lang="en-US" altLang="ko-KR" sz="1100" dirty="0" smtClean="0">
                <a:solidFill>
                  <a:srgbClr val="000000"/>
                </a:solidFill>
                <a:latin typeface="맑은 고딕" panose="020B0503020000020004" pitchFamily="50" charset="-127"/>
                <a:ea typeface="맑은 고딕" panose="020B0503020000020004" pitchFamily="50" charset="-127"/>
              </a:rPr>
              <a:t>insert</a:t>
            </a:r>
            <a:r>
              <a:rPr lang="ko-KR" altLang="en-US" sz="1100" dirty="0" smtClean="0">
                <a:solidFill>
                  <a:srgbClr val="000000"/>
                </a:solidFill>
                <a:latin typeface="맑은 고딕" panose="020B0503020000020004" pitchFamily="50" charset="-127"/>
                <a:ea typeface="맑은 고딕" panose="020B0503020000020004" pitchFamily="50" charset="-127"/>
              </a:rPr>
              <a:t>와 </a:t>
            </a:r>
            <a:r>
              <a:rPr lang="en-US" altLang="ko-KR" sz="1100" dirty="0" smtClean="0">
                <a:solidFill>
                  <a:srgbClr val="000000"/>
                </a:solidFill>
                <a:latin typeface="맑은 고딕" panose="020B0503020000020004" pitchFamily="50" charset="-127"/>
                <a:ea typeface="맑은 고딕" panose="020B0503020000020004" pitchFamily="50" charset="-127"/>
              </a:rPr>
              <a:t>update</a:t>
            </a:r>
            <a:r>
              <a:rPr lang="ko-KR" altLang="en-US" sz="1100" dirty="0" smtClean="0">
                <a:solidFill>
                  <a:srgbClr val="000000"/>
                </a:solidFill>
                <a:latin typeface="맑은 고딕" panose="020B0503020000020004" pitchFamily="50" charset="-127"/>
                <a:ea typeface="맑은 고딕" panose="020B0503020000020004" pitchFamily="50" charset="-127"/>
              </a:rPr>
              <a:t>를 동시에 처리 가능</a:t>
            </a:r>
            <a:r>
              <a:rPr lang="en-US" altLang="ko-KR" sz="1100" dirty="0" smtClean="0">
                <a:solidFill>
                  <a:srgbClr val="000000"/>
                </a:solidFill>
                <a:latin typeface="맑은 고딕" panose="020B0503020000020004" pitchFamily="50" charset="-127"/>
                <a:ea typeface="맑은 고딕" panose="020B0503020000020004" pitchFamily="50" charset="-127"/>
              </a:rPr>
              <a:t>(</a:t>
            </a:r>
            <a:r>
              <a:rPr lang="ko-KR" altLang="en-US" sz="1100" dirty="0" smtClean="0">
                <a:solidFill>
                  <a:srgbClr val="000000"/>
                </a:solidFill>
                <a:latin typeface="맑은 고딕" panose="020B0503020000020004" pitchFamily="50" charset="-127"/>
                <a:ea typeface="맑은 고딕" panose="020B0503020000020004" pitchFamily="50" charset="-127"/>
              </a:rPr>
              <a:t>해당 </a:t>
            </a:r>
            <a:r>
              <a:rPr lang="en-US" altLang="ko-KR" sz="1100" dirty="0" smtClean="0">
                <a:solidFill>
                  <a:srgbClr val="000000"/>
                </a:solidFill>
                <a:latin typeface="맑은 고딕" panose="020B0503020000020004" pitchFamily="50" charset="-127"/>
                <a:ea typeface="맑은 고딕" panose="020B0503020000020004" pitchFamily="50" charset="-127"/>
              </a:rPr>
              <a:t>row </a:t>
            </a:r>
            <a:r>
              <a:rPr lang="ko-KR" altLang="en-US" sz="1100" dirty="0" smtClean="0">
                <a:solidFill>
                  <a:srgbClr val="000000"/>
                </a:solidFill>
                <a:latin typeface="맑은 고딕" panose="020B0503020000020004" pitchFamily="50" charset="-127"/>
                <a:ea typeface="맑은 고딕" panose="020B0503020000020004" pitchFamily="50" charset="-127"/>
              </a:rPr>
              <a:t>존재 시 </a:t>
            </a:r>
            <a:r>
              <a:rPr lang="en-US" altLang="ko-KR" sz="1100" dirty="0" smtClean="0">
                <a:solidFill>
                  <a:srgbClr val="000000"/>
                </a:solidFill>
                <a:latin typeface="맑은 고딕" panose="020B0503020000020004" pitchFamily="50" charset="-127"/>
                <a:ea typeface="맑은 고딕" panose="020B0503020000020004" pitchFamily="50" charset="-127"/>
              </a:rPr>
              <a:t>update, </a:t>
            </a:r>
            <a:r>
              <a:rPr lang="ko-KR" altLang="en-US" sz="1100" dirty="0" smtClean="0">
                <a:solidFill>
                  <a:srgbClr val="000000"/>
                </a:solidFill>
                <a:latin typeface="맑은 고딕" panose="020B0503020000020004" pitchFamily="50" charset="-127"/>
                <a:ea typeface="맑은 고딕" panose="020B0503020000020004" pitchFamily="50" charset="-127"/>
              </a:rPr>
              <a:t>미 존재 시 </a:t>
            </a:r>
            <a:r>
              <a:rPr lang="en-US" altLang="ko-KR" sz="1100" dirty="0" smtClean="0">
                <a:solidFill>
                  <a:srgbClr val="000000"/>
                </a:solidFill>
                <a:latin typeface="맑은 고딕" panose="020B0503020000020004" pitchFamily="50" charset="-127"/>
                <a:ea typeface="맑은 고딕" panose="020B0503020000020004" pitchFamily="50" charset="-127"/>
              </a:rPr>
              <a:t>insert)</a:t>
            </a:r>
          </a:p>
          <a:p>
            <a:pPr eaLnBrk="1" hangingPunct="1">
              <a:spcBef>
                <a:spcPct val="20000"/>
              </a:spcBef>
              <a:buFontTx/>
              <a:buAutoNum type="arabicParenR"/>
            </a:pPr>
            <a:endParaRPr lang="en-US" altLang="ko-KR" sz="1100" dirty="0">
              <a:solidFill>
                <a:srgbClr val="000000"/>
              </a:solidFill>
              <a:latin typeface="맑은 고딕" panose="020B0503020000020004" pitchFamily="50" charset="-127"/>
              <a:ea typeface="맑은 고딕" panose="020B0503020000020004" pitchFamily="50" charset="-127"/>
            </a:endParaRPr>
          </a:p>
          <a:p>
            <a:pPr eaLnBrk="1" hangingPunct="1">
              <a:spcBef>
                <a:spcPct val="20000"/>
              </a:spcBef>
              <a:buFontTx/>
              <a:buAutoNum type="arabicParenR"/>
            </a:pPr>
            <a:r>
              <a:rPr lang="ko-KR" altLang="en-US" sz="1100" dirty="0" smtClean="0">
                <a:solidFill>
                  <a:srgbClr val="000000"/>
                </a:solidFill>
                <a:latin typeface="맑은 고딕" panose="020B0503020000020004" pitchFamily="50" charset="-127"/>
                <a:ea typeface="맑은 고딕" panose="020B0503020000020004" pitchFamily="50" charset="-127"/>
              </a:rPr>
              <a:t>인서트와 업데이트를 프로그램 </a:t>
            </a:r>
            <a:r>
              <a:rPr lang="en-US" altLang="ko-KR" sz="1100" dirty="0" smtClean="0">
                <a:solidFill>
                  <a:srgbClr val="000000"/>
                </a:solidFill>
                <a:latin typeface="맑은 고딕" panose="020B0503020000020004" pitchFamily="50" charset="-127"/>
                <a:ea typeface="맑은 고딕" panose="020B0503020000020004" pitchFamily="50" charset="-127"/>
              </a:rPr>
              <a:t>Logic</a:t>
            </a:r>
            <a:r>
              <a:rPr lang="ko-KR" altLang="en-US" sz="1100" dirty="0" smtClean="0">
                <a:solidFill>
                  <a:srgbClr val="000000"/>
                </a:solidFill>
                <a:latin typeface="맑은 고딕" panose="020B0503020000020004" pitchFamily="50" charset="-127"/>
                <a:ea typeface="맑은 고딕" panose="020B0503020000020004" pitchFamily="50" charset="-127"/>
              </a:rPr>
              <a:t>으로 분기하는 것보다 수행속도 면에서 훨씬 유리하다</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marL="0" indent="0" eaLnBrk="1" hangingPunct="1">
              <a:spcBef>
                <a:spcPct val="20000"/>
              </a:spcBef>
            </a:pPr>
            <a:r>
              <a:rPr lang="en-US" altLang="ko-KR" sz="1100" dirty="0">
                <a:solidFill>
                  <a:srgbClr val="000000"/>
                </a:solidFill>
                <a:latin typeface="맑은 고딕" panose="020B0503020000020004" pitchFamily="50" charset="-127"/>
                <a:ea typeface="맑은 고딕" panose="020B0503020000020004" pitchFamily="50" charset="-127"/>
              </a:rPr>
              <a:t> </a:t>
            </a: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ko-KR" altLang="en-US" sz="1100" dirty="0" smtClean="0">
                <a:solidFill>
                  <a:srgbClr val="000000"/>
                </a:solidFill>
                <a:latin typeface="맑은 고딕" panose="020B0503020000020004" pitchFamily="50" charset="-127"/>
                <a:ea typeface="맑은 고딕" panose="020B0503020000020004" pitchFamily="50" charset="-127"/>
              </a:rPr>
              <a:t>라이브러리 캐시 메모리 사용</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eaLnBrk="1" hangingPunct="1">
              <a:spcBef>
                <a:spcPct val="20000"/>
              </a:spcBef>
              <a:buFontTx/>
              <a:buAutoNum type="arabicParenR"/>
            </a:pP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marL="0" indent="0"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3) MERGE INTO </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a. INTO   + Insert </a:t>
            </a:r>
            <a:r>
              <a:rPr lang="ko-KR" altLang="en-US" sz="1100" dirty="0" smtClean="0">
                <a:solidFill>
                  <a:srgbClr val="000000"/>
                </a:solidFill>
                <a:latin typeface="맑은 고딕" panose="020B0503020000020004" pitchFamily="50" charset="-127"/>
                <a:ea typeface="맑은 고딕" panose="020B0503020000020004" pitchFamily="50" charset="-127"/>
              </a:rPr>
              <a:t>또는 </a:t>
            </a:r>
            <a:r>
              <a:rPr lang="en-US" altLang="ko-KR" sz="1100" dirty="0" smtClean="0">
                <a:solidFill>
                  <a:srgbClr val="000000"/>
                </a:solidFill>
                <a:latin typeface="맑은 고딕" panose="020B0503020000020004" pitchFamily="50" charset="-127"/>
                <a:ea typeface="맑은 고딕" panose="020B0503020000020004" pitchFamily="50" charset="-127"/>
              </a:rPr>
              <a:t>update </a:t>
            </a:r>
            <a:r>
              <a:rPr lang="ko-KR" altLang="en-US" sz="1100" dirty="0" smtClean="0">
                <a:solidFill>
                  <a:srgbClr val="000000"/>
                </a:solidFill>
                <a:latin typeface="맑은 고딕" panose="020B0503020000020004" pitchFamily="50" charset="-127"/>
                <a:ea typeface="맑은 고딕" panose="020B0503020000020004" pitchFamily="50" charset="-127"/>
              </a:rPr>
              <a:t>대상 테이블</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a. USING + Source </a:t>
            </a:r>
            <a:r>
              <a:rPr lang="ko-KR" altLang="en-US" sz="1100" dirty="0" smtClean="0">
                <a:solidFill>
                  <a:srgbClr val="000000"/>
                </a:solidFill>
                <a:latin typeface="맑은 고딕" panose="020B0503020000020004" pitchFamily="50" charset="-127"/>
                <a:ea typeface="맑은 고딕" panose="020B0503020000020004" pitchFamily="50" charset="-127"/>
              </a:rPr>
              <a:t>테이블</a:t>
            </a: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ko-KR" altLang="en-US" sz="1100" dirty="0" smtClean="0">
                <a:solidFill>
                  <a:srgbClr val="000000"/>
                </a:solidFill>
                <a:latin typeface="맑은 고딕" panose="020B0503020000020004" pitchFamily="50" charset="-127"/>
                <a:ea typeface="맑은 고딕" panose="020B0503020000020004" pitchFamily="50" charset="-127"/>
              </a:rPr>
              <a:t>뷰</a:t>
            </a: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en-US" altLang="ko-KR" sz="1100" dirty="0" err="1" smtClean="0">
                <a:solidFill>
                  <a:srgbClr val="000000"/>
                </a:solidFill>
                <a:latin typeface="맑은 고딕" panose="020B0503020000020004" pitchFamily="50" charset="-127"/>
                <a:ea typeface="맑은 고딕" panose="020B0503020000020004" pitchFamily="50" charset="-127"/>
              </a:rPr>
              <a:t>Subquery</a:t>
            </a: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b. ON     + </a:t>
            </a:r>
            <a:r>
              <a:rPr lang="ko-KR" altLang="en-US" sz="1100" dirty="0" smtClean="0">
                <a:solidFill>
                  <a:srgbClr val="000000"/>
                </a:solidFill>
                <a:latin typeface="맑은 고딕" panose="020B0503020000020004" pitchFamily="50" charset="-127"/>
                <a:ea typeface="맑은 고딕" panose="020B0503020000020004" pitchFamily="50" charset="-127"/>
              </a:rPr>
              <a:t>조건</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4) </a:t>
            </a:r>
            <a:r>
              <a:rPr lang="ko-KR" altLang="en-US" sz="1100" dirty="0" smtClean="0">
                <a:solidFill>
                  <a:srgbClr val="000000"/>
                </a:solidFill>
                <a:latin typeface="맑은 고딕" panose="020B0503020000020004" pitchFamily="50" charset="-127"/>
                <a:ea typeface="맑은 고딕" panose="020B0503020000020004" pitchFamily="50" charset="-127"/>
              </a:rPr>
              <a:t>예</a:t>
            </a:r>
          </a:p>
        </p:txBody>
      </p:sp>
      <p:sp>
        <p:nvSpPr>
          <p:cNvPr id="9" name="Rectangle 8"/>
          <p:cNvSpPr>
            <a:spLocks noChangeArrowheads="1"/>
          </p:cNvSpPr>
          <p:nvPr/>
        </p:nvSpPr>
        <p:spPr bwMode="auto">
          <a:xfrm>
            <a:off x="900559" y="3860006"/>
            <a:ext cx="3908425" cy="1873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0500" indent="-190500" algn="l" eaLnBrk="0" hangingPunct="0">
              <a:defRPr kumimoji="1" sz="1000">
                <a:solidFill>
                  <a:schemeClr val="tx1"/>
                </a:solidFill>
                <a:latin typeface="Arial" panose="020B0604020202020204" pitchFamily="34" charset="0"/>
                <a:ea typeface="바탕체" panose="02030609000101010101" pitchFamily="17" charset="-127"/>
              </a:defRPr>
            </a:lvl1pPr>
            <a:lvl2pPr marL="647700" indent="-190500" algn="l" eaLnBrk="0" hangingPunct="0">
              <a:defRPr kumimoji="1" sz="1000">
                <a:solidFill>
                  <a:schemeClr val="tx1"/>
                </a:solidFill>
                <a:latin typeface="Arial" panose="020B0604020202020204" pitchFamily="34" charset="0"/>
                <a:ea typeface="바탕체" panose="02030609000101010101" pitchFamily="17" charset="-127"/>
              </a:defRPr>
            </a:lvl2pPr>
            <a:lvl3pPr marL="1104900" indent="-190500" algn="l" eaLnBrk="0" hangingPunct="0">
              <a:defRPr kumimoji="1" sz="1000">
                <a:solidFill>
                  <a:schemeClr val="tx1"/>
                </a:solidFill>
                <a:latin typeface="Arial" panose="020B0604020202020204" pitchFamily="34" charset="0"/>
                <a:ea typeface="바탕체" panose="02030609000101010101" pitchFamily="17" charset="-127"/>
              </a:defRPr>
            </a:lvl3pPr>
            <a:lvl4pPr marL="1562100" indent="-190500" algn="l" eaLnBrk="0" hangingPunct="0">
              <a:defRPr kumimoji="1" sz="1000">
                <a:solidFill>
                  <a:schemeClr val="tx1"/>
                </a:solidFill>
                <a:latin typeface="Arial" panose="020B0604020202020204" pitchFamily="34" charset="0"/>
                <a:ea typeface="바탕체" panose="02030609000101010101" pitchFamily="17" charset="-127"/>
              </a:defRPr>
            </a:lvl4pPr>
            <a:lvl5pPr marL="2019300" indent="-190500" algn="l" eaLnBrk="0" hangingPunct="0">
              <a:defRPr kumimoji="1" sz="1000">
                <a:solidFill>
                  <a:schemeClr val="tx1"/>
                </a:solidFill>
                <a:latin typeface="Arial" panose="020B0604020202020204" pitchFamily="34" charset="0"/>
                <a:ea typeface="바탕체" panose="02030609000101010101" pitchFamily="17" charset="-127"/>
              </a:defRPr>
            </a:lvl5pPr>
            <a:lvl6pPr marL="24765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29337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3909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38481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MERGE </a:t>
            </a:r>
            <a:r>
              <a:rPr lang="en-US" altLang="ko-KR" sz="1100" b="1" dirty="0" smtClean="0">
                <a:solidFill>
                  <a:srgbClr val="000000"/>
                </a:solidFill>
                <a:latin typeface="맑은 고딕" panose="020B0503020000020004" pitchFamily="50" charset="-127"/>
                <a:ea typeface="맑은 고딕" panose="020B0503020000020004" pitchFamily="50" charset="-127"/>
              </a:rPr>
              <a:t>INTO</a:t>
            </a: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en-US" altLang="ko-KR" sz="1100" dirty="0" err="1" smtClean="0">
                <a:solidFill>
                  <a:srgbClr val="000000"/>
                </a:solidFill>
                <a:latin typeface="맑은 고딕" panose="020B0503020000020004" pitchFamily="50" charset="-127"/>
                <a:ea typeface="맑은 고딕" panose="020B0503020000020004" pitchFamily="50" charset="-127"/>
              </a:rPr>
              <a:t>tdest</a:t>
            </a:r>
            <a:r>
              <a:rPr lang="en-US" altLang="ko-KR" sz="1100" dirty="0" smtClean="0">
                <a:solidFill>
                  <a:srgbClr val="000000"/>
                </a:solidFill>
                <a:latin typeface="맑은 고딕" panose="020B0503020000020004" pitchFamily="50" charset="-127"/>
                <a:ea typeface="맑은 고딕" panose="020B0503020000020004" pitchFamily="50" charset="-127"/>
              </a:rPr>
              <a:t> d</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USING </a:t>
            </a:r>
            <a:r>
              <a:rPr lang="en-US" altLang="ko-KR" sz="1100" b="1" dirty="0" err="1" smtClean="0">
                <a:solidFill>
                  <a:srgbClr val="000000"/>
                </a:solidFill>
                <a:latin typeface="맑은 고딕" panose="020B0503020000020004" pitchFamily="50" charset="-127"/>
                <a:ea typeface="맑은 고딕" panose="020B0503020000020004" pitchFamily="50" charset="-127"/>
              </a:rPr>
              <a:t>tsrc</a:t>
            </a:r>
            <a:r>
              <a:rPr lang="en-US" altLang="ko-KR" sz="1100" b="1" dirty="0" smtClean="0">
                <a:solidFill>
                  <a:srgbClr val="000000"/>
                </a:solidFill>
                <a:latin typeface="맑은 고딕" panose="020B0503020000020004" pitchFamily="50" charset="-127"/>
                <a:ea typeface="맑은 고딕" panose="020B0503020000020004" pitchFamily="50" charset="-127"/>
              </a:rPr>
              <a:t>  s</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ON (</a:t>
            </a:r>
            <a:r>
              <a:rPr lang="en-US" altLang="ko-KR" sz="1100" dirty="0" err="1" smtClean="0">
                <a:solidFill>
                  <a:srgbClr val="000000"/>
                </a:solidFill>
                <a:latin typeface="맑은 고딕" panose="020B0503020000020004" pitchFamily="50" charset="-127"/>
                <a:ea typeface="맑은 고딕" panose="020B0503020000020004" pitchFamily="50" charset="-127"/>
              </a:rPr>
              <a:t>s.srckey</a:t>
            </a:r>
            <a:r>
              <a:rPr lang="en-US" altLang="ko-KR" sz="1100" dirty="0" smtClean="0">
                <a:solidFill>
                  <a:srgbClr val="000000"/>
                </a:solidFill>
                <a:latin typeface="맑은 고딕" panose="020B0503020000020004" pitchFamily="50" charset="-127"/>
                <a:ea typeface="맑은 고딕" panose="020B0503020000020004" pitchFamily="50" charset="-127"/>
              </a:rPr>
              <a:t> = </a:t>
            </a:r>
            <a:r>
              <a:rPr lang="en-US" altLang="ko-KR" sz="1100" dirty="0" err="1" smtClean="0">
                <a:solidFill>
                  <a:srgbClr val="000000"/>
                </a:solidFill>
                <a:latin typeface="맑은 고딕" panose="020B0503020000020004" pitchFamily="50" charset="-127"/>
                <a:ea typeface="맑은 고딕" panose="020B0503020000020004" pitchFamily="50" charset="-127"/>
              </a:rPr>
              <a:t>d.destkey</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WHEN MATCHED THEN</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en-US" altLang="ko-KR" sz="1100" b="1" dirty="0" smtClean="0">
                <a:solidFill>
                  <a:srgbClr val="000000"/>
                </a:solidFill>
                <a:latin typeface="맑은 고딕" panose="020B0503020000020004" pitchFamily="50" charset="-127"/>
                <a:ea typeface="맑은 고딕" panose="020B0503020000020004" pitchFamily="50" charset="-127"/>
              </a:rPr>
              <a:t>UPDATE</a:t>
            </a:r>
            <a:r>
              <a:rPr lang="en-US" altLang="ko-KR" sz="1100" dirty="0" smtClean="0">
                <a:solidFill>
                  <a:srgbClr val="000000"/>
                </a:solidFill>
                <a:latin typeface="맑은 고딕" panose="020B0503020000020004" pitchFamily="50" charset="-127"/>
                <a:ea typeface="맑은 고딕" panose="020B0503020000020004" pitchFamily="50" charset="-127"/>
              </a:rPr>
              <a:t> SET </a:t>
            </a:r>
            <a:r>
              <a:rPr lang="en-US" altLang="ko-KR" sz="1100" dirty="0" err="1" smtClean="0">
                <a:solidFill>
                  <a:srgbClr val="000000"/>
                </a:solidFill>
                <a:latin typeface="맑은 고딕" panose="020B0503020000020004" pitchFamily="50" charset="-127"/>
                <a:ea typeface="맑은 고딕" panose="020B0503020000020004" pitchFamily="50" charset="-127"/>
              </a:rPr>
              <a:t>d.destdata</a:t>
            </a:r>
            <a:r>
              <a:rPr lang="en-US" altLang="ko-KR" sz="1100" dirty="0" smtClean="0">
                <a:solidFill>
                  <a:srgbClr val="000000"/>
                </a:solidFill>
                <a:latin typeface="맑은 고딕" panose="020B0503020000020004" pitchFamily="50" charset="-127"/>
                <a:ea typeface="맑은 고딕" panose="020B0503020000020004" pitchFamily="50" charset="-127"/>
              </a:rPr>
              <a:t> = </a:t>
            </a:r>
            <a:r>
              <a:rPr lang="en-US" altLang="ko-KR" sz="1100" dirty="0" err="1" smtClean="0">
                <a:solidFill>
                  <a:srgbClr val="000000"/>
                </a:solidFill>
                <a:latin typeface="맑은 고딕" panose="020B0503020000020004" pitchFamily="50" charset="-127"/>
                <a:ea typeface="맑은 고딕" panose="020B0503020000020004" pitchFamily="50" charset="-127"/>
              </a:rPr>
              <a:t>d.destdata</a:t>
            </a:r>
            <a:r>
              <a:rPr lang="en-US" altLang="ko-KR" sz="1100" dirty="0" smtClean="0">
                <a:solidFill>
                  <a:srgbClr val="000000"/>
                </a:solidFill>
                <a:latin typeface="맑은 고딕" panose="020B0503020000020004" pitchFamily="50" charset="-127"/>
                <a:ea typeface="맑은 고딕" panose="020B0503020000020004" pitchFamily="50" charset="-127"/>
              </a:rPr>
              <a:t> + </a:t>
            </a:r>
            <a:r>
              <a:rPr lang="en-US" altLang="ko-KR" sz="1100" dirty="0" err="1" smtClean="0">
                <a:solidFill>
                  <a:srgbClr val="000000"/>
                </a:solidFill>
                <a:latin typeface="맑은 고딕" panose="020B0503020000020004" pitchFamily="50" charset="-127"/>
                <a:ea typeface="맑은 고딕" panose="020B0503020000020004" pitchFamily="50" charset="-127"/>
              </a:rPr>
              <a:t>s.srcdata</a:t>
            </a: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WHEN NOT MATCHED THEN</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en-US" altLang="ko-KR" sz="1100" b="1" dirty="0" smtClean="0">
                <a:solidFill>
                  <a:srgbClr val="000000"/>
                </a:solidFill>
                <a:latin typeface="맑은 고딕" panose="020B0503020000020004" pitchFamily="50" charset="-127"/>
                <a:ea typeface="맑은 고딕" panose="020B0503020000020004" pitchFamily="50" charset="-127"/>
              </a:rPr>
              <a:t>INSERT</a:t>
            </a: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en-US" altLang="ko-KR" sz="1100" dirty="0" err="1" smtClean="0">
                <a:solidFill>
                  <a:srgbClr val="000000"/>
                </a:solidFill>
                <a:latin typeface="맑은 고딕" panose="020B0503020000020004" pitchFamily="50" charset="-127"/>
                <a:ea typeface="맑은 고딕" panose="020B0503020000020004" pitchFamily="50" charset="-127"/>
              </a:rPr>
              <a:t>destkey,destdata</a:t>
            </a:r>
            <a:r>
              <a:rPr lang="en-US" altLang="ko-KR" sz="1100" dirty="0" smtClean="0">
                <a:solidFill>
                  <a:srgbClr val="000000"/>
                </a:solidFill>
                <a:latin typeface="맑은 고딕" panose="020B0503020000020004" pitchFamily="50" charset="-127"/>
                <a:ea typeface="맑은 고딕" panose="020B0503020000020004" pitchFamily="50" charset="-127"/>
              </a:rPr>
              <a:t>) </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VALUES (</a:t>
            </a:r>
            <a:r>
              <a:rPr lang="en-US" altLang="ko-KR" sz="1100" dirty="0" err="1" smtClean="0">
                <a:solidFill>
                  <a:srgbClr val="000000"/>
                </a:solidFill>
                <a:latin typeface="맑은 고딕" panose="020B0503020000020004" pitchFamily="50" charset="-127"/>
                <a:ea typeface="맑은 고딕" panose="020B0503020000020004" pitchFamily="50" charset="-127"/>
              </a:rPr>
              <a:t>srckey,srcdata</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eaLnBrk="1" hangingPunct="1">
              <a:spcBef>
                <a:spcPct val="20000"/>
              </a:spcBef>
            </a:pPr>
            <a:endParaRPr lang="en-US" altLang="ko-KR" sz="1100"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931259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6" name="Text Box 3"/>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a:solidFill>
                  <a:srgbClr val="000000"/>
                </a:solidFill>
                <a:latin typeface="맑은 고딕" panose="020B0503020000020004" pitchFamily="50" charset="-127"/>
                <a:ea typeface="맑은 고딕" panose="020B0503020000020004" pitchFamily="50" charset="-127"/>
              </a:rPr>
              <a:t>2</a:t>
            </a:r>
            <a:r>
              <a:rPr lang="en-US" altLang="ko-KR" sz="1200" b="1" dirty="0" smtClean="0">
                <a:solidFill>
                  <a:srgbClr val="000000"/>
                </a:solidFill>
                <a:latin typeface="맑은 고딕" panose="020B0503020000020004" pitchFamily="50" charset="-127"/>
                <a:ea typeface="맑은 고딕" panose="020B0503020000020004" pitchFamily="50" charset="-127"/>
              </a:rPr>
              <a:t>.12 Merge into </a:t>
            </a:r>
            <a:r>
              <a:rPr lang="ko-KR" altLang="en-US" sz="1200" b="1" dirty="0" smtClean="0">
                <a:solidFill>
                  <a:srgbClr val="000000"/>
                </a:solidFill>
                <a:latin typeface="맑은 고딕" panose="020B0503020000020004" pitchFamily="50" charset="-127"/>
                <a:ea typeface="맑은 고딕" panose="020B0503020000020004" pitchFamily="50" charset="-127"/>
              </a:rPr>
              <a:t>구문</a:t>
            </a:r>
            <a:endParaRPr lang="en-US" altLang="ko-KR" sz="1200" b="1" dirty="0" smtClean="0">
              <a:solidFill>
                <a:srgbClr val="000000"/>
              </a:solidFill>
              <a:latin typeface="맑은 고딕" panose="020B0503020000020004" pitchFamily="50" charset="-127"/>
              <a:ea typeface="맑은 고딕" panose="020B0503020000020004" pitchFamily="50" charset="-127"/>
            </a:endParaRPr>
          </a:p>
        </p:txBody>
      </p:sp>
      <p:sp>
        <p:nvSpPr>
          <p:cNvPr id="7" name="Rectangle 6"/>
          <p:cNvSpPr>
            <a:spLocks noChangeArrowheads="1"/>
          </p:cNvSpPr>
          <p:nvPr/>
        </p:nvSpPr>
        <p:spPr bwMode="auto">
          <a:xfrm>
            <a:off x="839912" y="1504950"/>
            <a:ext cx="4329112" cy="4897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0500" indent="-190500" algn="l" eaLnBrk="0" hangingPunct="0">
              <a:defRPr kumimoji="1" sz="1000">
                <a:solidFill>
                  <a:schemeClr val="tx1"/>
                </a:solidFill>
                <a:latin typeface="Arial" panose="020B0604020202020204" pitchFamily="34" charset="0"/>
                <a:ea typeface="바탕체" panose="02030609000101010101" pitchFamily="17" charset="-127"/>
              </a:defRPr>
            </a:lvl1pPr>
            <a:lvl2pPr marL="647700" indent="-190500" algn="l" eaLnBrk="0" hangingPunct="0">
              <a:defRPr kumimoji="1" sz="1000">
                <a:solidFill>
                  <a:schemeClr val="tx1"/>
                </a:solidFill>
                <a:latin typeface="Arial" panose="020B0604020202020204" pitchFamily="34" charset="0"/>
                <a:ea typeface="바탕체" panose="02030609000101010101" pitchFamily="17" charset="-127"/>
              </a:defRPr>
            </a:lvl2pPr>
            <a:lvl3pPr marL="1104900" indent="-190500" algn="l" eaLnBrk="0" hangingPunct="0">
              <a:defRPr kumimoji="1" sz="1000">
                <a:solidFill>
                  <a:schemeClr val="tx1"/>
                </a:solidFill>
                <a:latin typeface="Arial" panose="020B0604020202020204" pitchFamily="34" charset="0"/>
                <a:ea typeface="바탕체" panose="02030609000101010101" pitchFamily="17" charset="-127"/>
              </a:defRPr>
            </a:lvl3pPr>
            <a:lvl4pPr marL="1562100" indent="-190500" algn="l" eaLnBrk="0" hangingPunct="0">
              <a:defRPr kumimoji="1" sz="1000">
                <a:solidFill>
                  <a:schemeClr val="tx1"/>
                </a:solidFill>
                <a:latin typeface="Arial" panose="020B0604020202020204" pitchFamily="34" charset="0"/>
                <a:ea typeface="바탕체" panose="02030609000101010101" pitchFamily="17" charset="-127"/>
              </a:defRPr>
            </a:lvl4pPr>
            <a:lvl5pPr marL="2019300" indent="-190500" algn="l" eaLnBrk="0" hangingPunct="0">
              <a:defRPr kumimoji="1" sz="1000">
                <a:solidFill>
                  <a:schemeClr val="tx1"/>
                </a:solidFill>
                <a:latin typeface="Arial" panose="020B0604020202020204" pitchFamily="34" charset="0"/>
                <a:ea typeface="바탕체" panose="02030609000101010101" pitchFamily="17" charset="-127"/>
              </a:defRPr>
            </a:lvl5pPr>
            <a:lvl6pPr marL="24765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29337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3909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3848100" indent="-1905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MERGE INTO </a:t>
            </a:r>
            <a:r>
              <a:rPr lang="en-US" altLang="ko-KR" sz="1100" dirty="0" err="1" smtClean="0">
                <a:solidFill>
                  <a:srgbClr val="000000"/>
                </a:solidFill>
                <a:latin typeface="맑은 고딕" panose="020B0503020000020004" pitchFamily="50" charset="-127"/>
                <a:ea typeface="맑은 고딕" panose="020B0503020000020004" pitchFamily="50" charset="-127"/>
              </a:rPr>
              <a:t>tdest</a:t>
            </a:r>
            <a:r>
              <a:rPr lang="en-US" altLang="ko-KR" sz="1100" dirty="0" smtClean="0">
                <a:solidFill>
                  <a:srgbClr val="000000"/>
                </a:solidFill>
                <a:latin typeface="맑은 고딕" panose="020B0503020000020004" pitchFamily="50" charset="-127"/>
                <a:ea typeface="맑은 고딕" panose="020B0503020000020004" pitchFamily="50" charset="-127"/>
              </a:rPr>
              <a:t> d</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USING (SELECT </a:t>
            </a:r>
            <a:r>
              <a:rPr lang="en-US" altLang="ko-KR" sz="1100" dirty="0" err="1" smtClean="0">
                <a:solidFill>
                  <a:srgbClr val="000000"/>
                </a:solidFill>
                <a:latin typeface="맑은 고딕" panose="020B0503020000020004" pitchFamily="50" charset="-127"/>
                <a:ea typeface="맑은 고딕" panose="020B0503020000020004" pitchFamily="50" charset="-127"/>
              </a:rPr>
              <a:t>srckey,sum</a:t>
            </a:r>
            <a:r>
              <a:rPr lang="en-US" altLang="ko-KR" sz="1100" dirty="0" smtClean="0">
                <a:solidFill>
                  <a:srgbClr val="000000"/>
                </a:solidFill>
                <a:latin typeface="맑은 고딕" panose="020B0503020000020004" pitchFamily="50" charset="-127"/>
                <a:ea typeface="맑은 고딕" panose="020B0503020000020004" pitchFamily="50" charset="-127"/>
              </a:rPr>
              <a:t>(</a:t>
            </a:r>
            <a:r>
              <a:rPr lang="en-US" altLang="ko-KR" sz="1100" dirty="0" err="1" smtClean="0">
                <a:solidFill>
                  <a:srgbClr val="000000"/>
                </a:solidFill>
                <a:latin typeface="맑은 고딕" panose="020B0503020000020004" pitchFamily="50" charset="-127"/>
                <a:ea typeface="맑은 고딕" panose="020B0503020000020004" pitchFamily="50" charset="-127"/>
              </a:rPr>
              <a:t>srcdata</a:t>
            </a: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en-US" altLang="ko-KR" sz="1100" dirty="0" err="1" smtClean="0">
                <a:solidFill>
                  <a:srgbClr val="000000"/>
                </a:solidFill>
                <a:latin typeface="맑은 고딕" panose="020B0503020000020004" pitchFamily="50" charset="-127"/>
                <a:ea typeface="맑은 고딕" panose="020B0503020000020004" pitchFamily="50" charset="-127"/>
              </a:rPr>
              <a:t>sumsrc</a:t>
            </a: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FROM </a:t>
            </a:r>
            <a:r>
              <a:rPr lang="en-US" altLang="ko-KR" sz="1100" dirty="0" err="1" smtClean="0">
                <a:solidFill>
                  <a:srgbClr val="000000"/>
                </a:solidFill>
                <a:latin typeface="맑은 고딕" panose="020B0503020000020004" pitchFamily="50" charset="-127"/>
                <a:ea typeface="맑은 고딕" panose="020B0503020000020004" pitchFamily="50" charset="-127"/>
              </a:rPr>
              <a:t>tsrc</a:t>
            </a:r>
            <a:r>
              <a:rPr lang="en-US" altLang="ko-KR" sz="1100" dirty="0" smtClean="0">
                <a:solidFill>
                  <a:srgbClr val="000000"/>
                </a:solidFill>
                <a:latin typeface="맑은 고딕" panose="020B0503020000020004" pitchFamily="50" charset="-127"/>
                <a:ea typeface="맑은 고딕" panose="020B0503020000020004" pitchFamily="50" charset="-127"/>
              </a:rPr>
              <a:t> </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GROUP BY </a:t>
            </a:r>
            <a:r>
              <a:rPr lang="en-US" altLang="ko-KR" sz="1100" dirty="0" err="1" smtClean="0">
                <a:solidFill>
                  <a:srgbClr val="000000"/>
                </a:solidFill>
                <a:latin typeface="맑은 고딕" panose="020B0503020000020004" pitchFamily="50" charset="-127"/>
                <a:ea typeface="맑은 고딕" panose="020B0503020000020004" pitchFamily="50" charset="-127"/>
              </a:rPr>
              <a:t>srckey</a:t>
            </a: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 s</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ON (</a:t>
            </a:r>
            <a:r>
              <a:rPr lang="en-US" altLang="ko-KR" sz="1100" dirty="0" err="1" smtClean="0">
                <a:solidFill>
                  <a:srgbClr val="000000"/>
                </a:solidFill>
                <a:latin typeface="맑은 고딕" panose="020B0503020000020004" pitchFamily="50" charset="-127"/>
                <a:ea typeface="맑은 고딕" panose="020B0503020000020004" pitchFamily="50" charset="-127"/>
              </a:rPr>
              <a:t>d.destkey</a:t>
            </a:r>
            <a:r>
              <a:rPr lang="en-US" altLang="ko-KR" sz="1100" dirty="0" smtClean="0">
                <a:solidFill>
                  <a:srgbClr val="000000"/>
                </a:solidFill>
                <a:latin typeface="맑은 고딕" panose="020B0503020000020004" pitchFamily="50" charset="-127"/>
                <a:ea typeface="맑은 고딕" panose="020B0503020000020004" pitchFamily="50" charset="-127"/>
              </a:rPr>
              <a:t> = </a:t>
            </a:r>
            <a:r>
              <a:rPr lang="en-US" altLang="ko-KR" sz="1100" dirty="0" err="1" smtClean="0">
                <a:solidFill>
                  <a:srgbClr val="000000"/>
                </a:solidFill>
                <a:latin typeface="맑은 고딕" panose="020B0503020000020004" pitchFamily="50" charset="-127"/>
                <a:ea typeface="맑은 고딕" panose="020B0503020000020004" pitchFamily="50" charset="-127"/>
              </a:rPr>
              <a:t>s.srckey</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WHEN MATCHED THEN</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UPDATE SET </a:t>
            </a:r>
            <a:r>
              <a:rPr lang="en-US" altLang="ko-KR" sz="1100" dirty="0" err="1" smtClean="0">
                <a:solidFill>
                  <a:srgbClr val="000000"/>
                </a:solidFill>
                <a:latin typeface="맑은 고딕" panose="020B0503020000020004" pitchFamily="50" charset="-127"/>
                <a:ea typeface="맑은 고딕" panose="020B0503020000020004" pitchFamily="50" charset="-127"/>
              </a:rPr>
              <a:t>d.destdata</a:t>
            </a:r>
            <a:r>
              <a:rPr lang="en-US" altLang="ko-KR" sz="1100" dirty="0" smtClean="0">
                <a:solidFill>
                  <a:srgbClr val="000000"/>
                </a:solidFill>
                <a:latin typeface="맑은 고딕" panose="020B0503020000020004" pitchFamily="50" charset="-127"/>
                <a:ea typeface="맑은 고딕" panose="020B0503020000020004" pitchFamily="50" charset="-127"/>
              </a:rPr>
              <a:t> = </a:t>
            </a:r>
            <a:r>
              <a:rPr lang="en-US" altLang="ko-KR" sz="1100" dirty="0" err="1" smtClean="0">
                <a:solidFill>
                  <a:srgbClr val="000000"/>
                </a:solidFill>
                <a:latin typeface="맑은 고딕" panose="020B0503020000020004" pitchFamily="50" charset="-127"/>
                <a:ea typeface="맑은 고딕" panose="020B0503020000020004" pitchFamily="50" charset="-127"/>
              </a:rPr>
              <a:t>s.sumsrc</a:t>
            </a:r>
            <a:r>
              <a:rPr lang="en-US" altLang="ko-KR" sz="1100" dirty="0" smtClean="0">
                <a:solidFill>
                  <a:srgbClr val="000000"/>
                </a:solidFill>
                <a:latin typeface="맑은 고딕" panose="020B0503020000020004" pitchFamily="50" charset="-127"/>
                <a:ea typeface="맑은 고딕" panose="020B0503020000020004" pitchFamily="50" charset="-127"/>
              </a:rPr>
              <a:t> + </a:t>
            </a:r>
            <a:r>
              <a:rPr lang="en-US" altLang="ko-KR" sz="1100" dirty="0" err="1" smtClean="0">
                <a:solidFill>
                  <a:srgbClr val="000000"/>
                </a:solidFill>
                <a:latin typeface="맑은 고딕" panose="020B0503020000020004" pitchFamily="50" charset="-127"/>
                <a:ea typeface="맑은 고딕" panose="020B0503020000020004" pitchFamily="50" charset="-127"/>
              </a:rPr>
              <a:t>d.destdata</a:t>
            </a: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WHEN NOT MATCHED THEN</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INSERT (</a:t>
            </a:r>
            <a:r>
              <a:rPr lang="en-US" altLang="ko-KR" sz="1100" dirty="0" err="1" smtClean="0">
                <a:solidFill>
                  <a:srgbClr val="000000"/>
                </a:solidFill>
                <a:latin typeface="맑은 고딕" panose="020B0503020000020004" pitchFamily="50" charset="-127"/>
                <a:ea typeface="맑은 고딕" panose="020B0503020000020004" pitchFamily="50" charset="-127"/>
              </a:rPr>
              <a:t>destkey,destdata</a:t>
            </a:r>
            <a:r>
              <a:rPr lang="en-US" altLang="ko-KR" sz="1100" dirty="0" smtClean="0">
                <a:solidFill>
                  <a:srgbClr val="000000"/>
                </a:solidFill>
                <a:latin typeface="맑은 고딕" panose="020B0503020000020004" pitchFamily="50" charset="-127"/>
                <a:ea typeface="맑은 고딕" panose="020B0503020000020004" pitchFamily="50" charset="-127"/>
              </a:rPr>
              <a:t>) </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VALUES (</a:t>
            </a:r>
            <a:r>
              <a:rPr lang="en-US" altLang="ko-KR" sz="1100" dirty="0" err="1" smtClean="0">
                <a:solidFill>
                  <a:srgbClr val="000000"/>
                </a:solidFill>
                <a:latin typeface="맑은 고딕" panose="020B0503020000020004" pitchFamily="50" charset="-127"/>
                <a:ea typeface="맑은 고딕" panose="020B0503020000020004" pitchFamily="50" charset="-127"/>
              </a:rPr>
              <a:t>srckey,sumsrc</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eaLnBrk="1" hangingPunct="1">
              <a:spcBef>
                <a:spcPct val="20000"/>
              </a:spcBef>
            </a:pP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MERGE INTO account a</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USING (SELECT id</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 sum(balance) </a:t>
            </a:r>
            <a:r>
              <a:rPr lang="en-US" altLang="ko-KR" sz="1100" dirty="0" err="1" smtClean="0">
                <a:solidFill>
                  <a:srgbClr val="000000"/>
                </a:solidFill>
                <a:latin typeface="맑은 고딕" panose="020B0503020000020004" pitchFamily="50" charset="-127"/>
                <a:ea typeface="맑은 고딕" panose="020B0503020000020004" pitchFamily="50" charset="-127"/>
              </a:rPr>
              <a:t>sum_balance</a:t>
            </a: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FROM transaction t</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GROUP BY id</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 t</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ON (a.id = t.id)</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WHEN MATCHED THEN</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UPDATE SET </a:t>
            </a:r>
            <a:r>
              <a:rPr lang="en-US" altLang="ko-KR" sz="1100" dirty="0" err="1" smtClean="0">
                <a:solidFill>
                  <a:srgbClr val="000000"/>
                </a:solidFill>
                <a:latin typeface="맑은 고딕" panose="020B0503020000020004" pitchFamily="50" charset="-127"/>
                <a:ea typeface="맑은 고딕" panose="020B0503020000020004" pitchFamily="50" charset="-127"/>
              </a:rPr>
              <a:t>a.balance</a:t>
            </a:r>
            <a:r>
              <a:rPr lang="en-US" altLang="ko-KR" sz="1100" dirty="0" smtClean="0">
                <a:solidFill>
                  <a:srgbClr val="000000"/>
                </a:solidFill>
                <a:latin typeface="맑은 고딕" panose="020B0503020000020004" pitchFamily="50" charset="-127"/>
                <a:ea typeface="맑은 고딕" panose="020B0503020000020004" pitchFamily="50" charset="-127"/>
              </a:rPr>
              <a:t> = </a:t>
            </a:r>
            <a:r>
              <a:rPr lang="en-US" altLang="ko-KR" sz="1100" dirty="0" err="1" smtClean="0">
                <a:solidFill>
                  <a:srgbClr val="000000"/>
                </a:solidFill>
                <a:latin typeface="맑은 고딕" panose="020B0503020000020004" pitchFamily="50" charset="-127"/>
                <a:ea typeface="맑은 고딕" panose="020B0503020000020004" pitchFamily="50" charset="-127"/>
              </a:rPr>
              <a:t>a.balance</a:t>
            </a:r>
            <a:r>
              <a:rPr lang="en-US" altLang="ko-KR" sz="1100" dirty="0" smtClean="0">
                <a:solidFill>
                  <a:srgbClr val="000000"/>
                </a:solidFill>
                <a:latin typeface="맑은 고딕" panose="020B0503020000020004" pitchFamily="50" charset="-127"/>
                <a:ea typeface="맑은 고딕" panose="020B0503020000020004" pitchFamily="50" charset="-127"/>
              </a:rPr>
              <a:t> + </a:t>
            </a:r>
            <a:r>
              <a:rPr lang="en-US" altLang="ko-KR" sz="1100" dirty="0" err="1" smtClean="0">
                <a:solidFill>
                  <a:srgbClr val="000000"/>
                </a:solidFill>
                <a:latin typeface="맑은 고딕" panose="020B0503020000020004" pitchFamily="50" charset="-127"/>
                <a:ea typeface="맑은 고딕" panose="020B0503020000020004" pitchFamily="50" charset="-127"/>
              </a:rPr>
              <a:t>t.sum_balance</a:t>
            </a: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WHEN NOT MATCHED THEN</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INSERT (</a:t>
            </a:r>
            <a:r>
              <a:rPr lang="en-US" altLang="ko-KR" sz="1100" dirty="0" err="1" smtClean="0">
                <a:solidFill>
                  <a:srgbClr val="000000"/>
                </a:solidFill>
                <a:latin typeface="맑은 고딕" panose="020B0503020000020004" pitchFamily="50" charset="-127"/>
                <a:ea typeface="맑은 고딕" panose="020B0503020000020004" pitchFamily="50" charset="-127"/>
              </a:rPr>
              <a:t>a.id,a.balance</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eaLnBrk="1" hangingPunct="1">
              <a:spcBef>
                <a:spcPct val="20000"/>
              </a:spcBef>
            </a:pPr>
            <a:r>
              <a:rPr lang="en-US" altLang="ko-KR" sz="1100" dirty="0" smtClean="0">
                <a:solidFill>
                  <a:srgbClr val="000000"/>
                </a:solidFill>
                <a:latin typeface="맑은 고딕" panose="020B0503020000020004" pitchFamily="50" charset="-127"/>
                <a:ea typeface="맑은 고딕" panose="020B0503020000020004" pitchFamily="50" charset="-127"/>
              </a:rPr>
              <a:t>  VALUES (</a:t>
            </a:r>
            <a:r>
              <a:rPr lang="en-US" altLang="ko-KR" sz="1100" dirty="0" err="1" smtClean="0">
                <a:solidFill>
                  <a:srgbClr val="000000"/>
                </a:solidFill>
                <a:latin typeface="맑은 고딕" panose="020B0503020000020004" pitchFamily="50" charset="-127"/>
                <a:ea typeface="맑은 고딕" panose="020B0503020000020004" pitchFamily="50" charset="-127"/>
              </a:rPr>
              <a:t>t.id,t.sum_balance</a:t>
            </a:r>
            <a:r>
              <a:rPr lang="en-US" altLang="ko-KR" sz="1100" dirty="0" smtClean="0">
                <a:solidFill>
                  <a:srgbClr val="000000"/>
                </a:solidFill>
                <a:latin typeface="맑은 고딕" panose="020B0503020000020004" pitchFamily="50" charset="-127"/>
                <a:ea typeface="맑은 고딕" panose="020B0503020000020004" pitchFamily="50" charset="-127"/>
              </a:rPr>
              <a:t>);</a:t>
            </a:r>
          </a:p>
        </p:txBody>
      </p:sp>
    </p:spTree>
    <p:extLst>
      <p:ext uri="{BB962C8B-B14F-4D97-AF65-F5344CB8AC3E}">
        <p14:creationId xmlns:p14="http://schemas.microsoft.com/office/powerpoint/2010/main" val="26330442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704404" y="1524000"/>
            <a:ext cx="8857108" cy="263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marL="228600" indent="-228600" latinLnBrk="0">
              <a:buAutoNum type="arabicParenR"/>
            </a:pPr>
            <a:r>
              <a:rPr kumimoji="0" lang="ko-KR" altLang="en-US" sz="1100" dirty="0" smtClean="0">
                <a:solidFill>
                  <a:srgbClr val="000000"/>
                </a:solidFill>
                <a:latin typeface="맑은 고딕" panose="020B0503020000020004" pitchFamily="50" charset="-127"/>
                <a:ea typeface="맑은 고딕" panose="020B0503020000020004" pitchFamily="50" charset="-127"/>
              </a:rPr>
              <a:t>조건을 만족하는 데이터의 분포도가 </a:t>
            </a:r>
            <a:r>
              <a:rPr kumimoji="0" lang="en-US" altLang="ko-KR" sz="1100" dirty="0" smtClean="0">
                <a:solidFill>
                  <a:srgbClr val="000000"/>
                </a:solidFill>
                <a:latin typeface="맑은 고딕" panose="020B0503020000020004" pitchFamily="50" charset="-127"/>
                <a:ea typeface="맑은 고딕" panose="020B0503020000020004" pitchFamily="50" charset="-127"/>
              </a:rPr>
              <a:t>10~15% </a:t>
            </a:r>
            <a:r>
              <a:rPr kumimoji="0" lang="ko-KR" altLang="en-US" sz="1100" dirty="0" smtClean="0">
                <a:solidFill>
                  <a:srgbClr val="000000"/>
                </a:solidFill>
                <a:latin typeface="맑은 고딕" panose="020B0503020000020004" pitchFamily="50" charset="-127"/>
                <a:ea typeface="맑은 고딕" panose="020B0503020000020004" pitchFamily="50" charset="-127"/>
              </a:rPr>
              <a:t>내외일 때 인덱스를 생성하면 가장 이상적인 성능이 보장될 수 있다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a:pP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ko-KR" altLang="en-US" sz="1100" dirty="0" smtClean="0">
                <a:solidFill>
                  <a:srgbClr val="0066FF"/>
                </a:solidFill>
                <a:latin typeface="맑은 고딕" panose="020B0503020000020004" pitchFamily="50" charset="-127"/>
                <a:ea typeface="맑은 고딕" panose="020B0503020000020004" pitchFamily="50" charset="-127"/>
              </a:rPr>
              <a:t>분포도 </a:t>
            </a:r>
            <a:r>
              <a:rPr kumimoji="0" lang="en-US" altLang="ko-KR" sz="1100" dirty="0" smtClean="0">
                <a:solidFill>
                  <a:srgbClr val="0066FF"/>
                </a:solidFill>
                <a:latin typeface="맑은 고딕" panose="020B0503020000020004" pitchFamily="50" charset="-127"/>
                <a:ea typeface="맑은 고딕" panose="020B0503020000020004" pitchFamily="50" charset="-127"/>
              </a:rPr>
              <a:t>= (</a:t>
            </a:r>
            <a:r>
              <a:rPr kumimoji="0" lang="ko-KR" altLang="en-US" sz="1100" dirty="0" smtClean="0">
                <a:solidFill>
                  <a:srgbClr val="0066FF"/>
                </a:solidFill>
                <a:latin typeface="맑은 고딕" panose="020B0503020000020004" pitchFamily="50" charset="-127"/>
                <a:ea typeface="맑은 고딕" panose="020B0503020000020004" pitchFamily="50" charset="-127"/>
              </a:rPr>
              <a:t>조건을 만족하는 행수</a:t>
            </a:r>
            <a:r>
              <a:rPr kumimoji="0" lang="en-US" altLang="ko-KR" sz="1100" dirty="0">
                <a:solidFill>
                  <a:srgbClr val="0066FF"/>
                </a:solidFill>
                <a:latin typeface="맑은 고딕" panose="020B0503020000020004" pitchFamily="50" charset="-127"/>
                <a:ea typeface="맑은 고딕" panose="020B0503020000020004" pitchFamily="50" charset="-127"/>
              </a:rPr>
              <a:t> </a:t>
            </a:r>
            <a:r>
              <a:rPr kumimoji="0" lang="en-US" altLang="ko-KR" sz="1100" dirty="0" smtClean="0">
                <a:solidFill>
                  <a:srgbClr val="0066FF"/>
                </a:solidFill>
                <a:latin typeface="맑은 고딕" panose="020B0503020000020004" pitchFamily="50" charset="-127"/>
                <a:ea typeface="맑은 고딕" panose="020B0503020000020004" pitchFamily="50" charset="-127"/>
              </a:rPr>
              <a:t>/ </a:t>
            </a:r>
            <a:r>
              <a:rPr kumimoji="0" lang="ko-KR" altLang="en-US" sz="1100" dirty="0" smtClean="0">
                <a:solidFill>
                  <a:srgbClr val="0066FF"/>
                </a:solidFill>
                <a:latin typeface="맑은 고딕" panose="020B0503020000020004" pitchFamily="50" charset="-127"/>
                <a:ea typeface="맑은 고딕" panose="020B0503020000020004" pitchFamily="50" charset="-127"/>
              </a:rPr>
              <a:t>전체 행수</a:t>
            </a:r>
            <a:r>
              <a:rPr kumimoji="0" lang="en-US" altLang="ko-KR" sz="1100" dirty="0" smtClean="0">
                <a:solidFill>
                  <a:srgbClr val="0066FF"/>
                </a:solidFill>
                <a:latin typeface="맑은 고딕" panose="020B0503020000020004" pitchFamily="50" charset="-127"/>
                <a:ea typeface="맑은 고딕" panose="020B0503020000020004" pitchFamily="50" charset="-127"/>
              </a:rPr>
              <a:t>) * 100</a:t>
            </a:r>
          </a:p>
          <a:p>
            <a:pPr marL="228600" indent="-228600" latinLnBrk="0">
              <a:buAutoNum type="arabicParenR"/>
            </a:pPr>
            <a:endParaRPr kumimoji="0" lang="en-US" altLang="ko-KR" sz="1100" dirty="0" smtClean="0">
              <a:latin typeface="맑은 고딕" panose="020B0503020000020004" pitchFamily="50" charset="-127"/>
              <a:ea typeface="맑은 고딕" panose="020B0503020000020004" pitchFamily="50" charset="-127"/>
            </a:endParaRPr>
          </a:p>
          <a:p>
            <a:pPr marL="228600" indent="-228600" latinLnBrk="0">
              <a:buFont typeface="+mj-lt"/>
              <a:buAutoNum type="arabicParenR" startAt="2"/>
            </a:pPr>
            <a:r>
              <a:rPr kumimoji="0" lang="en-US" altLang="ko-KR" sz="1100" dirty="0" smtClean="0">
                <a:latin typeface="맑은 고딕" panose="020B0503020000020004" pitchFamily="50" charset="-127"/>
                <a:ea typeface="맑은 고딕" panose="020B0503020000020004" pitchFamily="50" charset="-127"/>
              </a:rPr>
              <a:t>WHERE </a:t>
            </a:r>
            <a:r>
              <a:rPr kumimoji="0" lang="ko-KR" altLang="en-US" sz="1100" dirty="0">
                <a:latin typeface="맑은 고딕" panose="020B0503020000020004" pitchFamily="50" charset="-127"/>
                <a:ea typeface="맑은 고딕" panose="020B0503020000020004" pitchFamily="50" charset="-127"/>
              </a:rPr>
              <a:t>절에서 빈번하게 사용되는 </a:t>
            </a:r>
            <a:r>
              <a:rPr kumimoji="0" lang="ko-KR" altLang="en-US" sz="1100" dirty="0" err="1">
                <a:latin typeface="맑은 고딕" panose="020B0503020000020004" pitchFamily="50" charset="-127"/>
                <a:ea typeface="맑은 고딕" panose="020B0503020000020004" pitchFamily="50" charset="-127"/>
              </a:rPr>
              <a:t>컬럼에</a:t>
            </a:r>
            <a:r>
              <a:rPr kumimoji="0" lang="ko-KR" altLang="en-US" sz="1100" dirty="0">
                <a:latin typeface="맑은 고딕" panose="020B0503020000020004" pitchFamily="50" charset="-127"/>
                <a:ea typeface="맑은 고딕" panose="020B0503020000020004" pitchFamily="50" charset="-127"/>
              </a:rPr>
              <a:t> 인덱스를 생성한다</a:t>
            </a:r>
            <a:r>
              <a:rPr kumimoji="0" lang="en-US" altLang="ko-KR" sz="1100" dirty="0" smtClean="0">
                <a:latin typeface="맑은 고딕" panose="020B0503020000020004" pitchFamily="50" charset="-127"/>
                <a:ea typeface="맑은 고딕" panose="020B0503020000020004" pitchFamily="50" charset="-127"/>
              </a:rPr>
              <a:t>.</a:t>
            </a:r>
          </a:p>
          <a:p>
            <a:pPr marL="228600" indent="-228600" latinLnBrk="0">
              <a:buFont typeface="+mj-lt"/>
              <a:buAutoNum type="arabicParenR" startAt="2"/>
            </a:pPr>
            <a:r>
              <a:rPr kumimoji="0" lang="ko-KR" altLang="en-US" sz="1100" dirty="0" err="1" smtClean="0">
                <a:latin typeface="맑은 고딕" panose="020B0503020000020004" pitchFamily="50" charset="-127"/>
                <a:ea typeface="맑은 고딕" panose="020B0503020000020004" pitchFamily="50" charset="-127"/>
              </a:rPr>
              <a:t>컬럼값이</a:t>
            </a:r>
            <a:r>
              <a:rPr kumimoji="0" lang="ko-KR" altLang="en-US" sz="1100" dirty="0" smtClean="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자주 </a:t>
            </a:r>
            <a:r>
              <a:rPr kumimoji="0" lang="ko-KR" altLang="en-US" sz="1100" dirty="0" smtClean="0">
                <a:latin typeface="맑은 고딕" panose="020B0503020000020004" pitchFamily="50" charset="-127"/>
                <a:ea typeface="맑은 고딕" panose="020B0503020000020004" pitchFamily="50" charset="-127"/>
              </a:rPr>
              <a:t>변경</a:t>
            </a:r>
            <a:r>
              <a:rPr kumimoji="0" lang="en-US" altLang="ko-KR" sz="1100" dirty="0" smtClean="0">
                <a:latin typeface="맑은 고딕" panose="020B0503020000020004" pitchFamily="50" charset="-127"/>
                <a:ea typeface="맑은 고딕" panose="020B0503020000020004" pitchFamily="50" charset="-127"/>
              </a:rPr>
              <a:t>(</a:t>
            </a:r>
            <a:r>
              <a:rPr kumimoji="0" lang="ko-KR" altLang="en-US" sz="1100" dirty="0" smtClean="0">
                <a:latin typeface="맑은 고딕" panose="020B0503020000020004" pitchFamily="50" charset="-127"/>
                <a:ea typeface="맑은 고딕" panose="020B0503020000020004" pitchFamily="50" charset="-127"/>
              </a:rPr>
              <a:t>삽입</a:t>
            </a:r>
            <a:r>
              <a:rPr kumimoji="0" lang="en-US"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갱신</a:t>
            </a:r>
            <a:r>
              <a:rPr kumimoji="0" lang="en-US" altLang="ko-KR" sz="1100" dirty="0">
                <a:latin typeface="맑은 고딕" panose="020B0503020000020004" pitchFamily="50" charset="-127"/>
                <a:ea typeface="맑은 고딕" panose="020B0503020000020004" pitchFamily="50" charset="-127"/>
              </a:rPr>
              <a:t>, </a:t>
            </a:r>
            <a:r>
              <a:rPr kumimoji="0" lang="ko-KR" altLang="en-US" sz="1100" dirty="0" smtClean="0">
                <a:latin typeface="맑은 고딕" panose="020B0503020000020004" pitchFamily="50" charset="-127"/>
                <a:ea typeface="맑은 고딕" panose="020B0503020000020004" pitchFamily="50" charset="-127"/>
              </a:rPr>
              <a:t>삭제</a:t>
            </a:r>
            <a:r>
              <a:rPr kumimoji="0" lang="en-US" altLang="ko-KR" sz="1100" dirty="0" smtClean="0">
                <a:latin typeface="맑은 고딕" panose="020B0503020000020004" pitchFamily="50" charset="-127"/>
                <a:ea typeface="맑은 고딕" panose="020B0503020000020004" pitchFamily="50" charset="-127"/>
              </a:rPr>
              <a:t>)</a:t>
            </a:r>
            <a:r>
              <a:rPr kumimoji="0" lang="ko-KR" altLang="en-US" sz="1100" dirty="0" smtClean="0">
                <a:latin typeface="맑은 고딕" panose="020B0503020000020004" pitchFamily="50" charset="-127"/>
                <a:ea typeface="맑은 고딕" panose="020B0503020000020004" pitchFamily="50" charset="-127"/>
              </a:rPr>
              <a:t>되는 </a:t>
            </a:r>
            <a:r>
              <a:rPr kumimoji="0" lang="ko-KR" altLang="en-US" sz="1100" dirty="0" err="1">
                <a:latin typeface="맑은 고딕" panose="020B0503020000020004" pitchFamily="50" charset="-127"/>
                <a:ea typeface="맑은 고딕" panose="020B0503020000020004" pitchFamily="50" charset="-127"/>
              </a:rPr>
              <a:t>컬럼에는</a:t>
            </a:r>
            <a:r>
              <a:rPr kumimoji="0" lang="ko-KR" altLang="en-US" sz="1100" dirty="0">
                <a:latin typeface="맑은 고딕" panose="020B0503020000020004" pitchFamily="50" charset="-127"/>
                <a:ea typeface="맑은 고딕" panose="020B0503020000020004" pitchFamily="50" charset="-127"/>
              </a:rPr>
              <a:t> </a:t>
            </a:r>
            <a:r>
              <a:rPr kumimoji="0" lang="ko-KR" altLang="en-US" sz="1100" dirty="0" smtClean="0">
                <a:latin typeface="맑은 고딕" panose="020B0503020000020004" pitchFamily="50" charset="-127"/>
                <a:ea typeface="맑은 고딕" panose="020B0503020000020004" pitchFamily="50" charset="-127"/>
              </a:rPr>
              <a:t>인덱스 생성을 피한다</a:t>
            </a:r>
            <a:r>
              <a:rPr kumimoji="0" lang="en-US" altLang="ko-KR" sz="1100" dirty="0" smtClean="0">
                <a:latin typeface="맑은 고딕" panose="020B0503020000020004" pitchFamily="50" charset="-127"/>
                <a:ea typeface="맑은 고딕" panose="020B0503020000020004" pitchFamily="50" charset="-127"/>
              </a:rPr>
              <a:t>. </a:t>
            </a:r>
            <a:r>
              <a:rPr kumimoji="0" lang="ko-KR" altLang="en-US" sz="1100" dirty="0" smtClean="0">
                <a:latin typeface="맑은 고딕" panose="020B0503020000020004" pitchFamily="50" charset="-127"/>
                <a:ea typeface="맑은 고딕" panose="020B0503020000020004" pitchFamily="50" charset="-127"/>
              </a:rPr>
              <a:t>통계 데이터의 갱신이 수시로 이루어지기 전에는 오히려 더 성능을 저하시킬 수 있다</a:t>
            </a:r>
            <a:r>
              <a:rPr kumimoji="0" lang="en-US" altLang="ko-KR" sz="1100" dirty="0" smtClean="0">
                <a:latin typeface="맑은 고딕" panose="020B0503020000020004" pitchFamily="50" charset="-127"/>
                <a:ea typeface="맑은 고딕" panose="020B0503020000020004" pitchFamily="50" charset="-127"/>
              </a:rPr>
              <a:t>.</a:t>
            </a:r>
          </a:p>
          <a:p>
            <a:pPr marL="228600" indent="-228600" latinLnBrk="0">
              <a:buFont typeface="+mj-lt"/>
              <a:buAutoNum type="arabicParenR" startAt="2"/>
            </a:pPr>
            <a:r>
              <a:rPr kumimoji="0" lang="ko-KR" altLang="en-US" sz="1100" dirty="0">
                <a:latin typeface="맑은 고딕" panose="020B0503020000020004" pitchFamily="50" charset="-127"/>
                <a:ea typeface="맑은 고딕" panose="020B0503020000020004" pitchFamily="50" charset="-127"/>
              </a:rPr>
              <a:t>테이블의 크기가 적은 것은 </a:t>
            </a:r>
            <a:r>
              <a:rPr kumimoji="0" lang="ko-KR" altLang="en-US" sz="1100" dirty="0" smtClean="0">
                <a:latin typeface="맑은 고딕" panose="020B0503020000020004" pitchFamily="50" charset="-127"/>
                <a:ea typeface="맑은 고딕" panose="020B0503020000020004" pitchFamily="50" charset="-127"/>
              </a:rPr>
              <a:t>인덱스 생성을 피한다</a:t>
            </a:r>
            <a:r>
              <a:rPr kumimoji="0" lang="en-US" altLang="ko-KR" sz="1100" dirty="0" smtClean="0">
                <a:latin typeface="맑은 고딕" panose="020B0503020000020004" pitchFamily="50" charset="-127"/>
                <a:ea typeface="맑은 고딕" panose="020B0503020000020004" pitchFamily="50" charset="-127"/>
              </a:rPr>
              <a:t>. Full Scan</a:t>
            </a:r>
            <a:r>
              <a:rPr kumimoji="0" lang="ko-KR" altLang="en-US" sz="1100" dirty="0" smtClean="0">
                <a:latin typeface="맑은 고딕" panose="020B0503020000020004" pitchFamily="50" charset="-127"/>
                <a:ea typeface="맑은 고딕" panose="020B0503020000020004" pitchFamily="50" charset="-127"/>
              </a:rPr>
              <a:t>의 경우 </a:t>
            </a:r>
            <a:r>
              <a:rPr kumimoji="0" lang="ko-KR" altLang="en-US" sz="1100" dirty="0" err="1" smtClean="0">
                <a:latin typeface="맑은 고딕" panose="020B0503020000020004" pitchFamily="50" charset="-127"/>
                <a:ea typeface="맑은 고딕" panose="020B0503020000020004" pitchFamily="50" charset="-127"/>
              </a:rPr>
              <a:t>오라클은</a:t>
            </a:r>
            <a:r>
              <a:rPr kumimoji="0" lang="ko-KR" altLang="en-US" sz="1100" dirty="0" smtClean="0">
                <a:latin typeface="맑은 고딕" panose="020B0503020000020004" pitchFamily="50" charset="-127"/>
                <a:ea typeface="맑은 고딕" panose="020B0503020000020004" pitchFamily="50" charset="-127"/>
              </a:rPr>
              <a:t> </a:t>
            </a:r>
            <a:r>
              <a:rPr kumimoji="0" lang="en-US" altLang="ko-KR" sz="1100" dirty="0" smtClean="0">
                <a:latin typeface="맑은 고딕" panose="020B0503020000020004" pitchFamily="50" charset="-127"/>
                <a:ea typeface="맑은 고딕" panose="020B0503020000020004" pitchFamily="50" charset="-127"/>
              </a:rPr>
              <a:t>Multi Block Read</a:t>
            </a:r>
            <a:r>
              <a:rPr kumimoji="0" lang="ko-KR" altLang="en-US" sz="1100" dirty="0" smtClean="0">
                <a:latin typeface="맑은 고딕" panose="020B0503020000020004" pitchFamily="50" charset="-127"/>
                <a:ea typeface="맑은 고딕" panose="020B0503020000020004" pitchFamily="50" charset="-127"/>
              </a:rPr>
              <a:t>를 하기 때문에 오히려 성능향상을 기대할 수 있다</a:t>
            </a:r>
            <a:r>
              <a:rPr kumimoji="0" lang="en-US" altLang="ko-KR" sz="1100" dirty="0" smtClean="0">
                <a:latin typeface="맑은 고딕" panose="020B0503020000020004" pitchFamily="50" charset="-127"/>
                <a:ea typeface="맑은 고딕" panose="020B0503020000020004" pitchFamily="50" charset="-127"/>
              </a:rPr>
              <a:t>.</a:t>
            </a:r>
          </a:p>
          <a:p>
            <a:pPr marL="228600" indent="-228600" latinLnBrk="0">
              <a:buFont typeface="+mj-lt"/>
              <a:buAutoNum type="arabicParenR" startAt="2"/>
            </a:pPr>
            <a:r>
              <a:rPr kumimoji="0" lang="en-US" altLang="ko-KR" sz="1100" dirty="0" smtClean="0">
                <a:latin typeface="맑은 고딕" panose="020B0503020000020004" pitchFamily="50" charset="-127"/>
                <a:ea typeface="맑은 고딕" panose="020B0503020000020004" pitchFamily="50" charset="-127"/>
              </a:rPr>
              <a:t>Primary Key </a:t>
            </a:r>
            <a:r>
              <a:rPr kumimoji="0" lang="ko-KR" altLang="en-US" sz="1100" dirty="0" err="1" smtClean="0">
                <a:latin typeface="맑은 고딕" panose="020B0503020000020004" pitchFamily="50" charset="-127"/>
                <a:ea typeface="맑은 고딕" panose="020B0503020000020004" pitchFamily="50" charset="-127"/>
              </a:rPr>
              <a:t>컬럼에는</a:t>
            </a:r>
            <a:r>
              <a:rPr kumimoji="0" lang="ko-KR" altLang="en-US" sz="1100" dirty="0" smtClean="0">
                <a:latin typeface="맑은 고딕" panose="020B0503020000020004" pitchFamily="50" charset="-127"/>
                <a:ea typeface="맑은 고딕" panose="020B0503020000020004" pitchFamily="50" charset="-127"/>
              </a:rPr>
              <a:t> </a:t>
            </a:r>
            <a:r>
              <a:rPr kumimoji="0" lang="en-US" altLang="ko-KR" sz="1100" dirty="0" smtClean="0">
                <a:latin typeface="맑은 고딕" panose="020B0503020000020004" pitchFamily="50" charset="-127"/>
                <a:ea typeface="맑은 고딕" panose="020B0503020000020004" pitchFamily="50" charset="-127"/>
              </a:rPr>
              <a:t>Unique </a:t>
            </a:r>
            <a:r>
              <a:rPr kumimoji="0" lang="ko-KR" altLang="en-US" sz="1100" dirty="0" smtClean="0">
                <a:latin typeface="맑은 고딕" panose="020B0503020000020004" pitchFamily="50" charset="-127"/>
                <a:ea typeface="맑은 고딕" panose="020B0503020000020004" pitchFamily="50" charset="-127"/>
              </a:rPr>
              <a:t>인덱스를 사용한다</a:t>
            </a:r>
            <a:r>
              <a:rPr kumimoji="0" lang="en-US" altLang="ko-KR" sz="1100" dirty="0" smtClean="0">
                <a:latin typeface="맑은 고딕" panose="020B0503020000020004" pitchFamily="50" charset="-127"/>
                <a:ea typeface="맑은 고딕" panose="020B0503020000020004" pitchFamily="50" charset="-127"/>
              </a:rPr>
              <a:t>.</a:t>
            </a:r>
          </a:p>
          <a:p>
            <a:pPr marL="228600" indent="-228600" latinLnBrk="0">
              <a:buFont typeface="+mj-lt"/>
              <a:buAutoNum type="arabicParenR" startAt="2"/>
            </a:pPr>
            <a:r>
              <a:rPr kumimoji="0" lang="en-US" altLang="ko-KR" sz="1100" dirty="0" smtClean="0">
                <a:latin typeface="맑은 고딕" panose="020B0503020000020004" pitchFamily="50" charset="-127"/>
                <a:ea typeface="맑은 고딕" panose="020B0503020000020004" pitchFamily="50" charset="-127"/>
              </a:rPr>
              <a:t>WHERE</a:t>
            </a:r>
            <a:r>
              <a:rPr kumimoji="0" lang="ko-KR" altLang="en-US" sz="1100" dirty="0" smtClean="0">
                <a:latin typeface="맑은 고딕" panose="020B0503020000020004" pitchFamily="50" charset="-127"/>
                <a:ea typeface="맑은 고딕" panose="020B0503020000020004" pitchFamily="50" charset="-127"/>
              </a:rPr>
              <a:t>절이나 </a:t>
            </a:r>
            <a:r>
              <a:rPr kumimoji="0" lang="en-US" altLang="ko-KR" sz="1100" dirty="0" smtClean="0">
                <a:latin typeface="맑은 고딕" panose="020B0503020000020004" pitchFamily="50" charset="-127"/>
                <a:ea typeface="맑은 고딕" panose="020B0503020000020004" pitchFamily="50" charset="-127"/>
              </a:rPr>
              <a:t>Foreign Key </a:t>
            </a:r>
            <a:r>
              <a:rPr kumimoji="0" lang="ko-KR" altLang="en-US" sz="1100" dirty="0" err="1" smtClean="0">
                <a:latin typeface="맑은 고딕" panose="020B0503020000020004" pitchFamily="50" charset="-127"/>
                <a:ea typeface="맑은 고딕" panose="020B0503020000020004" pitchFamily="50" charset="-127"/>
              </a:rPr>
              <a:t>컬럼에는</a:t>
            </a:r>
            <a:r>
              <a:rPr kumimoji="0" lang="ko-KR" altLang="en-US" sz="1100" dirty="0" smtClean="0">
                <a:latin typeface="맑은 고딕" panose="020B0503020000020004" pitchFamily="50" charset="-127"/>
                <a:ea typeface="맑은 고딕" panose="020B0503020000020004" pitchFamily="50" charset="-127"/>
              </a:rPr>
              <a:t> </a:t>
            </a:r>
            <a:r>
              <a:rPr kumimoji="0" lang="en-US" altLang="ko-KR" sz="1100" dirty="0" smtClean="0">
                <a:latin typeface="맑은 고딕" panose="020B0503020000020004" pitchFamily="50" charset="-127"/>
                <a:ea typeface="맑은 고딕" panose="020B0503020000020004" pitchFamily="50" charset="-127"/>
              </a:rPr>
              <a:t>Non Unique </a:t>
            </a:r>
            <a:r>
              <a:rPr kumimoji="0" lang="ko-KR" altLang="en-US" sz="1100" dirty="0" smtClean="0">
                <a:latin typeface="맑은 고딕" panose="020B0503020000020004" pitchFamily="50" charset="-127"/>
                <a:ea typeface="맑은 고딕" panose="020B0503020000020004" pitchFamily="50" charset="-127"/>
              </a:rPr>
              <a:t>인덱스를 사용한다</a:t>
            </a:r>
            <a:r>
              <a:rPr kumimoji="0" lang="en-US" altLang="ko-KR" sz="1100" dirty="0" smtClean="0">
                <a:latin typeface="맑은 고딕" panose="020B0503020000020004" pitchFamily="50" charset="-127"/>
                <a:ea typeface="맑은 고딕" panose="020B0503020000020004" pitchFamily="50" charset="-127"/>
              </a:rPr>
              <a:t>.</a:t>
            </a:r>
          </a:p>
          <a:p>
            <a:pPr marL="228600" indent="-228600" latinLnBrk="0">
              <a:buFont typeface="+mj-lt"/>
              <a:buAutoNum type="arabicParenR" startAt="2"/>
            </a:pPr>
            <a:r>
              <a:rPr kumimoji="0" lang="ko-KR" altLang="en-US" sz="1100" dirty="0" err="1" smtClean="0">
                <a:latin typeface="맑은 고딕" panose="020B0503020000020004" pitchFamily="50" charset="-127"/>
                <a:ea typeface="맑은 고딕" panose="020B0503020000020004" pitchFamily="50" charset="-127"/>
              </a:rPr>
              <a:t>옵티마이저</a:t>
            </a:r>
            <a:r>
              <a:rPr kumimoji="0" lang="ko-KR" altLang="en-US" sz="1100" dirty="0" smtClean="0">
                <a:latin typeface="맑은 고딕" panose="020B0503020000020004" pitchFamily="50" charset="-127"/>
                <a:ea typeface="맑은 고딕" panose="020B0503020000020004" pitchFamily="50" charset="-127"/>
              </a:rPr>
              <a:t> 모드가 </a:t>
            </a:r>
            <a:r>
              <a:rPr kumimoji="0" lang="en-US" altLang="ko-KR" sz="1100" dirty="0" smtClean="0">
                <a:latin typeface="맑은 고딕" panose="020B0503020000020004" pitchFamily="50" charset="-127"/>
                <a:ea typeface="맑은 고딕" panose="020B0503020000020004" pitchFamily="50" charset="-127"/>
              </a:rPr>
              <a:t>Cost Base </a:t>
            </a:r>
            <a:r>
              <a:rPr kumimoji="0" lang="ko-KR" altLang="en-US" sz="1100" dirty="0" smtClean="0">
                <a:latin typeface="맑은 고딕" panose="020B0503020000020004" pitchFamily="50" charset="-127"/>
                <a:ea typeface="맑은 고딕" panose="020B0503020000020004" pitchFamily="50" charset="-127"/>
              </a:rPr>
              <a:t>인 경우에는 통계데이터를 주기적으로 갱신해 주어야 한다</a:t>
            </a:r>
            <a:r>
              <a:rPr kumimoji="0" lang="en-US" altLang="ko-KR" sz="1100" dirty="0" smtClean="0">
                <a:latin typeface="맑은 고딕" panose="020B0503020000020004" pitchFamily="50" charset="-127"/>
                <a:ea typeface="맑은 고딕" panose="020B0503020000020004" pitchFamily="50" charset="-127"/>
              </a:rPr>
              <a:t>.</a:t>
            </a:r>
          </a:p>
          <a:p>
            <a:pPr marL="228600" indent="-228600" latinLnBrk="0">
              <a:buFont typeface="+mj-lt"/>
              <a:buAutoNum type="arabicParenR" startAt="2"/>
            </a:pPr>
            <a:r>
              <a:rPr kumimoji="0" lang="ko-KR" altLang="en-US" sz="1100" dirty="0" smtClean="0">
                <a:latin typeface="맑은 고딕" panose="020B0503020000020004" pitchFamily="50" charset="-127"/>
                <a:ea typeface="맑은 고딕" panose="020B0503020000020004" pitchFamily="50" charset="-127"/>
              </a:rPr>
              <a:t>자주 조합되어 사용되는 컬러에는 결합 인덱스를 생성한다</a:t>
            </a:r>
            <a:r>
              <a:rPr kumimoji="0" lang="en-US" altLang="ko-KR" sz="1100" dirty="0" smtClean="0">
                <a:latin typeface="맑은 고딕" panose="020B0503020000020004" pitchFamily="50" charset="-127"/>
                <a:ea typeface="맑은 고딕" panose="020B0503020000020004" pitchFamily="50" charset="-127"/>
              </a:rPr>
              <a:t>.</a:t>
            </a:r>
          </a:p>
          <a:p>
            <a:pPr marL="228600" indent="-228600" latinLnBrk="0">
              <a:buFont typeface="+mj-lt"/>
              <a:buAutoNum type="arabicParenR" startAt="2"/>
            </a:pPr>
            <a:r>
              <a:rPr kumimoji="0" lang="ko-KR" altLang="en-US" sz="1100" dirty="0" smtClean="0">
                <a:latin typeface="맑은 고딕" panose="020B0503020000020004" pitchFamily="50" charset="-127"/>
                <a:ea typeface="맑은 고딕" panose="020B0503020000020004" pitchFamily="50" charset="-127"/>
              </a:rPr>
              <a:t>불필요한 인덱스는 제거한다</a:t>
            </a:r>
            <a:r>
              <a:rPr kumimoji="0" lang="en-US" altLang="ko-KR" sz="1100" dirty="0" smtClean="0">
                <a:latin typeface="맑은 고딕" panose="020B0503020000020004" pitchFamily="50" charset="-127"/>
                <a:ea typeface="맑은 고딕" panose="020B0503020000020004" pitchFamily="50" charset="-127"/>
              </a:rPr>
              <a:t>.</a:t>
            </a:r>
          </a:p>
          <a:p>
            <a:pPr marL="228600" indent="-228600" latinLnBrk="0">
              <a:buFont typeface="+mj-lt"/>
              <a:buAutoNum type="arabicParenR" startAt="2"/>
            </a:pPr>
            <a:endParaRPr kumimoji="0" lang="en-US" altLang="en-US" sz="1100" dirty="0">
              <a:solidFill>
                <a:srgbClr val="000000"/>
              </a:solidFill>
              <a:latin typeface="맑은 고딕" panose="020B0503020000020004" pitchFamily="50" charset="-127"/>
              <a:ea typeface="맑은 고딕" panose="020B0503020000020004" pitchFamily="50" charset="-127"/>
            </a:endParaRPr>
          </a:p>
        </p:txBody>
      </p:sp>
      <p:sp>
        <p:nvSpPr>
          <p:cNvPr id="7"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8" name="Text Box 7"/>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a:solidFill>
                  <a:srgbClr val="000000"/>
                </a:solidFill>
                <a:latin typeface="맑은 고딕" panose="020B0503020000020004" pitchFamily="50" charset="-127"/>
                <a:ea typeface="맑은 고딕" panose="020B0503020000020004" pitchFamily="50" charset="-127"/>
              </a:rPr>
              <a:t>3</a:t>
            </a:r>
            <a:r>
              <a:rPr lang="en-US" altLang="ko-KR" sz="1200" b="1" dirty="0" smtClean="0">
                <a:solidFill>
                  <a:srgbClr val="000000"/>
                </a:solidFill>
                <a:latin typeface="맑은 고딕" panose="020B0503020000020004" pitchFamily="50" charset="-127"/>
                <a:ea typeface="맑은 고딕" panose="020B0503020000020004" pitchFamily="50" charset="-127"/>
              </a:rPr>
              <a:t>.1 </a:t>
            </a:r>
            <a:r>
              <a:rPr lang="ko-KR" altLang="en-US" sz="1200" b="1" dirty="0" smtClean="0">
                <a:solidFill>
                  <a:srgbClr val="000000"/>
                </a:solidFill>
                <a:latin typeface="맑은 고딕" panose="020B0503020000020004" pitchFamily="50" charset="-127"/>
                <a:ea typeface="맑은 고딕" panose="020B0503020000020004" pitchFamily="50" charset="-127"/>
              </a:rPr>
              <a:t>인덱스</a:t>
            </a:r>
            <a:r>
              <a:rPr lang="en-US" altLang="ko-KR" sz="1200" b="1" dirty="0" smtClean="0">
                <a:solidFill>
                  <a:srgbClr val="000000"/>
                </a:solidFill>
                <a:latin typeface="맑은 고딕" panose="020B0503020000020004" pitchFamily="50" charset="-127"/>
                <a:ea typeface="맑은 고딕" panose="020B0503020000020004" pitchFamily="50" charset="-127"/>
              </a:rPr>
              <a:t> </a:t>
            </a:r>
            <a:r>
              <a:rPr lang="ko-KR" altLang="en-US" sz="1200" b="1" dirty="0" smtClean="0">
                <a:solidFill>
                  <a:srgbClr val="000000"/>
                </a:solidFill>
                <a:latin typeface="맑은 고딕" panose="020B0503020000020004" pitchFamily="50" charset="-127"/>
                <a:ea typeface="맑은 고딕" panose="020B0503020000020004" pitchFamily="50" charset="-127"/>
              </a:rPr>
              <a:t>선정 기준</a:t>
            </a:r>
          </a:p>
        </p:txBody>
      </p:sp>
      <p:sp>
        <p:nvSpPr>
          <p:cNvPr id="11" name="Text Box 7"/>
          <p:cNvSpPr txBox="1">
            <a:spLocks noChangeArrowheads="1"/>
          </p:cNvSpPr>
          <p:nvPr/>
        </p:nvSpPr>
        <p:spPr bwMode="auto">
          <a:xfrm>
            <a:off x="560512" y="4584363"/>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3.2 </a:t>
            </a:r>
            <a:r>
              <a:rPr lang="ko-KR" altLang="en-US" sz="1200" b="1" dirty="0" smtClean="0">
                <a:solidFill>
                  <a:srgbClr val="000000"/>
                </a:solidFill>
                <a:latin typeface="맑은 고딕" panose="020B0503020000020004" pitchFamily="50" charset="-127"/>
                <a:ea typeface="맑은 고딕" panose="020B0503020000020004" pitchFamily="50" charset="-127"/>
              </a:rPr>
              <a:t>결합 인덱스</a:t>
            </a:r>
            <a:r>
              <a:rPr lang="en-US" altLang="ko-KR" sz="1200" b="1" dirty="0" smtClean="0">
                <a:solidFill>
                  <a:srgbClr val="000000"/>
                </a:solidFill>
                <a:latin typeface="맑은 고딕" panose="020B0503020000020004" pitchFamily="50" charset="-127"/>
                <a:ea typeface="맑은 고딕" panose="020B0503020000020004" pitchFamily="50" charset="-127"/>
              </a:rPr>
              <a:t> </a:t>
            </a:r>
            <a:r>
              <a:rPr lang="ko-KR" altLang="en-US" sz="1200" b="1" dirty="0" smtClean="0">
                <a:solidFill>
                  <a:srgbClr val="000000"/>
                </a:solidFill>
                <a:latin typeface="맑은 고딕" panose="020B0503020000020004" pitchFamily="50" charset="-127"/>
                <a:ea typeface="맑은 고딕" panose="020B0503020000020004" pitchFamily="50" charset="-127"/>
              </a:rPr>
              <a:t>선정 기준</a:t>
            </a:r>
          </a:p>
        </p:txBody>
      </p:sp>
      <p:sp>
        <p:nvSpPr>
          <p:cNvPr id="12" name="Rectangle 2"/>
          <p:cNvSpPr>
            <a:spLocks noChangeArrowheads="1"/>
          </p:cNvSpPr>
          <p:nvPr/>
        </p:nvSpPr>
        <p:spPr bwMode="auto">
          <a:xfrm>
            <a:off x="704404" y="4865903"/>
            <a:ext cx="8857108" cy="939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marL="228600" indent="-228600" latinLnBrk="0">
              <a:buFont typeface="+mj-lt"/>
              <a:buAutoNum type="arabicParenR"/>
            </a:pPr>
            <a:r>
              <a:rPr kumimoji="0" lang="ko-KR" altLang="en-US" sz="1100" dirty="0" smtClean="0">
                <a:solidFill>
                  <a:srgbClr val="000000"/>
                </a:solidFill>
                <a:latin typeface="맑은 고딕" panose="020B0503020000020004" pitchFamily="50" charset="-127"/>
                <a:ea typeface="맑은 고딕" panose="020B0503020000020004" pitchFamily="50" charset="-127"/>
              </a:rPr>
              <a:t>분포도가 좋은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컬럼을</a:t>
            </a:r>
            <a:r>
              <a:rPr kumimoji="0" lang="ko-KR" altLang="en-US" sz="1100" dirty="0" smtClean="0">
                <a:solidFill>
                  <a:srgbClr val="000000"/>
                </a:solidFill>
                <a:latin typeface="맑은 고딕" panose="020B0503020000020004" pitchFamily="50" charset="-127"/>
                <a:ea typeface="맑은 고딕" panose="020B0503020000020004" pitchFamily="50" charset="-127"/>
              </a:rPr>
              <a:t> 선행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컬럼으로</a:t>
            </a:r>
            <a:r>
              <a:rPr kumimoji="0" lang="ko-KR" altLang="en-US" sz="1100" dirty="0" smtClean="0">
                <a:solidFill>
                  <a:srgbClr val="000000"/>
                </a:solidFill>
                <a:latin typeface="맑은 고딕" panose="020B0503020000020004" pitchFamily="50" charset="-127"/>
                <a:ea typeface="맑은 고딕" panose="020B0503020000020004" pitchFamily="50" charset="-127"/>
              </a:rPr>
              <a:t> 선정한다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Font typeface="+mj-lt"/>
              <a:buAutoNum type="arabicParenR"/>
            </a:pPr>
            <a:r>
              <a:rPr kumimoji="0" lang="ko-KR" altLang="en-US" sz="1100" dirty="0" smtClean="0">
                <a:solidFill>
                  <a:srgbClr val="000000"/>
                </a:solidFill>
                <a:latin typeface="맑은 고딕" panose="020B0503020000020004" pitchFamily="50" charset="-127"/>
                <a:ea typeface="맑은 고딕" panose="020B0503020000020004" pitchFamily="50" charset="-127"/>
              </a:rPr>
              <a:t>데이터량이 </a:t>
            </a:r>
            <a:r>
              <a:rPr kumimoji="0" lang="ko-KR" altLang="en-US" sz="1100" dirty="0">
                <a:solidFill>
                  <a:srgbClr val="000000"/>
                </a:solidFill>
                <a:latin typeface="맑은 고딕" panose="020B0503020000020004" pitchFamily="50" charset="-127"/>
                <a:ea typeface="맑은 고딕" panose="020B0503020000020004" pitchFamily="50" charset="-127"/>
              </a:rPr>
              <a:t>적은 </a:t>
            </a:r>
            <a:r>
              <a:rPr kumimoji="0" lang="ko-KR" altLang="en-US" sz="1100" dirty="0" err="1">
                <a:solidFill>
                  <a:srgbClr val="000000"/>
                </a:solidFill>
                <a:latin typeface="맑은 고딕" panose="020B0503020000020004" pitchFamily="50" charset="-127"/>
                <a:ea typeface="맑은 고딕" panose="020B0503020000020004" pitchFamily="50" charset="-127"/>
              </a:rPr>
              <a:t>컬럼을</a:t>
            </a:r>
            <a:r>
              <a:rPr kumimoji="0" lang="ko-KR" altLang="en-US" sz="1100" dirty="0">
                <a:solidFill>
                  <a:srgbClr val="000000"/>
                </a:solidFill>
                <a:latin typeface="맑은 고딕" panose="020B0503020000020004" pitchFamily="50" charset="-127"/>
                <a:ea typeface="맑은 고딕" panose="020B0503020000020004" pitchFamily="50" charset="-127"/>
              </a:rPr>
              <a:t> 선행 </a:t>
            </a:r>
            <a:r>
              <a:rPr kumimoji="0" lang="ko-KR" altLang="en-US" sz="1100" dirty="0" err="1">
                <a:solidFill>
                  <a:srgbClr val="000000"/>
                </a:solidFill>
                <a:latin typeface="맑은 고딕" panose="020B0503020000020004" pitchFamily="50" charset="-127"/>
                <a:ea typeface="맑은 고딕" panose="020B0503020000020004" pitchFamily="50" charset="-127"/>
              </a:rPr>
              <a:t>컬럼으로</a:t>
            </a:r>
            <a:r>
              <a:rPr kumimoji="0" lang="ko-KR" altLang="en-US" sz="1100" dirty="0">
                <a:solidFill>
                  <a:srgbClr val="000000"/>
                </a:solidFill>
                <a:latin typeface="맑은 고딕" panose="020B0503020000020004" pitchFamily="50" charset="-127"/>
                <a:ea typeface="맑은 고딕" panose="020B0503020000020004" pitchFamily="50" charset="-127"/>
              </a:rPr>
              <a:t> 선정한다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Font typeface="+mj-lt"/>
              <a:buAutoNum type="arabicParenR"/>
            </a:pPr>
            <a:r>
              <a:rPr kumimoji="0" lang="ko-KR" altLang="en-US" sz="1100" dirty="0" err="1" smtClean="0">
                <a:solidFill>
                  <a:srgbClr val="000000"/>
                </a:solidFill>
                <a:latin typeface="맑은 고딕" panose="020B0503020000020004" pitchFamily="50" charset="-127"/>
                <a:ea typeface="맑은 고딕" panose="020B0503020000020004" pitchFamily="50" charset="-127"/>
              </a:rPr>
              <a:t>선행컬럼을</a:t>
            </a:r>
            <a:r>
              <a:rPr kumimoji="0" lang="ko-KR" altLang="en-US" sz="1100" dirty="0" smtClean="0">
                <a:solidFill>
                  <a:srgbClr val="000000"/>
                </a:solidFill>
                <a:latin typeface="맑은 고딕" panose="020B0503020000020004" pitchFamily="50" charset="-127"/>
                <a:ea typeface="맑은 고딕" panose="020B0503020000020004" pitchFamily="50" charset="-127"/>
              </a:rPr>
              <a:t> 결정하기 힘든 경우에는 자주 사용되는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컬럼을</a:t>
            </a:r>
            <a:r>
              <a:rPr kumimoji="0" lang="ko-KR" altLang="en-US" sz="1100" dirty="0" smtClean="0">
                <a:solidFill>
                  <a:srgbClr val="000000"/>
                </a:solidFill>
                <a:latin typeface="맑은 고딕" panose="020B0503020000020004" pitchFamily="50" charset="-127"/>
                <a:ea typeface="맑은 고딕" panose="020B0503020000020004" pitchFamily="50" charset="-127"/>
              </a:rPr>
              <a:t> 선행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컬럼으로</a:t>
            </a:r>
            <a:r>
              <a:rPr kumimoji="0" lang="ko-KR" altLang="en-US" sz="1100" dirty="0" smtClean="0">
                <a:solidFill>
                  <a:srgbClr val="000000"/>
                </a:solidFill>
                <a:latin typeface="맑은 고딕" panose="020B0503020000020004" pitchFamily="50" charset="-127"/>
                <a:ea typeface="맑은 고딕" panose="020B0503020000020004" pitchFamily="50" charset="-127"/>
              </a:rPr>
              <a:t> 선정한다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Font typeface="+mj-lt"/>
              <a:buAutoNum type="arabicParenR"/>
            </a:pPr>
            <a:r>
              <a:rPr kumimoji="0" lang="ko-KR" altLang="en-US" sz="1100" dirty="0" smtClean="0">
                <a:latin typeface="맑은 고딕" panose="020B0503020000020004" pitchFamily="50" charset="-127"/>
                <a:ea typeface="맑은 고딕" panose="020B0503020000020004" pitchFamily="50" charset="-127"/>
              </a:rPr>
              <a:t>결합인덱스는 결합된 </a:t>
            </a:r>
            <a:r>
              <a:rPr kumimoji="0" lang="ko-KR" altLang="en-US" sz="1100" dirty="0" err="1">
                <a:latin typeface="맑은 고딕" panose="020B0503020000020004" pitchFamily="50" charset="-127"/>
                <a:ea typeface="맑은 고딕" panose="020B0503020000020004" pitchFamily="50" charset="-127"/>
              </a:rPr>
              <a:t>컬럼의</a:t>
            </a:r>
            <a:r>
              <a:rPr kumimoji="0" lang="ko-KR" altLang="en-US" sz="1100" dirty="0">
                <a:latin typeface="맑은 고딕" panose="020B0503020000020004" pitchFamily="50" charset="-127"/>
                <a:ea typeface="맑은 고딕" panose="020B0503020000020004" pitchFamily="50" charset="-127"/>
              </a:rPr>
              <a:t> 순서로 </a:t>
            </a:r>
            <a:r>
              <a:rPr kumimoji="0" lang="en-US" altLang="ko-KR" sz="1100" dirty="0">
                <a:latin typeface="맑은 고딕" panose="020B0503020000020004" pitchFamily="50" charset="-127"/>
                <a:ea typeface="맑은 고딕" panose="020B0503020000020004" pitchFamily="50" charset="-127"/>
              </a:rPr>
              <a:t>Ascending SORT </a:t>
            </a:r>
            <a:r>
              <a:rPr kumimoji="0" lang="ko-KR" altLang="en-US" sz="1100" dirty="0">
                <a:latin typeface="맑은 고딕" panose="020B0503020000020004" pitchFamily="50" charset="-127"/>
                <a:ea typeface="맑은 고딕" panose="020B0503020000020004" pitchFamily="50" charset="-127"/>
              </a:rPr>
              <a:t>되어 </a:t>
            </a:r>
            <a:r>
              <a:rPr kumimoji="0" lang="ko-KR" altLang="en-US" sz="1100" dirty="0" smtClean="0">
                <a:latin typeface="맑은 고딕" panose="020B0503020000020004" pitchFamily="50" charset="-127"/>
                <a:ea typeface="맑은 고딕" panose="020B0503020000020004" pitchFamily="50" charset="-127"/>
              </a:rPr>
              <a:t>저장된다</a:t>
            </a:r>
            <a:r>
              <a:rPr kumimoji="0" lang="en-US" altLang="ko-KR" sz="1100" dirty="0" smtClean="0">
                <a:latin typeface="맑은 고딕" panose="020B0503020000020004" pitchFamily="50" charset="-127"/>
                <a:ea typeface="맑은 고딕" panose="020B0503020000020004" pitchFamily="50" charset="-127"/>
              </a:rPr>
              <a:t>. </a:t>
            </a:r>
            <a:r>
              <a:rPr kumimoji="0" lang="ko-KR" altLang="en-US" sz="1100" dirty="0" smtClean="0">
                <a:latin typeface="맑은 고딕" panose="020B0503020000020004" pitchFamily="50" charset="-127"/>
                <a:ea typeface="맑은 고딕" panose="020B0503020000020004" pitchFamily="50" charset="-127"/>
              </a:rPr>
              <a:t>따라서 </a:t>
            </a:r>
            <a:r>
              <a:rPr kumimoji="0" lang="ko-KR" altLang="en-US" sz="1100" dirty="0" err="1" smtClean="0">
                <a:latin typeface="맑은 고딕" panose="020B0503020000020004" pitchFamily="50" charset="-127"/>
                <a:ea typeface="맑은 고딕" panose="020B0503020000020004" pitchFamily="50" charset="-127"/>
              </a:rPr>
              <a:t>검색시</a:t>
            </a:r>
            <a:r>
              <a:rPr kumimoji="0" lang="ko-KR" altLang="en-US" sz="1100" dirty="0" smtClean="0">
                <a:latin typeface="맑은 고딕" panose="020B0503020000020004" pitchFamily="50" charset="-127"/>
                <a:ea typeface="맑은 고딕" panose="020B0503020000020004" pitchFamily="50" charset="-127"/>
              </a:rPr>
              <a:t> </a:t>
            </a:r>
            <a:r>
              <a:rPr kumimoji="0" lang="ko-KR" altLang="en-US" sz="1100" dirty="0" err="1" smtClean="0">
                <a:latin typeface="맑은 고딕" panose="020B0503020000020004" pitchFamily="50" charset="-127"/>
                <a:ea typeface="맑은 고딕" panose="020B0503020000020004" pitchFamily="50" charset="-127"/>
              </a:rPr>
              <a:t>컬럼순서가</a:t>
            </a:r>
            <a:r>
              <a:rPr kumimoji="0" lang="ko-KR" altLang="en-US" sz="1100" dirty="0" smtClean="0">
                <a:latin typeface="맑은 고딕" panose="020B0503020000020004" pitchFamily="50" charset="-127"/>
                <a:ea typeface="맑은 고딕" panose="020B0503020000020004" pitchFamily="50" charset="-127"/>
              </a:rPr>
              <a:t> 같다면 </a:t>
            </a:r>
            <a:r>
              <a:rPr kumimoji="0" lang="en-US" altLang="ko-KR" sz="1100" dirty="0" smtClean="0">
                <a:latin typeface="맑은 고딕" panose="020B0503020000020004" pitchFamily="50" charset="-127"/>
                <a:ea typeface="맑은 고딕" panose="020B0503020000020004" pitchFamily="50" charset="-127"/>
              </a:rPr>
              <a:t>Order by </a:t>
            </a:r>
            <a:r>
              <a:rPr kumimoji="0" lang="ko-KR" altLang="en-US" sz="1100" dirty="0" smtClean="0">
                <a:latin typeface="맑은 고딕" panose="020B0503020000020004" pitchFamily="50" charset="-127"/>
                <a:ea typeface="맑은 고딕" panose="020B0503020000020004" pitchFamily="50" charset="-127"/>
              </a:rPr>
              <a:t>하지 않아도 좋은 결과를 기대할 수 있다</a:t>
            </a:r>
            <a:r>
              <a:rPr kumimoji="0" lang="en-US" altLang="ko-KR" sz="1100" dirty="0" smtClean="0">
                <a:latin typeface="맑은 고딕" panose="020B0503020000020004" pitchFamily="50" charset="-127"/>
                <a:ea typeface="맑은 고딕" panose="020B0503020000020004" pitchFamily="50" charset="-127"/>
              </a:rPr>
              <a:t>.</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4260027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704404" y="1524000"/>
            <a:ext cx="4392612" cy="262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b="1" dirty="0" smtClean="0">
                <a:solidFill>
                  <a:srgbClr val="000000"/>
                </a:solidFill>
                <a:latin typeface="맑은 고딕" panose="020B0503020000020004" pitchFamily="50" charset="-127"/>
                <a:ea typeface="맑은 고딕" panose="020B0503020000020004" pitchFamily="50" charset="-127"/>
              </a:rPr>
              <a:t>1) 인덱스를 </a:t>
            </a:r>
            <a:r>
              <a:rPr kumimoji="0" lang="en-US" altLang="en-US" sz="1100" b="1" dirty="0" err="1" smtClean="0">
                <a:solidFill>
                  <a:srgbClr val="000000"/>
                </a:solidFill>
                <a:latin typeface="맑은 고딕" panose="020B0503020000020004" pitchFamily="50" charset="-127"/>
                <a:ea typeface="맑은 고딕" panose="020B0503020000020004" pitchFamily="50" charset="-127"/>
              </a:rPr>
              <a:t>사용하지</a:t>
            </a:r>
            <a:r>
              <a:rPr kumimoji="0" lang="en-US" altLang="en-US" sz="1100" b="1" dirty="0" smtClean="0">
                <a:solidFill>
                  <a:srgbClr val="000000"/>
                </a:solidFill>
                <a:latin typeface="맑은 고딕" panose="020B0503020000020004" pitchFamily="50" charset="-127"/>
                <a:ea typeface="맑은 고딕" panose="020B0503020000020004" pitchFamily="50" charset="-127"/>
              </a:rPr>
              <a:t> </a:t>
            </a:r>
            <a:r>
              <a:rPr kumimoji="0" lang="en-US" altLang="en-US" sz="1100" b="1" dirty="0" err="1" smtClean="0">
                <a:solidFill>
                  <a:srgbClr val="000000"/>
                </a:solidFill>
                <a:latin typeface="맑은 고딕" panose="020B0503020000020004" pitchFamily="50" charset="-127"/>
                <a:ea typeface="맑은 고딕" panose="020B0503020000020004" pitchFamily="50" charset="-127"/>
              </a:rPr>
              <a:t>못하는</a:t>
            </a:r>
            <a:r>
              <a:rPr kumimoji="0" lang="en-US" altLang="en-US" sz="1100" b="1" dirty="0" smtClean="0">
                <a:solidFill>
                  <a:srgbClr val="000000"/>
                </a:solidFill>
                <a:latin typeface="맑은 고딕" panose="020B0503020000020004" pitchFamily="50" charset="-127"/>
                <a:ea typeface="맑은 고딕" panose="020B0503020000020004" pitchFamily="50" charset="-127"/>
              </a:rPr>
              <a:t> </a:t>
            </a:r>
            <a:r>
              <a:rPr kumimoji="0" lang="en-US" altLang="en-US" sz="1100" b="1" dirty="0" err="1" smtClean="0">
                <a:solidFill>
                  <a:srgbClr val="000000"/>
                </a:solidFill>
                <a:latin typeface="맑은 고딕" panose="020B0503020000020004" pitchFamily="50" charset="-127"/>
                <a:ea typeface="맑은 고딕" panose="020B0503020000020004" pitchFamily="50" charset="-127"/>
              </a:rPr>
              <a:t>경우</a:t>
            </a:r>
            <a:endParaRPr kumimoji="0" lang="en-US" altLang="en-US" sz="1100" b="1" dirty="0" smtClean="0">
              <a:solidFill>
                <a:srgbClr val="000000"/>
              </a:solidFill>
              <a:latin typeface="맑은 고딕" panose="020B0503020000020004" pitchFamily="50" charset="-127"/>
              <a:ea typeface="맑은 고딕" panose="020B0503020000020004" pitchFamily="50" charset="-127"/>
            </a:endParaRPr>
          </a:p>
        </p:txBody>
      </p:sp>
      <p:sp>
        <p:nvSpPr>
          <p:cNvPr id="7"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8" name="Text Box 7"/>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3.3 </a:t>
            </a:r>
            <a:r>
              <a:rPr lang="ko-KR" altLang="en-US" sz="1200" b="1" dirty="0" smtClean="0">
                <a:solidFill>
                  <a:srgbClr val="000000"/>
                </a:solidFill>
                <a:latin typeface="맑은 고딕" panose="020B0503020000020004" pitchFamily="50" charset="-127"/>
                <a:ea typeface="맑은 고딕" panose="020B0503020000020004" pitchFamily="50" charset="-127"/>
              </a:rPr>
              <a:t>인덱스를 활용</a:t>
            </a:r>
          </a:p>
        </p:txBody>
      </p:sp>
      <p:sp>
        <p:nvSpPr>
          <p:cNvPr id="10" name="Rectangle 2"/>
          <p:cNvSpPr>
            <a:spLocks noChangeArrowheads="1"/>
          </p:cNvSpPr>
          <p:nvPr/>
        </p:nvSpPr>
        <p:spPr bwMode="auto">
          <a:xfrm>
            <a:off x="5284092" y="1988840"/>
            <a:ext cx="4493444" cy="3647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나</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66FF"/>
                </a:solidFill>
                <a:latin typeface="맑은 고딕" panose="020B0503020000020004" pitchFamily="50" charset="-127"/>
                <a:ea typeface="맑은 고딕" panose="020B0503020000020004" pitchFamily="50" charset="-127"/>
              </a:rPr>
              <a:t>NULL 로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비교하는</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경우</a:t>
            </a:r>
            <a:r>
              <a:rPr kumimoji="0" lang="en-US" altLang="en-US" sz="1100" dirty="0" smtClean="0">
                <a:solidFill>
                  <a:srgbClr val="0066FF"/>
                </a:solidFill>
                <a:latin typeface="맑은 고딕" panose="020B0503020000020004" pitchFamily="50" charset="-127"/>
                <a:ea typeface="맑은 고딕" panose="020B0503020000020004" pitchFamily="50" charset="-127"/>
              </a:rPr>
              <a:t> : ‘IS NULL‘, ‘IS NOT NULL’</a:t>
            </a:r>
          </a:p>
          <a:p>
            <a:pPr latinLnBrk="0"/>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SELECT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empno</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ename</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a:t>
            </a:r>
            <a:r>
              <a:rPr kumimoji="0" lang="en-US" altLang="en-US" sz="1100" dirty="0" smtClean="0">
                <a:solidFill>
                  <a:srgbClr val="000000"/>
                </a:solidFill>
                <a:latin typeface="맑은 고딕" panose="020B0503020000020004" pitchFamily="50" charset="-127"/>
                <a:ea typeface="맑은 고딕" panose="020B0503020000020004" pitchFamily="50" charset="-127"/>
              </a:rPr>
              <a:t>job </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FROM  </a:t>
            </a:r>
            <a:r>
              <a:rPr kumimoji="0" lang="en-US" altLang="en-US" sz="1100" dirty="0" smtClean="0">
                <a:solidFill>
                  <a:srgbClr val="000000"/>
                </a:solidFill>
                <a:latin typeface="맑은 고딕" panose="020B0503020000020004" pitchFamily="50" charset="-127"/>
                <a:ea typeface="맑은 고딕" panose="020B0503020000020004" pitchFamily="50" charset="-127"/>
              </a:rPr>
              <a:t>EMP</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WHERE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ename</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a:solidFill>
                  <a:srgbClr val="FF0000"/>
                </a:solidFill>
                <a:latin typeface="맑은 고딕" panose="020B0503020000020004" pitchFamily="50" charset="-127"/>
                <a:ea typeface="맑은 고딕" panose="020B0503020000020004" pitchFamily="50" charset="-127"/>
              </a:rPr>
              <a:t>IS NOT </a:t>
            </a:r>
            <a:r>
              <a:rPr kumimoji="0" lang="en-US" altLang="en-US" sz="1100" dirty="0" smtClean="0">
                <a:solidFill>
                  <a:srgbClr val="FF0000"/>
                </a:solidFill>
                <a:latin typeface="맑은 고딕" panose="020B0503020000020004" pitchFamily="50" charset="-127"/>
                <a:ea typeface="맑은 고딕" panose="020B0503020000020004" pitchFamily="50" charset="-127"/>
              </a:rPr>
              <a:t>NULL</a:t>
            </a:r>
          </a:p>
          <a:p>
            <a:pPr latinLnBrk="0"/>
            <a:endParaRPr kumimoji="0" lang="en-US" altLang="en-US" sz="1100" dirty="0">
              <a:solidFill>
                <a:srgbClr val="FF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a:solidFill>
                  <a:srgbClr val="000000"/>
                </a:solidFill>
                <a:latin typeface="맑은 고딕" panose="020B0503020000020004" pitchFamily="50" charset="-127"/>
                <a:ea typeface="맑은 고딕" panose="020B0503020000020004" pitchFamily="50" charset="-127"/>
              </a:rPr>
              <a:t>SELECT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empno</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ename</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a:t>
            </a:r>
            <a:r>
              <a:rPr kumimoji="0" lang="en-US" altLang="en-US" sz="1100" dirty="0" smtClean="0">
                <a:solidFill>
                  <a:srgbClr val="000000"/>
                </a:solidFill>
                <a:latin typeface="맑은 고딕" panose="020B0503020000020004" pitchFamily="50" charset="-127"/>
                <a:ea typeface="맑은 고딕" panose="020B0503020000020004" pitchFamily="50" charset="-127"/>
              </a:rPr>
              <a:t>job </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FROM </a:t>
            </a:r>
            <a:r>
              <a:rPr kumimoji="0" lang="en-US" altLang="en-US" sz="1100" dirty="0" smtClean="0">
                <a:solidFill>
                  <a:srgbClr val="000000"/>
                </a:solidFill>
                <a:latin typeface="맑은 고딕" panose="020B0503020000020004" pitchFamily="50" charset="-127"/>
                <a:ea typeface="맑은 고딕" panose="020B0503020000020004" pitchFamily="50" charset="-127"/>
              </a:rPr>
              <a:t>EMP </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WHERE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ename</a:t>
            </a:r>
            <a:r>
              <a:rPr kumimoji="0" lang="en-US" altLang="en-US" sz="1100" dirty="0" smtClean="0">
                <a:solidFill>
                  <a:srgbClr val="000000"/>
                </a:solidFill>
                <a:latin typeface="맑은 고딕" panose="020B0503020000020004" pitchFamily="50" charset="-127"/>
                <a:ea typeface="맑은 고딕" panose="020B0503020000020004" pitchFamily="50" charset="-127"/>
              </a:rPr>
              <a:t> &gt; ‘</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a:t>
            </a:r>
            <a:r>
              <a:rPr kumimoji="0" lang="en-US" altLang="ko-KR" sz="1100" dirty="0" smtClean="0">
                <a:solidFill>
                  <a:srgbClr val="000000"/>
                </a:solidFill>
                <a:latin typeface="맑은 고딕" panose="020B0503020000020004" pitchFamily="50" charset="-127"/>
                <a:ea typeface="맑은 고딕" panose="020B0503020000020004" pitchFamily="50" charset="-127"/>
              </a:rPr>
              <a:t>/* Space</a:t>
            </a:r>
            <a:r>
              <a:rPr kumimoji="0" lang="ko-KR" altLang="en-US" sz="1100" dirty="0" smtClean="0">
                <a:solidFill>
                  <a:srgbClr val="000000"/>
                </a:solidFill>
                <a:latin typeface="맑은 고딕" panose="020B0503020000020004" pitchFamily="50" charset="-127"/>
                <a:ea typeface="맑은 고딕" panose="020B0503020000020004" pitchFamily="50" charset="-127"/>
              </a:rPr>
              <a:t>가 있음*</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&lt;</a:t>
            </a:r>
            <a:r>
              <a:rPr kumimoji="0" lang="ko-KR" altLang="en-US" sz="1100" dirty="0" smtClean="0">
                <a:solidFill>
                  <a:srgbClr val="000000"/>
                </a:solidFill>
                <a:latin typeface="맑은 고딕" panose="020B0503020000020004" pitchFamily="50" charset="-127"/>
                <a:ea typeface="맑은 고딕" panose="020B0503020000020004" pitchFamily="50" charset="-127"/>
              </a:rPr>
              <a:t>이유</a:t>
            </a:r>
            <a:r>
              <a:rPr kumimoji="0" lang="en-US" altLang="en-US" sz="1100" dirty="0" smtClean="0">
                <a:solidFill>
                  <a:srgbClr val="000000"/>
                </a:solidFill>
                <a:latin typeface="맑은 고딕" panose="020B0503020000020004" pitchFamily="50" charset="-127"/>
                <a:ea typeface="맑은 고딕" panose="020B0503020000020004" pitchFamily="50" charset="-127"/>
              </a:rPr>
              <a:t>&gt;</a:t>
            </a:r>
          </a:p>
          <a:p>
            <a:pPr latinLnBrk="0"/>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인덱스를 생성하면 인덱스에는 </a:t>
            </a:r>
            <a:r>
              <a:rPr kumimoji="0" lang="en-US" altLang="ko-KR" sz="1100" dirty="0" smtClean="0">
                <a:solidFill>
                  <a:srgbClr val="000000"/>
                </a:solidFill>
                <a:latin typeface="맑은 고딕" panose="020B0503020000020004" pitchFamily="50" charset="-127"/>
                <a:ea typeface="맑은 고딕" panose="020B0503020000020004" pitchFamily="50" charset="-127"/>
              </a:rPr>
              <a:t>NULL </a:t>
            </a:r>
            <a:r>
              <a:rPr kumimoji="0" lang="ko-KR" altLang="en-US" sz="1100" dirty="0" smtClean="0">
                <a:solidFill>
                  <a:srgbClr val="000000"/>
                </a:solidFill>
                <a:latin typeface="맑은 고딕" panose="020B0503020000020004" pitchFamily="50" charset="-127"/>
                <a:ea typeface="맑은 고딕" panose="020B0503020000020004" pitchFamily="50" charset="-127"/>
              </a:rPr>
              <a:t>값은 포함되지 않는다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오라클</a:t>
            </a:r>
            <a:r>
              <a:rPr kumimoji="0" lang="ko-KR" altLang="en-US" sz="1100" dirty="0" smtClean="0">
                <a:solidFill>
                  <a:srgbClr val="000000"/>
                </a:solidFill>
                <a:latin typeface="맑은 고딕" panose="020B0503020000020004" pitchFamily="50" charset="-127"/>
                <a:ea typeface="맑은 고딕" panose="020B0503020000020004" pitchFamily="50" charset="-127"/>
              </a:rPr>
              <a:t> 서버는 전체 </a:t>
            </a:r>
            <a:r>
              <a:rPr kumimoji="0" lang="en-US" altLang="ko-KR" sz="1100" dirty="0" smtClean="0">
                <a:solidFill>
                  <a:srgbClr val="000000"/>
                </a:solidFill>
                <a:latin typeface="맑은 고딕" panose="020B0503020000020004" pitchFamily="50" charset="-127"/>
                <a:ea typeface="맑은 고딕" panose="020B0503020000020004" pitchFamily="50" charset="-127"/>
              </a:rPr>
              <a:t>Full Scan</a:t>
            </a:r>
            <a:r>
              <a:rPr kumimoji="0" lang="ko-KR" altLang="en-US" sz="1100" dirty="0" smtClean="0">
                <a:solidFill>
                  <a:srgbClr val="000000"/>
                </a:solidFill>
                <a:latin typeface="맑은 고딕" panose="020B0503020000020004" pitchFamily="50" charset="-127"/>
                <a:ea typeface="맑은 고딕" panose="020B0503020000020004" pitchFamily="50" charset="-127"/>
              </a:rPr>
              <a:t>으로 검색하며 인덱스를 사용하지 않는다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p:txBody>
      </p:sp>
      <p:sp>
        <p:nvSpPr>
          <p:cNvPr id="11" name="Rectangle 2"/>
          <p:cNvSpPr>
            <a:spLocks noChangeArrowheads="1"/>
          </p:cNvSpPr>
          <p:nvPr/>
        </p:nvSpPr>
        <p:spPr bwMode="auto">
          <a:xfrm>
            <a:off x="838728" y="1988840"/>
            <a:ext cx="4392612" cy="4494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ko-KR" altLang="en-US" sz="1100" dirty="0" smtClean="0">
                <a:solidFill>
                  <a:srgbClr val="000000"/>
                </a:solidFill>
                <a:latin typeface="맑은 고딕" panose="020B0503020000020004" pitchFamily="50" charset="-127"/>
                <a:ea typeface="맑은 고딕" panose="020B0503020000020004" pitchFamily="50" charset="-127"/>
              </a:rPr>
              <a:t>가</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부정</a:t>
            </a:r>
            <a:r>
              <a:rPr kumimoji="0" lang="ko-KR" altLang="en-US" sz="1100" dirty="0" smtClean="0">
                <a:solidFill>
                  <a:srgbClr val="0066FF"/>
                </a:solidFill>
                <a:latin typeface="맑은 고딕" panose="020B0503020000020004" pitchFamily="50" charset="-127"/>
                <a:ea typeface="맑은 고딕" panose="020B0503020000020004" pitchFamily="50" charset="-127"/>
              </a:rPr>
              <a:t>문</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으로</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비교하는</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경우</a:t>
            </a:r>
            <a:r>
              <a:rPr kumimoji="0" lang="en-US" altLang="en-US" sz="1100" dirty="0" smtClean="0">
                <a:solidFill>
                  <a:srgbClr val="0066FF"/>
                </a:solidFill>
                <a:latin typeface="맑은 고딕" panose="020B0503020000020004" pitchFamily="50" charset="-127"/>
                <a:ea typeface="맑은 고딕" panose="020B0503020000020004" pitchFamily="50" charset="-127"/>
              </a:rPr>
              <a:t> : </a:t>
            </a:r>
            <a:r>
              <a:rPr kumimoji="0" lang="en-US" altLang="ko-KR" sz="1100" dirty="0" smtClean="0">
                <a:solidFill>
                  <a:srgbClr val="0066FF"/>
                </a:solidFill>
                <a:latin typeface="맑은 고딕" panose="020B0503020000020004" pitchFamily="50" charset="-127"/>
                <a:ea typeface="맑은 고딕" panose="020B0503020000020004" pitchFamily="50" charset="-127"/>
              </a:rPr>
              <a:t>‘&lt;&gt;’,</a:t>
            </a:r>
            <a:r>
              <a:rPr kumimoji="0" lang="en-US" altLang="en-US" sz="1100" dirty="0" smtClean="0">
                <a:solidFill>
                  <a:srgbClr val="0066FF"/>
                </a:solidFill>
                <a:latin typeface="맑은 고딕" panose="020B0503020000020004" pitchFamily="50" charset="-127"/>
                <a:ea typeface="맑은 고딕" panose="020B0503020000020004" pitchFamily="50" charset="-127"/>
              </a:rPr>
              <a:t>‘!=’, ‘NOT IN’, ‘NOT LIKE’</a:t>
            </a:r>
          </a:p>
          <a:p>
            <a:pPr latinLnBrk="0"/>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SELECT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empno</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ename</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 job</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FROM   EMP</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WHERE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empno</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FF0000"/>
                </a:solidFill>
                <a:latin typeface="맑은 고딕" panose="020B0503020000020004" pitchFamily="50" charset="-127"/>
                <a:ea typeface="맑은 고딕" panose="020B0503020000020004" pitchFamily="50" charset="-127"/>
              </a:rPr>
              <a:t>&lt;&gt;</a:t>
            </a:r>
            <a:r>
              <a:rPr kumimoji="0" lang="en-US" altLang="en-US" sz="1100" dirty="0" smtClean="0">
                <a:solidFill>
                  <a:srgbClr val="000000"/>
                </a:solidFill>
                <a:latin typeface="맑은 고딕" panose="020B0503020000020004" pitchFamily="50" charset="-127"/>
                <a:ea typeface="맑은 고딕" panose="020B0503020000020004" pitchFamily="50" charset="-127"/>
              </a:rPr>
              <a:t> ‘1234’.</a:t>
            </a:r>
          </a:p>
          <a:p>
            <a:pPr latinLnBrk="0"/>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p>
          <a:p>
            <a:pPr latinLnBrk="0"/>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a:solidFill>
                  <a:srgbClr val="000000"/>
                </a:solidFill>
                <a:latin typeface="맑은 고딕" panose="020B0503020000020004" pitchFamily="50" charset="-127"/>
                <a:ea typeface="맑은 고딕" panose="020B0503020000020004" pitchFamily="50" charset="-127"/>
              </a:rPr>
              <a:t>SELECT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empno</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ename</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a:t>
            </a:r>
            <a:r>
              <a:rPr kumimoji="0" lang="en-US" altLang="en-US" sz="1100" dirty="0" smtClean="0">
                <a:solidFill>
                  <a:srgbClr val="000000"/>
                </a:solidFill>
                <a:latin typeface="맑은 고딕" panose="020B0503020000020004" pitchFamily="50" charset="-127"/>
                <a:ea typeface="맑은 고딕" panose="020B0503020000020004" pitchFamily="50" charset="-127"/>
              </a:rPr>
              <a:t>job </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FROM </a:t>
            </a:r>
            <a:r>
              <a:rPr kumimoji="0" lang="en-US" altLang="en-US" sz="1100" dirty="0" smtClean="0">
                <a:solidFill>
                  <a:srgbClr val="000000"/>
                </a:solidFill>
                <a:latin typeface="맑은 고딕" panose="020B0503020000020004" pitchFamily="50" charset="-127"/>
                <a:ea typeface="맑은 고딕" panose="020B0503020000020004" pitchFamily="50" charset="-127"/>
              </a:rPr>
              <a:t>EMP</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WHERE </a:t>
            </a:r>
            <a:r>
              <a:rPr kumimoji="0" lang="en-US" altLang="en-US" sz="1100" dirty="0" smtClean="0">
                <a:solidFill>
                  <a:srgbClr val="000000"/>
                </a:solidFill>
                <a:latin typeface="맑은 고딕" panose="020B0503020000020004" pitchFamily="50" charset="-127"/>
                <a:ea typeface="맑은 고딕" panose="020B0503020000020004" pitchFamily="50" charset="-127"/>
              </a:rPr>
              <a:t>NOT EXIST</a:t>
            </a:r>
            <a:r>
              <a:rPr kumimoji="0" lang="en-US" altLang="ko-KR" sz="1100" dirty="0" smtClean="0">
                <a:solidFill>
                  <a:srgbClr val="000000"/>
                </a:solidFill>
                <a:latin typeface="맑은 고딕" panose="020B0503020000020004" pitchFamily="50" charset="-127"/>
                <a:ea typeface="맑은 고딕" panose="020B0503020000020004" pitchFamily="50" charset="-127"/>
              </a:rPr>
              <a:t>S </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SELECT ‘X’ </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FROM EMP</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WHERE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empno</a:t>
            </a:r>
            <a:r>
              <a:rPr kumimoji="0" lang="en-US" altLang="en-US" sz="1100" dirty="0" smtClean="0">
                <a:solidFill>
                  <a:srgbClr val="000000"/>
                </a:solidFill>
                <a:latin typeface="맑은 고딕" panose="020B0503020000020004" pitchFamily="50" charset="-127"/>
                <a:ea typeface="맑은 고딕" panose="020B0503020000020004" pitchFamily="50" charset="-127"/>
              </a:rPr>
              <a:t> = ‘1234’ </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&lt;</a:t>
            </a:r>
            <a:r>
              <a:rPr kumimoji="0" lang="ko-KR" altLang="en-US" sz="1100" dirty="0" smtClean="0">
                <a:solidFill>
                  <a:srgbClr val="000000"/>
                </a:solidFill>
                <a:latin typeface="맑은 고딕" panose="020B0503020000020004" pitchFamily="50" charset="-127"/>
                <a:ea typeface="맑은 고딕" panose="020B0503020000020004" pitchFamily="50" charset="-127"/>
              </a:rPr>
              <a:t>이유</a:t>
            </a:r>
            <a:r>
              <a:rPr kumimoji="0" lang="en-US" altLang="ko-KR" sz="1100" dirty="0" smtClean="0">
                <a:solidFill>
                  <a:srgbClr val="000000"/>
                </a:solidFill>
                <a:latin typeface="맑은 고딕" panose="020B0503020000020004" pitchFamily="50" charset="-127"/>
                <a:ea typeface="맑은 고딕" panose="020B0503020000020004" pitchFamily="50" charset="-127"/>
              </a:rPr>
              <a:t>&gt;</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인덱스는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컬럼의</a:t>
            </a:r>
            <a:r>
              <a:rPr kumimoji="0" lang="ko-KR" altLang="en-US" sz="1100" dirty="0" smtClean="0">
                <a:solidFill>
                  <a:srgbClr val="000000"/>
                </a:solidFill>
                <a:latin typeface="맑은 고딕" panose="020B0503020000020004" pitchFamily="50" charset="-127"/>
                <a:ea typeface="맑은 고딕" panose="020B0503020000020004" pitchFamily="50" charset="-127"/>
              </a:rPr>
              <a:t> 데이터가 약 </a:t>
            </a:r>
            <a:r>
              <a:rPr kumimoji="0" lang="en-US" altLang="ko-KR" sz="1100" dirty="0" smtClean="0">
                <a:solidFill>
                  <a:srgbClr val="000000"/>
                </a:solidFill>
                <a:latin typeface="맑은 고딕" panose="020B0503020000020004" pitchFamily="50" charset="-127"/>
                <a:ea typeface="맑은 고딕" panose="020B0503020000020004" pitchFamily="50" charset="-127"/>
              </a:rPr>
              <a:t>10%</a:t>
            </a:r>
            <a:r>
              <a:rPr kumimoji="0" lang="ko-KR" altLang="en-US" sz="1100" dirty="0" smtClean="0">
                <a:solidFill>
                  <a:srgbClr val="000000"/>
                </a:solidFill>
                <a:latin typeface="맑은 고딕" panose="020B0503020000020004" pitchFamily="50" charset="-127"/>
                <a:ea typeface="맑은 고딕" panose="020B0503020000020004" pitchFamily="50" charset="-127"/>
              </a:rPr>
              <a:t>의 범위에 있을 때 가장 빠르게 검색할 수 있다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그러나 부정의 의미는 </a:t>
            </a:r>
            <a:r>
              <a:rPr kumimoji="0" lang="en-US" altLang="ko-KR" sz="1100" dirty="0" smtClean="0">
                <a:solidFill>
                  <a:srgbClr val="000000"/>
                </a:solidFill>
                <a:latin typeface="맑은 고딕" panose="020B0503020000020004" pitchFamily="50" charset="-127"/>
                <a:ea typeface="맑은 고딕" panose="020B0503020000020004" pitchFamily="50" charset="-127"/>
              </a:rPr>
              <a:t>10%</a:t>
            </a:r>
            <a:r>
              <a:rPr kumimoji="0" lang="ko-KR" altLang="en-US" sz="1100" dirty="0" smtClean="0">
                <a:solidFill>
                  <a:srgbClr val="000000"/>
                </a:solidFill>
                <a:latin typeface="맑은 고딕" panose="020B0503020000020004" pitchFamily="50" charset="-127"/>
                <a:ea typeface="맑은 고딕" panose="020B0503020000020004" pitchFamily="50" charset="-127"/>
              </a:rPr>
              <a:t>의 범위를 벗어난 범위를 의미하기 때문에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오라클</a:t>
            </a:r>
            <a:r>
              <a:rPr kumimoji="0" lang="ko-KR" altLang="en-US" sz="1100" dirty="0" smtClean="0">
                <a:solidFill>
                  <a:srgbClr val="000000"/>
                </a:solidFill>
                <a:latin typeface="맑은 고딕" panose="020B0503020000020004" pitchFamily="50" charset="-127"/>
                <a:ea typeface="맑은 고딕" panose="020B0503020000020004" pitchFamily="50" charset="-127"/>
              </a:rPr>
              <a:t> 서버는 전체 </a:t>
            </a:r>
            <a:r>
              <a:rPr kumimoji="0" lang="en-US" altLang="ko-KR" sz="1100" dirty="0" smtClean="0">
                <a:solidFill>
                  <a:srgbClr val="000000"/>
                </a:solidFill>
                <a:latin typeface="맑은 고딕" panose="020B0503020000020004" pitchFamily="50" charset="-127"/>
                <a:ea typeface="맑은 고딕" panose="020B0503020000020004" pitchFamily="50" charset="-127"/>
              </a:rPr>
              <a:t>Full Scan</a:t>
            </a:r>
            <a:r>
              <a:rPr kumimoji="0" lang="ko-KR" altLang="en-US" sz="1100" dirty="0" smtClean="0">
                <a:solidFill>
                  <a:srgbClr val="000000"/>
                </a:solidFill>
                <a:latin typeface="맑은 고딕" panose="020B0503020000020004" pitchFamily="50" charset="-127"/>
                <a:ea typeface="맑은 고딕" panose="020B0503020000020004" pitchFamily="50" charset="-127"/>
              </a:rPr>
              <a:t>으로 검색하며 인덱스를 사용하지 않는다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9696124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839465" y="1865076"/>
            <a:ext cx="5256708" cy="4663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ko-KR" altLang="en-US" sz="1100" dirty="0" smtClean="0">
                <a:solidFill>
                  <a:srgbClr val="000000"/>
                </a:solidFill>
                <a:latin typeface="맑은 고딕" panose="020B0503020000020004" pitchFamily="50" charset="-127"/>
                <a:ea typeface="맑은 고딕" panose="020B0503020000020004" pitchFamily="50" charset="-127"/>
              </a:rPr>
              <a:t>다</a:t>
            </a:r>
            <a:r>
              <a:rPr kumimoji="0" lang="en-US" altLang="ko-KR" sz="1100" dirty="0">
                <a:solidFill>
                  <a:srgbClr val="000000"/>
                </a:solidFill>
                <a:latin typeface="맑은 고딕" panose="020B0503020000020004" pitchFamily="50" charset="-127"/>
                <a:ea typeface="맑은 고딕" panose="020B0503020000020004" pitchFamily="50" charset="-127"/>
              </a:rPr>
              <a:t>)</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인덱스가</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걸린</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컬럼이</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함수</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연산자</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등을</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통해</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외부적으로</a:t>
            </a:r>
            <a:r>
              <a:rPr kumimoji="0" lang="en-US" altLang="en-US" sz="1100" dirty="0" smtClean="0">
                <a:solidFill>
                  <a:srgbClr val="0066FF"/>
                </a:solidFill>
                <a:latin typeface="맑은 고딕" panose="020B0503020000020004" pitchFamily="50" charset="-127"/>
                <a:ea typeface="맑은 고딕" panose="020B0503020000020004" pitchFamily="50" charset="-127"/>
              </a:rPr>
              <a:t>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변형</a:t>
            </a:r>
            <a:r>
              <a:rPr kumimoji="0" lang="en-US" altLang="en-US" sz="1100" dirty="0" smtClean="0">
                <a:solidFill>
                  <a:srgbClr val="0066FF"/>
                </a:solidFill>
                <a:latin typeface="맑은 고딕" panose="020B0503020000020004" pitchFamily="50" charset="-127"/>
                <a:ea typeface="맑은 고딕" panose="020B0503020000020004" pitchFamily="50" charset="-127"/>
              </a:rPr>
              <a:t> 된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경우</a:t>
            </a:r>
            <a:endParaRPr kumimoji="0" lang="en-US" altLang="en-US" sz="1100" dirty="0" smtClean="0">
              <a:solidFill>
                <a:srgbClr val="0066FF"/>
              </a:solidFill>
              <a:latin typeface="맑은 고딕" panose="020B0503020000020004" pitchFamily="50" charset="-127"/>
              <a:ea typeface="맑은 고딕" panose="020B0503020000020004" pitchFamily="50" charset="-127"/>
            </a:endParaRPr>
          </a:p>
          <a:p>
            <a:pPr latinLnBrk="0"/>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a:solidFill>
                  <a:srgbClr val="000000"/>
                </a:solidFill>
                <a:latin typeface="맑은 고딕" panose="020B0503020000020004" pitchFamily="50" charset="-127"/>
                <a:ea typeface="맑은 고딕" panose="020B0503020000020004" pitchFamily="50" charset="-127"/>
              </a:rPr>
              <a:t>SELECT EP.EMPNO</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EP.EP.ENAME</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EP.JOB </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FROM </a:t>
            </a:r>
            <a:r>
              <a:rPr kumimoji="0" lang="en-US" altLang="en-US" sz="1100" dirty="0" smtClean="0">
                <a:solidFill>
                  <a:srgbClr val="000000"/>
                </a:solidFill>
                <a:latin typeface="맑은 고딕" panose="020B0503020000020004" pitchFamily="50" charset="-127"/>
                <a:ea typeface="맑은 고딕" panose="020B0503020000020004" pitchFamily="50" charset="-127"/>
              </a:rPr>
              <a:t>EMP EP</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WHERE  </a:t>
            </a:r>
            <a:r>
              <a:rPr kumimoji="0" lang="en-US" altLang="en-US" sz="1100" dirty="0" smtClean="0">
                <a:solidFill>
                  <a:srgbClr val="FF0000"/>
                </a:solidFill>
                <a:latin typeface="맑은 고딕" panose="020B0503020000020004" pitchFamily="50" charset="-127"/>
                <a:ea typeface="맑은 고딕" panose="020B0503020000020004" pitchFamily="50" charset="-127"/>
              </a:rPr>
              <a:t>SAL*12 </a:t>
            </a:r>
            <a:r>
              <a:rPr kumimoji="0" lang="en-US" altLang="en-US" sz="1100" dirty="0" smtClean="0">
                <a:solidFill>
                  <a:srgbClr val="000000"/>
                </a:solidFill>
                <a:latin typeface="맑은 고딕" panose="020B0503020000020004" pitchFamily="50" charset="-127"/>
                <a:ea typeface="맑은 고딕" panose="020B0503020000020004" pitchFamily="50" charset="-127"/>
              </a:rPr>
              <a:t>= 3500000</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a:solidFill>
                  <a:srgbClr val="000000"/>
                </a:solidFill>
                <a:latin typeface="맑은 고딕" panose="020B0503020000020004" pitchFamily="50" charset="-127"/>
                <a:ea typeface="맑은 고딕" panose="020B0503020000020004" pitchFamily="50" charset="-127"/>
              </a:rPr>
              <a:t>SELECT EP.EMPNO</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a:t>
            </a:r>
            <a:r>
              <a:rPr kumimoji="0" lang="en-US" altLang="en-US" sz="1100" dirty="0" smtClean="0">
                <a:solidFill>
                  <a:srgbClr val="000000"/>
                </a:solidFill>
                <a:latin typeface="맑은 고딕" panose="020B0503020000020004" pitchFamily="50" charset="-127"/>
                <a:ea typeface="맑은 고딕" panose="020B0503020000020004" pitchFamily="50" charset="-127"/>
              </a:rPr>
              <a:t>EP.ENAME</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EP.JOB </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FROM </a:t>
            </a:r>
            <a:r>
              <a:rPr kumimoji="0" lang="en-US" altLang="en-US" sz="1100" dirty="0" smtClean="0">
                <a:solidFill>
                  <a:srgbClr val="000000"/>
                </a:solidFill>
                <a:latin typeface="맑은 고딕" panose="020B0503020000020004" pitchFamily="50" charset="-127"/>
                <a:ea typeface="맑은 고딕" panose="020B0503020000020004" pitchFamily="50" charset="-127"/>
              </a:rPr>
              <a:t>EMP </a:t>
            </a:r>
            <a:r>
              <a:rPr kumimoji="0" lang="en-US" altLang="en-US" sz="1100" dirty="0">
                <a:solidFill>
                  <a:srgbClr val="000000"/>
                </a:solidFill>
                <a:latin typeface="맑은 고딕" panose="020B0503020000020004" pitchFamily="50" charset="-127"/>
                <a:ea typeface="맑은 고딕" panose="020B0503020000020004" pitchFamily="50" charset="-127"/>
              </a:rPr>
              <a:t>EP</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WHERE  SAL = 3500000*12   </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a:solidFill>
                  <a:srgbClr val="000000"/>
                </a:solidFill>
                <a:latin typeface="맑은 고딕" panose="020B0503020000020004" pitchFamily="50" charset="-127"/>
                <a:ea typeface="맑은 고딕" panose="020B0503020000020004" pitchFamily="50" charset="-127"/>
              </a:rPr>
              <a:t>SELECT EP.EMPNO</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a:t>
            </a:r>
            <a:r>
              <a:rPr kumimoji="0" lang="en-US" altLang="en-US" sz="1100" dirty="0" smtClean="0">
                <a:solidFill>
                  <a:srgbClr val="000000"/>
                </a:solidFill>
                <a:latin typeface="맑은 고딕" panose="020B0503020000020004" pitchFamily="50" charset="-127"/>
                <a:ea typeface="맑은 고딕" panose="020B0503020000020004" pitchFamily="50" charset="-127"/>
              </a:rPr>
              <a:t>EP.ENAME</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EP.JOB </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FROM EMP EP  </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WHERE  </a:t>
            </a:r>
            <a:r>
              <a:rPr kumimoji="0" lang="en-US" altLang="en-US" sz="1100" dirty="0" smtClean="0">
                <a:solidFill>
                  <a:srgbClr val="FF0000"/>
                </a:solidFill>
                <a:latin typeface="맑은 고딕" panose="020B0503020000020004" pitchFamily="50" charset="-127"/>
                <a:ea typeface="맑은 고딕" panose="020B0503020000020004" pitchFamily="50" charset="-127"/>
              </a:rPr>
              <a:t>TO_CHAR(HIREDATE, </a:t>
            </a:r>
            <a:r>
              <a:rPr kumimoji="0" lang="en-US" altLang="ko-KR" sz="1100" dirty="0" smtClean="0">
                <a:solidFill>
                  <a:srgbClr val="FF0000"/>
                </a:solidFill>
                <a:latin typeface="맑은 고딕" panose="020B0503020000020004" pitchFamily="50" charset="-127"/>
                <a:ea typeface="맑은 고딕" panose="020B0503020000020004" pitchFamily="50" charset="-127"/>
              </a:rPr>
              <a:t>‘YY</a:t>
            </a:r>
            <a:r>
              <a:rPr kumimoji="0" lang="en-US" altLang="en-US" sz="1100" dirty="0" smtClean="0">
                <a:solidFill>
                  <a:srgbClr val="FF0000"/>
                </a:solidFill>
                <a:latin typeface="맑은 고딕" panose="020B0503020000020004" pitchFamily="50" charset="-127"/>
                <a:ea typeface="맑은 고딕" panose="020B0503020000020004" pitchFamily="50" charset="-127"/>
              </a:rPr>
              <a:t>YYMMDD</a:t>
            </a:r>
            <a:r>
              <a:rPr kumimoji="0" lang="en-US" altLang="ko-KR" sz="1100" dirty="0" smtClean="0">
                <a:solidFill>
                  <a:srgbClr val="FF0000"/>
                </a:solidFill>
                <a:latin typeface="맑은 고딕" panose="020B0503020000020004" pitchFamily="50" charset="-127"/>
                <a:ea typeface="맑은 고딕" panose="020B0503020000020004" pitchFamily="50" charset="-127"/>
              </a:rPr>
              <a:t>'</a:t>
            </a:r>
            <a:r>
              <a:rPr kumimoji="0" lang="en-US" altLang="en-US" sz="1100" dirty="0" smtClean="0">
                <a:solidFill>
                  <a:srgbClr val="FF0000"/>
                </a:solidFill>
                <a:latin typeface="맑은 고딕" panose="020B0503020000020004" pitchFamily="50" charset="-127"/>
                <a:ea typeface="맑은 고딕" panose="020B0503020000020004" pitchFamily="50" charset="-127"/>
              </a:rPr>
              <a:t>)</a:t>
            </a:r>
            <a:r>
              <a:rPr kumimoji="0" lang="en-US" altLang="en-US" sz="1100" dirty="0" smtClean="0">
                <a:solidFill>
                  <a:srgbClr val="000000"/>
                </a:solidFill>
                <a:latin typeface="맑은 고딕" panose="020B0503020000020004" pitchFamily="50" charset="-127"/>
                <a:ea typeface="맑은 고딕" panose="020B0503020000020004" pitchFamily="50" charset="-127"/>
              </a:rPr>
              <a:t> = ‘20160101’</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SELECT </a:t>
            </a:r>
            <a:r>
              <a:rPr kumimoji="0" lang="en-US" altLang="en-US" sz="1100" dirty="0">
                <a:solidFill>
                  <a:srgbClr val="000000"/>
                </a:solidFill>
                <a:latin typeface="맑은 고딕" panose="020B0503020000020004" pitchFamily="50" charset="-127"/>
                <a:ea typeface="맑은 고딕" panose="020B0503020000020004" pitchFamily="50" charset="-127"/>
              </a:rPr>
              <a:t>EP.EMPNO</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a:t>
            </a:r>
            <a:r>
              <a:rPr kumimoji="0" lang="en-US" altLang="en-US" sz="1100" dirty="0" smtClean="0">
                <a:solidFill>
                  <a:srgbClr val="000000"/>
                </a:solidFill>
                <a:latin typeface="맑은 고딕" panose="020B0503020000020004" pitchFamily="50" charset="-127"/>
                <a:ea typeface="맑은 고딕" panose="020B0503020000020004" pitchFamily="50" charset="-127"/>
              </a:rPr>
              <a:t>EP.ENAME</a:t>
            </a:r>
            <a:endParaRPr kumimoji="0" lang="en-US" altLang="en-US"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EP.JOB </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FROM EMP EP  </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WHERE  HIREDATE </a:t>
            </a:r>
            <a:r>
              <a:rPr kumimoji="0" lang="en-US" altLang="ko-KR" sz="1100" dirty="0" smtClean="0">
                <a:solidFill>
                  <a:srgbClr val="000000"/>
                </a:solidFill>
                <a:latin typeface="맑은 고딕" panose="020B0503020000020004" pitchFamily="50" charset="-127"/>
                <a:ea typeface="맑은 고딕" panose="020B0503020000020004" pitchFamily="50" charset="-127"/>
              </a:rPr>
              <a:t>&gt;=</a:t>
            </a:r>
            <a:r>
              <a:rPr kumimoji="0" lang="en-US" altLang="en-US" sz="1100" dirty="0" smtClean="0">
                <a:solidFill>
                  <a:srgbClr val="000000"/>
                </a:solidFill>
                <a:latin typeface="맑은 고딕" panose="020B0503020000020004" pitchFamily="50" charset="-127"/>
                <a:ea typeface="맑은 고딕" panose="020B0503020000020004" pitchFamily="50" charset="-127"/>
              </a:rPr>
              <a:t> TO_DATE(‘20160101’, ‘YYYYMMDD’)</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And  HIREDATE &lt;</a:t>
            </a:r>
            <a:r>
              <a:rPr kumimoji="0" lang="en-US" altLang="en-US" sz="1100" dirty="0" smtClean="0">
                <a:solidFill>
                  <a:srgbClr val="000000"/>
                </a:solidFill>
                <a:latin typeface="맑은 고딕" panose="020B0503020000020004" pitchFamily="50" charset="-127"/>
                <a:ea typeface="맑은 고딕" panose="020B0503020000020004" pitchFamily="50" charset="-127"/>
              </a:rPr>
              <a:t> TO_DATE(‘20160101’, ‘YYYYMMDD’)</a:t>
            </a:r>
            <a:r>
              <a:rPr kumimoji="0" lang="en-US" altLang="ko-KR" sz="1100" dirty="0" smtClean="0">
                <a:solidFill>
                  <a:srgbClr val="000000"/>
                </a:solidFill>
                <a:latin typeface="맑은 고딕" panose="020B0503020000020004" pitchFamily="50" charset="-127"/>
                <a:ea typeface="맑은 고딕" panose="020B0503020000020004" pitchFamily="50" charset="-127"/>
              </a:rPr>
              <a:t> + 1</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p:txBody>
      </p:sp>
      <p:sp>
        <p:nvSpPr>
          <p:cNvPr id="8" name="Rectangle 2"/>
          <p:cNvSpPr>
            <a:spLocks noChangeArrowheads="1"/>
          </p:cNvSpPr>
          <p:nvPr/>
        </p:nvSpPr>
        <p:spPr bwMode="auto">
          <a:xfrm>
            <a:off x="704404" y="1524000"/>
            <a:ext cx="4392612" cy="262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b="1" dirty="0" smtClean="0">
                <a:solidFill>
                  <a:srgbClr val="000000"/>
                </a:solidFill>
                <a:latin typeface="맑은 고딕" panose="020B0503020000020004" pitchFamily="50" charset="-127"/>
                <a:ea typeface="맑은 고딕" panose="020B0503020000020004" pitchFamily="50" charset="-127"/>
              </a:rPr>
              <a:t>1) 인덱스를 </a:t>
            </a:r>
            <a:r>
              <a:rPr kumimoji="0" lang="en-US" altLang="en-US" sz="1100" b="1" dirty="0" err="1" smtClean="0">
                <a:solidFill>
                  <a:srgbClr val="000000"/>
                </a:solidFill>
                <a:latin typeface="맑은 고딕" panose="020B0503020000020004" pitchFamily="50" charset="-127"/>
                <a:ea typeface="맑은 고딕" panose="020B0503020000020004" pitchFamily="50" charset="-127"/>
              </a:rPr>
              <a:t>사용하지</a:t>
            </a:r>
            <a:r>
              <a:rPr kumimoji="0" lang="en-US" altLang="en-US" sz="1100" b="1" dirty="0" smtClean="0">
                <a:solidFill>
                  <a:srgbClr val="000000"/>
                </a:solidFill>
                <a:latin typeface="맑은 고딕" panose="020B0503020000020004" pitchFamily="50" charset="-127"/>
                <a:ea typeface="맑은 고딕" panose="020B0503020000020004" pitchFamily="50" charset="-127"/>
              </a:rPr>
              <a:t> </a:t>
            </a:r>
            <a:r>
              <a:rPr kumimoji="0" lang="en-US" altLang="en-US" sz="1100" b="1" dirty="0" err="1" smtClean="0">
                <a:solidFill>
                  <a:srgbClr val="000000"/>
                </a:solidFill>
                <a:latin typeface="맑은 고딕" panose="020B0503020000020004" pitchFamily="50" charset="-127"/>
                <a:ea typeface="맑은 고딕" panose="020B0503020000020004" pitchFamily="50" charset="-127"/>
              </a:rPr>
              <a:t>못하는</a:t>
            </a:r>
            <a:r>
              <a:rPr kumimoji="0" lang="en-US" altLang="en-US" sz="1100" b="1" dirty="0" smtClean="0">
                <a:solidFill>
                  <a:srgbClr val="000000"/>
                </a:solidFill>
                <a:latin typeface="맑은 고딕" panose="020B0503020000020004" pitchFamily="50" charset="-127"/>
                <a:ea typeface="맑은 고딕" panose="020B0503020000020004" pitchFamily="50" charset="-127"/>
              </a:rPr>
              <a:t> </a:t>
            </a:r>
            <a:r>
              <a:rPr kumimoji="0" lang="en-US" altLang="en-US" sz="1100" b="1" dirty="0" err="1" smtClean="0">
                <a:solidFill>
                  <a:srgbClr val="000000"/>
                </a:solidFill>
                <a:latin typeface="맑은 고딕" panose="020B0503020000020004" pitchFamily="50" charset="-127"/>
                <a:ea typeface="맑은 고딕" panose="020B0503020000020004" pitchFamily="50" charset="-127"/>
              </a:rPr>
              <a:t>경우</a:t>
            </a:r>
            <a:endParaRPr kumimoji="0" lang="en-US" altLang="en-US" sz="1100" b="1" dirty="0" smtClean="0">
              <a:solidFill>
                <a:srgbClr val="000000"/>
              </a:solidFill>
              <a:latin typeface="맑은 고딕" panose="020B0503020000020004" pitchFamily="50" charset="-127"/>
              <a:ea typeface="맑은 고딕" panose="020B0503020000020004" pitchFamily="50" charset="-127"/>
            </a:endParaRPr>
          </a:p>
        </p:txBody>
      </p:sp>
      <p:sp>
        <p:nvSpPr>
          <p:cNvPr id="9"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0" name="Text Box 7"/>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3.3 </a:t>
            </a:r>
            <a:r>
              <a:rPr lang="ko-KR" altLang="en-US" sz="1200" b="1" dirty="0" smtClean="0">
                <a:solidFill>
                  <a:srgbClr val="000000"/>
                </a:solidFill>
                <a:latin typeface="맑은 고딕" panose="020B0503020000020004" pitchFamily="50" charset="-127"/>
                <a:ea typeface="맑은 고딕" panose="020B0503020000020004" pitchFamily="50" charset="-127"/>
              </a:rPr>
              <a:t>인덱스를 활용</a:t>
            </a:r>
          </a:p>
        </p:txBody>
      </p:sp>
      <p:sp>
        <p:nvSpPr>
          <p:cNvPr id="11" name="Rectangle 2"/>
          <p:cNvSpPr>
            <a:spLocks noChangeArrowheads="1"/>
          </p:cNvSpPr>
          <p:nvPr/>
        </p:nvSpPr>
        <p:spPr bwMode="auto">
          <a:xfrm>
            <a:off x="6105944" y="2240804"/>
            <a:ext cx="3815608" cy="212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a:solidFill>
                  <a:srgbClr val="000000"/>
                </a:solidFill>
                <a:latin typeface="맑은 고딕" panose="020B0503020000020004" pitchFamily="50" charset="-127"/>
                <a:ea typeface="맑은 고딕" panose="020B0503020000020004" pitchFamily="50" charset="-127"/>
              </a:rPr>
              <a:t>SELECT EP.EMPNO</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EP.EP.ENAME</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EP.JOB </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FROM EMP EP</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WHERE  </a:t>
            </a:r>
            <a:r>
              <a:rPr kumimoji="0" lang="en-US" altLang="en-US" sz="1100" dirty="0" smtClean="0">
                <a:solidFill>
                  <a:srgbClr val="FF0000"/>
                </a:solidFill>
                <a:latin typeface="맑은 고딕" panose="020B0503020000020004" pitchFamily="50" charset="-127"/>
                <a:ea typeface="맑은 고딕" panose="020B0503020000020004" pitchFamily="50" charset="-127"/>
              </a:rPr>
              <a:t>JOB</a:t>
            </a:r>
            <a:r>
              <a:rPr kumimoji="0" lang="en-US" altLang="ko-KR" sz="1100" dirty="0" smtClean="0">
                <a:solidFill>
                  <a:srgbClr val="FF0000"/>
                </a:solidFill>
                <a:latin typeface="맑은 고딕" panose="020B0503020000020004" pitchFamily="50" charset="-127"/>
                <a:ea typeface="맑은 고딕" panose="020B0503020000020004" pitchFamily="50" charset="-127"/>
              </a:rPr>
              <a:t> </a:t>
            </a:r>
            <a:r>
              <a:rPr kumimoji="0" lang="en-US" altLang="en-US" sz="1100" dirty="0" smtClean="0">
                <a:solidFill>
                  <a:srgbClr val="FF0000"/>
                </a:solidFill>
                <a:latin typeface="맑은 고딕" panose="020B0503020000020004" pitchFamily="50" charset="-127"/>
                <a:ea typeface="맑은 고딕" panose="020B0503020000020004" pitchFamily="50" charset="-127"/>
              </a:rPr>
              <a:t>||</a:t>
            </a:r>
            <a:r>
              <a:rPr kumimoji="0" lang="en-US" altLang="ko-KR" sz="1100" dirty="0" smtClean="0">
                <a:solidFill>
                  <a:srgbClr val="FF0000"/>
                </a:solidFill>
                <a:latin typeface="맑은 고딕" panose="020B0503020000020004" pitchFamily="50" charset="-127"/>
                <a:ea typeface="맑은 고딕" panose="020B0503020000020004" pitchFamily="50" charset="-127"/>
              </a:rPr>
              <a:t> DEPT</a:t>
            </a:r>
            <a:r>
              <a:rPr kumimoji="0" lang="en-US" altLang="en-US" sz="1100" dirty="0" smtClean="0">
                <a:solidFill>
                  <a:srgbClr val="000000"/>
                </a:solidFill>
                <a:latin typeface="맑은 고딕" panose="020B0503020000020004" pitchFamily="50" charset="-127"/>
                <a:ea typeface="맑은 고딕" panose="020B0503020000020004" pitchFamily="50" charset="-127"/>
              </a:rPr>
              <a:t> = ‘CLERK10’</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a:solidFill>
                  <a:srgbClr val="000000"/>
                </a:solidFill>
                <a:latin typeface="맑은 고딕" panose="020B0503020000020004" pitchFamily="50" charset="-127"/>
                <a:ea typeface="맑은 고딕" panose="020B0503020000020004" pitchFamily="50" charset="-127"/>
              </a:rPr>
              <a:t>SELECT EP.EMPNO</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EP.ENAME</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 EP.JOB </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FROM EMP EP  </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WHERE  JOB </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‘CLERK’ </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AND </a:t>
            </a:r>
            <a:r>
              <a:rPr kumimoji="0" lang="en-US" altLang="ko-KR" sz="1100" dirty="0" smtClean="0">
                <a:solidFill>
                  <a:srgbClr val="000000"/>
                </a:solidFill>
                <a:latin typeface="맑은 고딕" panose="020B0503020000020004" pitchFamily="50" charset="-127"/>
                <a:ea typeface="맑은 고딕" panose="020B0503020000020004" pitchFamily="50" charset="-127"/>
              </a:rPr>
              <a:t>   DEPT  </a:t>
            </a:r>
            <a:r>
              <a:rPr kumimoji="0" lang="en-US" altLang="en-US" sz="1100" dirty="0" smtClean="0">
                <a:solidFill>
                  <a:srgbClr val="000000"/>
                </a:solidFill>
                <a:latin typeface="맑은 고딕" panose="020B0503020000020004" pitchFamily="50" charset="-127"/>
                <a:ea typeface="맑은 고딕" panose="020B0503020000020004" pitchFamily="50" charset="-127"/>
              </a:rPr>
              <a:t>=‘10’</a:t>
            </a:r>
          </a:p>
        </p:txBody>
      </p:sp>
    </p:spTree>
    <p:extLst>
      <p:ext uri="{BB962C8B-B14F-4D97-AF65-F5344CB8AC3E}">
        <p14:creationId xmlns:p14="http://schemas.microsoft.com/office/powerpoint/2010/main" val="34046683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95448" y="1524000"/>
            <a:ext cx="4392612" cy="262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b="1" dirty="0" smtClean="0">
                <a:solidFill>
                  <a:srgbClr val="000000"/>
                </a:solidFill>
                <a:latin typeface="맑은 고딕" panose="020B0503020000020004" pitchFamily="50" charset="-127"/>
                <a:ea typeface="맑은 고딕" panose="020B0503020000020004" pitchFamily="50" charset="-127"/>
              </a:rPr>
              <a:t>1) 인덱스를 </a:t>
            </a:r>
            <a:r>
              <a:rPr kumimoji="0" lang="en-US" altLang="en-US" sz="1100" b="1" dirty="0" err="1" smtClean="0">
                <a:solidFill>
                  <a:srgbClr val="000000"/>
                </a:solidFill>
                <a:latin typeface="맑은 고딕" panose="020B0503020000020004" pitchFamily="50" charset="-127"/>
                <a:ea typeface="맑은 고딕" panose="020B0503020000020004" pitchFamily="50" charset="-127"/>
              </a:rPr>
              <a:t>사용하지</a:t>
            </a:r>
            <a:r>
              <a:rPr kumimoji="0" lang="en-US" altLang="en-US" sz="1100" b="1" dirty="0" smtClean="0">
                <a:solidFill>
                  <a:srgbClr val="000000"/>
                </a:solidFill>
                <a:latin typeface="맑은 고딕" panose="020B0503020000020004" pitchFamily="50" charset="-127"/>
                <a:ea typeface="맑은 고딕" panose="020B0503020000020004" pitchFamily="50" charset="-127"/>
              </a:rPr>
              <a:t> </a:t>
            </a:r>
            <a:r>
              <a:rPr kumimoji="0" lang="en-US" altLang="en-US" sz="1100" b="1" dirty="0" err="1" smtClean="0">
                <a:solidFill>
                  <a:srgbClr val="000000"/>
                </a:solidFill>
                <a:latin typeface="맑은 고딕" panose="020B0503020000020004" pitchFamily="50" charset="-127"/>
                <a:ea typeface="맑은 고딕" panose="020B0503020000020004" pitchFamily="50" charset="-127"/>
              </a:rPr>
              <a:t>못하는</a:t>
            </a:r>
            <a:r>
              <a:rPr kumimoji="0" lang="en-US" altLang="en-US" sz="1100" b="1" dirty="0" smtClean="0">
                <a:solidFill>
                  <a:srgbClr val="000000"/>
                </a:solidFill>
                <a:latin typeface="맑은 고딕" panose="020B0503020000020004" pitchFamily="50" charset="-127"/>
                <a:ea typeface="맑은 고딕" panose="020B0503020000020004" pitchFamily="50" charset="-127"/>
              </a:rPr>
              <a:t> </a:t>
            </a:r>
            <a:r>
              <a:rPr kumimoji="0" lang="en-US" altLang="en-US" sz="1100" b="1" dirty="0" err="1" smtClean="0">
                <a:solidFill>
                  <a:srgbClr val="000000"/>
                </a:solidFill>
                <a:latin typeface="맑은 고딕" panose="020B0503020000020004" pitchFamily="50" charset="-127"/>
                <a:ea typeface="맑은 고딕" panose="020B0503020000020004" pitchFamily="50" charset="-127"/>
              </a:rPr>
              <a:t>경우</a:t>
            </a:r>
            <a:endParaRPr kumimoji="0" lang="en-US" altLang="en-US" sz="1100" b="1" dirty="0" smtClean="0">
              <a:solidFill>
                <a:srgbClr val="000000"/>
              </a:solidFill>
              <a:latin typeface="맑은 고딕" panose="020B0503020000020004" pitchFamily="50" charset="-127"/>
              <a:ea typeface="맑은 고딕" panose="020B0503020000020004" pitchFamily="50" charset="-127"/>
            </a:endParaRPr>
          </a:p>
        </p:txBody>
      </p:sp>
      <p:sp>
        <p:nvSpPr>
          <p:cNvPr id="3" name="Text Box 7"/>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3.3 </a:t>
            </a:r>
            <a:r>
              <a:rPr lang="ko-KR" altLang="en-US" sz="1200" b="1" dirty="0" smtClean="0">
                <a:solidFill>
                  <a:srgbClr val="000000"/>
                </a:solidFill>
                <a:latin typeface="맑은 고딕" panose="020B0503020000020004" pitchFamily="50" charset="-127"/>
                <a:ea typeface="맑은 고딕" panose="020B0503020000020004" pitchFamily="50" charset="-127"/>
              </a:rPr>
              <a:t>인덱스를 활용</a:t>
            </a:r>
          </a:p>
        </p:txBody>
      </p:sp>
      <p:sp>
        <p:nvSpPr>
          <p:cNvPr id="4"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5" name="Rectangle 2"/>
          <p:cNvSpPr>
            <a:spLocks noChangeArrowheads="1"/>
          </p:cNvSpPr>
          <p:nvPr/>
        </p:nvSpPr>
        <p:spPr bwMode="auto">
          <a:xfrm>
            <a:off x="839464" y="2025396"/>
            <a:ext cx="5040684" cy="263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ko-KR" altLang="en-US" sz="1100" dirty="0">
                <a:latin typeface="맑은 고딕" panose="020B0503020000020004" pitchFamily="50" charset="-127"/>
                <a:ea typeface="맑은 고딕" panose="020B0503020000020004" pitchFamily="50" charset="-127"/>
              </a:rPr>
              <a:t>라</a:t>
            </a:r>
            <a:r>
              <a:rPr kumimoji="0" lang="en-US" altLang="en-US" sz="1100" dirty="0" smtClean="0">
                <a:latin typeface="맑은 고딕" panose="020B0503020000020004" pitchFamily="50" charset="-127"/>
                <a:ea typeface="맑은 고딕" panose="020B0503020000020004" pitchFamily="50" charset="-127"/>
              </a:rPr>
              <a:t>) </a:t>
            </a:r>
            <a:r>
              <a:rPr kumimoji="0" lang="en-US" altLang="en-US" sz="1100" dirty="0">
                <a:latin typeface="맑은 고딕" panose="020B0503020000020004" pitchFamily="50" charset="-127"/>
                <a:ea typeface="맑은 고딕" panose="020B0503020000020004" pitchFamily="50" charset="-127"/>
              </a:rPr>
              <a:t>OR </a:t>
            </a:r>
            <a:r>
              <a:rPr kumimoji="0" lang="en-US" altLang="en-US" sz="1100" dirty="0" err="1">
                <a:latin typeface="맑은 고딕" panose="020B0503020000020004" pitchFamily="50" charset="-127"/>
                <a:ea typeface="맑은 고딕" panose="020B0503020000020004" pitchFamily="50" charset="-127"/>
              </a:rPr>
              <a:t>조건절에서의</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인덱스</a:t>
            </a:r>
            <a:endParaRPr kumimoji="0" lang="en-US" altLang="en-US" sz="1100" dirty="0">
              <a:latin typeface="맑은 고딕" panose="020B0503020000020004" pitchFamily="50" charset="-127"/>
              <a:ea typeface="맑은 고딕" panose="020B0503020000020004" pitchFamily="50" charset="-127"/>
            </a:endParaRPr>
          </a:p>
          <a:p>
            <a:pPr latinLnBrk="0"/>
            <a:endParaRPr kumimoji="0" lang="en-US" altLang="en-US" sz="1100" dirty="0">
              <a:latin typeface="맑은 고딕" panose="020B0503020000020004" pitchFamily="50" charset="-127"/>
              <a:ea typeface="맑은 고딕" panose="020B0503020000020004" pitchFamily="50" charset="-127"/>
            </a:endParaRPr>
          </a:p>
          <a:p>
            <a:pPr latinLnBrk="0"/>
            <a:r>
              <a:rPr kumimoji="0" lang="en-US" altLang="en-US" sz="1100" dirty="0">
                <a:latin typeface="맑은 고딕" panose="020B0503020000020004" pitchFamily="50" charset="-127"/>
                <a:ea typeface="맑은 고딕" panose="020B0503020000020004" pitchFamily="50" charset="-127"/>
              </a:rPr>
              <a:t>       SELECT </a:t>
            </a:r>
            <a:r>
              <a:rPr kumimoji="0" lang="en-US" altLang="en-US" sz="1100" dirty="0" smtClean="0">
                <a:latin typeface="맑은 고딕" panose="020B0503020000020004" pitchFamily="50" charset="-127"/>
                <a:ea typeface="맑은 고딕" panose="020B0503020000020004" pitchFamily="50" charset="-127"/>
              </a:rPr>
              <a:t>EP.ENAME</a:t>
            </a:r>
            <a:endParaRPr kumimoji="0" lang="en-US" altLang="en-US" sz="1100" dirty="0">
              <a:latin typeface="맑은 고딕" panose="020B0503020000020004" pitchFamily="50" charset="-127"/>
              <a:ea typeface="맑은 고딕" panose="020B0503020000020004" pitchFamily="50" charset="-127"/>
            </a:endParaRPr>
          </a:p>
          <a:p>
            <a:pPr latinLnBrk="0"/>
            <a:r>
              <a:rPr kumimoji="0" lang="en-US" altLang="en-US" sz="1100" dirty="0">
                <a:latin typeface="맑은 고딕" panose="020B0503020000020004" pitchFamily="50" charset="-127"/>
                <a:ea typeface="맑은 고딕" panose="020B0503020000020004" pitchFamily="50" charset="-127"/>
              </a:rPr>
              <a:t>       FROM   </a:t>
            </a:r>
            <a:r>
              <a:rPr kumimoji="0" lang="en-US" altLang="en-US" sz="1100" dirty="0" smtClean="0">
                <a:latin typeface="맑은 고딕" panose="020B0503020000020004" pitchFamily="50" charset="-127"/>
                <a:ea typeface="맑은 고딕" panose="020B0503020000020004" pitchFamily="50" charset="-127"/>
              </a:rPr>
              <a:t>EMP EP</a:t>
            </a:r>
            <a:endParaRPr kumimoji="0" lang="en-US" altLang="en-US" sz="1100" dirty="0">
              <a:latin typeface="맑은 고딕" panose="020B0503020000020004" pitchFamily="50" charset="-127"/>
              <a:ea typeface="맑은 고딕" panose="020B0503020000020004" pitchFamily="50" charset="-127"/>
            </a:endParaRPr>
          </a:p>
          <a:p>
            <a:pPr latinLnBrk="0"/>
            <a:r>
              <a:rPr kumimoji="0" lang="en-US" altLang="en-US" sz="1100" dirty="0">
                <a:latin typeface="맑은 고딕" panose="020B0503020000020004" pitchFamily="50" charset="-127"/>
                <a:ea typeface="맑은 고딕" panose="020B0503020000020004" pitchFamily="50" charset="-127"/>
              </a:rPr>
              <a:t>       WHERE  </a:t>
            </a:r>
            <a:r>
              <a:rPr kumimoji="0" lang="en-US" altLang="en-US" sz="1100" dirty="0" smtClean="0">
                <a:latin typeface="맑은 고딕" panose="020B0503020000020004" pitchFamily="50" charset="-127"/>
                <a:ea typeface="맑은 고딕" panose="020B0503020000020004" pitchFamily="50" charset="-127"/>
              </a:rPr>
              <a:t>EP.SAL </a:t>
            </a:r>
            <a:r>
              <a:rPr kumimoji="0" lang="en-US" altLang="en-US" sz="1100" dirty="0">
                <a:latin typeface="맑은 고딕" panose="020B0503020000020004" pitchFamily="50" charset="-127"/>
                <a:ea typeface="맑은 고딕" panose="020B0503020000020004" pitchFamily="50" charset="-127"/>
              </a:rPr>
              <a:t>= 3000 </a:t>
            </a:r>
            <a:endParaRPr kumimoji="0" lang="en-US" altLang="ko-KR" sz="1100" dirty="0">
              <a:latin typeface="맑은 고딕" panose="020B0503020000020004" pitchFamily="50" charset="-127"/>
              <a:ea typeface="맑은 고딕" panose="020B0503020000020004" pitchFamily="50" charset="-127"/>
            </a:endParaRPr>
          </a:p>
          <a:p>
            <a:pPr latinLnBrk="0"/>
            <a:r>
              <a:rPr kumimoji="0" lang="en-US" altLang="ko-KR" sz="1100" dirty="0">
                <a:latin typeface="맑은 고딕" panose="020B0503020000020004" pitchFamily="50" charset="-127"/>
                <a:ea typeface="맑은 고딕" panose="020B0503020000020004" pitchFamily="50" charset="-127"/>
              </a:rPr>
              <a:t>       </a:t>
            </a:r>
            <a:r>
              <a:rPr kumimoji="0" lang="en-US" altLang="en-US" sz="1100" dirty="0">
                <a:latin typeface="맑은 고딕" panose="020B0503020000020004" pitchFamily="50" charset="-127"/>
                <a:ea typeface="맑은 고딕" panose="020B0503020000020004" pitchFamily="50" charset="-127"/>
              </a:rPr>
              <a:t>OR </a:t>
            </a:r>
            <a:r>
              <a:rPr kumimoji="0" lang="en-US" altLang="ko-KR" sz="1100" dirty="0">
                <a:latin typeface="맑은 고딕" panose="020B0503020000020004" pitchFamily="50" charset="-127"/>
                <a:ea typeface="맑은 고딕" panose="020B0503020000020004" pitchFamily="50" charset="-127"/>
              </a:rPr>
              <a:t>    </a:t>
            </a:r>
            <a:r>
              <a:rPr kumimoji="0" lang="en-US" altLang="ko-KR" sz="1100" dirty="0" smtClean="0">
                <a:latin typeface="맑은 고딕" panose="020B0503020000020004" pitchFamily="50" charset="-127"/>
                <a:ea typeface="맑은 고딕" panose="020B0503020000020004" pitchFamily="50" charset="-127"/>
              </a:rPr>
              <a:t>  EP.</a:t>
            </a:r>
            <a:r>
              <a:rPr kumimoji="0" lang="en-US" altLang="en-US" sz="1100" dirty="0" smtClean="0">
                <a:latin typeface="맑은 고딕" panose="020B0503020000020004" pitchFamily="50" charset="-127"/>
                <a:ea typeface="맑은 고딕" panose="020B0503020000020004" pitchFamily="50" charset="-127"/>
              </a:rPr>
              <a:t>JOB </a:t>
            </a:r>
            <a:r>
              <a:rPr kumimoji="0" lang="en-US"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a:t>
            </a:r>
            <a:r>
              <a:rPr kumimoji="0" lang="en-US" altLang="en-US" sz="1100" dirty="0">
                <a:latin typeface="맑은 고딕" panose="020B0503020000020004" pitchFamily="50" charset="-127"/>
                <a:ea typeface="맑은 고딕" panose="020B0503020000020004" pitchFamily="50" charset="-127"/>
              </a:rPr>
              <a:t>CLERK</a:t>
            </a:r>
            <a:r>
              <a:rPr kumimoji="0" lang="en-US" altLang="ko-KR" sz="1100" dirty="0">
                <a:latin typeface="맑은 고딕" panose="020B0503020000020004" pitchFamily="50" charset="-127"/>
                <a:ea typeface="맑은 고딕" panose="020B0503020000020004" pitchFamily="50" charset="-127"/>
              </a:rPr>
              <a:t>'</a:t>
            </a:r>
            <a:endParaRPr kumimoji="0" lang="en-US" altLang="en-US" sz="1100" dirty="0">
              <a:latin typeface="맑은 고딕" panose="020B0503020000020004" pitchFamily="50" charset="-127"/>
              <a:ea typeface="맑은 고딕" panose="020B0503020000020004" pitchFamily="50" charset="-127"/>
            </a:endParaRPr>
          </a:p>
          <a:p>
            <a:pPr latinLnBrk="0"/>
            <a:r>
              <a:rPr kumimoji="0" lang="en-US" altLang="en-US" sz="1100" dirty="0">
                <a:latin typeface="맑은 고딕" panose="020B0503020000020004" pitchFamily="50" charset="-127"/>
                <a:ea typeface="맑은 고딕" panose="020B0503020000020004" pitchFamily="50" charset="-127"/>
              </a:rPr>
              <a:t> </a:t>
            </a:r>
          </a:p>
          <a:p>
            <a:pPr marL="500063" indent="-500063" latinLnBrk="0"/>
            <a:r>
              <a:rPr kumimoji="0" lang="en-US" altLang="ko-KR" sz="1100" dirty="0">
                <a:latin typeface="맑은 고딕" panose="020B0503020000020004" pitchFamily="50" charset="-127"/>
                <a:ea typeface="맑은 고딕" panose="020B0503020000020004" pitchFamily="50" charset="-127"/>
                <a:sym typeface="Wingdings" panose="05000000000000000000" pitchFamily="2" charset="2"/>
              </a:rPr>
              <a:t>       </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job과</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sal</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모두</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인덱스</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일때만</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인덱스</a:t>
            </a:r>
            <a:r>
              <a:rPr kumimoji="0" lang="ko-KR" altLang="en-US" sz="1100" dirty="0">
                <a:latin typeface="맑은 고딕" panose="020B0503020000020004" pitchFamily="50" charset="-127"/>
                <a:ea typeface="맑은 고딕" panose="020B0503020000020004" pitchFamily="50" charset="-127"/>
              </a:rPr>
              <a:t>가</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사용되며</a:t>
            </a:r>
            <a:r>
              <a:rPr kumimoji="0" lang="en-US" altLang="en-US" sz="1100" dirty="0">
                <a:latin typeface="맑은 고딕" panose="020B0503020000020004" pitchFamily="50" charset="-127"/>
                <a:ea typeface="맑은 고딕" panose="020B0503020000020004" pitchFamily="50" charset="-127"/>
              </a:rPr>
              <a:t>, 둘 </a:t>
            </a:r>
            <a:r>
              <a:rPr kumimoji="0" lang="en-US" altLang="en-US" sz="1100" dirty="0" err="1">
                <a:latin typeface="맑은 고딕" panose="020B0503020000020004" pitchFamily="50" charset="-127"/>
                <a:ea typeface="맑은 고딕" panose="020B0503020000020004" pitchFamily="50" charset="-127"/>
              </a:rPr>
              <a:t>중에</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하나라도</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인덱스</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칼럼이</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아니면</a:t>
            </a:r>
            <a:r>
              <a:rPr kumimoji="0" lang="en-US" altLang="en-US"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사</a:t>
            </a:r>
            <a:r>
              <a:rPr kumimoji="0" lang="en-US" altLang="en-US" sz="1100" dirty="0" err="1">
                <a:latin typeface="맑은 고딕" panose="020B0503020000020004" pitchFamily="50" charset="-127"/>
                <a:ea typeface="맑은 고딕" panose="020B0503020000020004" pitchFamily="50" charset="-127"/>
              </a:rPr>
              <a:t>용되지</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않는다</a:t>
            </a:r>
            <a:r>
              <a:rPr kumimoji="0" lang="en-US" altLang="en-US" sz="1100" dirty="0">
                <a:latin typeface="맑은 고딕" panose="020B0503020000020004" pitchFamily="50" charset="-127"/>
                <a:ea typeface="맑은 고딕" panose="020B0503020000020004" pitchFamily="50" charset="-127"/>
              </a:rPr>
              <a:t>.</a:t>
            </a:r>
          </a:p>
          <a:p>
            <a:pPr latinLnBrk="0"/>
            <a:endParaRPr kumimoji="0" lang="en-US" altLang="en-US" sz="1100" dirty="0">
              <a:latin typeface="맑은 고딕" panose="020B0503020000020004" pitchFamily="50" charset="-127"/>
              <a:ea typeface="맑은 고딕" panose="020B0503020000020004" pitchFamily="50" charset="-127"/>
            </a:endParaRPr>
          </a:p>
          <a:p>
            <a:pPr latinLnBrk="0"/>
            <a:endParaRPr kumimoji="0" lang="en-US" altLang="ko-KR" sz="1100" dirty="0" smtClean="0">
              <a:latin typeface="맑은 고딕" panose="020B0503020000020004" pitchFamily="50" charset="-127"/>
              <a:ea typeface="맑은 고딕" panose="020B0503020000020004" pitchFamily="50" charset="-127"/>
            </a:endParaRPr>
          </a:p>
          <a:p>
            <a:pPr latinLnBrk="0"/>
            <a:endParaRPr kumimoji="0" lang="en-US" altLang="ko-KR" sz="1100" dirty="0">
              <a:latin typeface="맑은 고딕" panose="020B0503020000020004" pitchFamily="50" charset="-127"/>
              <a:ea typeface="맑은 고딕" panose="020B0503020000020004" pitchFamily="50" charset="-127"/>
            </a:endParaRPr>
          </a:p>
          <a:p>
            <a:pPr latinLnBrk="0"/>
            <a:endParaRPr kumimoji="0" lang="en-US" altLang="ko-KR" sz="1100" dirty="0" smtClean="0">
              <a:latin typeface="맑은 고딕" panose="020B0503020000020004" pitchFamily="50" charset="-127"/>
              <a:ea typeface="맑은 고딕" panose="020B0503020000020004" pitchFamily="50" charset="-127"/>
            </a:endParaRPr>
          </a:p>
          <a:p>
            <a:pPr latinLnBrk="0"/>
            <a:r>
              <a:rPr kumimoji="0" lang="ko-KR" altLang="en-US" sz="1100" dirty="0" smtClean="0">
                <a:latin typeface="맑은 고딕" panose="020B0503020000020004" pitchFamily="50" charset="-127"/>
                <a:ea typeface="맑은 고딕" panose="020B0503020000020004" pitchFamily="50" charset="-127"/>
              </a:rPr>
              <a:t>바</a:t>
            </a:r>
            <a:r>
              <a:rPr kumimoji="0" lang="en-US" altLang="en-US" sz="1100" dirty="0" smtClean="0">
                <a:latin typeface="맑은 고딕" panose="020B0503020000020004" pitchFamily="50" charset="-127"/>
                <a:ea typeface="맑은 고딕" panose="020B0503020000020004" pitchFamily="50" charset="-127"/>
              </a:rPr>
              <a:t>) </a:t>
            </a:r>
            <a:r>
              <a:rPr kumimoji="0" lang="en-US" altLang="en-US" sz="1100" dirty="0">
                <a:latin typeface="맑은 고딕" panose="020B0503020000020004" pitchFamily="50" charset="-127"/>
                <a:ea typeface="맑은 고딕" panose="020B0503020000020004" pitchFamily="50" charset="-127"/>
              </a:rPr>
              <a:t>GROUP BY </a:t>
            </a:r>
            <a:r>
              <a:rPr kumimoji="0" lang="en-US" altLang="en-US" sz="1100" dirty="0" err="1">
                <a:latin typeface="맑은 고딕" panose="020B0503020000020004" pitchFamily="50" charset="-127"/>
                <a:ea typeface="맑은 고딕" panose="020B0503020000020004" pitchFamily="50" charset="-127"/>
              </a:rPr>
              <a:t>절에서의</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인덱스</a:t>
            </a:r>
            <a:endParaRPr kumimoji="0" lang="en-US" altLang="en-US" sz="1100" dirty="0">
              <a:latin typeface="맑은 고딕" panose="020B0503020000020004" pitchFamily="50" charset="-127"/>
              <a:ea typeface="맑은 고딕" panose="020B0503020000020004" pitchFamily="50" charset="-127"/>
            </a:endParaRPr>
          </a:p>
          <a:p>
            <a:pPr latinLnBrk="0"/>
            <a:r>
              <a:rPr kumimoji="0" lang="ko-KR" altLang="en-US" sz="1100" dirty="0">
                <a:latin typeface="맑은 고딕" panose="020B0503020000020004" pitchFamily="50" charset="-127"/>
                <a:ea typeface="맑은 고딕" panose="020B0503020000020004" pitchFamily="50" charset="-127"/>
              </a:rPr>
              <a:t>   </a:t>
            </a:r>
            <a:r>
              <a:rPr kumimoji="0" lang="en-US" altLang="en-US" sz="1100" dirty="0">
                <a:latin typeface="맑은 고딕" panose="020B0503020000020004" pitchFamily="50" charset="-127"/>
                <a:ea typeface="맑은 고딕" panose="020B0503020000020004" pitchFamily="50" charset="-127"/>
              </a:rPr>
              <a:t>GROUP BY </a:t>
            </a:r>
            <a:r>
              <a:rPr kumimoji="0" lang="en-US" altLang="en-US" sz="1100" dirty="0" err="1">
                <a:latin typeface="맑은 고딕" panose="020B0503020000020004" pitchFamily="50" charset="-127"/>
                <a:ea typeface="맑은 고딕" panose="020B0503020000020004" pitchFamily="50" charset="-127"/>
              </a:rPr>
              <a:t>절에서</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인덱스는</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사용되지</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않는다</a:t>
            </a:r>
            <a:r>
              <a:rPr kumimoji="0" lang="en-US" altLang="en-US" sz="1100" dirty="0" smtClean="0">
                <a:latin typeface="맑은 고딕" panose="020B0503020000020004" pitchFamily="50" charset="-127"/>
                <a:ea typeface="맑은 고딕" panose="020B0503020000020004" pitchFamily="50" charset="-127"/>
              </a:rPr>
              <a:t>.</a:t>
            </a:r>
            <a:endParaRPr kumimoji="0" lang="en-US" altLang="ko-KR" sz="1100" dirty="0">
              <a:latin typeface="맑은 고딕" panose="020B0503020000020004" pitchFamily="50" charset="-127"/>
              <a:ea typeface="맑은 고딕" panose="020B0503020000020004" pitchFamily="50" charset="-127"/>
            </a:endParaRPr>
          </a:p>
        </p:txBody>
      </p:sp>
      <p:sp>
        <p:nvSpPr>
          <p:cNvPr id="6" name="Rectangle 2"/>
          <p:cNvSpPr>
            <a:spLocks noChangeArrowheads="1"/>
          </p:cNvSpPr>
          <p:nvPr/>
        </p:nvSpPr>
        <p:spPr bwMode="auto">
          <a:xfrm>
            <a:off x="5943078" y="2025396"/>
            <a:ext cx="3834458" cy="2632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ko-KR" altLang="en-US" sz="1100" dirty="0" smtClean="0">
                <a:latin typeface="맑은 고딕" panose="020B0503020000020004" pitchFamily="50" charset="-127"/>
                <a:ea typeface="맑은 고딕" panose="020B0503020000020004" pitchFamily="50" charset="-127"/>
              </a:rPr>
              <a:t>마</a:t>
            </a:r>
            <a:r>
              <a:rPr kumimoji="0" lang="en-US" altLang="ko-KR" sz="1100" dirty="0" smtClean="0">
                <a:latin typeface="맑은 고딕" panose="020B0503020000020004" pitchFamily="50" charset="-127"/>
                <a:ea typeface="맑은 고딕" panose="020B0503020000020004" pitchFamily="50" charset="-127"/>
              </a:rPr>
              <a:t>) </a:t>
            </a:r>
            <a:r>
              <a:rPr kumimoji="0" lang="ko-KR" altLang="en-US" sz="1100" dirty="0" err="1">
                <a:latin typeface="맑은 고딕" panose="020B0503020000020004" pitchFamily="50" charset="-127"/>
                <a:ea typeface="맑은 고딕" panose="020B0503020000020004" pitchFamily="50" charset="-127"/>
              </a:rPr>
              <a:t>컬럼의</a:t>
            </a:r>
            <a:r>
              <a:rPr kumimoji="0" lang="ko-KR" altLang="en-US" sz="1100" dirty="0">
                <a:latin typeface="맑은 고딕" panose="020B0503020000020004" pitchFamily="50" charset="-127"/>
                <a:ea typeface="맑은 고딕" panose="020B0503020000020004" pitchFamily="50" charset="-127"/>
              </a:rPr>
              <a:t> 데이터 타입이 틀린 경우</a:t>
            </a:r>
          </a:p>
          <a:p>
            <a:pPr latinLnBrk="0"/>
            <a:endParaRPr kumimoji="0" lang="ko-KR" altLang="en-US" sz="1100" dirty="0">
              <a:latin typeface="맑은 고딕" panose="020B0503020000020004" pitchFamily="50" charset="-127"/>
              <a:ea typeface="맑은 고딕" panose="020B0503020000020004" pitchFamily="50" charset="-127"/>
            </a:endParaRPr>
          </a:p>
          <a:p>
            <a:pPr latinLnBrk="0">
              <a:lnSpc>
                <a:spcPct val="50000"/>
              </a:lnSpc>
              <a:spcBef>
                <a:spcPct val="50000"/>
              </a:spcBef>
            </a:pPr>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Type </a:t>
            </a:r>
            <a:r>
              <a:rPr kumimoji="0" lang="ko-KR" altLang="en-US" sz="1100" dirty="0">
                <a:latin typeface="맑은 고딕" panose="020B0503020000020004" pitchFamily="50" charset="-127"/>
                <a:ea typeface="맑은 고딕" panose="020B0503020000020004" pitchFamily="50" charset="-127"/>
              </a:rPr>
              <a:t>정보 </a:t>
            </a:r>
            <a:r>
              <a:rPr kumimoji="0" lang="en-US" altLang="ko-KR" sz="1100" dirty="0">
                <a:latin typeface="맑은 고딕" panose="020B0503020000020004" pitchFamily="50" charset="-127"/>
                <a:ea typeface="맑은 고딕" panose="020B0503020000020004" pitchFamily="50" charset="-127"/>
              </a:rPr>
              <a:t>: </a:t>
            </a:r>
            <a:r>
              <a:rPr kumimoji="0" lang="en-US" altLang="ko-KR" sz="1100" dirty="0" err="1">
                <a:latin typeface="맑은 고딕" panose="020B0503020000020004" pitchFamily="50" charset="-127"/>
                <a:ea typeface="맑은 고딕" panose="020B0503020000020004" pitchFamily="50" charset="-127"/>
              </a:rPr>
              <a:t>ename</a:t>
            </a:r>
            <a:r>
              <a:rPr kumimoji="0" lang="en-US" altLang="ko-KR" sz="1100" dirty="0">
                <a:latin typeface="맑은 고딕" panose="020B0503020000020004" pitchFamily="50" charset="-127"/>
                <a:ea typeface="맑은 고딕" panose="020B0503020000020004" pitchFamily="50" charset="-127"/>
              </a:rPr>
              <a:t> VARCHAR2(10)</a:t>
            </a:r>
          </a:p>
          <a:p>
            <a:pPr latinLnBrk="0">
              <a:lnSpc>
                <a:spcPct val="50000"/>
              </a:lnSpc>
              <a:spcBef>
                <a:spcPct val="50000"/>
              </a:spcBef>
            </a:pPr>
            <a:endParaRPr kumimoji="0" lang="en-US" altLang="en-US" sz="1100" dirty="0">
              <a:latin typeface="맑은 고딕" panose="020B0503020000020004" pitchFamily="50" charset="-127"/>
              <a:ea typeface="맑은 고딕" panose="020B0503020000020004" pitchFamily="50" charset="-127"/>
            </a:endParaRP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SELECT </a:t>
            </a:r>
            <a:r>
              <a:rPr kumimoji="0" lang="en-US" altLang="en-US" sz="1100" dirty="0" smtClean="0">
                <a:latin typeface="맑은 고딕" panose="020B0503020000020004" pitchFamily="50" charset="-127"/>
                <a:ea typeface="맑은 고딕" panose="020B0503020000020004" pitchFamily="50" charset="-127"/>
              </a:rPr>
              <a:t>EP.EMPNO</a:t>
            </a: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smtClean="0">
                <a:latin typeface="맑은 고딕" panose="020B0503020000020004" pitchFamily="50" charset="-127"/>
                <a:ea typeface="맑은 고딕" panose="020B0503020000020004" pitchFamily="50" charset="-127"/>
              </a:rPr>
              <a:t>              , EP.ENAME</a:t>
            </a: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smtClean="0">
                <a:latin typeface="맑은 고딕" panose="020B0503020000020004" pitchFamily="50" charset="-127"/>
                <a:ea typeface="맑은 고딕" panose="020B0503020000020004" pitchFamily="50" charset="-127"/>
              </a:rPr>
              <a:t>              , EP.JOB </a:t>
            </a:r>
            <a:endParaRPr kumimoji="0" lang="en-US" altLang="en-US" sz="1100" dirty="0">
              <a:latin typeface="맑은 고딕" panose="020B0503020000020004" pitchFamily="50" charset="-127"/>
              <a:ea typeface="맑은 고딕" panose="020B0503020000020004" pitchFamily="50" charset="-127"/>
            </a:endParaRP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FROM </a:t>
            </a:r>
            <a:r>
              <a:rPr kumimoji="0" lang="en-US" altLang="en-US" sz="1100" dirty="0" smtClean="0">
                <a:latin typeface="맑은 고딕" panose="020B0503020000020004" pitchFamily="50" charset="-127"/>
                <a:ea typeface="맑은 고딕" panose="020B0503020000020004" pitchFamily="50" charset="-127"/>
              </a:rPr>
              <a:t> EMP EP</a:t>
            </a:r>
            <a:endParaRPr kumimoji="0" lang="en-US" altLang="en-US" sz="1100" dirty="0">
              <a:latin typeface="맑은 고딕" panose="020B0503020000020004" pitchFamily="50" charset="-127"/>
              <a:ea typeface="맑은 고딕" panose="020B0503020000020004" pitchFamily="50" charset="-127"/>
            </a:endParaRP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WHERE  </a:t>
            </a:r>
            <a:r>
              <a:rPr kumimoji="0" lang="en-US" altLang="en-US" sz="1100" dirty="0" smtClean="0">
                <a:solidFill>
                  <a:srgbClr val="FF0000"/>
                </a:solidFill>
                <a:latin typeface="맑은 고딕" panose="020B0503020000020004" pitchFamily="50" charset="-127"/>
                <a:ea typeface="맑은 고딕" panose="020B0503020000020004" pitchFamily="50" charset="-127"/>
              </a:rPr>
              <a:t>EP.ENAME </a:t>
            </a:r>
            <a:r>
              <a:rPr kumimoji="0" lang="en-US" altLang="en-US" sz="1100" dirty="0">
                <a:solidFill>
                  <a:srgbClr val="FF0000"/>
                </a:solidFill>
                <a:latin typeface="맑은 고딕" panose="020B0503020000020004" pitchFamily="50" charset="-127"/>
                <a:ea typeface="맑은 고딕" panose="020B0503020000020004" pitchFamily="50" charset="-127"/>
              </a:rPr>
              <a:t>= 100</a:t>
            </a: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sym typeface="Wingdings" panose="05000000000000000000" pitchFamily="2" charset="2"/>
              </a:rPr>
              <a:t></a:t>
            </a:r>
            <a:endParaRPr kumimoji="0" lang="en-US" altLang="en-US" sz="1100" dirty="0">
              <a:latin typeface="맑은 고딕" panose="020B0503020000020004" pitchFamily="50" charset="-127"/>
              <a:ea typeface="맑은 고딕" panose="020B0503020000020004" pitchFamily="50" charset="-127"/>
            </a:endParaRP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SELECT EP.EMPNO</a:t>
            </a: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 EP.ENAME</a:t>
            </a: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 EP.JOB </a:t>
            </a: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FROM  EMP EP</a:t>
            </a:r>
          </a:p>
          <a:p>
            <a:pPr latinLnBrk="0">
              <a:lnSpc>
                <a:spcPct val="50000"/>
              </a:lnSpc>
              <a:spcBef>
                <a:spcPct val="50000"/>
              </a:spcBef>
            </a:pPr>
            <a:r>
              <a:rPr kumimoji="0" lang="en-US" altLang="en-US" sz="1100" dirty="0">
                <a:latin typeface="맑은 고딕" panose="020B0503020000020004" pitchFamily="50" charset="-127"/>
                <a:ea typeface="맑은 고딕" panose="020B0503020000020004" pitchFamily="50" charset="-127"/>
              </a:rPr>
              <a:t>       WHERE  </a:t>
            </a:r>
            <a:r>
              <a:rPr kumimoji="0" lang="en-US" altLang="en-US" sz="1100" dirty="0">
                <a:solidFill>
                  <a:srgbClr val="FF0000"/>
                </a:solidFill>
                <a:latin typeface="맑은 고딕" panose="020B0503020000020004" pitchFamily="50" charset="-127"/>
                <a:ea typeface="맑은 고딕" panose="020B0503020000020004" pitchFamily="50" charset="-127"/>
              </a:rPr>
              <a:t>EP.ENAME = </a:t>
            </a:r>
            <a:r>
              <a:rPr kumimoji="0" lang="en-US" altLang="en-US" sz="1100" dirty="0" smtClean="0">
                <a:solidFill>
                  <a:srgbClr val="FF0000"/>
                </a:solidFill>
                <a:latin typeface="맑은 고딕" panose="020B0503020000020004" pitchFamily="50" charset="-127"/>
                <a:ea typeface="맑은 고딕" panose="020B0503020000020004" pitchFamily="50" charset="-127"/>
              </a:rPr>
              <a:t>‘100’</a:t>
            </a:r>
            <a:endParaRPr kumimoji="0" lang="en-US" altLang="en-US"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7037745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3.3 </a:t>
            </a:r>
            <a:r>
              <a:rPr lang="ko-KR" altLang="en-US" sz="1200" b="1" dirty="0" smtClean="0">
                <a:solidFill>
                  <a:srgbClr val="000000"/>
                </a:solidFill>
                <a:latin typeface="맑은 고딕" panose="020B0503020000020004" pitchFamily="50" charset="-127"/>
                <a:ea typeface="맑은 고딕" panose="020B0503020000020004" pitchFamily="50" charset="-127"/>
              </a:rPr>
              <a:t>인덱스를 활용</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5" name="Rectangle 2"/>
          <p:cNvSpPr>
            <a:spLocks noChangeArrowheads="1"/>
          </p:cNvSpPr>
          <p:nvPr/>
        </p:nvSpPr>
        <p:spPr bwMode="auto">
          <a:xfrm>
            <a:off x="992560" y="1865313"/>
            <a:ext cx="8369300" cy="330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spcBef>
                <a:spcPct val="20000"/>
              </a:spcBef>
            </a:pPr>
            <a:r>
              <a:rPr kumimoji="0" lang="en-US" altLang="en-US" sz="1100" dirty="0">
                <a:latin typeface="맑은 고딕" panose="020B0503020000020004" pitchFamily="50" charset="-127"/>
                <a:ea typeface="맑은 고딕" panose="020B0503020000020004" pitchFamily="50" charset="-127"/>
              </a:rPr>
              <a:t>SELECT TB.BASE_ISS_YMN</a:t>
            </a:r>
            <a:endParaRPr kumimoji="0" lang="en-US" altLang="en-US" sz="1100" dirty="0" smtClean="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smtClean="0">
                <a:latin typeface="맑은 고딕" panose="020B0503020000020004" pitchFamily="50" charset="-127"/>
                <a:ea typeface="맑은 고딕" panose="020B0503020000020004" pitchFamily="50" charset="-127"/>
              </a:rPr>
              <a:t>       , TB.MEM_NO</a:t>
            </a: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FROM   </a:t>
            </a:r>
            <a:r>
              <a:rPr kumimoji="0" lang="en-US" altLang="en-US" sz="1100" dirty="0" smtClean="0">
                <a:latin typeface="맑은 고딕" panose="020B0503020000020004" pitchFamily="50" charset="-127"/>
                <a:ea typeface="맑은 고딕" panose="020B0503020000020004" pitchFamily="50" charset="-127"/>
              </a:rPr>
              <a:t>TBCB08 TB</a:t>
            </a: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WHERE TB.BASE_ISS_YMN</a:t>
            </a:r>
            <a:r>
              <a:rPr kumimoji="0" lang="en-US" altLang="en-US" sz="1100" dirty="0" smtClean="0">
                <a:latin typeface="맑은 고딕" panose="020B0503020000020004" pitchFamily="50" charset="-127"/>
                <a:ea typeface="맑은 고딕" panose="020B0503020000020004" pitchFamily="50" charset="-127"/>
              </a:rPr>
              <a:t> </a:t>
            </a:r>
            <a:r>
              <a:rPr kumimoji="0" lang="en-US" altLang="en-US" sz="1100" dirty="0">
                <a:latin typeface="맑은 고딕" panose="020B0503020000020004" pitchFamily="50" charset="-127"/>
                <a:ea typeface="맑은 고딕" panose="020B0503020000020004" pitchFamily="50" charset="-127"/>
              </a:rPr>
              <a:t>BETWEEN </a:t>
            </a:r>
            <a:r>
              <a:rPr kumimoji="0" lang="en-US" altLang="en-US" sz="1100" dirty="0" smtClean="0">
                <a:latin typeface="맑은 고딕" panose="020B0503020000020004" pitchFamily="50" charset="-127"/>
                <a:ea typeface="맑은 고딕" panose="020B0503020000020004" pitchFamily="50" charset="-127"/>
              </a:rPr>
              <a:t>'20160101</a:t>
            </a:r>
            <a:r>
              <a:rPr kumimoji="0" lang="en-US" altLang="en-US" sz="1100" dirty="0">
                <a:latin typeface="맑은 고딕" panose="020B0503020000020004" pitchFamily="50" charset="-127"/>
                <a:ea typeface="맑은 고딕" panose="020B0503020000020004" pitchFamily="50" charset="-127"/>
              </a:rPr>
              <a:t>' AND </a:t>
            </a:r>
            <a:r>
              <a:rPr kumimoji="0" lang="en-US" altLang="en-US" sz="1100" dirty="0" smtClean="0">
                <a:latin typeface="맑은 고딕" panose="020B0503020000020004" pitchFamily="50" charset="-127"/>
                <a:ea typeface="맑은 고딕" panose="020B0503020000020004" pitchFamily="50" charset="-127"/>
              </a:rPr>
              <a:t>'20161231'</a:t>
            </a: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ORDER  BY TB.BASE_ISS_YMN </a:t>
            </a:r>
            <a:r>
              <a:rPr kumimoji="0" lang="en-US" altLang="en-US" sz="1100" dirty="0" smtClean="0">
                <a:latin typeface="맑은 고딕" panose="020B0503020000020004" pitchFamily="50" charset="-127"/>
                <a:ea typeface="맑은 고딕" panose="020B0503020000020004" pitchFamily="50" charset="-127"/>
              </a:rPr>
              <a:t>DESC</a:t>
            </a: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위 </a:t>
            </a:r>
            <a:r>
              <a:rPr kumimoji="0" lang="en-US" altLang="en-US" sz="1100" dirty="0" err="1">
                <a:latin typeface="맑은 고딕" panose="020B0503020000020004" pitchFamily="50" charset="-127"/>
                <a:ea typeface="맑은 고딕" panose="020B0503020000020004" pitchFamily="50" charset="-127"/>
              </a:rPr>
              <a:t>SQL문의</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경우</a:t>
            </a:r>
            <a:r>
              <a:rPr kumimoji="0" lang="en-US" altLang="en-US" sz="1100" dirty="0">
                <a:latin typeface="맑은 고딕" panose="020B0503020000020004" pitchFamily="50" charset="-127"/>
                <a:ea typeface="맑은 고딕" panose="020B0503020000020004" pitchFamily="50" charset="-127"/>
              </a:rPr>
              <a:t> </a:t>
            </a:r>
            <a:r>
              <a:rPr kumimoji="0" lang="en-US" altLang="en-US" dirty="0" err="1">
                <a:latin typeface="맑은 고딕" panose="020B0503020000020004" pitchFamily="50" charset="-127"/>
                <a:ea typeface="맑은 고딕" panose="020B0503020000020004" pitchFamily="50" charset="-127"/>
              </a:rPr>
              <a:t>base_iss_ymn</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컬럼에</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인덱스가</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있다면</a:t>
            </a:r>
            <a:r>
              <a:rPr kumimoji="0" lang="en-US" altLang="en-US" sz="1100" dirty="0">
                <a:latin typeface="맑은 고딕" panose="020B0503020000020004" pitchFamily="50" charset="-127"/>
                <a:ea typeface="맑은 고딕" panose="020B0503020000020004" pitchFamily="50" charset="-127"/>
              </a:rPr>
              <a:t> ORDER BY </a:t>
            </a:r>
            <a:r>
              <a:rPr kumimoji="0" lang="en-US" altLang="en-US" sz="1100" dirty="0" err="1">
                <a:latin typeface="맑은 고딕" panose="020B0503020000020004" pitchFamily="50" charset="-127"/>
                <a:ea typeface="맑은 고딕" panose="020B0503020000020004" pitchFamily="50" charset="-127"/>
              </a:rPr>
              <a:t>절을</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삭제하고</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다음과</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같이</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변경할</a:t>
            </a:r>
            <a:r>
              <a:rPr kumimoji="0" lang="en-US" altLang="en-US" sz="1100" dirty="0">
                <a:latin typeface="맑은 고딕" panose="020B0503020000020004" pitchFamily="50" charset="-127"/>
                <a:ea typeface="맑은 고딕" panose="020B0503020000020004" pitchFamily="50" charset="-127"/>
              </a:rPr>
              <a:t> 수 </a:t>
            </a:r>
            <a:r>
              <a:rPr kumimoji="0" lang="en-US" altLang="en-US" sz="1100" dirty="0" err="1">
                <a:latin typeface="맑은 고딕" panose="020B0503020000020004" pitchFamily="50" charset="-127"/>
                <a:ea typeface="맑은 고딕" panose="020B0503020000020004" pitchFamily="50" charset="-127"/>
              </a:rPr>
              <a:t>있다</a:t>
            </a:r>
            <a:r>
              <a:rPr kumimoji="0" lang="en-US" altLang="en-US" sz="1100" dirty="0">
                <a:latin typeface="맑은 고딕" panose="020B0503020000020004" pitchFamily="50" charset="-127"/>
                <a:ea typeface="맑은 고딕" panose="020B0503020000020004" pitchFamily="50" charset="-127"/>
              </a:rPr>
              <a:t>.</a:t>
            </a:r>
          </a:p>
          <a:p>
            <a:pPr latinLnBrk="0">
              <a:spcBef>
                <a:spcPct val="20000"/>
              </a:spcBef>
            </a:pP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SELECT /*+ INDEX_DESC(a IX_BCB08_1) */  </a:t>
            </a:r>
          </a:p>
          <a:p>
            <a:pPr latinLnBrk="0">
              <a:spcBef>
                <a:spcPct val="20000"/>
              </a:spcBef>
            </a:pPr>
            <a:r>
              <a:rPr kumimoji="0" lang="en-US" altLang="en-US" sz="1100" dirty="0" smtClean="0">
                <a:latin typeface="맑은 고딕" panose="020B0503020000020004" pitchFamily="50" charset="-127"/>
                <a:ea typeface="맑은 고딕" panose="020B0503020000020004" pitchFamily="50" charset="-127"/>
              </a:rPr>
              <a:t>          TB.BASE_ISS_YMN</a:t>
            </a: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smtClean="0">
                <a:latin typeface="맑은 고딕" panose="020B0503020000020004" pitchFamily="50" charset="-127"/>
                <a:ea typeface="맑은 고딕" panose="020B0503020000020004" pitchFamily="50" charset="-127"/>
              </a:rPr>
              <a:t>  , </a:t>
            </a:r>
            <a:r>
              <a:rPr kumimoji="0" lang="en-US" altLang="en-US" sz="1100" dirty="0">
                <a:latin typeface="맑은 고딕" panose="020B0503020000020004" pitchFamily="50" charset="-127"/>
                <a:ea typeface="맑은 고딕" panose="020B0503020000020004" pitchFamily="50" charset="-127"/>
              </a:rPr>
              <a:t>TB.MEM_NO</a:t>
            </a:r>
          </a:p>
          <a:p>
            <a:pPr latinLnBrk="0">
              <a:spcBef>
                <a:spcPct val="20000"/>
              </a:spcBef>
            </a:pPr>
            <a:r>
              <a:rPr kumimoji="0" lang="en-US" altLang="en-US" sz="1100" dirty="0" smtClean="0">
                <a:latin typeface="맑은 고딕" panose="020B0503020000020004" pitchFamily="50" charset="-127"/>
                <a:ea typeface="맑은 고딕" panose="020B0503020000020004" pitchFamily="50" charset="-127"/>
              </a:rPr>
              <a:t>FROM   </a:t>
            </a:r>
            <a:r>
              <a:rPr kumimoji="0" lang="en-US" altLang="en-US" sz="1100" dirty="0">
                <a:latin typeface="맑은 고딕" panose="020B0503020000020004" pitchFamily="50" charset="-127"/>
                <a:ea typeface="맑은 고딕" panose="020B0503020000020004" pitchFamily="50" charset="-127"/>
              </a:rPr>
              <a:t>TBCB08 </a:t>
            </a:r>
            <a:r>
              <a:rPr kumimoji="0" lang="en-US" altLang="en-US" sz="1100" dirty="0" smtClean="0">
                <a:latin typeface="맑은 고딕" panose="020B0503020000020004" pitchFamily="50" charset="-127"/>
                <a:ea typeface="맑은 고딕" panose="020B0503020000020004" pitchFamily="50" charset="-127"/>
              </a:rPr>
              <a:t>TB </a:t>
            </a: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WHERE  TB.BASE_ISS_YMN BETWEEN '20160101' AND </a:t>
            </a:r>
            <a:r>
              <a:rPr kumimoji="0" lang="en-US" altLang="en-US" sz="1100" dirty="0" smtClean="0">
                <a:latin typeface="맑은 고딕" panose="020B0503020000020004" pitchFamily="50" charset="-127"/>
                <a:ea typeface="맑은 고딕" panose="020B0503020000020004" pitchFamily="50" charset="-127"/>
              </a:rPr>
              <a:t>'20161231‘</a:t>
            </a:r>
          </a:p>
          <a:p>
            <a:pPr latinLnBrk="0">
              <a:spcBef>
                <a:spcPct val="20000"/>
              </a:spcBef>
            </a:pP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ko-KR" altLang="en-US" sz="1100" dirty="0" smtClean="0">
                <a:solidFill>
                  <a:srgbClr val="0066FF"/>
                </a:solidFill>
                <a:latin typeface="맑은 고딕" panose="020B0503020000020004" pitchFamily="50" charset="-127"/>
                <a:ea typeface="맑은 고딕" panose="020B0503020000020004" pitchFamily="50" charset="-127"/>
              </a:rPr>
              <a:t>그러나 일반적인 권장사항은 아님</a:t>
            </a:r>
            <a:r>
              <a:rPr kumimoji="0" lang="en-US" altLang="ko-KR" sz="1100" dirty="0" smtClean="0">
                <a:solidFill>
                  <a:srgbClr val="0066FF"/>
                </a:solidFill>
                <a:latin typeface="맑은 고딕" panose="020B0503020000020004" pitchFamily="50" charset="-127"/>
                <a:ea typeface="맑은 고딕" panose="020B0503020000020004" pitchFamily="50" charset="-127"/>
              </a:rPr>
              <a:t>.</a:t>
            </a:r>
            <a:r>
              <a:rPr kumimoji="0" lang="en-US" altLang="ko-KR" sz="1100" dirty="0" smtClean="0">
                <a:latin typeface="맑은 고딕" panose="020B0503020000020004" pitchFamily="50" charset="-127"/>
                <a:ea typeface="맑은 고딕" panose="020B0503020000020004" pitchFamily="50" charset="-127"/>
              </a:rPr>
              <a:t> </a:t>
            </a:r>
          </a:p>
          <a:p>
            <a:pPr latinLnBrk="0">
              <a:spcBef>
                <a:spcPct val="20000"/>
              </a:spcBef>
            </a:pPr>
            <a:r>
              <a:rPr kumimoji="0" lang="ko-KR" altLang="en-US" sz="1100" dirty="0" smtClean="0">
                <a:latin typeface="맑은 고딕" panose="020B0503020000020004" pitchFamily="50" charset="-127"/>
                <a:ea typeface="맑은 고딕" panose="020B0503020000020004" pitchFamily="50" charset="-127"/>
              </a:rPr>
              <a:t>위의 경우를 사용해야 하는 경우는 대용량데이터의 </a:t>
            </a:r>
            <a:r>
              <a:rPr kumimoji="0" lang="en-US" altLang="ko-KR" sz="1100" dirty="0" smtClean="0">
                <a:latin typeface="맑은 고딕" panose="020B0503020000020004" pitchFamily="50" charset="-127"/>
                <a:ea typeface="맑은 고딕" panose="020B0503020000020004" pitchFamily="50" charset="-127"/>
              </a:rPr>
              <a:t>Sort(</a:t>
            </a:r>
            <a:r>
              <a:rPr kumimoji="0" lang="ko-KR" altLang="en-US" sz="1100" dirty="0" smtClean="0">
                <a:latin typeface="맑은 고딕" panose="020B0503020000020004" pitchFamily="50" charset="-127"/>
                <a:ea typeface="맑은 고딕" panose="020B0503020000020004" pitchFamily="50" charset="-127"/>
              </a:rPr>
              <a:t>정렬</a:t>
            </a:r>
            <a:r>
              <a:rPr kumimoji="0" lang="en-US" altLang="ko-KR" sz="1100" dirty="0" smtClean="0">
                <a:latin typeface="맑은 고딕" panose="020B0503020000020004" pitchFamily="50" charset="-127"/>
                <a:ea typeface="맑은 고딕" panose="020B0503020000020004" pitchFamily="50" charset="-127"/>
              </a:rPr>
              <a:t>) </a:t>
            </a:r>
            <a:r>
              <a:rPr kumimoji="0" lang="ko-KR" altLang="en-US" sz="1100" dirty="0" smtClean="0">
                <a:latin typeface="맑은 고딕" panose="020B0503020000020004" pitchFamily="50" charset="-127"/>
                <a:ea typeface="맑은 고딕" panose="020B0503020000020004" pitchFamily="50" charset="-127"/>
              </a:rPr>
              <a:t>작업인 경우로 제한한다</a:t>
            </a:r>
            <a:r>
              <a:rPr kumimoji="0" lang="en-US" altLang="ko-KR" sz="1100" dirty="0" smtClean="0">
                <a:latin typeface="맑은 고딕" panose="020B0503020000020004" pitchFamily="50" charset="-127"/>
                <a:ea typeface="맑은 고딕" panose="020B0503020000020004" pitchFamily="50" charset="-127"/>
              </a:rPr>
              <a:t>.</a:t>
            </a:r>
            <a:endParaRPr kumimoji="0" lang="en-US" altLang="en-US" sz="1100" dirty="0">
              <a:latin typeface="맑은 고딕" panose="020B0503020000020004" pitchFamily="50" charset="-127"/>
              <a:ea typeface="맑은 고딕" panose="020B0503020000020004" pitchFamily="50" charset="-127"/>
            </a:endParaRPr>
          </a:p>
        </p:txBody>
      </p:sp>
      <p:sp>
        <p:nvSpPr>
          <p:cNvPr id="6" name="Rectangle 5"/>
          <p:cNvSpPr>
            <a:spLocks noChangeArrowheads="1"/>
          </p:cNvSpPr>
          <p:nvPr/>
        </p:nvSpPr>
        <p:spPr bwMode="auto">
          <a:xfrm>
            <a:off x="695771" y="1524000"/>
            <a:ext cx="85979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b="1" dirty="0" smtClean="0">
                <a:latin typeface="맑은 고딕" panose="020B0503020000020004" pitchFamily="50" charset="-127"/>
                <a:ea typeface="맑은 고딕" panose="020B0503020000020004" pitchFamily="50" charset="-127"/>
              </a:rPr>
              <a:t>2) </a:t>
            </a:r>
            <a:r>
              <a:rPr kumimoji="0" lang="en-US" altLang="en-US" sz="1100" b="1" dirty="0">
                <a:latin typeface="맑은 고딕" panose="020B0503020000020004" pitchFamily="50" charset="-127"/>
                <a:ea typeface="맑은 고딕" panose="020B0503020000020004" pitchFamily="50" charset="-127"/>
              </a:rPr>
              <a:t>인덱스를 </a:t>
            </a:r>
            <a:r>
              <a:rPr kumimoji="0" lang="ko-KR" altLang="en-US" sz="1100" b="1" dirty="0">
                <a:latin typeface="맑은 고딕" panose="020B0503020000020004" pitchFamily="50" charset="-127"/>
                <a:ea typeface="맑은 고딕" panose="020B0503020000020004" pitchFamily="50" charset="-127"/>
              </a:rPr>
              <a:t>이</a:t>
            </a:r>
            <a:r>
              <a:rPr kumimoji="0" lang="en-US" altLang="en-US" sz="1100" b="1" dirty="0">
                <a:latin typeface="맑은 고딕" panose="020B0503020000020004" pitchFamily="50" charset="-127"/>
                <a:ea typeface="맑은 고딕" panose="020B0503020000020004" pitchFamily="50" charset="-127"/>
              </a:rPr>
              <a:t>용</a:t>
            </a:r>
            <a:r>
              <a:rPr kumimoji="0" lang="ko-KR" altLang="en-US" sz="1100" b="1" dirty="0">
                <a:latin typeface="맑은 고딕" panose="020B0503020000020004" pitchFamily="50" charset="-127"/>
                <a:ea typeface="맑은 고딕" panose="020B0503020000020004" pitchFamily="50" charset="-127"/>
              </a:rPr>
              <a:t>한 </a:t>
            </a:r>
            <a:r>
              <a:rPr kumimoji="0" lang="en-US" altLang="ko-KR" sz="1100" b="1" dirty="0">
                <a:latin typeface="맑은 고딕" panose="020B0503020000020004" pitchFamily="50" charset="-127"/>
                <a:ea typeface="맑은 고딕" panose="020B0503020000020004" pitchFamily="50" charset="-127"/>
              </a:rPr>
              <a:t>SORT</a:t>
            </a:r>
            <a:r>
              <a:rPr kumimoji="0" lang="ko-KR" altLang="en-US" sz="1100" b="1" dirty="0">
                <a:latin typeface="맑은 고딕" panose="020B0503020000020004" pitchFamily="50" charset="-127"/>
                <a:ea typeface="맑은 고딕" panose="020B0503020000020004" pitchFamily="50" charset="-127"/>
              </a:rPr>
              <a:t>의 대체</a:t>
            </a:r>
            <a:endParaRPr kumimoji="0" lang="en-US" altLang="ko-KR" sz="1100" b="1"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13648561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3.3 </a:t>
            </a:r>
            <a:r>
              <a:rPr lang="ko-KR" altLang="en-US" sz="1200" b="1" dirty="0" smtClean="0">
                <a:solidFill>
                  <a:srgbClr val="000000"/>
                </a:solidFill>
                <a:latin typeface="맑은 고딕" panose="020B0503020000020004" pitchFamily="50" charset="-127"/>
                <a:ea typeface="맑은 고딕" panose="020B0503020000020004" pitchFamily="50" charset="-127"/>
              </a:rPr>
              <a:t>인덱스를 활용</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Rectangle 2"/>
          <p:cNvSpPr>
            <a:spLocks noChangeArrowheads="1"/>
          </p:cNvSpPr>
          <p:nvPr/>
        </p:nvSpPr>
        <p:spPr bwMode="auto">
          <a:xfrm>
            <a:off x="1048196" y="1865313"/>
            <a:ext cx="8369300" cy="3106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spcBef>
                <a:spcPct val="20000"/>
              </a:spcBef>
            </a:pPr>
            <a:r>
              <a:rPr kumimoji="0" lang="en-US" altLang="en-US" sz="1100" dirty="0">
                <a:latin typeface="맑은 고딕" panose="020B0503020000020004" pitchFamily="50" charset="-127"/>
                <a:ea typeface="맑은 고딕" panose="020B0503020000020004" pitchFamily="50" charset="-127"/>
              </a:rPr>
              <a:t>SELECT MAX(ORDDATE)</a:t>
            </a: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FROM  </a:t>
            </a:r>
            <a:r>
              <a:rPr kumimoji="0" lang="en-US" altLang="en-US" sz="1100" dirty="0" smtClean="0">
                <a:latin typeface="맑은 고딕" panose="020B0503020000020004" pitchFamily="50" charset="-127"/>
                <a:ea typeface="맑은 고딕" panose="020B0503020000020004" pitchFamily="50" charset="-127"/>
              </a:rPr>
              <a:t>ORDER1T OR</a:t>
            </a: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WHERE  </a:t>
            </a:r>
            <a:r>
              <a:rPr kumimoji="0" lang="en-US" altLang="en-US" sz="1100" dirty="0" smtClean="0">
                <a:latin typeface="맑은 고딕" panose="020B0503020000020004" pitchFamily="50" charset="-127"/>
                <a:ea typeface="맑은 고딕" panose="020B0503020000020004" pitchFamily="50" charset="-127"/>
              </a:rPr>
              <a:t>OR.ORDDEPT </a:t>
            </a:r>
            <a:r>
              <a:rPr kumimoji="0" lang="en-US" altLang="en-US" sz="1100" dirty="0">
                <a:latin typeface="맑은 고딕" panose="020B0503020000020004" pitchFamily="50" charset="-127"/>
                <a:ea typeface="맑은 고딕" panose="020B0503020000020004" pitchFamily="50" charset="-127"/>
              </a:rPr>
              <a:t>= '430'</a:t>
            </a: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AND  </a:t>
            </a:r>
            <a:r>
              <a:rPr kumimoji="0" lang="en-US" altLang="en-US" sz="1100" dirty="0" smtClean="0">
                <a:latin typeface="맑은 고딕" panose="020B0503020000020004" pitchFamily="50" charset="-127"/>
                <a:ea typeface="맑은 고딕" panose="020B0503020000020004" pitchFamily="50" charset="-127"/>
              </a:rPr>
              <a:t>OR.STATUS    </a:t>
            </a:r>
            <a:r>
              <a:rPr kumimoji="0" lang="en-US" altLang="en-US" sz="1100" dirty="0">
                <a:latin typeface="맑은 고딕" panose="020B0503020000020004" pitchFamily="50" charset="-127"/>
                <a:ea typeface="맑은 고딕" panose="020B0503020000020004" pitchFamily="50" charset="-127"/>
              </a:rPr>
              <a:t>= '30'</a:t>
            </a:r>
          </a:p>
          <a:p>
            <a:pPr latinLnBrk="0">
              <a:spcBef>
                <a:spcPct val="20000"/>
              </a:spcBef>
            </a:pP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err="1">
                <a:latin typeface="맑은 고딕" panose="020B0503020000020004" pitchFamily="50" charset="-127"/>
                <a:ea typeface="맑은 고딕" panose="020B0503020000020004" pitchFamily="50" charset="-127"/>
              </a:rPr>
              <a:t>아래와</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같이</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함수를</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사용하지</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않고</a:t>
            </a:r>
            <a:r>
              <a:rPr kumimoji="0" lang="en-US"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ORDDATE </a:t>
            </a:r>
            <a:r>
              <a:rPr kumimoji="0" lang="ko-KR" altLang="en-US" sz="1100" dirty="0" err="1">
                <a:latin typeface="맑은 고딕" panose="020B0503020000020004" pitchFamily="50" charset="-127"/>
                <a:ea typeface="맑은 고딕" panose="020B0503020000020004" pitchFamily="50" charset="-127"/>
              </a:rPr>
              <a:t>컬럼의</a:t>
            </a:r>
            <a:r>
              <a:rPr kumimoji="0" lang="ko-KR" altLang="en-US" sz="1100" dirty="0">
                <a:latin typeface="맑은 고딕" panose="020B0503020000020004" pitchFamily="50" charset="-127"/>
                <a:ea typeface="맑은 고딕" panose="020B0503020000020004" pitchFamily="50" charset="-127"/>
              </a:rPr>
              <a:t> </a:t>
            </a:r>
            <a:r>
              <a:rPr kumimoji="0" lang="en-US" altLang="en-US" sz="1100" dirty="0">
                <a:latin typeface="맑은 고딕" panose="020B0503020000020004" pitchFamily="50" charset="-127"/>
                <a:ea typeface="맑은 고딕" panose="020B0503020000020004" pitchFamily="50" charset="-127"/>
              </a:rPr>
              <a:t>인덱스를 Descending </a:t>
            </a:r>
            <a:r>
              <a:rPr kumimoji="0" lang="en-US" altLang="en-US" sz="1100" dirty="0" err="1">
                <a:latin typeface="맑은 고딕" panose="020B0503020000020004" pitchFamily="50" charset="-127"/>
                <a:ea typeface="맑은 고딕" panose="020B0503020000020004" pitchFamily="50" charset="-127"/>
              </a:rPr>
              <a:t>하여</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MAX값을</a:t>
            </a:r>
            <a:r>
              <a:rPr kumimoji="0" lang="en-US" altLang="en-US" sz="1100" dirty="0">
                <a:latin typeface="맑은 고딕" panose="020B0503020000020004" pitchFamily="50" charset="-127"/>
                <a:ea typeface="맑은 고딕" panose="020B0503020000020004" pitchFamily="50" charset="-127"/>
              </a:rPr>
              <a:t> </a:t>
            </a:r>
            <a:r>
              <a:rPr kumimoji="0" lang="en-US" altLang="en-US" sz="1100" dirty="0" err="1">
                <a:latin typeface="맑은 고딕" panose="020B0503020000020004" pitchFamily="50" charset="-127"/>
                <a:ea typeface="맑은 고딕" panose="020B0503020000020004" pitchFamily="50" charset="-127"/>
              </a:rPr>
              <a:t>구할</a:t>
            </a:r>
            <a:r>
              <a:rPr kumimoji="0" lang="en-US" altLang="en-US" sz="1100" dirty="0">
                <a:latin typeface="맑은 고딕" panose="020B0503020000020004" pitchFamily="50" charset="-127"/>
                <a:ea typeface="맑은 고딕" panose="020B0503020000020004" pitchFamily="50" charset="-127"/>
              </a:rPr>
              <a:t> 수 </a:t>
            </a:r>
            <a:r>
              <a:rPr kumimoji="0" lang="en-US" altLang="en-US" sz="1100" dirty="0" err="1">
                <a:latin typeface="맑은 고딕" panose="020B0503020000020004" pitchFamily="50" charset="-127"/>
                <a:ea typeface="맑은 고딕" panose="020B0503020000020004" pitchFamily="50" charset="-127"/>
              </a:rPr>
              <a:t>있다</a:t>
            </a:r>
            <a:r>
              <a:rPr kumimoji="0" lang="en-US" altLang="en-US" sz="1100" dirty="0">
                <a:latin typeface="맑은 고딕" panose="020B0503020000020004" pitchFamily="50" charset="-127"/>
                <a:ea typeface="맑은 고딕" panose="020B0503020000020004" pitchFamily="50" charset="-127"/>
              </a:rPr>
              <a:t>.</a:t>
            </a:r>
            <a:endParaRPr kumimoji="0" lang="en-US" altLang="ko-KR" sz="1100" dirty="0">
              <a:latin typeface="맑은 고딕" panose="020B0503020000020004" pitchFamily="50" charset="-127"/>
              <a:ea typeface="맑은 고딕" panose="020B0503020000020004" pitchFamily="50" charset="-127"/>
            </a:endParaRPr>
          </a:p>
          <a:p>
            <a:pPr latinLnBrk="0">
              <a:spcBef>
                <a:spcPct val="20000"/>
              </a:spcBef>
            </a:pP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SELECT </a:t>
            </a:r>
            <a:r>
              <a:rPr kumimoji="0" lang="en-US" altLang="ko-KR" sz="1100" dirty="0">
                <a:solidFill>
                  <a:srgbClr val="0066FF"/>
                </a:solidFill>
                <a:latin typeface="맑은 고딕" panose="020B0503020000020004" pitchFamily="50" charset="-127"/>
                <a:ea typeface="맑은 고딕" panose="020B0503020000020004" pitchFamily="50" charset="-127"/>
              </a:rPr>
              <a:t>/*</a:t>
            </a:r>
            <a:r>
              <a:rPr kumimoji="0" lang="en-US" altLang="en-US" sz="1100" dirty="0">
                <a:solidFill>
                  <a:srgbClr val="0066FF"/>
                </a:solidFill>
                <a:latin typeface="맑은 고딕" panose="020B0503020000020004" pitchFamily="50" charset="-127"/>
                <a:ea typeface="맑은 고딕" panose="020B0503020000020004" pitchFamily="50" charset="-127"/>
              </a:rPr>
              <a:t>+ INDEX_DESC(A </a:t>
            </a:r>
            <a:r>
              <a:rPr kumimoji="0" lang="en-US" altLang="en-US" sz="1100" dirty="0" err="1">
                <a:solidFill>
                  <a:srgbClr val="0066FF"/>
                </a:solidFill>
                <a:latin typeface="맑은 고딕" panose="020B0503020000020004" pitchFamily="50" charset="-127"/>
                <a:ea typeface="맑은 고딕" panose="020B0503020000020004" pitchFamily="50" charset="-127"/>
              </a:rPr>
              <a:t>dept_date</a:t>
            </a:r>
            <a:r>
              <a:rPr kumimoji="0" lang="en-US" altLang="en-US" sz="1100" dirty="0">
                <a:solidFill>
                  <a:srgbClr val="0066FF"/>
                </a:solidFill>
                <a:latin typeface="맑은 고딕" panose="020B0503020000020004" pitchFamily="50" charset="-127"/>
                <a:ea typeface="맑은 고딕" panose="020B0503020000020004" pitchFamily="50" charset="-127"/>
              </a:rPr>
              <a:t>)</a:t>
            </a:r>
            <a:r>
              <a:rPr kumimoji="0" lang="en-US" altLang="ko-KR" sz="1100" dirty="0">
                <a:solidFill>
                  <a:srgbClr val="0066FF"/>
                </a:solidFill>
                <a:latin typeface="맑은 고딕" panose="020B0503020000020004" pitchFamily="50" charset="-127"/>
                <a:ea typeface="맑은 고딕" panose="020B0503020000020004" pitchFamily="50" charset="-127"/>
              </a:rPr>
              <a:t> */</a:t>
            </a:r>
            <a:r>
              <a:rPr kumimoji="0" lang="en-US" altLang="en-US" sz="1100" dirty="0">
                <a:latin typeface="맑은 고딕" panose="020B0503020000020004" pitchFamily="50" charset="-127"/>
                <a:ea typeface="맑은 고딕" panose="020B0503020000020004" pitchFamily="50" charset="-127"/>
              </a:rPr>
              <a:t>  </a:t>
            </a:r>
            <a:endParaRPr kumimoji="0" lang="en-US" altLang="ko-KR"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ko-KR" sz="1100" dirty="0" smtClean="0">
                <a:latin typeface="맑은 고딕" panose="020B0503020000020004" pitchFamily="50" charset="-127"/>
                <a:ea typeface="맑은 고딕" panose="020B0503020000020004" pitchFamily="50" charset="-127"/>
              </a:rPr>
              <a:t>          </a:t>
            </a:r>
            <a:r>
              <a:rPr kumimoji="0" lang="en-US" altLang="en-US" sz="1100" dirty="0" smtClean="0">
                <a:latin typeface="맑은 고딕" panose="020B0503020000020004" pitchFamily="50" charset="-127"/>
                <a:ea typeface="맑은 고딕" panose="020B0503020000020004" pitchFamily="50" charset="-127"/>
              </a:rPr>
              <a:t>ORDDATE</a:t>
            </a: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FROM  ORDER1T  A </a:t>
            </a: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WHERE  ORDDEPT = '430'  </a:t>
            </a: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AND STATUS='30'</a:t>
            </a:r>
          </a:p>
          <a:p>
            <a:pPr latinLnBrk="0">
              <a:spcBef>
                <a:spcPct val="20000"/>
              </a:spcBef>
            </a:pPr>
            <a:r>
              <a:rPr kumimoji="0" lang="en-US" altLang="en-US" sz="1100" dirty="0">
                <a:latin typeface="맑은 고딕" panose="020B0503020000020004" pitchFamily="50" charset="-127"/>
                <a:ea typeface="맑은 고딕" panose="020B0503020000020004" pitchFamily="50" charset="-127"/>
              </a:rPr>
              <a:t>AND  ROWNUM = 1            </a:t>
            </a:r>
            <a:endParaRPr kumimoji="0" lang="en-US" altLang="en-US" sz="1100" dirty="0" smtClean="0">
              <a:latin typeface="맑은 고딕" panose="020B0503020000020004" pitchFamily="50" charset="-127"/>
              <a:ea typeface="맑은 고딕" panose="020B0503020000020004" pitchFamily="50" charset="-127"/>
            </a:endParaRPr>
          </a:p>
          <a:p>
            <a:pPr latinLnBrk="0">
              <a:spcBef>
                <a:spcPct val="20000"/>
              </a:spcBef>
            </a:pPr>
            <a:endParaRPr kumimoji="0" lang="en-US" altLang="en-US" sz="1100" dirty="0">
              <a:latin typeface="맑은 고딕" panose="020B0503020000020004" pitchFamily="50" charset="-127"/>
              <a:ea typeface="맑은 고딕" panose="020B0503020000020004" pitchFamily="50" charset="-127"/>
            </a:endParaRPr>
          </a:p>
          <a:p>
            <a:pPr latinLnBrk="0">
              <a:spcBef>
                <a:spcPct val="20000"/>
              </a:spcBef>
            </a:pPr>
            <a:r>
              <a:rPr kumimoji="0" lang="ko-KR" altLang="en-US" sz="1100" dirty="0">
                <a:solidFill>
                  <a:srgbClr val="0066FF"/>
                </a:solidFill>
                <a:latin typeface="맑은 고딕" panose="020B0503020000020004" pitchFamily="50" charset="-127"/>
                <a:ea typeface="맑은 고딕" panose="020B0503020000020004" pitchFamily="50" charset="-127"/>
              </a:rPr>
              <a:t>그러나 일반적인 권장사항은 아님</a:t>
            </a:r>
            <a:r>
              <a:rPr kumimoji="0" lang="en-US" altLang="ko-KR" sz="1100" dirty="0">
                <a:solidFill>
                  <a:srgbClr val="0066FF"/>
                </a:solidFill>
                <a:latin typeface="맑은 고딕" panose="020B0503020000020004" pitchFamily="50" charset="-127"/>
                <a:ea typeface="맑은 고딕" panose="020B0503020000020004" pitchFamily="50" charset="-127"/>
              </a:rPr>
              <a:t>.</a:t>
            </a:r>
            <a:r>
              <a:rPr kumimoji="0" lang="en-US" altLang="ko-KR" sz="1100" dirty="0">
                <a:latin typeface="맑은 고딕" panose="020B0503020000020004" pitchFamily="50" charset="-127"/>
                <a:ea typeface="맑은 고딕" panose="020B0503020000020004" pitchFamily="50" charset="-127"/>
              </a:rPr>
              <a:t> </a:t>
            </a:r>
          </a:p>
        </p:txBody>
      </p:sp>
      <p:sp>
        <p:nvSpPr>
          <p:cNvPr id="5" name="Rectangle 5"/>
          <p:cNvSpPr>
            <a:spLocks noChangeArrowheads="1"/>
          </p:cNvSpPr>
          <p:nvPr/>
        </p:nvSpPr>
        <p:spPr bwMode="auto">
          <a:xfrm>
            <a:off x="695771" y="1524000"/>
            <a:ext cx="85979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b="1" dirty="0" smtClean="0">
                <a:latin typeface="맑은 고딕" panose="020B0503020000020004" pitchFamily="50" charset="-127"/>
                <a:ea typeface="맑은 고딕" panose="020B0503020000020004" pitchFamily="50" charset="-127"/>
              </a:rPr>
              <a:t>3) </a:t>
            </a:r>
            <a:r>
              <a:rPr kumimoji="0" lang="en-US" altLang="ko-KR" sz="1100" b="1" dirty="0">
                <a:latin typeface="맑은 고딕" panose="020B0503020000020004" pitchFamily="50" charset="-127"/>
                <a:ea typeface="맑은 고딕" panose="020B0503020000020004" pitchFamily="50" charset="-127"/>
              </a:rPr>
              <a:t>MAX</a:t>
            </a:r>
            <a:r>
              <a:rPr kumimoji="0" lang="ko-KR" altLang="en-US" sz="1100" b="1" dirty="0">
                <a:latin typeface="맑은 고딕" panose="020B0503020000020004" pitchFamily="50" charset="-127"/>
                <a:ea typeface="맑은 고딕" panose="020B0503020000020004" pitchFamily="50" charset="-127"/>
              </a:rPr>
              <a:t>의 처리</a:t>
            </a:r>
          </a:p>
        </p:txBody>
      </p:sp>
    </p:spTree>
    <p:extLst>
      <p:ext uri="{BB962C8B-B14F-4D97-AF65-F5344CB8AC3E}">
        <p14:creationId xmlns:p14="http://schemas.microsoft.com/office/powerpoint/2010/main" val="19858490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3.4 SELECT</a:t>
            </a:r>
            <a:r>
              <a:rPr lang="en-US" altLang="ko-KR" sz="1200" b="1" dirty="0">
                <a:solidFill>
                  <a:srgbClr val="000000"/>
                </a:solidFill>
                <a:latin typeface="맑은 고딕" panose="020B0503020000020004" pitchFamily="50" charset="-127"/>
                <a:ea typeface="맑은 고딕" panose="020B0503020000020004" pitchFamily="50" charset="-127"/>
              </a:rPr>
              <a:t>, FROM, WHERE</a:t>
            </a:r>
            <a:r>
              <a:rPr lang="ko-KR" altLang="en-US" sz="1200" b="1" dirty="0">
                <a:solidFill>
                  <a:srgbClr val="000000"/>
                </a:solidFill>
                <a:latin typeface="맑은 고딕" panose="020B0503020000020004" pitchFamily="50" charset="-127"/>
                <a:ea typeface="맑은 고딕" panose="020B0503020000020004" pitchFamily="50" charset="-127"/>
              </a:rPr>
              <a:t>절에는 필요한 </a:t>
            </a:r>
            <a:r>
              <a:rPr lang="ko-KR" altLang="en-US" sz="1200" b="1" dirty="0" err="1" smtClean="0">
                <a:solidFill>
                  <a:srgbClr val="000000"/>
                </a:solidFill>
                <a:latin typeface="맑은 고딕" panose="020B0503020000020004" pitchFamily="50" charset="-127"/>
                <a:ea typeface="맑은 고딕" panose="020B0503020000020004" pitchFamily="50" charset="-127"/>
              </a:rPr>
              <a:t>필드명</a:t>
            </a:r>
            <a:r>
              <a:rPr lang="ko-KR" altLang="en-US" sz="1200" b="1" dirty="0" smtClean="0">
                <a:solidFill>
                  <a:srgbClr val="000000"/>
                </a:solidFill>
                <a:latin typeface="맑은 고딕" panose="020B0503020000020004" pitchFamily="50" charset="-127"/>
                <a:ea typeface="맑은 고딕" panose="020B0503020000020004" pitchFamily="50" charset="-127"/>
              </a:rPr>
              <a:t> 만 기술하라</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Rectangle 8"/>
          <p:cNvSpPr>
            <a:spLocks noChangeArrowheads="1"/>
          </p:cNvSpPr>
          <p:nvPr/>
        </p:nvSpPr>
        <p:spPr bwMode="auto">
          <a:xfrm>
            <a:off x="653926" y="1524000"/>
            <a:ext cx="8597900" cy="262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b="1" dirty="0" smtClean="0">
                <a:latin typeface="맑은 고딕" panose="020B0503020000020004" pitchFamily="50" charset="-127"/>
                <a:ea typeface="맑은 고딕" panose="020B0503020000020004" pitchFamily="50" charset="-127"/>
              </a:rPr>
              <a:t>1) </a:t>
            </a:r>
            <a:r>
              <a:rPr kumimoji="0" lang="ko-KR" altLang="en-US" sz="1100" b="1" dirty="0" smtClean="0">
                <a:latin typeface="맑은 고딕" panose="020B0503020000020004" pitchFamily="50" charset="-127"/>
                <a:ea typeface="맑은 고딕" panose="020B0503020000020004" pitchFamily="50" charset="-127"/>
              </a:rPr>
              <a:t>불필요한 </a:t>
            </a:r>
            <a:r>
              <a:rPr kumimoji="0" lang="ko-KR" altLang="en-US" sz="1100" b="1" dirty="0">
                <a:latin typeface="맑은 고딕" panose="020B0503020000020004" pitchFamily="50" charset="-127"/>
                <a:ea typeface="맑은 고딕" panose="020B0503020000020004" pitchFamily="50" charset="-127"/>
              </a:rPr>
              <a:t>조건을 </a:t>
            </a:r>
            <a:r>
              <a:rPr kumimoji="0" lang="en-US" altLang="ko-KR" sz="1100" b="1" dirty="0">
                <a:latin typeface="맑은 고딕" panose="020B0503020000020004" pitchFamily="50" charset="-127"/>
                <a:ea typeface="맑은 고딕" panose="020B0503020000020004" pitchFamily="50" charset="-127"/>
              </a:rPr>
              <a:t>Where </a:t>
            </a:r>
            <a:r>
              <a:rPr kumimoji="0" lang="ko-KR" altLang="en-US" sz="1100" b="1" dirty="0">
                <a:latin typeface="맑은 고딕" panose="020B0503020000020004" pitchFamily="50" charset="-127"/>
                <a:ea typeface="맑은 고딕" panose="020B0503020000020004" pitchFamily="50" charset="-127"/>
              </a:rPr>
              <a:t>절에 기술하지 </a:t>
            </a:r>
            <a:r>
              <a:rPr kumimoji="0" lang="ko-KR" altLang="en-US" sz="1100" b="1" dirty="0" smtClean="0">
                <a:latin typeface="맑은 고딕" panose="020B0503020000020004" pitchFamily="50" charset="-127"/>
                <a:ea typeface="맑은 고딕" panose="020B0503020000020004" pitchFamily="50" charset="-127"/>
              </a:rPr>
              <a:t>않는다</a:t>
            </a:r>
            <a:endParaRPr kumimoji="0" lang="ko-KR" altLang="en-US" sz="1100" b="1" dirty="0">
              <a:latin typeface="맑은 고딕" panose="020B0503020000020004" pitchFamily="50" charset="-127"/>
              <a:ea typeface="맑은 고딕" panose="020B0503020000020004" pitchFamily="50" charset="-127"/>
            </a:endParaRPr>
          </a:p>
        </p:txBody>
      </p:sp>
      <p:sp>
        <p:nvSpPr>
          <p:cNvPr id="7" name="Rectangle 3"/>
          <p:cNvSpPr>
            <a:spLocks noChangeArrowheads="1"/>
          </p:cNvSpPr>
          <p:nvPr/>
        </p:nvSpPr>
        <p:spPr bwMode="auto">
          <a:xfrm>
            <a:off x="747588" y="1830572"/>
            <a:ext cx="8597900" cy="1616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SELECT EP.EMPNO, EP.ENAME, EP.JOB</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FROM   EMP EP</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WHERE  </a:t>
            </a:r>
            <a:r>
              <a:rPr kumimoji="0" lang="en-US" altLang="en-US" sz="1100" dirty="0" smtClean="0">
                <a:solidFill>
                  <a:srgbClr val="FF0000"/>
                </a:solidFill>
                <a:latin typeface="맑은 고딕" panose="020B0503020000020004" pitchFamily="50" charset="-127"/>
                <a:ea typeface="맑은 고딕" panose="020B0503020000020004" pitchFamily="50" charset="-127"/>
              </a:rPr>
              <a:t>EP.EMPNO</a:t>
            </a:r>
            <a:r>
              <a:rPr kumimoji="0" lang="en-US" altLang="ko-KR" sz="1100" dirty="0" smtClean="0">
                <a:solidFill>
                  <a:srgbClr val="FF0000"/>
                </a:solidFill>
                <a:latin typeface="맑은 고딕" panose="020B0503020000020004" pitchFamily="50" charset="-127"/>
                <a:ea typeface="맑은 고딕" panose="020B0503020000020004" pitchFamily="50" charset="-127"/>
              </a:rPr>
              <a:t> like '%'</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ko-KR" altLang="en-US" sz="1100" dirty="0" smtClean="0">
                <a:solidFill>
                  <a:srgbClr val="000000"/>
                </a:solidFill>
                <a:latin typeface="맑은 고딕" panose="020B0503020000020004" pitchFamily="50" charset="-127"/>
                <a:ea typeface="맑은 고딕" panose="020B0503020000020004" pitchFamily="50" charset="-127"/>
              </a:rPr>
              <a:t>사용자가 </a:t>
            </a:r>
            <a:r>
              <a:rPr kumimoji="0" lang="en-US" altLang="ko-KR" sz="1100" dirty="0" err="1" smtClean="0">
                <a:solidFill>
                  <a:srgbClr val="000000"/>
                </a:solidFill>
                <a:latin typeface="맑은 고딕" panose="020B0503020000020004" pitchFamily="50" charset="-127"/>
                <a:ea typeface="맑은 고딕" panose="020B0503020000020004" pitchFamily="50" charset="-127"/>
              </a:rPr>
              <a:t>empname</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조건만을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줬을때</a:t>
            </a:r>
            <a:endParaRPr kumimoji="0" lang="ko-KR"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ko-KR"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AND    EP.EMPNAME = '</a:t>
            </a:r>
            <a:r>
              <a:rPr kumimoji="0" lang="en-US" altLang="ko-KR" sz="1100" dirty="0" err="1" smtClean="0">
                <a:solidFill>
                  <a:srgbClr val="000000"/>
                </a:solidFill>
                <a:latin typeface="맑은 고딕" panose="020B0503020000020004" pitchFamily="50" charset="-127"/>
                <a:ea typeface="맑은 고딕" panose="020B0503020000020004" pitchFamily="50" charset="-127"/>
              </a:rPr>
              <a:t>soo</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SELECT EP.EMPNO, EP.ENAME, EP.JOB</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a:solidFill>
                  <a:srgbClr val="000000"/>
                </a:solidFill>
                <a:latin typeface="맑은 고딕" panose="020B0503020000020004" pitchFamily="50" charset="-127"/>
                <a:ea typeface="맑은 고딕" panose="020B0503020000020004" pitchFamily="50" charset="-127"/>
              </a:rPr>
              <a:t>FROM   EMP EP</a:t>
            </a:r>
          </a:p>
          <a:p>
            <a:pPr latinLnBrk="0"/>
            <a:r>
              <a:rPr kumimoji="0" lang="en-US" altLang="en-US" sz="1100" dirty="0">
                <a:solidFill>
                  <a:srgbClr val="000000"/>
                </a:solidFill>
                <a:latin typeface="맑은 고딕" panose="020B0503020000020004" pitchFamily="50" charset="-127"/>
                <a:ea typeface="맑은 고딕" panose="020B0503020000020004" pitchFamily="50" charset="-127"/>
              </a:rPr>
              <a:t>       WHERE  </a:t>
            </a:r>
            <a:r>
              <a:rPr kumimoji="0" lang="en-US" altLang="ko-KR" sz="1100" dirty="0" smtClean="0">
                <a:solidFill>
                  <a:srgbClr val="000000"/>
                </a:solidFill>
                <a:latin typeface="맑은 고딕" panose="020B0503020000020004" pitchFamily="50" charset="-127"/>
                <a:ea typeface="맑은 고딕" panose="020B0503020000020004" pitchFamily="50" charset="-127"/>
              </a:rPr>
              <a:t>EP.EMPNAME </a:t>
            </a:r>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err="1">
                <a:solidFill>
                  <a:srgbClr val="000000"/>
                </a:solidFill>
                <a:latin typeface="맑은 고딕" panose="020B0503020000020004" pitchFamily="50" charset="-127"/>
                <a:ea typeface="맑은 고딕" panose="020B0503020000020004" pitchFamily="50" charset="-127"/>
              </a:rPr>
              <a:t>soo</a:t>
            </a:r>
            <a:r>
              <a:rPr kumimoji="0" lang="en-US" altLang="ko-KR" sz="1100" dirty="0">
                <a:solidFill>
                  <a:srgbClr val="000000"/>
                </a:solidFill>
                <a:latin typeface="맑은 고딕" panose="020B0503020000020004" pitchFamily="50" charset="-127"/>
                <a:ea typeface="맑은 고딕" panose="020B0503020000020004" pitchFamily="50" charset="-127"/>
              </a:rPr>
              <a:t>' </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p:txBody>
      </p:sp>
      <p:sp>
        <p:nvSpPr>
          <p:cNvPr id="8" name="Rectangle 8"/>
          <p:cNvSpPr>
            <a:spLocks noChangeArrowheads="1"/>
          </p:cNvSpPr>
          <p:nvPr/>
        </p:nvSpPr>
        <p:spPr bwMode="auto">
          <a:xfrm>
            <a:off x="653926" y="3501008"/>
            <a:ext cx="8597900" cy="262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ko-KR" sz="1100" b="1" dirty="0">
                <a:solidFill>
                  <a:srgbClr val="000000"/>
                </a:solidFill>
                <a:latin typeface="맑은 고딕" panose="020B0503020000020004" pitchFamily="50" charset="-127"/>
                <a:ea typeface="맑은 고딕" panose="020B0503020000020004" pitchFamily="50" charset="-127"/>
              </a:rPr>
              <a:t>2</a:t>
            </a:r>
            <a:r>
              <a:rPr kumimoji="0" lang="en-US" altLang="en-US" sz="1100" b="1" dirty="0">
                <a:solidFill>
                  <a:srgbClr val="000000"/>
                </a:solidFill>
                <a:latin typeface="맑은 고딕" panose="020B0503020000020004" pitchFamily="50" charset="-127"/>
                <a:ea typeface="맑은 고딕" panose="020B0503020000020004" pitchFamily="50" charset="-127"/>
              </a:rPr>
              <a:t>) </a:t>
            </a:r>
            <a:r>
              <a:rPr kumimoji="0" lang="en-US" altLang="ko-KR" sz="1100" b="1" dirty="0">
                <a:solidFill>
                  <a:srgbClr val="0066FF"/>
                </a:solidFill>
                <a:latin typeface="맑은 고딕" panose="020B0503020000020004" pitchFamily="50" charset="-127"/>
                <a:ea typeface="맑은 고딕" panose="020B0503020000020004" pitchFamily="50" charset="-127"/>
              </a:rPr>
              <a:t>SELECT * </a:t>
            </a:r>
            <a:r>
              <a:rPr kumimoji="0" lang="ko-KR" altLang="en-US" sz="1100" b="1" dirty="0">
                <a:solidFill>
                  <a:srgbClr val="0066FF"/>
                </a:solidFill>
                <a:latin typeface="맑은 고딕" panose="020B0503020000020004" pitchFamily="50" charset="-127"/>
                <a:ea typeface="맑은 고딕" panose="020B0503020000020004" pitchFamily="50" charset="-127"/>
              </a:rPr>
              <a:t>는 사용하지 않는다</a:t>
            </a:r>
            <a:r>
              <a:rPr kumimoji="0" lang="en-US" altLang="ko-KR" sz="1100" b="1" dirty="0">
                <a:solidFill>
                  <a:srgbClr val="0066FF"/>
                </a:solidFill>
                <a:latin typeface="맑은 고딕" panose="020B0503020000020004" pitchFamily="50" charset="-127"/>
                <a:ea typeface="맑은 고딕" panose="020B0503020000020004" pitchFamily="50" charset="-127"/>
              </a:rPr>
              <a:t>.</a:t>
            </a:r>
          </a:p>
        </p:txBody>
      </p:sp>
      <p:sp>
        <p:nvSpPr>
          <p:cNvPr id="9" name="Rectangle 8"/>
          <p:cNvSpPr>
            <a:spLocks noChangeArrowheads="1"/>
          </p:cNvSpPr>
          <p:nvPr/>
        </p:nvSpPr>
        <p:spPr bwMode="auto">
          <a:xfrm>
            <a:off x="653926" y="3809390"/>
            <a:ext cx="8597900" cy="262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ko-KR" sz="1100" b="1" dirty="0">
                <a:solidFill>
                  <a:srgbClr val="000000"/>
                </a:solidFill>
                <a:latin typeface="맑은 고딕" panose="020B0503020000020004" pitchFamily="50" charset="-127"/>
                <a:ea typeface="맑은 고딕" panose="020B0503020000020004" pitchFamily="50" charset="-127"/>
              </a:rPr>
              <a:t>3) </a:t>
            </a:r>
            <a:r>
              <a:rPr kumimoji="0" lang="ko-KR" altLang="en-US" sz="1100" b="1" dirty="0">
                <a:solidFill>
                  <a:srgbClr val="000000"/>
                </a:solidFill>
                <a:latin typeface="맑은 고딕" panose="020B0503020000020004" pitchFamily="50" charset="-127"/>
                <a:ea typeface="맑은 고딕" panose="020B0503020000020004" pitchFamily="50" charset="-127"/>
              </a:rPr>
              <a:t>전체 데이터 모델을 이해하고 반드시 조인에 필요한 테이블만 </a:t>
            </a:r>
            <a:r>
              <a:rPr kumimoji="0" lang="en-US" altLang="ko-KR" sz="1100" b="1" dirty="0">
                <a:solidFill>
                  <a:srgbClr val="000000"/>
                </a:solidFill>
                <a:latin typeface="맑은 고딕" panose="020B0503020000020004" pitchFamily="50" charset="-127"/>
                <a:ea typeface="맑은 고딕" panose="020B0503020000020004" pitchFamily="50" charset="-127"/>
              </a:rPr>
              <a:t>FROM</a:t>
            </a:r>
            <a:r>
              <a:rPr kumimoji="0" lang="ko-KR" altLang="en-US" sz="1100" b="1" dirty="0">
                <a:solidFill>
                  <a:srgbClr val="000000"/>
                </a:solidFill>
                <a:latin typeface="맑은 고딕" panose="020B0503020000020004" pitchFamily="50" charset="-127"/>
                <a:ea typeface="맑은 고딕" panose="020B0503020000020004" pitchFamily="50" charset="-127"/>
              </a:rPr>
              <a:t>절에 기술하도록 한다</a:t>
            </a:r>
            <a:r>
              <a:rPr kumimoji="0" lang="en-US" altLang="ko-KR" sz="1100" b="1" dirty="0">
                <a:solidFill>
                  <a:srgbClr val="000000"/>
                </a:solidFill>
                <a:latin typeface="맑은 고딕" panose="020B0503020000020004" pitchFamily="50" charset="-127"/>
                <a:ea typeface="맑은 고딕" panose="020B0503020000020004" pitchFamily="50" charset="-127"/>
              </a:rPr>
              <a:t>.</a:t>
            </a:r>
            <a:endParaRPr kumimoji="0" lang="ko-KR" altLang="en-US" sz="1100" b="1" dirty="0">
              <a:solidFill>
                <a:srgbClr val="FF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0419053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3.5 </a:t>
            </a:r>
            <a:r>
              <a:rPr lang="en-US" altLang="ko-KR" sz="1200" b="1" dirty="0">
                <a:solidFill>
                  <a:srgbClr val="000000"/>
                </a:solidFill>
                <a:latin typeface="맑은 고딕" panose="020B0503020000020004" pitchFamily="50" charset="-127"/>
                <a:ea typeface="맑은 고딕" panose="020B0503020000020004" pitchFamily="50" charset="-127"/>
              </a:rPr>
              <a:t>Function Based Index </a:t>
            </a:r>
            <a:r>
              <a:rPr lang="ko-KR" altLang="en-US" sz="1200" b="1" dirty="0" smtClean="0">
                <a:solidFill>
                  <a:srgbClr val="000000"/>
                </a:solidFill>
                <a:latin typeface="맑은 고딕" panose="020B0503020000020004" pitchFamily="50" charset="-127"/>
                <a:ea typeface="맑은 고딕" panose="020B0503020000020004" pitchFamily="50" charset="-127"/>
              </a:rPr>
              <a:t>활용</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Text Box 7"/>
          <p:cNvSpPr txBox="1">
            <a:spLocks noChangeArrowheads="1"/>
          </p:cNvSpPr>
          <p:nvPr/>
        </p:nvSpPr>
        <p:spPr bwMode="auto">
          <a:xfrm>
            <a:off x="560388" y="3486756"/>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3.6 Dynamic </a:t>
            </a:r>
            <a:r>
              <a:rPr lang="en-US" altLang="ko-KR" sz="1200" b="1" dirty="0">
                <a:solidFill>
                  <a:srgbClr val="000000"/>
                </a:solidFill>
                <a:latin typeface="맑은 고딕" panose="020B0503020000020004" pitchFamily="50" charset="-127"/>
                <a:ea typeface="맑은 고딕" panose="020B0503020000020004" pitchFamily="50" charset="-127"/>
              </a:rPr>
              <a:t>SQL </a:t>
            </a:r>
            <a:r>
              <a:rPr lang="ko-KR" altLang="en-US" sz="1200" b="1" dirty="0">
                <a:solidFill>
                  <a:srgbClr val="000000"/>
                </a:solidFill>
                <a:latin typeface="맑은 고딕" panose="020B0503020000020004" pitchFamily="50" charset="-127"/>
                <a:ea typeface="맑은 고딕" panose="020B0503020000020004" pitchFamily="50" charset="-127"/>
              </a:rPr>
              <a:t>을 사용해야 할 </a:t>
            </a:r>
            <a:r>
              <a:rPr lang="ko-KR" altLang="en-US" sz="1200" b="1" dirty="0" smtClean="0">
                <a:solidFill>
                  <a:srgbClr val="000000"/>
                </a:solidFill>
                <a:latin typeface="맑은 고딕" panose="020B0503020000020004" pitchFamily="50" charset="-127"/>
                <a:ea typeface="맑은 고딕" panose="020B0503020000020004" pitchFamily="50" charset="-127"/>
              </a:rPr>
              <a:t>경우</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7" name="Rectangle 2"/>
          <p:cNvSpPr>
            <a:spLocks noChangeArrowheads="1"/>
          </p:cNvSpPr>
          <p:nvPr/>
        </p:nvSpPr>
        <p:spPr bwMode="auto">
          <a:xfrm>
            <a:off x="656778" y="1560058"/>
            <a:ext cx="9048750" cy="127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b="1" dirty="0" smtClean="0">
                <a:solidFill>
                  <a:srgbClr val="000000"/>
                </a:solidFill>
                <a:latin typeface="맑은 고딕" panose="020B0503020000020004" pitchFamily="50" charset="-127"/>
                <a:ea typeface="맑은 고딕" panose="020B0503020000020004" pitchFamily="50" charset="-127"/>
              </a:rPr>
              <a:t>1) </a:t>
            </a:r>
            <a:r>
              <a:rPr kumimoji="0" lang="en-US" altLang="ko-KR" sz="1100" b="1" dirty="0" smtClean="0">
                <a:solidFill>
                  <a:srgbClr val="000000"/>
                </a:solidFill>
                <a:latin typeface="맑은 고딕" panose="020B0503020000020004" pitchFamily="50" charset="-127"/>
                <a:ea typeface="맑은 고딕" panose="020B0503020000020004" pitchFamily="50" charset="-127"/>
              </a:rPr>
              <a:t>Where </a:t>
            </a:r>
            <a:r>
              <a:rPr kumimoji="0" lang="ko-KR" altLang="en-US" sz="1100" b="1" dirty="0" smtClean="0">
                <a:solidFill>
                  <a:srgbClr val="000000"/>
                </a:solidFill>
                <a:latin typeface="맑은 고딕" panose="020B0503020000020004" pitchFamily="50" charset="-127"/>
                <a:ea typeface="맑은 고딕" panose="020B0503020000020004" pitchFamily="50" charset="-127"/>
              </a:rPr>
              <a:t>절 </a:t>
            </a:r>
            <a:r>
              <a:rPr kumimoji="0" lang="ko-KR" altLang="en-US" sz="1100" b="1" dirty="0" err="1" smtClean="0">
                <a:solidFill>
                  <a:srgbClr val="000000"/>
                </a:solidFill>
                <a:latin typeface="맑은 고딕" panose="020B0503020000020004" pitchFamily="50" charset="-127"/>
                <a:ea typeface="맑은 고딕" panose="020B0503020000020004" pitchFamily="50" charset="-127"/>
              </a:rPr>
              <a:t>컬럼의</a:t>
            </a:r>
            <a:r>
              <a:rPr kumimoji="0" lang="ko-KR" altLang="en-US" sz="1100" b="1" dirty="0" smtClean="0">
                <a:solidFill>
                  <a:srgbClr val="000000"/>
                </a:solidFill>
                <a:latin typeface="맑은 고딕" panose="020B0503020000020004" pitchFamily="50" charset="-127"/>
                <a:ea typeface="맑은 고딕" panose="020B0503020000020004" pitchFamily="50" charset="-127"/>
              </a:rPr>
              <a:t> 변형이 불가피할 경우에 사용한다</a:t>
            </a:r>
            <a:r>
              <a:rPr kumimoji="0" lang="en-US" altLang="ko-KR" sz="1100" b="1" dirty="0" smtClean="0">
                <a:solidFill>
                  <a:srgbClr val="000000"/>
                </a:solidFill>
                <a:latin typeface="맑은 고딕" panose="020B0503020000020004" pitchFamily="50" charset="-127"/>
                <a:ea typeface="맑은 고딕" panose="020B0503020000020004" pitchFamily="50" charset="-127"/>
              </a:rPr>
              <a:t>.</a:t>
            </a:r>
            <a:endParaRPr kumimoji="0" lang="en-US" altLang="en-US" sz="1100" b="1" dirty="0" smtClean="0">
              <a:solidFill>
                <a:srgbClr val="000000"/>
              </a:solidFill>
              <a:latin typeface="맑은 고딕" panose="020B0503020000020004" pitchFamily="50" charset="-127"/>
              <a:ea typeface="맑은 고딕" panose="020B0503020000020004" pitchFamily="50" charset="-127"/>
            </a:endParaRPr>
          </a:p>
          <a:p>
            <a:pPr latinLnBrk="0"/>
            <a:endParaRPr kumimoji="0" lang="en-US" altLang="en-US" sz="1100" b="1"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SELECT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empno</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ename</a:t>
            </a:r>
            <a:r>
              <a:rPr kumimoji="0" lang="en-US" altLang="en-US" sz="1100" dirty="0" smtClean="0">
                <a:solidFill>
                  <a:srgbClr val="000000"/>
                </a:solidFill>
                <a:latin typeface="맑은 고딕" panose="020B0503020000020004" pitchFamily="50" charset="-127"/>
                <a:ea typeface="맑은 고딕" panose="020B0503020000020004" pitchFamily="50" charset="-127"/>
              </a:rPr>
              <a:t>, job </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FROM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WHERE  </a:t>
            </a:r>
            <a:r>
              <a:rPr kumimoji="0" lang="en-US" altLang="ko-KR" sz="1100" dirty="0" smtClean="0">
                <a:solidFill>
                  <a:srgbClr val="000000"/>
                </a:solidFill>
                <a:latin typeface="맑은 고딕" panose="020B0503020000020004" pitchFamily="50" charset="-127"/>
                <a:ea typeface="맑은 고딕" panose="020B0503020000020004" pitchFamily="50" charset="-127"/>
              </a:rPr>
              <a:t>SUBSTR(</a:t>
            </a:r>
            <a:r>
              <a:rPr kumimoji="0" lang="en-US" altLang="en-US" sz="1100" dirty="0" smtClean="0">
                <a:solidFill>
                  <a:srgbClr val="000000"/>
                </a:solidFill>
                <a:latin typeface="맑은 고딕" panose="020B0503020000020004" pitchFamily="50" charset="-127"/>
                <a:ea typeface="맑은 고딕" panose="020B0503020000020004" pitchFamily="50" charset="-127"/>
              </a:rPr>
              <a:t>empno</a:t>
            </a:r>
            <a:r>
              <a:rPr kumimoji="0" lang="en-US" altLang="ko-KR" sz="1100" dirty="0" smtClean="0">
                <a:solidFill>
                  <a:srgbClr val="000000"/>
                </a:solidFill>
                <a:latin typeface="맑은 고딕" panose="020B0503020000020004" pitchFamily="50" charset="-127"/>
                <a:ea typeface="맑은 고딕" panose="020B0503020000020004" pitchFamily="50" charset="-127"/>
              </a:rPr>
              <a:t>,1,4) = '</a:t>
            </a:r>
            <a:r>
              <a:rPr kumimoji="0" lang="en-US" altLang="en-US" sz="1100" dirty="0" smtClean="0">
                <a:solidFill>
                  <a:srgbClr val="000000"/>
                </a:solidFill>
                <a:latin typeface="맑은 고딕" panose="020B0503020000020004" pitchFamily="50" charset="-127"/>
                <a:ea typeface="맑은 고딕" panose="020B0503020000020004" pitchFamily="50" charset="-127"/>
              </a:rPr>
              <a:t>1234</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b="1" dirty="0" smtClean="0">
                <a:solidFill>
                  <a:srgbClr val="000000"/>
                </a:solidFill>
                <a:latin typeface="맑은 고딕" panose="020B0503020000020004" pitchFamily="50" charset="-127"/>
                <a:ea typeface="맑은 고딕" panose="020B0503020000020004" pitchFamily="50" charset="-127"/>
              </a:rPr>
              <a:t>Create index emp_ix01 on </a:t>
            </a:r>
            <a:r>
              <a:rPr kumimoji="0" lang="en-US" altLang="ko-KR" sz="1100" b="1" dirty="0" err="1" smtClean="0">
                <a:solidFill>
                  <a:srgbClr val="000000"/>
                </a:solidFill>
                <a:latin typeface="맑은 고딕" panose="020B0503020000020004" pitchFamily="50" charset="-127"/>
                <a:ea typeface="맑은 고딕" panose="020B0503020000020004" pitchFamily="50" charset="-127"/>
              </a:rPr>
              <a:t>emp</a:t>
            </a:r>
            <a:r>
              <a:rPr kumimoji="0" lang="en-US" altLang="ko-KR" sz="1100" b="1" dirty="0" smtClean="0">
                <a:solidFill>
                  <a:srgbClr val="000000"/>
                </a:solidFill>
                <a:latin typeface="맑은 고딕" panose="020B0503020000020004" pitchFamily="50" charset="-127"/>
                <a:ea typeface="맑은 고딕" panose="020B0503020000020004" pitchFamily="50" charset="-127"/>
              </a:rPr>
              <a:t> ( </a:t>
            </a:r>
            <a:r>
              <a:rPr kumimoji="0" lang="en-US" altLang="ko-KR" sz="1100" dirty="0" smtClean="0">
                <a:solidFill>
                  <a:srgbClr val="0066FF"/>
                </a:solidFill>
                <a:latin typeface="맑은 고딕" panose="020B0503020000020004" pitchFamily="50" charset="-127"/>
                <a:ea typeface="맑은 고딕" panose="020B0503020000020004" pitchFamily="50" charset="-127"/>
              </a:rPr>
              <a:t>SUBSTR(empno,1,4)</a:t>
            </a:r>
            <a:r>
              <a:rPr kumimoji="0" lang="en-US" altLang="ko-KR" sz="1100" b="1"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p:txBody>
      </p:sp>
      <p:sp>
        <p:nvSpPr>
          <p:cNvPr id="8" name="Rectangle 3"/>
          <p:cNvSpPr>
            <a:spLocks noChangeArrowheads="1"/>
          </p:cNvSpPr>
          <p:nvPr/>
        </p:nvSpPr>
        <p:spPr bwMode="auto">
          <a:xfrm>
            <a:off x="656778" y="3789040"/>
            <a:ext cx="8597900" cy="2462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en-US" sz="1100" b="1" dirty="0" smtClean="0">
                <a:solidFill>
                  <a:srgbClr val="000000"/>
                </a:solidFill>
                <a:latin typeface="맑은 고딕" panose="020B0503020000020004" pitchFamily="50" charset="-127"/>
                <a:ea typeface="맑은 고딕" panose="020B0503020000020004" pitchFamily="50" charset="-127"/>
              </a:rPr>
              <a:t>1) </a:t>
            </a:r>
            <a:r>
              <a:rPr kumimoji="0" lang="en-US" altLang="ko-KR" sz="1100" b="1" dirty="0" smtClean="0">
                <a:solidFill>
                  <a:srgbClr val="000000"/>
                </a:solidFill>
                <a:latin typeface="맑은 고딕" panose="020B0503020000020004" pitchFamily="50" charset="-127"/>
                <a:ea typeface="맑은 고딕" panose="020B0503020000020004" pitchFamily="50" charset="-127"/>
              </a:rPr>
              <a:t>Dynamic SQL </a:t>
            </a:r>
            <a:r>
              <a:rPr kumimoji="0" lang="ko-KR" altLang="en-US" sz="1100" b="1" dirty="0" smtClean="0">
                <a:solidFill>
                  <a:srgbClr val="000000"/>
                </a:solidFill>
                <a:latin typeface="맑은 고딕" panose="020B0503020000020004" pitchFamily="50" charset="-127"/>
                <a:ea typeface="맑은 고딕" panose="020B0503020000020004" pitchFamily="50" charset="-127"/>
              </a:rPr>
              <a:t>을 조건에 따라 나누어 </a:t>
            </a:r>
            <a:r>
              <a:rPr kumimoji="0" lang="en-US" altLang="ko-KR" sz="1100" b="1" dirty="0" smtClean="0">
                <a:solidFill>
                  <a:srgbClr val="000000"/>
                </a:solidFill>
                <a:latin typeface="맑은 고딕" panose="020B0503020000020004" pitchFamily="50" charset="-127"/>
                <a:ea typeface="맑은 고딕" panose="020B0503020000020004" pitchFamily="50" charset="-127"/>
              </a:rPr>
              <a:t>SQL </a:t>
            </a:r>
            <a:r>
              <a:rPr kumimoji="0" lang="ko-KR" altLang="en-US" sz="1100" b="1" dirty="0" smtClean="0">
                <a:solidFill>
                  <a:srgbClr val="000000"/>
                </a:solidFill>
                <a:latin typeface="맑은 고딕" panose="020B0503020000020004" pitchFamily="50" charset="-127"/>
                <a:ea typeface="맑은 고딕" panose="020B0503020000020004" pitchFamily="50" charset="-127"/>
              </a:rPr>
              <a:t>힌트를 달리 준다</a:t>
            </a:r>
            <a:r>
              <a:rPr kumimoji="0" lang="en-US" altLang="ko-KR" sz="1100" b="1" dirty="0" smtClean="0">
                <a:solidFill>
                  <a:srgbClr val="000000"/>
                </a:solidFill>
                <a:latin typeface="맑은 고딕" panose="020B0503020000020004" pitchFamily="50" charset="-127"/>
                <a:ea typeface="맑은 고딕" panose="020B0503020000020004" pitchFamily="50" charset="-127"/>
              </a:rPr>
              <a:t>.(</a:t>
            </a:r>
            <a:r>
              <a:rPr kumimoji="0" lang="ko-KR" altLang="en-US" sz="1100" b="1" dirty="0" smtClean="0">
                <a:solidFill>
                  <a:srgbClr val="000000"/>
                </a:solidFill>
                <a:latin typeface="맑은 고딕" panose="020B0503020000020004" pitchFamily="50" charset="-127"/>
                <a:ea typeface="맑은 고딕" panose="020B0503020000020004" pitchFamily="50" charset="-127"/>
              </a:rPr>
              <a:t>경우의 수 고려</a:t>
            </a:r>
            <a:r>
              <a:rPr kumimoji="0" lang="en-US" altLang="ko-KR" sz="1100" b="1"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ko-KR" altLang="en-US" sz="1100" b="1"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&lt;</a:t>
            </a:r>
            <a:r>
              <a:rPr kumimoji="0" lang="ko-KR" altLang="en-US" sz="1100" dirty="0" smtClean="0">
                <a:solidFill>
                  <a:srgbClr val="000000"/>
                </a:solidFill>
                <a:latin typeface="맑은 고딕" panose="020B0503020000020004" pitchFamily="50" charset="-127"/>
                <a:ea typeface="맑은 고딕" panose="020B0503020000020004" pitchFamily="50" charset="-127"/>
              </a:rPr>
              <a:t>조건 </a:t>
            </a:r>
            <a:r>
              <a:rPr kumimoji="0" lang="en-US" altLang="ko-KR" sz="1100" dirty="0" smtClean="0">
                <a:solidFill>
                  <a:srgbClr val="000000"/>
                </a:solidFill>
                <a:latin typeface="맑은 고딕" panose="020B0503020000020004" pitchFamily="50" charset="-127"/>
                <a:ea typeface="맑은 고딕" panose="020B0503020000020004" pitchFamily="50" charset="-127"/>
              </a:rPr>
              <a:t>1</a:t>
            </a:r>
            <a:r>
              <a:rPr kumimoji="0" lang="en-US" altLang="en-US" sz="1100" dirty="0" smtClean="0">
                <a:solidFill>
                  <a:srgbClr val="000000"/>
                </a:solidFill>
                <a:latin typeface="맑은 고딕" panose="020B0503020000020004" pitchFamily="50" charset="-127"/>
                <a:ea typeface="맑은 고딕" panose="020B0503020000020004" pitchFamily="50" charset="-127"/>
              </a:rPr>
              <a:t>&gt;</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SELECT </a:t>
            </a:r>
            <a:r>
              <a:rPr kumimoji="0" lang="en-US" altLang="ko-KR" sz="1100" dirty="0" smtClean="0">
                <a:solidFill>
                  <a:srgbClr val="000000"/>
                </a:solidFill>
                <a:latin typeface="맑은 고딕" panose="020B0503020000020004" pitchFamily="50" charset="-127"/>
                <a:ea typeface="맑은 고딕" panose="020B0503020000020004" pitchFamily="50" charset="-127"/>
              </a:rPr>
              <a:t>/*+ index(</a:t>
            </a:r>
            <a:r>
              <a:rPr kumimoji="0" lang="en-US" altLang="ko-KR" sz="1100" dirty="0" err="1" smtClean="0">
                <a:solidFill>
                  <a:srgbClr val="000000"/>
                </a:solidFill>
                <a:latin typeface="맑은 고딕" panose="020B0503020000020004" pitchFamily="50" charset="-127"/>
                <a:ea typeface="맑은 고딕" panose="020B0503020000020004" pitchFamily="50" charset="-127"/>
              </a:rPr>
              <a:t>emp</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66FF"/>
                </a:solidFill>
                <a:latin typeface="맑은 고딕" panose="020B0503020000020004" pitchFamily="50" charset="-127"/>
                <a:ea typeface="맑은 고딕" panose="020B0503020000020004" pitchFamily="50" charset="-127"/>
              </a:rPr>
              <a:t>emp_empno_ix01</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empno</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ename</a:t>
            </a:r>
            <a:r>
              <a:rPr kumimoji="0" lang="en-US" altLang="en-US" sz="1100" dirty="0" smtClean="0">
                <a:solidFill>
                  <a:srgbClr val="000000"/>
                </a:solidFill>
                <a:latin typeface="맑은 고딕" panose="020B0503020000020004" pitchFamily="50" charset="-127"/>
                <a:ea typeface="맑은 고딕" panose="020B0503020000020004" pitchFamily="50" charset="-127"/>
              </a:rPr>
              <a:t>, job </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FROM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WHERE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empno</a:t>
            </a:r>
            <a:r>
              <a:rPr kumimoji="0" lang="en-US" altLang="ko-KR" sz="1100" dirty="0" smtClean="0">
                <a:solidFill>
                  <a:srgbClr val="0066FF"/>
                </a:solidFill>
                <a:latin typeface="맑은 고딕" panose="020B0503020000020004" pitchFamily="50" charset="-127"/>
                <a:ea typeface="맑은 고딕" panose="020B0503020000020004" pitchFamily="50" charset="-127"/>
              </a:rPr>
              <a:t> like ‘123%'</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&lt;</a:t>
            </a:r>
            <a:r>
              <a:rPr kumimoji="0" lang="ko-KR" altLang="en-US" sz="1100" dirty="0" smtClean="0">
                <a:solidFill>
                  <a:srgbClr val="000000"/>
                </a:solidFill>
                <a:latin typeface="맑은 고딕" panose="020B0503020000020004" pitchFamily="50" charset="-127"/>
                <a:ea typeface="맑은 고딕" panose="020B0503020000020004" pitchFamily="50" charset="-127"/>
              </a:rPr>
              <a:t>조건 </a:t>
            </a:r>
            <a:r>
              <a:rPr kumimoji="0" lang="en-US" altLang="ko-KR" sz="1100" dirty="0" smtClean="0">
                <a:solidFill>
                  <a:srgbClr val="000000"/>
                </a:solidFill>
                <a:latin typeface="맑은 고딕" panose="020B0503020000020004" pitchFamily="50" charset="-127"/>
                <a:ea typeface="맑은 고딕" panose="020B0503020000020004" pitchFamily="50" charset="-127"/>
              </a:rPr>
              <a:t>2&gt;</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smtClean="0">
                <a:solidFill>
                  <a:srgbClr val="000000"/>
                </a:solidFill>
                <a:latin typeface="맑은 고딕" panose="020B0503020000020004" pitchFamily="50" charset="-127"/>
                <a:ea typeface="맑은 고딕" panose="020B0503020000020004" pitchFamily="50" charset="-127"/>
              </a:rPr>
              <a:t> SELECT </a:t>
            </a:r>
            <a:r>
              <a:rPr kumimoji="0" lang="en-US" altLang="ko-KR" sz="1100" dirty="0" smtClean="0">
                <a:solidFill>
                  <a:srgbClr val="000000"/>
                </a:solidFill>
                <a:latin typeface="맑은 고딕" panose="020B0503020000020004" pitchFamily="50" charset="-127"/>
                <a:ea typeface="맑은 고딕" panose="020B0503020000020004" pitchFamily="50" charset="-127"/>
              </a:rPr>
              <a:t>/*+ index(</a:t>
            </a:r>
            <a:r>
              <a:rPr kumimoji="0" lang="en-US" altLang="ko-KR" sz="1100" dirty="0" err="1" smtClean="0">
                <a:solidFill>
                  <a:srgbClr val="000000"/>
                </a:solidFill>
                <a:latin typeface="맑은 고딕" panose="020B0503020000020004" pitchFamily="50" charset="-127"/>
                <a:ea typeface="맑은 고딕" panose="020B0503020000020004" pitchFamily="50" charset="-127"/>
              </a:rPr>
              <a:t>emp</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66FF"/>
                </a:solidFill>
                <a:latin typeface="맑은 고딕" panose="020B0503020000020004" pitchFamily="50" charset="-127"/>
                <a:ea typeface="맑은 고딕" panose="020B0503020000020004" pitchFamily="50" charset="-127"/>
              </a:rPr>
              <a:t>emp_empname_ix02</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empno</a:t>
            </a:r>
            <a:r>
              <a:rPr kumimoji="0" lang="en-US" altLang="en-US" sz="1100" dirty="0" smtClean="0">
                <a:solidFill>
                  <a:srgbClr val="000000"/>
                </a:solidFill>
                <a:latin typeface="맑은 고딕" panose="020B0503020000020004" pitchFamily="50" charset="-127"/>
                <a:ea typeface="맑은 고딕" panose="020B0503020000020004" pitchFamily="50" charset="-127"/>
              </a:rPr>
              <a:t>,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ename</a:t>
            </a:r>
            <a:r>
              <a:rPr kumimoji="0" lang="en-US" altLang="en-US" sz="1100" dirty="0" smtClean="0">
                <a:solidFill>
                  <a:srgbClr val="000000"/>
                </a:solidFill>
                <a:latin typeface="맑은 고딕" panose="020B0503020000020004" pitchFamily="50" charset="-127"/>
                <a:ea typeface="맑은 고딕" panose="020B0503020000020004" pitchFamily="50" charset="-127"/>
              </a:rPr>
              <a:t>, job </a:t>
            </a: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FROM   </a:t>
            </a:r>
            <a:r>
              <a:rPr kumimoji="0" lang="en-US" altLang="en-US" sz="1100" dirty="0" err="1" smtClean="0">
                <a:solidFill>
                  <a:srgbClr val="000000"/>
                </a:solidFill>
                <a:latin typeface="맑은 고딕" panose="020B0503020000020004" pitchFamily="50" charset="-127"/>
                <a:ea typeface="맑은 고딕" panose="020B0503020000020004" pitchFamily="50" charset="-127"/>
              </a:rPr>
              <a:t>emp</a:t>
            </a:r>
            <a:endParaRPr kumimoji="0" lang="en-US" altLang="en-US"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en-US" sz="1100" dirty="0" smtClean="0">
                <a:solidFill>
                  <a:srgbClr val="000000"/>
                </a:solidFill>
                <a:latin typeface="맑은 고딕" panose="020B0503020000020004" pitchFamily="50" charset="-127"/>
                <a:ea typeface="맑은 고딕" panose="020B0503020000020004" pitchFamily="50" charset="-127"/>
              </a:rPr>
              <a:t>       WHERE  </a:t>
            </a:r>
            <a:r>
              <a:rPr kumimoji="0" lang="en-US" altLang="en-US" sz="1100" dirty="0" err="1" smtClean="0">
                <a:solidFill>
                  <a:srgbClr val="0066FF"/>
                </a:solidFill>
                <a:latin typeface="맑은 고딕" panose="020B0503020000020004" pitchFamily="50" charset="-127"/>
                <a:ea typeface="맑은 고딕" panose="020B0503020000020004" pitchFamily="50" charset="-127"/>
              </a:rPr>
              <a:t>emp</a:t>
            </a:r>
            <a:r>
              <a:rPr kumimoji="0" lang="en-US" altLang="ko-KR" sz="1100" dirty="0" err="1" smtClean="0">
                <a:solidFill>
                  <a:srgbClr val="0066FF"/>
                </a:solidFill>
                <a:latin typeface="맑은 고딕" panose="020B0503020000020004" pitchFamily="50" charset="-127"/>
                <a:ea typeface="맑은 고딕" panose="020B0503020000020004" pitchFamily="50" charset="-127"/>
              </a:rPr>
              <a:t>name</a:t>
            </a:r>
            <a:r>
              <a:rPr kumimoji="0" lang="en-US" altLang="ko-KR" sz="1100" dirty="0" smtClean="0">
                <a:solidFill>
                  <a:srgbClr val="0066FF"/>
                </a:solidFill>
                <a:latin typeface="맑은 고딕" panose="020B0503020000020004" pitchFamily="50" charset="-127"/>
                <a:ea typeface="맑은 고딕" panose="020B0503020000020004" pitchFamily="50" charset="-127"/>
              </a:rPr>
              <a:t> = '</a:t>
            </a:r>
            <a:r>
              <a:rPr kumimoji="0" lang="en-US" altLang="ko-KR" sz="1100" dirty="0" err="1" smtClean="0">
                <a:solidFill>
                  <a:srgbClr val="0066FF"/>
                </a:solidFill>
                <a:latin typeface="맑은 고딕" panose="020B0503020000020004" pitchFamily="50" charset="-127"/>
                <a:ea typeface="맑은 고딕" panose="020B0503020000020004" pitchFamily="50" charset="-127"/>
              </a:rPr>
              <a:t>soo</a:t>
            </a:r>
            <a:r>
              <a:rPr kumimoji="0" lang="en-US" altLang="ko-KR" sz="1100" dirty="0" smtClean="0">
                <a:solidFill>
                  <a:srgbClr val="0066FF"/>
                </a:solidFill>
                <a:latin typeface="맑은 고딕" panose="020B0503020000020004" pitchFamily="50" charset="-127"/>
                <a:ea typeface="맑은 고딕" panose="020B0503020000020004" pitchFamily="50" charset="-127"/>
              </a:rPr>
              <a:t>'</a:t>
            </a:r>
          </a:p>
          <a:p>
            <a:pPr latinLnBrk="0"/>
            <a:endParaRPr kumimoji="0" lang="ko-KR" altLang="en-US" sz="1100" dirty="0" smtClean="0">
              <a:solidFill>
                <a:srgbClr val="FF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783817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ctr"/>
            <a:r>
              <a:rPr lang="ko-KR" altLang="en-US" dirty="0" smtClean="0"/>
              <a:t>목차</a:t>
            </a:r>
            <a:endParaRPr lang="en-US" dirty="0"/>
          </a:p>
        </p:txBody>
      </p:sp>
      <p:sp>
        <p:nvSpPr>
          <p:cNvPr id="3" name="제목 1"/>
          <p:cNvSpPr txBox="1">
            <a:spLocks/>
          </p:cNvSpPr>
          <p:nvPr/>
        </p:nvSpPr>
        <p:spPr>
          <a:xfrm>
            <a:off x="396244" y="1268760"/>
            <a:ext cx="4501164" cy="5022910"/>
          </a:xfrm>
          <a:prstGeom prst="rect">
            <a:avLst/>
          </a:prstGeom>
        </p:spPr>
        <p:txBody>
          <a:bodyPr/>
          <a:lstStyle/>
          <a:p>
            <a:pPr algn="l" eaLnBrk="1" hangingPunct="1">
              <a:spcBef>
                <a:spcPct val="30000"/>
              </a:spcBef>
              <a:buFont typeface="Monotype Sorts" pitchFamily="2" charset="2"/>
              <a:buNone/>
            </a:pPr>
            <a:r>
              <a:rPr kumimoji="1" lang="en-US" altLang="ko-KR" sz="1200" b="1" i="0" u="none" strike="noStrike" kern="0" cap="none" spc="0" normalizeH="0" baseline="0" noProof="0" dirty="0" smtClean="0">
                <a:ln>
                  <a:noFill/>
                </a:ln>
                <a:solidFill>
                  <a:schemeClr val="tx2"/>
                </a:solidFill>
                <a:effectLst/>
                <a:uLnTx/>
                <a:uFillTx/>
                <a:latin typeface="맑은 고딕" pitchFamily="50" charset="-127"/>
                <a:ea typeface="맑은 고딕" pitchFamily="50" charset="-127"/>
                <a:cs typeface="+mj-cs"/>
              </a:rPr>
              <a:t>1</a:t>
            </a:r>
            <a:r>
              <a:rPr lang="en-US" altLang="ko-KR" sz="1200" b="1" dirty="0" smtClean="0">
                <a:latin typeface="맑은 고딕" panose="020B0503020000020004" pitchFamily="50" charset="-127"/>
                <a:ea typeface="맑은 고딕" panose="020B0503020000020004" pitchFamily="50" charset="-127"/>
              </a:rPr>
              <a:t>. </a:t>
            </a:r>
            <a:r>
              <a:rPr lang="ko-KR" altLang="en-US" sz="1200" b="1" dirty="0" smtClean="0">
                <a:latin typeface="맑은 고딕" panose="020B0503020000020004" pitchFamily="50" charset="-127"/>
                <a:ea typeface="맑은 고딕" panose="020B0503020000020004" pitchFamily="50" charset="-127"/>
                <a:sym typeface="Wingdings" panose="05000000000000000000" pitchFamily="2" charset="2"/>
              </a:rPr>
              <a:t>개요</a:t>
            </a:r>
            <a:endParaRPr lang="en-US" altLang="ko-KR" sz="1200" b="1" dirty="0" smtClean="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1.1.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정의 </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1.2</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 </a:t>
            </a:r>
            <a:r>
              <a:rPr lang="ko-KR" altLang="en-US" sz="1100" dirty="0">
                <a:latin typeface="맑은 고딕" panose="020B0503020000020004" pitchFamily="50" charset="-127"/>
                <a:ea typeface="맑은 고딕" panose="020B0503020000020004" pitchFamily="50" charset="-127"/>
              </a:rPr>
              <a:t>적용의 </a:t>
            </a:r>
            <a:r>
              <a:rPr lang="ko-KR" altLang="en-US" sz="1100" dirty="0" smtClean="0">
                <a:latin typeface="맑은 고딕" panose="020B0503020000020004" pitchFamily="50" charset="-127"/>
                <a:ea typeface="맑은 고딕" panose="020B0503020000020004" pitchFamily="50" charset="-127"/>
              </a:rPr>
              <a:t>원칙</a:t>
            </a:r>
            <a:endParaRPr lang="en-US" altLang="ko-KR" sz="1100"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1.3</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 </a:t>
            </a:r>
            <a:r>
              <a:rPr lang="ko-KR" altLang="en-US" sz="1100" dirty="0" smtClean="0">
                <a:latin typeface="맑은 고딕" panose="020B0503020000020004" pitchFamily="50" charset="-127"/>
                <a:ea typeface="맑은 고딕" panose="020B0503020000020004" pitchFamily="50" charset="-127"/>
              </a:rPr>
              <a:t>목적</a:t>
            </a:r>
            <a:endParaRPr lang="en-US" altLang="ko-KR" sz="1100" dirty="0">
              <a:latin typeface="맑은 고딕" panose="020B0503020000020004" pitchFamily="50" charset="-127"/>
              <a:ea typeface="맑은 고딕" panose="020B0503020000020004" pitchFamily="50" charset="-127"/>
              <a:sym typeface="Wingdings" panose="05000000000000000000" pitchFamily="2" charset="2"/>
            </a:endParaRPr>
          </a:p>
          <a:p>
            <a:pPr algn="l" eaLnBrk="1" hangingPunct="1">
              <a:spcBef>
                <a:spcPct val="30000"/>
              </a:spcBef>
              <a:buFont typeface="Monotype Sorts" pitchFamily="2" charset="2"/>
              <a:buNone/>
            </a:pPr>
            <a:r>
              <a:rPr lang="en-US" altLang="ko-KR" sz="1200" b="1" dirty="0" smtClean="0">
                <a:latin typeface="맑은 고딕" panose="020B0503020000020004" pitchFamily="50" charset="-127"/>
                <a:ea typeface="맑은 고딕" panose="020B0503020000020004" pitchFamily="50" charset="-127"/>
              </a:rPr>
              <a:t>2. </a:t>
            </a:r>
            <a:r>
              <a:rPr lang="en-US" altLang="ko-KR" sz="1200" b="1" dirty="0">
                <a:latin typeface="맑은 고딕" panose="020B0503020000020004" pitchFamily="50" charset="-127"/>
                <a:ea typeface="맑은 고딕" panose="020B0503020000020004" pitchFamily="50" charset="-127"/>
                <a:sym typeface="Wingdings" panose="05000000000000000000" pitchFamily="2" charset="2"/>
              </a:rPr>
              <a:t>SQL</a:t>
            </a:r>
            <a:r>
              <a:rPr lang="ko-KR" altLang="en-US" sz="1200" b="1" dirty="0">
                <a:latin typeface="맑은 고딕" panose="020B0503020000020004" pitchFamily="50" charset="-127"/>
                <a:ea typeface="맑은 고딕" panose="020B0503020000020004" pitchFamily="50" charset="-127"/>
                <a:sym typeface="Wingdings" panose="05000000000000000000" pitchFamily="2" charset="2"/>
              </a:rPr>
              <a:t>문 작성 </a:t>
            </a:r>
            <a:r>
              <a:rPr lang="ko-KR" altLang="en-US" sz="1200" b="1" dirty="0" smtClean="0">
                <a:latin typeface="맑은 고딕" panose="020B0503020000020004" pitchFamily="50" charset="-127"/>
                <a:ea typeface="맑은 고딕" panose="020B0503020000020004" pitchFamily="50" charset="-127"/>
                <a:sym typeface="Wingdings" panose="05000000000000000000" pitchFamily="2" charset="2"/>
              </a:rPr>
              <a:t>규칙</a:t>
            </a:r>
            <a:endParaRPr lang="en-US" altLang="ko-KR" sz="1200" b="1"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2.1 </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SQL TEXT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표준</a:t>
            </a:r>
            <a:endParaRPr lang="en-US" altLang="ko-KR" sz="1100"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2.2 </a:t>
            </a:r>
            <a:r>
              <a:rPr lang="en-US" altLang="ko-KR" sz="1100" dirty="0">
                <a:latin typeface="맑은 고딕" panose="020B0503020000020004" pitchFamily="50" charset="-127"/>
                <a:ea typeface="맑은 고딕" panose="020B0503020000020004" pitchFamily="50" charset="-127"/>
              </a:rPr>
              <a:t>SQL </a:t>
            </a:r>
            <a:r>
              <a:rPr lang="ko-KR" altLang="en-US" sz="1100" dirty="0">
                <a:latin typeface="맑은 고딕" panose="020B0503020000020004" pitchFamily="50" charset="-127"/>
                <a:ea typeface="맑은 고딕" panose="020B0503020000020004" pitchFamily="50" charset="-127"/>
              </a:rPr>
              <a:t>작성 </a:t>
            </a:r>
            <a:r>
              <a:rPr lang="ko-KR" altLang="en-US" sz="1100" dirty="0" smtClean="0">
                <a:latin typeface="맑은 고딕" panose="020B0503020000020004" pitchFamily="50" charset="-127"/>
                <a:ea typeface="맑은 고딕" panose="020B0503020000020004" pitchFamily="50" charset="-127"/>
              </a:rPr>
              <a:t>규칙</a:t>
            </a:r>
            <a:endParaRPr lang="en-US" altLang="ko-KR" sz="1100"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2.3 </a:t>
            </a:r>
            <a:r>
              <a:rPr lang="en-US" altLang="ko-KR" sz="1100" dirty="0">
                <a:latin typeface="맑은 고딕" panose="020B0503020000020004" pitchFamily="50" charset="-127"/>
                <a:ea typeface="맑은 고딕" panose="020B0503020000020004" pitchFamily="50" charset="-127"/>
              </a:rPr>
              <a:t>FROM </a:t>
            </a:r>
            <a:r>
              <a:rPr lang="en-US" altLang="ko-KR" sz="1100" dirty="0" smtClean="0">
                <a:latin typeface="맑은 고딕" panose="020B0503020000020004" pitchFamily="50" charset="-127"/>
                <a:ea typeface="맑은 고딕" panose="020B0503020000020004" pitchFamily="50" charset="-127"/>
              </a:rPr>
              <a:t>Clause</a:t>
            </a:r>
            <a:endParaRPr lang="en-US" altLang="ko-KR" sz="1100"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rPr>
              <a:t>2.4 </a:t>
            </a:r>
            <a:r>
              <a:rPr lang="en-US" altLang="ko-KR" sz="1100" dirty="0">
                <a:latin typeface="맑은 고딕" panose="020B0503020000020004" pitchFamily="50" charset="-127"/>
                <a:ea typeface="맑은 고딕" panose="020B0503020000020004" pitchFamily="50" charset="-127"/>
              </a:rPr>
              <a:t>WHERE </a:t>
            </a:r>
            <a:r>
              <a:rPr lang="en-US" altLang="ko-KR" sz="1100" dirty="0" smtClean="0">
                <a:latin typeface="맑은 고딕" panose="020B0503020000020004" pitchFamily="50" charset="-127"/>
                <a:ea typeface="맑은 고딕" panose="020B0503020000020004" pitchFamily="50" charset="-127"/>
              </a:rPr>
              <a:t>Clause</a:t>
            </a:r>
            <a:endParaRPr lang="en-US" altLang="ko-KR" sz="1100" dirty="0">
              <a:latin typeface="맑은 고딕" panose="020B0503020000020004" pitchFamily="50" charset="-127"/>
              <a:ea typeface="맑은 고딕" panose="020B0503020000020004" pitchFamily="50" charset="-127"/>
            </a:endParaRPr>
          </a:p>
          <a:p>
            <a:pPr lvl="1" algn="l">
              <a:spcBef>
                <a:spcPct val="30000"/>
              </a:spcBef>
            </a:pPr>
            <a:r>
              <a:rPr lang="en-US" altLang="ko-KR" sz="1100" dirty="0" smtClean="0">
                <a:latin typeface="맑은 고딕" panose="020B0503020000020004" pitchFamily="50" charset="-127"/>
                <a:ea typeface="맑은 고딕" panose="020B0503020000020004" pitchFamily="50" charset="-127"/>
              </a:rPr>
              <a:t>2.5 </a:t>
            </a:r>
            <a:r>
              <a:rPr lang="en-US" altLang="ko-KR" sz="1100" dirty="0">
                <a:latin typeface="맑은 고딕" panose="020B0503020000020004" pitchFamily="50" charset="-127"/>
                <a:ea typeface="맑은 고딕" panose="020B0503020000020004" pitchFamily="50" charset="-127"/>
              </a:rPr>
              <a:t>SELECT </a:t>
            </a:r>
            <a:r>
              <a:rPr lang="en-US" altLang="ko-KR" sz="1100" dirty="0" smtClean="0">
                <a:latin typeface="맑은 고딕" panose="020B0503020000020004" pitchFamily="50" charset="-127"/>
                <a:ea typeface="맑은 고딕" panose="020B0503020000020004" pitchFamily="50" charset="-127"/>
              </a:rPr>
              <a:t>Clause</a:t>
            </a:r>
          </a:p>
          <a:p>
            <a:pPr lvl="1" algn="l">
              <a:spcBef>
                <a:spcPct val="30000"/>
              </a:spcBef>
            </a:pPr>
            <a:r>
              <a:rPr lang="en-US" altLang="ko-KR" sz="1100" dirty="0" smtClean="0">
                <a:latin typeface="맑은 고딕" panose="020B0503020000020004" pitchFamily="50" charset="-127"/>
                <a:ea typeface="맑은 고딕" panose="020B0503020000020004" pitchFamily="50" charset="-127"/>
              </a:rPr>
              <a:t>2.6 </a:t>
            </a:r>
            <a:r>
              <a:rPr lang="en-US" altLang="ko-KR" sz="1100" dirty="0">
                <a:latin typeface="맑은 고딕" panose="020B0503020000020004" pitchFamily="50" charset="-127"/>
                <a:ea typeface="맑은 고딕" panose="020B0503020000020004" pitchFamily="50" charset="-127"/>
              </a:rPr>
              <a:t>UPDATE/DELETE Clause</a:t>
            </a:r>
            <a:r>
              <a:rPr lang="ko-KR" altLang="en-US" sz="1100" dirty="0">
                <a:latin typeface="맑은 고딕" panose="020B0503020000020004" pitchFamily="50" charset="-127"/>
                <a:ea typeface="맑은 고딕" panose="020B0503020000020004" pitchFamily="50" charset="-127"/>
                <a:sym typeface="Wingdings" panose="05000000000000000000" pitchFamily="2" charset="2"/>
              </a:rPr>
              <a:t> </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pPr>
            <a:r>
              <a:rPr lang="en-US" altLang="ko-KR" sz="1100" dirty="0" smtClean="0">
                <a:latin typeface="맑은 고딕" panose="020B0503020000020004" pitchFamily="50" charset="-127"/>
                <a:ea typeface="맑은 고딕" panose="020B0503020000020004" pitchFamily="50" charset="-127"/>
              </a:rPr>
              <a:t>2.7 </a:t>
            </a:r>
            <a:r>
              <a:rPr lang="en-US" altLang="ko-KR" sz="1100" dirty="0">
                <a:latin typeface="맑은 고딕" panose="020B0503020000020004" pitchFamily="50" charset="-127"/>
                <a:ea typeface="맑은 고딕" panose="020B0503020000020004" pitchFamily="50" charset="-127"/>
              </a:rPr>
              <a:t>INSERT </a:t>
            </a:r>
            <a:r>
              <a:rPr lang="en-US" altLang="ko-KR" sz="1100" dirty="0" smtClean="0">
                <a:latin typeface="맑은 고딕" panose="020B0503020000020004" pitchFamily="50" charset="-127"/>
                <a:ea typeface="맑은 고딕" panose="020B0503020000020004" pitchFamily="50" charset="-127"/>
              </a:rPr>
              <a:t>Clause</a:t>
            </a:r>
            <a:endParaRPr lang="en-US" altLang="ko-KR" sz="1100" dirty="0">
              <a:latin typeface="맑은 고딕" panose="020B0503020000020004" pitchFamily="50" charset="-127"/>
              <a:ea typeface="맑은 고딕" panose="020B0503020000020004" pitchFamily="50" charset="-127"/>
            </a:endParaRPr>
          </a:p>
          <a:p>
            <a:pPr lvl="1" algn="l">
              <a:spcBef>
                <a:spcPct val="30000"/>
              </a:spcBef>
            </a:pPr>
            <a:r>
              <a:rPr lang="en-US" altLang="ko-KR" sz="1100" dirty="0" smtClean="0">
                <a:latin typeface="맑은 고딕" panose="020B0503020000020004" pitchFamily="50" charset="-127"/>
                <a:ea typeface="맑은 고딕" panose="020B0503020000020004" pitchFamily="50" charset="-127"/>
              </a:rPr>
              <a:t>2.8 </a:t>
            </a:r>
            <a:r>
              <a:rPr lang="en-US" altLang="ko-KR" sz="1100" dirty="0">
                <a:latin typeface="맑은 고딕" panose="020B0503020000020004" pitchFamily="50" charset="-127"/>
                <a:ea typeface="맑은 고딕" panose="020B0503020000020004" pitchFamily="50" charset="-127"/>
              </a:rPr>
              <a:t>MODULE NAME </a:t>
            </a:r>
            <a:r>
              <a:rPr lang="en-US" altLang="ko-KR" sz="1100" dirty="0" smtClean="0">
                <a:latin typeface="맑은 고딕" panose="020B0503020000020004" pitchFamily="50" charset="-127"/>
                <a:ea typeface="맑은 고딕" panose="020B0503020000020004" pitchFamily="50" charset="-127"/>
              </a:rPr>
              <a:t>SETUP</a:t>
            </a:r>
            <a:endParaRPr lang="en-US" altLang="ko-KR" sz="1100" dirty="0">
              <a:latin typeface="맑은 고딕" panose="020B0503020000020004" pitchFamily="50" charset="-127"/>
              <a:ea typeface="맑은 고딕" panose="020B0503020000020004" pitchFamily="50" charset="-127"/>
            </a:endParaRPr>
          </a:p>
          <a:p>
            <a:pPr lvl="1" algn="l">
              <a:spcBef>
                <a:spcPct val="30000"/>
              </a:spcBef>
            </a:pPr>
            <a:r>
              <a:rPr lang="en-US" altLang="ko-KR" sz="1100" dirty="0" smtClean="0">
                <a:latin typeface="맑은 고딕" panose="020B0503020000020004" pitchFamily="50" charset="-127"/>
                <a:ea typeface="맑은 고딕" panose="020B0503020000020004" pitchFamily="50" charset="-127"/>
              </a:rPr>
              <a:t>2.9 </a:t>
            </a:r>
            <a:r>
              <a:rPr lang="en-US" altLang="ko-KR" sz="1100" dirty="0">
                <a:latin typeface="맑은 고딕" panose="020B0503020000020004" pitchFamily="50" charset="-127"/>
                <a:ea typeface="맑은 고딕" panose="020B0503020000020004" pitchFamily="50" charset="-127"/>
              </a:rPr>
              <a:t>PL/SQL logic</a:t>
            </a:r>
            <a:r>
              <a:rPr lang="ko-KR" altLang="en-US" sz="1100" dirty="0">
                <a:latin typeface="맑은 고딕" panose="020B0503020000020004" pitchFamily="50" charset="-127"/>
                <a:ea typeface="맑은 고딕" panose="020B0503020000020004" pitchFamily="50" charset="-127"/>
                <a:sym typeface="Wingdings" panose="05000000000000000000" pitchFamily="2" charset="2"/>
              </a:rPr>
              <a:t>   </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pPr>
            <a:r>
              <a:rPr lang="en-US" altLang="ko-KR" sz="1100" dirty="0" smtClean="0">
                <a:latin typeface="맑은 고딕" panose="020B0503020000020004" pitchFamily="50" charset="-127"/>
                <a:ea typeface="맑은 고딕" panose="020B0503020000020004" pitchFamily="50" charset="-127"/>
              </a:rPr>
              <a:t>2.10 </a:t>
            </a:r>
            <a:r>
              <a:rPr lang="en-US" altLang="ko-KR" sz="1100" dirty="0">
                <a:latin typeface="맑은 고딕" panose="020B0503020000020004" pitchFamily="50" charset="-127"/>
                <a:ea typeface="맑은 고딕" panose="020B0503020000020004" pitchFamily="50" charset="-127"/>
              </a:rPr>
              <a:t>PL/SQL </a:t>
            </a:r>
            <a:r>
              <a:rPr lang="ko-KR" altLang="en-US" sz="1100" dirty="0">
                <a:latin typeface="맑은 고딕" panose="020B0503020000020004" pitchFamily="50" charset="-127"/>
                <a:ea typeface="맑은 고딕" panose="020B0503020000020004" pitchFamily="50" charset="-127"/>
              </a:rPr>
              <a:t>작성 예 </a:t>
            </a:r>
            <a:endParaRPr lang="en-US" altLang="ko-KR" sz="1100" dirty="0" smtClean="0">
              <a:latin typeface="맑은 고딕" panose="020B0503020000020004" pitchFamily="50" charset="-127"/>
              <a:ea typeface="맑은 고딕" panose="020B0503020000020004" pitchFamily="50" charset="-127"/>
            </a:endParaRPr>
          </a:p>
          <a:p>
            <a:pPr lvl="1" algn="l">
              <a:spcBef>
                <a:spcPct val="30000"/>
              </a:spcBef>
            </a:pPr>
            <a:r>
              <a:rPr lang="en-US" altLang="ko-KR" sz="1100" dirty="0" smtClean="0">
                <a:latin typeface="맑은 고딕" panose="020B0503020000020004" pitchFamily="50" charset="-127"/>
                <a:ea typeface="맑은 고딕" panose="020B0503020000020004" pitchFamily="50" charset="-127"/>
              </a:rPr>
              <a:t>2.11 Merge Into </a:t>
            </a:r>
            <a:r>
              <a:rPr lang="ko-KR" altLang="en-US" sz="1100" dirty="0" smtClean="0">
                <a:latin typeface="맑은 고딕" panose="020B0503020000020004" pitchFamily="50" charset="-127"/>
                <a:ea typeface="맑은 고딕" panose="020B0503020000020004" pitchFamily="50" charset="-127"/>
              </a:rPr>
              <a:t>구문</a:t>
            </a:r>
            <a:endParaRPr lang="en-US" altLang="ko-KR" sz="1100" dirty="0">
              <a:latin typeface="맑은 고딕" panose="020B0503020000020004" pitchFamily="50" charset="-127"/>
              <a:ea typeface="맑은 고딕" panose="020B0503020000020004" pitchFamily="50" charset="-127"/>
            </a:endParaRPr>
          </a:p>
          <a:p>
            <a:pPr algn="l" eaLnBrk="1" hangingPunct="1">
              <a:spcBef>
                <a:spcPct val="30000"/>
              </a:spcBef>
            </a:pPr>
            <a:r>
              <a:rPr lang="en-US" altLang="ko-KR" sz="1200" b="1" dirty="0" smtClean="0">
                <a:latin typeface="맑은 고딕" panose="020B0503020000020004" pitchFamily="50" charset="-127"/>
                <a:ea typeface="맑은 고딕" panose="020B0503020000020004" pitchFamily="50" charset="-127"/>
              </a:rPr>
              <a:t>3. </a:t>
            </a:r>
            <a:r>
              <a:rPr lang="ko-KR" altLang="en-US" sz="1200" b="1" dirty="0">
                <a:latin typeface="맑은 고딕" panose="020B0503020000020004" pitchFamily="50" charset="-127"/>
                <a:ea typeface="맑은 고딕" panose="020B0503020000020004" pitchFamily="50" charset="-127"/>
              </a:rPr>
              <a:t>성능을 고려한 </a:t>
            </a:r>
            <a:r>
              <a:rPr lang="en-US" altLang="ko-KR" sz="1200" b="1" dirty="0">
                <a:latin typeface="맑은 고딕" panose="020B0503020000020004" pitchFamily="50" charset="-127"/>
                <a:ea typeface="맑은 고딕" panose="020B0503020000020004" pitchFamily="50" charset="-127"/>
                <a:sym typeface="Wingdings" panose="05000000000000000000" pitchFamily="2" charset="2"/>
              </a:rPr>
              <a:t>SQL</a:t>
            </a:r>
            <a:r>
              <a:rPr lang="ko-KR" altLang="en-US" sz="1200" b="1" dirty="0">
                <a:latin typeface="맑은 고딕" panose="020B0503020000020004" pitchFamily="50" charset="-127"/>
                <a:ea typeface="맑은 고딕" panose="020B0503020000020004" pitchFamily="50" charset="-127"/>
                <a:sym typeface="Wingdings" panose="05000000000000000000" pitchFamily="2" charset="2"/>
              </a:rPr>
              <a:t> 코딩 </a:t>
            </a:r>
            <a:r>
              <a:rPr lang="en-US" altLang="ko-KR" sz="1200" b="1" dirty="0" smtClean="0">
                <a:latin typeface="맑은 고딕" panose="020B0503020000020004" pitchFamily="50" charset="-127"/>
                <a:ea typeface="맑은 고딕" panose="020B0503020000020004" pitchFamily="50" charset="-127"/>
                <a:sym typeface="Wingdings" panose="05000000000000000000" pitchFamily="2" charset="2"/>
              </a:rPr>
              <a:t>TIP</a:t>
            </a:r>
            <a:endParaRPr lang="en-US" altLang="ko-KR" sz="1200" b="1"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200" dirty="0" smtClean="0">
                <a:latin typeface="맑은 고딕" panose="020B0503020000020004" pitchFamily="50" charset="-127"/>
                <a:ea typeface="맑은 고딕" panose="020B0503020000020004" pitchFamily="50" charset="-127"/>
                <a:sym typeface="Wingdings" panose="05000000000000000000" pitchFamily="2" charset="2"/>
              </a:rPr>
              <a:t>3.1 </a:t>
            </a:r>
            <a:r>
              <a:rPr lang="ko-KR" altLang="en-US" sz="1200" dirty="0" smtClean="0">
                <a:latin typeface="맑은 고딕" panose="020B0503020000020004" pitchFamily="50" charset="-127"/>
                <a:ea typeface="맑은 고딕" panose="020B0503020000020004" pitchFamily="50" charset="-127"/>
                <a:sym typeface="Wingdings" panose="05000000000000000000" pitchFamily="2" charset="2"/>
              </a:rPr>
              <a:t>인덱스 선정기준</a:t>
            </a:r>
            <a:endParaRPr lang="en-US" altLang="ko-KR" sz="1200" dirty="0" smtClean="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200" dirty="0" smtClean="0">
                <a:latin typeface="맑은 고딕" panose="020B0503020000020004" pitchFamily="50" charset="-127"/>
                <a:ea typeface="맑은 고딕" panose="020B0503020000020004" pitchFamily="50" charset="-127"/>
                <a:sym typeface="Wingdings" panose="05000000000000000000" pitchFamily="2" charset="2"/>
              </a:rPr>
              <a:t>3.2 </a:t>
            </a:r>
            <a:r>
              <a:rPr lang="ko-KR" altLang="en-US" sz="1200" dirty="0" smtClean="0">
                <a:latin typeface="맑은 고딕" panose="020B0503020000020004" pitchFamily="50" charset="-127"/>
                <a:ea typeface="맑은 고딕" panose="020B0503020000020004" pitchFamily="50" charset="-127"/>
                <a:sym typeface="Wingdings" panose="05000000000000000000" pitchFamily="2" charset="2"/>
              </a:rPr>
              <a:t>결합 인덱스 선정기준</a:t>
            </a:r>
            <a:endParaRPr lang="en-US" altLang="ko-KR" sz="1200"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200" dirty="0" smtClean="0">
                <a:latin typeface="맑은 고딕" panose="020B0503020000020004" pitchFamily="50" charset="-127"/>
                <a:ea typeface="맑은 고딕" panose="020B0503020000020004" pitchFamily="50" charset="-127"/>
                <a:sym typeface="Wingdings" panose="05000000000000000000" pitchFamily="2" charset="2"/>
              </a:rPr>
              <a:t>3.3 </a:t>
            </a:r>
            <a:r>
              <a:rPr lang="ko-KR" altLang="en-US" sz="1200" dirty="0" smtClean="0">
                <a:latin typeface="맑은 고딕" panose="020B0503020000020004" pitchFamily="50" charset="-127"/>
                <a:ea typeface="맑은 고딕" panose="020B0503020000020004" pitchFamily="50" charset="-127"/>
              </a:rPr>
              <a:t>인덱스 활용</a:t>
            </a:r>
            <a:endParaRPr lang="en-US" altLang="ko-KR" sz="1200" dirty="0">
              <a:latin typeface="맑은 고딕" panose="020B0503020000020004" pitchFamily="50" charset="-127"/>
              <a:ea typeface="맑은 고딕" panose="020B0503020000020004" pitchFamily="50" charset="-127"/>
              <a:sym typeface="Wingdings" panose="05000000000000000000" pitchFamily="2" charset="2"/>
            </a:endParaRPr>
          </a:p>
        </p:txBody>
      </p:sp>
      <p:sp>
        <p:nvSpPr>
          <p:cNvPr id="4" name="제목 1"/>
          <p:cNvSpPr txBox="1">
            <a:spLocks/>
          </p:cNvSpPr>
          <p:nvPr/>
        </p:nvSpPr>
        <p:spPr>
          <a:xfrm>
            <a:off x="5040096" y="1268760"/>
            <a:ext cx="4501164" cy="5022910"/>
          </a:xfrm>
          <a:prstGeom prst="rect">
            <a:avLst/>
          </a:prstGeom>
        </p:spPr>
        <p:txBody>
          <a:bodyPr/>
          <a:lstStyle/>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3.4 </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Select, From, Where</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절 적용기준</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3.5 </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Function Based Index </a:t>
            </a:r>
            <a:r>
              <a:rPr lang="ko-KR" altLang="en-US" sz="1100" dirty="0">
                <a:latin typeface="맑은 고딕" panose="020B0503020000020004" pitchFamily="50" charset="-127"/>
                <a:ea typeface="맑은 고딕" panose="020B0503020000020004" pitchFamily="50" charset="-127"/>
                <a:sym typeface="Wingdings" panose="05000000000000000000" pitchFamily="2" charset="2"/>
              </a:rPr>
              <a:t>활용</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3.6 Dynamic </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SQL </a:t>
            </a:r>
            <a:r>
              <a:rPr lang="ko-KR" altLang="en-US" sz="1100" dirty="0">
                <a:latin typeface="맑은 고딕" panose="020B0503020000020004" pitchFamily="50" charset="-127"/>
                <a:ea typeface="맑은 고딕" panose="020B0503020000020004" pitchFamily="50" charset="-127"/>
                <a:sym typeface="Wingdings" panose="05000000000000000000" pitchFamily="2" charset="2"/>
              </a:rPr>
              <a:t>을 사용해야 할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경우 </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rPr>
              <a:t>3.7 </a:t>
            </a:r>
            <a:r>
              <a:rPr lang="en-US" altLang="ko-KR" sz="1100" dirty="0">
                <a:latin typeface="맑은 고딕" panose="020B0503020000020004" pitchFamily="50" charset="-127"/>
                <a:ea typeface="맑은 고딕" panose="020B0503020000020004" pitchFamily="50" charset="-127"/>
              </a:rPr>
              <a:t>SQL </a:t>
            </a:r>
            <a:r>
              <a:rPr lang="ko-KR" altLang="en-US" sz="1100" dirty="0">
                <a:latin typeface="맑은 고딕" panose="020B0503020000020004" pitchFamily="50" charset="-127"/>
                <a:ea typeface="맑은 고딕" panose="020B0503020000020004" pitchFamily="50" charset="-127"/>
              </a:rPr>
              <a:t>코딩 규칙을 통일한다</a:t>
            </a:r>
            <a:endParaRPr lang="en-US" altLang="ko-KR" sz="1100" dirty="0">
              <a:latin typeface="맑은 고딕" panose="020B0503020000020004" pitchFamily="50" charset="-127"/>
              <a:ea typeface="맑은 고딕" panose="020B0503020000020004" pitchFamily="50" charset="-127"/>
              <a:sym typeface="Wingdings" panose="05000000000000000000" pitchFamily="2" charset="2"/>
            </a:endParaRP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3.8 </a:t>
            </a:r>
            <a:r>
              <a:rPr lang="ko-KR" altLang="en-US" sz="1100" dirty="0">
                <a:latin typeface="맑은 고딕" panose="020B0503020000020004" pitchFamily="50" charset="-127"/>
                <a:ea typeface="맑은 고딕" panose="020B0503020000020004" pitchFamily="50" charset="-127"/>
                <a:sym typeface="Wingdings" panose="05000000000000000000" pitchFamily="2" charset="2"/>
              </a:rPr>
              <a:t>레코드 </a:t>
            </a:r>
            <a:r>
              <a:rPr lang="ko-KR" altLang="en-US" sz="1100" dirty="0" err="1">
                <a:latin typeface="맑은 고딕" panose="020B0503020000020004" pitchFamily="50" charset="-127"/>
                <a:ea typeface="맑은 고딕" panose="020B0503020000020004" pitchFamily="50" charset="-127"/>
                <a:sym typeface="Wingdings" panose="05000000000000000000" pitchFamily="2" charset="2"/>
              </a:rPr>
              <a:t>필터링을</a:t>
            </a:r>
            <a:r>
              <a:rPr lang="ko-KR" altLang="en-US" sz="1100" dirty="0">
                <a:latin typeface="맑은 고딕" panose="020B0503020000020004" pitchFamily="50" charset="-127"/>
                <a:ea typeface="맑은 고딕" panose="020B0503020000020004" pitchFamily="50" charset="-127"/>
                <a:sym typeface="Wingdings" panose="05000000000000000000" pitchFamily="2" charset="2"/>
              </a:rPr>
              <a:t> 위해서는 </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HAVING </a:t>
            </a:r>
            <a:r>
              <a:rPr lang="ko-KR" altLang="en-US" sz="1100" dirty="0">
                <a:latin typeface="맑은 고딕" panose="020B0503020000020004" pitchFamily="50" charset="-127"/>
                <a:ea typeface="맑은 고딕" panose="020B0503020000020004" pitchFamily="50" charset="-127"/>
                <a:sym typeface="Wingdings" panose="05000000000000000000" pitchFamily="2" charset="2"/>
              </a:rPr>
              <a:t>보다는 </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WHERE</a:t>
            </a:r>
            <a:r>
              <a:rPr lang="ko-KR" altLang="en-US" sz="1100" dirty="0">
                <a:latin typeface="맑은 고딕" panose="020B0503020000020004" pitchFamily="50" charset="-127"/>
                <a:ea typeface="맑은 고딕" panose="020B0503020000020004" pitchFamily="50" charset="-127"/>
                <a:sym typeface="Wingdings" panose="05000000000000000000" pitchFamily="2" charset="2"/>
              </a:rPr>
              <a:t>를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사용한다</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3.9 </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Index scan</a:t>
            </a:r>
            <a:r>
              <a:rPr lang="ko-KR" altLang="en-US" sz="1100" dirty="0">
                <a:latin typeface="맑은 고딕" panose="020B0503020000020004" pitchFamily="50" charset="-127"/>
                <a:ea typeface="맑은 고딕" panose="020B0503020000020004" pitchFamily="50" charset="-127"/>
                <a:sym typeface="Wingdings" panose="05000000000000000000" pitchFamily="2" charset="2"/>
              </a:rPr>
              <a:t>과 </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Full Table scan</a:t>
            </a:r>
            <a:r>
              <a:rPr lang="ko-KR" altLang="en-US" sz="1100" dirty="0">
                <a:latin typeface="맑은 고딕" panose="020B0503020000020004" pitchFamily="50" charset="-127"/>
                <a:ea typeface="맑은 고딕" panose="020B0503020000020004" pitchFamily="50" charset="-127"/>
                <a:sym typeface="Wingdings" panose="05000000000000000000" pitchFamily="2" charset="2"/>
              </a:rPr>
              <a:t>을 비교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선택</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3.10 </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ROWID /ROWNUM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사용</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3.11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부분처리</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3.12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그룹함수</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3.13 DECODE</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와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CASE</a:t>
            </a: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3.14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조인방법</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3.15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조인분석</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3.16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조인순서</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3.17 </a:t>
            </a:r>
            <a:r>
              <a:rPr lang="en-US" altLang="ko-KR" sz="1100" dirty="0">
                <a:latin typeface="맑은 고딕" panose="020B0503020000020004" pitchFamily="50" charset="-127"/>
                <a:ea typeface="맑은 고딕" panose="020B0503020000020004" pitchFamily="50" charset="-127"/>
              </a:rPr>
              <a:t>Explain Plan (</a:t>
            </a:r>
            <a:r>
              <a:rPr lang="ko-KR" altLang="en-US" sz="1100" dirty="0">
                <a:latin typeface="맑은 고딕" panose="020B0503020000020004" pitchFamily="50" charset="-127"/>
                <a:ea typeface="맑은 고딕" panose="020B0503020000020004" pitchFamily="50" charset="-127"/>
              </a:rPr>
              <a:t>실행 계획</a:t>
            </a:r>
            <a:r>
              <a:rPr lang="en-US" altLang="ko-KR" sz="1100" dirty="0" smtClean="0">
                <a:latin typeface="맑은 고딕" panose="020B0503020000020004" pitchFamily="50" charset="-127"/>
                <a:ea typeface="맑은 고딕" panose="020B0503020000020004" pitchFamily="50" charset="-127"/>
              </a:rPr>
              <a:t>)</a:t>
            </a: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3.18 </a:t>
            </a:r>
            <a:r>
              <a:rPr lang="en-US" altLang="ko-KR" sz="1100" dirty="0">
                <a:latin typeface="맑은 고딕" panose="020B0503020000020004" pitchFamily="50" charset="-127"/>
                <a:ea typeface="맑은 고딕" panose="020B0503020000020004" pitchFamily="50" charset="-127"/>
              </a:rPr>
              <a:t>Oracle Hint </a:t>
            </a:r>
            <a:r>
              <a:rPr lang="ko-KR" altLang="en-US" sz="1100" dirty="0">
                <a:latin typeface="맑은 고딕" panose="020B0503020000020004" pitchFamily="50" charset="-127"/>
                <a:ea typeface="맑은 고딕" panose="020B0503020000020004" pitchFamily="50" charset="-127"/>
              </a:rPr>
              <a:t>기능</a:t>
            </a:r>
            <a:endPar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endParaRPr>
          </a:p>
          <a:p>
            <a:pPr marL="595313" lvl="1" indent="-138113"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3.19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기타</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주의사항</a:t>
            </a:r>
            <a:endParaRPr lang="en-US" altLang="ko-KR" sz="1100" dirty="0">
              <a:latin typeface="맑은 고딕" panose="020B0503020000020004" pitchFamily="50" charset="-127"/>
              <a:ea typeface="맑은 고딕" panose="020B0503020000020004" pitchFamily="50" charset="-127"/>
              <a:sym typeface="Wingdings" panose="05000000000000000000" pitchFamily="2" charset="2"/>
            </a:endParaRPr>
          </a:p>
          <a:p>
            <a:pPr algn="l" eaLnBrk="1" hangingPunct="1">
              <a:spcBef>
                <a:spcPct val="30000"/>
              </a:spcBef>
              <a:buFont typeface="Monotype Sorts" pitchFamily="2" charset="2"/>
              <a:buNone/>
            </a:pPr>
            <a:r>
              <a:rPr lang="en-US" altLang="ko-KR" sz="1200" b="1" dirty="0" smtClean="0">
                <a:latin typeface="맑은 고딕" panose="020B0503020000020004" pitchFamily="50" charset="-127"/>
                <a:ea typeface="맑은 고딕" panose="020B0503020000020004" pitchFamily="50" charset="-127"/>
              </a:rPr>
              <a:t>4. </a:t>
            </a:r>
            <a:r>
              <a:rPr lang="en-US" altLang="ko-KR" sz="1200" b="1" dirty="0" smtClean="0">
                <a:latin typeface="맑은 고딕" panose="020B0503020000020004" pitchFamily="50" charset="-127"/>
                <a:ea typeface="맑은 고딕" panose="020B0503020000020004" pitchFamily="50" charset="-127"/>
                <a:sym typeface="Wingdings" panose="05000000000000000000" pitchFamily="2" charset="2"/>
              </a:rPr>
              <a:t>SQL </a:t>
            </a:r>
            <a:r>
              <a:rPr lang="ko-KR" altLang="en-US" sz="1200" b="1" dirty="0" smtClean="0">
                <a:latin typeface="맑은 고딕" panose="020B0503020000020004" pitchFamily="50" charset="-127"/>
                <a:ea typeface="맑은 고딕" panose="020B0503020000020004" pitchFamily="50" charset="-127"/>
                <a:sym typeface="Wingdings" panose="05000000000000000000" pitchFamily="2" charset="2"/>
              </a:rPr>
              <a:t>코딩 점검 리스트</a:t>
            </a:r>
            <a:endParaRPr lang="en-US" altLang="ko-KR" sz="1200" b="1"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4</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.1 </a:t>
            </a:r>
            <a:r>
              <a:rPr lang="en-US" altLang="ko-KR" sz="1100" dirty="0">
                <a:latin typeface="맑은 고딕" panose="020B0503020000020004" pitchFamily="50" charset="-127"/>
                <a:ea typeface="맑은 고딕" panose="020B0503020000020004" pitchFamily="50" charset="-127"/>
                <a:sym typeface="Wingdings" panose="05000000000000000000" pitchFamily="2" charset="2"/>
              </a:rPr>
              <a:t>SQL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작성 형식</a:t>
            </a:r>
            <a:endParaRPr lang="en-US" altLang="ko-KR" sz="1100"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4.2 </a:t>
            </a:r>
            <a:r>
              <a:rPr lang="en-US" altLang="ko-KR" sz="1100" dirty="0">
                <a:latin typeface="맑은 고딕" panose="020B0503020000020004" pitchFamily="50" charset="-127"/>
                <a:ea typeface="맑은 고딕" panose="020B0503020000020004" pitchFamily="50" charset="-127"/>
              </a:rPr>
              <a:t>SQL </a:t>
            </a:r>
            <a:r>
              <a:rPr lang="ko-KR" altLang="en-US" sz="1100" dirty="0" smtClean="0">
                <a:latin typeface="맑은 고딕" panose="020B0503020000020004" pitchFamily="50" charset="-127"/>
                <a:ea typeface="맑은 고딕" panose="020B0503020000020004" pitchFamily="50" charset="-127"/>
              </a:rPr>
              <a:t>구문</a:t>
            </a:r>
            <a:endParaRPr lang="en-US" altLang="ko-KR" sz="1100"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4.3 </a:t>
            </a:r>
            <a:r>
              <a:rPr lang="ko-KR" altLang="en-US" sz="1100" dirty="0" smtClean="0">
                <a:latin typeface="맑은 고딕" panose="020B0503020000020004" pitchFamily="50" charset="-127"/>
                <a:ea typeface="맑은 고딕" panose="020B0503020000020004" pitchFamily="50" charset="-127"/>
              </a:rPr>
              <a:t>인덱스 사용</a:t>
            </a:r>
            <a:endParaRPr lang="en-US" altLang="ko-KR" sz="1100" dirty="0">
              <a:latin typeface="맑은 고딕" panose="020B0503020000020004" pitchFamily="50" charset="-127"/>
              <a:ea typeface="맑은 고딕" panose="020B0503020000020004" pitchFamily="50" charset="-127"/>
              <a:sym typeface="Wingdings" panose="05000000000000000000" pitchFamily="2" charset="2"/>
            </a:endParaRPr>
          </a:p>
          <a:p>
            <a:pPr lvl="1" algn="l">
              <a:spcBef>
                <a:spcPct val="30000"/>
              </a:spcBef>
              <a:buFont typeface="Monotype Sorts" pitchFamily="2" charset="2"/>
              <a:buNone/>
            </a:pPr>
            <a:r>
              <a:rPr lang="en-US" altLang="ko-KR" sz="1100" dirty="0" smtClean="0">
                <a:latin typeface="맑은 고딕" panose="020B0503020000020004" pitchFamily="50" charset="-127"/>
                <a:ea typeface="맑은 고딕" panose="020B0503020000020004" pitchFamily="50" charset="-127"/>
              </a:rPr>
              <a:t>4.4 </a:t>
            </a:r>
            <a:r>
              <a:rPr lang="ko-KR" altLang="en-US" sz="1100" dirty="0" smtClean="0">
                <a:latin typeface="맑은 고딕" panose="020B0503020000020004" pitchFamily="50" charset="-127"/>
                <a:ea typeface="맑은 고딕" panose="020B0503020000020004" pitchFamily="50" charset="-127"/>
              </a:rPr>
              <a:t>연산자 사용</a:t>
            </a:r>
            <a:endParaRPr lang="en-US" altLang="ko-KR"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14012728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3.7 SQL </a:t>
            </a:r>
            <a:r>
              <a:rPr lang="ko-KR" altLang="en-US" sz="1200" b="1" dirty="0">
                <a:solidFill>
                  <a:srgbClr val="000000"/>
                </a:solidFill>
                <a:latin typeface="맑은 고딕" panose="020B0503020000020004" pitchFamily="50" charset="-127"/>
                <a:ea typeface="맑은 고딕" panose="020B0503020000020004" pitchFamily="50" charset="-127"/>
              </a:rPr>
              <a:t>코딩 규칙을 </a:t>
            </a:r>
            <a:r>
              <a:rPr lang="ko-KR" altLang="en-US" sz="1200" b="1" dirty="0" smtClean="0">
                <a:solidFill>
                  <a:srgbClr val="000000"/>
                </a:solidFill>
                <a:latin typeface="맑은 고딕" panose="020B0503020000020004" pitchFamily="50" charset="-127"/>
                <a:ea typeface="맑은 고딕" panose="020B0503020000020004" pitchFamily="50" charset="-127"/>
              </a:rPr>
              <a:t>통일한다</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Rectangle 2"/>
          <p:cNvSpPr>
            <a:spLocks noChangeArrowheads="1"/>
          </p:cNvSpPr>
          <p:nvPr/>
        </p:nvSpPr>
        <p:spPr bwMode="auto">
          <a:xfrm>
            <a:off x="675580" y="1504950"/>
            <a:ext cx="8597900" cy="313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ko-KR" altLang="en-US" sz="1100" dirty="0">
                <a:latin typeface="맑은 고딕" panose="020B0503020000020004" pitchFamily="50" charset="-127"/>
                <a:ea typeface="맑은 고딕" panose="020B0503020000020004" pitchFamily="50" charset="-127"/>
              </a:rPr>
              <a:t>동일한 </a:t>
            </a:r>
            <a:r>
              <a:rPr kumimoji="0" lang="en-US" altLang="ko-KR" sz="1100" dirty="0">
                <a:latin typeface="맑은 고딕" panose="020B0503020000020004" pitchFamily="50" charset="-127"/>
                <a:ea typeface="맑은 고딕" panose="020B0503020000020004" pitchFamily="50" charset="-127"/>
              </a:rPr>
              <a:t>SQL</a:t>
            </a:r>
            <a:r>
              <a:rPr kumimoji="0" lang="ko-KR" altLang="en-US" sz="1100" dirty="0">
                <a:latin typeface="맑은 고딕" panose="020B0503020000020004" pitchFamily="50" charset="-127"/>
                <a:ea typeface="맑은 고딕" panose="020B0503020000020004" pitchFamily="50" charset="-127"/>
              </a:rPr>
              <a:t>문의 이</a:t>
            </a:r>
            <a:r>
              <a:rPr kumimoji="0" lang="ko-KR" altLang="en-US" sz="1100" dirty="0" smtClean="0">
                <a:latin typeface="맑은 고딕" panose="020B0503020000020004" pitchFamily="50" charset="-127"/>
                <a:ea typeface="맑은 고딕" panose="020B0503020000020004" pitchFamily="50" charset="-127"/>
              </a:rPr>
              <a:t>점은 </a:t>
            </a:r>
            <a:r>
              <a:rPr kumimoji="0" lang="en-US" altLang="ko-KR" sz="1100" dirty="0">
                <a:latin typeface="맑은 고딕" panose="020B0503020000020004" pitchFamily="50" charset="-127"/>
                <a:ea typeface="맑은 고딕" panose="020B0503020000020004" pitchFamily="50" charset="-127"/>
              </a:rPr>
              <a:t>Parsing</a:t>
            </a:r>
            <a:r>
              <a:rPr kumimoji="0" lang="ko-KR" altLang="en-US" sz="1100" dirty="0">
                <a:latin typeface="맑은 고딕" panose="020B0503020000020004" pitchFamily="50" charset="-127"/>
                <a:ea typeface="맑은 고딕" panose="020B0503020000020004" pitchFamily="50" charset="-127"/>
              </a:rPr>
              <a:t>이 불필요하기에 </a:t>
            </a:r>
            <a:r>
              <a:rPr kumimoji="0" lang="en-US" altLang="ko-KR" sz="1100" dirty="0">
                <a:latin typeface="맑은 고딕" panose="020B0503020000020004" pitchFamily="50" charset="-127"/>
                <a:ea typeface="맑은 고딕" panose="020B0503020000020004" pitchFamily="50" charset="-127"/>
              </a:rPr>
              <a:t>SQL</a:t>
            </a:r>
            <a:r>
              <a:rPr kumimoji="0" lang="ko-KR" altLang="en-US" sz="1100" dirty="0">
                <a:latin typeface="맑은 고딕" panose="020B0503020000020004" pitchFamily="50" charset="-127"/>
                <a:ea typeface="맑은 고딕" panose="020B0503020000020004" pitchFamily="50" charset="-127"/>
              </a:rPr>
              <a:t>문을 공유함으로써</a:t>
            </a:r>
          </a:p>
          <a:p>
            <a:pPr latinLnBrk="0"/>
            <a:r>
              <a:rPr kumimoji="0" lang="ko-KR" altLang="en-US" sz="1100" dirty="0">
                <a:latin typeface="맑은 고딕" panose="020B0503020000020004" pitchFamily="50" charset="-127"/>
                <a:ea typeface="맑은 고딕" panose="020B0503020000020004" pitchFamily="50" charset="-127"/>
              </a:rPr>
              <a:t>데이터베이스 서버에서 메모리 사용의 감소와 빠른 수행을 하게 된다</a:t>
            </a:r>
            <a:r>
              <a:rPr kumimoji="0" lang="en-US" altLang="ko-KR" sz="1100" dirty="0">
                <a:latin typeface="맑은 고딕" panose="020B0503020000020004" pitchFamily="50" charset="-127"/>
                <a:ea typeface="맑은 고딕" panose="020B0503020000020004" pitchFamily="50" charset="-127"/>
              </a:rPr>
              <a:t>.</a:t>
            </a:r>
          </a:p>
          <a:p>
            <a:pPr latinLnBrk="0"/>
            <a:endParaRPr kumimoji="0" lang="en-US" altLang="ko-KR" sz="1100" dirty="0">
              <a:latin typeface="맑은 고딕" panose="020B0503020000020004" pitchFamily="50" charset="-127"/>
              <a:ea typeface="맑은 고딕" panose="020B0503020000020004" pitchFamily="50" charset="-127"/>
            </a:endParaRPr>
          </a:p>
          <a:p>
            <a:pPr latinLnBrk="0"/>
            <a:r>
              <a:rPr kumimoji="0" lang="ko-KR" altLang="en-US" sz="1100" dirty="0">
                <a:latin typeface="맑은 고딕" panose="020B0503020000020004" pitchFamily="50" charset="-127"/>
                <a:ea typeface="맑은 고딕" panose="020B0503020000020004" pitchFamily="50" charset="-127"/>
              </a:rPr>
              <a:t>예로서 아래의 </a:t>
            </a:r>
            <a:r>
              <a:rPr kumimoji="0" lang="en-US" altLang="ko-KR" sz="1100" dirty="0">
                <a:latin typeface="맑은 고딕" panose="020B0503020000020004" pitchFamily="50" charset="-127"/>
                <a:ea typeface="맑은 고딕" panose="020B0503020000020004" pitchFamily="50" charset="-127"/>
              </a:rPr>
              <a:t>SQL </a:t>
            </a:r>
            <a:r>
              <a:rPr kumimoji="0" lang="ko-KR" altLang="en-US" sz="1100" dirty="0">
                <a:latin typeface="맑은 고딕" panose="020B0503020000020004" pitchFamily="50" charset="-127"/>
                <a:ea typeface="맑은 고딕" panose="020B0503020000020004" pitchFamily="50" charset="-127"/>
              </a:rPr>
              <a:t>문은 동일하지 않다</a:t>
            </a:r>
            <a:r>
              <a:rPr kumimoji="0" lang="en-US" altLang="ko-KR" sz="1100" dirty="0">
                <a:latin typeface="맑은 고딕" panose="020B0503020000020004" pitchFamily="50" charset="-127"/>
                <a:ea typeface="맑은 고딕" panose="020B0503020000020004" pitchFamily="50" charset="-127"/>
              </a:rPr>
              <a:t>.</a:t>
            </a:r>
          </a:p>
          <a:p>
            <a:pPr latinLnBrk="0"/>
            <a:endParaRPr kumimoji="0" lang="en-US" altLang="ko-KR" sz="1100" dirty="0">
              <a:latin typeface="맑은 고딕" panose="020B0503020000020004" pitchFamily="50" charset="-127"/>
              <a:ea typeface="맑은 고딕" panose="020B0503020000020004" pitchFamily="50" charset="-127"/>
            </a:endParaRPr>
          </a:p>
          <a:p>
            <a:pPr latinLnBrk="0"/>
            <a:r>
              <a:rPr kumimoji="0" lang="en-US" altLang="ko-KR" sz="1100" dirty="0">
                <a:latin typeface="맑은 고딕" panose="020B0503020000020004" pitchFamily="50" charset="-127"/>
                <a:ea typeface="맑은 고딕" panose="020B0503020000020004" pitchFamily="50" charset="-127"/>
              </a:rPr>
              <a:t>SELECT </a:t>
            </a:r>
            <a:r>
              <a:rPr kumimoji="0" lang="en-US" altLang="ko-KR" sz="1100" dirty="0" err="1" smtClean="0">
                <a:latin typeface="맑은 고딕" panose="020B0503020000020004" pitchFamily="50" charset="-127"/>
                <a:ea typeface="맑은 고딕" panose="020B0503020000020004" pitchFamily="50" charset="-127"/>
              </a:rPr>
              <a:t>emp_nm</a:t>
            </a:r>
            <a:r>
              <a:rPr kumimoji="0" lang="en-US" altLang="ko-KR" sz="1100" dirty="0" smtClean="0">
                <a:latin typeface="맑은 고딕" panose="020B0503020000020004" pitchFamily="50" charset="-127"/>
                <a:ea typeface="맑은 고딕" panose="020B0503020000020004" pitchFamily="50" charset="-127"/>
              </a:rPr>
              <a:t>, </a:t>
            </a:r>
            <a:r>
              <a:rPr kumimoji="0" lang="en-US" altLang="ko-KR" sz="1100" dirty="0" err="1" smtClean="0">
                <a:latin typeface="맑은 고딕" panose="020B0503020000020004" pitchFamily="50" charset="-127"/>
                <a:ea typeface="맑은 고딕" panose="020B0503020000020004" pitchFamily="50" charset="-127"/>
              </a:rPr>
              <a:t>addr</a:t>
            </a:r>
            <a:r>
              <a:rPr kumimoji="0" lang="en-US" altLang="ko-KR" sz="1100" dirty="0" smtClean="0">
                <a:latin typeface="맑은 고딕" panose="020B0503020000020004" pitchFamily="50" charset="-127"/>
                <a:ea typeface="맑은 고딕" panose="020B0503020000020004" pitchFamily="50" charset="-127"/>
              </a:rPr>
              <a:t>, position </a:t>
            </a:r>
            <a:r>
              <a:rPr kumimoji="0" lang="en-US" altLang="ko-KR" sz="1100" dirty="0">
                <a:latin typeface="맑은 고딕" panose="020B0503020000020004" pitchFamily="50" charset="-127"/>
                <a:ea typeface="맑은 고딕" panose="020B0503020000020004" pitchFamily="50" charset="-127"/>
              </a:rPr>
              <a:t>FROM EMPLOYEE WHERE EMPID = 10;</a:t>
            </a:r>
          </a:p>
          <a:p>
            <a:pPr latinLnBrk="0"/>
            <a:r>
              <a:rPr kumimoji="0" lang="en-US" altLang="ko-KR" sz="1100" dirty="0">
                <a:latin typeface="맑은 고딕" panose="020B0503020000020004" pitchFamily="50" charset="-127"/>
                <a:ea typeface="맑은 고딕" panose="020B0503020000020004" pitchFamily="50" charset="-127"/>
              </a:rPr>
              <a:t>select </a:t>
            </a:r>
            <a:r>
              <a:rPr kumimoji="0" lang="en-US" altLang="ko-KR" sz="1100" dirty="0" err="1">
                <a:latin typeface="맑은 고딕" panose="020B0503020000020004" pitchFamily="50" charset="-127"/>
                <a:ea typeface="맑은 고딕" panose="020B0503020000020004" pitchFamily="50" charset="-127"/>
              </a:rPr>
              <a:t>emp_nm</a:t>
            </a:r>
            <a:r>
              <a:rPr kumimoji="0" lang="en-US" altLang="ko-KR" sz="1100" dirty="0">
                <a:latin typeface="맑은 고딕" panose="020B0503020000020004" pitchFamily="50" charset="-127"/>
                <a:ea typeface="맑은 고딕" panose="020B0503020000020004" pitchFamily="50" charset="-127"/>
              </a:rPr>
              <a:t>, </a:t>
            </a:r>
            <a:r>
              <a:rPr kumimoji="0" lang="en-US" altLang="ko-KR" sz="1100" dirty="0" err="1">
                <a:latin typeface="맑은 고딕" panose="020B0503020000020004" pitchFamily="50" charset="-127"/>
                <a:ea typeface="맑은 고딕" panose="020B0503020000020004" pitchFamily="50" charset="-127"/>
              </a:rPr>
              <a:t>addr</a:t>
            </a:r>
            <a:r>
              <a:rPr kumimoji="0" lang="en-US" altLang="ko-KR" sz="1100" dirty="0">
                <a:latin typeface="맑은 고딕" panose="020B0503020000020004" pitchFamily="50" charset="-127"/>
                <a:ea typeface="맑은 고딕" panose="020B0503020000020004" pitchFamily="50" charset="-127"/>
              </a:rPr>
              <a:t>, position from employee where </a:t>
            </a:r>
            <a:r>
              <a:rPr kumimoji="0" lang="en-US" altLang="ko-KR" sz="1100" dirty="0" err="1">
                <a:latin typeface="맑은 고딕" panose="020B0503020000020004" pitchFamily="50" charset="-127"/>
                <a:ea typeface="맑은 고딕" panose="020B0503020000020004" pitchFamily="50" charset="-127"/>
              </a:rPr>
              <a:t>empid</a:t>
            </a:r>
            <a:r>
              <a:rPr kumimoji="0" lang="en-US" altLang="ko-KR" sz="1100" dirty="0">
                <a:latin typeface="맑은 고딕" panose="020B0503020000020004" pitchFamily="50" charset="-127"/>
                <a:ea typeface="맑은 고딕" panose="020B0503020000020004" pitchFamily="50" charset="-127"/>
              </a:rPr>
              <a:t> = 10;</a:t>
            </a:r>
          </a:p>
          <a:p>
            <a:pPr latinLnBrk="0"/>
            <a:r>
              <a:rPr kumimoji="0" lang="en-US" altLang="ko-KR" sz="1100" dirty="0">
                <a:latin typeface="맑은 고딕" panose="020B0503020000020004" pitchFamily="50" charset="-127"/>
                <a:ea typeface="맑은 고딕" panose="020B0503020000020004" pitchFamily="50" charset="-127"/>
              </a:rPr>
              <a:t>select </a:t>
            </a:r>
            <a:r>
              <a:rPr kumimoji="0" lang="en-US" altLang="ko-KR" sz="1100" dirty="0" err="1">
                <a:latin typeface="맑은 고딕" panose="020B0503020000020004" pitchFamily="50" charset="-127"/>
                <a:ea typeface="맑은 고딕" panose="020B0503020000020004" pitchFamily="50" charset="-127"/>
              </a:rPr>
              <a:t>emp_nm</a:t>
            </a:r>
            <a:r>
              <a:rPr kumimoji="0" lang="en-US" altLang="ko-KR" sz="1100" dirty="0">
                <a:latin typeface="맑은 고딕" panose="020B0503020000020004" pitchFamily="50" charset="-127"/>
                <a:ea typeface="맑은 고딕" panose="020B0503020000020004" pitchFamily="50" charset="-127"/>
              </a:rPr>
              <a:t>, </a:t>
            </a:r>
            <a:r>
              <a:rPr kumimoji="0" lang="en-US" altLang="ko-KR" sz="1100" dirty="0" err="1">
                <a:latin typeface="맑은 고딕" panose="020B0503020000020004" pitchFamily="50" charset="-127"/>
                <a:ea typeface="맑은 고딕" panose="020B0503020000020004" pitchFamily="50" charset="-127"/>
              </a:rPr>
              <a:t>addr</a:t>
            </a:r>
            <a:r>
              <a:rPr kumimoji="0" lang="en-US" altLang="ko-KR" sz="1100" dirty="0">
                <a:latin typeface="맑은 고딕" panose="020B0503020000020004" pitchFamily="50" charset="-127"/>
                <a:ea typeface="맑은 고딕" panose="020B0503020000020004" pitchFamily="50" charset="-127"/>
              </a:rPr>
              <a:t>, position from employee where </a:t>
            </a:r>
            <a:r>
              <a:rPr kumimoji="0" lang="en-US" altLang="ko-KR" sz="1100" dirty="0" err="1">
                <a:latin typeface="맑은 고딕" panose="020B0503020000020004" pitchFamily="50" charset="-127"/>
                <a:ea typeface="맑은 고딕" panose="020B0503020000020004" pitchFamily="50" charset="-127"/>
              </a:rPr>
              <a:t>empid</a:t>
            </a:r>
            <a:r>
              <a:rPr kumimoji="0" lang="en-US" altLang="ko-KR" sz="1100" dirty="0">
                <a:latin typeface="맑은 고딕" panose="020B0503020000020004" pitchFamily="50" charset="-127"/>
                <a:ea typeface="맑은 고딕" panose="020B0503020000020004" pitchFamily="50" charset="-127"/>
              </a:rPr>
              <a:t> = 20;</a:t>
            </a:r>
          </a:p>
          <a:p>
            <a:pPr latinLnBrk="0"/>
            <a:endParaRPr kumimoji="0" lang="en-US" altLang="ko-KR" sz="1100" dirty="0">
              <a:latin typeface="맑은 고딕" panose="020B0503020000020004" pitchFamily="50" charset="-127"/>
              <a:ea typeface="맑은 고딕" panose="020B0503020000020004" pitchFamily="50" charset="-127"/>
            </a:endParaRPr>
          </a:p>
          <a:p>
            <a:pPr latinLnBrk="0"/>
            <a:r>
              <a:rPr kumimoji="0" lang="ko-KR" altLang="en-US" sz="1100" dirty="0">
                <a:latin typeface="맑은 고딕" panose="020B0503020000020004" pitchFamily="50" charset="-127"/>
                <a:ea typeface="맑은 고딕" panose="020B0503020000020004" pitchFamily="50" charset="-127"/>
              </a:rPr>
              <a:t>코딩규칙을 통일하고 </a:t>
            </a:r>
            <a:r>
              <a:rPr kumimoji="0" lang="en-US" altLang="ko-KR" sz="1100" dirty="0" err="1">
                <a:latin typeface="맑은 고딕" panose="020B0503020000020004" pitchFamily="50" charset="-127"/>
                <a:ea typeface="맑은 고딕" panose="020B0503020000020004" pitchFamily="50" charset="-127"/>
              </a:rPr>
              <a:t>i_empid</a:t>
            </a:r>
            <a:r>
              <a:rPr kumimoji="0" lang="ko-KR" altLang="en-US" sz="1100" dirty="0">
                <a:latin typeface="맑은 고딕" panose="020B0503020000020004" pitchFamily="50" charset="-127"/>
                <a:ea typeface="맑은 고딕" panose="020B0503020000020004" pitchFamily="50" charset="-127"/>
              </a:rPr>
              <a:t>라는 </a:t>
            </a:r>
            <a:r>
              <a:rPr kumimoji="0" lang="ko-KR" altLang="en-US" sz="1100" dirty="0" err="1">
                <a:latin typeface="맑은 고딕" panose="020B0503020000020004" pitchFamily="50" charset="-127"/>
                <a:ea typeface="맑은 고딕" panose="020B0503020000020004" pitchFamily="50" charset="-127"/>
              </a:rPr>
              <a:t>바인드</a:t>
            </a:r>
            <a:r>
              <a:rPr kumimoji="0" lang="ko-KR" altLang="en-US" sz="1100" dirty="0">
                <a:latin typeface="맑은 고딕" panose="020B0503020000020004" pitchFamily="50" charset="-127"/>
                <a:ea typeface="맑은 고딕" panose="020B0503020000020004" pitchFamily="50" charset="-127"/>
              </a:rPr>
              <a:t> 변수를 사용하여 </a:t>
            </a:r>
            <a:r>
              <a:rPr kumimoji="0" lang="en-US" altLang="ko-KR" sz="1100" dirty="0">
                <a:latin typeface="맑은 고딕" panose="020B0503020000020004" pitchFamily="50" charset="-127"/>
                <a:ea typeface="맑은 고딕" panose="020B0503020000020004" pitchFamily="50" charset="-127"/>
              </a:rPr>
              <a:t>SQL</a:t>
            </a:r>
            <a:r>
              <a:rPr kumimoji="0" lang="ko-KR" altLang="en-US" sz="1100" dirty="0">
                <a:latin typeface="맑은 고딕" panose="020B0503020000020004" pitchFamily="50" charset="-127"/>
                <a:ea typeface="맑은 고딕" panose="020B0503020000020004" pitchFamily="50" charset="-127"/>
              </a:rPr>
              <a:t>문을 작성한다면 아래처럼 공통되는 </a:t>
            </a:r>
            <a:r>
              <a:rPr kumimoji="0" lang="en-US" altLang="ko-KR" sz="1100" dirty="0">
                <a:latin typeface="맑은 고딕" panose="020B0503020000020004" pitchFamily="50" charset="-127"/>
                <a:ea typeface="맑은 고딕" panose="020B0503020000020004" pitchFamily="50" charset="-127"/>
              </a:rPr>
              <a:t>SQL</a:t>
            </a:r>
            <a:r>
              <a:rPr kumimoji="0" lang="ko-KR" altLang="en-US" sz="1100" dirty="0">
                <a:latin typeface="맑은 고딕" panose="020B0503020000020004" pitchFamily="50" charset="-127"/>
                <a:ea typeface="맑은 고딕" panose="020B0503020000020004" pitchFamily="50" charset="-127"/>
              </a:rPr>
              <a:t>문을 사용할 수 있다</a:t>
            </a:r>
            <a:r>
              <a:rPr kumimoji="0" lang="en-US" altLang="ko-KR" sz="1100" dirty="0">
                <a:latin typeface="맑은 고딕" panose="020B0503020000020004" pitchFamily="50" charset="-127"/>
                <a:ea typeface="맑은 고딕" panose="020B0503020000020004" pitchFamily="50" charset="-127"/>
              </a:rPr>
              <a:t>.</a:t>
            </a:r>
          </a:p>
          <a:p>
            <a:pPr latinLnBrk="0"/>
            <a:endParaRPr kumimoji="0" lang="en-US" altLang="ko-KR" sz="1100" dirty="0">
              <a:latin typeface="맑은 고딕" panose="020B0503020000020004" pitchFamily="50" charset="-127"/>
              <a:ea typeface="맑은 고딕" panose="020B0503020000020004" pitchFamily="50" charset="-127"/>
            </a:endParaRPr>
          </a:p>
          <a:p>
            <a:pPr latinLnBrk="0"/>
            <a:r>
              <a:rPr kumimoji="0" lang="en-US" altLang="ko-KR" sz="1100" dirty="0">
                <a:latin typeface="맑은 고딕" panose="020B0503020000020004" pitchFamily="50" charset="-127"/>
                <a:ea typeface="맑은 고딕" panose="020B0503020000020004" pitchFamily="50" charset="-127"/>
              </a:rPr>
              <a:t>SELECT </a:t>
            </a:r>
            <a:r>
              <a:rPr kumimoji="0" lang="en-US" altLang="ko-KR" sz="1100" dirty="0" err="1">
                <a:latin typeface="맑은 고딕" panose="020B0503020000020004" pitchFamily="50" charset="-127"/>
                <a:ea typeface="맑은 고딕" panose="020B0503020000020004" pitchFamily="50" charset="-127"/>
              </a:rPr>
              <a:t>emp_nm</a:t>
            </a:r>
            <a:r>
              <a:rPr kumimoji="0" lang="en-US" altLang="ko-KR" sz="1100" dirty="0">
                <a:latin typeface="맑은 고딕" panose="020B0503020000020004" pitchFamily="50" charset="-127"/>
                <a:ea typeface="맑은 고딕" panose="020B0503020000020004" pitchFamily="50" charset="-127"/>
              </a:rPr>
              <a:t>, </a:t>
            </a:r>
            <a:r>
              <a:rPr kumimoji="0" lang="en-US" altLang="ko-KR" sz="1100" dirty="0" err="1">
                <a:latin typeface="맑은 고딕" panose="020B0503020000020004" pitchFamily="50" charset="-127"/>
                <a:ea typeface="맑은 고딕" panose="020B0503020000020004" pitchFamily="50" charset="-127"/>
              </a:rPr>
              <a:t>addr</a:t>
            </a:r>
            <a:r>
              <a:rPr kumimoji="0" lang="en-US" altLang="ko-KR" sz="1100" dirty="0">
                <a:latin typeface="맑은 고딕" panose="020B0503020000020004" pitchFamily="50" charset="-127"/>
                <a:ea typeface="맑은 고딕" panose="020B0503020000020004" pitchFamily="50" charset="-127"/>
              </a:rPr>
              <a:t>, position </a:t>
            </a:r>
          </a:p>
          <a:p>
            <a:pPr latinLnBrk="0"/>
            <a:r>
              <a:rPr kumimoji="0" lang="en-US" altLang="ko-KR" sz="1100" dirty="0">
                <a:latin typeface="맑은 고딕" panose="020B0503020000020004" pitchFamily="50" charset="-127"/>
                <a:ea typeface="맑은 고딕" panose="020B0503020000020004" pitchFamily="50" charset="-127"/>
              </a:rPr>
              <a:t>  FROM EMPLOYEE A</a:t>
            </a:r>
          </a:p>
          <a:p>
            <a:pPr latinLnBrk="0"/>
            <a:r>
              <a:rPr kumimoji="0" lang="en-US" altLang="ko-KR" sz="1100" dirty="0">
                <a:latin typeface="맑은 고딕" panose="020B0503020000020004" pitchFamily="50" charset="-127"/>
                <a:ea typeface="맑은 고딕" panose="020B0503020000020004" pitchFamily="50" charset="-127"/>
              </a:rPr>
              <a:t> WHERE A.EMPID = :</a:t>
            </a:r>
            <a:r>
              <a:rPr kumimoji="0" lang="en-US" altLang="ko-KR" sz="1100" dirty="0" err="1">
                <a:latin typeface="맑은 고딕" panose="020B0503020000020004" pitchFamily="50" charset="-127"/>
                <a:ea typeface="맑은 고딕" panose="020B0503020000020004" pitchFamily="50" charset="-127"/>
              </a:rPr>
              <a:t>i_empid</a:t>
            </a:r>
            <a:r>
              <a:rPr kumimoji="0" lang="en-US" altLang="ko-KR" sz="1100" dirty="0" smtClean="0">
                <a:latin typeface="맑은 고딕" panose="020B0503020000020004" pitchFamily="50" charset="-127"/>
                <a:ea typeface="맑은 고딕" panose="020B0503020000020004" pitchFamily="50" charset="-127"/>
              </a:rPr>
              <a:t>;</a:t>
            </a:r>
          </a:p>
          <a:p>
            <a:pPr latinLnBrk="0"/>
            <a:endParaRPr kumimoji="0" lang="en-US" altLang="ko-KR" sz="1100" dirty="0">
              <a:latin typeface="맑은 고딕" panose="020B0503020000020004" pitchFamily="50" charset="-127"/>
              <a:ea typeface="맑은 고딕" panose="020B0503020000020004" pitchFamily="50" charset="-127"/>
            </a:endParaRPr>
          </a:p>
          <a:p>
            <a:pPr latinLnBrk="0"/>
            <a:endParaRPr kumimoji="0" lang="en-US" altLang="ko-KR" sz="1100" dirty="0">
              <a:latin typeface="맑은 고딕" panose="020B0503020000020004" pitchFamily="50" charset="-127"/>
              <a:ea typeface="맑은 고딕" panose="020B0503020000020004" pitchFamily="50" charset="-127"/>
            </a:endParaRPr>
          </a:p>
          <a:p>
            <a:pPr latinLnBrk="0"/>
            <a:endParaRPr kumimoji="0" lang="en-US" altLang="ko-KR" sz="1100" dirty="0" smtClean="0">
              <a:latin typeface="맑은 고딕" panose="020B0503020000020004" pitchFamily="50" charset="-127"/>
              <a:ea typeface="맑은 고딕" panose="020B0503020000020004" pitchFamily="50" charset="-127"/>
            </a:endParaRPr>
          </a:p>
          <a:p>
            <a:pPr latinLnBrk="0"/>
            <a:r>
              <a:rPr lang="en-US" altLang="ko-KR" sz="1100" b="1" dirty="0" smtClean="0">
                <a:solidFill>
                  <a:srgbClr val="000000"/>
                </a:solidFill>
                <a:latin typeface="맑은 고딕" panose="020B0503020000020004" pitchFamily="50" charset="-127"/>
                <a:ea typeface="맑은 고딕" panose="020B0503020000020004" pitchFamily="50" charset="-127"/>
              </a:rPr>
              <a:t>                                                                        </a:t>
            </a:r>
            <a:r>
              <a:rPr lang="en-US" altLang="ko-KR" sz="1100" dirty="0" smtClean="0">
                <a:solidFill>
                  <a:srgbClr val="000000"/>
                </a:solidFill>
                <a:latin typeface="맑은 고딕" panose="020B0503020000020004" pitchFamily="50" charset="-127"/>
                <a:ea typeface="맑은 고딕" panose="020B0503020000020004" pitchFamily="50" charset="-127"/>
              </a:rPr>
              <a:t>(2.2 </a:t>
            </a:r>
            <a:r>
              <a:rPr lang="en-US" altLang="ko-KR" sz="1100" dirty="0">
                <a:solidFill>
                  <a:srgbClr val="000000"/>
                </a:solidFill>
                <a:latin typeface="맑은 고딕" panose="020B0503020000020004" pitchFamily="50" charset="-127"/>
                <a:ea typeface="맑은 고딕" panose="020B0503020000020004" pitchFamily="50" charset="-127"/>
              </a:rPr>
              <a:t>SQL </a:t>
            </a:r>
            <a:r>
              <a:rPr lang="ko-KR" altLang="en-US" sz="1100" dirty="0" smtClean="0">
                <a:solidFill>
                  <a:srgbClr val="000000"/>
                </a:solidFill>
                <a:latin typeface="맑은 고딕" panose="020B0503020000020004" pitchFamily="50" charset="-127"/>
                <a:ea typeface="맑은 고딕" panose="020B0503020000020004" pitchFamily="50" charset="-127"/>
              </a:rPr>
              <a:t>작성규칙</a:t>
            </a: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ko-KR" altLang="en-US" sz="1100" dirty="0" smtClean="0">
                <a:solidFill>
                  <a:srgbClr val="000000"/>
                </a:solidFill>
                <a:latin typeface="맑은 고딕" panose="020B0503020000020004" pitchFamily="50" charset="-127"/>
                <a:ea typeface="맑은 고딕" panose="020B0503020000020004" pitchFamily="50" charset="-127"/>
              </a:rPr>
              <a:t>참조</a:t>
            </a:r>
            <a:endParaRPr kumimoji="0" lang="en-US" altLang="ko-KR"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40225715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3.8 </a:t>
            </a:r>
            <a:r>
              <a:rPr lang="ko-KR" altLang="en-US" sz="1200" b="1" dirty="0" smtClean="0">
                <a:solidFill>
                  <a:srgbClr val="000000"/>
                </a:solidFill>
                <a:latin typeface="맑은 고딕" panose="020B0503020000020004" pitchFamily="50" charset="-127"/>
                <a:ea typeface="맑은 고딕" panose="020B0503020000020004" pitchFamily="50" charset="-127"/>
              </a:rPr>
              <a:t>레코드 </a:t>
            </a:r>
            <a:r>
              <a:rPr lang="ko-KR" altLang="en-US" sz="1200" b="1" dirty="0" err="1">
                <a:solidFill>
                  <a:srgbClr val="000000"/>
                </a:solidFill>
                <a:latin typeface="맑은 고딕" panose="020B0503020000020004" pitchFamily="50" charset="-127"/>
                <a:ea typeface="맑은 고딕" panose="020B0503020000020004" pitchFamily="50" charset="-127"/>
              </a:rPr>
              <a:t>필터링을</a:t>
            </a:r>
            <a:r>
              <a:rPr lang="ko-KR" altLang="en-US" sz="1200" b="1" dirty="0">
                <a:solidFill>
                  <a:srgbClr val="000000"/>
                </a:solidFill>
                <a:latin typeface="맑은 고딕" panose="020B0503020000020004" pitchFamily="50" charset="-127"/>
                <a:ea typeface="맑은 고딕" panose="020B0503020000020004" pitchFamily="50" charset="-127"/>
              </a:rPr>
              <a:t> 위해서는 </a:t>
            </a:r>
            <a:r>
              <a:rPr lang="en-US" altLang="ko-KR" sz="1200" b="1" dirty="0">
                <a:solidFill>
                  <a:srgbClr val="000000"/>
                </a:solidFill>
                <a:latin typeface="맑은 고딕" panose="020B0503020000020004" pitchFamily="50" charset="-127"/>
                <a:ea typeface="맑은 고딕" panose="020B0503020000020004" pitchFamily="50" charset="-127"/>
              </a:rPr>
              <a:t>HAVING </a:t>
            </a:r>
            <a:r>
              <a:rPr lang="ko-KR" altLang="en-US" sz="1200" b="1" dirty="0">
                <a:solidFill>
                  <a:srgbClr val="000000"/>
                </a:solidFill>
                <a:latin typeface="맑은 고딕" panose="020B0503020000020004" pitchFamily="50" charset="-127"/>
                <a:ea typeface="맑은 고딕" panose="020B0503020000020004" pitchFamily="50" charset="-127"/>
              </a:rPr>
              <a:t>보다는 </a:t>
            </a:r>
            <a:r>
              <a:rPr lang="en-US" altLang="ko-KR" sz="1200" b="1" dirty="0">
                <a:solidFill>
                  <a:srgbClr val="000000"/>
                </a:solidFill>
                <a:latin typeface="맑은 고딕" panose="020B0503020000020004" pitchFamily="50" charset="-127"/>
                <a:ea typeface="맑은 고딕" panose="020B0503020000020004" pitchFamily="50" charset="-127"/>
              </a:rPr>
              <a:t>WHERE</a:t>
            </a:r>
            <a:r>
              <a:rPr lang="ko-KR" altLang="en-US" sz="1200" b="1" dirty="0">
                <a:solidFill>
                  <a:srgbClr val="000000"/>
                </a:solidFill>
                <a:latin typeface="맑은 고딕" panose="020B0503020000020004" pitchFamily="50" charset="-127"/>
                <a:ea typeface="맑은 고딕" panose="020B0503020000020004" pitchFamily="50" charset="-127"/>
              </a:rPr>
              <a:t>를 사용한다</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Rectangle 2"/>
          <p:cNvSpPr>
            <a:spLocks noChangeArrowheads="1"/>
          </p:cNvSpPr>
          <p:nvPr/>
        </p:nvSpPr>
        <p:spPr bwMode="auto">
          <a:xfrm>
            <a:off x="704528" y="1504950"/>
            <a:ext cx="9048750" cy="4155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ko-KR" sz="1100" dirty="0">
                <a:latin typeface="맑은 고딕" panose="020B0503020000020004" pitchFamily="50" charset="-127"/>
                <a:ea typeface="맑은 고딕" panose="020B0503020000020004" pitchFamily="50" charset="-127"/>
              </a:rPr>
              <a:t>Grouping</a:t>
            </a:r>
            <a:r>
              <a:rPr kumimoji="0" lang="ko-KR" altLang="en-US" sz="1100" dirty="0">
                <a:latin typeface="맑은 고딕" panose="020B0503020000020004" pitchFamily="50" charset="-127"/>
                <a:ea typeface="맑은 고딕" panose="020B0503020000020004" pitchFamily="50" charset="-127"/>
              </a:rPr>
              <a:t>을 할 때 </a:t>
            </a:r>
            <a:r>
              <a:rPr kumimoji="0" lang="en-US" altLang="ko-KR" sz="1100" dirty="0">
                <a:latin typeface="맑은 고딕" panose="020B0503020000020004" pitchFamily="50" charset="-127"/>
                <a:ea typeface="맑은 고딕" panose="020B0503020000020004" pitchFamily="50" charset="-127"/>
              </a:rPr>
              <a:t>WHERE</a:t>
            </a:r>
            <a:r>
              <a:rPr kumimoji="0" lang="ko-KR" altLang="en-US" sz="1100" dirty="0">
                <a:latin typeface="맑은 고딕" panose="020B0503020000020004" pitchFamily="50" charset="-127"/>
                <a:ea typeface="맑은 고딕" panose="020B0503020000020004" pitchFamily="50" charset="-127"/>
              </a:rPr>
              <a:t>는 대상을 줄인 후에 </a:t>
            </a:r>
            <a:r>
              <a:rPr kumimoji="0" lang="en-US" altLang="ko-KR" sz="1100" dirty="0">
                <a:latin typeface="맑은 고딕" panose="020B0503020000020004" pitchFamily="50" charset="-127"/>
                <a:ea typeface="맑은 고딕" panose="020B0503020000020004" pitchFamily="50" charset="-127"/>
              </a:rPr>
              <a:t>Grouping</a:t>
            </a:r>
            <a:r>
              <a:rPr kumimoji="0" lang="ko-KR" altLang="en-US" sz="1100" dirty="0">
                <a:latin typeface="맑은 고딕" panose="020B0503020000020004" pitchFamily="50" charset="-127"/>
                <a:ea typeface="맑은 고딕" panose="020B0503020000020004" pitchFamily="50" charset="-127"/>
              </a:rPr>
              <a:t>을 하게 되지만</a:t>
            </a:r>
            <a:r>
              <a:rPr kumimoji="0" lang="en-US" altLang="ko-KR" sz="1100" dirty="0">
                <a:latin typeface="맑은 고딕" panose="020B0503020000020004" pitchFamily="50" charset="-127"/>
                <a:ea typeface="맑은 고딕" panose="020B0503020000020004" pitchFamily="50" charset="-127"/>
              </a:rPr>
              <a:t>, HAVING</a:t>
            </a:r>
            <a:r>
              <a:rPr kumimoji="0" lang="ko-KR" altLang="en-US" sz="1100" dirty="0">
                <a:latin typeface="맑은 고딕" panose="020B0503020000020004" pitchFamily="50" charset="-127"/>
                <a:ea typeface="맑은 고딕" panose="020B0503020000020004" pitchFamily="50" charset="-127"/>
              </a:rPr>
              <a:t>은 </a:t>
            </a:r>
            <a:r>
              <a:rPr kumimoji="0" lang="en-US" altLang="ko-KR" sz="1100" dirty="0">
                <a:latin typeface="맑은 고딕" panose="020B0503020000020004" pitchFamily="50" charset="-127"/>
                <a:ea typeface="맑은 고딕" panose="020B0503020000020004" pitchFamily="50" charset="-127"/>
              </a:rPr>
              <a:t>Grouping</a:t>
            </a:r>
            <a:r>
              <a:rPr kumimoji="0" lang="ko-KR" altLang="en-US" sz="1100" dirty="0">
                <a:latin typeface="맑은 고딕" panose="020B0503020000020004" pitchFamily="50" charset="-127"/>
                <a:ea typeface="맑은 고딕" panose="020B0503020000020004" pitchFamily="50" charset="-127"/>
              </a:rPr>
              <a:t>을 한 후 대상을 줄여준다</a:t>
            </a:r>
            <a:r>
              <a:rPr kumimoji="0" lang="en-US" altLang="ko-KR" sz="1100" dirty="0">
                <a:latin typeface="맑은 고딕" panose="020B0503020000020004" pitchFamily="50" charset="-127"/>
                <a:ea typeface="맑은 고딕" panose="020B0503020000020004" pitchFamily="50" charset="-127"/>
              </a:rPr>
              <a:t>. </a:t>
            </a:r>
          </a:p>
          <a:p>
            <a:pPr latinLnBrk="0"/>
            <a:r>
              <a:rPr kumimoji="0" lang="ko-KR" altLang="en-US" sz="1100" dirty="0">
                <a:latin typeface="맑은 고딕" panose="020B0503020000020004" pitchFamily="50" charset="-127"/>
                <a:ea typeface="맑은 고딕" panose="020B0503020000020004" pitchFamily="50" charset="-127"/>
              </a:rPr>
              <a:t>즉 </a:t>
            </a:r>
            <a:r>
              <a:rPr kumimoji="0" lang="en-US" altLang="ko-KR" sz="1100" dirty="0">
                <a:latin typeface="맑은 고딕" panose="020B0503020000020004" pitchFamily="50" charset="-127"/>
                <a:ea typeface="맑은 고딕" panose="020B0503020000020004" pitchFamily="50" charset="-127"/>
              </a:rPr>
              <a:t>Grouping</a:t>
            </a:r>
            <a:r>
              <a:rPr kumimoji="0" lang="ko-KR" altLang="en-US" sz="1100" dirty="0">
                <a:latin typeface="맑은 고딕" panose="020B0503020000020004" pitchFamily="50" charset="-127"/>
                <a:ea typeface="맑은 고딕" panose="020B0503020000020004" pitchFamily="50" charset="-127"/>
              </a:rPr>
              <a:t>을 하는 </a:t>
            </a:r>
            <a:r>
              <a:rPr kumimoji="0" lang="ko-KR" altLang="en-US" sz="1100" dirty="0" smtClean="0">
                <a:latin typeface="맑은 고딕" panose="020B0503020000020004" pitchFamily="50" charset="-127"/>
                <a:ea typeface="맑은 고딕" panose="020B0503020000020004" pitchFamily="50" charset="-127"/>
              </a:rPr>
              <a:t>대상 량이 </a:t>
            </a:r>
            <a:r>
              <a:rPr kumimoji="0" lang="ko-KR" altLang="en-US" sz="1100" dirty="0">
                <a:latin typeface="맑은 고딕" panose="020B0503020000020004" pitchFamily="50" charset="-127"/>
                <a:ea typeface="맑은 고딕" panose="020B0503020000020004" pitchFamily="50" charset="-127"/>
              </a:rPr>
              <a:t>달라지게 된다</a:t>
            </a:r>
            <a:r>
              <a:rPr kumimoji="0" lang="en-US" altLang="ko-KR" sz="1100" dirty="0">
                <a:latin typeface="맑은 고딕" panose="020B0503020000020004" pitchFamily="50" charset="-127"/>
                <a:ea typeface="맑은 고딕" panose="020B0503020000020004" pitchFamily="50" charset="-127"/>
              </a:rPr>
              <a:t>.</a:t>
            </a:r>
          </a:p>
          <a:p>
            <a:pPr latinLnBrk="0"/>
            <a:endParaRPr kumimoji="0" lang="ko-KR" altLang="en-US" sz="1100" dirty="0">
              <a:latin typeface="맑은 고딕" panose="020B0503020000020004" pitchFamily="50" charset="-127"/>
              <a:ea typeface="맑은 고딕" panose="020B0503020000020004" pitchFamily="50" charset="-127"/>
            </a:endParaRPr>
          </a:p>
          <a:p>
            <a:pPr latinLnBrk="0"/>
            <a:r>
              <a:rPr kumimoji="0" lang="ko-KR" altLang="en-US" sz="1100" dirty="0">
                <a:latin typeface="맑은 고딕" panose="020B0503020000020004" pitchFamily="50" charset="-127"/>
                <a:ea typeface="맑은 고딕" panose="020B0503020000020004" pitchFamily="50" charset="-127"/>
              </a:rPr>
              <a:t>인덱스가 걸려 있는 </a:t>
            </a:r>
            <a:r>
              <a:rPr kumimoji="0" lang="ko-KR" altLang="en-US" sz="1100" dirty="0" err="1">
                <a:latin typeface="맑은 고딕" panose="020B0503020000020004" pitchFamily="50" charset="-127"/>
                <a:ea typeface="맑은 고딕" panose="020B0503020000020004" pitchFamily="50" charset="-127"/>
              </a:rPr>
              <a:t>컬럼에</a:t>
            </a:r>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group by</a:t>
            </a:r>
            <a:r>
              <a:rPr kumimoji="0" lang="ko-KR" altLang="en-US" sz="1100" dirty="0">
                <a:latin typeface="맑은 고딕" panose="020B0503020000020004" pitchFamily="50" charset="-127"/>
                <a:ea typeface="맑은 고딕" panose="020B0503020000020004" pitchFamily="50" charset="-127"/>
              </a:rPr>
              <a:t>와 함께 </a:t>
            </a:r>
            <a:r>
              <a:rPr kumimoji="0" lang="en-US" altLang="ko-KR" sz="1100" dirty="0">
                <a:latin typeface="맑은 고딕" panose="020B0503020000020004" pitchFamily="50" charset="-127"/>
                <a:ea typeface="맑은 고딕" panose="020B0503020000020004" pitchFamily="50" charset="-127"/>
              </a:rPr>
              <a:t>having</a:t>
            </a:r>
            <a:r>
              <a:rPr kumimoji="0" lang="ko-KR" altLang="en-US" sz="1100" dirty="0">
                <a:latin typeface="맑은 고딕" panose="020B0503020000020004" pitchFamily="50" charset="-127"/>
                <a:ea typeface="맑은 고딕" panose="020B0503020000020004" pitchFamily="50" charset="-127"/>
              </a:rPr>
              <a:t>절을 사용하게 될 경우 </a:t>
            </a:r>
            <a:r>
              <a:rPr kumimoji="0" lang="en-US" altLang="ko-KR" sz="1100" dirty="0">
                <a:latin typeface="맑은 고딕" panose="020B0503020000020004" pitchFamily="50" charset="-127"/>
                <a:ea typeface="맑은 고딕" panose="020B0503020000020004" pitchFamily="50" charset="-127"/>
              </a:rPr>
              <a:t>having</a:t>
            </a:r>
            <a:r>
              <a:rPr kumimoji="0" lang="ko-KR" altLang="en-US" sz="1100" dirty="0">
                <a:latin typeface="맑은 고딕" panose="020B0503020000020004" pitchFamily="50" charset="-127"/>
                <a:ea typeface="맑은 고딕" panose="020B0503020000020004" pitchFamily="50" charset="-127"/>
              </a:rPr>
              <a:t>절의 </a:t>
            </a:r>
            <a:r>
              <a:rPr kumimoji="0" lang="ko-KR" altLang="en-US" sz="1100" dirty="0" err="1">
                <a:latin typeface="맑은 고딕" panose="020B0503020000020004" pitchFamily="50" charset="-127"/>
                <a:ea typeface="맑은 고딕" panose="020B0503020000020004" pitchFamily="50" charset="-127"/>
              </a:rPr>
              <a:t>컬럼에</a:t>
            </a:r>
            <a:r>
              <a:rPr kumimoji="0" lang="ko-KR" altLang="en-US" sz="1100" dirty="0">
                <a:latin typeface="맑은 고딕" panose="020B0503020000020004" pitchFamily="50" charset="-127"/>
                <a:ea typeface="맑은 고딕" panose="020B0503020000020004" pitchFamily="50" charset="-127"/>
              </a:rPr>
              <a:t> 대한 인덱스는 사용되지 않는다</a:t>
            </a:r>
            <a:r>
              <a:rPr kumimoji="0" lang="en-US" altLang="ko-KR" sz="1100" dirty="0">
                <a:latin typeface="맑은 고딕" panose="020B0503020000020004" pitchFamily="50" charset="-127"/>
                <a:ea typeface="맑은 고딕" panose="020B0503020000020004" pitchFamily="50" charset="-127"/>
              </a:rPr>
              <a:t>.</a:t>
            </a:r>
          </a:p>
          <a:p>
            <a:pPr latinLnBrk="0"/>
            <a:r>
              <a:rPr kumimoji="0" lang="ko-KR" altLang="en-US" sz="1100" dirty="0">
                <a:latin typeface="맑은 고딕" panose="020B0503020000020004" pitchFamily="50" charset="-127"/>
                <a:ea typeface="맑은 고딕" panose="020B0503020000020004" pitchFamily="50" charset="-127"/>
              </a:rPr>
              <a:t>즉</a:t>
            </a:r>
            <a:r>
              <a:rPr kumimoji="0" lang="en-US" altLang="ko-KR" sz="1100" dirty="0">
                <a:latin typeface="맑은 고딕" panose="020B0503020000020004" pitchFamily="50" charset="-127"/>
                <a:ea typeface="맑은 고딕" panose="020B0503020000020004" pitchFamily="50" charset="-127"/>
              </a:rPr>
              <a:t>, having</a:t>
            </a:r>
            <a:r>
              <a:rPr kumimoji="0" lang="ko-KR" altLang="en-US" sz="1100" dirty="0">
                <a:latin typeface="맑은 고딕" panose="020B0503020000020004" pitchFamily="50" charset="-127"/>
                <a:ea typeface="맑은 고딕" panose="020B0503020000020004" pitchFamily="50" charset="-127"/>
              </a:rPr>
              <a:t>절은 </a:t>
            </a:r>
            <a:r>
              <a:rPr kumimoji="0" lang="en-US" altLang="ko-KR" sz="1100" dirty="0">
                <a:latin typeface="맑은 고딕" panose="020B0503020000020004" pitchFamily="50" charset="-127"/>
                <a:ea typeface="맑은 고딕" panose="020B0503020000020004" pitchFamily="50" charset="-127"/>
              </a:rPr>
              <a:t>group by </a:t>
            </a:r>
            <a:r>
              <a:rPr kumimoji="0" lang="ko-KR" altLang="en-US" sz="1100" dirty="0">
                <a:latin typeface="맑은 고딕" panose="020B0503020000020004" pitchFamily="50" charset="-127"/>
                <a:ea typeface="맑은 고딕" panose="020B0503020000020004" pitchFamily="50" charset="-127"/>
              </a:rPr>
              <a:t>절에 의하여 이미 </a:t>
            </a:r>
            <a:r>
              <a:rPr kumimoji="0" lang="en-US" altLang="ko-KR" sz="1100" dirty="0">
                <a:latin typeface="맑은 고딕" panose="020B0503020000020004" pitchFamily="50" charset="-127"/>
                <a:ea typeface="맑은 고딕" panose="020B0503020000020004" pitchFamily="50" charset="-127"/>
              </a:rPr>
              <a:t>grouping</a:t>
            </a:r>
            <a:r>
              <a:rPr kumimoji="0" lang="ko-KR" altLang="en-US" sz="1100" dirty="0">
                <a:latin typeface="맑은 고딕" panose="020B0503020000020004" pitchFamily="50" charset="-127"/>
                <a:ea typeface="맑은 고딕" panose="020B0503020000020004" pitchFamily="50" charset="-127"/>
              </a:rPr>
              <a:t>된 데이터를 줄여주는 역할만 수행하므로 인덱스를 수행하지 못하게 된다</a:t>
            </a:r>
            <a:r>
              <a:rPr kumimoji="0" lang="en-US" altLang="ko-KR" sz="1100" dirty="0">
                <a:latin typeface="맑은 고딕" panose="020B0503020000020004" pitchFamily="50" charset="-127"/>
                <a:ea typeface="맑은 고딕" panose="020B0503020000020004" pitchFamily="50" charset="-127"/>
              </a:rPr>
              <a:t>.</a:t>
            </a:r>
          </a:p>
          <a:p>
            <a:pPr latinLnBrk="0"/>
            <a:endParaRPr kumimoji="0" lang="ko-KR" altLang="en-US" sz="1100" dirty="0">
              <a:latin typeface="맑은 고딕" panose="020B0503020000020004" pitchFamily="50" charset="-127"/>
              <a:ea typeface="맑은 고딕" panose="020B0503020000020004" pitchFamily="50" charset="-127"/>
            </a:endParaRPr>
          </a:p>
          <a:p>
            <a:pPr latinLnBrk="0"/>
            <a:r>
              <a:rPr kumimoji="0" lang="ko-KR" altLang="en-US" sz="1100" dirty="0">
                <a:latin typeface="맑은 고딕" panose="020B0503020000020004" pitchFamily="50" charset="-127"/>
                <a:ea typeface="맑은 고딕" panose="020B0503020000020004" pitchFamily="50" charset="-127"/>
              </a:rPr>
              <a:t>만약 </a:t>
            </a:r>
            <a:r>
              <a:rPr kumimoji="0" lang="en-US" altLang="ko-KR" sz="1100" dirty="0" err="1">
                <a:latin typeface="맑은 고딕" panose="020B0503020000020004" pitchFamily="50" charset="-127"/>
                <a:ea typeface="맑은 고딕" panose="020B0503020000020004" pitchFamily="50" charset="-127"/>
              </a:rPr>
              <a:t>emp</a:t>
            </a:r>
            <a:r>
              <a:rPr kumimoji="0" lang="ko-KR" altLang="en-US" sz="1100" dirty="0">
                <a:latin typeface="맑은 고딕" panose="020B0503020000020004" pitchFamily="50" charset="-127"/>
                <a:ea typeface="맑은 고딕" panose="020B0503020000020004" pitchFamily="50" charset="-127"/>
              </a:rPr>
              <a:t>테이블이 </a:t>
            </a:r>
            <a:r>
              <a:rPr kumimoji="0" lang="en-US" altLang="ko-KR" sz="1100" dirty="0" err="1">
                <a:latin typeface="맑은 고딕" panose="020B0503020000020004" pitchFamily="50" charset="-127"/>
                <a:ea typeface="맑은 고딕" panose="020B0503020000020004" pitchFamily="50" charset="-127"/>
              </a:rPr>
              <a:t>deptid</a:t>
            </a:r>
            <a:r>
              <a:rPr kumimoji="0" lang="en-US" altLang="ko-KR" sz="1100" dirty="0">
                <a:latin typeface="맑은 고딕" panose="020B0503020000020004" pitchFamily="50" charset="-127"/>
                <a:ea typeface="맑은 고딕" panose="020B0503020000020004" pitchFamily="50" charset="-127"/>
              </a:rPr>
              <a:t> </a:t>
            </a:r>
            <a:r>
              <a:rPr kumimoji="0" lang="ko-KR" altLang="en-US" sz="1100" dirty="0" err="1">
                <a:latin typeface="맑은 고딕" panose="020B0503020000020004" pitchFamily="50" charset="-127"/>
                <a:ea typeface="맑은 고딕" panose="020B0503020000020004" pitchFamily="50" charset="-127"/>
              </a:rPr>
              <a:t>컬럼에</a:t>
            </a:r>
            <a:r>
              <a:rPr kumimoji="0" lang="ko-KR" altLang="en-US" sz="1100" dirty="0">
                <a:latin typeface="맑은 고딕" panose="020B0503020000020004" pitchFamily="50" charset="-127"/>
                <a:ea typeface="맑은 고딕" panose="020B0503020000020004" pitchFamily="50" charset="-127"/>
              </a:rPr>
              <a:t> 인덱스를 가지고 있는 경우 아래 </a:t>
            </a:r>
            <a:r>
              <a:rPr kumimoji="0" lang="en-US" altLang="ko-KR" sz="1100" dirty="0">
                <a:latin typeface="맑은 고딕" panose="020B0503020000020004" pitchFamily="50" charset="-127"/>
                <a:ea typeface="맑은 고딕" panose="020B0503020000020004" pitchFamily="50" charset="-127"/>
              </a:rPr>
              <a:t>Query</a:t>
            </a:r>
            <a:r>
              <a:rPr kumimoji="0" lang="ko-KR" altLang="en-US" sz="1100" dirty="0">
                <a:latin typeface="맑은 고딕" panose="020B0503020000020004" pitchFamily="50" charset="-127"/>
                <a:ea typeface="맑은 고딕" panose="020B0503020000020004" pitchFamily="50" charset="-127"/>
              </a:rPr>
              <a:t>는 인덱스를 이용하지 못한다</a:t>
            </a:r>
            <a:r>
              <a:rPr kumimoji="0" lang="en-US" altLang="ko-KR" sz="1100" dirty="0">
                <a:latin typeface="맑은 고딕" panose="020B0503020000020004" pitchFamily="50" charset="-127"/>
                <a:ea typeface="맑은 고딕" panose="020B0503020000020004" pitchFamily="50" charset="-127"/>
              </a:rPr>
              <a:t>.</a:t>
            </a:r>
          </a:p>
          <a:p>
            <a:pPr latinLnBrk="0"/>
            <a:endParaRPr kumimoji="0" lang="en-US" altLang="ko-KR" sz="1100" dirty="0">
              <a:latin typeface="맑은 고딕" panose="020B0503020000020004" pitchFamily="50" charset="-127"/>
              <a:ea typeface="맑은 고딕" panose="020B0503020000020004" pitchFamily="50" charset="-127"/>
            </a:endParaRPr>
          </a:p>
          <a:p>
            <a:pPr latinLnBrk="0"/>
            <a:r>
              <a:rPr kumimoji="0" lang="en-US" altLang="ko-KR" sz="1100" dirty="0">
                <a:latin typeface="맑은 고딕" panose="020B0503020000020004" pitchFamily="50" charset="-127"/>
                <a:ea typeface="맑은 고딕" panose="020B0503020000020004" pitchFamily="50" charset="-127"/>
              </a:rPr>
              <a:t>SELECT A.DEPTID</a:t>
            </a:r>
          </a:p>
          <a:p>
            <a:pPr latinLnBrk="0"/>
            <a:r>
              <a:rPr kumimoji="0" lang="en-US" altLang="ko-KR" sz="1100" dirty="0">
                <a:latin typeface="맑은 고딕" panose="020B0503020000020004" pitchFamily="50" charset="-127"/>
                <a:ea typeface="맑은 고딕" panose="020B0503020000020004" pitchFamily="50" charset="-127"/>
              </a:rPr>
              <a:t>     , SUM(A.SALARY)</a:t>
            </a:r>
          </a:p>
          <a:p>
            <a:pPr latinLnBrk="0"/>
            <a:r>
              <a:rPr kumimoji="0" lang="en-US" altLang="ko-KR" sz="1100" dirty="0">
                <a:latin typeface="맑은 고딕" panose="020B0503020000020004" pitchFamily="50" charset="-127"/>
                <a:ea typeface="맑은 고딕" panose="020B0503020000020004" pitchFamily="50" charset="-127"/>
              </a:rPr>
              <a:t>  FROM EMP A</a:t>
            </a:r>
            <a:endParaRPr kumimoji="0" lang="ko-KR" altLang="en-US" sz="1100" dirty="0">
              <a:latin typeface="맑은 고딕" panose="020B0503020000020004" pitchFamily="50" charset="-127"/>
              <a:ea typeface="맑은 고딕" panose="020B0503020000020004" pitchFamily="50" charset="-127"/>
            </a:endParaRPr>
          </a:p>
          <a:p>
            <a:pPr latinLnBrk="0"/>
            <a:r>
              <a:rPr kumimoji="0" lang="en-US" altLang="ko-KR" sz="1100" dirty="0">
                <a:latin typeface="맑은 고딕" panose="020B0503020000020004" pitchFamily="50" charset="-127"/>
                <a:ea typeface="맑은 고딕" panose="020B0503020000020004" pitchFamily="50" charset="-127"/>
              </a:rPr>
              <a:t> GROUP BY A.DEPTID</a:t>
            </a:r>
          </a:p>
          <a:p>
            <a:pPr latinLnBrk="0"/>
            <a:r>
              <a:rPr kumimoji="0" lang="en-US" altLang="ko-KR" sz="1100" dirty="0">
                <a:latin typeface="맑은 고딕" panose="020B0503020000020004" pitchFamily="50" charset="-127"/>
                <a:ea typeface="맑은 고딕" panose="020B0503020000020004" pitchFamily="50" charset="-127"/>
              </a:rPr>
              <a:t>HAVING A.DEPTID = 100;</a:t>
            </a:r>
          </a:p>
          <a:p>
            <a:pPr latinLnBrk="0"/>
            <a:endParaRPr kumimoji="0" lang="en-US" altLang="ko-KR" sz="1100" dirty="0">
              <a:latin typeface="맑은 고딕" panose="020B0503020000020004" pitchFamily="50" charset="-127"/>
              <a:ea typeface="맑은 고딕" panose="020B0503020000020004" pitchFamily="50" charset="-127"/>
            </a:endParaRPr>
          </a:p>
          <a:p>
            <a:pPr latinLnBrk="0"/>
            <a:r>
              <a:rPr kumimoji="0" lang="ko-KR" altLang="en-US" sz="1100" dirty="0">
                <a:latin typeface="맑은 고딕" panose="020B0503020000020004" pitchFamily="50" charset="-127"/>
                <a:ea typeface="맑은 고딕" panose="020B0503020000020004" pitchFamily="50" charset="-127"/>
              </a:rPr>
              <a:t>그러나 위의 </a:t>
            </a:r>
            <a:r>
              <a:rPr kumimoji="0" lang="en-US" altLang="ko-KR" sz="1100" dirty="0">
                <a:latin typeface="맑은 고딕" panose="020B0503020000020004" pitchFamily="50" charset="-127"/>
                <a:ea typeface="맑은 고딕" panose="020B0503020000020004" pitchFamily="50" charset="-127"/>
              </a:rPr>
              <a:t>Query</a:t>
            </a:r>
            <a:r>
              <a:rPr kumimoji="0" lang="ko-KR" altLang="en-US" sz="1100" dirty="0">
                <a:latin typeface="맑은 고딕" panose="020B0503020000020004" pitchFamily="50" charset="-127"/>
                <a:ea typeface="맑은 고딕" panose="020B0503020000020004" pitchFamily="50" charset="-127"/>
              </a:rPr>
              <a:t>는 인덱스를 사용하기 위해 아래처럼 고칠 수 있다</a:t>
            </a:r>
            <a:r>
              <a:rPr kumimoji="0" lang="en-US" altLang="ko-KR" sz="1100" dirty="0">
                <a:latin typeface="맑은 고딕" panose="020B0503020000020004" pitchFamily="50" charset="-127"/>
                <a:ea typeface="맑은 고딕" panose="020B0503020000020004" pitchFamily="50" charset="-127"/>
              </a:rPr>
              <a:t>.</a:t>
            </a:r>
          </a:p>
          <a:p>
            <a:pPr latinLnBrk="0"/>
            <a:r>
              <a:rPr kumimoji="0" lang="ko-KR" altLang="en-US" sz="1100" dirty="0">
                <a:latin typeface="맑은 고딕" panose="020B0503020000020004" pitchFamily="50" charset="-127"/>
                <a:ea typeface="맑은 고딕" panose="020B0503020000020004" pitchFamily="50" charset="-127"/>
              </a:rPr>
              <a:t>이는 </a:t>
            </a:r>
            <a:r>
              <a:rPr kumimoji="0" lang="en-US" altLang="ko-KR" sz="1100" dirty="0">
                <a:latin typeface="맑은 고딕" panose="020B0503020000020004" pitchFamily="50" charset="-127"/>
                <a:ea typeface="맑은 고딕" panose="020B0503020000020004" pitchFamily="50" charset="-127"/>
              </a:rPr>
              <a:t>where</a:t>
            </a:r>
            <a:r>
              <a:rPr kumimoji="0" lang="ko-KR" altLang="en-US" sz="1100" dirty="0">
                <a:latin typeface="맑은 고딕" panose="020B0503020000020004" pitchFamily="50" charset="-127"/>
                <a:ea typeface="맑은 고딕" panose="020B0503020000020004" pitchFamily="50" charset="-127"/>
              </a:rPr>
              <a:t>조건에 의해 인덱스를 사용하여 데이터를 가져온 후 </a:t>
            </a:r>
            <a:r>
              <a:rPr kumimoji="0" lang="en-US" altLang="ko-KR" sz="1100" dirty="0">
                <a:latin typeface="맑은 고딕" panose="020B0503020000020004" pitchFamily="50" charset="-127"/>
                <a:ea typeface="맑은 고딕" panose="020B0503020000020004" pitchFamily="50" charset="-127"/>
              </a:rPr>
              <a:t>grouping</a:t>
            </a:r>
            <a:r>
              <a:rPr kumimoji="0" lang="ko-KR" altLang="en-US" sz="1100" dirty="0">
                <a:latin typeface="맑은 고딕" panose="020B0503020000020004" pitchFamily="50" charset="-127"/>
                <a:ea typeface="맑은 고딕" panose="020B0503020000020004" pitchFamily="50" charset="-127"/>
              </a:rPr>
              <a:t>을 하기 때문에 인덱스가 </a:t>
            </a:r>
            <a:r>
              <a:rPr kumimoji="0" lang="ko-KR" altLang="en-US" sz="1100" dirty="0" smtClean="0">
                <a:latin typeface="맑은 고딕" panose="020B0503020000020004" pitchFamily="50" charset="-127"/>
                <a:ea typeface="맑은 고딕" panose="020B0503020000020004" pitchFamily="50" charset="-127"/>
              </a:rPr>
              <a:t>사용 가능하게 </a:t>
            </a:r>
            <a:r>
              <a:rPr kumimoji="0" lang="ko-KR" altLang="en-US" sz="1100" dirty="0">
                <a:latin typeface="맑은 고딕" panose="020B0503020000020004" pitchFamily="50" charset="-127"/>
                <a:ea typeface="맑은 고딕" panose="020B0503020000020004" pitchFamily="50" charset="-127"/>
              </a:rPr>
              <a:t>된다</a:t>
            </a:r>
            <a:r>
              <a:rPr kumimoji="0" lang="en-US" altLang="ko-KR" sz="1100" dirty="0">
                <a:latin typeface="맑은 고딕" panose="020B0503020000020004" pitchFamily="50" charset="-127"/>
                <a:ea typeface="맑은 고딕" panose="020B0503020000020004" pitchFamily="50" charset="-127"/>
              </a:rPr>
              <a:t>.</a:t>
            </a:r>
          </a:p>
          <a:p>
            <a:pPr latinLnBrk="0"/>
            <a:endParaRPr kumimoji="0" lang="en-US" altLang="ko-KR" sz="1100" dirty="0">
              <a:latin typeface="맑은 고딕" panose="020B0503020000020004" pitchFamily="50" charset="-127"/>
              <a:ea typeface="맑은 고딕" panose="020B0503020000020004" pitchFamily="50" charset="-127"/>
            </a:endParaRPr>
          </a:p>
          <a:p>
            <a:pPr latinLnBrk="0"/>
            <a:r>
              <a:rPr kumimoji="0" lang="en-US" altLang="ko-KR" sz="1100" dirty="0">
                <a:latin typeface="맑은 고딕" panose="020B0503020000020004" pitchFamily="50" charset="-127"/>
                <a:ea typeface="맑은 고딕" panose="020B0503020000020004" pitchFamily="50" charset="-127"/>
              </a:rPr>
              <a:t>SELECT A.DEPTID</a:t>
            </a:r>
          </a:p>
          <a:p>
            <a:pPr latinLnBrk="0"/>
            <a:r>
              <a:rPr kumimoji="0" lang="en-US" altLang="ko-KR" sz="1100" dirty="0">
                <a:latin typeface="맑은 고딕" panose="020B0503020000020004" pitchFamily="50" charset="-127"/>
                <a:ea typeface="맑은 고딕" panose="020B0503020000020004" pitchFamily="50" charset="-127"/>
              </a:rPr>
              <a:t>     , SUM(A.SALARY)</a:t>
            </a:r>
          </a:p>
          <a:p>
            <a:pPr latinLnBrk="0"/>
            <a:r>
              <a:rPr kumimoji="0" lang="en-US" altLang="ko-KR" sz="1100" dirty="0">
                <a:latin typeface="맑은 고딕" panose="020B0503020000020004" pitchFamily="50" charset="-127"/>
                <a:ea typeface="맑은 고딕" panose="020B0503020000020004" pitchFamily="50" charset="-127"/>
              </a:rPr>
              <a:t>  FROM EMP A</a:t>
            </a:r>
          </a:p>
          <a:p>
            <a:pPr latinLnBrk="0"/>
            <a:r>
              <a:rPr kumimoji="0" lang="en-US" altLang="ko-KR" sz="1100" dirty="0">
                <a:latin typeface="맑은 고딕" panose="020B0503020000020004" pitchFamily="50" charset="-127"/>
                <a:ea typeface="맑은 고딕" panose="020B0503020000020004" pitchFamily="50" charset="-127"/>
              </a:rPr>
              <a:t> WHERE A.DEPTID = 100</a:t>
            </a:r>
          </a:p>
          <a:p>
            <a:pPr latinLnBrk="0"/>
            <a:r>
              <a:rPr kumimoji="0" lang="en-US" altLang="ko-KR" sz="1100" dirty="0">
                <a:latin typeface="맑은 고딕" panose="020B0503020000020004" pitchFamily="50" charset="-127"/>
                <a:ea typeface="맑은 고딕" panose="020B0503020000020004" pitchFamily="50" charset="-127"/>
              </a:rPr>
              <a:t> GROUP BY A.DEPTID;</a:t>
            </a:r>
          </a:p>
          <a:p>
            <a:pPr latinLnBrk="0"/>
            <a:endParaRPr kumimoji="0" lang="en-US" altLang="ko-KR" sz="1100" dirty="0">
              <a:latin typeface="맑은 고딕" panose="020B0503020000020004" pitchFamily="50" charset="-127"/>
              <a:ea typeface="맑은 고딕" panose="020B0503020000020004" pitchFamily="50" charset="-127"/>
            </a:endParaRPr>
          </a:p>
          <a:p>
            <a:pPr latinLnBrk="0"/>
            <a:r>
              <a:rPr kumimoji="0" lang="en-US" altLang="ko-KR" sz="1100" dirty="0">
                <a:latin typeface="맑은 고딕" panose="020B0503020000020004" pitchFamily="50" charset="-127"/>
                <a:ea typeface="맑은 고딕" panose="020B0503020000020004" pitchFamily="50" charset="-127"/>
              </a:rPr>
              <a:t>* WHERE =&gt; GROUP BY =&gt; HAVING </a:t>
            </a:r>
            <a:r>
              <a:rPr kumimoji="0" lang="ko-KR" altLang="en-US" sz="1100" dirty="0">
                <a:latin typeface="맑은 고딕" panose="020B0503020000020004" pitchFamily="50" charset="-127"/>
                <a:ea typeface="맑은 고딕" panose="020B0503020000020004" pitchFamily="50" charset="-127"/>
              </a:rPr>
              <a:t>순서로 수행됨 </a:t>
            </a:r>
            <a:endParaRPr kumimoji="0" lang="en-US" altLang="ko-KR"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9641986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3.9 Index </a:t>
            </a:r>
            <a:r>
              <a:rPr lang="en-US" altLang="ko-KR" sz="1200" b="1" dirty="0">
                <a:solidFill>
                  <a:srgbClr val="000000"/>
                </a:solidFill>
                <a:latin typeface="맑은 고딕" panose="020B0503020000020004" pitchFamily="50" charset="-127"/>
                <a:ea typeface="맑은 고딕" panose="020B0503020000020004" pitchFamily="50" charset="-127"/>
              </a:rPr>
              <a:t>scan</a:t>
            </a:r>
            <a:r>
              <a:rPr lang="ko-KR" altLang="en-US" sz="1200" b="1" dirty="0">
                <a:solidFill>
                  <a:srgbClr val="000000"/>
                </a:solidFill>
                <a:latin typeface="맑은 고딕" panose="020B0503020000020004" pitchFamily="50" charset="-127"/>
                <a:ea typeface="맑은 고딕" panose="020B0503020000020004" pitchFamily="50" charset="-127"/>
              </a:rPr>
              <a:t>과 </a:t>
            </a:r>
            <a:r>
              <a:rPr lang="en-US" altLang="ko-KR" sz="1200" b="1" dirty="0">
                <a:solidFill>
                  <a:srgbClr val="000000"/>
                </a:solidFill>
                <a:latin typeface="맑은 고딕" panose="020B0503020000020004" pitchFamily="50" charset="-127"/>
                <a:ea typeface="맑은 고딕" panose="020B0503020000020004" pitchFamily="50" charset="-127"/>
              </a:rPr>
              <a:t>Full Table scan</a:t>
            </a:r>
            <a:r>
              <a:rPr lang="ko-KR" altLang="en-US" sz="1200" b="1" dirty="0">
                <a:solidFill>
                  <a:srgbClr val="000000"/>
                </a:solidFill>
                <a:latin typeface="맑은 고딕" panose="020B0503020000020004" pitchFamily="50" charset="-127"/>
                <a:ea typeface="맑은 고딕" panose="020B0503020000020004" pitchFamily="50" charset="-127"/>
              </a:rPr>
              <a:t>을 비교 </a:t>
            </a:r>
            <a:r>
              <a:rPr lang="ko-KR" altLang="en-US" sz="1200" b="1" dirty="0" smtClean="0">
                <a:solidFill>
                  <a:srgbClr val="000000"/>
                </a:solidFill>
                <a:latin typeface="맑은 고딕" panose="020B0503020000020004" pitchFamily="50" charset="-127"/>
                <a:ea typeface="맑은 고딕" panose="020B0503020000020004" pitchFamily="50" charset="-127"/>
              </a:rPr>
              <a:t>선택</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Rectangle 2"/>
          <p:cNvSpPr>
            <a:spLocks noChangeArrowheads="1"/>
          </p:cNvSpPr>
          <p:nvPr/>
        </p:nvSpPr>
        <p:spPr bwMode="auto">
          <a:xfrm>
            <a:off x="704528" y="1525588"/>
            <a:ext cx="9048750" cy="480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ko-KR" altLang="ko-KR" sz="1100" b="1" dirty="0">
                <a:latin typeface="맑은 고딕" panose="020B0503020000020004" pitchFamily="50" charset="-127"/>
                <a:ea typeface="맑은 고딕" panose="020B0503020000020004" pitchFamily="50" charset="-127"/>
              </a:rPr>
              <a:t>테이블에서 15%이상의 </a:t>
            </a:r>
            <a:r>
              <a:rPr kumimoji="0" lang="ko-KR" altLang="en-US" sz="1100" b="1" dirty="0" smtClean="0">
                <a:latin typeface="맑은 고딕" panose="020B0503020000020004" pitchFamily="50" charset="-127"/>
                <a:ea typeface="맑은 고딕" panose="020B0503020000020004" pitchFamily="50" charset="-127"/>
              </a:rPr>
              <a:t>많은 </a:t>
            </a:r>
            <a:r>
              <a:rPr kumimoji="0" lang="ko-KR" altLang="ko-KR" sz="1100" b="1" dirty="0" smtClean="0">
                <a:latin typeface="맑은 고딕" panose="020B0503020000020004" pitchFamily="50" charset="-127"/>
                <a:ea typeface="맑은 고딕" panose="020B0503020000020004" pitchFamily="50" charset="-127"/>
              </a:rPr>
              <a:t>행들을 </a:t>
            </a:r>
            <a:r>
              <a:rPr kumimoji="0" lang="ko-KR" altLang="ko-KR" sz="1100" b="1" dirty="0">
                <a:latin typeface="맑은 고딕" panose="020B0503020000020004" pitchFamily="50" charset="-127"/>
                <a:ea typeface="맑은 고딕" panose="020B0503020000020004" pitchFamily="50" charset="-127"/>
              </a:rPr>
              <a:t>검색하는 경우에는 Full table scan이 index scan보다 빠르다.</a:t>
            </a: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다음의 SQL문</a:t>
            </a:r>
            <a:r>
              <a:rPr kumimoji="0" lang="ko-KR" altLang="en-US" sz="1100" dirty="0">
                <a:latin typeface="맑은 고딕" panose="020B0503020000020004" pitchFamily="50" charset="-127"/>
                <a:ea typeface="맑은 고딕" panose="020B0503020000020004" pitchFamily="50" charset="-127"/>
              </a:rPr>
              <a:t>에서</a:t>
            </a:r>
            <a:r>
              <a:rPr kumimoji="0" lang="ko-KR" altLang="ko-KR" sz="1100" dirty="0">
                <a:latin typeface="맑은 고딕" panose="020B0503020000020004" pitchFamily="50" charset="-127"/>
                <a:ea typeface="맑은 고딕" panose="020B0503020000020004" pitchFamily="50" charset="-127"/>
              </a:rPr>
              <a:t> 비록 인덱스가 SALARY column에 만들어져 있어도 인덱스의 사용이 나쁜 점이 더 많다면 </a:t>
            </a:r>
            <a:endParaRPr kumimoji="0" lang="ko-KR" altLang="en-US"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아래의 기술을 이용해서 인덱스 수행을 막을 수 있다.</a:t>
            </a:r>
            <a:r>
              <a:rPr kumimoji="0" lang="ko-KR" altLang="en-US" sz="1100" dirty="0">
                <a:latin typeface="맑은 고딕" panose="020B0503020000020004" pitchFamily="50" charset="-127"/>
                <a:ea typeface="맑은 고딕" panose="020B0503020000020004" pitchFamily="50" charset="-127"/>
              </a:rPr>
              <a:t>(힌트 또는 </a:t>
            </a:r>
            <a:r>
              <a:rPr kumimoji="0" lang="ko-KR" altLang="en-US" sz="1100" dirty="0" err="1">
                <a:latin typeface="맑은 고딕" panose="020B0503020000020004" pitchFamily="50" charset="-127"/>
                <a:ea typeface="맑은 고딕" panose="020B0503020000020004" pitchFamily="50" charset="-127"/>
              </a:rPr>
              <a:t>컬럼</a:t>
            </a:r>
            <a:r>
              <a:rPr kumimoji="0" lang="ko-KR" altLang="en-US" sz="1100" dirty="0">
                <a:latin typeface="맑은 고딕" panose="020B0503020000020004" pitchFamily="50" charset="-127"/>
                <a:ea typeface="맑은 고딕" panose="020B0503020000020004" pitchFamily="50" charset="-127"/>
              </a:rPr>
              <a:t> 변형</a:t>
            </a:r>
            <a:r>
              <a:rPr kumimoji="0" lang="en-US" altLang="ko-KR" sz="1100" dirty="0">
                <a:latin typeface="맑은 고딕" panose="020B0503020000020004" pitchFamily="50" charset="-127"/>
                <a:ea typeface="맑은 고딕" panose="020B0503020000020004" pitchFamily="50" charset="-127"/>
              </a:rPr>
              <a:t>)</a:t>
            </a:r>
            <a:endParaRPr kumimoji="0" lang="ko-KR" altLang="ko-KR" sz="1100" dirty="0">
              <a:latin typeface="맑은 고딕" panose="020B0503020000020004" pitchFamily="50" charset="-127"/>
              <a:ea typeface="맑은 고딕" panose="020B0503020000020004" pitchFamily="50" charset="-127"/>
            </a:endParaRP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     SELECT *  --+FULL</a:t>
            </a:r>
          </a:p>
          <a:p>
            <a:pPr latinLnBrk="0"/>
            <a:r>
              <a:rPr kumimoji="0" lang="ko-KR" altLang="ko-KR" sz="1100" dirty="0">
                <a:latin typeface="맑은 고딕" panose="020B0503020000020004" pitchFamily="50" charset="-127"/>
                <a:ea typeface="맑은 고딕" panose="020B0503020000020004" pitchFamily="50" charset="-127"/>
              </a:rPr>
              <a:t>     FROM EMP</a:t>
            </a:r>
          </a:p>
          <a:p>
            <a:pPr latinLnBrk="0"/>
            <a:r>
              <a:rPr kumimoji="0" lang="ko-KR" altLang="ko-KR" sz="1100" dirty="0">
                <a:latin typeface="맑은 고딕" panose="020B0503020000020004" pitchFamily="50" charset="-127"/>
                <a:ea typeface="맑은 고딕" panose="020B0503020000020004" pitchFamily="50" charset="-127"/>
              </a:rPr>
              <a:t>     WHERE  SALARY  = 50000;</a:t>
            </a:r>
          </a:p>
          <a:p>
            <a:pPr latinLnBrk="0"/>
            <a:r>
              <a:rPr kumimoji="0" lang="ko-KR" altLang="en-US" sz="1100" dirty="0">
                <a:latin typeface="맑은 고딕" panose="020B0503020000020004" pitchFamily="50" charset="-127"/>
                <a:ea typeface="맑은 고딕" panose="020B0503020000020004" pitchFamily="50" charset="-127"/>
                <a:sym typeface="Wingdings" panose="05000000000000000000" pitchFamily="2" charset="2"/>
              </a:rPr>
              <a:t></a:t>
            </a:r>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     SELECT *</a:t>
            </a:r>
          </a:p>
          <a:p>
            <a:pPr latinLnBrk="0"/>
            <a:r>
              <a:rPr kumimoji="0" lang="ko-KR" altLang="ko-KR" sz="1100" dirty="0">
                <a:latin typeface="맑은 고딕" panose="020B0503020000020004" pitchFamily="50" charset="-127"/>
                <a:ea typeface="맑은 고딕" panose="020B0503020000020004" pitchFamily="50" charset="-127"/>
              </a:rPr>
              <a:t>     FROM EMP</a:t>
            </a:r>
          </a:p>
          <a:p>
            <a:pPr latinLnBrk="0"/>
            <a:r>
              <a:rPr kumimoji="0" lang="ko-KR" altLang="ko-KR" sz="1100" dirty="0">
                <a:latin typeface="맑은 고딕" panose="020B0503020000020004" pitchFamily="50" charset="-127"/>
                <a:ea typeface="맑은 고딕" panose="020B0503020000020004" pitchFamily="50" charset="-127"/>
              </a:rPr>
              <a:t>     WHERE  </a:t>
            </a:r>
            <a:r>
              <a:rPr kumimoji="0" lang="ko-KR" altLang="ko-KR" sz="1100" dirty="0">
                <a:solidFill>
                  <a:srgbClr val="0066FF"/>
                </a:solidFill>
                <a:latin typeface="맑은 고딕" panose="020B0503020000020004" pitchFamily="50" charset="-127"/>
                <a:ea typeface="맑은 고딕" panose="020B0503020000020004" pitchFamily="50" charset="-127"/>
              </a:rPr>
              <a:t>SALARY+0</a:t>
            </a:r>
            <a:r>
              <a:rPr kumimoji="0" lang="ko-KR" altLang="ko-KR" sz="1100" dirty="0">
                <a:latin typeface="맑은 고딕" panose="020B0503020000020004" pitchFamily="50" charset="-127"/>
                <a:ea typeface="맑은 고딕" panose="020B0503020000020004" pitchFamily="50" charset="-127"/>
              </a:rPr>
              <a:t> = 50000;</a:t>
            </a: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     SELECT *</a:t>
            </a:r>
          </a:p>
          <a:p>
            <a:pPr latinLnBrk="0"/>
            <a:r>
              <a:rPr kumimoji="0" lang="ko-KR" altLang="ko-KR" sz="1100" dirty="0">
                <a:latin typeface="맑은 고딕" panose="020B0503020000020004" pitchFamily="50" charset="-127"/>
                <a:ea typeface="맑은 고딕" panose="020B0503020000020004" pitchFamily="50" charset="-127"/>
              </a:rPr>
              <a:t>     FROM EMP</a:t>
            </a:r>
          </a:p>
          <a:p>
            <a:pPr latinLnBrk="0"/>
            <a:r>
              <a:rPr kumimoji="0" lang="ko-KR" altLang="ko-KR" sz="1100" dirty="0">
                <a:latin typeface="맑은 고딕" panose="020B0503020000020004" pitchFamily="50" charset="-127"/>
                <a:ea typeface="맑은 고딕" panose="020B0503020000020004" pitchFamily="50" charset="-127"/>
              </a:rPr>
              <a:t>     WHERE </a:t>
            </a:r>
            <a:r>
              <a:rPr kumimoji="0" lang="ko-KR" altLang="ko-KR" sz="1100" dirty="0">
                <a:solidFill>
                  <a:srgbClr val="0066FF"/>
                </a:solidFill>
                <a:latin typeface="맑은 고딕" panose="020B0503020000020004" pitchFamily="50" charset="-127"/>
                <a:ea typeface="맑은 고딕" panose="020B0503020000020004" pitchFamily="50" charset="-127"/>
              </a:rPr>
              <a:t>SS# || ' '</a:t>
            </a:r>
            <a:r>
              <a:rPr kumimoji="0" lang="ko-KR" altLang="ko-KR" sz="1100" dirty="0">
                <a:latin typeface="맑은 고딕" panose="020B0503020000020004" pitchFamily="50" charset="-127"/>
                <a:ea typeface="맑은 고딕" panose="020B0503020000020004" pitchFamily="50" charset="-127"/>
              </a:rPr>
              <a:t> = '111-22-333';</a:t>
            </a: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err="1">
                <a:latin typeface="맑은 고딕" panose="020B0503020000020004" pitchFamily="50" charset="-127"/>
                <a:ea typeface="맑은 고딕" panose="020B0503020000020004" pitchFamily="50" charset="-127"/>
              </a:rPr>
              <a:t>오라클이</a:t>
            </a:r>
            <a:r>
              <a:rPr kumimoji="0" lang="ko-KR" altLang="ko-KR" sz="1100" dirty="0">
                <a:latin typeface="맑은 고딕" panose="020B0503020000020004" pitchFamily="50" charset="-127"/>
                <a:ea typeface="맑은 고딕" panose="020B0503020000020004" pitchFamily="50" charset="-127"/>
              </a:rPr>
              <a:t> 불분명한 데이터 변환을 수행해야 하는 경우 인덱스가 항상 사용되지 않는 것은 아니다.</a:t>
            </a:r>
          </a:p>
          <a:p>
            <a:pPr latinLnBrk="0"/>
            <a:r>
              <a:rPr kumimoji="0" lang="ko-KR" altLang="ko-KR" sz="1100" dirty="0">
                <a:latin typeface="맑은 고딕" panose="020B0503020000020004" pitchFamily="50" charset="-127"/>
                <a:ea typeface="맑은 고딕" panose="020B0503020000020004" pitchFamily="50" charset="-127"/>
              </a:rPr>
              <a:t>다음의 예를 보면, EMP </a:t>
            </a:r>
            <a:r>
              <a:rPr kumimoji="0" lang="ko-KR" altLang="ko-KR" sz="1100" dirty="0" err="1">
                <a:latin typeface="맑은 고딕" panose="020B0503020000020004" pitchFamily="50" charset="-127"/>
                <a:ea typeface="맑은 고딕" panose="020B0503020000020004" pitchFamily="50" charset="-127"/>
              </a:rPr>
              <a:t>컬럼에</a:t>
            </a:r>
            <a:r>
              <a:rPr kumimoji="0" lang="ko-KR" altLang="ko-KR" sz="1100" dirty="0">
                <a:latin typeface="맑은 고딕" panose="020B0503020000020004" pitchFamily="50" charset="-127"/>
                <a:ea typeface="맑은 고딕" panose="020B0503020000020004" pitchFamily="50" charset="-127"/>
              </a:rPr>
              <a:t> 있는 SALARY가 </a:t>
            </a:r>
            <a:r>
              <a:rPr kumimoji="0" lang="ko-KR" altLang="ko-KR" sz="1100" dirty="0" err="1">
                <a:solidFill>
                  <a:srgbClr val="0066FF"/>
                </a:solidFill>
                <a:latin typeface="맑은 고딕" panose="020B0503020000020004" pitchFamily="50" charset="-127"/>
                <a:ea typeface="맑은 고딕" panose="020B0503020000020004" pitchFamily="50" charset="-127"/>
              </a:rPr>
              <a:t>숫자형</a:t>
            </a:r>
            <a:r>
              <a:rPr kumimoji="0" lang="ko-KR" altLang="ko-KR" sz="1100" dirty="0">
                <a:solidFill>
                  <a:srgbClr val="0066FF"/>
                </a:solidFill>
                <a:latin typeface="맑은 고딕" panose="020B0503020000020004" pitchFamily="50" charset="-127"/>
                <a:ea typeface="맑은 고딕" panose="020B0503020000020004" pitchFamily="50" charset="-127"/>
              </a:rPr>
              <a:t> </a:t>
            </a:r>
            <a:r>
              <a:rPr kumimoji="0" lang="ko-KR" altLang="ko-KR" sz="1100" dirty="0" err="1">
                <a:solidFill>
                  <a:srgbClr val="0066FF"/>
                </a:solidFill>
                <a:latin typeface="맑은 고딕" panose="020B0503020000020004" pitchFamily="50" charset="-127"/>
                <a:ea typeface="맑은 고딕" panose="020B0503020000020004" pitchFamily="50" charset="-127"/>
              </a:rPr>
              <a:t>컬럼인</a:t>
            </a:r>
            <a:r>
              <a:rPr kumimoji="0" lang="ko-KR" altLang="ko-KR" sz="1100" dirty="0">
                <a:solidFill>
                  <a:srgbClr val="0066FF"/>
                </a:solidFill>
                <a:latin typeface="맑은 고딕" panose="020B0503020000020004" pitchFamily="50" charset="-127"/>
                <a:ea typeface="맑은 고딕" panose="020B0503020000020004" pitchFamily="50" charset="-127"/>
              </a:rPr>
              <a:t> 경우 문자형 상수가 </a:t>
            </a:r>
            <a:r>
              <a:rPr kumimoji="0" lang="ko-KR" altLang="ko-KR" sz="1100" dirty="0" err="1">
                <a:solidFill>
                  <a:srgbClr val="0066FF"/>
                </a:solidFill>
                <a:latin typeface="맑은 고딕" panose="020B0503020000020004" pitchFamily="50" charset="-127"/>
                <a:ea typeface="맑은 고딕" panose="020B0503020000020004" pitchFamily="50" charset="-127"/>
              </a:rPr>
              <a:t>숫자값으로</a:t>
            </a:r>
            <a:r>
              <a:rPr kumimoji="0" lang="ko-KR" altLang="ko-KR" sz="1100" dirty="0">
                <a:solidFill>
                  <a:srgbClr val="0066FF"/>
                </a:solidFill>
                <a:latin typeface="맑은 고딕" panose="020B0503020000020004" pitchFamily="50" charset="-127"/>
                <a:ea typeface="맑은 고딕" panose="020B0503020000020004" pitchFamily="50" charset="-127"/>
              </a:rPr>
              <a:t> 변환된다</a:t>
            </a:r>
            <a:r>
              <a:rPr kumimoji="0" lang="ko-KR" altLang="ko-KR" sz="1100" dirty="0">
                <a:latin typeface="맑은 고딕" panose="020B0503020000020004" pitchFamily="50" charset="-127"/>
                <a:ea typeface="맑은 고딕" panose="020B0503020000020004" pitchFamily="50" charset="-127"/>
              </a:rPr>
              <a:t>.</a:t>
            </a: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     SELECT *</a:t>
            </a:r>
          </a:p>
          <a:p>
            <a:pPr latinLnBrk="0"/>
            <a:r>
              <a:rPr kumimoji="0" lang="ko-KR" altLang="ko-KR" sz="1100" dirty="0">
                <a:latin typeface="맑은 고딕" panose="020B0503020000020004" pitchFamily="50" charset="-127"/>
                <a:ea typeface="맑은 고딕" panose="020B0503020000020004" pitchFamily="50" charset="-127"/>
              </a:rPr>
              <a:t>     FROM EMP</a:t>
            </a:r>
          </a:p>
          <a:p>
            <a:pPr latinLnBrk="0"/>
            <a:r>
              <a:rPr kumimoji="0" lang="ko-KR" altLang="ko-KR" sz="1100" dirty="0">
                <a:latin typeface="맑은 고딕" panose="020B0503020000020004" pitchFamily="50" charset="-127"/>
                <a:ea typeface="맑은 고딕" panose="020B0503020000020004" pitchFamily="50" charset="-127"/>
              </a:rPr>
              <a:t>     WHERE SALARY = '50000';</a:t>
            </a: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테이블의 행이 15%이거나 그보다 작을 경우 인덱스 스캔은 보다 잘 수행될 것이다.</a:t>
            </a:r>
          </a:p>
          <a:p>
            <a:pPr latinLnBrk="0"/>
            <a:r>
              <a:rPr kumimoji="0" lang="ko-KR" altLang="ko-KR" sz="1100" dirty="0">
                <a:latin typeface="맑은 고딕" panose="020B0503020000020004" pitchFamily="50" charset="-127"/>
                <a:ea typeface="맑은 고딕" panose="020B0503020000020004" pitchFamily="50" charset="-127"/>
              </a:rPr>
              <a:t>인덱스 스캔은 검색된 행 하나하나마다 다중의 논리적인 읽기 검색을 </a:t>
            </a:r>
            <a:r>
              <a:rPr kumimoji="0" lang="ko-KR" altLang="en-US" sz="1100" dirty="0">
                <a:latin typeface="맑은 고딕" panose="020B0503020000020004" pitchFamily="50" charset="-127"/>
                <a:ea typeface="맑은 고딕" panose="020B0503020000020004" pitchFamily="50" charset="-127"/>
              </a:rPr>
              <a:t>하지만</a:t>
            </a:r>
            <a:r>
              <a:rPr kumimoji="0" lang="en-US" altLang="ko-KR" sz="1100" dirty="0">
                <a:latin typeface="맑은 고딕" panose="020B0503020000020004" pitchFamily="50" charset="-127"/>
                <a:ea typeface="맑은 고딕" panose="020B0503020000020004" pitchFamily="50" charset="-127"/>
              </a:rPr>
              <a:t>,</a:t>
            </a:r>
          </a:p>
          <a:p>
            <a:pPr latinLnBrk="0"/>
            <a:r>
              <a:rPr kumimoji="0" lang="ko-KR" altLang="ko-KR" sz="1100" dirty="0">
                <a:latin typeface="맑은 고딕" panose="020B0503020000020004" pitchFamily="50" charset="-127"/>
                <a:ea typeface="맑은 고딕" panose="020B0503020000020004" pitchFamily="50" charset="-127"/>
              </a:rPr>
              <a:t>full table scan은 하나의 논리적인 읽기 검색 영역 안의 block에 있는 모든 행들을 읽을 수 있다.</a:t>
            </a:r>
          </a:p>
          <a:p>
            <a:pPr latinLnBrk="0"/>
            <a:r>
              <a:rPr kumimoji="0" lang="ko-KR" altLang="ko-KR" sz="1100" dirty="0">
                <a:latin typeface="맑은 고딕" panose="020B0503020000020004" pitchFamily="50" charset="-127"/>
                <a:ea typeface="맑은 고딕" panose="020B0503020000020004" pitchFamily="50" charset="-127"/>
              </a:rPr>
              <a:t>따라서  테이블의 많은 행들에 접근해야 하는 경우에는 full table scan이 더 효율적이다.</a:t>
            </a:r>
          </a:p>
        </p:txBody>
      </p:sp>
    </p:spTree>
    <p:extLst>
      <p:ext uri="{BB962C8B-B14F-4D97-AF65-F5344CB8AC3E}">
        <p14:creationId xmlns:p14="http://schemas.microsoft.com/office/powerpoint/2010/main" val="10469169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3.10 ROWID /ROWNUM </a:t>
            </a:r>
            <a:r>
              <a:rPr lang="ko-KR" altLang="en-US" sz="1200" b="1" dirty="0" smtClean="0">
                <a:solidFill>
                  <a:srgbClr val="000000"/>
                </a:solidFill>
                <a:latin typeface="맑은 고딕" panose="020B0503020000020004" pitchFamily="50" charset="-127"/>
                <a:ea typeface="맑은 고딕" panose="020B0503020000020004" pitchFamily="50" charset="-127"/>
              </a:rPr>
              <a:t>사용</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Rectangle 2"/>
          <p:cNvSpPr>
            <a:spLocks noChangeArrowheads="1"/>
          </p:cNvSpPr>
          <p:nvPr/>
        </p:nvSpPr>
        <p:spPr bwMode="auto">
          <a:xfrm>
            <a:off x="656778" y="1504950"/>
            <a:ext cx="9048750" cy="463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ko-KR" altLang="ko-KR" sz="1100" dirty="0">
                <a:latin typeface="맑은 고딕" panose="020B0503020000020004" pitchFamily="50" charset="-127"/>
                <a:ea typeface="맑은 고딕" panose="020B0503020000020004" pitchFamily="50" charset="-127"/>
              </a:rPr>
              <a:t>ROWID를 이용하는 것이 가장 빠르다.</a:t>
            </a:r>
          </a:p>
          <a:p>
            <a:pPr latinLnBrk="0"/>
            <a:r>
              <a:rPr kumimoji="0" lang="ko-KR" altLang="ko-KR" sz="1100" dirty="0">
                <a:latin typeface="맑은 고딕" panose="020B0503020000020004" pitchFamily="50" charset="-127"/>
                <a:ea typeface="맑은 고딕" panose="020B0503020000020004" pitchFamily="50" charset="-127"/>
              </a:rPr>
              <a:t>예를</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들면, ROWID를 이용한 UPDATE는 다음과 같다.</a:t>
            </a: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        SELECT </a:t>
            </a:r>
            <a:r>
              <a:rPr kumimoji="0" lang="ko-KR" altLang="en-US" sz="1100" dirty="0">
                <a:latin typeface="맑은 고딕" panose="020B0503020000020004" pitchFamily="50" charset="-127"/>
                <a:ea typeface="맑은 고딕" panose="020B0503020000020004" pitchFamily="50" charset="-127"/>
              </a:rPr>
              <a:t>A</a:t>
            </a:r>
            <a:r>
              <a:rPr kumimoji="0" lang="en-US" altLang="ko-KR" sz="1100" dirty="0">
                <a:latin typeface="맑은 고딕" panose="020B0503020000020004" pitchFamily="50" charset="-127"/>
                <a:ea typeface="맑은 고딕" panose="020B0503020000020004" pitchFamily="50" charset="-127"/>
              </a:rPr>
              <a:t>.</a:t>
            </a:r>
            <a:r>
              <a:rPr kumimoji="0" lang="ko-KR" altLang="ko-KR" sz="1100" dirty="0">
                <a:latin typeface="맑은 고딕" panose="020B0503020000020004" pitchFamily="50" charset="-127"/>
                <a:ea typeface="맑은 고딕" panose="020B0503020000020004" pitchFamily="50" charset="-127"/>
              </a:rPr>
              <a:t>ROWID</a:t>
            </a:r>
            <a:endParaRPr kumimoji="0" lang="en-US" altLang="ko-KR" sz="1100" dirty="0">
              <a:latin typeface="맑은 고딕" panose="020B0503020000020004" pitchFamily="50" charset="-127"/>
              <a:ea typeface="맑은 고딕" panose="020B0503020000020004" pitchFamily="50" charset="-127"/>
            </a:endParaRPr>
          </a:p>
          <a:p>
            <a:pPr latinLnBrk="0"/>
            <a:r>
              <a:rPr kumimoji="0" lang="ko-KR" altLang="en-US" sz="1100" dirty="0">
                <a:latin typeface="맑은 고딕" panose="020B0503020000020004" pitchFamily="50" charset="-127"/>
                <a:ea typeface="맑은 고딕" panose="020B0503020000020004" pitchFamily="50" charset="-127"/>
              </a:rPr>
              <a:t>             </a:t>
            </a:r>
            <a:r>
              <a:rPr kumimoji="0" lang="ko-KR" altLang="en-US" sz="1100" dirty="0" smtClean="0">
                <a:latin typeface="맑은 고딕" panose="020B0503020000020004" pitchFamily="50" charset="-127"/>
                <a:ea typeface="맑은 고딕" panose="020B0503020000020004" pitchFamily="50" charset="-127"/>
              </a:rPr>
              <a:t>   </a:t>
            </a:r>
            <a:r>
              <a:rPr kumimoji="0" lang="ko-KR" altLang="ko-KR" sz="1100" dirty="0" smtClean="0">
                <a:latin typeface="맑은 고딕" panose="020B0503020000020004" pitchFamily="50" charset="-127"/>
                <a:ea typeface="맑은 고딕" panose="020B0503020000020004" pitchFamily="50" charset="-127"/>
              </a:rPr>
              <a:t>, </a:t>
            </a:r>
            <a:r>
              <a:rPr kumimoji="0" lang="ko-KR" altLang="en-US" sz="1100" dirty="0" smtClean="0">
                <a:latin typeface="맑은 고딕" panose="020B0503020000020004" pitchFamily="50" charset="-127"/>
                <a:ea typeface="맑은 고딕" panose="020B0503020000020004" pitchFamily="50" charset="-127"/>
              </a:rPr>
              <a:t>A</a:t>
            </a:r>
            <a:r>
              <a:rPr kumimoji="0" lang="en-US" altLang="ko-KR" sz="1100" dirty="0" smtClean="0">
                <a:latin typeface="맑은 고딕" panose="020B0503020000020004" pitchFamily="50" charset="-127"/>
                <a:ea typeface="맑은 고딕" panose="020B0503020000020004" pitchFamily="50" charset="-127"/>
              </a:rPr>
              <a:t>.</a:t>
            </a:r>
            <a:r>
              <a:rPr kumimoji="0" lang="ko-KR" altLang="ko-KR" sz="1100" dirty="0" smtClean="0">
                <a:latin typeface="맑은 고딕" panose="020B0503020000020004" pitchFamily="50" charset="-127"/>
                <a:ea typeface="맑은 고딕" panose="020B0503020000020004" pitchFamily="50" charset="-127"/>
              </a:rPr>
              <a:t>SALARY</a:t>
            </a:r>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INTO </a:t>
            </a:r>
            <a:r>
              <a:rPr kumimoji="0" lang="ko-KR" altLang="en-US" sz="1100" dirty="0">
                <a:latin typeface="맑은 고딕" panose="020B0503020000020004" pitchFamily="50" charset="-127"/>
                <a:ea typeface="맑은 고딕" panose="020B0503020000020004" pitchFamily="50" charset="-127"/>
              </a:rPr>
              <a:t>V</a:t>
            </a:r>
            <a:r>
              <a:rPr kumimoji="0" lang="en-US" altLang="ko-KR" sz="1100" dirty="0">
                <a:latin typeface="맑은 고딕" panose="020B0503020000020004" pitchFamily="50" charset="-127"/>
                <a:ea typeface="맑은 고딕" panose="020B0503020000020004" pitchFamily="50" charset="-127"/>
              </a:rPr>
              <a:t>_</a:t>
            </a:r>
            <a:r>
              <a:rPr kumimoji="0" lang="ko-KR" altLang="ko-KR" sz="1100" dirty="0">
                <a:latin typeface="맑은 고딕" panose="020B0503020000020004" pitchFamily="50" charset="-127"/>
                <a:ea typeface="맑은 고딕" panose="020B0503020000020004" pitchFamily="50" charset="-127"/>
              </a:rPr>
              <a:t>TEMP_ROWID</a:t>
            </a:r>
            <a:endParaRPr kumimoji="0" lang="ko-KR" altLang="en-US" sz="1100" dirty="0">
              <a:latin typeface="맑은 고딕" panose="020B0503020000020004" pitchFamily="50" charset="-127"/>
              <a:ea typeface="맑은 고딕" panose="020B0503020000020004" pitchFamily="50" charset="-127"/>
            </a:endParaRPr>
          </a:p>
          <a:p>
            <a:pPr latinLnBrk="0"/>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V</a:t>
            </a:r>
            <a:r>
              <a:rPr kumimoji="0" lang="en-US" altLang="ko-KR" sz="1100" dirty="0">
                <a:latin typeface="맑은 고딕" panose="020B0503020000020004" pitchFamily="50" charset="-127"/>
                <a:ea typeface="맑은 고딕" panose="020B0503020000020004" pitchFamily="50" charset="-127"/>
              </a:rPr>
              <a:t>_</a:t>
            </a:r>
            <a:r>
              <a:rPr kumimoji="0" lang="ko-KR" altLang="ko-KR" sz="1100" dirty="0">
                <a:latin typeface="맑은 고딕" panose="020B0503020000020004" pitchFamily="50" charset="-127"/>
                <a:ea typeface="맑은 고딕" panose="020B0503020000020004" pitchFamily="50" charset="-127"/>
              </a:rPr>
              <a:t>TEMP_SALARY</a:t>
            </a:r>
          </a:p>
          <a:p>
            <a:pPr latinLnBrk="0"/>
            <a:r>
              <a:rPr kumimoji="0" lang="ko-KR"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FROM EMPLOYEE</a:t>
            </a:r>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A</a:t>
            </a:r>
            <a:r>
              <a:rPr kumimoji="0" lang="ko-KR" altLang="ko-KR" sz="1100" dirty="0">
                <a:latin typeface="맑은 고딕" panose="020B0503020000020004" pitchFamily="50" charset="-127"/>
                <a:ea typeface="맑은 고딕" panose="020B0503020000020004" pitchFamily="50" charset="-127"/>
              </a:rPr>
              <a:t>;</a:t>
            </a: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        UPDATE EMPLOYEE</a:t>
            </a:r>
          </a:p>
          <a:p>
            <a:pPr latinLnBrk="0"/>
            <a:r>
              <a:rPr kumimoji="0" lang="ko-KR"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SET SALARY = </a:t>
            </a:r>
            <a:r>
              <a:rPr kumimoji="0" lang="ko-KR" altLang="en-US" sz="1100" dirty="0">
                <a:latin typeface="맑은 고딕" panose="020B0503020000020004" pitchFamily="50" charset="-127"/>
                <a:ea typeface="맑은 고딕" panose="020B0503020000020004" pitchFamily="50" charset="-127"/>
              </a:rPr>
              <a:t>V</a:t>
            </a:r>
            <a:r>
              <a:rPr kumimoji="0" lang="en-US" altLang="ko-KR" sz="1100" dirty="0">
                <a:latin typeface="맑은 고딕" panose="020B0503020000020004" pitchFamily="50" charset="-127"/>
                <a:ea typeface="맑은 고딕" panose="020B0503020000020004" pitchFamily="50" charset="-127"/>
              </a:rPr>
              <a:t>_</a:t>
            </a:r>
            <a:r>
              <a:rPr kumimoji="0" lang="ko-KR" altLang="ko-KR" sz="1100" dirty="0">
                <a:latin typeface="맑은 고딕" panose="020B0503020000020004" pitchFamily="50" charset="-127"/>
                <a:ea typeface="맑은 고딕" panose="020B0503020000020004" pitchFamily="50" charset="-127"/>
              </a:rPr>
              <a:t>TEMP_SALARY * 1.5</a:t>
            </a:r>
          </a:p>
          <a:p>
            <a:pPr latinLnBrk="0"/>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        WHERE ROWID </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V</a:t>
            </a:r>
            <a:r>
              <a:rPr kumimoji="0" lang="en-US" altLang="ko-KR" sz="1100" dirty="0">
                <a:latin typeface="맑은 고딕" panose="020B0503020000020004" pitchFamily="50" charset="-127"/>
                <a:ea typeface="맑은 고딕" panose="020B0503020000020004" pitchFamily="50" charset="-127"/>
              </a:rPr>
              <a:t>_</a:t>
            </a:r>
            <a:r>
              <a:rPr kumimoji="0" lang="ko-KR" altLang="ko-KR" sz="1100" dirty="0">
                <a:latin typeface="맑은 고딕" panose="020B0503020000020004" pitchFamily="50" charset="-127"/>
                <a:ea typeface="맑은 고딕" panose="020B0503020000020004" pitchFamily="50" charset="-127"/>
              </a:rPr>
              <a:t>TEMP_ROWID;</a:t>
            </a: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66FF"/>
                </a:solidFill>
                <a:latin typeface="맑은 고딕" panose="020B0503020000020004" pitchFamily="50" charset="-127"/>
                <a:ea typeface="맑은 고딕" panose="020B0503020000020004" pitchFamily="50" charset="-127"/>
              </a:rPr>
              <a:t>* </a:t>
            </a:r>
            <a:r>
              <a:rPr kumimoji="0" lang="ko-KR" altLang="ko-KR" sz="1100" dirty="0" smtClean="0">
                <a:solidFill>
                  <a:srgbClr val="0066FF"/>
                </a:solidFill>
                <a:latin typeface="맑은 고딕" panose="020B0503020000020004" pitchFamily="50" charset="-127"/>
                <a:ea typeface="맑은 고딕" panose="020B0503020000020004" pitchFamily="50" charset="-127"/>
              </a:rPr>
              <a:t>ROWID</a:t>
            </a:r>
            <a:r>
              <a:rPr kumimoji="0" lang="ko-KR" altLang="ko-KR" sz="1100" dirty="0">
                <a:solidFill>
                  <a:srgbClr val="0066FF"/>
                </a:solidFill>
                <a:latin typeface="맑은 고딕" panose="020B0503020000020004" pitchFamily="50" charset="-127"/>
                <a:ea typeface="맑은 고딕" panose="020B0503020000020004" pitchFamily="50" charset="-127"/>
              </a:rPr>
              <a:t>값은 데이터베이스에서 언제나 일정하지는 않다. </a:t>
            </a:r>
            <a:r>
              <a:rPr kumimoji="0" lang="ko-KR" altLang="en-US" sz="1100" dirty="0">
                <a:solidFill>
                  <a:srgbClr val="0066FF"/>
                </a:solidFill>
                <a:latin typeface="맑은 고딕" panose="020B0503020000020004" pitchFamily="50" charset="-127"/>
                <a:ea typeface="맑은 고딕" panose="020B0503020000020004" pitchFamily="50" charset="-127"/>
              </a:rPr>
              <a:t>따라서</a:t>
            </a:r>
            <a:r>
              <a:rPr kumimoji="0" lang="ko-KR" altLang="ko-KR" sz="1100" dirty="0">
                <a:solidFill>
                  <a:srgbClr val="0066FF"/>
                </a:solidFill>
                <a:latin typeface="맑은 고딕" panose="020B0503020000020004" pitchFamily="50" charset="-127"/>
                <a:ea typeface="맑은 고딕" panose="020B0503020000020004" pitchFamily="50" charset="-127"/>
              </a:rPr>
              <a:t>, SQL이나 응용 프로그램 </a:t>
            </a:r>
            <a:r>
              <a:rPr kumimoji="0" lang="ko-KR" altLang="ko-KR" sz="1100" dirty="0" smtClean="0">
                <a:solidFill>
                  <a:srgbClr val="0066FF"/>
                </a:solidFill>
                <a:latin typeface="맑은 고딕" panose="020B0503020000020004" pitchFamily="50" charset="-127"/>
                <a:ea typeface="맑은 고딕" panose="020B0503020000020004" pitchFamily="50" charset="-127"/>
              </a:rPr>
              <a:t>이용</a:t>
            </a:r>
            <a:r>
              <a:rPr kumimoji="0" lang="en-US" altLang="ko-KR" sz="1100" dirty="0" smtClean="0">
                <a:solidFill>
                  <a:srgbClr val="0066FF"/>
                </a:solidFill>
                <a:latin typeface="맑은 고딕" panose="020B0503020000020004" pitchFamily="50" charset="-127"/>
                <a:ea typeface="맑은 고딕" panose="020B0503020000020004" pitchFamily="50" charset="-127"/>
              </a:rPr>
              <a:t> </a:t>
            </a:r>
            <a:r>
              <a:rPr kumimoji="0" lang="ko-KR" altLang="ko-KR" sz="1100" dirty="0" smtClean="0">
                <a:solidFill>
                  <a:srgbClr val="0066FF"/>
                </a:solidFill>
                <a:latin typeface="맑은 고딕" panose="020B0503020000020004" pitchFamily="50" charset="-127"/>
                <a:ea typeface="맑은 고딕" panose="020B0503020000020004" pitchFamily="50" charset="-127"/>
              </a:rPr>
              <a:t>시</a:t>
            </a:r>
            <a:r>
              <a:rPr kumimoji="0" lang="ko-KR" altLang="en-US" sz="1100" dirty="0" smtClean="0">
                <a:solidFill>
                  <a:srgbClr val="0066FF"/>
                </a:solidFill>
                <a:latin typeface="맑은 고딕" panose="020B0503020000020004" pitchFamily="50" charset="-127"/>
                <a:ea typeface="맑은 고딕" panose="020B0503020000020004" pitchFamily="50" charset="-127"/>
              </a:rPr>
              <a:t> </a:t>
            </a:r>
            <a:r>
              <a:rPr kumimoji="0" lang="ko-KR" altLang="ko-KR" sz="1100" dirty="0">
                <a:solidFill>
                  <a:srgbClr val="0066FF"/>
                </a:solidFill>
                <a:latin typeface="맑은 고딕" panose="020B0503020000020004" pitchFamily="50" charset="-127"/>
                <a:ea typeface="맑은 고딕" panose="020B0503020000020004" pitchFamily="50" charset="-127"/>
              </a:rPr>
              <a:t>ROWID값을 절대화시키지 않아야 한다.</a:t>
            </a:r>
            <a:r>
              <a:rPr kumimoji="0" lang="ko-KR" altLang="ko-KR" sz="1100" u="sng" dirty="0">
                <a:solidFill>
                  <a:srgbClr val="0066FF"/>
                </a:solidFill>
                <a:latin typeface="맑은 고딕" panose="020B0503020000020004" pitchFamily="50" charset="-127"/>
                <a:ea typeface="맑은 고딕" panose="020B0503020000020004" pitchFamily="50" charset="-127"/>
              </a:rPr>
              <a:t> </a:t>
            </a:r>
            <a:endParaRPr kumimoji="0" lang="ko-KR" altLang="en-US" sz="1100" u="sng" dirty="0">
              <a:solidFill>
                <a:srgbClr val="0066FF"/>
              </a:solidFill>
              <a:latin typeface="맑은 고딕" panose="020B0503020000020004" pitchFamily="50" charset="-127"/>
              <a:ea typeface="맑은 고딕" panose="020B0503020000020004" pitchFamily="50" charset="-127"/>
            </a:endParaRPr>
          </a:p>
          <a:p>
            <a:pPr latinLnBrk="0"/>
            <a:endParaRPr kumimoji="0" lang="ko-KR" altLang="en-US" sz="1100" dirty="0">
              <a:latin typeface="맑은 고딕" panose="020B0503020000020004" pitchFamily="50" charset="-127"/>
              <a:ea typeface="맑은 고딕" panose="020B0503020000020004" pitchFamily="50" charset="-127"/>
            </a:endParaRPr>
          </a:p>
          <a:p>
            <a:pPr latinLnBrk="0"/>
            <a:r>
              <a:rPr kumimoji="0" lang="ko-KR" altLang="ko-KR" sz="1100" dirty="0" err="1">
                <a:latin typeface="맑은 고딕" panose="020B0503020000020004" pitchFamily="50" charset="-127"/>
                <a:ea typeface="맑은 고딕" panose="020B0503020000020004" pitchFamily="50" charset="-127"/>
              </a:rPr>
              <a:t>리턴되는</a:t>
            </a:r>
            <a:r>
              <a:rPr kumimoji="0" lang="ko-KR" altLang="ko-KR" sz="1100" dirty="0">
                <a:latin typeface="맑은 고딕" panose="020B0503020000020004" pitchFamily="50" charset="-127"/>
                <a:ea typeface="맑은 고딕" panose="020B0503020000020004" pitchFamily="50" charset="-127"/>
              </a:rPr>
              <a:t> 행들의 숫자를 제한시키기 위해 ROWNUM을 이용한다.</a:t>
            </a:r>
          </a:p>
          <a:p>
            <a:pPr latinLnBrk="0"/>
            <a:r>
              <a:rPr kumimoji="0" lang="ko-KR" altLang="ko-KR" sz="1100" dirty="0">
                <a:latin typeface="맑은 고딕" panose="020B0503020000020004" pitchFamily="50" charset="-127"/>
                <a:ea typeface="맑은 고딕" panose="020B0503020000020004" pitchFamily="50" charset="-127"/>
              </a:rPr>
              <a:t>만약에 </a:t>
            </a:r>
            <a:r>
              <a:rPr kumimoji="0" lang="ko-KR" altLang="ko-KR" sz="1100" dirty="0" err="1">
                <a:latin typeface="맑은 고딕" panose="020B0503020000020004" pitchFamily="50" charset="-127"/>
                <a:ea typeface="맑은 고딕" panose="020B0503020000020004" pitchFamily="50" charset="-127"/>
              </a:rPr>
              <a:t>리턴되는</a:t>
            </a:r>
            <a:r>
              <a:rPr kumimoji="0" lang="ko-KR" altLang="ko-KR" sz="1100" dirty="0">
                <a:latin typeface="맑은 고딕" panose="020B0503020000020004" pitchFamily="50" charset="-127"/>
                <a:ea typeface="맑은 고딕" panose="020B0503020000020004" pitchFamily="50" charset="-127"/>
              </a:rPr>
              <a:t> 행들을 정확히 모른다면 </a:t>
            </a:r>
            <a:r>
              <a:rPr kumimoji="0" lang="ko-KR" altLang="ko-KR" sz="1100" dirty="0" err="1">
                <a:latin typeface="맑은 고딕" panose="020B0503020000020004" pitchFamily="50" charset="-127"/>
                <a:ea typeface="맑은 고딕" panose="020B0503020000020004" pitchFamily="50" charset="-127"/>
              </a:rPr>
              <a:t>리턴되는</a:t>
            </a:r>
            <a:r>
              <a:rPr kumimoji="0" lang="ko-KR" altLang="ko-KR" sz="1100" dirty="0">
                <a:latin typeface="맑은 고딕" panose="020B0503020000020004" pitchFamily="50" charset="-127"/>
                <a:ea typeface="맑은 고딕" panose="020B0503020000020004" pitchFamily="50" charset="-127"/>
              </a:rPr>
              <a:t> 행들의 숫자를 제한하기 위해 ROWNUM을 사용한다.</a:t>
            </a: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다음의 Query는 100개 미만의 행들을 return 한다.</a:t>
            </a:r>
          </a:p>
          <a:p>
            <a:pPr latinLnBrk="0"/>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       SELECT </a:t>
            </a:r>
            <a:r>
              <a:rPr kumimoji="0" lang="ko-KR" altLang="en-US" sz="1100" dirty="0">
                <a:latin typeface="맑은 고딕" panose="020B0503020000020004" pitchFamily="50" charset="-127"/>
                <a:ea typeface="맑은 고딕" panose="020B0503020000020004" pitchFamily="50" charset="-127"/>
              </a:rPr>
              <a:t>A</a:t>
            </a:r>
            <a:r>
              <a:rPr kumimoji="0" lang="ko-KR" altLang="ko-KR" sz="1100" dirty="0">
                <a:latin typeface="맑은 고딕" panose="020B0503020000020004" pitchFamily="50" charset="-127"/>
                <a:ea typeface="맑은 고딕" panose="020B0503020000020004" pitchFamily="50" charset="-127"/>
              </a:rPr>
              <a:t>.SS#</a:t>
            </a:r>
            <a:endParaRPr kumimoji="0" lang="ko-KR" altLang="en-US" sz="1100" dirty="0">
              <a:latin typeface="맑은 고딕" panose="020B0503020000020004" pitchFamily="50" charset="-127"/>
              <a:ea typeface="맑은 고딕" panose="020B0503020000020004" pitchFamily="50" charset="-127"/>
            </a:endParaRPr>
          </a:p>
          <a:p>
            <a:pPr latinLnBrk="0"/>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B</a:t>
            </a:r>
            <a:r>
              <a:rPr kumimoji="0" lang="ko-KR" altLang="ko-KR" sz="1100" dirty="0">
                <a:latin typeface="맑은 고딕" panose="020B0503020000020004" pitchFamily="50" charset="-127"/>
                <a:ea typeface="맑은 고딕" panose="020B0503020000020004" pitchFamily="50" charset="-127"/>
              </a:rPr>
              <a:t>.DEPT_NAME</a:t>
            </a:r>
          </a:p>
          <a:p>
            <a:pPr latinLnBrk="0"/>
            <a:r>
              <a:rPr kumimoji="0" lang="ko-KR"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FROM EMPLOYEE</a:t>
            </a:r>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A</a:t>
            </a:r>
          </a:p>
          <a:p>
            <a:pPr latinLnBrk="0"/>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 DEPENDENT</a:t>
            </a:r>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B</a:t>
            </a:r>
            <a:endParaRPr kumimoji="0" lang="ko-KR" altLang="ko-KR" sz="1100" dirty="0">
              <a:latin typeface="맑은 고딕" panose="020B0503020000020004" pitchFamily="50" charset="-127"/>
              <a:ea typeface="맑은 고딕" panose="020B0503020000020004" pitchFamily="50" charset="-127"/>
            </a:endParaRPr>
          </a:p>
          <a:p>
            <a:pPr latinLnBrk="0"/>
            <a:r>
              <a:rPr kumimoji="0" lang="ko-KR"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WHERE </a:t>
            </a:r>
            <a:r>
              <a:rPr kumimoji="0" lang="ko-KR" altLang="en-US" sz="1100" dirty="0">
                <a:latin typeface="맑은 고딕" panose="020B0503020000020004" pitchFamily="50" charset="-127"/>
                <a:ea typeface="맑은 고딕" panose="020B0503020000020004" pitchFamily="50" charset="-127"/>
              </a:rPr>
              <a:t>A</a:t>
            </a:r>
            <a:r>
              <a:rPr kumimoji="0" lang="ko-KR" altLang="ko-KR" sz="1100" dirty="0">
                <a:latin typeface="맑은 고딕" panose="020B0503020000020004" pitchFamily="50" charset="-127"/>
                <a:ea typeface="맑은 고딕" panose="020B0503020000020004" pitchFamily="50" charset="-127"/>
              </a:rPr>
              <a:t>.DEPT_ID = </a:t>
            </a:r>
            <a:r>
              <a:rPr kumimoji="0" lang="ko-KR" altLang="en-US" sz="1100" dirty="0">
                <a:latin typeface="맑은 고딕" panose="020B0503020000020004" pitchFamily="50" charset="-127"/>
                <a:ea typeface="맑은 고딕" panose="020B0503020000020004" pitchFamily="50" charset="-127"/>
              </a:rPr>
              <a:t>B</a:t>
            </a:r>
            <a:r>
              <a:rPr kumimoji="0" lang="ko-KR" altLang="ko-KR" sz="1100" dirty="0">
                <a:latin typeface="맑은 고딕" panose="020B0503020000020004" pitchFamily="50" charset="-127"/>
                <a:ea typeface="맑은 고딕" panose="020B0503020000020004" pitchFamily="50" charset="-127"/>
              </a:rPr>
              <a:t>.DEPT_ID</a:t>
            </a:r>
          </a:p>
          <a:p>
            <a:pPr latinLnBrk="0"/>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       AND ROWNUM &lt; 100;</a:t>
            </a:r>
            <a:endParaRPr kumimoji="0" lang="ko-KR" altLang="en-US" sz="1100" dirty="0">
              <a:latin typeface="맑은 고딕" panose="020B0503020000020004" pitchFamily="50" charset="-127"/>
              <a:ea typeface="맑은 고딕" panose="020B0503020000020004" pitchFamily="50" charset="-127"/>
            </a:endParaRPr>
          </a:p>
          <a:p>
            <a:pPr latinLnBrk="0"/>
            <a:endParaRPr kumimoji="0" lang="ko-KR" altLang="en-US"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4116074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3.11 </a:t>
            </a:r>
            <a:r>
              <a:rPr lang="ko-KR" altLang="en-US" sz="1200" b="1" dirty="0" smtClean="0">
                <a:solidFill>
                  <a:srgbClr val="000000"/>
                </a:solidFill>
                <a:latin typeface="맑은 고딕" panose="020B0503020000020004" pitchFamily="50" charset="-127"/>
                <a:ea typeface="맑은 고딕" panose="020B0503020000020004" pitchFamily="50" charset="-127"/>
              </a:rPr>
              <a:t>부분범위 </a:t>
            </a:r>
            <a:r>
              <a:rPr lang="ko-KR" altLang="en-US" sz="1200" b="1" dirty="0">
                <a:solidFill>
                  <a:srgbClr val="000000"/>
                </a:solidFill>
                <a:latin typeface="맑은 고딕" panose="020B0503020000020004" pitchFamily="50" charset="-127"/>
                <a:ea typeface="맑은 고딕" panose="020B0503020000020004" pitchFamily="50" charset="-127"/>
              </a:rPr>
              <a:t>처리</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Rectangle 2"/>
          <p:cNvSpPr>
            <a:spLocks noChangeArrowheads="1"/>
          </p:cNvSpPr>
          <p:nvPr/>
        </p:nvSpPr>
        <p:spPr bwMode="auto">
          <a:xfrm>
            <a:off x="658851" y="1504950"/>
            <a:ext cx="8597900" cy="1616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265113" indent="-265113"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444500"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r>
              <a:rPr kumimoji="0" lang="en-US" altLang="ko-KR" sz="1100" dirty="0">
                <a:latin typeface="맑은 고딕" panose="020B0503020000020004" pitchFamily="50" charset="-127"/>
                <a:ea typeface="맑은 고딕" panose="020B0503020000020004" pitchFamily="50" charset="-127"/>
              </a:rPr>
              <a:t>1) IN / EXISTS</a:t>
            </a: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IN 절의 서브 쿼리는 주로 제공자 역할로 서브 쿼리의 만족하는 모든 데이터 집합을 구한 다음 존재여부를 판단하기 때문에 전체 범위 처리를 함 </a:t>
            </a: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a:t>
            </a:r>
            <a:r>
              <a:rPr kumimoji="0" lang="ko-KR" altLang="ko-KR" sz="1100" dirty="0">
                <a:latin typeface="맑은 고딕" panose="020B0503020000020004" pitchFamily="50" charset="-127"/>
                <a:ea typeface="맑은 고딕" panose="020B0503020000020004" pitchFamily="50" charset="-127"/>
              </a:rPr>
              <a:t> EXISTS의 서브 쿼리는 </a:t>
            </a:r>
            <a:r>
              <a:rPr kumimoji="0" lang="ko-KR" altLang="ko-KR" sz="1100" dirty="0" err="1">
                <a:latin typeface="맑은 고딕" panose="020B0503020000020004" pitchFamily="50" charset="-127"/>
                <a:ea typeface="맑은 고딕" panose="020B0503020000020004" pitchFamily="50" charset="-127"/>
              </a:rPr>
              <a:t>확인자</a:t>
            </a:r>
            <a:r>
              <a:rPr kumimoji="0" lang="ko-KR" altLang="ko-KR" sz="1100" dirty="0">
                <a:latin typeface="맑은 고딕" panose="020B0503020000020004" pitchFamily="50" charset="-127"/>
                <a:ea typeface="맑은 고딕" panose="020B0503020000020004" pitchFamily="50" charset="-127"/>
              </a:rPr>
              <a:t> 역할로 데이터 하나를 찾으면 메인 쿼리와 존재 여부를 판단하고 다음 데이터를 찾으면 다시 메인 쿼리와 존재 여부를 판단하는 Loop 형식이기 때문에 서브 쿼리의 모든 데이터를 찾을 때까지 기다리지 않으며 부분 범위 처리가 가능함 </a:t>
            </a: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a:t>
            </a:r>
            <a:r>
              <a:rPr kumimoji="0" lang="ko-KR" altLang="ko-KR" sz="1100" dirty="0">
                <a:latin typeface="맑은 고딕" panose="020B0503020000020004" pitchFamily="50" charset="-127"/>
                <a:ea typeface="맑은 고딕" panose="020B0503020000020004" pitchFamily="50" charset="-127"/>
              </a:rPr>
              <a:t> 부분 범위 처리하는 EXISTS가 IN 보다 수행 시간을 단축 시킬 수 있으나</a:t>
            </a:r>
            <a:r>
              <a:rPr kumimoji="0" lang="ko-KR" altLang="en-US" sz="1100" dirty="0">
                <a:latin typeface="맑은 고딕" panose="020B0503020000020004" pitchFamily="50" charset="-127"/>
                <a:ea typeface="맑은 고딕" panose="020B0503020000020004" pitchFamily="50" charset="-127"/>
              </a:rPr>
              <a:t>,</a:t>
            </a:r>
            <a:r>
              <a:rPr kumimoji="0" lang="ko-KR" altLang="ko-KR" sz="1100" dirty="0">
                <a:latin typeface="맑은 고딕" panose="020B0503020000020004" pitchFamily="50" charset="-127"/>
                <a:ea typeface="맑은 고딕" panose="020B0503020000020004" pitchFamily="50" charset="-127"/>
              </a:rPr>
              <a:t> IN 절의 데이터 집합의 처리 범위가 좁고 결과 데이터 집합이 작다면 EXISTS 보다 성능이 향상될 수 있음 </a:t>
            </a:r>
            <a:endParaRPr kumimoji="0" lang="ko-KR" altLang="en-US" sz="1100" dirty="0">
              <a:latin typeface="맑은 고딕" panose="020B0503020000020004" pitchFamily="50" charset="-127"/>
              <a:ea typeface="맑은 고딕" panose="020B0503020000020004" pitchFamily="50" charset="-127"/>
            </a:endParaRP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불필요한 </a:t>
            </a:r>
            <a:r>
              <a:rPr kumimoji="0" lang="en-US" altLang="ko-KR" sz="1100" dirty="0">
                <a:latin typeface="맑은 고딕" panose="020B0503020000020004" pitchFamily="50" charset="-127"/>
                <a:ea typeface="맑은 고딕" panose="020B0503020000020004" pitchFamily="50" charset="-127"/>
              </a:rPr>
              <a:t>DISTINCT, GROUP BY </a:t>
            </a:r>
            <a:r>
              <a:rPr kumimoji="0" lang="ko-KR" altLang="en-US" sz="1100" dirty="0">
                <a:latin typeface="맑은 고딕" panose="020B0503020000020004" pitchFamily="50" charset="-127"/>
                <a:ea typeface="맑은 고딕" panose="020B0503020000020004" pitchFamily="50" charset="-127"/>
              </a:rPr>
              <a:t>등은 사용하지 않는다</a:t>
            </a:r>
            <a:r>
              <a:rPr kumimoji="0" lang="en-US" altLang="ko-KR" sz="1100" dirty="0">
                <a:latin typeface="맑은 고딕" panose="020B0503020000020004" pitchFamily="50" charset="-127"/>
                <a:ea typeface="맑은 고딕" panose="020B0503020000020004" pitchFamily="50" charset="-127"/>
              </a:rPr>
              <a:t>.(sort </a:t>
            </a:r>
            <a:r>
              <a:rPr kumimoji="0" lang="ko-KR" altLang="en-US" sz="1100" dirty="0">
                <a:latin typeface="맑은 고딕" panose="020B0503020000020004" pitchFamily="50" charset="-127"/>
                <a:ea typeface="맑은 고딕" panose="020B0503020000020004" pitchFamily="50" charset="-127"/>
              </a:rPr>
              <a:t>회피</a:t>
            </a:r>
            <a:r>
              <a:rPr kumimoji="0" lang="en-US" altLang="ko-KR" sz="1100" dirty="0" smtClean="0">
                <a:latin typeface="맑은 고딕" panose="020B0503020000020004" pitchFamily="50" charset="-127"/>
                <a:ea typeface="맑은 고딕" panose="020B0503020000020004" pitchFamily="50" charset="-127"/>
              </a:rPr>
              <a:t>)</a:t>
            </a:r>
            <a:endParaRPr kumimoji="0" lang="en-US" altLang="ko-KR" sz="1100" dirty="0">
              <a:latin typeface="맑은 고딕" panose="020B0503020000020004" pitchFamily="50" charset="-127"/>
              <a:ea typeface="맑은 고딕" panose="020B0503020000020004" pitchFamily="50" charset="-127"/>
            </a:endParaRPr>
          </a:p>
        </p:txBody>
      </p:sp>
      <p:sp>
        <p:nvSpPr>
          <p:cNvPr id="5" name="직사각형 4"/>
          <p:cNvSpPr/>
          <p:nvPr/>
        </p:nvSpPr>
        <p:spPr>
          <a:xfrm>
            <a:off x="658851" y="3252103"/>
            <a:ext cx="8614629" cy="271869"/>
          </a:xfrm>
          <a:prstGeom prst="rect">
            <a:avLst/>
          </a:prstGeom>
        </p:spPr>
        <p:txBody>
          <a:bodyPr wrap="square">
            <a:spAutoFit/>
          </a:bodyPr>
          <a:lstStyle/>
          <a:p>
            <a:pPr algn="l">
              <a:lnSpc>
                <a:spcPts val="1400"/>
              </a:lnSpc>
              <a:spcAft>
                <a:spcPts val="0"/>
              </a:spcAft>
              <a:defRPr/>
            </a:pPr>
            <a:r>
              <a:rPr lang="ko-KR" altLang="en-US" sz="1100" dirty="0" smtClean="0">
                <a:latin typeface="맑은 고딕" panose="020B0503020000020004" pitchFamily="50" charset="-127"/>
                <a:ea typeface="맑은 고딕" panose="020B0503020000020004" pitchFamily="50" charset="-127"/>
                <a:cs typeface="Times New Roman"/>
              </a:rPr>
              <a:t>가</a:t>
            </a:r>
            <a:r>
              <a:rPr lang="en-US" altLang="ko-KR" sz="1100" dirty="0" smtClean="0">
                <a:latin typeface="맑은 고딕" panose="020B0503020000020004" pitchFamily="50" charset="-127"/>
                <a:ea typeface="맑은 고딕" panose="020B0503020000020004" pitchFamily="50" charset="-127"/>
                <a:cs typeface="Times New Roman"/>
              </a:rPr>
              <a:t>) </a:t>
            </a:r>
            <a:r>
              <a:rPr lang="en-US" altLang="ko-KR" sz="1100" b="1" dirty="0" smtClean="0">
                <a:latin typeface="맑은 고딕" panose="020B0503020000020004" pitchFamily="50" charset="-127"/>
                <a:ea typeface="맑은 고딕" panose="020B0503020000020004" pitchFamily="50" charset="-127"/>
                <a:cs typeface="Times New Roman"/>
              </a:rPr>
              <a:t>IN</a:t>
            </a:r>
            <a:r>
              <a:rPr lang="en-US" altLang="ko-KR" sz="1100" dirty="0" smtClean="0">
                <a:latin typeface="맑은 고딕" panose="020B0503020000020004" pitchFamily="50" charset="-127"/>
                <a:ea typeface="맑은 고딕" panose="020B0503020000020004" pitchFamily="50" charset="-127"/>
                <a:cs typeface="Times New Roman"/>
              </a:rPr>
              <a:t> </a:t>
            </a:r>
            <a:r>
              <a:rPr lang="en-US" altLang="ko-KR" sz="1100" dirty="0">
                <a:latin typeface="맑은 고딕" panose="020B0503020000020004" pitchFamily="50" charset="-127"/>
                <a:ea typeface="맑은 고딕" panose="020B0503020000020004" pitchFamily="50" charset="-127"/>
                <a:cs typeface="Times New Roman"/>
              </a:rPr>
              <a:t>: </a:t>
            </a:r>
            <a:r>
              <a:rPr lang="ko-KR" altLang="ko-KR" sz="1100" dirty="0">
                <a:solidFill>
                  <a:srgbClr val="0066FF"/>
                </a:solidFill>
                <a:latin typeface="맑은 고딕" panose="020B0503020000020004" pitchFamily="50" charset="-127"/>
                <a:ea typeface="맑은 고딕" panose="020B0503020000020004" pitchFamily="50" charset="-127"/>
                <a:cs typeface="Times New Roman"/>
              </a:rPr>
              <a:t>전체 범위 </a:t>
            </a:r>
            <a:r>
              <a:rPr lang="ko-KR" altLang="ko-KR" sz="1100" dirty="0" smtClean="0">
                <a:solidFill>
                  <a:srgbClr val="0066FF"/>
                </a:solidFill>
                <a:latin typeface="맑은 고딕" panose="020B0503020000020004" pitchFamily="50" charset="-127"/>
                <a:ea typeface="맑은 고딕" panose="020B0503020000020004" pitchFamily="50" charset="-127"/>
                <a:cs typeface="Times New Roman"/>
              </a:rPr>
              <a:t>처리</a:t>
            </a:r>
            <a:r>
              <a:rPr lang="en-US" altLang="ko-KR" sz="1100" dirty="0" smtClean="0">
                <a:solidFill>
                  <a:srgbClr val="0066FF"/>
                </a:solidFill>
                <a:latin typeface="맑은 고딕" panose="020B0503020000020004" pitchFamily="50" charset="-127"/>
                <a:ea typeface="맑은 고딕" panose="020B0503020000020004" pitchFamily="50" charset="-127"/>
                <a:cs typeface="Times New Roman"/>
              </a:rPr>
              <a:t>(Full Scan)</a:t>
            </a:r>
            <a:r>
              <a:rPr lang="ko-KR" altLang="ko-KR" sz="1100" dirty="0" smtClean="0">
                <a:latin typeface="맑은 고딕" panose="020B0503020000020004" pitchFamily="50" charset="-127"/>
                <a:ea typeface="맑은 고딕" panose="020B0503020000020004" pitchFamily="50" charset="-127"/>
                <a:cs typeface="Times New Roman"/>
              </a:rPr>
              <a:t>를 통하여</a:t>
            </a:r>
            <a:r>
              <a:rPr lang="en-US" altLang="ko-KR" sz="1100" dirty="0" smtClean="0">
                <a:latin typeface="맑은 고딕" panose="020B0503020000020004" pitchFamily="50" charset="-127"/>
                <a:ea typeface="맑은 고딕" panose="020B0503020000020004" pitchFamily="50" charset="-127"/>
                <a:cs typeface="Times New Roman"/>
              </a:rPr>
              <a:t> </a:t>
            </a:r>
            <a:r>
              <a:rPr lang="ko-KR" altLang="en-US" sz="1100" dirty="0" smtClean="0">
                <a:latin typeface="맑은 고딕" panose="020B0503020000020004" pitchFamily="50" charset="-127"/>
                <a:ea typeface="맑은 고딕" panose="020B0503020000020004" pitchFamily="50" charset="-127"/>
                <a:cs typeface="Times New Roman"/>
              </a:rPr>
              <a:t>서브 쿼리</a:t>
            </a:r>
            <a:r>
              <a:rPr lang="ko-KR" altLang="ko-KR" sz="1100" dirty="0" smtClean="0">
                <a:latin typeface="맑은 고딕" panose="020B0503020000020004" pitchFamily="50" charset="-127"/>
                <a:ea typeface="맑은 고딕" panose="020B0503020000020004" pitchFamily="50" charset="-127"/>
                <a:cs typeface="Times New Roman"/>
              </a:rPr>
              <a:t>의 </a:t>
            </a:r>
            <a:r>
              <a:rPr lang="ko-KR" altLang="ko-KR" sz="1100" dirty="0">
                <a:latin typeface="맑은 고딕" panose="020B0503020000020004" pitchFamily="50" charset="-127"/>
                <a:ea typeface="맑은 고딕" panose="020B0503020000020004" pitchFamily="50" charset="-127"/>
                <a:cs typeface="Times New Roman"/>
              </a:rPr>
              <a:t>조건을 만족하는 모든 데이터 집합을 구한 다음</a:t>
            </a:r>
            <a:r>
              <a:rPr lang="en-US" altLang="ko-KR" sz="1100" dirty="0">
                <a:latin typeface="맑은 고딕" panose="020B0503020000020004" pitchFamily="50" charset="-127"/>
                <a:ea typeface="맑은 고딕" panose="020B0503020000020004" pitchFamily="50" charset="-127"/>
                <a:cs typeface="Times New Roman"/>
              </a:rPr>
              <a:t> </a:t>
            </a:r>
            <a:r>
              <a:rPr lang="ko-KR" altLang="en-US" sz="1100" dirty="0" smtClean="0">
                <a:latin typeface="맑은 고딕" panose="020B0503020000020004" pitchFamily="50" charset="-127"/>
                <a:ea typeface="맑은 고딕" panose="020B0503020000020004" pitchFamily="50" charset="-127"/>
                <a:cs typeface="Times New Roman"/>
              </a:rPr>
              <a:t>메인 쿼리 </a:t>
            </a:r>
            <a:r>
              <a:rPr lang="ko-KR" altLang="ko-KR" sz="1100" dirty="0" smtClean="0">
                <a:latin typeface="맑은 고딕" panose="020B0503020000020004" pitchFamily="50" charset="-127"/>
                <a:ea typeface="맑은 고딕" panose="020B0503020000020004" pitchFamily="50" charset="-127"/>
                <a:cs typeface="Times New Roman"/>
              </a:rPr>
              <a:t>조건을 처리</a:t>
            </a:r>
            <a:r>
              <a:rPr lang="ko-KR" altLang="en-US" sz="1100" dirty="0" smtClean="0">
                <a:latin typeface="맑은 고딕" panose="020B0503020000020004" pitchFamily="50" charset="-127"/>
                <a:ea typeface="맑은 고딕" panose="020B0503020000020004" pitchFamily="50" charset="-127"/>
                <a:cs typeface="Times New Roman"/>
              </a:rPr>
              <a:t>한다</a:t>
            </a:r>
            <a:r>
              <a:rPr lang="en-US" altLang="ko-KR" sz="1100" dirty="0" smtClean="0">
                <a:latin typeface="맑은 고딕" panose="020B0503020000020004" pitchFamily="50" charset="-127"/>
                <a:ea typeface="맑은 고딕" panose="020B0503020000020004" pitchFamily="50" charset="-127"/>
                <a:cs typeface="Times New Roman"/>
              </a:rPr>
              <a:t>.</a:t>
            </a:r>
            <a:endParaRPr lang="ko-KR" altLang="ko-KR" sz="1100" dirty="0">
              <a:latin typeface="맑은 고딕" panose="020B0503020000020004" pitchFamily="50" charset="-127"/>
              <a:ea typeface="맑은 고딕" panose="020B0503020000020004" pitchFamily="50" charset="-127"/>
              <a:cs typeface="Times New Roman"/>
            </a:endParaRPr>
          </a:p>
        </p:txBody>
      </p:sp>
      <p:sp>
        <p:nvSpPr>
          <p:cNvPr id="8" name="직사각형 42"/>
          <p:cNvSpPr>
            <a:spLocks noChangeArrowheads="1"/>
          </p:cNvSpPr>
          <p:nvPr/>
        </p:nvSpPr>
        <p:spPr bwMode="auto">
          <a:xfrm>
            <a:off x="658851" y="4545057"/>
            <a:ext cx="857779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ko-KR" altLang="en-US" sz="1100" dirty="0" smtClean="0">
                <a:latin typeface="맑은 고딕" panose="020B0503020000020004" pitchFamily="50" charset="-127"/>
                <a:ea typeface="맑은 고딕" panose="020B0503020000020004" pitchFamily="50" charset="-127"/>
              </a:rPr>
              <a:t>나</a:t>
            </a:r>
            <a:r>
              <a:rPr lang="en-US" altLang="ko-KR" sz="1100" dirty="0" smtClean="0">
                <a:latin typeface="맑은 고딕" panose="020B0503020000020004" pitchFamily="50" charset="-127"/>
                <a:ea typeface="맑은 고딕" panose="020B0503020000020004" pitchFamily="50" charset="-127"/>
              </a:rPr>
              <a:t>) </a:t>
            </a:r>
            <a:r>
              <a:rPr lang="en-US" altLang="ko-KR" sz="1100" b="1" dirty="0" smtClean="0">
                <a:latin typeface="맑은 고딕" panose="020B0503020000020004" pitchFamily="50" charset="-127"/>
                <a:ea typeface="맑은 고딕" panose="020B0503020000020004" pitchFamily="50" charset="-127"/>
              </a:rPr>
              <a:t>EXISTS</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 </a:t>
            </a:r>
            <a:r>
              <a:rPr lang="ko-KR" altLang="en-US" sz="1100" dirty="0" smtClean="0">
                <a:latin typeface="맑은 고딕" panose="020B0503020000020004" pitchFamily="50" charset="-127"/>
                <a:ea typeface="맑은 고딕" panose="020B0503020000020004" pitchFamily="50" charset="-127"/>
              </a:rPr>
              <a:t>메인 쿼리</a:t>
            </a:r>
            <a:r>
              <a:rPr lang="ko-KR" altLang="ko-KR" sz="1100" dirty="0" smtClean="0">
                <a:latin typeface="맑은 고딕" panose="020B0503020000020004" pitchFamily="50" charset="-127"/>
                <a:ea typeface="맑은 고딕" panose="020B0503020000020004" pitchFamily="50" charset="-127"/>
              </a:rPr>
              <a:t>가 </a:t>
            </a:r>
            <a:r>
              <a:rPr lang="ko-KR" altLang="ko-KR" sz="1100" dirty="0">
                <a:latin typeface="맑은 고딕" panose="020B0503020000020004" pitchFamily="50" charset="-127"/>
                <a:ea typeface="맑은 고딕" panose="020B0503020000020004" pitchFamily="50" charset="-127"/>
              </a:rPr>
              <a:t>찾은 데이터에 대해 하나씩 존재 여부를 판단하는</a:t>
            </a:r>
            <a:r>
              <a:rPr lang="en-US" altLang="ko-KR" sz="1100" dirty="0">
                <a:latin typeface="맑은 고딕" panose="020B0503020000020004" pitchFamily="50" charset="-127"/>
                <a:ea typeface="맑은 고딕" panose="020B0503020000020004" pitchFamily="50" charset="-127"/>
              </a:rPr>
              <a:t> LOOP </a:t>
            </a:r>
            <a:r>
              <a:rPr lang="ko-KR" altLang="ko-KR" sz="1100" dirty="0">
                <a:latin typeface="맑은 고딕" panose="020B0503020000020004" pitchFamily="50" charset="-127"/>
                <a:ea typeface="맑은 고딕" panose="020B0503020000020004" pitchFamily="50" charset="-127"/>
              </a:rPr>
              <a:t>형식으로</a:t>
            </a:r>
            <a:r>
              <a:rPr lang="en-US" altLang="ko-KR" sz="1100" dirty="0">
                <a:latin typeface="맑은 고딕" panose="020B0503020000020004" pitchFamily="50" charset="-127"/>
                <a:ea typeface="맑은 고딕" panose="020B0503020000020004" pitchFamily="50" charset="-127"/>
              </a:rPr>
              <a:t> </a:t>
            </a:r>
            <a:r>
              <a:rPr lang="ko-KR" altLang="ko-KR" sz="1100" dirty="0" smtClean="0">
                <a:solidFill>
                  <a:srgbClr val="0066FF"/>
                </a:solidFill>
                <a:latin typeface="맑은 고딕" panose="020B0503020000020004" pitchFamily="50" charset="-127"/>
                <a:ea typeface="맑은 고딕" panose="020B0503020000020004" pitchFamily="50" charset="-127"/>
              </a:rPr>
              <a:t>부분 </a:t>
            </a:r>
            <a:r>
              <a:rPr lang="ko-KR" altLang="ko-KR" sz="1100" dirty="0">
                <a:solidFill>
                  <a:srgbClr val="0066FF"/>
                </a:solidFill>
                <a:latin typeface="맑은 고딕" panose="020B0503020000020004" pitchFamily="50" charset="-127"/>
                <a:ea typeface="맑은 고딕" panose="020B0503020000020004" pitchFamily="50" charset="-127"/>
              </a:rPr>
              <a:t>범위 </a:t>
            </a:r>
            <a:r>
              <a:rPr lang="ko-KR" altLang="ko-KR" sz="1100" dirty="0" smtClean="0">
                <a:solidFill>
                  <a:srgbClr val="0066FF"/>
                </a:solidFill>
                <a:latin typeface="맑은 고딕" panose="020B0503020000020004" pitchFamily="50" charset="-127"/>
                <a:ea typeface="맑은 고딕" panose="020B0503020000020004" pitchFamily="50" charset="-127"/>
              </a:rPr>
              <a:t>처리</a:t>
            </a:r>
            <a:r>
              <a:rPr lang="en-US" altLang="ko-KR" sz="1100" dirty="0" smtClean="0">
                <a:solidFill>
                  <a:srgbClr val="0066FF"/>
                </a:solidFill>
                <a:latin typeface="맑은 고딕" panose="020B0503020000020004" pitchFamily="50" charset="-127"/>
                <a:ea typeface="맑은 고딕" panose="020B0503020000020004" pitchFamily="50" charset="-127"/>
              </a:rPr>
              <a:t>(Range Scan)</a:t>
            </a:r>
            <a:r>
              <a:rPr lang="ko-KR" altLang="ko-KR" sz="1100" dirty="0" smtClean="0">
                <a:latin typeface="맑은 고딕" panose="020B0503020000020004" pitchFamily="50" charset="-127"/>
                <a:ea typeface="맑은 고딕" panose="020B0503020000020004" pitchFamily="50" charset="-127"/>
              </a:rPr>
              <a:t>가 가능</a:t>
            </a:r>
            <a:r>
              <a:rPr lang="ko-KR" altLang="en-US" sz="1100" dirty="0" smtClean="0">
                <a:latin typeface="맑은 고딕" panose="020B0503020000020004" pitchFamily="50" charset="-127"/>
                <a:ea typeface="맑은 고딕" panose="020B0503020000020004" pitchFamily="50" charset="-127"/>
              </a:rPr>
              <a:t>하다</a:t>
            </a:r>
            <a:r>
              <a:rPr lang="en-US" altLang="ko-KR" sz="1100" dirty="0" smtClean="0">
                <a:latin typeface="맑은 고딕" panose="020B0503020000020004" pitchFamily="50" charset="-127"/>
                <a:ea typeface="맑은 고딕" panose="020B0503020000020004" pitchFamily="50" charset="-127"/>
              </a:rPr>
              <a:t>.</a:t>
            </a:r>
            <a:endParaRPr lang="ko-KR" altLang="ko-KR" sz="1100" dirty="0">
              <a:latin typeface="맑은 고딕" panose="020B0503020000020004" pitchFamily="50" charset="-127"/>
              <a:ea typeface="맑은 고딕" panose="020B0503020000020004" pitchFamily="50" charset="-127"/>
            </a:endParaRPr>
          </a:p>
        </p:txBody>
      </p:sp>
      <p:sp>
        <p:nvSpPr>
          <p:cNvPr id="10" name="Rectangle 2"/>
          <p:cNvSpPr>
            <a:spLocks noChangeArrowheads="1"/>
          </p:cNvSpPr>
          <p:nvPr/>
        </p:nvSpPr>
        <p:spPr bwMode="auto">
          <a:xfrm>
            <a:off x="658851" y="3537402"/>
            <a:ext cx="4392488" cy="770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r>
              <a:rPr lang="en-US" altLang="ko-KR" sz="1100" dirty="0">
                <a:latin typeface="맑은 고딕" panose="020B0503020000020004" pitchFamily="50" charset="-127"/>
                <a:ea typeface="맑은 고딕" panose="020B0503020000020004" pitchFamily="50" charset="-127"/>
                <a:cs typeface="Consolas" pitchFamily="49" charset="0"/>
              </a:rPr>
              <a:t>SELECT * </a:t>
            </a:r>
          </a:p>
          <a:p>
            <a:r>
              <a:rPr lang="en-US" altLang="ko-KR" sz="1100" dirty="0">
                <a:latin typeface="맑은 고딕" panose="020B0503020000020004" pitchFamily="50" charset="-127"/>
                <a:ea typeface="맑은 고딕" panose="020B0503020000020004" pitchFamily="50" charset="-127"/>
                <a:cs typeface="Consolas" pitchFamily="49" charset="0"/>
              </a:rPr>
              <a:t> FROM TOWNER.TAB1</a:t>
            </a:r>
          </a:p>
          <a:p>
            <a:r>
              <a:rPr lang="en-US" altLang="ko-KR" sz="1100" dirty="0">
                <a:latin typeface="맑은 고딕" panose="020B0503020000020004" pitchFamily="50" charset="-127"/>
                <a:ea typeface="맑은 고딕" panose="020B0503020000020004" pitchFamily="50" charset="-127"/>
                <a:cs typeface="Consolas" pitchFamily="49" charset="0"/>
              </a:rPr>
              <a:t>WHERE col2  IN (SELECT col2 </a:t>
            </a:r>
          </a:p>
          <a:p>
            <a:r>
              <a:rPr lang="en-US" altLang="ko-KR" sz="1100" dirty="0">
                <a:latin typeface="맑은 고딕" panose="020B0503020000020004" pitchFamily="50" charset="-127"/>
                <a:ea typeface="맑은 고딕" panose="020B0503020000020004" pitchFamily="50" charset="-127"/>
                <a:cs typeface="Consolas" pitchFamily="49" charset="0"/>
              </a:rPr>
              <a:t>                 FROM TOWNER.TAB2);</a:t>
            </a:r>
          </a:p>
        </p:txBody>
      </p:sp>
      <p:sp>
        <p:nvSpPr>
          <p:cNvPr id="11" name="Rectangle 2"/>
          <p:cNvSpPr>
            <a:spLocks noChangeArrowheads="1"/>
          </p:cNvSpPr>
          <p:nvPr/>
        </p:nvSpPr>
        <p:spPr bwMode="auto">
          <a:xfrm>
            <a:off x="658851" y="4834656"/>
            <a:ext cx="4392488" cy="939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r>
              <a:rPr lang="en-US" altLang="ko-KR" sz="1100" dirty="0">
                <a:latin typeface="맑은 고딕" panose="020B0503020000020004" pitchFamily="50" charset="-127"/>
                <a:ea typeface="맑은 고딕" panose="020B0503020000020004" pitchFamily="50" charset="-127"/>
                <a:cs typeface="Consolas" pitchFamily="49" charset="0"/>
              </a:rPr>
              <a:t>SELECT * </a:t>
            </a:r>
          </a:p>
          <a:p>
            <a:r>
              <a:rPr lang="en-US" altLang="ko-KR" sz="1100" dirty="0">
                <a:latin typeface="맑은 고딕" panose="020B0503020000020004" pitchFamily="50" charset="-127"/>
                <a:ea typeface="맑은 고딕" panose="020B0503020000020004" pitchFamily="50" charset="-127"/>
                <a:cs typeface="Consolas" pitchFamily="49" charset="0"/>
              </a:rPr>
              <a:t> FROM TOWNER.TAB1 T1</a:t>
            </a:r>
          </a:p>
          <a:p>
            <a:r>
              <a:rPr lang="en-US" altLang="ko-KR" sz="1100" dirty="0">
                <a:latin typeface="맑은 고딕" panose="020B0503020000020004" pitchFamily="50" charset="-127"/>
                <a:ea typeface="맑은 고딕" panose="020B0503020000020004" pitchFamily="50" charset="-127"/>
                <a:cs typeface="Consolas" pitchFamily="49" charset="0"/>
              </a:rPr>
              <a:t>WHERE EXISTS (SELECT ‘x’</a:t>
            </a:r>
          </a:p>
          <a:p>
            <a:r>
              <a:rPr lang="en-US" altLang="ko-KR" sz="1100" dirty="0">
                <a:latin typeface="맑은 고딕" panose="020B0503020000020004" pitchFamily="50" charset="-127"/>
                <a:ea typeface="맑은 고딕" panose="020B0503020000020004" pitchFamily="50" charset="-127"/>
                <a:cs typeface="Consolas" pitchFamily="49" charset="0"/>
              </a:rPr>
              <a:t>                FROM TOWNER.TAB2 T2</a:t>
            </a:r>
          </a:p>
          <a:p>
            <a:r>
              <a:rPr lang="en-US" altLang="ko-KR" sz="1100" dirty="0">
                <a:latin typeface="맑은 고딕" panose="020B0503020000020004" pitchFamily="50" charset="-127"/>
                <a:ea typeface="맑은 고딕" panose="020B0503020000020004" pitchFamily="50" charset="-127"/>
                <a:cs typeface="Consolas" pitchFamily="49" charset="0"/>
              </a:rPr>
              <a:t>	</a:t>
            </a:r>
            <a:r>
              <a:rPr lang="en-US" altLang="ko-KR" sz="1100" dirty="0" smtClean="0">
                <a:latin typeface="맑은 고딕" panose="020B0503020000020004" pitchFamily="50" charset="-127"/>
                <a:ea typeface="맑은 고딕" panose="020B0503020000020004" pitchFamily="50" charset="-127"/>
                <a:cs typeface="Consolas" pitchFamily="49" charset="0"/>
              </a:rPr>
              <a:t>         </a:t>
            </a:r>
            <a:r>
              <a:rPr lang="en-US" altLang="ko-KR" sz="1100" dirty="0">
                <a:latin typeface="맑은 고딕" panose="020B0503020000020004" pitchFamily="50" charset="-127"/>
                <a:ea typeface="맑은 고딕" panose="020B0503020000020004" pitchFamily="50" charset="-127"/>
                <a:cs typeface="Consolas" pitchFamily="49" charset="0"/>
              </a:rPr>
              <a:t>WHERE T2.col2 = T1.col2</a:t>
            </a:r>
            <a:r>
              <a:rPr lang="en-US" altLang="ko-KR" sz="1100" dirty="0" smtClean="0">
                <a:latin typeface="맑은 고딕" panose="020B0503020000020004" pitchFamily="50" charset="-127"/>
                <a:ea typeface="맑은 고딕" panose="020B0503020000020004" pitchFamily="50" charset="-127"/>
                <a:cs typeface="Consolas" pitchFamily="49" charset="0"/>
              </a:rPr>
              <a:t>);</a:t>
            </a:r>
            <a:endParaRPr lang="en-US" altLang="ko-KR" sz="1100" dirty="0">
              <a:latin typeface="맑은 고딕" panose="020B0503020000020004" pitchFamily="50" charset="-127"/>
              <a:ea typeface="맑은 고딕" panose="020B0503020000020004" pitchFamily="50" charset="-127"/>
              <a:cs typeface="Consolas" pitchFamily="49" charset="0"/>
            </a:endParaRPr>
          </a:p>
        </p:txBody>
      </p:sp>
    </p:spTree>
    <p:extLst>
      <p:ext uri="{BB962C8B-B14F-4D97-AF65-F5344CB8AC3E}">
        <p14:creationId xmlns:p14="http://schemas.microsoft.com/office/powerpoint/2010/main" val="31193250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3.11 </a:t>
            </a:r>
            <a:r>
              <a:rPr lang="ko-KR" altLang="en-US" sz="1200" b="1" dirty="0" smtClean="0">
                <a:solidFill>
                  <a:srgbClr val="000000"/>
                </a:solidFill>
                <a:latin typeface="맑은 고딕" panose="020B0503020000020004" pitchFamily="50" charset="-127"/>
                <a:ea typeface="맑은 고딕" panose="020B0503020000020004" pitchFamily="50" charset="-127"/>
              </a:rPr>
              <a:t>부분범위 </a:t>
            </a:r>
            <a:r>
              <a:rPr lang="ko-KR" altLang="en-US" sz="1200" b="1" dirty="0">
                <a:solidFill>
                  <a:srgbClr val="000000"/>
                </a:solidFill>
                <a:latin typeface="맑은 고딕" panose="020B0503020000020004" pitchFamily="50" charset="-127"/>
                <a:ea typeface="맑은 고딕" panose="020B0503020000020004" pitchFamily="50" charset="-127"/>
              </a:rPr>
              <a:t>처리</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Rectangle 2"/>
          <p:cNvSpPr>
            <a:spLocks noChangeArrowheads="1"/>
          </p:cNvSpPr>
          <p:nvPr/>
        </p:nvSpPr>
        <p:spPr bwMode="auto">
          <a:xfrm>
            <a:off x="675580" y="1515833"/>
            <a:ext cx="8597900" cy="770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265113" indent="-265113"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444500"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marL="180975" indent="-180975" latinLnBrk="0"/>
            <a:r>
              <a:rPr kumimoji="0" lang="ko-KR" altLang="en-US" sz="1100" dirty="0" smtClean="0">
                <a:latin typeface="맑은 고딕" panose="020B0503020000020004" pitchFamily="50" charset="-127"/>
                <a:ea typeface="맑은 고딕" panose="020B0503020000020004" pitchFamily="50" charset="-127"/>
              </a:rPr>
              <a:t>2</a:t>
            </a:r>
            <a:r>
              <a:rPr kumimoji="0" lang="en-US" altLang="ko-KR" sz="1100" dirty="0">
                <a:latin typeface="맑은 고딕" panose="020B0503020000020004" pitchFamily="50" charset="-127"/>
                <a:ea typeface="맑은 고딕" panose="020B0503020000020004" pitchFamily="50" charset="-127"/>
              </a:rPr>
              <a:t>) NOT IN / NOT EXISTS</a:t>
            </a: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IN과 EXISTS처럼 NOT IN 은 전체범위 처리, NOT EXISTS는 부분범위 처리를 함</a:t>
            </a: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a:t>
            </a:r>
            <a:r>
              <a:rPr kumimoji="0" lang="ko-KR" altLang="ko-KR" sz="1100" dirty="0">
                <a:latin typeface="맑은 고딕" panose="020B0503020000020004" pitchFamily="50" charset="-127"/>
                <a:ea typeface="맑은 고딕" panose="020B0503020000020004" pitchFamily="50" charset="-127"/>
              </a:rPr>
              <a:t> 거의 대부분 NOT IN을 NOT EXISTS로 변경해도 같은 데이터가 나오지만, 서브 쿼리에 NULL이 들어간 경우 서로 다른 데이터가 나올 수 있으므로 주의해야 함 </a:t>
            </a:r>
          </a:p>
        </p:txBody>
      </p:sp>
      <p:sp>
        <p:nvSpPr>
          <p:cNvPr id="5" name="Rectangle 1"/>
          <p:cNvSpPr>
            <a:spLocks noChangeArrowheads="1"/>
          </p:cNvSpPr>
          <p:nvPr/>
        </p:nvSpPr>
        <p:spPr bwMode="auto">
          <a:xfrm>
            <a:off x="675580" y="3218338"/>
            <a:ext cx="3216536" cy="841592"/>
          </a:xfrm>
          <a:prstGeom prst="rect">
            <a:avLst/>
          </a:prstGeom>
          <a:noFill/>
          <a:ln w="9525">
            <a:noFill/>
            <a:prstDash val="lgDash"/>
            <a:miter lim="800000"/>
            <a:headEnd/>
            <a:tailEnd/>
          </a:ln>
          <a:extLst/>
        </p:spPr>
        <p:txBody>
          <a:bodyPr/>
          <a:lstStyle/>
          <a:p>
            <a:pPr algn="l" eaLnBrk="0" hangingPunct="0"/>
            <a:r>
              <a:rPr lang="en-US" altLang="ko-KR" sz="1100" dirty="0" smtClean="0">
                <a:latin typeface="맑은 고딕" panose="020B0503020000020004" pitchFamily="50" charset="-127"/>
                <a:ea typeface="맑은 고딕" panose="020B0503020000020004" pitchFamily="50" charset="-127"/>
              </a:rPr>
              <a:t>SELECT </a:t>
            </a:r>
            <a:r>
              <a:rPr lang="en-US" altLang="ko-KR" sz="1100" dirty="0">
                <a:latin typeface="맑은 고딕" panose="020B0503020000020004" pitchFamily="50" charset="-127"/>
                <a:ea typeface="맑은 고딕" panose="020B0503020000020004" pitchFamily="50" charset="-127"/>
              </a:rPr>
              <a:t>* </a:t>
            </a:r>
            <a:endParaRPr lang="en-US" altLang="ko-KR" sz="1100" dirty="0" smtClean="0">
              <a:latin typeface="맑은 고딕" panose="020B0503020000020004" pitchFamily="50" charset="-127"/>
              <a:ea typeface="맑은 고딕" panose="020B0503020000020004" pitchFamily="50" charset="-127"/>
            </a:endParaRPr>
          </a:p>
          <a:p>
            <a:pPr algn="l" eaLnBrk="0" hangingPunct="0"/>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FROM TOWNER.TAB1</a:t>
            </a:r>
            <a:endParaRPr lang="en-US" altLang="ko-KR" sz="1100" dirty="0">
              <a:latin typeface="맑은 고딕" panose="020B0503020000020004" pitchFamily="50" charset="-127"/>
              <a:ea typeface="맑은 고딕" panose="020B0503020000020004" pitchFamily="50" charset="-127"/>
            </a:endParaRPr>
          </a:p>
          <a:p>
            <a:pPr algn="l" eaLnBrk="0" hangingPunct="0"/>
            <a:r>
              <a:rPr lang="en-US" altLang="ko-KR" sz="1100" dirty="0" smtClean="0">
                <a:latin typeface="맑은 고딕" panose="020B0503020000020004" pitchFamily="50" charset="-127"/>
                <a:ea typeface="맑은 고딕" panose="020B0503020000020004" pitchFamily="50" charset="-127"/>
              </a:rPr>
              <a:t>WHERE </a:t>
            </a:r>
            <a:r>
              <a:rPr lang="en-US" altLang="ko-KR" sz="1100" dirty="0">
                <a:latin typeface="맑은 고딕" panose="020B0503020000020004" pitchFamily="50" charset="-127"/>
                <a:ea typeface="맑은 고딕" panose="020B0503020000020004" pitchFamily="50" charset="-127"/>
              </a:rPr>
              <a:t>col2 NOT IN (SELECT col2 </a:t>
            </a:r>
            <a:endParaRPr lang="en-US" altLang="ko-KR" sz="1100" dirty="0" smtClean="0">
              <a:latin typeface="맑은 고딕" panose="020B0503020000020004" pitchFamily="50" charset="-127"/>
              <a:ea typeface="맑은 고딕" panose="020B0503020000020004" pitchFamily="50" charset="-127"/>
            </a:endParaRPr>
          </a:p>
          <a:p>
            <a:pPr algn="l" eaLnBrk="0" hangingPunct="0"/>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FROM  TOWNER.TAB2</a:t>
            </a:r>
            <a:r>
              <a:rPr lang="en-US" altLang="ko-KR" sz="1100" dirty="0">
                <a:latin typeface="맑은 고딕" panose="020B0503020000020004" pitchFamily="50" charset="-127"/>
                <a:ea typeface="맑은 고딕" panose="020B0503020000020004" pitchFamily="50" charset="-127"/>
              </a:rPr>
              <a:t>);</a:t>
            </a:r>
          </a:p>
        </p:txBody>
      </p:sp>
      <p:sp>
        <p:nvSpPr>
          <p:cNvPr id="6" name="Rectangle 7"/>
          <p:cNvSpPr>
            <a:spLocks noChangeArrowheads="1"/>
          </p:cNvSpPr>
          <p:nvPr/>
        </p:nvSpPr>
        <p:spPr bwMode="auto">
          <a:xfrm>
            <a:off x="718710" y="4572502"/>
            <a:ext cx="3235586" cy="1435400"/>
          </a:xfrm>
          <a:prstGeom prst="rect">
            <a:avLst/>
          </a:prstGeom>
          <a:noFill/>
          <a:ln w="9525">
            <a:noFill/>
            <a:prstDash val="lgDash"/>
            <a:miter lim="800000"/>
            <a:headEnd/>
            <a:tailEnd/>
          </a:ln>
          <a:extLst/>
        </p:spPr>
        <p:txBody>
          <a:bodyPr/>
          <a:lstStyle/>
          <a:p>
            <a:pPr algn="l" eaLnBrk="0" hangingPunct="0"/>
            <a:endParaRPr lang="en-US" altLang="ko-KR" sz="1100" dirty="0">
              <a:latin typeface="맑은 고딕" panose="020B0503020000020004" pitchFamily="50" charset="-127"/>
              <a:ea typeface="맑은 고딕" panose="020B0503020000020004" pitchFamily="50" charset="-127"/>
            </a:endParaRPr>
          </a:p>
          <a:p>
            <a:pPr algn="l" eaLnBrk="0" hangingPunct="0"/>
            <a:r>
              <a:rPr lang="en-US" altLang="ko-KR" sz="1100" dirty="0" smtClean="0">
                <a:latin typeface="맑은 고딕" panose="020B0503020000020004" pitchFamily="50" charset="-127"/>
                <a:ea typeface="맑은 고딕" panose="020B0503020000020004" pitchFamily="50" charset="-127"/>
              </a:rPr>
              <a:t>SELECT </a:t>
            </a:r>
            <a:r>
              <a:rPr lang="en-US" altLang="ko-KR" sz="1100" dirty="0">
                <a:latin typeface="맑은 고딕" panose="020B0503020000020004" pitchFamily="50" charset="-127"/>
                <a:ea typeface="맑은 고딕" panose="020B0503020000020004" pitchFamily="50" charset="-127"/>
              </a:rPr>
              <a:t>* </a:t>
            </a:r>
            <a:endParaRPr lang="en-US" altLang="ko-KR" sz="1100" dirty="0" smtClean="0">
              <a:latin typeface="맑은 고딕" panose="020B0503020000020004" pitchFamily="50" charset="-127"/>
              <a:ea typeface="맑은 고딕" panose="020B0503020000020004" pitchFamily="50" charset="-127"/>
            </a:endParaRPr>
          </a:p>
          <a:p>
            <a:pPr algn="l" eaLnBrk="0" hangingPunct="0"/>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FROM TOWNER.TAB1 T1</a:t>
            </a:r>
            <a:endParaRPr lang="en-US" altLang="ko-KR" sz="1100" dirty="0">
              <a:latin typeface="맑은 고딕" panose="020B0503020000020004" pitchFamily="50" charset="-127"/>
              <a:ea typeface="맑은 고딕" panose="020B0503020000020004" pitchFamily="50" charset="-127"/>
            </a:endParaRPr>
          </a:p>
          <a:p>
            <a:pPr algn="l" eaLnBrk="0" hangingPunct="0"/>
            <a:r>
              <a:rPr lang="en-US" altLang="ko-KR" sz="1100" dirty="0">
                <a:latin typeface="맑은 고딕" panose="020B0503020000020004" pitchFamily="50" charset="-127"/>
                <a:ea typeface="맑은 고딕" panose="020B0503020000020004" pitchFamily="50" charset="-127"/>
              </a:rPr>
              <a:t>WHERE NOT EXISTS (SELECT </a:t>
            </a:r>
            <a:r>
              <a:rPr lang="en-US" altLang="ko-KR" sz="1100" dirty="0" smtClean="0">
                <a:latin typeface="맑은 고딕" panose="020B0503020000020004" pitchFamily="50" charset="-127"/>
                <a:ea typeface="맑은 고딕" panose="020B0503020000020004" pitchFamily="50" charset="-127"/>
              </a:rPr>
              <a:t>‘x’ </a:t>
            </a:r>
          </a:p>
          <a:p>
            <a:pPr algn="l" eaLnBrk="0" hangingPunct="0"/>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FROM TOWNER.TAB2 T2</a:t>
            </a:r>
            <a:endParaRPr lang="en-US" altLang="ko-KR" sz="1100" dirty="0">
              <a:latin typeface="맑은 고딕" panose="020B0503020000020004" pitchFamily="50" charset="-127"/>
              <a:ea typeface="맑은 고딕" panose="020B0503020000020004" pitchFamily="50" charset="-127"/>
            </a:endParaRPr>
          </a:p>
          <a:p>
            <a:pPr algn="l" eaLnBrk="0" hangingPunct="0"/>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WHERE T2.col2 </a:t>
            </a:r>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T1.col2</a:t>
            </a:r>
            <a:r>
              <a:rPr lang="en-US" altLang="ko-KR" sz="1100" dirty="0">
                <a:latin typeface="맑은 고딕" panose="020B0503020000020004" pitchFamily="50" charset="-127"/>
                <a:ea typeface="맑은 고딕" panose="020B0503020000020004" pitchFamily="50" charset="-127"/>
              </a:rPr>
              <a:t>);</a:t>
            </a:r>
          </a:p>
          <a:p>
            <a:pPr algn="l" eaLnBrk="0" hangingPunct="0"/>
            <a:endParaRPr lang="en-US" altLang="ko-KR" sz="1100" dirty="0">
              <a:latin typeface="맑은 고딕" panose="020B0503020000020004" pitchFamily="50" charset="-127"/>
              <a:ea typeface="맑은 고딕" panose="020B0503020000020004" pitchFamily="50" charset="-127"/>
            </a:endParaRPr>
          </a:p>
        </p:txBody>
      </p:sp>
      <p:sp>
        <p:nvSpPr>
          <p:cNvPr id="7" name="직사각형 35"/>
          <p:cNvSpPr>
            <a:spLocks noChangeArrowheads="1"/>
          </p:cNvSpPr>
          <p:nvPr/>
        </p:nvSpPr>
        <p:spPr bwMode="auto">
          <a:xfrm>
            <a:off x="675580" y="2623941"/>
            <a:ext cx="828092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ko-KR" altLang="en-US" sz="1100" b="1" dirty="0" smtClean="0">
                <a:latin typeface="맑은 고딕" panose="020B0503020000020004" pitchFamily="50" charset="-127"/>
                <a:ea typeface="맑은 고딕" panose="020B0503020000020004" pitchFamily="50" charset="-127"/>
              </a:rPr>
              <a:t>가</a:t>
            </a:r>
            <a:r>
              <a:rPr lang="en-US" altLang="ko-KR" sz="1100" b="1" dirty="0" smtClean="0">
                <a:latin typeface="맑은 고딕" panose="020B0503020000020004" pitchFamily="50" charset="-127"/>
                <a:ea typeface="맑은 고딕" panose="020B0503020000020004" pitchFamily="50" charset="-127"/>
              </a:rPr>
              <a:t>) NOT IN </a:t>
            </a:r>
            <a:r>
              <a:rPr lang="en-US" altLang="ko-KR" sz="1100" dirty="0" smtClean="0">
                <a:latin typeface="맑은 고딕" panose="020B0503020000020004" pitchFamily="50" charset="-127"/>
                <a:ea typeface="맑은 고딕" panose="020B0503020000020004" pitchFamily="50" charset="-127"/>
              </a:rPr>
              <a:t>: </a:t>
            </a:r>
            <a:r>
              <a:rPr lang="ko-KR" altLang="ko-KR" sz="1100" dirty="0">
                <a:solidFill>
                  <a:srgbClr val="0066FF"/>
                </a:solidFill>
                <a:latin typeface="맑은 고딕" panose="020B0503020000020004" pitchFamily="50" charset="-127"/>
                <a:ea typeface="맑은 고딕" panose="020B0503020000020004" pitchFamily="50" charset="-127"/>
                <a:cs typeface="Times New Roman"/>
              </a:rPr>
              <a:t>전체 범위 처리</a:t>
            </a:r>
            <a:r>
              <a:rPr lang="en-US" altLang="ko-KR" sz="1100" dirty="0">
                <a:solidFill>
                  <a:srgbClr val="0066FF"/>
                </a:solidFill>
                <a:latin typeface="맑은 고딕" panose="020B0503020000020004" pitchFamily="50" charset="-127"/>
                <a:ea typeface="맑은 고딕" panose="020B0503020000020004" pitchFamily="50" charset="-127"/>
                <a:cs typeface="Times New Roman"/>
              </a:rPr>
              <a:t>(Full Scan)</a:t>
            </a:r>
            <a:r>
              <a:rPr lang="ko-KR" altLang="ko-KR" sz="1100" dirty="0">
                <a:latin typeface="맑은 고딕" panose="020B0503020000020004" pitchFamily="50" charset="-127"/>
                <a:ea typeface="맑은 고딕" panose="020B0503020000020004" pitchFamily="50" charset="-127"/>
                <a:cs typeface="Times New Roman"/>
              </a:rPr>
              <a:t>를 통하여 </a:t>
            </a:r>
            <a:r>
              <a:rPr lang="ko-KR" altLang="en-US" sz="1100" dirty="0" smtClean="0">
                <a:latin typeface="맑은 고딕" panose="020B0503020000020004" pitchFamily="50" charset="-127"/>
                <a:ea typeface="맑은 고딕" panose="020B0503020000020004" pitchFamily="50" charset="-127"/>
              </a:rPr>
              <a:t>서브 쿼리</a:t>
            </a:r>
            <a:r>
              <a:rPr lang="ko-KR" altLang="ko-KR" sz="1100" dirty="0" smtClean="0">
                <a:latin typeface="맑은 고딕" panose="020B0503020000020004" pitchFamily="50" charset="-127"/>
                <a:ea typeface="맑은 고딕" panose="020B0503020000020004" pitchFamily="50" charset="-127"/>
              </a:rPr>
              <a:t>의 </a:t>
            </a:r>
            <a:r>
              <a:rPr lang="ko-KR" altLang="ko-KR" sz="1100" dirty="0">
                <a:latin typeface="맑은 고딕" panose="020B0503020000020004" pitchFamily="50" charset="-127"/>
                <a:ea typeface="맑은 고딕" panose="020B0503020000020004" pitchFamily="50" charset="-127"/>
              </a:rPr>
              <a:t>조건을 만족하는 데이터 집합을 먼저 구하여</a:t>
            </a:r>
            <a:r>
              <a:rPr lang="en-US" altLang="ko-KR" sz="1100" dirty="0">
                <a:latin typeface="맑은 고딕" panose="020B0503020000020004" pitchFamily="50" charset="-127"/>
                <a:ea typeface="맑은 고딕" panose="020B0503020000020004" pitchFamily="50" charset="-127"/>
              </a:rPr>
              <a:t> </a:t>
            </a:r>
            <a:r>
              <a:rPr lang="ko-KR" altLang="en-US" sz="1100" dirty="0" smtClean="0">
                <a:latin typeface="맑은 고딕" panose="020B0503020000020004" pitchFamily="50" charset="-127"/>
                <a:ea typeface="맑은 고딕" panose="020B0503020000020004" pitchFamily="50" charset="-127"/>
              </a:rPr>
              <a:t>메인 쿼리</a:t>
            </a:r>
            <a:r>
              <a:rPr lang="ko-KR" altLang="ko-KR" sz="1100" dirty="0" smtClean="0">
                <a:latin typeface="맑은 고딕" panose="020B0503020000020004" pitchFamily="50" charset="-127"/>
                <a:ea typeface="맑은 고딕" panose="020B0503020000020004" pitchFamily="50" charset="-127"/>
              </a:rPr>
              <a:t>의 </a:t>
            </a:r>
            <a:r>
              <a:rPr lang="ko-KR" altLang="ko-KR" sz="1100" dirty="0">
                <a:latin typeface="맑은 고딕" panose="020B0503020000020004" pitchFamily="50" charset="-127"/>
                <a:ea typeface="맑은 고딕" panose="020B0503020000020004" pitchFamily="50" charset="-127"/>
              </a:rPr>
              <a:t>조건을 처리함으로 </a:t>
            </a:r>
            <a:r>
              <a:rPr lang="en-US" altLang="ko-KR" sz="1100" dirty="0" smtClean="0">
                <a:latin typeface="맑은 고딕" panose="020B0503020000020004" pitchFamily="50" charset="-127"/>
                <a:ea typeface="맑은 고딕" panose="020B0503020000020004" pitchFamily="50" charset="-127"/>
              </a:rPr>
              <a:t>TAB1</a:t>
            </a:r>
            <a:r>
              <a:rPr lang="ko-KR" altLang="ko-KR" sz="1100" dirty="0">
                <a:latin typeface="맑은 고딕" panose="020B0503020000020004" pitchFamily="50" charset="-127"/>
                <a:ea typeface="맑은 고딕" panose="020B0503020000020004" pitchFamily="50" charset="-127"/>
              </a:rPr>
              <a:t>의</a:t>
            </a:r>
            <a:r>
              <a:rPr lang="en-US" altLang="ko-KR" sz="1100" dirty="0">
                <a:latin typeface="맑은 고딕" panose="020B0503020000020004" pitchFamily="50" charset="-127"/>
                <a:ea typeface="맑은 고딕" panose="020B0503020000020004" pitchFamily="50" charset="-127"/>
              </a:rPr>
              <a:t> col2 </a:t>
            </a:r>
            <a:r>
              <a:rPr lang="ko-KR" altLang="en-US" sz="1100" dirty="0" smtClean="0">
                <a:latin typeface="맑은 고딕" panose="020B0503020000020004" pitchFamily="50" charset="-127"/>
                <a:ea typeface="맑은 고딕" panose="020B0503020000020004" pitchFamily="50" charset="-127"/>
              </a:rPr>
              <a:t>칼</a:t>
            </a:r>
            <a:r>
              <a:rPr lang="ko-KR" altLang="ko-KR" sz="1100" dirty="0" smtClean="0">
                <a:latin typeface="맑은 고딕" panose="020B0503020000020004" pitchFamily="50" charset="-127"/>
                <a:ea typeface="맑은 고딕" panose="020B0503020000020004" pitchFamily="50" charset="-127"/>
              </a:rPr>
              <a:t>럼이</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NULL</a:t>
            </a:r>
            <a:r>
              <a:rPr lang="ko-KR" altLang="ko-KR" sz="1100" dirty="0" smtClean="0">
                <a:latin typeface="맑은 고딕" panose="020B0503020000020004" pitchFamily="50" charset="-127"/>
                <a:ea typeface="맑은 고딕" panose="020B0503020000020004" pitchFamily="50" charset="-127"/>
              </a:rPr>
              <a:t>인</a:t>
            </a:r>
            <a:r>
              <a:rPr lang="en-US" altLang="ko-KR" sz="1100" dirty="0" smtClean="0">
                <a:latin typeface="맑은 고딕" panose="020B0503020000020004" pitchFamily="50" charset="-127"/>
                <a:ea typeface="맑은 고딕" panose="020B0503020000020004" pitchFamily="50" charset="-127"/>
              </a:rPr>
              <a:t> </a:t>
            </a:r>
            <a:r>
              <a:rPr lang="ko-KR" altLang="ko-KR" sz="1100" dirty="0" smtClean="0">
                <a:latin typeface="맑은 고딕" panose="020B0503020000020004" pitchFamily="50" charset="-127"/>
                <a:ea typeface="맑은 고딕" panose="020B0503020000020004" pitchFamily="50" charset="-127"/>
              </a:rPr>
              <a:t>경우 </a:t>
            </a:r>
            <a:r>
              <a:rPr lang="ko-KR" altLang="ko-KR" sz="1100" dirty="0">
                <a:latin typeface="맑은 고딕" panose="020B0503020000020004" pitchFamily="50" charset="-127"/>
                <a:ea typeface="맑은 고딕" panose="020B0503020000020004" pitchFamily="50" charset="-127"/>
              </a:rPr>
              <a:t>비교 대상에서 </a:t>
            </a:r>
            <a:r>
              <a:rPr lang="ko-KR" altLang="ko-KR" sz="1100" dirty="0" smtClean="0">
                <a:latin typeface="맑은 고딕" panose="020B0503020000020004" pitchFamily="50" charset="-127"/>
                <a:ea typeface="맑은 고딕" panose="020B0503020000020004" pitchFamily="50" charset="-127"/>
              </a:rPr>
              <a:t>제외</a:t>
            </a:r>
            <a:r>
              <a:rPr lang="ko-KR" altLang="en-US" sz="1100" dirty="0" smtClean="0">
                <a:latin typeface="맑은 고딕" panose="020B0503020000020004" pitchFamily="50" charset="-127"/>
                <a:ea typeface="맑은 고딕" panose="020B0503020000020004" pitchFamily="50" charset="-127"/>
              </a:rPr>
              <a:t>된다</a:t>
            </a:r>
            <a:r>
              <a:rPr lang="en-US" altLang="ko-KR" sz="1100" dirty="0" smtClean="0">
                <a:latin typeface="맑은 고딕" panose="020B0503020000020004" pitchFamily="50" charset="-127"/>
                <a:ea typeface="맑은 고딕" panose="020B0503020000020004" pitchFamily="50" charset="-127"/>
              </a:rPr>
              <a:t>.(Full Scan)</a:t>
            </a:r>
            <a:endParaRPr lang="ko-KR" altLang="en-US" sz="1100" dirty="0">
              <a:latin typeface="맑은 고딕" panose="020B0503020000020004" pitchFamily="50" charset="-127"/>
              <a:ea typeface="맑은 고딕" panose="020B0503020000020004" pitchFamily="50" charset="-127"/>
            </a:endParaRPr>
          </a:p>
        </p:txBody>
      </p:sp>
      <p:sp>
        <p:nvSpPr>
          <p:cNvPr id="8" name="직사각형 40"/>
          <p:cNvSpPr>
            <a:spLocks noChangeArrowheads="1"/>
          </p:cNvSpPr>
          <p:nvPr/>
        </p:nvSpPr>
        <p:spPr bwMode="auto">
          <a:xfrm>
            <a:off x="675580" y="4319518"/>
            <a:ext cx="826187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ko-KR" altLang="en-US" sz="1100" b="1" dirty="0" smtClean="0">
                <a:latin typeface="맑은 고딕" panose="020B0503020000020004" pitchFamily="50" charset="-127"/>
                <a:ea typeface="맑은 고딕" panose="020B0503020000020004" pitchFamily="50" charset="-127"/>
              </a:rPr>
              <a:t>나</a:t>
            </a:r>
            <a:r>
              <a:rPr lang="en-US" altLang="ko-KR" sz="1100" b="1" dirty="0" smtClean="0">
                <a:latin typeface="맑은 고딕" panose="020B0503020000020004" pitchFamily="50" charset="-127"/>
                <a:ea typeface="맑은 고딕" panose="020B0503020000020004" pitchFamily="50" charset="-127"/>
              </a:rPr>
              <a:t>) NOT EXISTS</a:t>
            </a:r>
            <a:r>
              <a:rPr lang="en-US" altLang="ko-KR" sz="1100" b="1"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a:t>
            </a:r>
            <a:r>
              <a:rPr lang="ko-KR" altLang="ko-KR" sz="1100" dirty="0">
                <a:solidFill>
                  <a:srgbClr val="0066FF"/>
                </a:solidFill>
                <a:latin typeface="맑은 고딕" panose="020B0503020000020004" pitchFamily="50" charset="-127"/>
                <a:ea typeface="맑은 고딕" panose="020B0503020000020004" pitchFamily="50" charset="-127"/>
              </a:rPr>
              <a:t>부분 범위 처리</a:t>
            </a:r>
            <a:r>
              <a:rPr lang="en-US" altLang="ko-KR" sz="1100" dirty="0">
                <a:solidFill>
                  <a:srgbClr val="0066FF"/>
                </a:solidFill>
                <a:latin typeface="맑은 고딕" panose="020B0503020000020004" pitchFamily="50" charset="-127"/>
                <a:ea typeface="맑은 고딕" panose="020B0503020000020004" pitchFamily="50" charset="-127"/>
              </a:rPr>
              <a:t>(Range Scan)</a:t>
            </a:r>
            <a:r>
              <a:rPr lang="en-US" altLang="ko-KR" sz="1100" b="1" dirty="0">
                <a:solidFill>
                  <a:srgbClr val="0066FF"/>
                </a:solidFill>
                <a:latin typeface="맑은 고딕" panose="020B0503020000020004" pitchFamily="50" charset="-127"/>
                <a:ea typeface="맑은 고딕" panose="020B0503020000020004" pitchFamily="50" charset="-127"/>
              </a:rPr>
              <a:t> </a:t>
            </a:r>
            <a:r>
              <a:rPr lang="ko-KR" altLang="en-US" sz="1100" dirty="0" smtClean="0">
                <a:latin typeface="맑은 고딕" panose="020B0503020000020004" pitchFamily="50" charset="-127"/>
                <a:ea typeface="맑은 고딕" panose="020B0503020000020004" pitchFamily="50" charset="-127"/>
              </a:rPr>
              <a:t>를 통하여 메인 쿼리에서 </a:t>
            </a:r>
            <a:r>
              <a:rPr lang="ko-KR" altLang="ko-KR" sz="1100" dirty="0" smtClean="0">
                <a:latin typeface="맑은 고딕" panose="020B0503020000020004" pitchFamily="50" charset="-127"/>
                <a:ea typeface="맑은 고딕" panose="020B0503020000020004" pitchFamily="50" charset="-127"/>
              </a:rPr>
              <a:t>나온</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col2 </a:t>
            </a:r>
            <a:r>
              <a:rPr lang="ko-KR" altLang="ko-KR" sz="1100" dirty="0">
                <a:latin typeface="맑은 고딕" panose="020B0503020000020004" pitchFamily="50" charset="-127"/>
                <a:ea typeface="맑은 고딕" panose="020B0503020000020004" pitchFamily="50" charset="-127"/>
              </a:rPr>
              <a:t>값으로</a:t>
            </a:r>
            <a:r>
              <a:rPr lang="en-US" altLang="ko-KR" sz="1100" dirty="0">
                <a:latin typeface="맑은 고딕" panose="020B0503020000020004" pitchFamily="50" charset="-127"/>
                <a:ea typeface="맑은 고딕" panose="020B0503020000020004" pitchFamily="50" charset="-127"/>
              </a:rPr>
              <a:t> </a:t>
            </a:r>
            <a:r>
              <a:rPr lang="ko-KR" altLang="en-US" sz="1100" dirty="0" smtClean="0">
                <a:latin typeface="맑은 고딕" panose="020B0503020000020004" pitchFamily="50" charset="-127"/>
                <a:ea typeface="맑은 고딕" panose="020B0503020000020004" pitchFamily="50" charset="-127"/>
              </a:rPr>
              <a:t>서브 쿼리</a:t>
            </a:r>
            <a:r>
              <a:rPr lang="ko-KR" altLang="ko-KR" sz="1100" dirty="0" smtClean="0">
                <a:latin typeface="맑은 고딕" panose="020B0503020000020004" pitchFamily="50" charset="-127"/>
                <a:ea typeface="맑은 고딕" panose="020B0503020000020004" pitchFamily="50" charset="-127"/>
              </a:rPr>
              <a:t>에서 </a:t>
            </a:r>
            <a:r>
              <a:rPr lang="ko-KR" altLang="ko-KR" sz="1100" dirty="0">
                <a:latin typeface="맑은 고딕" panose="020B0503020000020004" pitchFamily="50" charset="-127"/>
                <a:ea typeface="맑은 고딕" panose="020B0503020000020004" pitchFamily="50" charset="-127"/>
              </a:rPr>
              <a:t>존재여부를 판단하여 존재하지 않는 데이터를 가져오게 한다</a:t>
            </a:r>
            <a:r>
              <a:rPr lang="en-US" altLang="ko-KR" sz="1100" dirty="0" smtClean="0">
                <a:latin typeface="맑은 고딕" panose="020B0503020000020004" pitchFamily="50" charset="-127"/>
                <a:ea typeface="맑은 고딕" panose="020B0503020000020004" pitchFamily="50" charset="-127"/>
              </a:rPr>
              <a:t>. (Range Scan)</a:t>
            </a:r>
            <a:endParaRPr lang="ko-KR" altLang="ko-KR"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1554145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3.11 </a:t>
            </a:r>
            <a:r>
              <a:rPr lang="ko-KR" altLang="en-US" sz="1200" b="1" dirty="0" smtClean="0">
                <a:solidFill>
                  <a:srgbClr val="000000"/>
                </a:solidFill>
                <a:latin typeface="맑은 고딕" panose="020B0503020000020004" pitchFamily="50" charset="-127"/>
                <a:ea typeface="맑은 고딕" panose="020B0503020000020004" pitchFamily="50" charset="-127"/>
              </a:rPr>
              <a:t>부분범위 </a:t>
            </a:r>
            <a:r>
              <a:rPr lang="ko-KR" altLang="en-US" sz="1200" b="1" dirty="0">
                <a:solidFill>
                  <a:srgbClr val="000000"/>
                </a:solidFill>
                <a:latin typeface="맑은 고딕" panose="020B0503020000020004" pitchFamily="50" charset="-127"/>
                <a:ea typeface="맑은 고딕" panose="020B0503020000020004" pitchFamily="50" charset="-127"/>
              </a:rPr>
              <a:t>처리</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Rectangle 2"/>
          <p:cNvSpPr>
            <a:spLocks noChangeArrowheads="1"/>
          </p:cNvSpPr>
          <p:nvPr/>
        </p:nvSpPr>
        <p:spPr bwMode="auto">
          <a:xfrm>
            <a:off x="675580" y="1504950"/>
            <a:ext cx="8597900" cy="127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265113" indent="-265113"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444500"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marL="180975" indent="-180975" latinLnBrk="0"/>
            <a:r>
              <a:rPr kumimoji="0" lang="ko-KR" altLang="en-US" sz="1100" dirty="0" smtClean="0">
                <a:latin typeface="맑은 고딕" panose="020B0503020000020004" pitchFamily="50" charset="-127"/>
                <a:ea typeface="맑은 고딕" panose="020B0503020000020004" pitchFamily="50" charset="-127"/>
              </a:rPr>
              <a:t>3</a:t>
            </a:r>
            <a:r>
              <a:rPr kumimoji="0" lang="en-US" altLang="ko-KR" sz="1100" dirty="0">
                <a:latin typeface="맑은 고딕" panose="020B0503020000020004" pitchFamily="50" charset="-127"/>
                <a:ea typeface="맑은 고딕" panose="020B0503020000020004" pitchFamily="50" charset="-127"/>
              </a:rPr>
              <a:t>) OR</a:t>
            </a: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복잡하게 사용되어진 OR는 거의 </a:t>
            </a:r>
            <a:r>
              <a:rPr kumimoji="0" lang="ko-KR" altLang="ko-KR" sz="1100" dirty="0">
                <a:solidFill>
                  <a:srgbClr val="0066FF"/>
                </a:solidFill>
                <a:latin typeface="맑은 고딕" panose="020B0503020000020004" pitchFamily="50" charset="-127"/>
                <a:ea typeface="맑은 고딕" panose="020B0503020000020004" pitchFamily="50" charset="-127"/>
              </a:rPr>
              <a:t>Full Table Scan</a:t>
            </a:r>
            <a:r>
              <a:rPr kumimoji="0" lang="ko-KR" altLang="ko-KR" sz="1100" dirty="0">
                <a:latin typeface="맑은 고딕" panose="020B0503020000020004" pitchFamily="50" charset="-127"/>
                <a:ea typeface="맑은 고딕" panose="020B0503020000020004" pitchFamily="50" charset="-127"/>
              </a:rPr>
              <a:t>을 하게 됨. </a:t>
            </a:r>
            <a:endParaRPr kumimoji="0" lang="ko-KR" altLang="en-US" sz="1100" dirty="0">
              <a:latin typeface="맑은 고딕" panose="020B0503020000020004" pitchFamily="50" charset="-127"/>
              <a:ea typeface="맑은 고딕" panose="020B0503020000020004" pitchFamily="50" charset="-127"/>
            </a:endParaRP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즉, OR를 기준으로 한쪽은 인덱스를 수행하고 다른 한쪽은 인덱스를 수행하지 않는 경우 결국은 인덱스를 수행하지 않고 Full Table Scan을 하는 실행계획이 수립됨</a:t>
            </a:r>
            <a:endParaRPr kumimoji="0" lang="ko-KR" altLang="en-US" sz="1100" dirty="0">
              <a:latin typeface="맑은 고딕" panose="020B0503020000020004" pitchFamily="50" charset="-127"/>
              <a:ea typeface="맑은 고딕" panose="020B0503020000020004" pitchFamily="50" charset="-127"/>
            </a:endParaRP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OR를 IN으로 사용할 수 있다면 IN을 사용하도록 함</a:t>
            </a:r>
            <a:endParaRPr kumimoji="0" lang="ko-KR" altLang="en-US" sz="1100" dirty="0">
              <a:latin typeface="맑은 고딕" panose="020B0503020000020004" pitchFamily="50" charset="-127"/>
              <a:ea typeface="맑은 고딕" panose="020B0503020000020004" pitchFamily="50" charset="-127"/>
            </a:endParaRP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err="1">
                <a:latin typeface="맑은 고딕" panose="020B0503020000020004" pitchFamily="50" charset="-127"/>
                <a:ea typeface="맑은 고딕" panose="020B0503020000020004" pitchFamily="50" charset="-127"/>
              </a:rPr>
              <a:t>상수쪽을</a:t>
            </a:r>
            <a:r>
              <a:rPr kumimoji="0" lang="ko-KR" altLang="ko-KR" sz="1100" dirty="0">
                <a:latin typeface="맑은 고딕" panose="020B0503020000020004" pitchFamily="50" charset="-127"/>
                <a:ea typeface="맑은 고딕" panose="020B0503020000020004" pitchFamily="50" charset="-127"/>
              </a:rPr>
              <a:t> DECODE등으로 가공하여 OR 연산자를 없앨 수 있는 경우 DECODE를 사용함</a:t>
            </a:r>
            <a:endParaRPr kumimoji="0" lang="ko-KR" altLang="en-US" sz="1100" dirty="0">
              <a:latin typeface="맑은 고딕" panose="020B0503020000020004" pitchFamily="50" charset="-127"/>
              <a:ea typeface="맑은 고딕" panose="020B0503020000020004" pitchFamily="50" charset="-127"/>
            </a:endParaRPr>
          </a:p>
          <a:p>
            <a:pPr marL="180975" indent="-180975"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OR를 사용하여 Full Table Scan이 되는 경우 </a:t>
            </a:r>
            <a:r>
              <a:rPr kumimoji="0" lang="ko-KR" altLang="ko-KR" sz="1100" dirty="0">
                <a:solidFill>
                  <a:srgbClr val="0066FF"/>
                </a:solidFill>
                <a:latin typeface="맑은 고딕" panose="020B0503020000020004" pitchFamily="50" charset="-127"/>
                <a:ea typeface="맑은 고딕" panose="020B0503020000020004" pitchFamily="50" charset="-127"/>
              </a:rPr>
              <a:t>UNION ALL을 사용하여 SQL 구문을 분리하고 이를 통하여 인덱스 사용을 </a:t>
            </a:r>
            <a:r>
              <a:rPr kumimoji="0" lang="ko-KR" altLang="ko-KR" sz="1100" dirty="0" smtClean="0">
                <a:solidFill>
                  <a:srgbClr val="0066FF"/>
                </a:solidFill>
                <a:latin typeface="맑은 고딕" panose="020B0503020000020004" pitchFamily="50" charset="-127"/>
                <a:ea typeface="맑은 고딕" panose="020B0503020000020004" pitchFamily="50" charset="-127"/>
              </a:rPr>
              <a:t>유도</a:t>
            </a:r>
            <a:r>
              <a:rPr kumimoji="0" lang="ko-KR" altLang="ko-KR" sz="1100" dirty="0" smtClean="0">
                <a:latin typeface="맑은 고딕" panose="020B0503020000020004" pitchFamily="50" charset="-127"/>
                <a:ea typeface="맑은 고딕" panose="020B0503020000020004" pitchFamily="50" charset="-127"/>
              </a:rPr>
              <a:t>함</a:t>
            </a:r>
            <a:endParaRPr kumimoji="0" lang="ko-KR" altLang="ko-KR" sz="1100" dirty="0">
              <a:latin typeface="맑은 고딕" panose="020B0503020000020004" pitchFamily="50" charset="-127"/>
              <a:ea typeface="맑은 고딕" panose="020B0503020000020004" pitchFamily="50" charset="-127"/>
            </a:endParaRPr>
          </a:p>
        </p:txBody>
      </p:sp>
      <p:sp>
        <p:nvSpPr>
          <p:cNvPr id="6" name="Rectangle 10"/>
          <p:cNvSpPr>
            <a:spLocks noChangeArrowheads="1"/>
          </p:cNvSpPr>
          <p:nvPr/>
        </p:nvSpPr>
        <p:spPr bwMode="auto">
          <a:xfrm>
            <a:off x="800372" y="3138720"/>
            <a:ext cx="3115692" cy="2090480"/>
          </a:xfrm>
          <a:prstGeom prst="rect">
            <a:avLst/>
          </a:prstGeom>
          <a:noFill/>
          <a:ln w="9525">
            <a:noFill/>
            <a:prstDash val="lgDash"/>
            <a:miter lim="800000"/>
            <a:headEnd/>
            <a:tailEnd/>
          </a:ln>
          <a:extLst/>
        </p:spPr>
        <p:txBody>
          <a:bodyPr/>
          <a:lstStyle/>
          <a:p>
            <a:pPr algn="l"/>
            <a:r>
              <a:rPr lang="en-US" altLang="ko-KR" sz="1100" dirty="0">
                <a:latin typeface="맑은 고딕" panose="020B0503020000020004" pitchFamily="50" charset="-127"/>
                <a:ea typeface="맑은 고딕" panose="020B0503020000020004" pitchFamily="50" charset="-127"/>
              </a:rPr>
              <a:t>SELECT </a:t>
            </a:r>
            <a:r>
              <a:rPr lang="en-US" altLang="ko-KR" sz="1100" dirty="0" smtClean="0">
                <a:latin typeface="맑은 고딕" panose="020B0503020000020004" pitchFamily="50" charset="-127"/>
                <a:ea typeface="맑은 고딕" panose="020B0503020000020004" pitchFamily="50" charset="-127"/>
              </a:rPr>
              <a:t>*</a:t>
            </a:r>
            <a:endParaRPr lang="en-US" altLang="ko-KR" sz="1100" dirty="0">
              <a:latin typeface="맑은 고딕" panose="020B0503020000020004" pitchFamily="50" charset="-127"/>
              <a:ea typeface="맑은 고딕" panose="020B0503020000020004" pitchFamily="50" charset="-127"/>
            </a:endParaRPr>
          </a:p>
          <a:p>
            <a:pPr algn="l"/>
            <a:r>
              <a:rPr lang="en-US" altLang="ko-KR" sz="1100" dirty="0" smtClean="0">
                <a:latin typeface="맑은 고딕" panose="020B0503020000020004" pitchFamily="50" charset="-127"/>
                <a:ea typeface="맑은 고딕" panose="020B0503020000020004" pitchFamily="50" charset="-127"/>
              </a:rPr>
              <a:t> FROM TOWNER.TAB1</a:t>
            </a:r>
            <a:endParaRPr lang="en-US" altLang="ko-KR" sz="1100" dirty="0">
              <a:latin typeface="맑은 고딕" panose="020B0503020000020004" pitchFamily="50" charset="-127"/>
              <a:ea typeface="맑은 고딕" panose="020B0503020000020004" pitchFamily="50" charset="-127"/>
            </a:endParaRPr>
          </a:p>
          <a:p>
            <a:pPr algn="l"/>
            <a:r>
              <a:rPr lang="en-US" altLang="ko-KR" sz="1100" dirty="0">
                <a:latin typeface="맑은 고딕" panose="020B0503020000020004" pitchFamily="50" charset="-127"/>
                <a:ea typeface="맑은 고딕" panose="020B0503020000020004" pitchFamily="50" charset="-127"/>
              </a:rPr>
              <a:t>WHERE </a:t>
            </a:r>
            <a:r>
              <a:rPr lang="en-US" altLang="ko-KR" sz="1100" dirty="0" smtClean="0">
                <a:latin typeface="맑은 고딕" panose="020B0503020000020004" pitchFamily="50" charset="-127"/>
                <a:ea typeface="맑은 고딕" panose="020B0503020000020004" pitchFamily="50" charset="-127"/>
              </a:rPr>
              <a:t>col </a:t>
            </a:r>
            <a:r>
              <a:rPr lang="en-US" altLang="ko-KR" sz="1100" dirty="0">
                <a:latin typeface="맑은 고딕" panose="020B0503020000020004" pitchFamily="50" charset="-127"/>
                <a:ea typeface="맑은 고딕" panose="020B0503020000020004" pitchFamily="50" charset="-127"/>
              </a:rPr>
              <a:t>= ‘12’ </a:t>
            </a:r>
            <a:endParaRPr lang="en-US" altLang="ko-KR" sz="1100" dirty="0" smtClean="0">
              <a:latin typeface="맑은 고딕" panose="020B0503020000020004" pitchFamily="50" charset="-127"/>
              <a:ea typeface="맑은 고딕" panose="020B0503020000020004" pitchFamily="50" charset="-127"/>
            </a:endParaRPr>
          </a:p>
          <a:p>
            <a:pPr algn="l"/>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OR col =</a:t>
            </a:r>
            <a:r>
              <a:rPr lang="ko-KR" altLang="en-US" sz="1100" dirty="0" smtClean="0">
                <a:latin typeface="맑은 고딕" panose="020B0503020000020004" pitchFamily="50" charset="-127"/>
                <a:ea typeface="맑은 고딕" panose="020B0503020000020004" pitchFamily="50" charset="-127"/>
              </a:rPr>
              <a:t>‘</a:t>
            </a:r>
            <a:r>
              <a:rPr lang="en-US" altLang="ko-KR" sz="1100" dirty="0">
                <a:latin typeface="맑은 고딕" panose="020B0503020000020004" pitchFamily="50" charset="-127"/>
                <a:ea typeface="맑은 고딕" panose="020B0503020000020004" pitchFamily="50" charset="-127"/>
              </a:rPr>
              <a:t>13</a:t>
            </a:r>
            <a:r>
              <a:rPr lang="ko-KR" altLang="en-US" sz="1100" dirty="0" smtClean="0">
                <a:latin typeface="맑은 고딕" panose="020B0503020000020004" pitchFamily="50" charset="-127"/>
                <a:ea typeface="맑은 고딕" panose="020B0503020000020004" pitchFamily="50" charset="-127"/>
              </a:rPr>
              <a:t>’</a:t>
            </a:r>
            <a:r>
              <a:rPr lang="en-US" altLang="ko-KR" sz="1100" dirty="0" smtClean="0">
                <a:latin typeface="맑은 고딕" panose="020B0503020000020004" pitchFamily="50" charset="-127"/>
                <a:ea typeface="맑은 고딕" panose="020B0503020000020004" pitchFamily="50" charset="-127"/>
              </a:rPr>
              <a:t>;</a:t>
            </a:r>
          </a:p>
          <a:p>
            <a:pPr algn="l"/>
            <a:r>
              <a:rPr kumimoji="0" lang="en-US" altLang="ko-KR" sz="1100" dirty="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 </a:t>
            </a:r>
            <a:r>
              <a:rPr kumimoji="0" lang="en-US" altLang="en-US" sz="1100" dirty="0">
                <a:solidFill>
                  <a:srgbClr val="000000"/>
                </a:solidFill>
                <a:latin typeface="맑은 고딕" panose="020B0503020000020004" pitchFamily="50" charset="-127"/>
                <a:ea typeface="맑은 고딕" panose="020B0503020000020004" pitchFamily="50" charset="-127"/>
              </a:rPr>
              <a:t>       </a:t>
            </a:r>
            <a:endParaRPr lang="en-US" altLang="ko-KR" sz="1100" dirty="0">
              <a:latin typeface="맑은 고딕" panose="020B0503020000020004" pitchFamily="50" charset="-127"/>
              <a:ea typeface="맑은 고딕" panose="020B0503020000020004" pitchFamily="50" charset="-127"/>
            </a:endParaRPr>
          </a:p>
          <a:p>
            <a:pPr algn="l"/>
            <a:r>
              <a:rPr lang="en-US" altLang="ko-KR" sz="1100" dirty="0">
                <a:latin typeface="맑은 고딕" panose="020B0503020000020004" pitchFamily="50" charset="-127"/>
                <a:ea typeface="맑은 고딕" panose="020B0503020000020004" pitchFamily="50" charset="-127"/>
              </a:rPr>
              <a:t>SELECT *</a:t>
            </a:r>
          </a:p>
          <a:p>
            <a:pPr algn="l"/>
            <a:r>
              <a:rPr lang="en-US" altLang="ko-KR" sz="1100" dirty="0">
                <a:latin typeface="맑은 고딕" panose="020B0503020000020004" pitchFamily="50" charset="-127"/>
                <a:ea typeface="맑은 고딕" panose="020B0503020000020004" pitchFamily="50" charset="-127"/>
              </a:rPr>
              <a:t> FROM TOWNER.TAB1</a:t>
            </a:r>
          </a:p>
          <a:p>
            <a:pPr algn="l"/>
            <a:r>
              <a:rPr lang="en-US" altLang="ko-KR" sz="1100" dirty="0">
                <a:latin typeface="맑은 고딕" panose="020B0503020000020004" pitchFamily="50" charset="-127"/>
                <a:ea typeface="맑은 고딕" panose="020B0503020000020004" pitchFamily="50" charset="-127"/>
              </a:rPr>
              <a:t>WHERE col IN(’12’,</a:t>
            </a:r>
            <a:r>
              <a:rPr lang="ko-KR" altLang="en-US" sz="1100" dirty="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’13’);       </a:t>
            </a:r>
          </a:p>
          <a:p>
            <a:pPr algn="l" eaLnBrk="0" hangingPunct="0"/>
            <a:endParaRPr lang="en-US" altLang="ko-KR" sz="1100" dirty="0">
              <a:latin typeface="맑은 고딕" panose="020B0503020000020004" pitchFamily="50" charset="-127"/>
              <a:ea typeface="맑은 고딕" panose="020B0503020000020004" pitchFamily="50" charset="-127"/>
            </a:endParaRPr>
          </a:p>
        </p:txBody>
      </p:sp>
      <p:sp>
        <p:nvSpPr>
          <p:cNvPr id="9" name="Rectangle 10"/>
          <p:cNvSpPr>
            <a:spLocks noChangeArrowheads="1"/>
          </p:cNvSpPr>
          <p:nvPr/>
        </p:nvSpPr>
        <p:spPr bwMode="auto">
          <a:xfrm>
            <a:off x="3844056" y="3180959"/>
            <a:ext cx="3115692" cy="2767258"/>
          </a:xfrm>
          <a:prstGeom prst="rect">
            <a:avLst/>
          </a:prstGeom>
          <a:noFill/>
          <a:ln w="9525">
            <a:noFill/>
            <a:prstDash val="lgDash"/>
            <a:miter lim="800000"/>
            <a:headEnd/>
            <a:tailEnd/>
          </a:ln>
          <a:extLst/>
        </p:spPr>
        <p:txBody>
          <a:bodyPr/>
          <a:lstStyle/>
          <a:p>
            <a:pPr algn="l"/>
            <a:r>
              <a:rPr lang="en-US" altLang="ko-KR" sz="1100" dirty="0">
                <a:latin typeface="맑은 고딕" panose="020B0503020000020004" pitchFamily="50" charset="-127"/>
                <a:ea typeface="맑은 고딕" panose="020B0503020000020004" pitchFamily="50" charset="-127"/>
              </a:rPr>
              <a:t>SELECT count(*)</a:t>
            </a:r>
          </a:p>
          <a:p>
            <a:pPr algn="l"/>
            <a:r>
              <a:rPr lang="en-US" altLang="ko-KR" sz="1100" dirty="0" smtClean="0">
                <a:latin typeface="맑은 고딕" panose="020B0503020000020004" pitchFamily="50" charset="-127"/>
                <a:ea typeface="맑은 고딕" panose="020B0503020000020004" pitchFamily="50" charset="-127"/>
              </a:rPr>
              <a:t>  FROM TOWNER.TAB1</a:t>
            </a:r>
            <a:endParaRPr lang="en-US" altLang="ko-KR" sz="1100" dirty="0">
              <a:latin typeface="맑은 고딕" panose="020B0503020000020004" pitchFamily="50" charset="-127"/>
              <a:ea typeface="맑은 고딕" panose="020B0503020000020004" pitchFamily="50" charset="-127"/>
            </a:endParaRPr>
          </a:p>
          <a:p>
            <a:pPr algn="l"/>
            <a:r>
              <a:rPr lang="en-US" altLang="ko-KR" sz="1100" dirty="0">
                <a:latin typeface="맑은 고딕" panose="020B0503020000020004" pitchFamily="50" charset="-127"/>
                <a:ea typeface="맑은 고딕" panose="020B0503020000020004" pitchFamily="50" charset="-127"/>
              </a:rPr>
              <a:t>WHERE </a:t>
            </a:r>
            <a:r>
              <a:rPr lang="en-US" altLang="ko-KR" sz="1100" dirty="0" smtClean="0">
                <a:latin typeface="맑은 고딕" panose="020B0503020000020004" pitchFamily="50" charset="-127"/>
                <a:ea typeface="맑은 고딕" panose="020B0503020000020004" pitchFamily="50" charset="-127"/>
              </a:rPr>
              <a:t>(</a:t>
            </a:r>
            <a:r>
              <a:rPr lang="ko-KR" altLang="en-US" sz="1100" dirty="0" smtClean="0">
                <a:latin typeface="맑은 고딕" panose="020B0503020000020004" pitchFamily="50" charset="-127"/>
                <a:ea typeface="맑은 고딕" panose="020B0503020000020004" pitchFamily="50" charset="-127"/>
              </a:rPr>
              <a:t>타입 </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1 </a:t>
            </a:r>
            <a:r>
              <a:rPr lang="en-US" altLang="ko-KR" sz="1100" dirty="0" smtClean="0">
                <a:latin typeface="맑은 고딕" panose="020B0503020000020004" pitchFamily="50" charset="-127"/>
                <a:ea typeface="맑은 고딕" panose="020B0503020000020004" pitchFamily="50" charset="-127"/>
              </a:rPr>
              <a:t>AND </a:t>
            </a:r>
            <a:r>
              <a:rPr lang="ko-KR" altLang="en-US" sz="1100" dirty="0" smtClean="0">
                <a:latin typeface="맑은 고딕" panose="020B0503020000020004" pitchFamily="50" charset="-127"/>
                <a:ea typeface="맑은 고딕" panose="020B0503020000020004" pitchFamily="50" charset="-127"/>
              </a:rPr>
              <a:t>일자</a:t>
            </a:r>
            <a:r>
              <a:rPr lang="en-US" altLang="ko-KR" sz="1100" dirty="0" smtClean="0">
                <a:latin typeface="맑은 고딕" panose="020B0503020000020004" pitchFamily="50" charset="-127"/>
                <a:ea typeface="맑은 고딕" panose="020B0503020000020004" pitchFamily="50" charset="-127"/>
              </a:rPr>
              <a:t>= ‘20160620’)</a:t>
            </a:r>
            <a:endParaRPr lang="en-US" altLang="ko-KR" sz="1100" dirty="0">
              <a:latin typeface="맑은 고딕" panose="020B0503020000020004" pitchFamily="50" charset="-127"/>
              <a:ea typeface="맑은 고딕" panose="020B0503020000020004" pitchFamily="50" charset="-127"/>
            </a:endParaRPr>
          </a:p>
          <a:p>
            <a:pPr algn="l"/>
            <a:r>
              <a:rPr lang="en-US" altLang="ko-KR" sz="1100" dirty="0" smtClean="0">
                <a:latin typeface="맑은 고딕" panose="020B0503020000020004" pitchFamily="50" charset="-127"/>
                <a:ea typeface="맑은 고딕" panose="020B0503020000020004" pitchFamily="50" charset="-127"/>
              </a:rPr>
              <a:t>      OR (</a:t>
            </a:r>
            <a:r>
              <a:rPr lang="ko-KR" altLang="en-US" sz="1100" dirty="0" smtClean="0">
                <a:latin typeface="맑은 고딕" panose="020B0503020000020004" pitchFamily="50" charset="-127"/>
                <a:ea typeface="맑은 고딕" panose="020B0503020000020004" pitchFamily="50" charset="-127"/>
              </a:rPr>
              <a:t>타입</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 2 </a:t>
            </a:r>
            <a:r>
              <a:rPr lang="en-US" altLang="ko-KR" sz="1100" dirty="0" smtClean="0">
                <a:latin typeface="맑은 고딕" panose="020B0503020000020004" pitchFamily="50" charset="-127"/>
                <a:ea typeface="맑은 고딕" panose="020B0503020000020004" pitchFamily="50" charset="-127"/>
              </a:rPr>
              <a:t>AND </a:t>
            </a:r>
            <a:r>
              <a:rPr lang="ko-KR" altLang="en-US" sz="1100" dirty="0" smtClean="0">
                <a:latin typeface="맑은 고딕" panose="020B0503020000020004" pitchFamily="50" charset="-127"/>
                <a:ea typeface="맑은 고딕" panose="020B0503020000020004" pitchFamily="50" charset="-127"/>
              </a:rPr>
              <a:t>일자</a:t>
            </a:r>
            <a:r>
              <a:rPr lang="en-US" altLang="ko-KR" sz="1100" dirty="0" smtClean="0">
                <a:latin typeface="맑은 고딕" panose="020B0503020000020004" pitchFamily="50" charset="-127"/>
                <a:ea typeface="맑은 고딕" panose="020B0503020000020004" pitchFamily="50" charset="-127"/>
              </a:rPr>
              <a:t> LIKE ‘2016%’)</a:t>
            </a:r>
          </a:p>
          <a:p>
            <a:pPr algn="l"/>
            <a:r>
              <a:rPr kumimoji="0" lang="en-US" altLang="ko-KR" sz="1100" dirty="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 </a:t>
            </a:r>
            <a:r>
              <a:rPr kumimoji="0" lang="en-US" altLang="en-US" sz="1100" dirty="0">
                <a:solidFill>
                  <a:srgbClr val="000000"/>
                </a:solidFill>
                <a:latin typeface="맑은 고딕" panose="020B0503020000020004" pitchFamily="50" charset="-127"/>
                <a:ea typeface="맑은 고딕" panose="020B0503020000020004" pitchFamily="50" charset="-127"/>
              </a:rPr>
              <a:t>       </a:t>
            </a:r>
            <a:endParaRPr lang="en-US" altLang="ko-KR" sz="1100" dirty="0">
              <a:latin typeface="맑은 고딕" panose="020B0503020000020004" pitchFamily="50" charset="-127"/>
              <a:ea typeface="맑은 고딕" panose="020B0503020000020004" pitchFamily="50" charset="-127"/>
            </a:endParaRPr>
          </a:p>
          <a:p>
            <a:pPr algn="l"/>
            <a:r>
              <a:rPr lang="en-US" altLang="ko-KR" sz="1100" dirty="0">
                <a:latin typeface="맑은 고딕" panose="020B0503020000020004" pitchFamily="50" charset="-127"/>
                <a:ea typeface="맑은 고딕" panose="020B0503020000020004" pitchFamily="50" charset="-127"/>
              </a:rPr>
              <a:t>SELECT SUM(</a:t>
            </a:r>
            <a:r>
              <a:rPr lang="en-US" altLang="ko-KR" sz="1100" dirty="0" err="1">
                <a:latin typeface="맑은 고딕" panose="020B0503020000020004" pitchFamily="50" charset="-127"/>
                <a:ea typeface="맑은 고딕" panose="020B0503020000020004" pitchFamily="50" charset="-127"/>
              </a:rPr>
              <a:t>cnt</a:t>
            </a:r>
            <a:r>
              <a:rPr lang="en-US" altLang="ko-KR" sz="1100" dirty="0">
                <a:latin typeface="맑은 고딕" panose="020B0503020000020004" pitchFamily="50" charset="-127"/>
                <a:ea typeface="맑은 고딕" panose="020B0503020000020004" pitchFamily="50" charset="-127"/>
              </a:rPr>
              <a:t>)</a:t>
            </a:r>
          </a:p>
          <a:p>
            <a:pPr algn="l"/>
            <a:r>
              <a:rPr lang="en-US" altLang="ko-KR" sz="1100" dirty="0">
                <a:latin typeface="맑은 고딕" panose="020B0503020000020004" pitchFamily="50" charset="-127"/>
                <a:ea typeface="맑은 고딕" panose="020B0503020000020004" pitchFamily="50" charset="-127"/>
              </a:rPr>
              <a:t> FROM (SELECT COUNT(*) AS </a:t>
            </a:r>
            <a:r>
              <a:rPr lang="en-US" altLang="ko-KR" sz="1100" dirty="0" err="1">
                <a:latin typeface="맑은 고딕" panose="020B0503020000020004" pitchFamily="50" charset="-127"/>
                <a:ea typeface="맑은 고딕" panose="020B0503020000020004" pitchFamily="50" charset="-127"/>
              </a:rPr>
              <a:t>cnt</a:t>
            </a:r>
            <a:endParaRPr lang="en-US" altLang="ko-KR" sz="1100" dirty="0">
              <a:latin typeface="맑은 고딕" panose="020B0503020000020004" pitchFamily="50" charset="-127"/>
              <a:ea typeface="맑은 고딕" panose="020B0503020000020004" pitchFamily="50" charset="-127"/>
            </a:endParaRPr>
          </a:p>
          <a:p>
            <a:pPr algn="l"/>
            <a:r>
              <a:rPr lang="en-US" altLang="ko-KR" sz="1100" dirty="0">
                <a:latin typeface="맑은 고딕" panose="020B0503020000020004" pitchFamily="50" charset="-127"/>
                <a:ea typeface="맑은 고딕" panose="020B0503020000020004" pitchFamily="50" charset="-127"/>
              </a:rPr>
              <a:t>            FROM TOWNER.TAB1</a:t>
            </a:r>
          </a:p>
          <a:p>
            <a:pPr algn="l"/>
            <a:r>
              <a:rPr lang="en-US" altLang="ko-KR" sz="1100" dirty="0">
                <a:latin typeface="맑은 고딕" panose="020B0503020000020004" pitchFamily="50" charset="-127"/>
                <a:ea typeface="맑은 고딕" panose="020B0503020000020004" pitchFamily="50" charset="-127"/>
              </a:rPr>
              <a:t>           WHERE </a:t>
            </a:r>
            <a:r>
              <a:rPr lang="ko-KR" altLang="en-US" sz="1100" dirty="0">
                <a:latin typeface="맑은 고딕" panose="020B0503020000020004" pitchFamily="50" charset="-127"/>
                <a:ea typeface="맑은 고딕" panose="020B0503020000020004" pitchFamily="50" charset="-127"/>
              </a:rPr>
              <a:t>타입</a:t>
            </a:r>
            <a:r>
              <a:rPr lang="en-US" altLang="ko-KR" sz="1100" dirty="0">
                <a:latin typeface="맑은 고딕" panose="020B0503020000020004" pitchFamily="50" charset="-127"/>
                <a:ea typeface="맑은 고딕" panose="020B0503020000020004" pitchFamily="50" charset="-127"/>
              </a:rPr>
              <a:t> = 1 </a:t>
            </a:r>
          </a:p>
          <a:p>
            <a:pPr algn="l"/>
            <a:r>
              <a:rPr lang="en-US" altLang="ko-KR" sz="1100" dirty="0">
                <a:latin typeface="맑은 고딕" panose="020B0503020000020004" pitchFamily="50" charset="-127"/>
                <a:ea typeface="맑은 고딕" panose="020B0503020000020004" pitchFamily="50" charset="-127"/>
              </a:rPr>
              <a:t>              AND </a:t>
            </a:r>
            <a:r>
              <a:rPr lang="ko-KR" altLang="en-US" sz="1100" dirty="0">
                <a:latin typeface="맑은 고딕" panose="020B0503020000020004" pitchFamily="50" charset="-127"/>
                <a:ea typeface="맑은 고딕" panose="020B0503020000020004" pitchFamily="50" charset="-127"/>
              </a:rPr>
              <a:t>일자 </a:t>
            </a:r>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‘20160620’</a:t>
            </a:r>
            <a:endParaRPr lang="en-US" altLang="ko-KR" sz="1100" dirty="0">
              <a:latin typeface="맑은 고딕" panose="020B0503020000020004" pitchFamily="50" charset="-127"/>
              <a:ea typeface="맑은 고딕" panose="020B0503020000020004" pitchFamily="50" charset="-127"/>
            </a:endParaRPr>
          </a:p>
          <a:p>
            <a:pPr algn="l"/>
            <a:r>
              <a:rPr lang="en-US" altLang="ko-KR" sz="1100" dirty="0">
                <a:latin typeface="맑은 고딕" panose="020B0503020000020004" pitchFamily="50" charset="-127"/>
                <a:ea typeface="맑은 고딕" panose="020B0503020000020004" pitchFamily="50" charset="-127"/>
              </a:rPr>
              <a:t>           UNION ALL</a:t>
            </a:r>
          </a:p>
          <a:p>
            <a:pPr algn="l"/>
            <a:r>
              <a:rPr lang="en-US" altLang="ko-KR" sz="1100" dirty="0">
                <a:latin typeface="맑은 고딕" panose="020B0503020000020004" pitchFamily="50" charset="-127"/>
                <a:ea typeface="맑은 고딕" panose="020B0503020000020004" pitchFamily="50" charset="-127"/>
              </a:rPr>
              <a:t>           SELECT COUNT(*) AS </a:t>
            </a:r>
            <a:r>
              <a:rPr lang="en-US" altLang="ko-KR" sz="1100" dirty="0" err="1">
                <a:latin typeface="맑은 고딕" panose="020B0503020000020004" pitchFamily="50" charset="-127"/>
                <a:ea typeface="맑은 고딕" panose="020B0503020000020004" pitchFamily="50" charset="-127"/>
              </a:rPr>
              <a:t>cnt</a:t>
            </a:r>
            <a:r>
              <a:rPr lang="en-US" altLang="ko-KR" sz="1100" dirty="0">
                <a:latin typeface="맑은 고딕" panose="020B0503020000020004" pitchFamily="50" charset="-127"/>
                <a:ea typeface="맑은 고딕" panose="020B0503020000020004" pitchFamily="50" charset="-127"/>
              </a:rPr>
              <a:t> </a:t>
            </a:r>
          </a:p>
          <a:p>
            <a:pPr algn="l"/>
            <a:r>
              <a:rPr lang="en-US" altLang="ko-KR" sz="1100" dirty="0">
                <a:latin typeface="맑은 고딕" panose="020B0503020000020004" pitchFamily="50" charset="-127"/>
                <a:ea typeface="맑은 고딕" panose="020B0503020000020004" pitchFamily="50" charset="-127"/>
              </a:rPr>
              <a:t>             FROM TOWNER.TAB1</a:t>
            </a:r>
          </a:p>
          <a:p>
            <a:pPr algn="l"/>
            <a:r>
              <a:rPr lang="en-US" altLang="ko-KR" sz="1100" dirty="0">
                <a:latin typeface="맑은 고딕" panose="020B0503020000020004" pitchFamily="50" charset="-127"/>
                <a:ea typeface="맑은 고딕" panose="020B0503020000020004" pitchFamily="50" charset="-127"/>
              </a:rPr>
              <a:t>           WHERE </a:t>
            </a:r>
            <a:r>
              <a:rPr lang="ko-KR" altLang="en-US" sz="1100" dirty="0">
                <a:latin typeface="맑은 고딕" panose="020B0503020000020004" pitchFamily="50" charset="-127"/>
                <a:ea typeface="맑은 고딕" panose="020B0503020000020004" pitchFamily="50" charset="-127"/>
              </a:rPr>
              <a:t>타입</a:t>
            </a:r>
            <a:r>
              <a:rPr lang="en-US" altLang="ko-KR" sz="1100" dirty="0">
                <a:latin typeface="맑은 고딕" panose="020B0503020000020004" pitchFamily="50" charset="-127"/>
                <a:ea typeface="맑은 고딕" panose="020B0503020000020004" pitchFamily="50" charset="-127"/>
              </a:rPr>
              <a:t> = 2 </a:t>
            </a:r>
          </a:p>
          <a:p>
            <a:pPr algn="l"/>
            <a:r>
              <a:rPr lang="en-US" altLang="ko-KR" sz="1100" dirty="0">
                <a:latin typeface="맑은 고딕" panose="020B0503020000020004" pitchFamily="50" charset="-127"/>
                <a:ea typeface="맑은 고딕" panose="020B0503020000020004" pitchFamily="50" charset="-127"/>
              </a:rPr>
              <a:t>              AND </a:t>
            </a:r>
            <a:r>
              <a:rPr lang="ko-KR" altLang="en-US" sz="1100" dirty="0">
                <a:latin typeface="맑은 고딕" panose="020B0503020000020004" pitchFamily="50" charset="-127"/>
                <a:ea typeface="맑은 고딕" panose="020B0503020000020004" pitchFamily="50" charset="-127"/>
              </a:rPr>
              <a:t>일자</a:t>
            </a:r>
            <a:r>
              <a:rPr lang="en-US" altLang="ko-KR" sz="1100" dirty="0">
                <a:latin typeface="맑은 고딕" panose="020B0503020000020004" pitchFamily="50" charset="-127"/>
                <a:ea typeface="맑은 고딕" panose="020B0503020000020004" pitchFamily="50" charset="-127"/>
              </a:rPr>
              <a:t> like </a:t>
            </a:r>
            <a:r>
              <a:rPr lang="en-US" altLang="ko-KR" sz="1100" dirty="0" smtClean="0">
                <a:latin typeface="맑은 고딕" panose="020B0503020000020004" pitchFamily="50" charset="-127"/>
                <a:ea typeface="맑은 고딕" panose="020B0503020000020004" pitchFamily="50" charset="-127"/>
              </a:rPr>
              <a:t>‘2016%’)</a:t>
            </a:r>
            <a:endParaRPr lang="en-US" altLang="ko-KR" sz="1100" dirty="0">
              <a:latin typeface="맑은 고딕" panose="020B0503020000020004" pitchFamily="50" charset="-127"/>
              <a:ea typeface="맑은 고딕" panose="020B0503020000020004" pitchFamily="50" charset="-127"/>
            </a:endParaRPr>
          </a:p>
        </p:txBody>
      </p:sp>
      <p:sp>
        <p:nvSpPr>
          <p:cNvPr id="12" name="TextBox 11"/>
          <p:cNvSpPr txBox="1"/>
          <p:nvPr/>
        </p:nvSpPr>
        <p:spPr>
          <a:xfrm>
            <a:off x="764896" y="2882358"/>
            <a:ext cx="1566991" cy="261610"/>
          </a:xfrm>
          <a:prstGeom prst="rect">
            <a:avLst/>
          </a:prstGeom>
          <a:noFill/>
        </p:spPr>
        <p:txBody>
          <a:bodyPr wrap="square" rtlCol="0">
            <a:spAutoFit/>
          </a:bodyPr>
          <a:lstStyle/>
          <a:p>
            <a:pPr algn="l"/>
            <a:r>
              <a:rPr lang="ko-KR" altLang="en-US" sz="1100" dirty="0" smtClean="0">
                <a:latin typeface="맑은 고딕" panose="020B0503020000020004" pitchFamily="50" charset="-127"/>
                <a:ea typeface="맑은 고딕" panose="020B0503020000020004" pitchFamily="50" charset="-127"/>
              </a:rPr>
              <a:t>가</a:t>
            </a:r>
            <a:r>
              <a:rPr lang="en-US" altLang="ko-KR" sz="1100" dirty="0" smtClean="0">
                <a:latin typeface="맑은 고딕" panose="020B0503020000020004" pitchFamily="50" charset="-127"/>
                <a:ea typeface="맑은 고딕" panose="020B0503020000020004" pitchFamily="50" charset="-127"/>
              </a:rPr>
              <a:t>) IN</a:t>
            </a:r>
            <a:r>
              <a:rPr lang="ko-KR" altLang="en-US" sz="1100" dirty="0" smtClean="0">
                <a:latin typeface="맑은 고딕" panose="020B0503020000020004" pitchFamily="50" charset="-127"/>
                <a:ea typeface="맑은 고딕" panose="020B0503020000020004" pitchFamily="50" charset="-127"/>
              </a:rPr>
              <a:t> 변경 예시</a:t>
            </a:r>
            <a:endParaRPr lang="ko-KR" altLang="en-US" sz="1100" dirty="0">
              <a:latin typeface="맑은 고딕" panose="020B0503020000020004" pitchFamily="50" charset="-127"/>
              <a:ea typeface="맑은 고딕" panose="020B0503020000020004" pitchFamily="50" charset="-127"/>
            </a:endParaRPr>
          </a:p>
        </p:txBody>
      </p:sp>
      <p:sp>
        <p:nvSpPr>
          <p:cNvPr id="13" name="TextBox 12"/>
          <p:cNvSpPr txBox="1"/>
          <p:nvPr/>
        </p:nvSpPr>
        <p:spPr>
          <a:xfrm>
            <a:off x="3498521" y="2882358"/>
            <a:ext cx="2505775" cy="261610"/>
          </a:xfrm>
          <a:prstGeom prst="rect">
            <a:avLst/>
          </a:prstGeom>
          <a:noFill/>
        </p:spPr>
        <p:txBody>
          <a:bodyPr wrap="square" rtlCol="0">
            <a:spAutoFit/>
          </a:bodyPr>
          <a:lstStyle/>
          <a:p>
            <a:r>
              <a:rPr lang="ko-KR" altLang="en-US" sz="1100" dirty="0" smtClean="0">
                <a:latin typeface="맑은 고딕" panose="020B0503020000020004" pitchFamily="50" charset="-127"/>
                <a:ea typeface="맑은 고딕" panose="020B0503020000020004" pitchFamily="50" charset="-127"/>
              </a:rPr>
              <a:t>나</a:t>
            </a:r>
            <a:r>
              <a:rPr lang="en-US" altLang="ko-KR" sz="1100" dirty="0" smtClean="0">
                <a:latin typeface="맑은 고딕" panose="020B0503020000020004" pitchFamily="50" charset="-127"/>
                <a:ea typeface="맑은 고딕" panose="020B0503020000020004" pitchFamily="50" charset="-127"/>
              </a:rPr>
              <a:t>) UNION ALL</a:t>
            </a:r>
            <a:r>
              <a:rPr lang="ko-KR" altLang="en-US" sz="1100" dirty="0" smtClean="0">
                <a:latin typeface="맑은 고딕" panose="020B0503020000020004" pitchFamily="50" charset="-127"/>
                <a:ea typeface="맑은 고딕" panose="020B0503020000020004" pitchFamily="50" charset="-127"/>
              </a:rPr>
              <a:t> 변경 예시</a:t>
            </a:r>
            <a:endParaRPr lang="ko-KR" altLang="en-US"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5301301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51720"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3.12 </a:t>
            </a:r>
            <a:r>
              <a:rPr lang="ko-KR" altLang="en-US" sz="1200" b="1" dirty="0">
                <a:solidFill>
                  <a:srgbClr val="000000"/>
                </a:solidFill>
                <a:latin typeface="맑은 고딕" panose="020B0503020000020004" pitchFamily="50" charset="-127"/>
                <a:ea typeface="맑은 고딕" panose="020B0503020000020004" pitchFamily="50" charset="-127"/>
              </a:rPr>
              <a:t>그룹함수</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0" name="직사각형 41"/>
          <p:cNvSpPr>
            <a:spLocks noChangeArrowheads="1"/>
          </p:cNvSpPr>
          <p:nvPr/>
        </p:nvSpPr>
        <p:spPr bwMode="auto">
          <a:xfrm>
            <a:off x="632520" y="1700808"/>
            <a:ext cx="832485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ko-KR" altLang="ko-KR" sz="1100" dirty="0" smtClean="0">
                <a:latin typeface="맑은 고딕" panose="020B0503020000020004" pitchFamily="50" charset="-127"/>
                <a:ea typeface="맑은 고딕" panose="020B0503020000020004" pitchFamily="50" charset="-127"/>
              </a:rPr>
              <a:t>그룹함수</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SUM</a:t>
            </a:r>
            <a:r>
              <a:rPr lang="ko-KR" altLang="ko-KR" sz="1100" dirty="0">
                <a:latin typeface="맑은 고딕" panose="020B0503020000020004" pitchFamily="50" charset="-127"/>
                <a:ea typeface="맑은 고딕" panose="020B0503020000020004" pitchFamily="50" charset="-127"/>
              </a:rPr>
              <a:t>은</a:t>
            </a:r>
            <a:r>
              <a:rPr lang="en-US" altLang="ko-KR" sz="1100" dirty="0">
                <a:latin typeface="맑은 고딕" panose="020B0503020000020004" pitchFamily="50" charset="-127"/>
                <a:ea typeface="맑은 고딕" panose="020B0503020000020004" pitchFamily="50" charset="-127"/>
              </a:rPr>
              <a:t> </a:t>
            </a:r>
            <a:r>
              <a:rPr lang="en-US" altLang="ko-KR" sz="1100" b="1" dirty="0">
                <a:latin typeface="맑은 고딕" panose="020B0503020000020004" pitchFamily="50" charset="-127"/>
                <a:ea typeface="맑은 고딕" panose="020B0503020000020004" pitchFamily="50" charset="-127"/>
              </a:rPr>
              <a:t>NULL</a:t>
            </a:r>
            <a:r>
              <a:rPr lang="ko-KR" altLang="ko-KR" sz="1100" b="1" dirty="0">
                <a:latin typeface="맑은 고딕" panose="020B0503020000020004" pitchFamily="50" charset="-127"/>
                <a:ea typeface="맑은 고딕" panose="020B0503020000020004" pitchFamily="50" charset="-127"/>
              </a:rPr>
              <a:t>값을 자동으로 제외</a:t>
            </a:r>
            <a:r>
              <a:rPr lang="ko-KR" altLang="ko-KR" sz="1100" dirty="0">
                <a:latin typeface="맑은 고딕" panose="020B0503020000020004" pitchFamily="50" charset="-127"/>
                <a:ea typeface="맑은 고딕" panose="020B0503020000020004" pitchFamily="50" charset="-127"/>
              </a:rPr>
              <a:t>하고 합을 구하므로 </a:t>
            </a:r>
            <a:r>
              <a:rPr lang="ko-KR" altLang="ko-KR" sz="1100" dirty="0" smtClean="0">
                <a:latin typeface="맑은 고딕" panose="020B0503020000020004" pitchFamily="50" charset="-127"/>
                <a:ea typeface="맑은 고딕" panose="020B0503020000020004" pitchFamily="50" charset="-127"/>
              </a:rPr>
              <a:t>불필요한</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NVL</a:t>
            </a:r>
            <a:r>
              <a:rPr lang="ko-KR" altLang="ko-KR" sz="1100" dirty="0">
                <a:latin typeface="맑은 고딕" panose="020B0503020000020004" pitchFamily="50" charset="-127"/>
                <a:ea typeface="맑은 고딕" panose="020B0503020000020004" pitchFamily="50" charset="-127"/>
              </a:rPr>
              <a:t>함수를 사용할 필요가 </a:t>
            </a:r>
            <a:r>
              <a:rPr lang="ko-KR" altLang="ko-KR" sz="1100" dirty="0" smtClean="0">
                <a:latin typeface="맑은 고딕" panose="020B0503020000020004" pitchFamily="50" charset="-127"/>
                <a:ea typeface="맑은 고딕" panose="020B0503020000020004" pitchFamily="50" charset="-127"/>
              </a:rPr>
              <a:t>없</a:t>
            </a:r>
            <a:r>
              <a:rPr lang="ko-KR" altLang="en-US" sz="1100" dirty="0" smtClean="0">
                <a:latin typeface="맑은 고딕" panose="020B0503020000020004" pitchFamily="50" charset="-127"/>
                <a:ea typeface="맑은 고딕" panose="020B0503020000020004" pitchFamily="50" charset="-127"/>
              </a:rPr>
              <a:t>다</a:t>
            </a:r>
            <a:r>
              <a:rPr lang="en-US" altLang="ko-KR" sz="1100" dirty="0" smtClean="0">
                <a:latin typeface="맑은 고딕" panose="020B0503020000020004" pitchFamily="50" charset="-127"/>
                <a:ea typeface="맑은 고딕" panose="020B0503020000020004" pitchFamily="50" charset="-127"/>
              </a:rPr>
              <a:t>.</a:t>
            </a:r>
            <a:endParaRPr lang="ko-KR" altLang="ko-KR" sz="1100" dirty="0">
              <a:latin typeface="맑은 고딕" panose="020B0503020000020004" pitchFamily="50" charset="-127"/>
              <a:ea typeface="맑은 고딕" panose="020B0503020000020004" pitchFamily="50" charset="-127"/>
            </a:endParaRPr>
          </a:p>
        </p:txBody>
      </p:sp>
      <p:sp>
        <p:nvSpPr>
          <p:cNvPr id="11" name="직사각형 42"/>
          <p:cNvSpPr>
            <a:spLocks noChangeArrowheads="1"/>
          </p:cNvSpPr>
          <p:nvPr/>
        </p:nvSpPr>
        <p:spPr bwMode="auto">
          <a:xfrm>
            <a:off x="2631160" y="2202935"/>
            <a:ext cx="38100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altLang="ko-KR" sz="1100" dirty="0" smtClean="0">
                <a:latin typeface="맑은 고딕" panose="020B0503020000020004" pitchFamily="50" charset="-127"/>
                <a:ea typeface="맑은 고딕" panose="020B0503020000020004" pitchFamily="50" charset="-127"/>
              </a:rPr>
              <a:t>SUM(COL1)</a:t>
            </a:r>
            <a:r>
              <a:rPr lang="ko-KR" altLang="en-US" sz="1100" dirty="0" smtClean="0">
                <a:latin typeface="맑은 고딕" panose="020B0503020000020004" pitchFamily="50" charset="-127"/>
                <a:ea typeface="맑은 고딕" panose="020B0503020000020004" pitchFamily="50" charset="-127"/>
              </a:rPr>
              <a:t>과 </a:t>
            </a:r>
            <a:r>
              <a:rPr lang="en-US" altLang="ko-KR" sz="1100" dirty="0" smtClean="0">
                <a:latin typeface="맑은 고딕" panose="020B0503020000020004" pitchFamily="50" charset="-127"/>
                <a:ea typeface="맑은 고딕" panose="020B0503020000020004" pitchFamily="50" charset="-127"/>
              </a:rPr>
              <a:t>SUM(NVL(COL1,0))</a:t>
            </a:r>
            <a:r>
              <a:rPr lang="ko-KR" altLang="ko-KR" sz="1100" dirty="0" smtClean="0">
                <a:latin typeface="맑은 고딕" panose="020B0503020000020004" pitchFamily="50" charset="-127"/>
                <a:ea typeface="맑은 고딕" panose="020B0503020000020004" pitchFamily="50" charset="-127"/>
              </a:rPr>
              <a:t>은 </a:t>
            </a:r>
            <a:r>
              <a:rPr lang="ko-KR" altLang="ko-KR" sz="1100" dirty="0">
                <a:latin typeface="맑은 고딕" panose="020B0503020000020004" pitchFamily="50" charset="-127"/>
                <a:ea typeface="맑은 고딕" panose="020B0503020000020004" pitchFamily="50" charset="-127"/>
              </a:rPr>
              <a:t>결과가 동일</a:t>
            </a:r>
          </a:p>
        </p:txBody>
      </p:sp>
      <p:sp>
        <p:nvSpPr>
          <p:cNvPr id="14" name="Rectangle 2"/>
          <p:cNvSpPr>
            <a:spLocks noChangeArrowheads="1"/>
          </p:cNvSpPr>
          <p:nvPr/>
        </p:nvSpPr>
        <p:spPr bwMode="auto">
          <a:xfrm>
            <a:off x="632520" y="2132856"/>
            <a:ext cx="2727487" cy="834137"/>
          </a:xfrm>
          <a:prstGeom prst="rect">
            <a:avLst/>
          </a:prstGeom>
          <a:noFill/>
          <a:ln w="9525">
            <a:noFill/>
            <a:prstDash val="lgDash"/>
            <a:miter lim="800000"/>
            <a:headEnd/>
            <a:tailEnd/>
          </a:ln>
          <a:extLst/>
        </p:spPr>
        <p:txBody>
          <a:bodyPr/>
          <a:lstStyle/>
          <a:p>
            <a:pPr algn="l" eaLnBrk="0" hangingPunct="0"/>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SELECT SUM(col1</a:t>
            </a:r>
            <a:r>
              <a:rPr lang="en-US" altLang="ko-KR" sz="1100" dirty="0" smtClean="0">
                <a:latin typeface="맑은 고딕" panose="020B0503020000020004" pitchFamily="50" charset="-127"/>
                <a:ea typeface="맑은 고딕" panose="020B0503020000020004" pitchFamily="50" charset="-127"/>
              </a:rPr>
              <a:t>)</a:t>
            </a:r>
          </a:p>
          <a:p>
            <a:pPr algn="l" eaLnBrk="0" hangingPunct="0"/>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 SUM(NVL(col1,0</a:t>
            </a:r>
            <a:r>
              <a:rPr lang="en-US" altLang="ko-KR" sz="1100" dirty="0">
                <a:latin typeface="맑은 고딕" panose="020B0503020000020004" pitchFamily="50" charset="-127"/>
                <a:ea typeface="맑은 고딕" panose="020B0503020000020004" pitchFamily="50" charset="-127"/>
              </a:rPr>
              <a:t>)) </a:t>
            </a:r>
            <a:endParaRPr lang="en-US" altLang="ko-KR" sz="1100" dirty="0" smtClean="0">
              <a:latin typeface="맑은 고딕" panose="020B0503020000020004" pitchFamily="50" charset="-127"/>
              <a:ea typeface="맑은 고딕" panose="020B0503020000020004" pitchFamily="50" charset="-127"/>
            </a:endParaRPr>
          </a:p>
          <a:p>
            <a:pPr algn="l" eaLnBrk="0" hangingPunct="0"/>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FROM TOWNER.TAB1;</a:t>
            </a:r>
            <a:endParaRPr lang="en-US" altLang="ko-KR" sz="1100" dirty="0">
              <a:latin typeface="맑은 고딕" panose="020B0503020000020004" pitchFamily="50" charset="-127"/>
              <a:ea typeface="맑은 고딕" panose="020B0503020000020004" pitchFamily="50" charset="-127"/>
            </a:endParaRPr>
          </a:p>
        </p:txBody>
      </p:sp>
      <p:sp>
        <p:nvSpPr>
          <p:cNvPr id="15" name="직사각형 45"/>
          <p:cNvSpPr>
            <a:spLocks noChangeArrowheads="1"/>
          </p:cNvSpPr>
          <p:nvPr/>
        </p:nvSpPr>
        <p:spPr bwMode="auto">
          <a:xfrm>
            <a:off x="632520" y="3185813"/>
            <a:ext cx="856895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ko-KR" altLang="en-US" sz="1100" dirty="0" smtClean="0">
                <a:latin typeface="맑은 고딕" panose="020B0503020000020004" pitchFamily="50" charset="-127"/>
                <a:ea typeface="맑은 고딕" panose="020B0503020000020004" pitchFamily="50" charset="-127"/>
              </a:rPr>
              <a:t>가</a:t>
            </a:r>
            <a:r>
              <a:rPr lang="en-US" altLang="ko-KR" sz="1100" dirty="0" smtClean="0">
                <a:latin typeface="맑은 고딕" panose="020B0503020000020004" pitchFamily="50" charset="-127"/>
                <a:ea typeface="맑은 고딕" panose="020B0503020000020004" pitchFamily="50" charset="-127"/>
              </a:rPr>
              <a:t>) </a:t>
            </a:r>
            <a:r>
              <a:rPr lang="ko-KR" altLang="ko-KR" sz="1100" dirty="0" smtClean="0">
                <a:latin typeface="맑은 고딕" panose="020B0503020000020004" pitchFamily="50" charset="-127"/>
                <a:ea typeface="맑은 고딕" panose="020B0503020000020004" pitchFamily="50" charset="-127"/>
              </a:rPr>
              <a:t>그룹함수</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AVG</a:t>
            </a:r>
            <a:r>
              <a:rPr lang="ko-KR" altLang="ko-KR" sz="1100" dirty="0">
                <a:latin typeface="맑은 고딕" panose="020B0503020000020004" pitchFamily="50" charset="-127"/>
                <a:ea typeface="맑은 고딕" panose="020B0503020000020004" pitchFamily="50" charset="-127"/>
              </a:rPr>
              <a:t>도 </a:t>
            </a:r>
            <a:r>
              <a:rPr lang="en-US" altLang="ko-KR" sz="1100" dirty="0">
                <a:latin typeface="맑은 고딕" panose="020B0503020000020004" pitchFamily="50" charset="-127"/>
                <a:ea typeface="맑은 고딕" panose="020B0503020000020004" pitchFamily="50" charset="-127"/>
              </a:rPr>
              <a:t>NULL</a:t>
            </a:r>
            <a:r>
              <a:rPr lang="ko-KR" altLang="ko-KR" sz="1100" dirty="0">
                <a:latin typeface="맑은 고딕" panose="020B0503020000020004" pitchFamily="50" charset="-127"/>
                <a:ea typeface="맑은 고딕" panose="020B0503020000020004" pitchFamily="50" charset="-127"/>
              </a:rPr>
              <a:t>을 제외하고 평균을 구한다</a:t>
            </a:r>
            <a:r>
              <a:rPr lang="en-US" altLang="ko-KR" sz="1100" dirty="0">
                <a:latin typeface="맑은 고딕" panose="020B0503020000020004" pitchFamily="50" charset="-127"/>
                <a:ea typeface="맑은 고딕" panose="020B0503020000020004" pitchFamily="50" charset="-127"/>
              </a:rPr>
              <a:t>. </a:t>
            </a:r>
            <a:r>
              <a:rPr lang="ko-KR" altLang="ko-KR" sz="1100" dirty="0">
                <a:latin typeface="맑은 고딕" panose="020B0503020000020004" pitchFamily="50" charset="-127"/>
                <a:ea typeface="맑은 고딕" panose="020B0503020000020004" pitchFamily="50" charset="-127"/>
              </a:rPr>
              <a:t>그러나</a:t>
            </a:r>
            <a:r>
              <a:rPr lang="en-US" altLang="ko-KR" sz="1100" dirty="0">
                <a:latin typeface="맑은 고딕" panose="020B0503020000020004" pitchFamily="50" charset="-127"/>
                <a:ea typeface="맑은 고딕" panose="020B0503020000020004" pitchFamily="50" charset="-127"/>
              </a:rPr>
              <a:t> AVG </a:t>
            </a:r>
            <a:r>
              <a:rPr lang="ko-KR" altLang="ko-KR" sz="1100" dirty="0">
                <a:latin typeface="맑은 고딕" panose="020B0503020000020004" pitchFamily="50" charset="-127"/>
                <a:ea typeface="맑은 고딕" panose="020B0503020000020004" pitchFamily="50" charset="-127"/>
              </a:rPr>
              <a:t>경우는</a:t>
            </a:r>
            <a:r>
              <a:rPr lang="en-US" altLang="ko-KR" sz="1100" dirty="0">
                <a:latin typeface="맑은 고딕" panose="020B0503020000020004" pitchFamily="50" charset="-127"/>
                <a:ea typeface="맑은 고딕" panose="020B0503020000020004" pitchFamily="50" charset="-127"/>
              </a:rPr>
              <a:t> AVG(COL1</a:t>
            </a:r>
            <a:r>
              <a:rPr lang="en-US" altLang="ko-KR" sz="1100" dirty="0" smtClean="0">
                <a:latin typeface="맑은 고딕" panose="020B0503020000020004" pitchFamily="50" charset="-127"/>
                <a:ea typeface="맑은 고딕" panose="020B0503020000020004" pitchFamily="50" charset="-127"/>
              </a:rPr>
              <a:t>), AVG(NVL(COL1,0</a:t>
            </a:r>
            <a:r>
              <a:rPr lang="en-US" altLang="ko-KR" sz="1100" dirty="0">
                <a:latin typeface="맑은 고딕" panose="020B0503020000020004" pitchFamily="50" charset="-127"/>
                <a:ea typeface="맑은 고딕" panose="020B0503020000020004" pitchFamily="50" charset="-127"/>
              </a:rPr>
              <a:t>))</a:t>
            </a:r>
            <a:r>
              <a:rPr lang="ko-KR" altLang="ko-KR" sz="1100" dirty="0">
                <a:latin typeface="맑은 고딕" panose="020B0503020000020004" pitchFamily="50" charset="-127"/>
                <a:ea typeface="맑은 고딕" panose="020B0503020000020004" pitchFamily="50" charset="-127"/>
              </a:rPr>
              <a:t>의 결과가 다르게 나타날 수 </a:t>
            </a:r>
            <a:r>
              <a:rPr lang="ko-KR" altLang="ko-KR" sz="1100" dirty="0" smtClean="0">
                <a:latin typeface="맑은 고딕" panose="020B0503020000020004" pitchFamily="50" charset="-127"/>
                <a:ea typeface="맑은 고딕" panose="020B0503020000020004" pitchFamily="50" charset="-127"/>
              </a:rPr>
              <a:t>있</a:t>
            </a:r>
            <a:r>
              <a:rPr lang="ko-KR" altLang="en-US" sz="1100" dirty="0" smtClean="0">
                <a:latin typeface="맑은 고딕" panose="020B0503020000020004" pitchFamily="50" charset="-127"/>
                <a:ea typeface="맑은 고딕" panose="020B0503020000020004" pitchFamily="50" charset="-127"/>
              </a:rPr>
              <a:t>다</a:t>
            </a:r>
            <a:r>
              <a:rPr lang="en-US" altLang="ko-KR" sz="1100" dirty="0" smtClean="0">
                <a:latin typeface="맑은 고딕" panose="020B0503020000020004" pitchFamily="50" charset="-127"/>
                <a:ea typeface="맑은 고딕" panose="020B0503020000020004" pitchFamily="50" charset="-127"/>
              </a:rPr>
              <a:t>. AVG(COL1</a:t>
            </a:r>
            <a:r>
              <a:rPr lang="en-US" altLang="ko-KR" sz="1100" dirty="0">
                <a:latin typeface="맑은 고딕" panose="020B0503020000020004" pitchFamily="50" charset="-127"/>
                <a:ea typeface="맑은 고딕" panose="020B0503020000020004" pitchFamily="50" charset="-127"/>
              </a:rPr>
              <a:t>)</a:t>
            </a:r>
            <a:r>
              <a:rPr lang="ko-KR" altLang="ko-KR" sz="1100" dirty="0">
                <a:latin typeface="맑은 고딕" panose="020B0503020000020004" pitchFamily="50" charset="-127"/>
                <a:ea typeface="맑은 고딕" panose="020B0503020000020004" pitchFamily="50" charset="-127"/>
              </a:rPr>
              <a:t>에서는</a:t>
            </a:r>
            <a:r>
              <a:rPr lang="en-US" altLang="ko-KR" sz="1100" dirty="0">
                <a:latin typeface="맑은 고딕" panose="020B0503020000020004" pitchFamily="50" charset="-127"/>
                <a:ea typeface="맑은 고딕" panose="020B0503020000020004" pitchFamily="50" charset="-127"/>
              </a:rPr>
              <a:t> NULL</a:t>
            </a:r>
            <a:r>
              <a:rPr lang="ko-KR" altLang="ko-KR" sz="1100" dirty="0">
                <a:latin typeface="맑은 고딕" panose="020B0503020000020004" pitchFamily="50" charset="-127"/>
                <a:ea typeface="맑은 고딕" panose="020B0503020000020004" pitchFamily="50" charset="-127"/>
              </a:rPr>
              <a:t>이 조건을 만족하는 경우에서 제외되지만</a:t>
            </a:r>
            <a:r>
              <a:rPr lang="en-US" altLang="ko-KR" sz="1100" dirty="0">
                <a:latin typeface="맑은 고딕" panose="020B0503020000020004" pitchFamily="50" charset="-127"/>
                <a:ea typeface="맑은 고딕" panose="020B0503020000020004" pitchFamily="50" charset="-127"/>
              </a:rPr>
              <a:t> AVG(NVL(COL1,0))</a:t>
            </a:r>
            <a:r>
              <a:rPr lang="ko-KR" altLang="ko-KR" sz="1100" dirty="0">
                <a:latin typeface="맑은 고딕" panose="020B0503020000020004" pitchFamily="50" charset="-127"/>
                <a:ea typeface="맑은 고딕" panose="020B0503020000020004" pitchFamily="50" charset="-127"/>
              </a:rPr>
              <a:t>에서는</a:t>
            </a:r>
            <a:r>
              <a:rPr lang="en-US" altLang="ko-KR" sz="1100" dirty="0">
                <a:latin typeface="맑은 고딕" panose="020B0503020000020004" pitchFamily="50" charset="-127"/>
                <a:ea typeface="맑은 고딕" panose="020B0503020000020004" pitchFamily="50" charset="-127"/>
              </a:rPr>
              <a:t> NULL</a:t>
            </a:r>
            <a:r>
              <a:rPr lang="ko-KR" altLang="ko-KR" sz="1100" dirty="0">
                <a:latin typeface="맑은 고딕" panose="020B0503020000020004" pitchFamily="50" charset="-127"/>
                <a:ea typeface="맑은 고딕" panose="020B0503020000020004" pitchFamily="50" charset="-127"/>
              </a:rPr>
              <a:t>도 하나의 경우로 판단하기 때문에 </a:t>
            </a:r>
            <a:r>
              <a:rPr lang="ko-KR" altLang="ko-KR" sz="1100" b="1" dirty="0">
                <a:latin typeface="맑은 고딕" panose="020B0503020000020004" pitchFamily="50" charset="-127"/>
                <a:ea typeface="맑은 고딕" panose="020B0503020000020004" pitchFamily="50" charset="-127"/>
              </a:rPr>
              <a:t>전체 건수에 더해져</a:t>
            </a:r>
            <a:r>
              <a:rPr lang="ko-KR" altLang="ko-KR" sz="1100" dirty="0">
                <a:latin typeface="맑은 고딕" panose="020B0503020000020004" pitchFamily="50" charset="-127"/>
                <a:ea typeface="맑은 고딕" panose="020B0503020000020004" pitchFamily="50" charset="-127"/>
              </a:rPr>
              <a:t> 결과값을 유출한다</a:t>
            </a:r>
            <a:r>
              <a:rPr lang="en-US" altLang="ko-KR" sz="1100" dirty="0" smtClean="0">
                <a:latin typeface="맑은 고딕" panose="020B0503020000020004" pitchFamily="50" charset="-127"/>
                <a:ea typeface="맑은 고딕" panose="020B0503020000020004" pitchFamily="50" charset="-127"/>
              </a:rPr>
              <a:t>.</a:t>
            </a:r>
            <a:endParaRPr lang="ko-KR" altLang="ko-KR" sz="1100" dirty="0">
              <a:latin typeface="맑은 고딕" panose="020B0503020000020004" pitchFamily="50" charset="-127"/>
              <a:ea typeface="맑은 고딕" panose="020B0503020000020004" pitchFamily="50" charset="-127"/>
            </a:endParaRPr>
          </a:p>
        </p:txBody>
      </p:sp>
      <p:sp>
        <p:nvSpPr>
          <p:cNvPr id="16" name="Rectangle 4"/>
          <p:cNvSpPr>
            <a:spLocks noChangeArrowheads="1"/>
          </p:cNvSpPr>
          <p:nvPr/>
        </p:nvSpPr>
        <p:spPr bwMode="auto">
          <a:xfrm>
            <a:off x="632520" y="3797832"/>
            <a:ext cx="4097664" cy="793851"/>
          </a:xfrm>
          <a:prstGeom prst="rect">
            <a:avLst/>
          </a:prstGeom>
          <a:noFill/>
          <a:ln w="9525">
            <a:noFill/>
            <a:prstDash val="lgDash"/>
            <a:miter lim="800000"/>
            <a:headEnd/>
            <a:tailEnd/>
          </a:ln>
          <a:extLst/>
        </p:spPr>
        <p:txBody>
          <a:bodyPr/>
          <a:lstStyle/>
          <a:p>
            <a:pPr algn="l" eaLnBrk="0" hangingPunct="0"/>
            <a:r>
              <a:rPr lang="en-US" altLang="ko-KR" sz="1100" dirty="0" smtClean="0">
                <a:latin typeface="맑은 고딕" panose="020B0503020000020004" pitchFamily="50" charset="-127"/>
                <a:ea typeface="맑은 고딕" panose="020B0503020000020004" pitchFamily="50" charset="-127"/>
              </a:rPr>
              <a:t>SELECT </a:t>
            </a:r>
            <a:r>
              <a:rPr lang="en-US" altLang="ko-KR" sz="1100" dirty="0">
                <a:latin typeface="맑은 고딕" panose="020B0503020000020004" pitchFamily="50" charset="-127"/>
                <a:ea typeface="맑은 고딕" panose="020B0503020000020004" pitchFamily="50" charset="-127"/>
              </a:rPr>
              <a:t>AVG(col1</a:t>
            </a:r>
            <a:r>
              <a:rPr lang="en-US" altLang="ko-KR" sz="1100" dirty="0" smtClean="0">
                <a:latin typeface="맑은 고딕" panose="020B0503020000020004" pitchFamily="50" charset="-127"/>
                <a:ea typeface="맑은 고딕" panose="020B0503020000020004" pitchFamily="50" charset="-127"/>
              </a:rPr>
              <a:t>)</a:t>
            </a:r>
          </a:p>
          <a:p>
            <a:pPr algn="l" eaLnBrk="0" hangingPunct="0"/>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a:t>
            </a:r>
            <a:r>
              <a:rPr lang="en-US" altLang="ko-KR" sz="1100" b="1" dirty="0" smtClean="0">
                <a:latin typeface="맑은 고딕" panose="020B0503020000020004" pitchFamily="50" charset="-127"/>
                <a:ea typeface="맑은 고딕" panose="020B0503020000020004" pitchFamily="50" charset="-127"/>
              </a:rPr>
              <a:t>, AVG(NVL(col1,0</a:t>
            </a:r>
            <a:r>
              <a:rPr lang="en-US" altLang="ko-KR" sz="1100" b="1" dirty="0">
                <a:latin typeface="맑은 고딕" panose="020B0503020000020004" pitchFamily="50" charset="-127"/>
                <a:ea typeface="맑은 고딕" panose="020B0503020000020004" pitchFamily="50" charset="-127"/>
              </a:rPr>
              <a:t>)) </a:t>
            </a:r>
            <a:endParaRPr lang="en-US" altLang="ko-KR" sz="1100" b="1" dirty="0" smtClean="0">
              <a:latin typeface="맑은 고딕" panose="020B0503020000020004" pitchFamily="50" charset="-127"/>
              <a:ea typeface="맑은 고딕" panose="020B0503020000020004" pitchFamily="50" charset="-127"/>
            </a:endParaRPr>
          </a:p>
          <a:p>
            <a:pPr algn="l" eaLnBrk="0" hangingPunct="0"/>
            <a:r>
              <a:rPr lang="en-US" altLang="ko-KR"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FROM TOWNER.TAB1;</a:t>
            </a:r>
            <a:endParaRPr lang="en-US" altLang="ko-KR" sz="1100" dirty="0">
              <a:latin typeface="맑은 고딕" panose="020B0503020000020004" pitchFamily="50" charset="-127"/>
              <a:ea typeface="맑은 고딕" panose="020B0503020000020004" pitchFamily="50" charset="-127"/>
            </a:endParaRPr>
          </a:p>
        </p:txBody>
      </p:sp>
      <p:sp>
        <p:nvSpPr>
          <p:cNvPr id="17" name="직사각형 51"/>
          <p:cNvSpPr>
            <a:spLocks noChangeArrowheads="1"/>
          </p:cNvSpPr>
          <p:nvPr/>
        </p:nvSpPr>
        <p:spPr bwMode="auto">
          <a:xfrm>
            <a:off x="632520" y="4672735"/>
            <a:ext cx="7209592" cy="31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eaLnBrk="0" hangingPunct="0">
              <a:lnSpc>
                <a:spcPct val="130000"/>
              </a:lnSpc>
              <a:defRPr/>
            </a:pPr>
            <a:r>
              <a:rPr lang="ko-KR" altLang="en-US" sz="1100" dirty="0" smtClean="0">
                <a:latin typeface="맑은 고딕" panose="020B0503020000020004" pitchFamily="50" charset="-127"/>
                <a:ea typeface="맑은 고딕" panose="020B0503020000020004" pitchFamily="50" charset="-127"/>
              </a:rPr>
              <a:t>나</a:t>
            </a:r>
            <a:r>
              <a:rPr lang="en-US" altLang="ko-KR" sz="1100" dirty="0" smtClean="0">
                <a:latin typeface="맑은 고딕" panose="020B0503020000020004" pitchFamily="50" charset="-127"/>
                <a:ea typeface="맑은 고딕" panose="020B0503020000020004" pitchFamily="50" charset="-127"/>
              </a:rPr>
              <a:t>) COUNT</a:t>
            </a:r>
            <a:r>
              <a:rPr lang="ko-KR" altLang="ko-KR" sz="1100" dirty="0">
                <a:latin typeface="맑은 고딕" panose="020B0503020000020004" pitchFamily="50" charset="-127"/>
                <a:ea typeface="맑은 고딕" panose="020B0503020000020004" pitchFamily="50" charset="-127"/>
              </a:rPr>
              <a:t>를 제외한 그룹함수는 테이블에 데이터가 없는 경우에</a:t>
            </a:r>
            <a:r>
              <a:rPr lang="en-US" altLang="ko-KR" sz="1100" dirty="0">
                <a:latin typeface="맑은 고딕" panose="020B0503020000020004" pitchFamily="50" charset="-127"/>
                <a:ea typeface="맑은 고딕" panose="020B0503020000020004" pitchFamily="50" charset="-127"/>
              </a:rPr>
              <a:t> NULL</a:t>
            </a:r>
            <a:r>
              <a:rPr lang="ko-KR" altLang="ko-KR" sz="1100" dirty="0">
                <a:latin typeface="맑은 고딕" panose="020B0503020000020004" pitchFamily="50" charset="-127"/>
                <a:ea typeface="맑은 고딕" panose="020B0503020000020004" pitchFamily="50" charset="-127"/>
              </a:rPr>
              <a:t>을 리턴</a:t>
            </a:r>
            <a:r>
              <a:rPr lang="en-US" altLang="ko-KR" sz="1100" dirty="0">
                <a:latin typeface="맑은 고딕" panose="020B0503020000020004" pitchFamily="50" charset="-127"/>
                <a:ea typeface="맑은 고딕" panose="020B0503020000020004" pitchFamily="50" charset="-127"/>
              </a:rPr>
              <a:t> </a:t>
            </a:r>
            <a:r>
              <a:rPr lang="ko-KR" altLang="ko-KR" sz="1100" dirty="0">
                <a:latin typeface="맑은 고딕" panose="020B0503020000020004" pitchFamily="50" charset="-127"/>
                <a:ea typeface="맑은 고딕" panose="020B0503020000020004" pitchFamily="50" charset="-127"/>
              </a:rPr>
              <a:t>한다</a:t>
            </a:r>
            <a:r>
              <a:rPr lang="en-US" altLang="ko-KR" sz="1100" dirty="0">
                <a:latin typeface="맑은 고딕" panose="020B0503020000020004" pitchFamily="50" charset="-127"/>
                <a:ea typeface="맑은 고딕" panose="020B0503020000020004" pitchFamily="50" charset="-127"/>
              </a:rPr>
              <a:t>.</a:t>
            </a:r>
            <a:endParaRPr lang="ko-KR" altLang="ko-KR" sz="1100" dirty="0">
              <a:latin typeface="맑은 고딕" panose="020B0503020000020004" pitchFamily="50" charset="-127"/>
              <a:ea typeface="맑은 고딕" panose="020B0503020000020004" pitchFamily="50" charset="-127"/>
            </a:endParaRPr>
          </a:p>
        </p:txBody>
      </p:sp>
      <p:sp>
        <p:nvSpPr>
          <p:cNvPr id="18" name="Rectangle 7"/>
          <p:cNvSpPr>
            <a:spLocks noChangeArrowheads="1"/>
          </p:cNvSpPr>
          <p:nvPr/>
        </p:nvSpPr>
        <p:spPr bwMode="auto">
          <a:xfrm>
            <a:off x="928577" y="5013176"/>
            <a:ext cx="4096431" cy="1246187"/>
          </a:xfrm>
          <a:prstGeom prst="rect">
            <a:avLst/>
          </a:prstGeom>
          <a:noFill/>
          <a:ln w="9525">
            <a:noFill/>
            <a:prstDash val="lgDash"/>
            <a:miter lim="800000"/>
            <a:headEnd/>
            <a:tailEnd/>
          </a:ln>
          <a:extLst/>
        </p:spPr>
        <p:txBody>
          <a:bodyPr/>
          <a:lstStyle/>
          <a:p>
            <a:pPr algn="l" eaLnBrk="0" hangingPunct="0"/>
            <a:r>
              <a:rPr lang="en-US" altLang="ko-KR" sz="1100" dirty="0" smtClean="0">
                <a:latin typeface="맑은 고딕" panose="020B0503020000020004" pitchFamily="50" charset="-127"/>
                <a:ea typeface="맑은 고딕" panose="020B0503020000020004" pitchFamily="50" charset="-127"/>
              </a:rPr>
              <a:t>SELECT </a:t>
            </a:r>
            <a:r>
              <a:rPr lang="en-US" altLang="ko-KR" sz="1100" dirty="0" smtClean="0">
                <a:solidFill>
                  <a:srgbClr val="0066FF"/>
                </a:solidFill>
                <a:latin typeface="맑은 고딕" panose="020B0503020000020004" pitchFamily="50" charset="-127"/>
                <a:ea typeface="맑은 고딕" panose="020B0503020000020004" pitchFamily="50" charset="-127"/>
              </a:rPr>
              <a:t>AVG(CNSTN_SBCT_AMT</a:t>
            </a:r>
            <a:r>
              <a:rPr lang="en-US" altLang="ko-KR" sz="1100" dirty="0">
                <a:solidFill>
                  <a:srgbClr val="0066FF"/>
                </a:solidFill>
                <a:latin typeface="맑은 고딕" panose="020B0503020000020004" pitchFamily="50" charset="-127"/>
                <a:ea typeface="맑은 고딕" panose="020B0503020000020004" pitchFamily="50" charset="-127"/>
              </a:rPr>
              <a:t>)</a:t>
            </a:r>
            <a:r>
              <a:rPr lang="en-US" altLang="ko-KR" sz="1100" dirty="0">
                <a:latin typeface="맑은 고딕" panose="020B0503020000020004" pitchFamily="50" charset="-127"/>
                <a:ea typeface="맑은 고딕" panose="020B0503020000020004" pitchFamily="50" charset="-127"/>
              </a:rPr>
              <a:t> from T_CNSTN</a:t>
            </a:r>
          </a:p>
          <a:p>
            <a:pPr algn="l" eaLnBrk="0" hangingPunct="0"/>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NULL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리턴</a:t>
            </a:r>
            <a:endParaRPr lang="en-US" altLang="ko-KR" sz="1100" dirty="0">
              <a:latin typeface="맑은 고딕" panose="020B0503020000020004" pitchFamily="50" charset="-127"/>
              <a:ea typeface="맑은 고딕" panose="020B0503020000020004" pitchFamily="50" charset="-127"/>
            </a:endParaRPr>
          </a:p>
          <a:p>
            <a:pPr algn="l" eaLnBrk="0" hangingPunct="0"/>
            <a:endParaRPr lang="en-US" altLang="ko-KR" sz="1100" dirty="0" smtClean="0">
              <a:latin typeface="맑은 고딕" panose="020B0503020000020004" pitchFamily="50" charset="-127"/>
              <a:ea typeface="맑은 고딕" panose="020B0503020000020004" pitchFamily="50" charset="-127"/>
            </a:endParaRPr>
          </a:p>
          <a:p>
            <a:pPr algn="l" eaLnBrk="0" hangingPunct="0"/>
            <a:r>
              <a:rPr lang="en-US" altLang="ko-KR" sz="1100" dirty="0" smtClean="0">
                <a:latin typeface="맑은 고딕" panose="020B0503020000020004" pitchFamily="50" charset="-127"/>
                <a:ea typeface="맑은 고딕" panose="020B0503020000020004" pitchFamily="50" charset="-127"/>
              </a:rPr>
              <a:t>SELECT </a:t>
            </a:r>
            <a:r>
              <a:rPr lang="en-US" altLang="ko-KR" sz="1100" dirty="0" smtClean="0">
                <a:solidFill>
                  <a:srgbClr val="0066FF"/>
                </a:solidFill>
                <a:latin typeface="맑은 고딕" panose="020B0503020000020004" pitchFamily="50" charset="-127"/>
                <a:ea typeface="맑은 고딕" panose="020B0503020000020004" pitchFamily="50" charset="-127"/>
              </a:rPr>
              <a:t>COUNT(*)</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from </a:t>
            </a:r>
            <a:r>
              <a:rPr lang="en-US" altLang="ko-KR" sz="1100" dirty="0" smtClean="0">
                <a:latin typeface="맑은 고딕" panose="020B0503020000020004" pitchFamily="50" charset="-127"/>
                <a:ea typeface="맑은 고딕" panose="020B0503020000020004" pitchFamily="50" charset="-127"/>
              </a:rPr>
              <a:t>T_CNSTN</a:t>
            </a:r>
          </a:p>
          <a:p>
            <a:pPr marL="171450" indent="-171450" algn="l" eaLnBrk="0" hangingPunct="0">
              <a:buFont typeface="Wingdings" panose="05000000000000000000" pitchFamily="2" charset="2"/>
              <a:buChar char="à"/>
            </a:pPr>
            <a:r>
              <a:rPr lang="en-US" altLang="ko-KR" sz="1100" b="1" dirty="0" smtClean="0">
                <a:latin typeface="맑은 고딕" panose="020B0503020000020004" pitchFamily="50" charset="-127"/>
                <a:ea typeface="맑은 고딕" panose="020B0503020000020004" pitchFamily="50" charset="-127"/>
                <a:sym typeface="Wingdings" panose="05000000000000000000" pitchFamily="2" charset="2"/>
              </a:rPr>
              <a:t>0 </a:t>
            </a:r>
            <a:r>
              <a:rPr lang="ko-KR" altLang="en-US" sz="1100" dirty="0" smtClean="0">
                <a:latin typeface="맑은 고딕" panose="020B0503020000020004" pitchFamily="50" charset="-127"/>
                <a:ea typeface="맑은 고딕" panose="020B0503020000020004" pitchFamily="50" charset="-127"/>
                <a:sym typeface="Wingdings" panose="05000000000000000000" pitchFamily="2" charset="2"/>
              </a:rPr>
              <a:t>리턴</a:t>
            </a:r>
            <a:endParaRPr lang="en-US" altLang="ko-KR" sz="1100" dirty="0">
              <a:latin typeface="맑은 고딕" panose="020B0503020000020004" pitchFamily="50" charset="-127"/>
              <a:ea typeface="맑은 고딕" panose="020B0503020000020004" pitchFamily="50" charset="-127"/>
            </a:endParaRPr>
          </a:p>
        </p:txBody>
      </p:sp>
      <p:sp>
        <p:nvSpPr>
          <p:cNvPr id="22" name="직사각형 41"/>
          <p:cNvSpPr>
            <a:spLocks noChangeArrowheads="1"/>
          </p:cNvSpPr>
          <p:nvPr/>
        </p:nvSpPr>
        <p:spPr bwMode="auto">
          <a:xfrm>
            <a:off x="632520" y="1484784"/>
            <a:ext cx="832485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en-US" altLang="ko-KR" sz="1100" b="1" dirty="0" smtClean="0">
                <a:latin typeface="맑은 고딕" panose="020B0503020000020004" pitchFamily="50" charset="-127"/>
                <a:ea typeface="맑은 고딕" panose="020B0503020000020004" pitchFamily="50" charset="-127"/>
              </a:rPr>
              <a:t>1) SUM</a:t>
            </a:r>
            <a:endParaRPr lang="ko-KR" altLang="ko-KR" sz="1100" dirty="0">
              <a:latin typeface="맑은 고딕" panose="020B0503020000020004" pitchFamily="50" charset="-127"/>
              <a:ea typeface="맑은 고딕" panose="020B0503020000020004" pitchFamily="50" charset="-127"/>
            </a:endParaRPr>
          </a:p>
        </p:txBody>
      </p:sp>
      <p:sp>
        <p:nvSpPr>
          <p:cNvPr id="23" name="직사각형 41"/>
          <p:cNvSpPr>
            <a:spLocks noChangeArrowheads="1"/>
          </p:cNvSpPr>
          <p:nvPr/>
        </p:nvSpPr>
        <p:spPr bwMode="auto">
          <a:xfrm>
            <a:off x="632520" y="2924944"/>
            <a:ext cx="832485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r>
              <a:rPr lang="en-US" altLang="ko-KR" sz="1100" b="1" dirty="0">
                <a:latin typeface="맑은 고딕" panose="020B0503020000020004" pitchFamily="50" charset="-127"/>
                <a:ea typeface="맑은 고딕" panose="020B0503020000020004" pitchFamily="50" charset="-127"/>
              </a:rPr>
              <a:t>2</a:t>
            </a:r>
            <a:r>
              <a:rPr lang="en-US" altLang="ko-KR" sz="1100" b="1" dirty="0" smtClean="0">
                <a:latin typeface="맑은 고딕" panose="020B0503020000020004" pitchFamily="50" charset="-127"/>
                <a:ea typeface="맑은 고딕" panose="020B0503020000020004" pitchFamily="50" charset="-127"/>
              </a:rPr>
              <a:t>) AVG</a:t>
            </a:r>
            <a:endParaRPr lang="ko-KR" altLang="ko-KR"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3518360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51720"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3.13 </a:t>
            </a:r>
            <a:r>
              <a:rPr lang="en-US" altLang="ko-KR" sz="1200" b="1" dirty="0">
                <a:solidFill>
                  <a:srgbClr val="000000"/>
                </a:solidFill>
                <a:latin typeface="맑은 고딕" panose="020B0503020000020004" pitchFamily="50" charset="-127"/>
                <a:ea typeface="맑은 고딕" panose="020B0503020000020004" pitchFamily="50" charset="-127"/>
              </a:rPr>
              <a:t>DECODE</a:t>
            </a:r>
            <a:r>
              <a:rPr lang="ko-KR" altLang="en-US" sz="1200" b="1" dirty="0">
                <a:solidFill>
                  <a:srgbClr val="000000"/>
                </a:solidFill>
                <a:latin typeface="맑은 고딕" panose="020B0503020000020004" pitchFamily="50" charset="-127"/>
                <a:ea typeface="맑은 고딕" panose="020B0503020000020004" pitchFamily="50" charset="-127"/>
              </a:rPr>
              <a:t>와 </a:t>
            </a:r>
            <a:r>
              <a:rPr lang="en-US" altLang="ko-KR" sz="1200" b="1" dirty="0">
                <a:solidFill>
                  <a:srgbClr val="000000"/>
                </a:solidFill>
                <a:latin typeface="맑은 고딕" panose="020B0503020000020004" pitchFamily="50" charset="-127"/>
                <a:ea typeface="맑은 고딕" panose="020B0503020000020004" pitchFamily="50" charset="-127"/>
              </a:rPr>
              <a:t>CASE</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5" name="직사각형 35"/>
          <p:cNvSpPr>
            <a:spLocks noChangeArrowheads="1"/>
          </p:cNvSpPr>
          <p:nvPr/>
        </p:nvSpPr>
        <p:spPr bwMode="auto">
          <a:xfrm>
            <a:off x="646112" y="1505827"/>
            <a:ext cx="8915400" cy="53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1100" b="1" dirty="0" smtClean="0">
                <a:latin typeface="맑은 고딕" panose="020B0503020000020004" pitchFamily="50" charset="-127"/>
                <a:ea typeface="맑은 고딕" panose="020B0503020000020004" pitchFamily="50" charset="-127"/>
              </a:rPr>
              <a:t>1) DECODE</a:t>
            </a:r>
            <a:r>
              <a:rPr lang="en-US" altLang="ko-KR" sz="1100" dirty="0" smtClean="0">
                <a:latin typeface="맑은 고딕" panose="020B0503020000020004" pitchFamily="50" charset="-127"/>
                <a:ea typeface="맑은 고딕" panose="020B0503020000020004" pitchFamily="50" charset="-127"/>
              </a:rPr>
              <a:t> : </a:t>
            </a:r>
            <a:r>
              <a:rPr lang="ko-KR" altLang="ko-KR" sz="1100" dirty="0" smtClean="0">
                <a:latin typeface="맑은 고딕" panose="020B0503020000020004" pitchFamily="50" charset="-127"/>
                <a:ea typeface="맑은 고딕" panose="020B0503020000020004" pitchFamily="50" charset="-127"/>
              </a:rPr>
              <a:t>비교</a:t>
            </a:r>
            <a:r>
              <a:rPr lang="en-US" altLang="ko-KR" sz="1100" dirty="0" smtClean="0">
                <a:latin typeface="맑은 고딕" panose="020B0503020000020004" pitchFamily="50" charset="-127"/>
                <a:ea typeface="맑은 고딕" panose="020B0503020000020004" pitchFamily="50" charset="-127"/>
              </a:rPr>
              <a:t> </a:t>
            </a:r>
            <a:r>
              <a:rPr lang="ko-KR" altLang="ko-KR" sz="1100" dirty="0" smtClean="0">
                <a:latin typeface="맑은 고딕" panose="020B0503020000020004" pitchFamily="50" charset="-127"/>
                <a:ea typeface="맑은 고딕" panose="020B0503020000020004" pitchFamily="50" charset="-127"/>
              </a:rPr>
              <a:t>시 </a:t>
            </a:r>
            <a:r>
              <a:rPr lang="ko-KR" altLang="ko-KR" sz="1100" dirty="0">
                <a:latin typeface="맑은 고딕" panose="020B0503020000020004" pitchFamily="50" charset="-127"/>
                <a:ea typeface="맑은 고딕" panose="020B0503020000020004" pitchFamily="50" charset="-127"/>
              </a:rPr>
              <a:t>정확히 같은 값</a:t>
            </a:r>
            <a:r>
              <a:rPr lang="en-US" altLang="ko-KR" sz="1100" dirty="0">
                <a:latin typeface="맑은 고딕" panose="020B0503020000020004" pitchFamily="50" charset="-127"/>
                <a:ea typeface="맑은 고딕" panose="020B0503020000020004" pitchFamily="50" charset="-127"/>
              </a:rPr>
              <a:t>(=</a:t>
            </a:r>
            <a:r>
              <a:rPr lang="ko-KR" altLang="ko-KR" sz="1100" dirty="0">
                <a:latin typeface="맑은 고딕" panose="020B0503020000020004" pitchFamily="50" charset="-127"/>
                <a:ea typeface="맑은 고딕" panose="020B0503020000020004" pitchFamily="50" charset="-127"/>
              </a:rPr>
              <a:t>연산자</a:t>
            </a:r>
            <a:r>
              <a:rPr lang="en-US" altLang="ko-KR" sz="1100" dirty="0">
                <a:latin typeface="맑은 고딕" panose="020B0503020000020004" pitchFamily="50" charset="-127"/>
                <a:ea typeface="맑은 고딕" panose="020B0503020000020004" pitchFamily="50" charset="-127"/>
              </a:rPr>
              <a:t>)</a:t>
            </a:r>
            <a:r>
              <a:rPr lang="ko-KR" altLang="ko-KR" sz="1100" dirty="0">
                <a:latin typeface="맑은 고딕" panose="020B0503020000020004" pitchFamily="50" charset="-127"/>
                <a:ea typeface="맑은 고딕" panose="020B0503020000020004" pitchFamily="50" charset="-127"/>
              </a:rPr>
              <a:t>만 비교가 가능하고</a:t>
            </a:r>
            <a:r>
              <a:rPr lang="en-US" altLang="ko-KR" sz="1100" dirty="0">
                <a:latin typeface="맑은 고딕" panose="020B0503020000020004" pitchFamily="50" charset="-127"/>
                <a:ea typeface="맑은 고딕" panose="020B0503020000020004" pitchFamily="50" charset="-127"/>
              </a:rPr>
              <a:t>, </a:t>
            </a:r>
            <a:r>
              <a:rPr lang="ko-KR" altLang="ko-KR" sz="1100" dirty="0">
                <a:latin typeface="맑은 고딕" panose="020B0503020000020004" pitchFamily="50" charset="-127"/>
                <a:ea typeface="맑은 고딕" panose="020B0503020000020004" pitchFamily="50" charset="-127"/>
              </a:rPr>
              <a:t>대소 비교나</a:t>
            </a:r>
            <a:r>
              <a:rPr lang="en-US" altLang="ko-KR" sz="1100" dirty="0">
                <a:latin typeface="맑은 고딕" panose="020B0503020000020004" pitchFamily="50" charset="-127"/>
                <a:ea typeface="맑은 고딕" panose="020B0503020000020004" pitchFamily="50" charset="-127"/>
              </a:rPr>
              <a:t> %, - </a:t>
            </a:r>
            <a:r>
              <a:rPr lang="ko-KR" altLang="ko-KR" sz="1100" dirty="0">
                <a:latin typeface="맑은 고딕" panose="020B0503020000020004" pitchFamily="50" charset="-127"/>
                <a:ea typeface="맑은 고딕" panose="020B0503020000020004" pitchFamily="50" charset="-127"/>
              </a:rPr>
              <a:t>등의</a:t>
            </a:r>
            <a:r>
              <a:rPr lang="en-US" altLang="ko-KR" sz="1100" dirty="0">
                <a:latin typeface="맑은 고딕" panose="020B0503020000020004" pitchFamily="50" charset="-127"/>
                <a:ea typeface="맑은 고딕" panose="020B0503020000020004" pitchFamily="50" charset="-127"/>
              </a:rPr>
              <a:t> wild </a:t>
            </a:r>
            <a:r>
              <a:rPr lang="en-US" altLang="ko-KR" sz="1100" dirty="0" smtClean="0">
                <a:latin typeface="맑은 고딕" panose="020B0503020000020004" pitchFamily="50" charset="-127"/>
                <a:ea typeface="맑은 고딕" panose="020B0503020000020004" pitchFamily="50" charset="-127"/>
              </a:rPr>
              <a:t>card</a:t>
            </a:r>
            <a:r>
              <a:rPr lang="ko-KR" altLang="ko-KR" sz="1100" dirty="0">
                <a:latin typeface="맑은 고딕" panose="020B0503020000020004" pitchFamily="50" charset="-127"/>
                <a:ea typeface="맑은 고딕" panose="020B0503020000020004" pitchFamily="50" charset="-127"/>
              </a:rPr>
              <a:t>와는 비교되지 않으므로 이런 경우는 다른 함수와 같이 사용하여 결과값을 얻어야 한다</a:t>
            </a:r>
            <a:r>
              <a:rPr lang="en-US" altLang="ko-KR" sz="1100" dirty="0">
                <a:latin typeface="맑은 고딕" panose="020B0503020000020004" pitchFamily="50" charset="-127"/>
                <a:ea typeface="맑은 고딕" panose="020B0503020000020004" pitchFamily="50" charset="-127"/>
              </a:rPr>
              <a:t>.</a:t>
            </a:r>
            <a:endParaRPr lang="ko-KR" altLang="ko-KR" sz="1100" dirty="0">
              <a:latin typeface="맑은 고딕" panose="020B0503020000020004" pitchFamily="50" charset="-127"/>
              <a:ea typeface="맑은 고딕" panose="020B0503020000020004" pitchFamily="50" charset="-127"/>
            </a:endParaRPr>
          </a:p>
        </p:txBody>
      </p:sp>
      <p:sp>
        <p:nvSpPr>
          <p:cNvPr id="6" name="직사각형 40"/>
          <p:cNvSpPr>
            <a:spLocks noChangeArrowheads="1"/>
          </p:cNvSpPr>
          <p:nvPr/>
        </p:nvSpPr>
        <p:spPr bwMode="auto">
          <a:xfrm>
            <a:off x="646112" y="2060848"/>
            <a:ext cx="8915400" cy="31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1100" b="1" dirty="0" smtClean="0">
                <a:latin typeface="맑은 고딕" panose="020B0503020000020004" pitchFamily="50" charset="-127"/>
                <a:ea typeface="맑은 고딕" panose="020B0503020000020004" pitchFamily="50" charset="-127"/>
              </a:rPr>
              <a:t>2) CASE</a:t>
            </a:r>
            <a:r>
              <a:rPr lang="en-US" altLang="ko-KR" sz="1100" dirty="0" smtClean="0">
                <a:latin typeface="맑은 고딕" panose="020B0503020000020004" pitchFamily="50" charset="-127"/>
                <a:ea typeface="맑은 고딕" panose="020B0503020000020004" pitchFamily="50" charset="-127"/>
              </a:rPr>
              <a:t> : DECODE </a:t>
            </a:r>
            <a:r>
              <a:rPr lang="ko-KR" altLang="ko-KR" sz="1100" dirty="0">
                <a:latin typeface="맑은 고딕" panose="020B0503020000020004" pitchFamily="50" charset="-127"/>
                <a:ea typeface="맑은 고딕" panose="020B0503020000020004" pitchFamily="50" charset="-127"/>
              </a:rPr>
              <a:t>함수는 값을 비교할 때 정확히 동일한 값만 비교 </a:t>
            </a:r>
            <a:r>
              <a:rPr lang="ko-KR" altLang="ko-KR" sz="1100" dirty="0" smtClean="0">
                <a:latin typeface="맑은 고딕" panose="020B0503020000020004" pitchFamily="50" charset="-127"/>
                <a:ea typeface="맑은 고딕" panose="020B0503020000020004" pitchFamily="50" charset="-127"/>
              </a:rPr>
              <a:t>처리되는데</a:t>
            </a:r>
            <a:r>
              <a:rPr lang="en-US" altLang="ko-KR" sz="1100" dirty="0" smtClean="0">
                <a:latin typeface="맑은 고딕" panose="020B0503020000020004" pitchFamily="50" charset="-127"/>
                <a:ea typeface="맑은 고딕" panose="020B0503020000020004" pitchFamily="50" charset="-127"/>
              </a:rPr>
              <a:t>, CASE</a:t>
            </a:r>
            <a:r>
              <a:rPr lang="ko-KR" altLang="en-US" sz="1100" dirty="0" smtClean="0">
                <a:latin typeface="맑은 고딕" panose="020B0503020000020004" pitchFamily="50" charset="-127"/>
                <a:ea typeface="맑은 고딕" panose="020B0503020000020004" pitchFamily="50" charset="-127"/>
              </a:rPr>
              <a:t>는</a:t>
            </a:r>
            <a:r>
              <a:rPr lang="ko-KR" altLang="ko-KR" sz="1100" b="1" dirty="0" smtClean="0">
                <a:latin typeface="맑은 고딕" panose="020B0503020000020004" pitchFamily="50" charset="-127"/>
                <a:ea typeface="맑은 고딕" panose="020B0503020000020004" pitchFamily="50" charset="-127"/>
              </a:rPr>
              <a:t> </a:t>
            </a:r>
            <a:r>
              <a:rPr lang="ko-KR" altLang="ko-KR" sz="1100" b="1" dirty="0">
                <a:latin typeface="맑은 고딕" panose="020B0503020000020004" pitchFamily="50" charset="-127"/>
                <a:ea typeface="맑은 고딕" panose="020B0503020000020004" pitchFamily="50" charset="-127"/>
              </a:rPr>
              <a:t>대소</a:t>
            </a:r>
            <a:r>
              <a:rPr lang="en-US" altLang="ko-KR" sz="1100" b="1" dirty="0">
                <a:latin typeface="맑은 고딕" panose="020B0503020000020004" pitchFamily="50" charset="-127"/>
                <a:ea typeface="맑은 고딕" panose="020B0503020000020004" pitchFamily="50" charset="-127"/>
              </a:rPr>
              <a:t>, LIKE </a:t>
            </a:r>
            <a:r>
              <a:rPr lang="ko-KR" altLang="ko-KR" sz="1100" b="1" dirty="0">
                <a:latin typeface="맑은 고딕" panose="020B0503020000020004" pitchFamily="50" charset="-127"/>
                <a:ea typeface="맑은 고딕" panose="020B0503020000020004" pitchFamily="50" charset="-127"/>
              </a:rPr>
              <a:t>등의 비교 처리가 가능하다</a:t>
            </a:r>
            <a:r>
              <a:rPr lang="en-US" altLang="ko-KR" sz="1100" dirty="0">
                <a:latin typeface="맑은 고딕" panose="020B0503020000020004" pitchFamily="50" charset="-127"/>
                <a:ea typeface="맑은 고딕" panose="020B0503020000020004" pitchFamily="50" charset="-127"/>
              </a:rPr>
              <a:t>.</a:t>
            </a:r>
            <a:endParaRPr lang="ko-KR" altLang="ko-KR" sz="1100" dirty="0">
              <a:latin typeface="맑은 고딕" panose="020B0503020000020004" pitchFamily="50" charset="-127"/>
              <a:ea typeface="맑은 고딕" panose="020B0503020000020004" pitchFamily="50" charset="-127"/>
            </a:endParaRPr>
          </a:p>
        </p:txBody>
      </p:sp>
      <p:sp>
        <p:nvSpPr>
          <p:cNvPr id="7" name="Rectangle 3"/>
          <p:cNvSpPr>
            <a:spLocks noChangeArrowheads="1"/>
          </p:cNvSpPr>
          <p:nvPr/>
        </p:nvSpPr>
        <p:spPr bwMode="auto">
          <a:xfrm>
            <a:off x="851892" y="2786234"/>
            <a:ext cx="5829300" cy="1218982"/>
          </a:xfrm>
          <a:prstGeom prst="rect">
            <a:avLst/>
          </a:prstGeom>
          <a:noFill/>
          <a:ln w="9525">
            <a:noFill/>
            <a:prstDash val="lgDash"/>
            <a:miter lim="800000"/>
            <a:headEnd/>
            <a:tailEnd/>
          </a:ln>
          <a:extLst/>
        </p:spPr>
        <p:txBody>
          <a:bodyPr/>
          <a:lstStyle/>
          <a:p>
            <a:pPr algn="l" eaLnBrk="0" hangingPunct="0">
              <a:lnSpc>
                <a:spcPct val="130000"/>
              </a:lnSpc>
            </a:pPr>
            <a:r>
              <a:rPr lang="en-US" altLang="ko-KR" sz="1100" dirty="0" smtClean="0">
                <a:latin typeface="맑은 고딕" panose="020B0503020000020004" pitchFamily="50" charset="-127"/>
                <a:ea typeface="맑은 고딕" panose="020B0503020000020004" pitchFamily="50" charset="-127"/>
              </a:rPr>
              <a:t>DECODE(col1, </a:t>
            </a:r>
            <a:r>
              <a:rPr lang="en-US" altLang="ko-KR" sz="1100" dirty="0">
                <a:latin typeface="맑은 고딕" panose="020B0503020000020004" pitchFamily="50" charset="-127"/>
                <a:ea typeface="맑은 고딕" panose="020B0503020000020004" pitchFamily="50" charset="-127"/>
              </a:rPr>
              <a:t>1, </a:t>
            </a:r>
            <a:r>
              <a:rPr lang="en-US" altLang="ko-KR" sz="1100" dirty="0" smtClean="0">
                <a:latin typeface="맑은 고딕" panose="020B0503020000020004" pitchFamily="50" charset="-127"/>
                <a:ea typeface="맑은 고딕" panose="020B0503020000020004" pitchFamily="50" charset="-127"/>
              </a:rPr>
              <a:t>DECODE(col2, </a:t>
            </a:r>
            <a:r>
              <a:rPr lang="en-US" altLang="ko-KR" sz="1100" dirty="0">
                <a:latin typeface="맑은 고딕" panose="020B0503020000020004" pitchFamily="50" charset="-127"/>
                <a:ea typeface="맑은 고딕" panose="020B0503020000020004" pitchFamily="50" charset="-127"/>
              </a:rPr>
              <a:t>'YES', </a:t>
            </a:r>
            <a:r>
              <a:rPr lang="en-US" altLang="ko-KR" sz="1100" dirty="0" smtClean="0">
                <a:latin typeface="맑은 고딕" panose="020B0503020000020004" pitchFamily="50" charset="-127"/>
                <a:ea typeface="맑은 고딕" panose="020B0503020000020004" pitchFamily="50" charset="-127"/>
              </a:rPr>
              <a:t>‘YES‘, ‘NO’), </a:t>
            </a:r>
            <a:r>
              <a:rPr lang="en-US" altLang="ko-KR" sz="1100" dirty="0">
                <a:latin typeface="맑은 고딕" panose="020B0503020000020004" pitchFamily="50" charset="-127"/>
                <a:ea typeface="맑은 고딕" panose="020B0503020000020004" pitchFamily="50" charset="-127"/>
              </a:rPr>
              <a:t>'NO</a:t>
            </a:r>
            <a:r>
              <a:rPr lang="en-US" altLang="ko-KR" sz="1100" dirty="0" smtClean="0">
                <a:latin typeface="맑은 고딕" panose="020B0503020000020004" pitchFamily="50" charset="-127"/>
                <a:ea typeface="맑은 고딕" panose="020B0503020000020004" pitchFamily="50" charset="-127"/>
              </a:rPr>
              <a:t>')</a:t>
            </a:r>
          </a:p>
          <a:p>
            <a:pPr algn="l" eaLnBrk="0" hangingPunct="0">
              <a:lnSpc>
                <a:spcPct val="130000"/>
              </a:lnSpc>
            </a:pPr>
            <a:r>
              <a:rPr kumimoji="0" lang="en-US" altLang="ko-KR" sz="1100" dirty="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 </a:t>
            </a:r>
            <a:r>
              <a:rPr kumimoji="0" lang="en-US" altLang="ko-KR" sz="1100" dirty="0" smtClean="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a:t>
            </a:r>
            <a:endParaRPr lang="en-US" altLang="ko-KR" sz="1100" dirty="0">
              <a:latin typeface="맑은 고딕" panose="020B0503020000020004" pitchFamily="50" charset="-127"/>
              <a:ea typeface="맑은 고딕" panose="020B0503020000020004" pitchFamily="50" charset="-127"/>
            </a:endParaRPr>
          </a:p>
          <a:p>
            <a:pPr algn="l" eaLnBrk="0" hangingPunct="0">
              <a:lnSpc>
                <a:spcPct val="130000"/>
              </a:lnSpc>
            </a:pPr>
            <a:r>
              <a:rPr lang="en-US" altLang="ko-KR" sz="1100" dirty="0">
                <a:latin typeface="맑은 고딕" panose="020B0503020000020004" pitchFamily="50" charset="-127"/>
                <a:ea typeface="맑은 고딕" panose="020B0503020000020004" pitchFamily="50" charset="-127"/>
              </a:rPr>
              <a:t>CASE WHEN col1 = 1 AND col2 = ‘YES’ THEN 'YES' </a:t>
            </a:r>
          </a:p>
          <a:p>
            <a:pPr algn="l" eaLnBrk="0" hangingPunct="0">
              <a:lnSpc>
                <a:spcPct val="130000"/>
              </a:lnSpc>
            </a:pPr>
            <a:r>
              <a:rPr lang="en-US" altLang="ko-KR" sz="1100" dirty="0">
                <a:latin typeface="맑은 고딕" panose="020B0503020000020004" pitchFamily="50" charset="-127"/>
                <a:ea typeface="맑은 고딕" panose="020B0503020000020004" pitchFamily="50" charset="-127"/>
              </a:rPr>
              <a:t>         ELSE 'NO' </a:t>
            </a:r>
            <a:br>
              <a:rPr lang="en-US" altLang="ko-KR" sz="1100" dirty="0">
                <a:latin typeface="맑은 고딕" panose="020B0503020000020004" pitchFamily="50" charset="-127"/>
                <a:ea typeface="맑은 고딕" panose="020B0503020000020004" pitchFamily="50" charset="-127"/>
              </a:rPr>
            </a:br>
            <a:r>
              <a:rPr lang="en-US" altLang="ko-KR" sz="1100" dirty="0" smtClean="0">
                <a:latin typeface="맑은 고딕" panose="020B0503020000020004" pitchFamily="50" charset="-127"/>
                <a:ea typeface="맑은 고딕" panose="020B0503020000020004" pitchFamily="50" charset="-127"/>
              </a:rPr>
              <a:t>END</a:t>
            </a:r>
            <a:endParaRPr lang="en-US" altLang="ko-KR" sz="1100" dirty="0">
              <a:latin typeface="맑은 고딕" panose="020B0503020000020004" pitchFamily="50" charset="-127"/>
              <a:ea typeface="맑은 고딕" panose="020B0503020000020004" pitchFamily="50" charset="-127"/>
            </a:endParaRPr>
          </a:p>
        </p:txBody>
      </p:sp>
      <p:sp>
        <p:nvSpPr>
          <p:cNvPr id="10" name="Rectangle 4"/>
          <p:cNvSpPr>
            <a:spLocks noChangeArrowheads="1"/>
          </p:cNvSpPr>
          <p:nvPr/>
        </p:nvSpPr>
        <p:spPr bwMode="auto">
          <a:xfrm>
            <a:off x="646112" y="2433006"/>
            <a:ext cx="6325771" cy="288156"/>
          </a:xfrm>
          <a:prstGeom prst="rect">
            <a:avLst/>
          </a:prstGeom>
          <a:noFill/>
          <a:ln w="9525">
            <a:noFill/>
            <a:miter lim="800000"/>
            <a:headEnd/>
            <a:tailEnd/>
          </a:ln>
          <a:effectLst>
            <a:prstShdw prst="shdw18" dist="17961" dir="13500000">
              <a:schemeClr val="accent1">
                <a:gamma/>
                <a:shade val="60000"/>
                <a:invGamma/>
              </a:schemeClr>
            </a:prstShdw>
          </a:effectLst>
        </p:spPr>
        <p:txBody>
          <a:bodyPr wrap="none" anchor="ctr">
            <a:spAutoFit/>
          </a:bodyPr>
          <a:lstStyle/>
          <a:p>
            <a:pPr algn="l" eaLnBrk="0" hangingPunct="0">
              <a:lnSpc>
                <a:spcPct val="130000"/>
              </a:lnSpc>
              <a:defRPr/>
            </a:pPr>
            <a:r>
              <a:rPr lang="ko-KR" altLang="en-US" sz="1100" dirty="0" smtClean="0">
                <a:latin typeface="맑은 고딕" panose="020B0503020000020004" pitchFamily="50" charset="-127"/>
                <a:ea typeface="맑은 고딕" panose="020B0503020000020004" pitchFamily="50" charset="-127"/>
              </a:rPr>
              <a:t>가</a:t>
            </a:r>
            <a:r>
              <a:rPr lang="en-US" altLang="ko-KR" sz="1100" dirty="0" smtClean="0">
                <a:latin typeface="맑은 고딕" panose="020B0503020000020004" pitchFamily="50" charset="-127"/>
                <a:ea typeface="맑은 고딕" panose="020B0503020000020004" pitchFamily="50" charset="-127"/>
              </a:rPr>
              <a:t>) </a:t>
            </a:r>
            <a:r>
              <a:rPr lang="en-US" altLang="ko-KR" sz="1100" dirty="0" smtClean="0">
                <a:solidFill>
                  <a:srgbClr val="0066FF"/>
                </a:solidFill>
                <a:latin typeface="맑은 고딕" panose="020B0503020000020004" pitchFamily="50" charset="-127"/>
                <a:ea typeface="맑은 고딕" panose="020B0503020000020004" pitchFamily="50" charset="-127"/>
              </a:rPr>
              <a:t>DECODE</a:t>
            </a:r>
            <a:r>
              <a:rPr lang="ko-KR" altLang="en-US" sz="1100" dirty="0">
                <a:solidFill>
                  <a:srgbClr val="0066FF"/>
                </a:solidFill>
                <a:latin typeface="맑은 고딕" panose="020B0503020000020004" pitchFamily="50" charset="-127"/>
                <a:ea typeface="맑은 고딕" panose="020B0503020000020004" pitchFamily="50" charset="-127"/>
              </a:rPr>
              <a:t>안에 </a:t>
            </a:r>
            <a:r>
              <a:rPr lang="en-US" altLang="ko-KR" sz="1100" dirty="0">
                <a:solidFill>
                  <a:srgbClr val="0066FF"/>
                </a:solidFill>
                <a:latin typeface="맑은 고딕" panose="020B0503020000020004" pitchFamily="50" charset="-127"/>
                <a:ea typeface="맑은 고딕" panose="020B0503020000020004" pitchFamily="50" charset="-127"/>
              </a:rPr>
              <a:t>DECODE</a:t>
            </a:r>
            <a:r>
              <a:rPr lang="ko-KR" altLang="en-US" sz="1100" dirty="0">
                <a:solidFill>
                  <a:srgbClr val="0066FF"/>
                </a:solidFill>
                <a:latin typeface="맑은 고딕" panose="020B0503020000020004" pitchFamily="50" charset="-127"/>
                <a:ea typeface="맑은 고딕" panose="020B0503020000020004" pitchFamily="50" charset="-127"/>
              </a:rPr>
              <a:t>가 중첩되는 경우에는 </a:t>
            </a:r>
            <a:r>
              <a:rPr lang="en-US" altLang="ko-KR" sz="1100" dirty="0">
                <a:solidFill>
                  <a:srgbClr val="0066FF"/>
                </a:solidFill>
                <a:latin typeface="맑은 고딕" panose="020B0503020000020004" pitchFamily="50" charset="-127"/>
                <a:ea typeface="맑은 고딕" panose="020B0503020000020004" pitchFamily="50" charset="-127"/>
              </a:rPr>
              <a:t>CASE</a:t>
            </a:r>
            <a:r>
              <a:rPr lang="ko-KR" altLang="en-US" sz="1100" dirty="0">
                <a:solidFill>
                  <a:srgbClr val="0066FF"/>
                </a:solidFill>
                <a:latin typeface="맑은 고딕" panose="020B0503020000020004" pitchFamily="50" charset="-127"/>
                <a:ea typeface="맑은 고딕" panose="020B0503020000020004" pitchFamily="50" charset="-127"/>
              </a:rPr>
              <a:t>를 사용하는 것이 간결하고 이해하기 쉽다</a:t>
            </a:r>
            <a:r>
              <a:rPr lang="en-US" altLang="ko-KR" sz="1100" dirty="0">
                <a:solidFill>
                  <a:srgbClr val="0066FF"/>
                </a:solidFill>
                <a:latin typeface="맑은 고딕" panose="020B0503020000020004" pitchFamily="50" charset="-127"/>
                <a:ea typeface="맑은 고딕" panose="020B0503020000020004" pitchFamily="50" charset="-127"/>
              </a:rPr>
              <a:t>.</a:t>
            </a:r>
          </a:p>
        </p:txBody>
      </p:sp>
      <p:sp>
        <p:nvSpPr>
          <p:cNvPr id="11" name="Rectangle 10"/>
          <p:cNvSpPr>
            <a:spLocks noChangeArrowheads="1"/>
          </p:cNvSpPr>
          <p:nvPr/>
        </p:nvSpPr>
        <p:spPr bwMode="auto">
          <a:xfrm>
            <a:off x="814108" y="4800762"/>
            <a:ext cx="5829300" cy="766907"/>
          </a:xfrm>
          <a:prstGeom prst="rect">
            <a:avLst/>
          </a:prstGeom>
          <a:noFill/>
          <a:ln w="9525">
            <a:noFill/>
            <a:prstDash val="lgDash"/>
            <a:miter lim="800000"/>
            <a:headEnd/>
            <a:tailEnd/>
          </a:ln>
          <a:extLst/>
        </p:spPr>
        <p:txBody>
          <a:bodyPr/>
          <a:lstStyle/>
          <a:p>
            <a:pPr algn="l" eaLnBrk="0" hangingPunct="0">
              <a:lnSpc>
                <a:spcPct val="130000"/>
              </a:lnSpc>
            </a:pPr>
            <a:r>
              <a:rPr lang="en-US" altLang="ko-KR" sz="1100" dirty="0">
                <a:latin typeface="맑은 고딕" panose="020B0503020000020004" pitchFamily="50" charset="-127"/>
                <a:ea typeface="맑은 고딕" panose="020B0503020000020004" pitchFamily="50" charset="-127"/>
              </a:rPr>
              <a:t>DECODE(zip_no_1, ‘01’, DECODE(zip_no_2, ‘22’, DECODE(zip_no_3, ‘33’, </a:t>
            </a:r>
            <a:r>
              <a:rPr lang="en-US" altLang="ko-KR" sz="1100" dirty="0" smtClean="0">
                <a:latin typeface="맑은 고딕" panose="020B0503020000020004" pitchFamily="50" charset="-127"/>
                <a:ea typeface="맑은 고딕" panose="020B0503020000020004" pitchFamily="50" charset="-127"/>
              </a:rPr>
              <a:t>……</a:t>
            </a:r>
          </a:p>
          <a:p>
            <a:pPr algn="l" eaLnBrk="0" hangingPunct="0">
              <a:lnSpc>
                <a:spcPct val="130000"/>
              </a:lnSpc>
            </a:pPr>
            <a:r>
              <a:rPr kumimoji="0" lang="en-US" altLang="ko-KR" sz="1100" dirty="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 </a:t>
            </a:r>
            <a:r>
              <a:rPr kumimoji="0" lang="en-US" altLang="ko-KR" sz="1100" dirty="0" smtClean="0">
                <a:solidFill>
                  <a:srgbClr val="000000"/>
                </a:solidFill>
                <a:latin typeface="맑은 고딕" panose="020B0503020000020004" pitchFamily="50" charset="-127"/>
                <a:ea typeface="맑은 고딕" panose="020B0503020000020004" pitchFamily="50" charset="-127"/>
                <a:sym typeface="Wingdings" panose="05000000000000000000" pitchFamily="2" charset="2"/>
              </a:rPr>
              <a:t></a:t>
            </a:r>
            <a:endParaRPr lang="en-US" altLang="ko-KR" sz="1100" dirty="0" smtClean="0">
              <a:latin typeface="맑은 고딕" panose="020B0503020000020004" pitchFamily="50" charset="-127"/>
              <a:ea typeface="맑은 고딕" panose="020B0503020000020004" pitchFamily="50" charset="-127"/>
            </a:endParaRPr>
          </a:p>
          <a:p>
            <a:pPr algn="l" eaLnBrk="0" hangingPunct="0">
              <a:lnSpc>
                <a:spcPct val="130000"/>
              </a:lnSpc>
            </a:pPr>
            <a:r>
              <a:rPr lang="en-US" altLang="ko-KR" sz="1100" dirty="0" smtClean="0">
                <a:latin typeface="맑은 고딕" panose="020B0503020000020004" pitchFamily="50" charset="-127"/>
                <a:ea typeface="맑은 고딕" panose="020B0503020000020004" pitchFamily="50" charset="-127"/>
              </a:rPr>
              <a:t>DECODE(zip_no_1</a:t>
            </a:r>
            <a:r>
              <a:rPr lang="en-US" altLang="ko-KR" sz="1100" dirty="0">
                <a:latin typeface="맑은 고딕" panose="020B0503020000020004" pitchFamily="50" charset="-127"/>
                <a:ea typeface="맑은 고딕" panose="020B0503020000020004" pitchFamily="50" charset="-127"/>
              </a:rPr>
              <a:t>||zip_no_2||zip_no_3, ‘012233’, </a:t>
            </a:r>
            <a:r>
              <a:rPr lang="en-US" altLang="ko-KR" sz="1100" dirty="0" smtClean="0">
                <a:latin typeface="맑은 고딕" panose="020B0503020000020004" pitchFamily="50" charset="-127"/>
                <a:ea typeface="맑은 고딕" panose="020B0503020000020004" pitchFamily="50" charset="-127"/>
              </a:rPr>
              <a:t>…….</a:t>
            </a:r>
            <a:endParaRPr lang="en-US" altLang="ko-KR" sz="1100" dirty="0">
              <a:latin typeface="맑은 고딕" panose="020B0503020000020004" pitchFamily="50" charset="-127"/>
              <a:ea typeface="맑은 고딕" panose="020B0503020000020004" pitchFamily="50" charset="-127"/>
            </a:endParaRPr>
          </a:p>
          <a:p>
            <a:pPr algn="l" eaLnBrk="0" hangingPunct="0">
              <a:lnSpc>
                <a:spcPct val="130000"/>
              </a:lnSpc>
            </a:pPr>
            <a:endParaRPr lang="en-US" altLang="ko-KR" sz="1100" dirty="0">
              <a:latin typeface="맑은 고딕" panose="020B0503020000020004" pitchFamily="50" charset="-127"/>
              <a:ea typeface="맑은 고딕" panose="020B0503020000020004" pitchFamily="50" charset="-127"/>
            </a:endParaRPr>
          </a:p>
        </p:txBody>
      </p:sp>
      <p:sp>
        <p:nvSpPr>
          <p:cNvPr id="13" name="Rectangle 11"/>
          <p:cNvSpPr>
            <a:spLocks noChangeArrowheads="1"/>
          </p:cNvSpPr>
          <p:nvPr/>
        </p:nvSpPr>
        <p:spPr bwMode="auto">
          <a:xfrm>
            <a:off x="646112" y="4115246"/>
            <a:ext cx="8763000" cy="532453"/>
          </a:xfrm>
          <a:prstGeom prst="rect">
            <a:avLst/>
          </a:prstGeom>
          <a:noFill/>
          <a:ln w="9525">
            <a:noFill/>
            <a:miter lim="800000"/>
            <a:headEnd/>
            <a:tailEnd/>
          </a:ln>
          <a:effectLst>
            <a:prstShdw prst="shdw18" dist="17961" dir="13500000">
              <a:schemeClr val="accent1">
                <a:gamma/>
                <a:shade val="60000"/>
                <a:invGamma/>
              </a:schemeClr>
            </a:prstShdw>
          </a:effectLst>
        </p:spPr>
        <p:txBody>
          <a:bodyPr anchor="ctr">
            <a:spAutoFit/>
          </a:bodyPr>
          <a:lstStyle/>
          <a:p>
            <a:pPr algn="l" eaLnBrk="0" hangingPunct="0">
              <a:lnSpc>
                <a:spcPct val="130000"/>
              </a:lnSpc>
              <a:defRPr/>
            </a:pPr>
            <a:r>
              <a:rPr lang="ko-KR" altLang="en-US" sz="1100" dirty="0" smtClean="0">
                <a:latin typeface="맑은 고딕" panose="020B0503020000020004" pitchFamily="50" charset="-127"/>
                <a:ea typeface="맑은 고딕" panose="020B0503020000020004" pitchFamily="50" charset="-127"/>
                <a:cs typeface="Times New Roman" pitchFamily="18" charset="0"/>
              </a:rPr>
              <a:t>나</a:t>
            </a:r>
            <a:r>
              <a:rPr lang="en-US" altLang="ko-KR" sz="1100" dirty="0" smtClean="0">
                <a:latin typeface="맑은 고딕" panose="020B0503020000020004" pitchFamily="50" charset="-127"/>
                <a:ea typeface="맑은 고딕" panose="020B0503020000020004" pitchFamily="50" charset="-127"/>
                <a:cs typeface="Times New Roman" pitchFamily="18" charset="0"/>
              </a:rPr>
              <a:t>) DECODE </a:t>
            </a:r>
            <a:r>
              <a:rPr lang="ko-KR" altLang="en-US" sz="1100" dirty="0" smtClean="0">
                <a:latin typeface="맑은 고딕" panose="020B0503020000020004" pitchFamily="50" charset="-127"/>
                <a:ea typeface="맑은 고딕" panose="020B0503020000020004" pitchFamily="50" charset="-127"/>
                <a:cs typeface="Times New Roman" pitchFamily="18" charset="0"/>
              </a:rPr>
              <a:t>문 </a:t>
            </a:r>
            <a:r>
              <a:rPr lang="en-US" altLang="ko-KR" sz="1100" dirty="0" smtClean="0">
                <a:latin typeface="맑은 고딕" panose="020B0503020000020004" pitchFamily="50" charset="-127"/>
                <a:ea typeface="맑은 고딕" panose="020B0503020000020004" pitchFamily="50" charset="-127"/>
                <a:cs typeface="Times New Roman" pitchFamily="18" charset="0"/>
              </a:rPr>
              <a:t>Depth</a:t>
            </a:r>
            <a:endParaRPr lang="ko-KR" altLang="en-US" sz="1100" dirty="0">
              <a:latin typeface="맑은 고딕" panose="020B0503020000020004" pitchFamily="50" charset="-127"/>
              <a:ea typeface="맑은 고딕" panose="020B0503020000020004" pitchFamily="50" charset="-127"/>
            </a:endParaRPr>
          </a:p>
          <a:p>
            <a:pPr algn="l" eaLnBrk="0" latinLnBrk="0" hangingPunct="0">
              <a:lnSpc>
                <a:spcPct val="130000"/>
              </a:lnSpc>
              <a:defRPr/>
            </a:pPr>
            <a:r>
              <a:rPr lang="en-US" altLang="ko-KR" sz="1100" dirty="0">
                <a:latin typeface="맑은 고딕" panose="020B0503020000020004" pitchFamily="50" charset="-127"/>
                <a:ea typeface="맑은 고딕" panose="020B0503020000020004" pitchFamily="50" charset="-127"/>
                <a:cs typeface="Times New Roman" pitchFamily="18" charset="0"/>
              </a:rPr>
              <a:t>- </a:t>
            </a:r>
            <a:r>
              <a:rPr lang="ko-KR" altLang="en-US" sz="1100" dirty="0" smtClean="0">
                <a:latin typeface="맑은 고딕" panose="020B0503020000020004" pitchFamily="50" charset="-127"/>
                <a:ea typeface="맑은 고딕" panose="020B0503020000020004" pitchFamily="50" charset="-127"/>
                <a:cs typeface="Times New Roman" pitchFamily="18" charset="0"/>
              </a:rPr>
              <a:t>데이터의 양에 비례하여 </a:t>
            </a:r>
            <a:r>
              <a:rPr lang="en-US" altLang="ko-KR" sz="1100" dirty="0">
                <a:solidFill>
                  <a:srgbClr val="0066FF"/>
                </a:solidFill>
                <a:latin typeface="맑은 고딕" panose="020B0503020000020004" pitchFamily="50" charset="-127"/>
                <a:ea typeface="맑은 고딕" panose="020B0503020000020004" pitchFamily="50" charset="-127"/>
                <a:cs typeface="Times New Roman" pitchFamily="18" charset="0"/>
              </a:rPr>
              <a:t>DECODE DEPTH</a:t>
            </a:r>
            <a:r>
              <a:rPr lang="ko-KR" altLang="en-US" sz="1100" dirty="0">
                <a:solidFill>
                  <a:srgbClr val="0066FF"/>
                </a:solidFill>
                <a:latin typeface="맑은 고딕" panose="020B0503020000020004" pitchFamily="50" charset="-127"/>
                <a:ea typeface="맑은 고딕" panose="020B0503020000020004" pitchFamily="50" charset="-127"/>
                <a:cs typeface="Times New Roman" pitchFamily="18" charset="0"/>
              </a:rPr>
              <a:t>가 하나 내려갈 때마다 </a:t>
            </a:r>
            <a:r>
              <a:rPr lang="ko-KR" altLang="en-US" sz="1100" dirty="0" smtClean="0">
                <a:solidFill>
                  <a:srgbClr val="0066FF"/>
                </a:solidFill>
                <a:latin typeface="맑은 고딕" panose="020B0503020000020004" pitchFamily="50" charset="-127"/>
                <a:ea typeface="맑은 고딕" panose="020B0503020000020004" pitchFamily="50" charset="-127"/>
                <a:cs typeface="Times New Roman" pitchFamily="18" charset="0"/>
              </a:rPr>
              <a:t>부하가 증가하기 때문에</a:t>
            </a:r>
            <a:r>
              <a:rPr lang="ko-KR" altLang="en-US" sz="1100" b="1" dirty="0" smtClean="0">
                <a:solidFill>
                  <a:srgbClr val="0066FF"/>
                </a:solidFill>
                <a:latin typeface="맑은 고딕" panose="020B0503020000020004" pitchFamily="50" charset="-127"/>
                <a:ea typeface="맑은 고딕" panose="020B0503020000020004" pitchFamily="50" charset="-127"/>
                <a:cs typeface="Times New Roman" pitchFamily="18" charset="0"/>
              </a:rPr>
              <a:t> </a:t>
            </a:r>
            <a:r>
              <a:rPr lang="ko-KR" altLang="en-US" sz="1100" dirty="0" smtClean="0">
                <a:latin typeface="맑은 고딕" panose="020B0503020000020004" pitchFamily="50" charset="-127"/>
                <a:ea typeface="맑은 고딕" panose="020B0503020000020004" pitchFamily="50" charset="-127"/>
                <a:cs typeface="Times New Roman" pitchFamily="18" charset="0"/>
              </a:rPr>
              <a:t> </a:t>
            </a:r>
            <a:r>
              <a:rPr lang="en-US" altLang="ko-KR" sz="1100" dirty="0" smtClean="0">
                <a:latin typeface="맑은 고딕" panose="020B0503020000020004" pitchFamily="50" charset="-127"/>
                <a:ea typeface="맑은 고딕" panose="020B0503020000020004" pitchFamily="50" charset="-127"/>
                <a:cs typeface="Times New Roman" pitchFamily="18" charset="0"/>
              </a:rPr>
              <a:t>DECODE</a:t>
            </a:r>
            <a:r>
              <a:rPr lang="ko-KR" altLang="en-US" sz="1100" dirty="0" smtClean="0">
                <a:latin typeface="맑은 고딕" panose="020B0503020000020004" pitchFamily="50" charset="-127"/>
                <a:ea typeface="맑은 고딕" panose="020B0503020000020004" pitchFamily="50" charset="-127"/>
                <a:cs typeface="Times New Roman" pitchFamily="18" charset="0"/>
              </a:rPr>
              <a:t>함수의 중첩은 되도록 지양한다</a:t>
            </a:r>
            <a:r>
              <a:rPr lang="en-US" altLang="ko-KR" sz="1100" dirty="0" smtClean="0">
                <a:latin typeface="맑은 고딕" panose="020B0503020000020004" pitchFamily="50" charset="-127"/>
                <a:ea typeface="맑은 고딕" panose="020B0503020000020004" pitchFamily="50" charset="-127"/>
                <a:cs typeface="Times New Roman" pitchFamily="18" charset="0"/>
              </a:rPr>
              <a:t>.</a:t>
            </a:r>
            <a:endParaRPr lang="en-US" altLang="ko-KR"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8482690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124744"/>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3.14 </a:t>
            </a:r>
            <a:r>
              <a:rPr lang="ko-KR" altLang="en-US" sz="1200" b="1" dirty="0" smtClean="0">
                <a:solidFill>
                  <a:srgbClr val="000000"/>
                </a:solidFill>
                <a:latin typeface="맑은 고딕" panose="020B0503020000020004" pitchFamily="50" charset="-127"/>
                <a:ea typeface="맑은 고딕" panose="020B0503020000020004" pitchFamily="50" charset="-127"/>
              </a:rPr>
              <a:t>조인방법</a:t>
            </a:r>
            <a:endParaRPr lang="en-US" altLang="ko-KR"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1" name="직사각형 40"/>
          <p:cNvSpPr>
            <a:spLocks noChangeArrowheads="1"/>
          </p:cNvSpPr>
          <p:nvPr/>
        </p:nvSpPr>
        <p:spPr bwMode="auto">
          <a:xfrm>
            <a:off x="790128" y="3032373"/>
            <a:ext cx="8339336"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000" dirty="0" smtClean="0">
                <a:latin typeface="맑은 고딕" panose="020B0503020000020004" pitchFamily="50" charset="-127"/>
                <a:ea typeface="맑은 고딕" panose="020B0503020000020004" pitchFamily="50" charset="-127"/>
              </a:rPr>
              <a:t>메인테이블의 자료 개수가 조인 테이블과 상관없이 변함이 없는 결과를 원하는 경우 사용한다</a:t>
            </a:r>
            <a:r>
              <a:rPr lang="en-US" altLang="ko-KR" sz="1000" dirty="0" smtClean="0">
                <a:latin typeface="맑은 고딕" panose="020B0503020000020004" pitchFamily="50" charset="-127"/>
                <a:ea typeface="맑은 고딕" panose="020B0503020000020004" pitchFamily="50" charset="-127"/>
              </a:rPr>
              <a:t>.</a:t>
            </a: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OUTER JOIN </a:t>
            </a:r>
            <a:r>
              <a:rPr lang="ko-KR" altLang="en-US" sz="1000" dirty="0">
                <a:latin typeface="맑은 고딕" panose="020B0503020000020004" pitchFamily="50" charset="-127"/>
                <a:ea typeface="맑은 고딕" panose="020B0503020000020004" pitchFamily="50" charset="-127"/>
              </a:rPr>
              <a:t>조건이 걸려있는 테이블에는 다른 조건 절이 들어와도 똑같이 </a:t>
            </a:r>
            <a:r>
              <a:rPr lang="en-US" altLang="ko-KR" sz="1000" dirty="0">
                <a:latin typeface="맑은 고딕" panose="020B0503020000020004" pitchFamily="50" charset="-127"/>
                <a:ea typeface="맑은 고딕" panose="020B0503020000020004" pitchFamily="50" charset="-127"/>
              </a:rPr>
              <a:t>OUTER JOIN </a:t>
            </a:r>
            <a:r>
              <a:rPr lang="ko-KR" altLang="en-US" sz="1000" dirty="0">
                <a:latin typeface="맑은 고딕" panose="020B0503020000020004" pitchFamily="50" charset="-127"/>
                <a:ea typeface="맑은 고딕" panose="020B0503020000020004" pitchFamily="50" charset="-127"/>
              </a:rPr>
              <a:t>연산자인 </a:t>
            </a:r>
            <a:r>
              <a:rPr lang="en-US" altLang="ko-KR" sz="1000" dirty="0">
                <a:latin typeface="맑은 고딕" panose="020B0503020000020004" pitchFamily="50" charset="-127"/>
                <a:ea typeface="맑은 고딕" panose="020B0503020000020004" pitchFamily="50" charset="-127"/>
              </a:rPr>
              <a:t>(+)</a:t>
            </a:r>
            <a:r>
              <a:rPr lang="ko-KR" altLang="en-US" sz="1000" dirty="0">
                <a:latin typeface="맑은 고딕" panose="020B0503020000020004" pitchFamily="50" charset="-127"/>
                <a:ea typeface="맑은 고딕" panose="020B0503020000020004" pitchFamily="50" charset="-127"/>
              </a:rPr>
              <a:t>를 추가 해주어야 한다</a:t>
            </a:r>
            <a:r>
              <a:rPr lang="en-US" altLang="ko-KR" sz="1000" dirty="0">
                <a:latin typeface="맑은 고딕" panose="020B0503020000020004" pitchFamily="50" charset="-127"/>
                <a:ea typeface="맑은 고딕" panose="020B0503020000020004" pitchFamily="50" charset="-127"/>
              </a:rPr>
              <a:t>.</a:t>
            </a:r>
          </a:p>
          <a:p>
            <a:pPr algn="l">
              <a:lnSpc>
                <a:spcPct val="130000"/>
              </a:lnSpc>
            </a:pPr>
            <a:r>
              <a:rPr lang="ko-KR" altLang="en-US" sz="1000" dirty="0">
                <a:latin typeface="맑은 고딕" panose="020B0503020000020004" pitchFamily="50" charset="-127"/>
                <a:ea typeface="맑은 고딕" panose="020B0503020000020004" pitchFamily="50" charset="-127"/>
              </a:rPr>
              <a:t>상수와 비교하더라도 </a:t>
            </a:r>
            <a:r>
              <a:rPr lang="en-US" altLang="ko-KR" sz="1000" dirty="0">
                <a:latin typeface="맑은 고딕" panose="020B0503020000020004" pitchFamily="50" charset="-127"/>
                <a:ea typeface="맑은 고딕" panose="020B0503020000020004" pitchFamily="50" charset="-127"/>
              </a:rPr>
              <a:t>(+) </a:t>
            </a:r>
            <a:r>
              <a:rPr lang="ko-KR" altLang="en-US" sz="1000" dirty="0">
                <a:latin typeface="맑은 고딕" panose="020B0503020000020004" pitchFamily="50" charset="-127"/>
                <a:ea typeface="맑은 고딕" panose="020B0503020000020004" pitchFamily="50" charset="-127"/>
              </a:rPr>
              <a:t>표시를 꼭 해야 한다</a:t>
            </a:r>
            <a:r>
              <a:rPr lang="en-US" altLang="ko-KR" sz="1000" dirty="0" smtClean="0">
                <a:latin typeface="맑은 고딕" panose="020B0503020000020004" pitchFamily="50" charset="-127"/>
                <a:ea typeface="맑은 고딕" panose="020B0503020000020004" pitchFamily="50" charset="-127"/>
              </a:rPr>
              <a:t>. (</a:t>
            </a:r>
            <a:r>
              <a:rPr lang="ko-KR" altLang="en-US" sz="1000" dirty="0" smtClean="0">
                <a:latin typeface="맑은 고딕" panose="020B0503020000020004" pitchFamily="50" charset="-127"/>
                <a:ea typeface="맑은 고딕" panose="020B0503020000020004" pitchFamily="50" charset="-127"/>
              </a:rPr>
              <a:t>데이터베이스가 </a:t>
            </a:r>
            <a:r>
              <a:rPr lang="ko-KR" altLang="en-US" sz="1000" dirty="0" err="1" smtClean="0">
                <a:latin typeface="맑은 고딕" panose="020B0503020000020004" pitchFamily="50" charset="-127"/>
                <a:ea typeface="맑은 고딕" panose="020B0503020000020004" pitchFamily="50" charset="-127"/>
              </a:rPr>
              <a:t>오라클의</a:t>
            </a:r>
            <a:r>
              <a:rPr lang="ko-KR" altLang="en-US" sz="1000" dirty="0" smtClean="0">
                <a:latin typeface="맑은 고딕" panose="020B0503020000020004" pitchFamily="50" charset="-127"/>
                <a:ea typeface="맑은 고딕" panose="020B0503020000020004" pitchFamily="50" charset="-127"/>
              </a:rPr>
              <a:t> </a:t>
            </a:r>
            <a:r>
              <a:rPr lang="ko-KR" altLang="en-US" sz="1000" dirty="0" smtClean="0">
                <a:latin typeface="맑은 고딕" panose="020B0503020000020004" pitchFamily="50" charset="-127"/>
                <a:ea typeface="맑은 고딕" panose="020B0503020000020004" pitchFamily="50" charset="-127"/>
              </a:rPr>
              <a:t>경우</a:t>
            </a:r>
            <a:r>
              <a:rPr lang="en-US" altLang="ko-KR" sz="1000" dirty="0" smtClean="0">
                <a:latin typeface="맑은 고딕" panose="020B0503020000020004" pitchFamily="50" charset="-127"/>
                <a:ea typeface="맑은 고딕" panose="020B0503020000020004" pitchFamily="50" charset="-127"/>
              </a:rPr>
              <a:t>)</a:t>
            </a:r>
          </a:p>
          <a:p>
            <a:pPr algn="l">
              <a:lnSpc>
                <a:spcPct val="130000"/>
              </a:lnSpc>
            </a:pPr>
            <a:endParaRPr lang="en-US" altLang="ko-KR" sz="1000" dirty="0" smtClean="0">
              <a:latin typeface="맑은 고딕" panose="020B0503020000020004" pitchFamily="50" charset="-127"/>
              <a:ea typeface="맑은 고딕" panose="020B0503020000020004" pitchFamily="50" charset="-127"/>
            </a:endParaRPr>
          </a:p>
          <a:p>
            <a:pPr algn="l">
              <a:lnSpc>
                <a:spcPct val="130000"/>
              </a:lnSpc>
            </a:pPr>
            <a:r>
              <a:rPr lang="en-US" altLang="ko-KR" sz="1000" dirty="0" smtClean="0">
                <a:latin typeface="맑은 고딕" panose="020B0503020000020004" pitchFamily="50" charset="-127"/>
                <a:ea typeface="맑은 고딕" panose="020B0503020000020004" pitchFamily="50" charset="-127"/>
              </a:rPr>
              <a:t> </a:t>
            </a:r>
            <a:r>
              <a:rPr lang="en-US" altLang="ko-KR" sz="1000" dirty="0">
                <a:latin typeface="맑은 고딕" panose="020B0503020000020004" pitchFamily="50" charset="-127"/>
                <a:ea typeface="맑은 고딕" panose="020B0503020000020004" pitchFamily="50" charset="-127"/>
              </a:rPr>
              <a:t>FROM TOWNER.TAB1 T1</a:t>
            </a:r>
          </a:p>
          <a:p>
            <a:pPr algn="l">
              <a:lnSpc>
                <a:spcPct val="130000"/>
              </a:lnSpc>
            </a:pPr>
            <a:r>
              <a:rPr lang="en-US" altLang="ko-KR" sz="1000" dirty="0">
                <a:latin typeface="맑은 고딕" panose="020B0503020000020004" pitchFamily="50" charset="-127"/>
                <a:ea typeface="맑은 고딕" panose="020B0503020000020004" pitchFamily="50" charset="-127"/>
              </a:rPr>
              <a:t>         , TOWNER.TAB2 T2</a:t>
            </a:r>
          </a:p>
          <a:p>
            <a:pPr algn="l">
              <a:lnSpc>
                <a:spcPct val="130000"/>
              </a:lnSpc>
            </a:pPr>
            <a:r>
              <a:rPr lang="en-US" altLang="ko-KR" sz="1000" dirty="0">
                <a:latin typeface="맑은 고딕" panose="020B0503020000020004" pitchFamily="50" charset="-127"/>
                <a:ea typeface="맑은 고딕" panose="020B0503020000020004" pitchFamily="50" charset="-127"/>
              </a:rPr>
              <a:t>WHERE T1.col1 = T2.col1</a:t>
            </a:r>
            <a:r>
              <a:rPr lang="en-US" altLang="ko-KR" sz="1000" b="1" dirty="0">
                <a:solidFill>
                  <a:srgbClr val="0066FF"/>
                </a:solidFill>
                <a:latin typeface="맑은 고딕" panose="020B0503020000020004" pitchFamily="50" charset="-127"/>
                <a:ea typeface="맑은 고딕" panose="020B0503020000020004" pitchFamily="50" charset="-127"/>
              </a:rPr>
              <a:t>(+)</a:t>
            </a:r>
          </a:p>
          <a:p>
            <a:pPr algn="l">
              <a:lnSpc>
                <a:spcPct val="130000"/>
              </a:lnSpc>
            </a:pPr>
            <a:r>
              <a:rPr lang="en-US" altLang="ko-KR" sz="1000" dirty="0">
                <a:latin typeface="맑은 고딕" panose="020B0503020000020004" pitchFamily="50" charset="-127"/>
                <a:ea typeface="맑은 고딕" panose="020B0503020000020004" pitchFamily="50" charset="-127"/>
              </a:rPr>
              <a:t>   AND T2.col2 </a:t>
            </a:r>
            <a:r>
              <a:rPr lang="en-US" altLang="ko-KR" sz="1000" b="1" dirty="0">
                <a:solidFill>
                  <a:srgbClr val="0066FF"/>
                </a:solidFill>
                <a:latin typeface="맑은 고딕" panose="020B0503020000020004" pitchFamily="50" charset="-127"/>
                <a:ea typeface="맑은 고딕" panose="020B0503020000020004" pitchFamily="50" charset="-127"/>
              </a:rPr>
              <a:t>(+)</a:t>
            </a:r>
            <a:r>
              <a:rPr lang="en-US" altLang="ko-KR" sz="1000" dirty="0">
                <a:latin typeface="맑은 고딕" panose="020B0503020000020004" pitchFamily="50" charset="-127"/>
                <a:ea typeface="맑은 고딕" panose="020B0503020000020004" pitchFamily="50" charset="-127"/>
              </a:rPr>
              <a:t> = ‘Y</a:t>
            </a:r>
            <a:r>
              <a:rPr lang="en-US" altLang="ko-KR" sz="1000" dirty="0" smtClean="0">
                <a:latin typeface="맑은 고딕" panose="020B0503020000020004" pitchFamily="50" charset="-127"/>
                <a:ea typeface="맑은 고딕" panose="020B0503020000020004" pitchFamily="50" charset="-127"/>
              </a:rPr>
              <a:t>’</a:t>
            </a:r>
            <a:endParaRPr lang="en-US" altLang="ko-KR" sz="1000" dirty="0" smtClean="0">
              <a:latin typeface="맑은 고딕" panose="020B0503020000020004" pitchFamily="50" charset="-127"/>
              <a:ea typeface="맑은 고딕" panose="020B0503020000020004" pitchFamily="50" charset="-127"/>
            </a:endParaRPr>
          </a:p>
        </p:txBody>
      </p:sp>
      <p:sp>
        <p:nvSpPr>
          <p:cNvPr id="5" name="직사각형 35"/>
          <p:cNvSpPr>
            <a:spLocks noChangeArrowheads="1"/>
          </p:cNvSpPr>
          <p:nvPr/>
        </p:nvSpPr>
        <p:spPr bwMode="auto">
          <a:xfrm>
            <a:off x="646112" y="1412776"/>
            <a:ext cx="8195320" cy="31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a:latin typeface="맑은 고딕" panose="020B0503020000020004" pitchFamily="50" charset="-127"/>
                <a:ea typeface="맑은 고딕" panose="020B0503020000020004" pitchFamily="50" charset="-127"/>
              </a:rPr>
              <a:t>▶ </a:t>
            </a:r>
            <a:r>
              <a:rPr lang="ko-KR" altLang="en-US" sz="1100" b="1" dirty="0" smtClean="0">
                <a:latin typeface="맑은 고딕" panose="020B0503020000020004" pitchFamily="50" charset="-127"/>
                <a:ea typeface="맑은 고딕" panose="020B0503020000020004" pitchFamily="50" charset="-127"/>
              </a:rPr>
              <a:t>조인 방법은 </a:t>
            </a:r>
            <a:r>
              <a:rPr lang="en-US" altLang="ko-KR" sz="1100" b="1" dirty="0" smtClean="0">
                <a:latin typeface="맑은 고딕" panose="020B0503020000020004" pitchFamily="50" charset="-127"/>
                <a:ea typeface="맑은 고딕" panose="020B0503020000020004" pitchFamily="50" charset="-127"/>
              </a:rPr>
              <a:t>alias</a:t>
            </a:r>
            <a:r>
              <a:rPr lang="ko-KR" altLang="en-US" sz="1100" b="1" dirty="0" smtClean="0">
                <a:latin typeface="맑은 고딕" panose="020B0503020000020004" pitchFamily="50" charset="-127"/>
                <a:ea typeface="맑은 고딕" panose="020B0503020000020004" pitchFamily="50" charset="-127"/>
              </a:rPr>
              <a:t>를 이용한 </a:t>
            </a:r>
            <a:r>
              <a:rPr lang="en-US" altLang="ko-KR" sz="1100" b="1" dirty="0" smtClean="0">
                <a:latin typeface="맑은 고딕" panose="020B0503020000020004" pitchFamily="50" charset="-127"/>
                <a:ea typeface="맑은 고딕" panose="020B0503020000020004" pitchFamily="50" charset="-127"/>
              </a:rPr>
              <a:t>Standard(or Inner) Join </a:t>
            </a:r>
            <a:r>
              <a:rPr lang="ko-KR" altLang="en-US" sz="1100" b="1" dirty="0" smtClean="0">
                <a:latin typeface="맑은 고딕" panose="020B0503020000020004" pitchFamily="50" charset="-127"/>
                <a:ea typeface="맑은 고딕" panose="020B0503020000020004" pitchFamily="50" charset="-127"/>
              </a:rPr>
              <a:t>방법을 사용한다</a:t>
            </a:r>
            <a:r>
              <a:rPr lang="en-US" altLang="ko-KR" sz="1100" b="1" dirty="0" smtClean="0">
                <a:latin typeface="맑은 고딕" panose="020B0503020000020004" pitchFamily="50" charset="-127"/>
                <a:ea typeface="맑은 고딕" panose="020B0503020000020004" pitchFamily="50" charset="-127"/>
              </a:rPr>
              <a:t>.</a:t>
            </a:r>
            <a:endParaRPr lang="en-US" altLang="ko-KR" sz="1100" b="1" dirty="0" smtClean="0">
              <a:latin typeface="맑은 고딕" panose="020B0503020000020004" pitchFamily="50" charset="-127"/>
              <a:ea typeface="맑은 고딕" panose="020B0503020000020004" pitchFamily="50" charset="-127"/>
            </a:endParaRPr>
          </a:p>
        </p:txBody>
      </p:sp>
      <p:sp>
        <p:nvSpPr>
          <p:cNvPr id="6" name="직사각형 35"/>
          <p:cNvSpPr>
            <a:spLocks noChangeArrowheads="1"/>
          </p:cNvSpPr>
          <p:nvPr/>
        </p:nvSpPr>
        <p:spPr bwMode="auto">
          <a:xfrm>
            <a:off x="646112" y="2728860"/>
            <a:ext cx="4306888" cy="31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a:latin typeface="맑은 고딕" panose="020B0503020000020004" pitchFamily="50" charset="-127"/>
                <a:ea typeface="맑은 고딕" panose="020B0503020000020004" pitchFamily="50" charset="-127"/>
              </a:rPr>
              <a:t>▶ </a:t>
            </a:r>
            <a:r>
              <a:rPr lang="en-US" altLang="ko-KR" sz="1100" b="1" dirty="0" smtClean="0">
                <a:latin typeface="맑은 고딕" panose="020B0503020000020004" pitchFamily="50" charset="-127"/>
                <a:ea typeface="맑은 고딕" panose="020B0503020000020004" pitchFamily="50" charset="-127"/>
              </a:rPr>
              <a:t>Outer </a:t>
            </a:r>
            <a:r>
              <a:rPr lang="ko-KR" altLang="en-US" sz="1100" b="1" dirty="0" smtClean="0">
                <a:latin typeface="맑은 고딕" panose="020B0503020000020004" pitchFamily="50" charset="-127"/>
                <a:ea typeface="맑은 고딕" panose="020B0503020000020004" pitchFamily="50" charset="-127"/>
              </a:rPr>
              <a:t>조인 방법은 기호 </a:t>
            </a:r>
            <a:r>
              <a:rPr lang="en-US" altLang="ko-KR" sz="1100" b="1" dirty="0" smtClean="0">
                <a:solidFill>
                  <a:srgbClr val="0066FF"/>
                </a:solidFill>
                <a:latin typeface="맑은 고딕" panose="020B0503020000020004" pitchFamily="50" charset="-127"/>
                <a:ea typeface="맑은 고딕" panose="020B0503020000020004" pitchFamily="50" charset="-127"/>
              </a:rPr>
              <a:t>(+)</a:t>
            </a:r>
            <a:r>
              <a:rPr lang="en-US" altLang="ko-KR" sz="1100" b="1" dirty="0" smtClean="0">
                <a:latin typeface="맑은 고딕" panose="020B0503020000020004" pitchFamily="50" charset="-127"/>
                <a:ea typeface="맑은 고딕" panose="020B0503020000020004" pitchFamily="50" charset="-127"/>
              </a:rPr>
              <a:t> </a:t>
            </a:r>
            <a:r>
              <a:rPr lang="ko-KR" altLang="en-US" sz="1100" b="1" dirty="0" smtClean="0">
                <a:latin typeface="맑은 고딕" panose="020B0503020000020004" pitchFamily="50" charset="-127"/>
                <a:ea typeface="맑은 고딕" panose="020B0503020000020004" pitchFamily="50" charset="-127"/>
              </a:rPr>
              <a:t>를 사용한다</a:t>
            </a:r>
            <a:r>
              <a:rPr lang="en-US" altLang="ko-KR" sz="1100" b="1" dirty="0" smtClean="0">
                <a:latin typeface="맑은 고딕" panose="020B0503020000020004" pitchFamily="50" charset="-127"/>
                <a:ea typeface="맑은 고딕" panose="020B0503020000020004" pitchFamily="50" charset="-127"/>
              </a:rPr>
              <a:t>.</a:t>
            </a:r>
            <a:endParaRPr lang="en-US" altLang="ko-KR" sz="1100" b="1" dirty="0" smtClean="0">
              <a:latin typeface="맑은 고딕" panose="020B0503020000020004" pitchFamily="50" charset="-127"/>
              <a:ea typeface="맑은 고딕" panose="020B0503020000020004" pitchFamily="50" charset="-127"/>
            </a:endParaRPr>
          </a:p>
        </p:txBody>
      </p:sp>
      <p:sp>
        <p:nvSpPr>
          <p:cNvPr id="8" name="직사각형 35"/>
          <p:cNvSpPr>
            <a:spLocks noChangeArrowheads="1"/>
          </p:cNvSpPr>
          <p:nvPr/>
        </p:nvSpPr>
        <p:spPr bwMode="auto">
          <a:xfrm>
            <a:off x="646112" y="4941168"/>
            <a:ext cx="4306888" cy="31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a:latin typeface="맑은 고딕" panose="020B0503020000020004" pitchFamily="50" charset="-127"/>
                <a:ea typeface="맑은 고딕" panose="020B0503020000020004" pitchFamily="50" charset="-127"/>
              </a:rPr>
              <a:t>▶ </a:t>
            </a:r>
            <a:r>
              <a:rPr lang="en-US" altLang="ko-KR" sz="1100" b="1" dirty="0" smtClean="0">
                <a:latin typeface="맑은 고딕" panose="020B0503020000020004" pitchFamily="50" charset="-127"/>
                <a:ea typeface="맑은 고딕" panose="020B0503020000020004" pitchFamily="50" charset="-127"/>
              </a:rPr>
              <a:t>ANSI </a:t>
            </a:r>
            <a:r>
              <a:rPr lang="ko-KR" altLang="en-US" sz="1100" b="1" dirty="0" smtClean="0">
                <a:latin typeface="맑은 고딕" panose="020B0503020000020004" pitchFamily="50" charset="-127"/>
                <a:ea typeface="맑은 고딕" panose="020B0503020000020004" pitchFamily="50" charset="-127"/>
              </a:rPr>
              <a:t>조인 방법은 사용하지 않는다</a:t>
            </a:r>
            <a:r>
              <a:rPr lang="en-US" altLang="ko-KR" sz="1100" b="1" dirty="0" smtClean="0">
                <a:latin typeface="맑은 고딕" panose="020B0503020000020004" pitchFamily="50" charset="-127"/>
                <a:ea typeface="맑은 고딕" panose="020B0503020000020004" pitchFamily="50" charset="-127"/>
              </a:rPr>
              <a:t>.</a:t>
            </a:r>
            <a:endParaRPr lang="en-US" altLang="ko-KR" sz="1100" b="1" dirty="0" smtClean="0">
              <a:latin typeface="맑은 고딕" panose="020B0503020000020004" pitchFamily="50" charset="-127"/>
              <a:ea typeface="맑은 고딕" panose="020B0503020000020004" pitchFamily="50" charset="-127"/>
            </a:endParaRPr>
          </a:p>
        </p:txBody>
      </p:sp>
      <p:sp>
        <p:nvSpPr>
          <p:cNvPr id="9" name="직사각형 40"/>
          <p:cNvSpPr>
            <a:spLocks noChangeArrowheads="1"/>
          </p:cNvSpPr>
          <p:nvPr/>
        </p:nvSpPr>
        <p:spPr bwMode="auto">
          <a:xfrm>
            <a:off x="790128" y="5200744"/>
            <a:ext cx="812331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Arial" panose="020B0604020202020204" pitchFamily="34" charset="0"/>
              <a:buChar char="•"/>
            </a:pPr>
            <a:r>
              <a:rPr lang="en-US" altLang="ko-KR" sz="1000" dirty="0" smtClean="0">
                <a:latin typeface="맑은 고딕" panose="020B0503020000020004" pitchFamily="50" charset="-127"/>
                <a:ea typeface="맑은 고딕" panose="020B0503020000020004" pitchFamily="50" charset="-127"/>
              </a:rPr>
              <a:t>INNER JOIN </a:t>
            </a:r>
            <a:r>
              <a:rPr lang="ko-KR" altLang="en-US" sz="1000" dirty="0" smtClean="0">
                <a:latin typeface="맑은 고딕" panose="020B0503020000020004" pitchFamily="50" charset="-127"/>
                <a:ea typeface="맑은 고딕" panose="020B0503020000020004" pitchFamily="50" charset="-127"/>
              </a:rPr>
              <a:t>용어 사용하지 않음</a:t>
            </a:r>
            <a:r>
              <a:rPr lang="en-US" altLang="ko-KR" sz="1000" dirty="0" smtClean="0">
                <a:latin typeface="맑은 고딕" panose="020B0503020000020004" pitchFamily="50" charset="-127"/>
                <a:ea typeface="맑은 고딕" panose="020B0503020000020004" pitchFamily="50" charset="-127"/>
              </a:rPr>
              <a:t>.</a:t>
            </a:r>
          </a:p>
          <a:p>
            <a:pPr marL="171450" indent="-171450" algn="l">
              <a:lnSpc>
                <a:spcPct val="130000"/>
              </a:lnSpc>
              <a:buFont typeface="Arial" panose="020B0604020202020204" pitchFamily="34" charset="0"/>
              <a:buChar char="•"/>
            </a:pPr>
            <a:r>
              <a:rPr lang="en-US" altLang="ko-KR" sz="1000" dirty="0" smtClean="0">
                <a:latin typeface="맑은 고딕" panose="020B0503020000020004" pitchFamily="50" charset="-127"/>
                <a:ea typeface="맑은 고딕" panose="020B0503020000020004" pitchFamily="50" charset="-127"/>
              </a:rPr>
              <a:t>LEFT OUTER JOIN </a:t>
            </a:r>
            <a:r>
              <a:rPr lang="ko-KR" altLang="en-US" sz="1000" dirty="0">
                <a:latin typeface="맑은 고딕" panose="020B0503020000020004" pitchFamily="50" charset="-127"/>
                <a:ea typeface="맑은 고딕" panose="020B0503020000020004" pitchFamily="50" charset="-127"/>
              </a:rPr>
              <a:t>용어 사용하지 않음</a:t>
            </a:r>
            <a:r>
              <a:rPr lang="en-US" altLang="ko-KR" sz="1000" dirty="0">
                <a:latin typeface="맑은 고딕" panose="020B0503020000020004" pitchFamily="50" charset="-127"/>
                <a:ea typeface="맑은 고딕" panose="020B0503020000020004" pitchFamily="50" charset="-127"/>
              </a:rPr>
              <a:t>.</a:t>
            </a:r>
            <a:endParaRPr lang="en-US" altLang="ko-KR" sz="10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en-US" altLang="ko-KR" sz="1000" dirty="0" smtClean="0">
                <a:latin typeface="맑은 고딕" panose="020B0503020000020004" pitchFamily="50" charset="-127"/>
                <a:ea typeface="맑은 고딕" panose="020B0503020000020004" pitchFamily="50" charset="-127"/>
              </a:rPr>
              <a:t>RIGHT OUTER JOIN </a:t>
            </a:r>
            <a:r>
              <a:rPr lang="ko-KR" altLang="en-US" sz="1000" dirty="0">
                <a:latin typeface="맑은 고딕" panose="020B0503020000020004" pitchFamily="50" charset="-127"/>
                <a:ea typeface="맑은 고딕" panose="020B0503020000020004" pitchFamily="50" charset="-127"/>
              </a:rPr>
              <a:t>용어 사용하지 않음</a:t>
            </a:r>
            <a:r>
              <a:rPr lang="en-US" altLang="ko-KR" sz="1000" dirty="0">
                <a:latin typeface="맑은 고딕" panose="020B0503020000020004" pitchFamily="50" charset="-127"/>
                <a:ea typeface="맑은 고딕" panose="020B0503020000020004" pitchFamily="50" charset="-127"/>
              </a:rPr>
              <a:t>.</a:t>
            </a:r>
            <a:endParaRPr lang="en-US" altLang="ko-KR" sz="10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en-US" altLang="ko-KR" sz="1000" dirty="0" smtClean="0">
                <a:latin typeface="맑은 고딕" panose="020B0503020000020004" pitchFamily="50" charset="-127"/>
                <a:ea typeface="맑은 고딕" panose="020B0503020000020004" pitchFamily="50" charset="-127"/>
              </a:rPr>
              <a:t>FULL OUT ERJOIN </a:t>
            </a:r>
            <a:r>
              <a:rPr lang="ko-KR" altLang="en-US" sz="1000" dirty="0">
                <a:latin typeface="맑은 고딕" panose="020B0503020000020004" pitchFamily="50" charset="-127"/>
                <a:ea typeface="맑은 고딕" panose="020B0503020000020004" pitchFamily="50" charset="-127"/>
              </a:rPr>
              <a:t>용어 사용하지 않음</a:t>
            </a:r>
            <a:r>
              <a:rPr lang="en-US" altLang="ko-KR" sz="1000" dirty="0">
                <a:latin typeface="맑은 고딕" panose="020B0503020000020004" pitchFamily="50" charset="-127"/>
                <a:ea typeface="맑은 고딕" panose="020B0503020000020004" pitchFamily="50" charset="-127"/>
              </a:rPr>
              <a:t>.</a:t>
            </a:r>
            <a:endParaRPr lang="en-US" altLang="ko-KR" sz="1000" dirty="0" smtClean="0">
              <a:latin typeface="맑은 고딕" panose="020B0503020000020004" pitchFamily="50" charset="-127"/>
              <a:ea typeface="맑은 고딕" panose="020B0503020000020004" pitchFamily="50" charset="-127"/>
            </a:endParaRPr>
          </a:p>
        </p:txBody>
      </p:sp>
      <p:sp>
        <p:nvSpPr>
          <p:cNvPr id="10" name="직사각형 40"/>
          <p:cNvSpPr>
            <a:spLocks noChangeArrowheads="1"/>
          </p:cNvSpPr>
          <p:nvPr/>
        </p:nvSpPr>
        <p:spPr bwMode="auto">
          <a:xfrm>
            <a:off x="790128" y="1672352"/>
            <a:ext cx="812331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Arial" panose="020B0604020202020204" pitchFamily="34" charset="0"/>
              <a:buChar char="•"/>
            </a:pPr>
            <a:r>
              <a:rPr lang="en-US" altLang="ko-KR" sz="1000" dirty="0" smtClean="0">
                <a:latin typeface="맑은 고딕" panose="020B0503020000020004" pitchFamily="50" charset="-127"/>
                <a:ea typeface="맑은 고딕" panose="020B0503020000020004" pitchFamily="50" charset="-127"/>
              </a:rPr>
              <a:t>EQUI JOIN</a:t>
            </a:r>
          </a:p>
          <a:p>
            <a:pPr marL="171450" indent="-171450" algn="l">
              <a:lnSpc>
                <a:spcPct val="130000"/>
              </a:lnSpc>
              <a:buFont typeface="Arial" panose="020B0604020202020204" pitchFamily="34" charset="0"/>
              <a:buChar char="•"/>
            </a:pPr>
            <a:r>
              <a:rPr lang="en-US" altLang="ko-KR" sz="1000" dirty="0" smtClean="0">
                <a:latin typeface="맑은 고딕" panose="020B0503020000020004" pitchFamily="50" charset="-127"/>
                <a:ea typeface="맑은 고딕" panose="020B0503020000020004" pitchFamily="50" charset="-127"/>
              </a:rPr>
              <a:t>NON-EQUI JOIN</a:t>
            </a:r>
          </a:p>
          <a:p>
            <a:pPr marL="171450" indent="-171450" algn="l">
              <a:lnSpc>
                <a:spcPct val="130000"/>
              </a:lnSpc>
              <a:buFont typeface="Arial" panose="020B0604020202020204" pitchFamily="34" charset="0"/>
              <a:buChar char="•"/>
            </a:pPr>
            <a:r>
              <a:rPr lang="en-US" altLang="ko-KR" sz="1000" dirty="0" smtClean="0">
                <a:latin typeface="맑은 고딕" panose="020B0503020000020004" pitchFamily="50" charset="-127"/>
                <a:ea typeface="맑은 고딕" panose="020B0503020000020004" pitchFamily="50" charset="-127"/>
              </a:rPr>
              <a:t>SELF JOIN</a:t>
            </a:r>
          </a:p>
          <a:p>
            <a:pPr marL="171450" indent="-171450" algn="l">
              <a:lnSpc>
                <a:spcPct val="130000"/>
              </a:lnSpc>
              <a:buFont typeface="Arial" panose="020B0604020202020204" pitchFamily="34" charset="0"/>
              <a:buChar char="•"/>
            </a:pPr>
            <a:r>
              <a:rPr lang="en-US" altLang="ko-KR" sz="1000" dirty="0" smtClean="0">
                <a:latin typeface="맑은 고딕" panose="020B0503020000020004" pitchFamily="50" charset="-127"/>
                <a:ea typeface="맑은 고딕" panose="020B0503020000020004" pitchFamily="50" charset="-127"/>
              </a:rPr>
              <a:t>OUTER JOIN</a:t>
            </a:r>
            <a:endParaRPr lang="en-US" altLang="ko-KR" sz="1000" dirty="0" smtClean="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8351600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423339" y="777875"/>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smtClean="0">
                <a:solidFill>
                  <a:schemeClr val="tx1"/>
                </a:solidFill>
                <a:latin typeface="맑은 고딕" panose="020B0503020000020004" pitchFamily="50" charset="-127"/>
                <a:ea typeface="맑은 고딕" panose="020B0503020000020004" pitchFamily="50" charset="-127"/>
              </a:rPr>
              <a:t>1. </a:t>
            </a:r>
            <a:r>
              <a:rPr lang="ko-KR" altLang="en-US" sz="1600" b="1" dirty="0">
                <a:solidFill>
                  <a:schemeClr val="tx1"/>
                </a:solidFill>
                <a:latin typeface="맑은 고딕" panose="020B0503020000020004" pitchFamily="50" charset="-127"/>
                <a:ea typeface="맑은 고딕" panose="020B0503020000020004" pitchFamily="50" charset="-127"/>
              </a:rPr>
              <a:t>개요</a:t>
            </a:r>
          </a:p>
        </p:txBody>
      </p:sp>
      <p:sp>
        <p:nvSpPr>
          <p:cNvPr id="5" name="Rectangle 30"/>
          <p:cNvSpPr>
            <a:spLocks noChangeArrowheads="1"/>
          </p:cNvSpPr>
          <p:nvPr/>
        </p:nvSpPr>
        <p:spPr bwMode="auto">
          <a:xfrm>
            <a:off x="423339" y="1114425"/>
            <a:ext cx="8994156"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lgn="l" eaLnBrk="0" hangingPunct="0">
              <a:defRPr kumimoji="1" sz="1000">
                <a:solidFill>
                  <a:schemeClr val="tx1"/>
                </a:solidFill>
                <a:latin typeface="Arial" panose="020B0604020202020204" pitchFamily="34" charset="0"/>
                <a:ea typeface="바탕체" panose="02030609000101010101" pitchFamily="17" charset="-127"/>
              </a:defRPr>
            </a:lvl1pPr>
            <a:lvl2pPr indent="-457200" algn="l" eaLnBrk="0" hangingPunct="0">
              <a:defRPr kumimoji="1" sz="1000">
                <a:solidFill>
                  <a:schemeClr val="tx1"/>
                </a:solidFill>
                <a:latin typeface="Arial" panose="020B0604020202020204" pitchFamily="34" charset="0"/>
                <a:ea typeface="바탕체" panose="02030609000101010101" pitchFamily="17" charset="-127"/>
              </a:defRPr>
            </a:lvl2pPr>
            <a:lvl3pPr marL="457200" indent="-457200" algn="l" eaLnBrk="0" hangingPunct="0">
              <a:defRPr kumimoji="1" sz="1000">
                <a:solidFill>
                  <a:schemeClr val="tx1"/>
                </a:solidFill>
                <a:latin typeface="Arial" panose="020B0604020202020204" pitchFamily="34" charset="0"/>
                <a:ea typeface="바탕체" panose="02030609000101010101" pitchFamily="17" charset="-127"/>
              </a:defRPr>
            </a:lvl3pPr>
            <a:lvl4pPr marL="457200" indent="-457200" algn="l" eaLnBrk="0" hangingPunct="0">
              <a:defRPr kumimoji="1" sz="1000">
                <a:solidFill>
                  <a:schemeClr val="tx1"/>
                </a:solidFill>
                <a:latin typeface="Arial" panose="020B0604020202020204" pitchFamily="34" charset="0"/>
                <a:ea typeface="바탕체" panose="02030609000101010101" pitchFamily="17" charset="-127"/>
              </a:defRPr>
            </a:lvl4pPr>
            <a:lvl5pPr marL="457200" indent="-457200" algn="l" eaLnBrk="0" hangingPunct="0">
              <a:defRPr kumimoji="1" sz="1000">
                <a:solidFill>
                  <a:schemeClr val="tx1"/>
                </a:solidFill>
                <a:latin typeface="Arial" panose="020B0604020202020204" pitchFamily="34" charset="0"/>
                <a:ea typeface="바탕체" panose="02030609000101010101" pitchFamily="17" charset="-127"/>
              </a:defRPr>
            </a:lvl5pPr>
            <a:lvl6pPr marL="91440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137160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182880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228600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algn="just" eaLnBrk="1" hangingPunct="1">
              <a:lnSpc>
                <a:spcPct val="160000"/>
              </a:lnSpc>
            </a:pPr>
            <a:r>
              <a:rPr lang="en-US" altLang="ko-KR" sz="1200" dirty="0" smtClean="0">
                <a:latin typeface="맑은 고딕" panose="020B0503020000020004" pitchFamily="50" charset="-127"/>
                <a:ea typeface="맑은 고딕" panose="020B0503020000020004" pitchFamily="50" charset="-127"/>
              </a:rPr>
              <a:t>1.1 </a:t>
            </a:r>
            <a:r>
              <a:rPr lang="ko-KR" altLang="en-US" sz="1200" dirty="0">
                <a:latin typeface="맑은 고딕" panose="020B0503020000020004" pitchFamily="50" charset="-127"/>
                <a:ea typeface="맑은 고딕" panose="020B0503020000020004" pitchFamily="50" charset="-127"/>
              </a:rPr>
              <a:t>정의</a:t>
            </a:r>
          </a:p>
          <a:p>
            <a:pPr algn="just" eaLnBrk="1" hangingPunct="1">
              <a:lnSpc>
                <a:spcPct val="160000"/>
              </a:lnSpc>
            </a:pPr>
            <a:r>
              <a:rPr lang="ko-KR" altLang="en-US" sz="1100" dirty="0">
                <a:solidFill>
                  <a:srgbClr val="000000"/>
                </a:solidFill>
                <a:latin typeface="맑은 고딕" panose="020B0503020000020004" pitchFamily="50" charset="-127"/>
                <a:ea typeface="맑은 고딕" panose="020B0503020000020004" pitchFamily="50" charset="-127"/>
              </a:rPr>
              <a:t>본 문서는 </a:t>
            </a:r>
            <a:r>
              <a:rPr lang="en-US" altLang="ko-KR" sz="1100" dirty="0">
                <a:solidFill>
                  <a:srgbClr val="000000"/>
                </a:solidFill>
                <a:latin typeface="맑은 고딕" panose="020B0503020000020004" pitchFamily="50" charset="-127"/>
                <a:ea typeface="맑은 고딕" panose="020B0503020000020004" pitchFamily="50" charset="-127"/>
              </a:rPr>
              <a:t>SQL</a:t>
            </a:r>
            <a:r>
              <a:rPr lang="ko-KR" altLang="en-US" sz="1100" dirty="0">
                <a:solidFill>
                  <a:srgbClr val="000000"/>
                </a:solidFill>
                <a:latin typeface="맑은 고딕" panose="020B0503020000020004" pitchFamily="50" charset="-127"/>
                <a:ea typeface="맑은 고딕" panose="020B0503020000020004" pitchFamily="50" charset="-127"/>
              </a:rPr>
              <a:t>문의 효율적인 수행을 위해 </a:t>
            </a:r>
            <a:r>
              <a:rPr lang="en-US" altLang="ko-KR" sz="1100" dirty="0">
                <a:solidFill>
                  <a:srgbClr val="000000"/>
                </a:solidFill>
                <a:latin typeface="맑은 고딕" panose="020B0503020000020004" pitchFamily="50" charset="-127"/>
                <a:ea typeface="맑은 고딕" panose="020B0503020000020004" pitchFamily="50" charset="-127"/>
              </a:rPr>
              <a:t>SQL</a:t>
            </a:r>
            <a:r>
              <a:rPr lang="ko-KR" altLang="en-US" sz="1100" dirty="0">
                <a:solidFill>
                  <a:srgbClr val="000000"/>
                </a:solidFill>
                <a:latin typeface="맑은 고딕" panose="020B0503020000020004" pitchFamily="50" charset="-127"/>
                <a:ea typeface="맑은 고딕" panose="020B0503020000020004" pitchFamily="50" charset="-127"/>
              </a:rPr>
              <a:t>문 코딩 기준을 정리하고 개발자가 적용할 수 있도록 한 가이드이다</a:t>
            </a:r>
            <a:r>
              <a:rPr lang="en-US" altLang="ko-KR" sz="1100" dirty="0">
                <a:solidFill>
                  <a:srgbClr val="000000"/>
                </a:solidFill>
                <a:latin typeface="맑은 고딕" panose="020B0503020000020004" pitchFamily="50" charset="-127"/>
                <a:ea typeface="맑은 고딕" panose="020B0503020000020004" pitchFamily="50" charset="-127"/>
              </a:rPr>
              <a:t>.</a:t>
            </a:r>
          </a:p>
          <a:p>
            <a:pPr algn="just" eaLnBrk="1" hangingPunct="1">
              <a:lnSpc>
                <a:spcPct val="160000"/>
              </a:lnSpc>
            </a:pPr>
            <a:r>
              <a:rPr lang="ko-KR" altLang="en-US" sz="1100" dirty="0" err="1">
                <a:solidFill>
                  <a:srgbClr val="000000"/>
                </a:solidFill>
                <a:latin typeface="맑은 고딕" panose="020B0503020000020004" pitchFamily="50" charset="-127"/>
                <a:ea typeface="맑은 고딕" panose="020B0503020000020004" pitchFamily="50" charset="-127"/>
              </a:rPr>
              <a:t>프로젝트별</a:t>
            </a:r>
            <a:r>
              <a:rPr lang="ko-KR" altLang="en-US" sz="1100" dirty="0">
                <a:solidFill>
                  <a:srgbClr val="000000"/>
                </a:solidFill>
                <a:latin typeface="맑은 고딕" panose="020B0503020000020004" pitchFamily="50" charset="-127"/>
                <a:ea typeface="맑은 고딕" panose="020B0503020000020004" pitchFamily="50" charset="-127"/>
              </a:rPr>
              <a:t> 가이드를 기준으로 </a:t>
            </a:r>
            <a:r>
              <a:rPr lang="en-US" altLang="ko-KR" sz="1100" dirty="0">
                <a:solidFill>
                  <a:srgbClr val="000000"/>
                </a:solidFill>
                <a:latin typeface="맑은 고딕" panose="020B0503020000020004" pitchFamily="50" charset="-127"/>
                <a:ea typeface="맑은 고딕" panose="020B0503020000020004" pitchFamily="50" charset="-127"/>
              </a:rPr>
              <a:t>SQL</a:t>
            </a:r>
            <a:r>
              <a:rPr lang="ko-KR" altLang="en-US" sz="1100" dirty="0">
                <a:solidFill>
                  <a:srgbClr val="000000"/>
                </a:solidFill>
                <a:latin typeface="맑은 고딕" panose="020B0503020000020004" pitchFamily="50" charset="-127"/>
                <a:ea typeface="맑은 고딕" panose="020B0503020000020004" pitchFamily="50" charset="-127"/>
              </a:rPr>
              <a:t>문 작성표준을 마련하여 개발시점부터 적용 및 관리함으로써 성능향상에 기여할 수 있도록 한다</a:t>
            </a:r>
          </a:p>
        </p:txBody>
      </p:sp>
      <p:sp>
        <p:nvSpPr>
          <p:cNvPr id="6" name="Rectangle 31"/>
          <p:cNvSpPr>
            <a:spLocks noChangeArrowheads="1"/>
          </p:cNvSpPr>
          <p:nvPr/>
        </p:nvSpPr>
        <p:spPr bwMode="auto">
          <a:xfrm>
            <a:off x="423338" y="2219325"/>
            <a:ext cx="8994157"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defRPr kumimoji="1" sz="1000">
                <a:solidFill>
                  <a:schemeClr val="tx1"/>
                </a:solidFill>
                <a:latin typeface="Arial" panose="020B0604020202020204" pitchFamily="34" charset="0"/>
                <a:ea typeface="바탕체" panose="02030609000101010101" pitchFamily="17" charset="-127"/>
              </a:defRPr>
            </a:lvl1pPr>
            <a:lvl2pPr marL="1081088" indent="-457200" algn="l" eaLnBrk="0" hangingPunct="0">
              <a:defRPr kumimoji="1" sz="1000">
                <a:solidFill>
                  <a:schemeClr val="tx1"/>
                </a:solidFill>
                <a:latin typeface="Arial" panose="020B0604020202020204" pitchFamily="34" charset="0"/>
                <a:ea typeface="바탕체" panose="02030609000101010101" pitchFamily="17" charset="-127"/>
              </a:defRPr>
            </a:lvl2pPr>
            <a:lvl3pPr marL="1717675" indent="-457200" algn="l" eaLnBrk="0" hangingPunct="0">
              <a:defRPr kumimoji="1" sz="1000">
                <a:solidFill>
                  <a:schemeClr val="tx1"/>
                </a:solidFill>
                <a:latin typeface="Arial" panose="020B0604020202020204" pitchFamily="34" charset="0"/>
                <a:ea typeface="바탕체" panose="02030609000101010101" pitchFamily="17" charset="-127"/>
              </a:defRPr>
            </a:lvl3pPr>
            <a:lvl4pPr marL="2354263" indent="-457200" algn="l" eaLnBrk="0" hangingPunct="0">
              <a:defRPr kumimoji="1" sz="1000">
                <a:solidFill>
                  <a:schemeClr val="tx1"/>
                </a:solidFill>
                <a:latin typeface="Arial" panose="020B0604020202020204" pitchFamily="34" charset="0"/>
                <a:ea typeface="바탕체" panose="02030609000101010101" pitchFamily="17" charset="-127"/>
              </a:defRPr>
            </a:lvl4pPr>
            <a:lvl5pPr marL="2990850" indent="-457200" algn="l" eaLnBrk="0" hangingPunct="0">
              <a:defRPr kumimoji="1" sz="1000">
                <a:solidFill>
                  <a:schemeClr val="tx1"/>
                </a:solidFill>
                <a:latin typeface="Arial" panose="020B0604020202020204" pitchFamily="34" charset="0"/>
                <a:ea typeface="바탕체" panose="02030609000101010101" pitchFamily="17" charset="-127"/>
              </a:defRPr>
            </a:lvl5pPr>
            <a:lvl6pPr marL="344805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90525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436245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81965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algn="just" eaLnBrk="1" hangingPunct="1">
              <a:lnSpc>
                <a:spcPct val="160000"/>
              </a:lnSpc>
            </a:pPr>
            <a:r>
              <a:rPr lang="en-US" altLang="ko-KR" sz="1200" dirty="0" smtClean="0">
                <a:latin typeface="맑은 고딕" panose="020B0503020000020004" pitchFamily="50" charset="-127"/>
                <a:ea typeface="맑은 고딕" panose="020B0503020000020004" pitchFamily="50" charset="-127"/>
              </a:rPr>
              <a:t>1.2 </a:t>
            </a:r>
            <a:r>
              <a:rPr lang="ko-KR" altLang="en-US" sz="1200" dirty="0">
                <a:latin typeface="맑은 고딕" panose="020B0503020000020004" pitchFamily="50" charset="-127"/>
                <a:ea typeface="맑은 고딕" panose="020B0503020000020004" pitchFamily="50" charset="-127"/>
              </a:rPr>
              <a:t>적용의 원칙</a:t>
            </a:r>
          </a:p>
          <a:p>
            <a:pPr algn="just" eaLnBrk="1" hangingPunct="1">
              <a:lnSpc>
                <a:spcPct val="160000"/>
              </a:lnSpc>
            </a:pPr>
            <a:r>
              <a:rPr lang="ko-KR" altLang="ko-KR" sz="1100" dirty="0">
                <a:latin typeface="맑은 고딕" panose="020B0503020000020004" pitchFamily="50" charset="-127"/>
                <a:ea typeface="맑은 고딕" panose="020B0503020000020004" pitchFamily="50" charset="-127"/>
              </a:rPr>
              <a:t>Project의 개발 단계에서부터 SQL문 코딩 가이드를 준수하여 SQL문을 작성할 수 있도록</a:t>
            </a:r>
            <a:r>
              <a:rPr lang="ko-KR" altLang="en-US" sz="1100" dirty="0">
                <a:latin typeface="맑은 고딕" panose="020B0503020000020004" pitchFamily="50" charset="-127"/>
                <a:ea typeface="맑은 고딕" panose="020B0503020000020004" pitchFamily="50" charset="-127"/>
              </a:rPr>
              <a:t> </a:t>
            </a:r>
            <a:r>
              <a:rPr lang="ko-KR" altLang="ko-KR" sz="1100" dirty="0">
                <a:latin typeface="맑은 고딕" panose="020B0503020000020004" pitchFamily="50" charset="-127"/>
                <a:ea typeface="맑은 고딕" panose="020B0503020000020004" pitchFamily="50" charset="-127"/>
              </a:rPr>
              <a:t>하며</a:t>
            </a:r>
            <a:r>
              <a:rPr lang="ko-KR" altLang="ko-KR" sz="1100" dirty="0" smtClean="0">
                <a:latin typeface="맑은 고딕" panose="020B0503020000020004" pitchFamily="50" charset="-127"/>
                <a:ea typeface="맑은 고딕" panose="020B0503020000020004" pitchFamily="50" charset="-127"/>
              </a:rPr>
              <a:t>,</a:t>
            </a:r>
            <a:r>
              <a:rPr lang="en-US" altLang="ko-KR" sz="1100" dirty="0" smtClean="0">
                <a:latin typeface="맑은 고딕" panose="020B0503020000020004" pitchFamily="50" charset="-127"/>
                <a:ea typeface="맑은 고딕" panose="020B0503020000020004" pitchFamily="50" charset="-127"/>
              </a:rPr>
              <a:t> </a:t>
            </a:r>
            <a:r>
              <a:rPr lang="ko-KR" altLang="ko-KR" sz="1100" dirty="0" smtClean="0">
                <a:latin typeface="맑은 고딕" panose="020B0503020000020004" pitchFamily="50" charset="-127"/>
                <a:ea typeface="맑은 고딕" panose="020B0503020000020004" pitchFamily="50" charset="-127"/>
              </a:rPr>
              <a:t>향후 </a:t>
            </a:r>
            <a:r>
              <a:rPr lang="ko-KR" altLang="ko-KR" sz="1100" dirty="0">
                <a:latin typeface="맑은 고딕" panose="020B0503020000020004" pitchFamily="50" charset="-127"/>
                <a:ea typeface="맑은 고딕" panose="020B0503020000020004" pitchFamily="50" charset="-127"/>
              </a:rPr>
              <a:t>운영 시스템 </a:t>
            </a:r>
            <a:r>
              <a:rPr lang="ko-KR" altLang="ko-KR" sz="1100" dirty="0" smtClean="0">
                <a:latin typeface="맑은 고딕" panose="020B0503020000020004" pitchFamily="50" charset="-127"/>
                <a:ea typeface="맑은 고딕" panose="020B0503020000020004" pitchFamily="50" charset="-127"/>
              </a:rPr>
              <a:t>유지보수</a:t>
            </a:r>
            <a:r>
              <a:rPr lang="en-US" altLang="ko-KR" sz="1100" dirty="0" smtClean="0">
                <a:latin typeface="맑은 고딕" panose="020B0503020000020004" pitchFamily="50" charset="-127"/>
                <a:ea typeface="맑은 고딕" panose="020B0503020000020004" pitchFamily="50" charset="-127"/>
              </a:rPr>
              <a:t> </a:t>
            </a:r>
            <a:r>
              <a:rPr lang="ko-KR" altLang="ko-KR" sz="1100" dirty="0" smtClean="0">
                <a:latin typeface="맑은 고딕" panose="020B0503020000020004" pitchFamily="50" charset="-127"/>
                <a:ea typeface="맑은 고딕" panose="020B0503020000020004" pitchFamily="50" charset="-127"/>
              </a:rPr>
              <a:t>시에도 </a:t>
            </a:r>
            <a:r>
              <a:rPr lang="ko-KR" altLang="ko-KR" sz="1100" dirty="0">
                <a:latin typeface="맑은 고딕" panose="020B0503020000020004" pitchFamily="50" charset="-127"/>
                <a:ea typeface="맑은 고딕" panose="020B0503020000020004" pitchFamily="50" charset="-127"/>
              </a:rPr>
              <a:t>SQL문 코딩 가이드를 준수하여 적용할 수 있도록 한다.</a:t>
            </a:r>
          </a:p>
        </p:txBody>
      </p:sp>
      <p:sp>
        <p:nvSpPr>
          <p:cNvPr id="7" name="Rectangle 32"/>
          <p:cNvSpPr>
            <a:spLocks noChangeArrowheads="1"/>
          </p:cNvSpPr>
          <p:nvPr/>
        </p:nvSpPr>
        <p:spPr bwMode="auto">
          <a:xfrm>
            <a:off x="423338" y="3302000"/>
            <a:ext cx="8994158"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lgn="l" eaLnBrk="0" hangingPunct="0">
              <a:defRPr kumimoji="1" sz="1000">
                <a:solidFill>
                  <a:schemeClr val="tx1"/>
                </a:solidFill>
                <a:latin typeface="Arial" panose="020B0604020202020204" pitchFamily="34" charset="0"/>
                <a:ea typeface="바탕체" panose="02030609000101010101" pitchFamily="17" charset="-127"/>
              </a:defRPr>
            </a:lvl1pPr>
            <a:lvl2pPr indent="-457200" algn="l" eaLnBrk="0" hangingPunct="0">
              <a:defRPr kumimoji="1" sz="1000">
                <a:solidFill>
                  <a:schemeClr val="tx1"/>
                </a:solidFill>
                <a:latin typeface="Arial" panose="020B0604020202020204" pitchFamily="34" charset="0"/>
                <a:ea typeface="바탕체" panose="02030609000101010101" pitchFamily="17" charset="-127"/>
              </a:defRPr>
            </a:lvl2pPr>
            <a:lvl3pPr marL="457200" indent="-457200" algn="l" eaLnBrk="0" hangingPunct="0">
              <a:defRPr kumimoji="1" sz="1000">
                <a:solidFill>
                  <a:schemeClr val="tx1"/>
                </a:solidFill>
                <a:latin typeface="Arial" panose="020B0604020202020204" pitchFamily="34" charset="0"/>
                <a:ea typeface="바탕체" panose="02030609000101010101" pitchFamily="17" charset="-127"/>
              </a:defRPr>
            </a:lvl3pPr>
            <a:lvl4pPr marL="457200" indent="-457200" algn="l" eaLnBrk="0" hangingPunct="0">
              <a:defRPr kumimoji="1" sz="1000">
                <a:solidFill>
                  <a:schemeClr val="tx1"/>
                </a:solidFill>
                <a:latin typeface="Arial" panose="020B0604020202020204" pitchFamily="34" charset="0"/>
                <a:ea typeface="바탕체" panose="02030609000101010101" pitchFamily="17" charset="-127"/>
              </a:defRPr>
            </a:lvl4pPr>
            <a:lvl5pPr marL="457200" indent="-457200" algn="l" eaLnBrk="0" hangingPunct="0">
              <a:defRPr kumimoji="1" sz="1000">
                <a:solidFill>
                  <a:schemeClr val="tx1"/>
                </a:solidFill>
                <a:latin typeface="Arial" panose="020B0604020202020204" pitchFamily="34" charset="0"/>
                <a:ea typeface="바탕체" panose="02030609000101010101" pitchFamily="17" charset="-127"/>
              </a:defRPr>
            </a:lvl5pPr>
            <a:lvl6pPr marL="91440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137160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182880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228600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algn="just" eaLnBrk="1" hangingPunct="1">
              <a:lnSpc>
                <a:spcPct val="160000"/>
              </a:lnSpc>
            </a:pPr>
            <a:r>
              <a:rPr lang="en-US" altLang="ko-KR" sz="1200" dirty="0">
                <a:latin typeface="맑은 고딕" panose="020B0503020000020004" pitchFamily="50" charset="-127"/>
                <a:ea typeface="맑은 고딕" panose="020B0503020000020004" pitchFamily="50" charset="-127"/>
              </a:rPr>
              <a:t>1</a:t>
            </a:r>
            <a:r>
              <a:rPr lang="en-US" altLang="ko-KR" sz="1200" dirty="0" smtClean="0">
                <a:latin typeface="맑은 고딕" panose="020B0503020000020004" pitchFamily="50" charset="-127"/>
                <a:ea typeface="맑은 고딕" panose="020B0503020000020004" pitchFamily="50" charset="-127"/>
              </a:rPr>
              <a:t>.3 </a:t>
            </a:r>
            <a:r>
              <a:rPr lang="ko-KR" altLang="en-US" sz="1200" dirty="0">
                <a:latin typeface="맑은 고딕" panose="020B0503020000020004" pitchFamily="50" charset="-127"/>
                <a:ea typeface="맑은 고딕" panose="020B0503020000020004" pitchFamily="50" charset="-127"/>
              </a:rPr>
              <a:t>목적</a:t>
            </a:r>
          </a:p>
          <a:p>
            <a:pPr marL="0" indent="0" algn="just" eaLnBrk="1" hangingPunct="1">
              <a:lnSpc>
                <a:spcPct val="160000"/>
              </a:lnSpc>
            </a:pPr>
            <a:r>
              <a:rPr lang="en-US" altLang="ko-KR" sz="1100" dirty="0">
                <a:solidFill>
                  <a:srgbClr val="000000"/>
                </a:solidFill>
                <a:latin typeface="맑은 고딕" panose="020B0503020000020004" pitchFamily="50" charset="-127"/>
                <a:ea typeface="맑은 고딕" panose="020B0503020000020004" pitchFamily="50" charset="-127"/>
              </a:rPr>
              <a:t>SQL</a:t>
            </a:r>
            <a:r>
              <a:rPr lang="ko-KR" altLang="en-US" sz="1100" dirty="0">
                <a:solidFill>
                  <a:srgbClr val="000000"/>
                </a:solidFill>
                <a:latin typeface="맑은 고딕" panose="020B0503020000020004" pitchFamily="50" charset="-127"/>
                <a:ea typeface="맑은 고딕" panose="020B0503020000020004" pitchFamily="50" charset="-127"/>
              </a:rPr>
              <a:t>문 작성시 코딩 표준 및 가이드 준수를 통해 </a:t>
            </a:r>
            <a:r>
              <a:rPr lang="en-US" altLang="ko-KR" sz="1100" dirty="0">
                <a:solidFill>
                  <a:srgbClr val="000000"/>
                </a:solidFill>
                <a:latin typeface="맑은 고딕" panose="020B0503020000020004" pitchFamily="50" charset="-127"/>
                <a:ea typeface="맑은 고딕" panose="020B0503020000020004" pitchFamily="50" charset="-127"/>
              </a:rPr>
              <a:t>SQL</a:t>
            </a:r>
            <a:r>
              <a:rPr lang="ko-KR" altLang="en-US" sz="1100" dirty="0">
                <a:solidFill>
                  <a:srgbClr val="000000"/>
                </a:solidFill>
                <a:latin typeface="맑은 고딕" panose="020B0503020000020004" pitchFamily="50" charset="-127"/>
                <a:ea typeface="맑은 고딕" panose="020B0503020000020004" pitchFamily="50" charset="-127"/>
              </a:rPr>
              <a:t>문을 공유하여 </a:t>
            </a:r>
            <a:r>
              <a:rPr lang="ko-KR" altLang="en-US" sz="1100" dirty="0" err="1">
                <a:solidFill>
                  <a:srgbClr val="000000"/>
                </a:solidFill>
                <a:latin typeface="맑은 고딕" panose="020B0503020000020004" pitchFamily="50" charset="-127"/>
                <a:ea typeface="맑은 고딕" panose="020B0503020000020004" pitchFamily="50" charset="-127"/>
              </a:rPr>
              <a:t>재사용율을</a:t>
            </a:r>
            <a:r>
              <a:rPr lang="ko-KR" altLang="en-US" sz="1100" dirty="0">
                <a:solidFill>
                  <a:srgbClr val="000000"/>
                </a:solidFill>
                <a:latin typeface="맑은 고딕" panose="020B0503020000020004" pitchFamily="50" charset="-127"/>
                <a:ea typeface="맑은 고딕" panose="020B0503020000020004" pitchFamily="50" charset="-127"/>
              </a:rPr>
              <a:t> 높이고</a:t>
            </a:r>
            <a:r>
              <a:rPr lang="en-US" altLang="ko-KR" sz="1100" dirty="0" smtClean="0">
                <a:solidFill>
                  <a:srgbClr val="000000"/>
                </a:solidFill>
                <a:latin typeface="맑은 고딕" panose="020B0503020000020004" pitchFamily="50" charset="-127"/>
                <a:ea typeface="맑은 고딕" panose="020B0503020000020004" pitchFamily="50" charset="-127"/>
              </a:rPr>
              <a:t>, </a:t>
            </a:r>
            <a:r>
              <a:rPr lang="ko-KR" altLang="en-US" sz="1100" dirty="0" smtClean="0">
                <a:solidFill>
                  <a:srgbClr val="000000"/>
                </a:solidFill>
                <a:latin typeface="맑은 고딕" panose="020B0503020000020004" pitchFamily="50" charset="-127"/>
                <a:ea typeface="맑은 고딕" panose="020B0503020000020004" pitchFamily="50" charset="-127"/>
              </a:rPr>
              <a:t>보다 </a:t>
            </a:r>
            <a:r>
              <a:rPr lang="ko-KR" altLang="en-US" sz="1100" dirty="0">
                <a:solidFill>
                  <a:srgbClr val="000000"/>
                </a:solidFill>
                <a:latin typeface="맑은 고딕" panose="020B0503020000020004" pitchFamily="50" charset="-127"/>
                <a:ea typeface="맑은 고딕" panose="020B0503020000020004" pitchFamily="50" charset="-127"/>
              </a:rPr>
              <a:t>효율적인 </a:t>
            </a:r>
            <a:r>
              <a:rPr lang="en-US" altLang="ko-KR" sz="1100" dirty="0">
                <a:solidFill>
                  <a:srgbClr val="000000"/>
                </a:solidFill>
                <a:latin typeface="맑은 고딕" panose="020B0503020000020004" pitchFamily="50" charset="-127"/>
                <a:ea typeface="맑은 고딕" panose="020B0503020000020004" pitchFamily="50" charset="-127"/>
              </a:rPr>
              <a:t>Access Path</a:t>
            </a:r>
            <a:r>
              <a:rPr lang="ko-KR" altLang="en-US" sz="1100" dirty="0">
                <a:solidFill>
                  <a:srgbClr val="000000"/>
                </a:solidFill>
                <a:latin typeface="맑은 고딕" panose="020B0503020000020004" pitchFamily="50" charset="-127"/>
                <a:ea typeface="맑은 고딕" panose="020B0503020000020004" pitchFamily="50" charset="-127"/>
              </a:rPr>
              <a:t>를 유지하여 </a:t>
            </a:r>
            <a:r>
              <a:rPr lang="en-US" altLang="ko-KR" sz="1100" dirty="0">
                <a:solidFill>
                  <a:srgbClr val="000000"/>
                </a:solidFill>
                <a:latin typeface="맑은 고딕" panose="020B0503020000020004" pitchFamily="50" charset="-127"/>
                <a:ea typeface="맑은 고딕" panose="020B0503020000020004" pitchFamily="50" charset="-127"/>
              </a:rPr>
              <a:t>DB </a:t>
            </a:r>
            <a:r>
              <a:rPr lang="ko-KR" altLang="en-US" sz="1100" dirty="0">
                <a:solidFill>
                  <a:srgbClr val="000000"/>
                </a:solidFill>
                <a:latin typeface="맑은 고딕" panose="020B0503020000020004" pitchFamily="50" charset="-127"/>
                <a:ea typeface="맑은 고딕" panose="020B0503020000020004" pitchFamily="50" charset="-127"/>
              </a:rPr>
              <a:t>성능향상에 기여하기 위해 만들어졌다</a:t>
            </a:r>
            <a:r>
              <a:rPr lang="en-US" altLang="ko-KR" sz="1100" dirty="0">
                <a:solidFill>
                  <a:srgbClr val="000000"/>
                </a:solidFill>
                <a:latin typeface="맑은 고딕" panose="020B0503020000020004" pitchFamily="50" charset="-127"/>
                <a:ea typeface="맑은 고딕" panose="020B0503020000020004" pitchFamily="50" charset="-127"/>
              </a:rPr>
              <a:t>.</a:t>
            </a:r>
            <a:r>
              <a:rPr lang="en-US" altLang="ko-KR" sz="1100" dirty="0">
                <a:latin typeface="맑은 고딕" panose="020B0503020000020004" pitchFamily="50" charset="-127"/>
                <a:ea typeface="맑은 고딕" panose="020B0503020000020004" pitchFamily="50" charset="-127"/>
              </a:rPr>
              <a:t> </a:t>
            </a:r>
          </a:p>
        </p:txBody>
      </p:sp>
    </p:spTree>
    <p:extLst>
      <p:ext uri="{BB962C8B-B14F-4D97-AF65-F5344CB8AC3E}">
        <p14:creationId xmlns:p14="http://schemas.microsoft.com/office/powerpoint/2010/main" val="34433157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3.15 </a:t>
            </a:r>
            <a:r>
              <a:rPr lang="ko-KR" altLang="en-US" sz="1200" b="1" dirty="0" smtClean="0">
                <a:solidFill>
                  <a:srgbClr val="000000"/>
                </a:solidFill>
                <a:latin typeface="맑은 고딕" panose="020B0503020000020004" pitchFamily="50" charset="-127"/>
                <a:ea typeface="맑은 고딕" panose="020B0503020000020004" pitchFamily="50" charset="-127"/>
              </a:rPr>
              <a:t>조인분석</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5" name="직사각형 35"/>
          <p:cNvSpPr>
            <a:spLocks noChangeArrowheads="1"/>
          </p:cNvSpPr>
          <p:nvPr/>
        </p:nvSpPr>
        <p:spPr bwMode="auto">
          <a:xfrm>
            <a:off x="646112" y="1632048"/>
            <a:ext cx="4306888" cy="2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a:latin typeface="맑은 고딕" panose="020B0503020000020004" pitchFamily="50" charset="-127"/>
                <a:ea typeface="맑은 고딕" panose="020B0503020000020004" pitchFamily="50" charset="-127"/>
              </a:rPr>
              <a:t>▶ </a:t>
            </a:r>
            <a:r>
              <a:rPr lang="en-US" altLang="ko-KR" sz="1100" b="1" dirty="0">
                <a:latin typeface="맑은 고딕" panose="020B0503020000020004" pitchFamily="50" charset="-127"/>
                <a:ea typeface="맑은 고딕" panose="020B0503020000020004" pitchFamily="50" charset="-127"/>
              </a:rPr>
              <a:t>SORT-MERGE </a:t>
            </a:r>
            <a:r>
              <a:rPr lang="ko-KR" altLang="en-US" sz="1100" b="1" dirty="0" smtClean="0">
                <a:latin typeface="맑은 고딕" panose="020B0503020000020004" pitchFamily="50" charset="-127"/>
                <a:ea typeface="맑은 고딕" panose="020B0503020000020004" pitchFamily="50" charset="-127"/>
              </a:rPr>
              <a:t>조인</a:t>
            </a:r>
            <a:endParaRPr lang="en-US" altLang="ko-KR" sz="1100" b="1" dirty="0" smtClean="0">
              <a:latin typeface="맑은 고딕" panose="020B0503020000020004" pitchFamily="50" charset="-127"/>
              <a:ea typeface="맑은 고딕" panose="020B0503020000020004" pitchFamily="50" charset="-127"/>
            </a:endParaRPr>
          </a:p>
        </p:txBody>
      </p:sp>
      <p:sp>
        <p:nvSpPr>
          <p:cNvPr id="7" name="직사각형 35"/>
          <p:cNvSpPr>
            <a:spLocks noChangeArrowheads="1"/>
          </p:cNvSpPr>
          <p:nvPr/>
        </p:nvSpPr>
        <p:spPr bwMode="auto">
          <a:xfrm>
            <a:off x="790128" y="1916708"/>
            <a:ext cx="8627368" cy="53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Arial" panose="020B0604020202020204" pitchFamily="34" charset="0"/>
              <a:buChar char="•"/>
            </a:pPr>
            <a:r>
              <a:rPr lang="ko-KR" altLang="en-US" sz="1100" dirty="0" err="1" smtClean="0">
                <a:latin typeface="맑은 고딕" panose="020B0503020000020004" pitchFamily="50" charset="-127"/>
                <a:ea typeface="맑은 고딕" panose="020B0503020000020004" pitchFamily="50" charset="-127"/>
              </a:rPr>
              <a:t>두개</a:t>
            </a:r>
            <a:r>
              <a:rPr lang="ko-KR" altLang="en-US" sz="1100" dirty="0" smtClean="0">
                <a:latin typeface="맑은 고딕" panose="020B0503020000020004" pitchFamily="50" charset="-127"/>
                <a:ea typeface="맑은 고딕" panose="020B0503020000020004" pitchFamily="50" charset="-127"/>
              </a:rPr>
              <a:t> </a:t>
            </a:r>
            <a:r>
              <a:rPr lang="ko-KR" altLang="en-US" sz="1100" dirty="0">
                <a:latin typeface="맑은 고딕" panose="020B0503020000020004" pitchFamily="50" charset="-127"/>
                <a:ea typeface="맑은 고딕" panose="020B0503020000020004" pitchFamily="50" charset="-127"/>
              </a:rPr>
              <a:t>테이블이 조인 </a:t>
            </a:r>
            <a:r>
              <a:rPr lang="ko-KR" altLang="en-US" sz="1100" dirty="0" err="1">
                <a:latin typeface="맑은 고딕" panose="020B0503020000020004" pitchFamily="50" charset="-127"/>
                <a:ea typeface="맑은 고딕" panose="020B0503020000020004" pitchFamily="50" charset="-127"/>
              </a:rPr>
              <a:t>될때</a:t>
            </a:r>
            <a:r>
              <a:rPr lang="ko-KR" altLang="en-US" sz="1100" dirty="0">
                <a:latin typeface="맑은 고딕" panose="020B0503020000020004" pitchFamily="50" charset="-127"/>
                <a:ea typeface="맑은 고딕" panose="020B0503020000020004" pitchFamily="50" charset="-127"/>
              </a:rPr>
              <a:t> 조인되는 </a:t>
            </a:r>
            <a:r>
              <a:rPr lang="ko-KR" altLang="en-US" sz="1100" dirty="0" err="1">
                <a:latin typeface="맑은 고딕" panose="020B0503020000020004" pitchFamily="50" charset="-127"/>
                <a:ea typeface="맑은 고딕" panose="020B0503020000020004" pitchFamily="50" charset="-127"/>
              </a:rPr>
              <a:t>컬럼에</a:t>
            </a:r>
            <a:r>
              <a:rPr lang="ko-KR" altLang="en-US" sz="1100" dirty="0">
                <a:latin typeface="맑은 고딕" panose="020B0503020000020004" pitchFamily="50" charset="-127"/>
                <a:ea typeface="맑은 고딕" panose="020B0503020000020004" pitchFamily="50" charset="-127"/>
              </a:rPr>
              <a:t> 인덱스가 전혀 없는 상태에서 조인되는 </a:t>
            </a:r>
            <a:r>
              <a:rPr lang="ko-KR" altLang="en-US" sz="1100" dirty="0" smtClean="0">
                <a:latin typeface="맑은 고딕" panose="020B0503020000020004" pitchFamily="50" charset="-127"/>
                <a:ea typeface="맑은 고딕" panose="020B0503020000020004" pitchFamily="50" charset="-127"/>
              </a:rPr>
              <a:t>방법</a:t>
            </a:r>
            <a:r>
              <a:rPr lang="en-US" altLang="ko-KR" sz="1100" dirty="0" smtClean="0">
                <a:latin typeface="맑은 고딕" panose="020B0503020000020004" pitchFamily="50" charset="-127"/>
                <a:ea typeface="맑은 고딕" panose="020B0503020000020004" pitchFamily="50" charset="-127"/>
              </a:rPr>
              <a:t>.</a:t>
            </a:r>
          </a:p>
          <a:p>
            <a:pPr marL="171450" indent="-171450" algn="l">
              <a:lnSpc>
                <a:spcPct val="130000"/>
              </a:lnSpc>
              <a:buFont typeface="Arial" panose="020B0604020202020204" pitchFamily="34" charset="0"/>
              <a:buChar char="•"/>
            </a:pPr>
            <a:r>
              <a:rPr lang="en-US" altLang="ko-KR" sz="1100" dirty="0">
                <a:latin typeface="맑은 고딕" panose="020B0503020000020004" pitchFamily="50" charset="-127"/>
                <a:ea typeface="맑은 고딕" panose="020B0503020000020004" pitchFamily="50" charset="-127"/>
              </a:rPr>
              <a:t>FULL TABLE SCAN </a:t>
            </a:r>
            <a:r>
              <a:rPr lang="ko-KR" altLang="en-US" sz="1100" dirty="0">
                <a:latin typeface="맑은 고딕" panose="020B0503020000020004" pitchFamily="50" charset="-127"/>
                <a:ea typeface="맑은 고딕" panose="020B0503020000020004" pitchFamily="50" charset="-127"/>
              </a:rPr>
              <a:t>되기 때문에 가장 성능을 기대할 수 </a:t>
            </a:r>
            <a:r>
              <a:rPr lang="ko-KR" altLang="en-US" sz="1100" dirty="0" smtClean="0">
                <a:latin typeface="맑은 고딕" panose="020B0503020000020004" pitchFamily="50" charset="-127"/>
                <a:ea typeface="맑은 고딕" panose="020B0503020000020004" pitchFamily="50" charset="-127"/>
              </a:rPr>
              <a:t>없다</a:t>
            </a:r>
            <a:r>
              <a:rPr lang="en-US" altLang="ko-KR" sz="1100" dirty="0" smtClean="0">
                <a:latin typeface="맑은 고딕" panose="020B0503020000020004" pitchFamily="50" charset="-127"/>
                <a:ea typeface="맑은 고딕" panose="020B0503020000020004" pitchFamily="50" charset="-127"/>
              </a:rPr>
              <a:t>.</a:t>
            </a:r>
          </a:p>
        </p:txBody>
      </p:sp>
      <p:sp>
        <p:nvSpPr>
          <p:cNvPr id="8" name="직사각형 35"/>
          <p:cNvSpPr>
            <a:spLocks noChangeArrowheads="1"/>
          </p:cNvSpPr>
          <p:nvPr/>
        </p:nvSpPr>
        <p:spPr bwMode="auto">
          <a:xfrm>
            <a:off x="646112" y="2852936"/>
            <a:ext cx="4306888" cy="2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a:latin typeface="맑은 고딕" panose="020B0503020000020004" pitchFamily="50" charset="-127"/>
                <a:ea typeface="맑은 고딕" panose="020B0503020000020004" pitchFamily="50" charset="-127"/>
              </a:rPr>
              <a:t>▶ </a:t>
            </a:r>
            <a:r>
              <a:rPr lang="en-US" altLang="ko-KR" sz="1100" b="1" dirty="0">
                <a:latin typeface="맑은 고딕" panose="020B0503020000020004" pitchFamily="50" charset="-127"/>
                <a:ea typeface="맑은 고딕" panose="020B0503020000020004" pitchFamily="50" charset="-127"/>
              </a:rPr>
              <a:t>NESTED-LOOP </a:t>
            </a:r>
            <a:r>
              <a:rPr lang="ko-KR" altLang="en-US" sz="1100" b="1" dirty="0">
                <a:latin typeface="맑은 고딕" panose="020B0503020000020004" pitchFamily="50" charset="-127"/>
                <a:ea typeface="맑은 고딕" panose="020B0503020000020004" pitchFamily="50" charset="-127"/>
              </a:rPr>
              <a:t>조인</a:t>
            </a:r>
            <a:endParaRPr lang="en-US" altLang="ko-KR" sz="1100" b="1" dirty="0" smtClean="0">
              <a:latin typeface="맑은 고딕" panose="020B0503020000020004" pitchFamily="50" charset="-127"/>
              <a:ea typeface="맑은 고딕" panose="020B0503020000020004" pitchFamily="50" charset="-127"/>
            </a:endParaRPr>
          </a:p>
        </p:txBody>
      </p:sp>
      <p:sp>
        <p:nvSpPr>
          <p:cNvPr id="9" name="직사각형 35"/>
          <p:cNvSpPr>
            <a:spLocks noChangeArrowheads="1"/>
          </p:cNvSpPr>
          <p:nvPr/>
        </p:nvSpPr>
        <p:spPr bwMode="auto">
          <a:xfrm>
            <a:off x="790128" y="3137596"/>
            <a:ext cx="8627368" cy="53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Arial" panose="020B0604020202020204" pitchFamily="34" charset="0"/>
              <a:buChar char="•"/>
            </a:pPr>
            <a:r>
              <a:rPr lang="en-US" altLang="ko-KR" sz="1100" dirty="0">
                <a:latin typeface="맑은 고딕" panose="020B0503020000020004" pitchFamily="50" charset="-127"/>
                <a:ea typeface="맑은 고딕" panose="020B0503020000020004" pitchFamily="50" charset="-127"/>
              </a:rPr>
              <a:t>2</a:t>
            </a:r>
            <a:r>
              <a:rPr lang="ko-KR" altLang="en-US" sz="1100" dirty="0">
                <a:latin typeface="맑은 고딕" panose="020B0503020000020004" pitchFamily="50" charset="-127"/>
                <a:ea typeface="맑은 고딕" panose="020B0503020000020004" pitchFamily="50" charset="-127"/>
              </a:rPr>
              <a:t>개 이상의 테이블이 조인될 때 </a:t>
            </a:r>
            <a:r>
              <a:rPr lang="ko-KR" altLang="en-US" sz="1100" dirty="0" err="1">
                <a:latin typeface="맑은 고딕" panose="020B0503020000020004" pitchFamily="50" charset="-127"/>
                <a:ea typeface="맑은 고딕" panose="020B0503020000020004" pitchFamily="50" charset="-127"/>
              </a:rPr>
              <a:t>둘중에</a:t>
            </a:r>
            <a:r>
              <a:rPr lang="ko-KR" altLang="en-US" sz="1100" dirty="0">
                <a:latin typeface="맑은 고딕" panose="020B0503020000020004" pitchFamily="50" charset="-127"/>
                <a:ea typeface="맑은 고딕" panose="020B0503020000020004" pitchFamily="50" charset="-127"/>
              </a:rPr>
              <a:t> 하나의 </a:t>
            </a:r>
            <a:r>
              <a:rPr lang="ko-KR" altLang="en-US" sz="1100" dirty="0" err="1">
                <a:latin typeface="맑은 고딕" panose="020B0503020000020004" pitchFamily="50" charset="-127"/>
                <a:ea typeface="맑은 고딕" panose="020B0503020000020004" pitchFamily="50" charset="-127"/>
              </a:rPr>
              <a:t>컬럼에</a:t>
            </a:r>
            <a:r>
              <a:rPr lang="ko-KR" altLang="en-US" sz="1100" dirty="0">
                <a:latin typeface="맑은 고딕" panose="020B0503020000020004" pitchFamily="50" charset="-127"/>
                <a:ea typeface="맑은 고딕" panose="020B0503020000020004" pitchFamily="50" charset="-127"/>
              </a:rPr>
              <a:t> 인덱스가 존재하는 경우의 조인 기법</a:t>
            </a:r>
            <a:endParaRPr lang="en-US" altLang="ko-KR" sz="11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ko-KR" altLang="en-US" sz="1100" dirty="0">
                <a:latin typeface="맑은 고딕" panose="020B0503020000020004" pitchFamily="50" charset="-127"/>
                <a:ea typeface="맑은 고딕" panose="020B0503020000020004" pitchFamily="50" charset="-127"/>
              </a:rPr>
              <a:t>개발자가 실행하는 대부분의 조인 </a:t>
            </a:r>
            <a:r>
              <a:rPr lang="en-US" altLang="ko-KR" sz="1100" dirty="0">
                <a:latin typeface="맑은 고딕" panose="020B0503020000020004" pitchFamily="50" charset="-127"/>
                <a:ea typeface="맑은 고딕" panose="020B0503020000020004" pitchFamily="50" charset="-127"/>
              </a:rPr>
              <a:t>NESTED-LOOP </a:t>
            </a:r>
            <a:r>
              <a:rPr lang="ko-KR" altLang="en-US" sz="1100" dirty="0">
                <a:latin typeface="맑은 고딕" panose="020B0503020000020004" pitchFamily="50" charset="-127"/>
                <a:ea typeface="맑은 고딕" panose="020B0503020000020004" pitchFamily="50" charset="-127"/>
              </a:rPr>
              <a:t>조인이며 가장 보편적인 결합 </a:t>
            </a:r>
            <a:r>
              <a:rPr lang="ko-KR" altLang="en-US" sz="1100" dirty="0" smtClean="0">
                <a:latin typeface="맑은 고딕" panose="020B0503020000020004" pitchFamily="50" charset="-127"/>
                <a:ea typeface="맑은 고딕" panose="020B0503020000020004" pitchFamily="50" charset="-127"/>
              </a:rPr>
              <a:t>방법</a:t>
            </a:r>
            <a:endParaRPr lang="en-US" altLang="ko-KR" sz="1100" dirty="0" smtClean="0">
              <a:latin typeface="맑은 고딕" panose="020B0503020000020004" pitchFamily="50" charset="-127"/>
              <a:ea typeface="맑은 고딕" panose="020B0503020000020004" pitchFamily="50" charset="-127"/>
            </a:endParaRPr>
          </a:p>
        </p:txBody>
      </p:sp>
      <p:sp>
        <p:nvSpPr>
          <p:cNvPr id="10" name="직사각형 35"/>
          <p:cNvSpPr>
            <a:spLocks noChangeArrowheads="1"/>
          </p:cNvSpPr>
          <p:nvPr/>
        </p:nvSpPr>
        <p:spPr bwMode="auto">
          <a:xfrm>
            <a:off x="646112" y="4048010"/>
            <a:ext cx="4306888" cy="31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a:latin typeface="맑은 고딕" panose="020B0503020000020004" pitchFamily="50" charset="-127"/>
                <a:ea typeface="맑은 고딕" panose="020B0503020000020004" pitchFamily="50" charset="-127"/>
              </a:rPr>
              <a:t>▶ </a:t>
            </a:r>
            <a:r>
              <a:rPr lang="en-US" altLang="ko-KR" sz="1100" b="1" dirty="0">
                <a:latin typeface="맑은 고딕" panose="020B0503020000020004" pitchFamily="50" charset="-127"/>
                <a:ea typeface="맑은 고딕" panose="020B0503020000020004" pitchFamily="50" charset="-127"/>
              </a:rPr>
              <a:t>HASH </a:t>
            </a:r>
            <a:r>
              <a:rPr lang="ko-KR" altLang="en-US" sz="1100" b="1" dirty="0">
                <a:latin typeface="맑은 고딕" panose="020B0503020000020004" pitchFamily="50" charset="-127"/>
                <a:ea typeface="맑은 고딕" panose="020B0503020000020004" pitchFamily="50" charset="-127"/>
              </a:rPr>
              <a:t>조인</a:t>
            </a:r>
            <a:endParaRPr lang="en-US" altLang="ko-KR" sz="1100" b="1" dirty="0" smtClean="0">
              <a:latin typeface="맑은 고딕" panose="020B0503020000020004" pitchFamily="50" charset="-127"/>
              <a:ea typeface="맑은 고딕" panose="020B0503020000020004" pitchFamily="50" charset="-127"/>
            </a:endParaRPr>
          </a:p>
        </p:txBody>
      </p:sp>
      <p:sp>
        <p:nvSpPr>
          <p:cNvPr id="11" name="직사각형 35"/>
          <p:cNvSpPr>
            <a:spLocks noChangeArrowheads="1"/>
          </p:cNvSpPr>
          <p:nvPr/>
        </p:nvSpPr>
        <p:spPr bwMode="auto">
          <a:xfrm>
            <a:off x="790128" y="4332670"/>
            <a:ext cx="8627368" cy="53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Arial" panose="020B0604020202020204" pitchFamily="34" charset="0"/>
              <a:buChar char="•"/>
            </a:pPr>
            <a:r>
              <a:rPr lang="en-US" altLang="ko-KR" sz="1100" dirty="0">
                <a:latin typeface="맑은 고딕" panose="020B0503020000020004" pitchFamily="50" charset="-127"/>
                <a:ea typeface="맑은 고딕" panose="020B0503020000020004" pitchFamily="50" charset="-127"/>
              </a:rPr>
              <a:t>2</a:t>
            </a:r>
            <a:r>
              <a:rPr lang="ko-KR" altLang="en-US" sz="1100" dirty="0">
                <a:latin typeface="맑은 고딕" panose="020B0503020000020004" pitchFamily="50" charset="-127"/>
                <a:ea typeface="맑은 고딕" panose="020B0503020000020004" pitchFamily="50" charset="-127"/>
              </a:rPr>
              <a:t>개 이상의 테이블이 조인될 때 조인되는 </a:t>
            </a:r>
            <a:r>
              <a:rPr lang="ko-KR" altLang="en-US" sz="1100" dirty="0" err="1">
                <a:latin typeface="맑은 고딕" panose="020B0503020000020004" pitchFamily="50" charset="-127"/>
                <a:ea typeface="맑은 고딕" panose="020B0503020000020004" pitchFamily="50" charset="-127"/>
              </a:rPr>
              <a:t>컬럼을</a:t>
            </a:r>
            <a:r>
              <a:rPr lang="ko-KR" altLang="en-US" sz="1100" dirty="0">
                <a:latin typeface="맑은 고딕" panose="020B0503020000020004" pitchFamily="50" charset="-127"/>
                <a:ea typeface="맑은 고딕" panose="020B0503020000020004" pitchFamily="50" charset="-127"/>
              </a:rPr>
              <a:t> 기준으로 메모리 상에서 </a:t>
            </a:r>
            <a:r>
              <a:rPr lang="ko-KR" altLang="en-US" sz="1100" dirty="0" err="1">
                <a:latin typeface="맑은 고딕" panose="020B0503020000020004" pitchFamily="50" charset="-127"/>
                <a:ea typeface="맑은 고딕" panose="020B0503020000020004" pitchFamily="50" charset="-127"/>
              </a:rPr>
              <a:t>여러개의</a:t>
            </a:r>
            <a:r>
              <a:rPr lang="ko-KR" altLang="en-US" sz="1100" dirty="0">
                <a:latin typeface="맑은 고딕" panose="020B0503020000020004" pitchFamily="50" charset="-127"/>
                <a:ea typeface="맑은 고딕" panose="020B0503020000020004" pitchFamily="50" charset="-127"/>
              </a:rPr>
              <a:t> 파티션 영역을 나누어 결합하는 조인 기법</a:t>
            </a:r>
            <a:endParaRPr lang="en-US" altLang="ko-KR" sz="11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en-US" altLang="ko-KR" sz="1100" dirty="0">
                <a:latin typeface="맑은 고딕" panose="020B0503020000020004" pitchFamily="50" charset="-127"/>
                <a:ea typeface="맑은 고딕" panose="020B0503020000020004" pitchFamily="50" charset="-127"/>
              </a:rPr>
              <a:t>ONLY COST BASE </a:t>
            </a:r>
            <a:r>
              <a:rPr lang="ko-KR" altLang="en-US" sz="1100" dirty="0" err="1">
                <a:latin typeface="맑은 고딕" panose="020B0503020000020004" pitchFamily="50" charset="-127"/>
                <a:ea typeface="맑은 고딕" panose="020B0503020000020004" pitchFamily="50" charset="-127"/>
              </a:rPr>
              <a:t>옵티마이저</a:t>
            </a:r>
            <a:r>
              <a:rPr lang="ko-KR" altLang="en-US" sz="1100" dirty="0">
                <a:latin typeface="맑은 고딕" panose="020B0503020000020004" pitchFamily="50" charset="-127"/>
                <a:ea typeface="맑은 고딕" panose="020B0503020000020004" pitchFamily="50" charset="-127"/>
              </a:rPr>
              <a:t> 환경에서만 적용 </a:t>
            </a:r>
            <a:r>
              <a:rPr lang="ko-KR" altLang="en-US" sz="1100" dirty="0" smtClean="0">
                <a:latin typeface="맑은 고딕" panose="020B0503020000020004" pitchFamily="50" charset="-127"/>
                <a:ea typeface="맑은 고딕" panose="020B0503020000020004" pitchFamily="50" charset="-127"/>
              </a:rPr>
              <a:t>가능</a:t>
            </a:r>
            <a:endParaRPr lang="en-US" altLang="ko-KR" sz="1100" dirty="0" smtClean="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752917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3.16 </a:t>
            </a:r>
            <a:r>
              <a:rPr lang="ko-KR" altLang="en-US" sz="1200" b="1" dirty="0" smtClean="0">
                <a:solidFill>
                  <a:srgbClr val="000000"/>
                </a:solidFill>
                <a:latin typeface="맑은 고딕" panose="020B0503020000020004" pitchFamily="50" charset="-127"/>
                <a:ea typeface="맑은 고딕" panose="020B0503020000020004" pitchFamily="50" charset="-127"/>
              </a:rPr>
              <a:t>조인순서</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5" name="직사각형 35"/>
          <p:cNvSpPr>
            <a:spLocks noChangeArrowheads="1"/>
          </p:cNvSpPr>
          <p:nvPr/>
        </p:nvSpPr>
        <p:spPr bwMode="auto">
          <a:xfrm>
            <a:off x="646112" y="1632048"/>
            <a:ext cx="4306888" cy="273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a:latin typeface="맑은 고딕" panose="020B0503020000020004" pitchFamily="50" charset="-127"/>
                <a:ea typeface="맑은 고딕" panose="020B0503020000020004" pitchFamily="50" charset="-127"/>
              </a:rPr>
              <a:t>▶ </a:t>
            </a:r>
            <a:r>
              <a:rPr lang="en-US" altLang="ko-KR" sz="1100" b="1" dirty="0" smtClean="0">
                <a:latin typeface="맑은 고딕" panose="020B0503020000020004" pitchFamily="50" charset="-127"/>
                <a:ea typeface="맑은 고딕" panose="020B0503020000020004" pitchFamily="50" charset="-127"/>
              </a:rPr>
              <a:t>Unique</a:t>
            </a:r>
            <a:r>
              <a:rPr lang="ko-KR" altLang="en-US" sz="1100" b="1" dirty="0" smtClean="0">
                <a:latin typeface="맑은 고딕" panose="020B0503020000020004" pitchFamily="50" charset="-127"/>
                <a:ea typeface="맑은 고딕" panose="020B0503020000020004" pitchFamily="50" charset="-127"/>
              </a:rPr>
              <a:t>인덱스와 </a:t>
            </a:r>
            <a:r>
              <a:rPr lang="en-US" altLang="ko-KR" sz="1100" b="1" dirty="0" smtClean="0">
                <a:latin typeface="맑은 고딕" panose="020B0503020000020004" pitchFamily="50" charset="-127"/>
                <a:ea typeface="맑은 고딕" panose="020B0503020000020004" pitchFamily="50" charset="-127"/>
              </a:rPr>
              <a:t>Non-Unique</a:t>
            </a:r>
            <a:r>
              <a:rPr lang="ko-KR" altLang="en-US" sz="1100" b="1" dirty="0" smtClean="0">
                <a:latin typeface="맑은 고딕" panose="020B0503020000020004" pitchFamily="50" charset="-127"/>
                <a:ea typeface="맑은 고딕" panose="020B0503020000020004" pitchFamily="50" charset="-127"/>
              </a:rPr>
              <a:t>인덱스가 혼합되어 있는 경우</a:t>
            </a:r>
            <a:endParaRPr lang="en-US" altLang="ko-KR" sz="1100" b="1" dirty="0" smtClean="0">
              <a:latin typeface="맑은 고딕" panose="020B0503020000020004" pitchFamily="50" charset="-127"/>
              <a:ea typeface="맑은 고딕" panose="020B0503020000020004" pitchFamily="50" charset="-127"/>
            </a:endParaRPr>
          </a:p>
          <a:p>
            <a:pPr algn="l">
              <a:lnSpc>
                <a:spcPct val="130000"/>
              </a:lnSpc>
            </a:pPr>
            <a:endParaRPr lang="en-US" altLang="ko-KR" sz="1100" b="1"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1.</a:t>
            </a:r>
            <a:r>
              <a:rPr lang="ko-KR" altLang="en-US" sz="1100" dirty="0" smtClean="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Unique</a:t>
            </a:r>
            <a:r>
              <a:rPr lang="ko-KR" altLang="en-US" sz="1100" dirty="0" smtClean="0">
                <a:latin typeface="맑은 고딕" panose="020B0503020000020004" pitchFamily="50" charset="-127"/>
                <a:ea typeface="맑은 고딕" panose="020B0503020000020004" pitchFamily="50" charset="-127"/>
              </a:rPr>
              <a:t>인덱스가 우선한다</a:t>
            </a:r>
            <a:r>
              <a:rPr lang="en-US" altLang="ko-KR" sz="1100" dirty="0" smtClean="0">
                <a:latin typeface="맑은 고딕" panose="020B0503020000020004" pitchFamily="50" charset="-127"/>
                <a:ea typeface="맑은 고딕" panose="020B0503020000020004" pitchFamily="50" charset="-127"/>
              </a:rPr>
              <a:t>.</a:t>
            </a:r>
          </a:p>
          <a:p>
            <a:pPr lvl="1" algn="l">
              <a:lnSpc>
                <a:spcPct val="130000"/>
              </a:lnSpc>
            </a:pP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SELECT *</a:t>
            </a: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FROM EMP a,  -- Non-Unique</a:t>
            </a:r>
            <a:r>
              <a:rPr lang="ko-KR" altLang="en-US" sz="1100" dirty="0" smtClean="0">
                <a:latin typeface="맑은 고딕" panose="020B0503020000020004" pitchFamily="50" charset="-127"/>
                <a:ea typeface="맑은 고딕" panose="020B0503020000020004" pitchFamily="50" charset="-127"/>
              </a:rPr>
              <a:t>인덱스</a:t>
            </a: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         DEPT b,  -- Unique </a:t>
            </a:r>
            <a:r>
              <a:rPr lang="ko-KR" altLang="en-US" sz="1100" dirty="0" smtClean="0">
                <a:latin typeface="맑은 고딕" panose="020B0503020000020004" pitchFamily="50" charset="-127"/>
                <a:ea typeface="맑은 고딕" panose="020B0503020000020004" pitchFamily="50" charset="-127"/>
              </a:rPr>
              <a:t>인덱스</a:t>
            </a: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         ACCOUNT c  -- Non-Unique</a:t>
            </a:r>
            <a:r>
              <a:rPr lang="ko-KR" altLang="en-US" sz="1100" dirty="0" smtClean="0">
                <a:latin typeface="맑은 고딕" panose="020B0503020000020004" pitchFamily="50" charset="-127"/>
                <a:ea typeface="맑은 고딕" panose="020B0503020000020004" pitchFamily="50" charset="-127"/>
              </a:rPr>
              <a:t>인덱스</a:t>
            </a: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WHERE </a:t>
            </a:r>
            <a:r>
              <a:rPr lang="en-US" altLang="ko-KR" sz="1100" dirty="0" err="1" smtClean="0">
                <a:latin typeface="맑은 고딕" panose="020B0503020000020004" pitchFamily="50" charset="-127"/>
                <a:ea typeface="맑은 고딕" panose="020B0503020000020004" pitchFamily="50" charset="-127"/>
              </a:rPr>
              <a:t>a.DEPTTNO</a:t>
            </a:r>
            <a:r>
              <a:rPr lang="en-US" altLang="ko-KR" sz="1100" dirty="0" smtClean="0">
                <a:latin typeface="맑은 고딕" panose="020B0503020000020004" pitchFamily="50" charset="-127"/>
                <a:ea typeface="맑은 고딕" panose="020B0503020000020004" pitchFamily="50" charset="-127"/>
              </a:rPr>
              <a:t> = </a:t>
            </a:r>
            <a:r>
              <a:rPr lang="en-US" altLang="ko-KR" sz="1100" dirty="0" err="1" smtClean="0">
                <a:latin typeface="맑은 고딕" panose="020B0503020000020004" pitchFamily="50" charset="-127"/>
                <a:ea typeface="맑은 고딕" panose="020B0503020000020004" pitchFamily="50" charset="-127"/>
              </a:rPr>
              <a:t>b.DEPTNO</a:t>
            </a: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AND </a:t>
            </a:r>
            <a:r>
              <a:rPr lang="en-US" altLang="ko-KR" sz="1100" dirty="0" err="1" smtClean="0">
                <a:latin typeface="맑은 고딕" panose="020B0503020000020004" pitchFamily="50" charset="-127"/>
                <a:ea typeface="맑은 고딕" panose="020B0503020000020004" pitchFamily="50" charset="-127"/>
              </a:rPr>
              <a:t>b.LOCNO</a:t>
            </a:r>
            <a:r>
              <a:rPr lang="en-US" altLang="ko-KR" sz="1100" dirty="0" smtClean="0">
                <a:latin typeface="맑은 고딕" panose="020B0503020000020004" pitchFamily="50" charset="-127"/>
                <a:ea typeface="맑은 고딕" panose="020B0503020000020004" pitchFamily="50" charset="-127"/>
              </a:rPr>
              <a:t> = </a:t>
            </a:r>
            <a:r>
              <a:rPr lang="en-US" altLang="ko-KR" sz="1100" dirty="0" err="1" smtClean="0">
                <a:latin typeface="맑은 고딕" panose="020B0503020000020004" pitchFamily="50" charset="-127"/>
                <a:ea typeface="맑은 고딕" panose="020B0503020000020004" pitchFamily="50" charset="-127"/>
              </a:rPr>
              <a:t>c.LOCNO</a:t>
            </a:r>
            <a:r>
              <a:rPr lang="en-US" altLang="ko-KR" sz="1100" dirty="0" smtClean="0">
                <a:latin typeface="맑은 고딕" panose="020B0503020000020004" pitchFamily="50" charset="-127"/>
                <a:ea typeface="맑은 고딕" panose="020B0503020000020004" pitchFamily="50" charset="-127"/>
              </a:rPr>
              <a:t>;</a:t>
            </a:r>
          </a:p>
          <a:p>
            <a:pPr lvl="1" algn="l">
              <a:lnSpc>
                <a:spcPct val="130000"/>
              </a:lnSpc>
            </a:pP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 </a:t>
            </a:r>
            <a:r>
              <a:rPr lang="ko-KR" altLang="en-US" sz="1100" dirty="0" smtClean="0">
                <a:latin typeface="맑은 고딕" panose="020B0503020000020004" pitchFamily="50" charset="-127"/>
                <a:ea typeface="맑은 고딕" panose="020B0503020000020004" pitchFamily="50" charset="-127"/>
              </a:rPr>
              <a:t>조인순서 </a:t>
            </a:r>
            <a:r>
              <a:rPr lang="en-US" altLang="ko-KR" sz="1100" dirty="0" smtClean="0">
                <a:latin typeface="맑은 고딕" panose="020B0503020000020004" pitchFamily="50" charset="-127"/>
                <a:ea typeface="맑은 고딕" panose="020B0503020000020004" pitchFamily="50" charset="-127"/>
              </a:rPr>
              <a:t>: b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c    a</a:t>
            </a:r>
            <a:endParaRPr lang="en-US" altLang="ko-KR" sz="1100" dirty="0">
              <a:latin typeface="맑은 고딕" panose="020B0503020000020004" pitchFamily="50" charset="-127"/>
              <a:ea typeface="맑은 고딕" panose="020B0503020000020004" pitchFamily="50" charset="-127"/>
            </a:endParaRPr>
          </a:p>
        </p:txBody>
      </p:sp>
      <p:sp>
        <p:nvSpPr>
          <p:cNvPr id="6" name="직사각형 35"/>
          <p:cNvSpPr>
            <a:spLocks noChangeArrowheads="1"/>
          </p:cNvSpPr>
          <p:nvPr/>
        </p:nvSpPr>
        <p:spPr bwMode="auto">
          <a:xfrm>
            <a:off x="5038600" y="1629754"/>
            <a:ext cx="4306888" cy="273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a:t>
            </a:r>
            <a:r>
              <a:rPr lang="en-US" altLang="ko-KR" sz="1100" b="1" dirty="0">
                <a:latin typeface="맑은 고딕" panose="020B0503020000020004" pitchFamily="50" charset="-127"/>
                <a:ea typeface="맑은 고딕" panose="020B0503020000020004" pitchFamily="50" charset="-127"/>
              </a:rPr>
              <a:t>Unique</a:t>
            </a:r>
            <a:r>
              <a:rPr lang="ko-KR" altLang="en-US" sz="1100" b="1" dirty="0">
                <a:latin typeface="맑은 고딕" panose="020B0503020000020004" pitchFamily="50" charset="-127"/>
                <a:ea typeface="맑은 고딕" panose="020B0503020000020004" pitchFamily="50" charset="-127"/>
              </a:rPr>
              <a:t>인덱스와 </a:t>
            </a:r>
            <a:r>
              <a:rPr lang="ko-KR" altLang="en-US" sz="1100" b="1" dirty="0" err="1" smtClean="0">
                <a:latin typeface="맑은 고딕" panose="020B0503020000020004" pitchFamily="50" charset="-127"/>
                <a:ea typeface="맑은 고딕" panose="020B0503020000020004" pitchFamily="50" charset="-127"/>
              </a:rPr>
              <a:t>싱글인덱스가</a:t>
            </a:r>
            <a:r>
              <a:rPr lang="ko-KR" altLang="en-US" sz="1100" b="1" dirty="0" smtClean="0">
                <a:latin typeface="맑은 고딕" panose="020B0503020000020004" pitchFamily="50" charset="-127"/>
                <a:ea typeface="맑은 고딕" panose="020B0503020000020004" pitchFamily="50" charset="-127"/>
              </a:rPr>
              <a:t> </a:t>
            </a:r>
            <a:r>
              <a:rPr lang="ko-KR" altLang="en-US" sz="1100" b="1" dirty="0">
                <a:latin typeface="맑은 고딕" panose="020B0503020000020004" pitchFamily="50" charset="-127"/>
                <a:ea typeface="맑은 고딕" panose="020B0503020000020004" pitchFamily="50" charset="-127"/>
              </a:rPr>
              <a:t>혼합되어 있는 경우</a:t>
            </a:r>
            <a:endParaRPr lang="en-US" altLang="ko-KR" sz="1100" b="1" dirty="0">
              <a:latin typeface="맑은 고딕" panose="020B0503020000020004" pitchFamily="50" charset="-127"/>
              <a:ea typeface="맑은 고딕" panose="020B0503020000020004" pitchFamily="50" charset="-127"/>
            </a:endParaRPr>
          </a:p>
          <a:p>
            <a:pPr algn="l">
              <a:lnSpc>
                <a:spcPct val="130000"/>
              </a:lnSpc>
            </a:pPr>
            <a:endParaRPr lang="en-US" altLang="ko-KR" sz="1100" b="1"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1.</a:t>
            </a:r>
            <a:r>
              <a:rPr lang="ko-KR" altLang="en-US" sz="1100" dirty="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Unique</a:t>
            </a:r>
            <a:r>
              <a:rPr lang="ko-KR" altLang="en-US" sz="1100" dirty="0" smtClean="0">
                <a:latin typeface="맑은 고딕" panose="020B0503020000020004" pitchFamily="50" charset="-127"/>
                <a:ea typeface="맑은 고딕" panose="020B0503020000020004" pitchFamily="50" charset="-127"/>
              </a:rPr>
              <a:t>인덱스가 </a:t>
            </a:r>
            <a:r>
              <a:rPr lang="ko-KR" altLang="en-US" sz="1100" dirty="0">
                <a:latin typeface="맑은 고딕" panose="020B0503020000020004" pitchFamily="50" charset="-127"/>
                <a:ea typeface="맑은 고딕" panose="020B0503020000020004" pitchFamily="50" charset="-127"/>
              </a:rPr>
              <a:t>우선한다</a:t>
            </a:r>
            <a:r>
              <a:rPr lang="en-US" altLang="ko-KR" sz="1100" dirty="0">
                <a:latin typeface="맑은 고딕" panose="020B0503020000020004" pitchFamily="50" charset="-127"/>
                <a:ea typeface="맑은 고딕" panose="020B0503020000020004" pitchFamily="50" charset="-127"/>
              </a:rPr>
              <a:t>.</a:t>
            </a:r>
          </a:p>
          <a:p>
            <a:pPr lvl="1" algn="l">
              <a:lnSpc>
                <a:spcPct val="130000"/>
              </a:lnSpc>
            </a:pP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SELECT *</a:t>
            </a:r>
          </a:p>
          <a:p>
            <a:pPr lvl="1" algn="l">
              <a:lnSpc>
                <a:spcPct val="130000"/>
              </a:lnSpc>
            </a:pPr>
            <a:r>
              <a:rPr lang="en-US" altLang="ko-KR" sz="1100" dirty="0">
                <a:latin typeface="맑은 고딕" panose="020B0503020000020004" pitchFamily="50" charset="-127"/>
                <a:ea typeface="맑은 고딕" panose="020B0503020000020004" pitchFamily="50" charset="-127"/>
              </a:rPr>
              <a:t>FROM EMP a,  -- </a:t>
            </a:r>
            <a:r>
              <a:rPr lang="ko-KR" altLang="en-US" sz="1100" dirty="0" err="1" smtClean="0">
                <a:latin typeface="맑은 고딕" panose="020B0503020000020004" pitchFamily="50" charset="-127"/>
                <a:ea typeface="맑은 고딕" panose="020B0503020000020004" pitchFamily="50" charset="-127"/>
              </a:rPr>
              <a:t>싱글인덱스</a:t>
            </a: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         DEPT b,  -- Unique </a:t>
            </a:r>
            <a:r>
              <a:rPr lang="ko-KR" altLang="en-US" sz="1100" dirty="0">
                <a:latin typeface="맑은 고딕" panose="020B0503020000020004" pitchFamily="50" charset="-127"/>
                <a:ea typeface="맑은 고딕" panose="020B0503020000020004" pitchFamily="50" charset="-127"/>
              </a:rPr>
              <a:t>인덱스</a:t>
            </a: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         ACCOUNT c  -- </a:t>
            </a:r>
            <a:r>
              <a:rPr lang="ko-KR" altLang="en-US" sz="1100" dirty="0" err="1" smtClean="0">
                <a:latin typeface="맑은 고딕" panose="020B0503020000020004" pitchFamily="50" charset="-127"/>
                <a:ea typeface="맑은 고딕" panose="020B0503020000020004" pitchFamily="50" charset="-127"/>
              </a:rPr>
              <a:t>싱글인덱스</a:t>
            </a: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WHERE </a:t>
            </a:r>
            <a:r>
              <a:rPr lang="en-US" altLang="ko-KR" sz="1100" dirty="0" err="1">
                <a:latin typeface="맑은 고딕" panose="020B0503020000020004" pitchFamily="50" charset="-127"/>
                <a:ea typeface="맑은 고딕" panose="020B0503020000020004" pitchFamily="50" charset="-127"/>
              </a:rPr>
              <a:t>a.DEPTTNO</a:t>
            </a:r>
            <a:r>
              <a:rPr lang="en-US" altLang="ko-KR" sz="1100" dirty="0">
                <a:latin typeface="맑은 고딕" panose="020B0503020000020004" pitchFamily="50" charset="-127"/>
                <a:ea typeface="맑은 고딕" panose="020B0503020000020004" pitchFamily="50" charset="-127"/>
              </a:rPr>
              <a:t> = </a:t>
            </a:r>
            <a:r>
              <a:rPr lang="en-US" altLang="ko-KR" sz="1100" dirty="0" err="1">
                <a:latin typeface="맑은 고딕" panose="020B0503020000020004" pitchFamily="50" charset="-127"/>
                <a:ea typeface="맑은 고딕" panose="020B0503020000020004" pitchFamily="50" charset="-127"/>
              </a:rPr>
              <a:t>b.DEPTNO</a:t>
            </a: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AND </a:t>
            </a:r>
            <a:r>
              <a:rPr lang="en-US" altLang="ko-KR" sz="1100" dirty="0" err="1">
                <a:latin typeface="맑은 고딕" panose="020B0503020000020004" pitchFamily="50" charset="-127"/>
                <a:ea typeface="맑은 고딕" panose="020B0503020000020004" pitchFamily="50" charset="-127"/>
              </a:rPr>
              <a:t>b.LOCNO</a:t>
            </a:r>
            <a:r>
              <a:rPr lang="en-US" altLang="ko-KR" sz="1100" dirty="0">
                <a:latin typeface="맑은 고딕" panose="020B0503020000020004" pitchFamily="50" charset="-127"/>
                <a:ea typeface="맑은 고딕" panose="020B0503020000020004" pitchFamily="50" charset="-127"/>
              </a:rPr>
              <a:t> = </a:t>
            </a:r>
            <a:r>
              <a:rPr lang="en-US" altLang="ko-KR" sz="1100" dirty="0" err="1">
                <a:latin typeface="맑은 고딕" panose="020B0503020000020004" pitchFamily="50" charset="-127"/>
                <a:ea typeface="맑은 고딕" panose="020B0503020000020004" pitchFamily="50" charset="-127"/>
              </a:rPr>
              <a:t>c.LOCNO</a:t>
            </a:r>
            <a:r>
              <a:rPr lang="en-US" altLang="ko-KR" sz="1100" dirty="0">
                <a:latin typeface="맑은 고딕" panose="020B0503020000020004" pitchFamily="50" charset="-127"/>
                <a:ea typeface="맑은 고딕" panose="020B0503020000020004" pitchFamily="50" charset="-127"/>
              </a:rPr>
              <a:t>;</a:t>
            </a:r>
          </a:p>
          <a:p>
            <a:pPr lvl="1" algn="l">
              <a:lnSpc>
                <a:spcPct val="130000"/>
              </a:lnSpc>
            </a:pP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 </a:t>
            </a:r>
            <a:r>
              <a:rPr lang="ko-KR" altLang="en-US" sz="1100" dirty="0">
                <a:latin typeface="맑은 고딕" panose="020B0503020000020004" pitchFamily="50" charset="-127"/>
                <a:ea typeface="맑은 고딕" panose="020B0503020000020004" pitchFamily="50" charset="-127"/>
              </a:rPr>
              <a:t>조</a:t>
            </a:r>
            <a:r>
              <a:rPr lang="ko-KR" altLang="en-US" sz="1100" dirty="0" smtClean="0">
                <a:latin typeface="맑은 고딕" panose="020B0503020000020004" pitchFamily="50" charset="-127"/>
                <a:ea typeface="맑은 고딕" panose="020B0503020000020004" pitchFamily="50" charset="-127"/>
              </a:rPr>
              <a:t>인순서 </a:t>
            </a:r>
            <a:r>
              <a:rPr lang="en-US" altLang="ko-KR" sz="1100" dirty="0" smtClean="0">
                <a:latin typeface="맑은 고딕" panose="020B0503020000020004" pitchFamily="50" charset="-127"/>
                <a:ea typeface="맑은 고딕" panose="020B0503020000020004" pitchFamily="50" charset="-127"/>
              </a:rPr>
              <a:t>: b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c    a</a:t>
            </a:r>
            <a:endParaRPr lang="ko-KR" altLang="ko-KR"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1888540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3.16 </a:t>
            </a:r>
            <a:r>
              <a:rPr lang="ko-KR" altLang="en-US" sz="1200" b="1" dirty="0">
                <a:solidFill>
                  <a:srgbClr val="000000"/>
                </a:solidFill>
                <a:latin typeface="맑은 고딕" panose="020B0503020000020004" pitchFamily="50" charset="-127"/>
                <a:ea typeface="맑은 고딕" panose="020B0503020000020004" pitchFamily="50" charset="-127"/>
              </a:rPr>
              <a:t>조인순서</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5" name="직사각형 35"/>
          <p:cNvSpPr>
            <a:spLocks noChangeArrowheads="1"/>
          </p:cNvSpPr>
          <p:nvPr/>
        </p:nvSpPr>
        <p:spPr bwMode="auto">
          <a:xfrm>
            <a:off x="646112" y="1654543"/>
            <a:ext cx="4306888" cy="273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a:latin typeface="맑은 고딕" panose="020B0503020000020004" pitchFamily="50" charset="-127"/>
                <a:ea typeface="맑은 고딕" panose="020B0503020000020004" pitchFamily="50" charset="-127"/>
              </a:rPr>
              <a:t>▶ </a:t>
            </a:r>
            <a:r>
              <a:rPr lang="en-US" altLang="ko-KR" sz="1100" b="1" dirty="0" smtClean="0">
                <a:latin typeface="맑은 고딕" panose="020B0503020000020004" pitchFamily="50" charset="-127"/>
                <a:ea typeface="맑은 고딕" panose="020B0503020000020004" pitchFamily="50" charset="-127"/>
              </a:rPr>
              <a:t>Unique</a:t>
            </a:r>
            <a:r>
              <a:rPr lang="ko-KR" altLang="en-US" sz="1100" b="1" dirty="0" smtClean="0">
                <a:latin typeface="맑은 고딕" panose="020B0503020000020004" pitchFamily="50" charset="-127"/>
                <a:ea typeface="맑은 고딕" panose="020B0503020000020004" pitchFamily="50" charset="-127"/>
              </a:rPr>
              <a:t>인덱스와 </a:t>
            </a:r>
            <a:r>
              <a:rPr lang="ko-KR" altLang="en-US" sz="1100" b="1" dirty="0">
                <a:latin typeface="맑은 고딕" panose="020B0503020000020004" pitchFamily="50" charset="-127"/>
                <a:ea typeface="맑은 고딕" panose="020B0503020000020004" pitchFamily="50" charset="-127"/>
              </a:rPr>
              <a:t>결합인덱스가 혼합되어 있는 경우</a:t>
            </a:r>
            <a:endParaRPr lang="en-US" altLang="ko-KR" sz="1100" b="1" dirty="0" smtClean="0">
              <a:latin typeface="맑은 고딕" panose="020B0503020000020004" pitchFamily="50" charset="-127"/>
              <a:ea typeface="맑은 고딕" panose="020B0503020000020004" pitchFamily="50" charset="-127"/>
            </a:endParaRPr>
          </a:p>
          <a:p>
            <a:pPr algn="l">
              <a:lnSpc>
                <a:spcPct val="130000"/>
              </a:lnSpc>
            </a:pPr>
            <a:endParaRPr lang="en-US" altLang="ko-KR" sz="1100" b="1"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1.</a:t>
            </a:r>
            <a:r>
              <a:rPr lang="ko-KR" altLang="en-US" sz="1100" dirty="0" smtClean="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Unique</a:t>
            </a:r>
            <a:r>
              <a:rPr lang="ko-KR" altLang="en-US" sz="1100" dirty="0" smtClean="0">
                <a:latin typeface="맑은 고딕" panose="020B0503020000020004" pitchFamily="50" charset="-127"/>
                <a:ea typeface="맑은 고딕" panose="020B0503020000020004" pitchFamily="50" charset="-127"/>
              </a:rPr>
              <a:t>인덱스가 우선한다</a:t>
            </a:r>
            <a:r>
              <a:rPr lang="en-US" altLang="ko-KR" sz="1100" dirty="0" smtClean="0">
                <a:latin typeface="맑은 고딕" panose="020B0503020000020004" pitchFamily="50" charset="-127"/>
                <a:ea typeface="맑은 고딕" panose="020B0503020000020004" pitchFamily="50" charset="-127"/>
              </a:rPr>
              <a:t>.</a:t>
            </a:r>
          </a:p>
          <a:p>
            <a:pPr lvl="1" algn="l">
              <a:lnSpc>
                <a:spcPct val="130000"/>
              </a:lnSpc>
            </a:pP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SELECT *</a:t>
            </a: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FROM EMP a,  -- </a:t>
            </a:r>
            <a:r>
              <a:rPr lang="ko-KR" altLang="en-US" sz="1100" dirty="0" smtClean="0">
                <a:latin typeface="맑은 고딕" panose="020B0503020000020004" pitchFamily="50" charset="-127"/>
                <a:ea typeface="맑은 고딕" panose="020B0503020000020004" pitchFamily="50" charset="-127"/>
              </a:rPr>
              <a:t>결합인덱스</a:t>
            </a: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         DEPT b,  -- </a:t>
            </a:r>
            <a:r>
              <a:rPr lang="en-US" altLang="ko-KR" sz="1100" dirty="0" err="1" smtClean="0">
                <a:latin typeface="맑은 고딕" panose="020B0503020000020004" pitchFamily="50" charset="-127"/>
                <a:ea typeface="맑은 고딕" panose="020B0503020000020004" pitchFamily="50" charset="-127"/>
              </a:rPr>
              <a:t>Uniqu</a:t>
            </a:r>
            <a:r>
              <a:rPr lang="ko-KR" altLang="en-US" sz="1100" dirty="0" smtClean="0">
                <a:latin typeface="맑은 고딕" panose="020B0503020000020004" pitchFamily="50" charset="-127"/>
                <a:ea typeface="맑은 고딕" panose="020B0503020000020004" pitchFamily="50" charset="-127"/>
              </a:rPr>
              <a:t>인덱스</a:t>
            </a: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         ACCOUNT c  -- </a:t>
            </a:r>
            <a:r>
              <a:rPr lang="ko-KR" altLang="en-US" sz="1100" dirty="0" smtClean="0">
                <a:latin typeface="맑은 고딕" panose="020B0503020000020004" pitchFamily="50" charset="-127"/>
                <a:ea typeface="맑은 고딕" panose="020B0503020000020004" pitchFamily="50" charset="-127"/>
              </a:rPr>
              <a:t>결합인덱스</a:t>
            </a: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WHERE </a:t>
            </a:r>
            <a:r>
              <a:rPr lang="en-US" altLang="ko-KR" sz="1100" dirty="0" err="1" smtClean="0">
                <a:latin typeface="맑은 고딕" panose="020B0503020000020004" pitchFamily="50" charset="-127"/>
                <a:ea typeface="맑은 고딕" panose="020B0503020000020004" pitchFamily="50" charset="-127"/>
              </a:rPr>
              <a:t>a.DEPTTNO</a:t>
            </a:r>
            <a:r>
              <a:rPr lang="en-US" altLang="ko-KR" sz="1100" dirty="0" smtClean="0">
                <a:latin typeface="맑은 고딕" panose="020B0503020000020004" pitchFamily="50" charset="-127"/>
                <a:ea typeface="맑은 고딕" panose="020B0503020000020004" pitchFamily="50" charset="-127"/>
              </a:rPr>
              <a:t> = </a:t>
            </a:r>
            <a:r>
              <a:rPr lang="en-US" altLang="ko-KR" sz="1100" dirty="0" err="1" smtClean="0">
                <a:latin typeface="맑은 고딕" panose="020B0503020000020004" pitchFamily="50" charset="-127"/>
                <a:ea typeface="맑은 고딕" panose="020B0503020000020004" pitchFamily="50" charset="-127"/>
              </a:rPr>
              <a:t>b.DEPTNO</a:t>
            </a: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smtClean="0">
                <a:latin typeface="맑은 고딕" panose="020B0503020000020004" pitchFamily="50" charset="-127"/>
                <a:ea typeface="맑은 고딕" panose="020B0503020000020004" pitchFamily="50" charset="-127"/>
              </a:rPr>
              <a:t>AND </a:t>
            </a:r>
            <a:r>
              <a:rPr lang="en-US" altLang="ko-KR" sz="1100" dirty="0" err="1" smtClean="0">
                <a:latin typeface="맑은 고딕" panose="020B0503020000020004" pitchFamily="50" charset="-127"/>
                <a:ea typeface="맑은 고딕" panose="020B0503020000020004" pitchFamily="50" charset="-127"/>
              </a:rPr>
              <a:t>b.LOCNO</a:t>
            </a:r>
            <a:r>
              <a:rPr lang="en-US" altLang="ko-KR" sz="1100" dirty="0" smtClean="0">
                <a:latin typeface="맑은 고딕" panose="020B0503020000020004" pitchFamily="50" charset="-127"/>
                <a:ea typeface="맑은 고딕" panose="020B0503020000020004" pitchFamily="50" charset="-127"/>
              </a:rPr>
              <a:t> = </a:t>
            </a:r>
            <a:r>
              <a:rPr lang="en-US" altLang="ko-KR" sz="1100" dirty="0" err="1" smtClean="0">
                <a:latin typeface="맑은 고딕" panose="020B0503020000020004" pitchFamily="50" charset="-127"/>
                <a:ea typeface="맑은 고딕" panose="020B0503020000020004" pitchFamily="50" charset="-127"/>
              </a:rPr>
              <a:t>c.LOCNO</a:t>
            </a:r>
            <a:r>
              <a:rPr lang="en-US" altLang="ko-KR" sz="1100" dirty="0" smtClean="0">
                <a:latin typeface="맑은 고딕" panose="020B0503020000020004" pitchFamily="50" charset="-127"/>
                <a:ea typeface="맑은 고딕" panose="020B0503020000020004" pitchFamily="50" charset="-127"/>
              </a:rPr>
              <a:t>;</a:t>
            </a:r>
          </a:p>
          <a:p>
            <a:pPr lvl="1" algn="l">
              <a:lnSpc>
                <a:spcPct val="130000"/>
              </a:lnSpc>
            </a:pPr>
            <a:endParaRPr lang="en-US" altLang="ko-KR" sz="1100" dirty="0" smtClean="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a:t>
            </a:r>
            <a:r>
              <a:rPr lang="ko-KR" altLang="en-US" sz="1100" dirty="0" smtClean="0">
                <a:latin typeface="맑은 고딕" panose="020B0503020000020004" pitchFamily="50" charset="-127"/>
                <a:ea typeface="맑은 고딕" panose="020B0503020000020004" pitchFamily="50" charset="-127"/>
              </a:rPr>
              <a:t>조인순서 </a:t>
            </a:r>
            <a:r>
              <a:rPr lang="en-US" altLang="ko-KR" sz="1100" dirty="0" smtClean="0">
                <a:latin typeface="맑은 고딕" panose="020B0503020000020004" pitchFamily="50" charset="-127"/>
                <a:ea typeface="맑은 고딕" panose="020B0503020000020004" pitchFamily="50" charset="-127"/>
              </a:rPr>
              <a:t>: b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c    a</a:t>
            </a:r>
            <a:endParaRPr lang="en-US" altLang="ko-KR" sz="1100" dirty="0">
              <a:latin typeface="맑은 고딕" panose="020B0503020000020004" pitchFamily="50" charset="-127"/>
              <a:ea typeface="맑은 고딕" panose="020B0503020000020004" pitchFamily="50" charset="-127"/>
            </a:endParaRPr>
          </a:p>
        </p:txBody>
      </p:sp>
      <p:sp>
        <p:nvSpPr>
          <p:cNvPr id="6" name="직사각형 35"/>
          <p:cNvSpPr>
            <a:spLocks noChangeArrowheads="1"/>
          </p:cNvSpPr>
          <p:nvPr/>
        </p:nvSpPr>
        <p:spPr bwMode="auto">
          <a:xfrm>
            <a:off x="5038600" y="1652249"/>
            <a:ext cx="4306888" cy="292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a:t>
            </a:r>
            <a:r>
              <a:rPr lang="ko-KR" altLang="en-US" sz="1100" b="1" dirty="0" err="1" smtClean="0">
                <a:latin typeface="맑은 고딕" panose="020B0503020000020004" pitchFamily="50" charset="-127"/>
                <a:ea typeface="맑은 고딕" panose="020B0503020000020004" pitchFamily="50" charset="-127"/>
              </a:rPr>
              <a:t>싱글인덱스와</a:t>
            </a:r>
            <a:r>
              <a:rPr lang="ko-KR" altLang="en-US" sz="1100" b="1" dirty="0" smtClean="0">
                <a:latin typeface="맑은 고딕" panose="020B0503020000020004" pitchFamily="50" charset="-127"/>
                <a:ea typeface="맑은 고딕" panose="020B0503020000020004" pitchFamily="50" charset="-127"/>
              </a:rPr>
              <a:t> </a:t>
            </a:r>
            <a:r>
              <a:rPr lang="ko-KR" altLang="en-US" sz="1100" b="1" dirty="0">
                <a:latin typeface="맑은 고딕" panose="020B0503020000020004" pitchFamily="50" charset="-127"/>
                <a:ea typeface="맑은 고딕" panose="020B0503020000020004" pitchFamily="50" charset="-127"/>
              </a:rPr>
              <a:t>결합인덱스가 혼합되어 있는 경우</a:t>
            </a:r>
            <a:endParaRPr lang="en-US" altLang="ko-KR" sz="1100" b="1" dirty="0">
              <a:latin typeface="맑은 고딕" panose="020B0503020000020004" pitchFamily="50" charset="-127"/>
              <a:ea typeface="맑은 고딕" panose="020B0503020000020004" pitchFamily="50" charset="-127"/>
            </a:endParaRPr>
          </a:p>
          <a:p>
            <a:pPr algn="l">
              <a:lnSpc>
                <a:spcPct val="130000"/>
              </a:lnSpc>
            </a:pPr>
            <a:endParaRPr lang="en-US" altLang="ko-KR" sz="1100" b="1"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1.</a:t>
            </a:r>
            <a:r>
              <a:rPr lang="ko-KR" altLang="en-US" sz="1100" dirty="0">
                <a:latin typeface="맑은 고딕" panose="020B0503020000020004" pitchFamily="50" charset="-127"/>
                <a:ea typeface="맑은 고딕" panose="020B0503020000020004" pitchFamily="50" charset="-127"/>
              </a:rPr>
              <a:t> </a:t>
            </a:r>
            <a:r>
              <a:rPr lang="ko-KR" altLang="en-US" sz="1100" dirty="0" smtClean="0">
                <a:latin typeface="맑은 고딕" panose="020B0503020000020004" pitchFamily="50" charset="-127"/>
                <a:ea typeface="맑은 고딕" panose="020B0503020000020004" pitchFamily="50" charset="-127"/>
              </a:rPr>
              <a:t>결합인덱스가 </a:t>
            </a:r>
            <a:r>
              <a:rPr lang="ko-KR" altLang="en-US" sz="1100" dirty="0">
                <a:latin typeface="맑은 고딕" panose="020B0503020000020004" pitchFamily="50" charset="-127"/>
                <a:ea typeface="맑은 고딕" panose="020B0503020000020004" pitchFamily="50" charset="-127"/>
              </a:rPr>
              <a:t>우선한다</a:t>
            </a:r>
            <a:r>
              <a:rPr lang="en-US" altLang="ko-KR" sz="1100" dirty="0">
                <a:latin typeface="맑은 고딕" panose="020B0503020000020004" pitchFamily="50" charset="-127"/>
                <a:ea typeface="맑은 고딕" panose="020B0503020000020004" pitchFamily="50" charset="-127"/>
              </a:rPr>
              <a:t>.</a:t>
            </a:r>
          </a:p>
          <a:p>
            <a:pPr lvl="1" algn="l">
              <a:lnSpc>
                <a:spcPct val="130000"/>
              </a:lnSpc>
            </a:pP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SELECT *</a:t>
            </a:r>
          </a:p>
          <a:p>
            <a:pPr lvl="1" algn="l">
              <a:lnSpc>
                <a:spcPct val="130000"/>
              </a:lnSpc>
            </a:pPr>
            <a:r>
              <a:rPr lang="en-US" altLang="ko-KR" sz="1100" dirty="0">
                <a:latin typeface="맑은 고딕" panose="020B0503020000020004" pitchFamily="50" charset="-127"/>
                <a:ea typeface="맑은 고딕" panose="020B0503020000020004" pitchFamily="50" charset="-127"/>
              </a:rPr>
              <a:t>FROM EMP a,  -- </a:t>
            </a:r>
            <a:r>
              <a:rPr lang="ko-KR" altLang="en-US" sz="1100" dirty="0">
                <a:latin typeface="맑은 고딕" panose="020B0503020000020004" pitchFamily="50" charset="-127"/>
                <a:ea typeface="맑은 고딕" panose="020B0503020000020004" pitchFamily="50" charset="-127"/>
              </a:rPr>
              <a:t>결합인덱스</a:t>
            </a: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         DEPT b,  -- </a:t>
            </a:r>
            <a:r>
              <a:rPr lang="ko-KR" altLang="en-US" sz="1100" dirty="0" err="1" smtClean="0">
                <a:latin typeface="맑은 고딕" panose="020B0503020000020004" pitchFamily="50" charset="-127"/>
                <a:ea typeface="맑은 고딕" panose="020B0503020000020004" pitchFamily="50" charset="-127"/>
              </a:rPr>
              <a:t>싱글인덱스</a:t>
            </a: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         ACCOUNT c  -- </a:t>
            </a:r>
            <a:r>
              <a:rPr lang="ko-KR" altLang="en-US" sz="1100" dirty="0">
                <a:latin typeface="맑은 고딕" panose="020B0503020000020004" pitchFamily="50" charset="-127"/>
                <a:ea typeface="맑은 고딕" panose="020B0503020000020004" pitchFamily="50" charset="-127"/>
              </a:rPr>
              <a:t>결합인덱스</a:t>
            </a: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WHERE </a:t>
            </a:r>
            <a:r>
              <a:rPr lang="en-US" altLang="ko-KR" sz="1100" dirty="0" err="1">
                <a:latin typeface="맑은 고딕" panose="020B0503020000020004" pitchFamily="50" charset="-127"/>
                <a:ea typeface="맑은 고딕" panose="020B0503020000020004" pitchFamily="50" charset="-127"/>
              </a:rPr>
              <a:t>a.DEPTTNO</a:t>
            </a:r>
            <a:r>
              <a:rPr lang="en-US" altLang="ko-KR" sz="1100" dirty="0">
                <a:latin typeface="맑은 고딕" panose="020B0503020000020004" pitchFamily="50" charset="-127"/>
                <a:ea typeface="맑은 고딕" panose="020B0503020000020004" pitchFamily="50" charset="-127"/>
              </a:rPr>
              <a:t> = </a:t>
            </a:r>
            <a:r>
              <a:rPr lang="en-US" altLang="ko-KR" sz="1100" dirty="0" err="1">
                <a:latin typeface="맑은 고딕" panose="020B0503020000020004" pitchFamily="50" charset="-127"/>
                <a:ea typeface="맑은 고딕" panose="020B0503020000020004" pitchFamily="50" charset="-127"/>
              </a:rPr>
              <a:t>b.DEPTNO</a:t>
            </a: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AND </a:t>
            </a:r>
            <a:r>
              <a:rPr lang="en-US" altLang="ko-KR" sz="1100" dirty="0" err="1">
                <a:latin typeface="맑은 고딕" panose="020B0503020000020004" pitchFamily="50" charset="-127"/>
                <a:ea typeface="맑은 고딕" panose="020B0503020000020004" pitchFamily="50" charset="-127"/>
              </a:rPr>
              <a:t>b.LOCNO</a:t>
            </a:r>
            <a:r>
              <a:rPr lang="en-US" altLang="ko-KR" sz="1100" dirty="0">
                <a:latin typeface="맑은 고딕" panose="020B0503020000020004" pitchFamily="50" charset="-127"/>
                <a:ea typeface="맑은 고딕" panose="020B0503020000020004" pitchFamily="50" charset="-127"/>
              </a:rPr>
              <a:t> = </a:t>
            </a:r>
            <a:r>
              <a:rPr lang="en-US" altLang="ko-KR" sz="1100" dirty="0" err="1">
                <a:latin typeface="맑은 고딕" panose="020B0503020000020004" pitchFamily="50" charset="-127"/>
                <a:ea typeface="맑은 고딕" panose="020B0503020000020004" pitchFamily="50" charset="-127"/>
              </a:rPr>
              <a:t>c.LOCNO</a:t>
            </a:r>
            <a:r>
              <a:rPr lang="en-US" altLang="ko-KR" sz="1100" dirty="0">
                <a:latin typeface="맑은 고딕" panose="020B0503020000020004" pitchFamily="50" charset="-127"/>
                <a:ea typeface="맑은 고딕" panose="020B0503020000020004" pitchFamily="50" charset="-127"/>
              </a:rPr>
              <a:t>;</a:t>
            </a:r>
          </a:p>
          <a:p>
            <a:pPr lvl="1" algn="l">
              <a:lnSpc>
                <a:spcPct val="130000"/>
              </a:lnSpc>
            </a:pPr>
            <a:endParaRPr lang="en-US" altLang="ko-KR" sz="1100" dirty="0">
              <a:latin typeface="맑은 고딕" panose="020B0503020000020004" pitchFamily="50" charset="-127"/>
              <a:ea typeface="맑은 고딕" panose="020B0503020000020004" pitchFamily="50" charset="-127"/>
            </a:endParaRPr>
          </a:p>
          <a:p>
            <a:pPr lvl="1" algn="l">
              <a:lnSpc>
                <a:spcPct val="130000"/>
              </a:lnSpc>
            </a:pPr>
            <a:r>
              <a:rPr lang="en-US" altLang="ko-KR" sz="1100" dirty="0">
                <a:latin typeface="맑은 고딕" panose="020B0503020000020004" pitchFamily="50" charset="-127"/>
                <a:ea typeface="맑은 고딕" panose="020B0503020000020004" pitchFamily="50" charset="-127"/>
              </a:rPr>
              <a:t>※ </a:t>
            </a:r>
            <a:r>
              <a:rPr lang="ko-KR" altLang="en-US" sz="1100" dirty="0" smtClean="0">
                <a:latin typeface="맑은 고딕" panose="020B0503020000020004" pitchFamily="50" charset="-127"/>
                <a:ea typeface="맑은 고딕" panose="020B0503020000020004" pitchFamily="50" charset="-127"/>
              </a:rPr>
              <a:t>조인순서 </a:t>
            </a:r>
            <a:r>
              <a:rPr lang="en-US" altLang="ko-KR" sz="1100" dirty="0" smtClean="0">
                <a:latin typeface="맑은 고딕" panose="020B0503020000020004" pitchFamily="50" charset="-127"/>
                <a:ea typeface="맑은 고딕" panose="020B0503020000020004" pitchFamily="50" charset="-127"/>
              </a:rPr>
              <a:t>: c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a    b</a:t>
            </a:r>
            <a:endParaRPr lang="en-US" altLang="ko-KR" sz="1100" dirty="0">
              <a:latin typeface="맑은 고딕" panose="020B0503020000020004" pitchFamily="50" charset="-127"/>
              <a:ea typeface="맑은 고딕" panose="020B0503020000020004" pitchFamily="50" charset="-127"/>
            </a:endParaRPr>
          </a:p>
          <a:p>
            <a:pPr algn="l">
              <a:lnSpc>
                <a:spcPct val="130000"/>
              </a:lnSpc>
            </a:pPr>
            <a:endParaRPr lang="ko-KR" altLang="ko-KR" sz="11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0707261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3.16 </a:t>
            </a:r>
            <a:r>
              <a:rPr lang="ko-KR" altLang="en-US" sz="1200" b="1" dirty="0">
                <a:solidFill>
                  <a:srgbClr val="000000"/>
                </a:solidFill>
                <a:latin typeface="맑은 고딕" panose="020B0503020000020004" pitchFamily="50" charset="-127"/>
                <a:ea typeface="맑은 고딕" panose="020B0503020000020004" pitchFamily="50" charset="-127"/>
              </a:rPr>
              <a:t>조인순서</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0" name="직사각형 35"/>
          <p:cNvSpPr>
            <a:spLocks noChangeArrowheads="1"/>
          </p:cNvSpPr>
          <p:nvPr/>
        </p:nvSpPr>
        <p:spPr bwMode="auto">
          <a:xfrm>
            <a:off x="646112" y="1484784"/>
            <a:ext cx="8915400" cy="972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테이블에 생성되어 있는 인덱스 조회 쿼리</a:t>
            </a:r>
            <a:endParaRPr lang="en-US" altLang="ko-KR" sz="1100" b="1" dirty="0" smtClean="0">
              <a:latin typeface="맑은 고딕" panose="020B0503020000020004" pitchFamily="50" charset="-127"/>
              <a:ea typeface="맑은 고딕" panose="020B0503020000020004" pitchFamily="50" charset="-127"/>
            </a:endParaRPr>
          </a:p>
          <a:p>
            <a:pPr algn="l">
              <a:lnSpc>
                <a:spcPct val="130000"/>
              </a:lnSpc>
            </a:pPr>
            <a:endParaRPr lang="en-US" altLang="ko-KR" sz="1100" b="1" dirty="0">
              <a:latin typeface="맑은 고딕" panose="020B0503020000020004" pitchFamily="50" charset="-127"/>
              <a:ea typeface="맑은 고딕" panose="020B0503020000020004" pitchFamily="50" charset="-127"/>
            </a:endParaRPr>
          </a:p>
          <a:p>
            <a:pPr marL="685800" lvl="2" indent="-228600" algn="l">
              <a:lnSpc>
                <a:spcPct val="130000"/>
              </a:lnSpc>
              <a:buAutoNum type="arabicPeriod"/>
            </a:pPr>
            <a:r>
              <a:rPr lang="ko-KR" altLang="en-US" sz="1100" dirty="0" err="1" smtClean="0">
                <a:latin typeface="맑은 고딕" panose="020B0503020000020004" pitchFamily="50" charset="-127"/>
                <a:ea typeface="맑은 고딕" panose="020B0503020000020004" pitchFamily="50" charset="-127"/>
              </a:rPr>
              <a:t>딕셔너리</a:t>
            </a:r>
            <a:r>
              <a:rPr lang="ko-KR" altLang="en-US" sz="1100" dirty="0" smtClean="0">
                <a:latin typeface="맑은 고딕" panose="020B0503020000020004" pitchFamily="50" charset="-127"/>
                <a:ea typeface="맑은 고딕" panose="020B0503020000020004" pitchFamily="50" charset="-127"/>
              </a:rPr>
              <a:t> 테이블 참조</a:t>
            </a:r>
            <a:endParaRPr lang="en-US" altLang="ko-KR" sz="1100" dirty="0" smtClean="0">
              <a:latin typeface="맑은 고딕" panose="020B0503020000020004" pitchFamily="50" charset="-127"/>
              <a:ea typeface="맑은 고딕" panose="020B0503020000020004" pitchFamily="50" charset="-127"/>
            </a:endParaRPr>
          </a:p>
          <a:p>
            <a:pPr marL="685800" lvl="2" indent="-228600" algn="l">
              <a:lnSpc>
                <a:spcPct val="130000"/>
              </a:lnSpc>
              <a:buAutoNum type="arabicPeriod"/>
            </a:pPr>
            <a:r>
              <a:rPr lang="en-US" altLang="ko-KR" sz="1100" dirty="0" smtClean="0">
                <a:latin typeface="맑은 고딕" panose="020B0503020000020004" pitchFamily="50" charset="-127"/>
                <a:ea typeface="맑은 고딕" panose="020B0503020000020004" pitchFamily="50" charset="-127"/>
              </a:rPr>
              <a:t>WHERE </a:t>
            </a:r>
            <a:r>
              <a:rPr lang="ko-KR" altLang="en-US" sz="1100" dirty="0" smtClean="0">
                <a:latin typeface="맑은 고딕" panose="020B0503020000020004" pitchFamily="50" charset="-127"/>
                <a:ea typeface="맑은 고딕" panose="020B0503020000020004" pitchFamily="50" charset="-127"/>
              </a:rPr>
              <a:t>절의 비교되는 </a:t>
            </a:r>
            <a:r>
              <a:rPr lang="en-US" altLang="ko-KR" sz="1100" dirty="0" smtClean="0">
                <a:latin typeface="맑은 고딕" panose="020B0503020000020004" pitchFamily="50" charset="-127"/>
                <a:ea typeface="맑은 고딕" panose="020B0503020000020004" pitchFamily="50" charset="-127"/>
              </a:rPr>
              <a:t>Object</a:t>
            </a:r>
            <a:r>
              <a:rPr lang="ko-KR" altLang="en-US" sz="1100" dirty="0" smtClean="0">
                <a:latin typeface="맑은 고딕" panose="020B0503020000020004" pitchFamily="50" charset="-127"/>
                <a:ea typeface="맑은 고딕" panose="020B0503020000020004" pitchFamily="50" charset="-127"/>
              </a:rPr>
              <a:t>명은 반드시 대문자로 기술한다</a:t>
            </a:r>
            <a:r>
              <a:rPr lang="en-US" altLang="ko-KR" sz="1100" dirty="0" smtClean="0">
                <a:latin typeface="맑은 고딕" panose="020B0503020000020004" pitchFamily="50" charset="-127"/>
                <a:ea typeface="맑은 고딕" panose="020B0503020000020004" pitchFamily="50" charset="-127"/>
              </a:rPr>
              <a:t>.</a:t>
            </a:r>
            <a:endParaRPr lang="en-US" altLang="ko-KR" sz="1100" dirty="0">
              <a:latin typeface="맑은 고딕" panose="020B0503020000020004" pitchFamily="50" charset="-127"/>
              <a:ea typeface="맑은 고딕" panose="020B0503020000020004" pitchFamily="50" charset="-127"/>
            </a:endParaRPr>
          </a:p>
        </p:txBody>
      </p:sp>
      <p:sp>
        <p:nvSpPr>
          <p:cNvPr id="11" name="직사각형 35"/>
          <p:cNvSpPr>
            <a:spLocks noChangeArrowheads="1"/>
          </p:cNvSpPr>
          <p:nvPr/>
        </p:nvSpPr>
        <p:spPr bwMode="auto">
          <a:xfrm>
            <a:off x="1366192" y="2736210"/>
            <a:ext cx="8339336"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1000" dirty="0" smtClean="0">
                <a:latin typeface="맑은 고딕" panose="020B0503020000020004" pitchFamily="50" charset="-127"/>
                <a:ea typeface="맑은 고딕" panose="020B0503020000020004" pitchFamily="50" charset="-127"/>
                <a:sym typeface="Wingdings" panose="05000000000000000000" pitchFamily="2" charset="2"/>
              </a:rPr>
              <a:t> </a:t>
            </a:r>
            <a:r>
              <a:rPr lang="en-US" altLang="ko-KR" sz="1000" dirty="0" smtClean="0">
                <a:latin typeface="맑은 고딕" panose="020B0503020000020004" pitchFamily="50" charset="-127"/>
                <a:ea typeface="맑은 고딕" panose="020B0503020000020004" pitchFamily="50" charset="-127"/>
              </a:rPr>
              <a:t>USER_INDEXES </a:t>
            </a:r>
            <a:r>
              <a:rPr lang="ko-KR" altLang="en-US" sz="1000" dirty="0" smtClean="0">
                <a:latin typeface="맑은 고딕" panose="020B0503020000020004" pitchFamily="50" charset="-127"/>
                <a:ea typeface="맑은 고딕" panose="020B0503020000020004" pitchFamily="50" charset="-127"/>
              </a:rPr>
              <a:t>활용</a:t>
            </a:r>
            <a:endParaRPr lang="en-US" altLang="ko-KR" sz="1000" dirty="0" smtClean="0">
              <a:latin typeface="맑은 고딕" panose="020B0503020000020004" pitchFamily="50" charset="-127"/>
              <a:ea typeface="맑은 고딕" panose="020B0503020000020004" pitchFamily="50" charset="-127"/>
            </a:endParaRPr>
          </a:p>
          <a:p>
            <a:pPr algn="l">
              <a:lnSpc>
                <a:spcPct val="130000"/>
              </a:lnSpc>
            </a:pPr>
            <a:endParaRPr lang="en-US" altLang="ko-KR" sz="1000" dirty="0" smtClean="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SQL</a:t>
            </a:r>
            <a:r>
              <a:rPr lang="en-US" altLang="ko-KR" sz="1000" dirty="0" smtClean="0">
                <a:latin typeface="맑은 고딕" panose="020B0503020000020004" pitchFamily="50" charset="-127"/>
                <a:ea typeface="맑은 고딕" panose="020B0503020000020004" pitchFamily="50" charset="-127"/>
              </a:rPr>
              <a:t>&gt;</a:t>
            </a:r>
            <a:endParaRPr lang="ko-KR" altLang="en-US" sz="1000" dirty="0">
              <a:latin typeface="맑은 고딕" panose="020B0503020000020004" pitchFamily="50" charset="-127"/>
              <a:ea typeface="맑은 고딕" panose="020B0503020000020004" pitchFamily="50" charset="-127"/>
            </a:endParaRPr>
          </a:p>
          <a:p>
            <a:pPr algn="l">
              <a:lnSpc>
                <a:spcPct val="130000"/>
              </a:lnSpc>
            </a:pPr>
            <a:r>
              <a:rPr lang="ko-KR" altLang="en-US" sz="1000" dirty="0">
                <a:latin typeface="맑은 고딕" panose="020B0503020000020004" pitchFamily="50" charset="-127"/>
                <a:ea typeface="맑은 고딕" panose="020B0503020000020004" pitchFamily="50" charset="-127"/>
              </a:rPr>
              <a:t>  </a:t>
            </a:r>
            <a:r>
              <a:rPr lang="en-US" altLang="ko-KR" sz="1000" dirty="0">
                <a:latin typeface="맑은 고딕" panose="020B0503020000020004" pitchFamily="50" charset="-127"/>
                <a:ea typeface="맑은 고딕" panose="020B0503020000020004" pitchFamily="50" charset="-127"/>
              </a:rPr>
              <a:t>1  SELECT INDEX_NAME, INDEX_TYPE, TABLE_NAME, UNIQUENESS</a:t>
            </a:r>
          </a:p>
          <a:p>
            <a:pPr algn="l">
              <a:lnSpc>
                <a:spcPct val="130000"/>
              </a:lnSpc>
            </a:pPr>
            <a:r>
              <a:rPr lang="en-US" altLang="ko-KR" sz="1000" dirty="0">
                <a:latin typeface="맑은 고딕" panose="020B0503020000020004" pitchFamily="50" charset="-127"/>
                <a:ea typeface="맑은 고딕" panose="020B0503020000020004" pitchFamily="50" charset="-127"/>
              </a:rPr>
              <a:t>  2  FROM USER_INDEXES</a:t>
            </a:r>
          </a:p>
          <a:p>
            <a:pPr algn="l">
              <a:lnSpc>
                <a:spcPct val="130000"/>
              </a:lnSpc>
            </a:pPr>
            <a:r>
              <a:rPr lang="en-US" altLang="ko-KR" sz="1000" dirty="0">
                <a:latin typeface="맑은 고딕" panose="020B0503020000020004" pitchFamily="50" charset="-127"/>
                <a:ea typeface="맑은 고딕" panose="020B0503020000020004" pitchFamily="50" charset="-127"/>
              </a:rPr>
              <a:t>  3* WHERE TABLE_NAME = 'ACCOUNT'</a:t>
            </a:r>
          </a:p>
          <a:p>
            <a:pPr algn="l">
              <a:lnSpc>
                <a:spcPct val="130000"/>
              </a:lnSpc>
            </a:pPr>
            <a:r>
              <a:rPr lang="en-US" altLang="ko-KR" sz="1000" dirty="0">
                <a:latin typeface="맑은 고딕" panose="020B0503020000020004" pitchFamily="50" charset="-127"/>
                <a:ea typeface="맑은 고딕" panose="020B0503020000020004" pitchFamily="50" charset="-127"/>
              </a:rPr>
              <a:t>SQL&gt; /</a:t>
            </a:r>
          </a:p>
          <a:p>
            <a:pPr algn="l">
              <a:lnSpc>
                <a:spcPct val="130000"/>
              </a:lnSpc>
            </a:pP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INDEX_NAME       </a:t>
            </a:r>
            <a:r>
              <a:rPr lang="en-US" altLang="ko-KR" sz="1000" dirty="0" smtClean="0">
                <a:latin typeface="맑은 고딕" panose="020B0503020000020004" pitchFamily="50" charset="-127"/>
                <a:ea typeface="맑은 고딕" panose="020B0503020000020004" pitchFamily="50" charset="-127"/>
              </a:rPr>
              <a:t>INDEX_TYPE                 TABLE_NAME       UNIQUENES</a:t>
            </a: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 --------------------------- -------------------- ---------</a:t>
            </a:r>
          </a:p>
          <a:p>
            <a:pPr algn="l">
              <a:lnSpc>
                <a:spcPct val="130000"/>
              </a:lnSpc>
            </a:pPr>
            <a:r>
              <a:rPr lang="en-US" altLang="ko-KR" sz="1000" dirty="0">
                <a:latin typeface="맑은 고딕" panose="020B0503020000020004" pitchFamily="50" charset="-127"/>
                <a:ea typeface="맑은 고딕" panose="020B0503020000020004" pitchFamily="50" charset="-127"/>
              </a:rPr>
              <a:t>IDX01_ACCOUNT  </a:t>
            </a:r>
            <a:r>
              <a:rPr lang="en-US" altLang="ko-KR" sz="1000" dirty="0" smtClean="0">
                <a:latin typeface="맑은 고딕" panose="020B0503020000020004" pitchFamily="50" charset="-127"/>
                <a:ea typeface="맑은 고딕" panose="020B0503020000020004" pitchFamily="50" charset="-127"/>
              </a:rPr>
              <a:t>NORMAL                      </a:t>
            </a:r>
            <a:r>
              <a:rPr lang="en-US" altLang="ko-KR" sz="1000" dirty="0">
                <a:latin typeface="맑은 고딕" panose="020B0503020000020004" pitchFamily="50" charset="-127"/>
                <a:ea typeface="맑은 고딕" panose="020B0503020000020004" pitchFamily="50" charset="-127"/>
              </a:rPr>
              <a:t>ACCOUNT          </a:t>
            </a:r>
            <a:r>
              <a:rPr lang="en-US" altLang="ko-KR" sz="1000" dirty="0" smtClean="0">
                <a:latin typeface="맑은 고딕" panose="020B0503020000020004" pitchFamily="50" charset="-127"/>
                <a:ea typeface="맑은 고딕" panose="020B0503020000020004" pitchFamily="50" charset="-127"/>
              </a:rPr>
              <a:t> </a:t>
            </a:r>
            <a:r>
              <a:rPr lang="en-US" altLang="ko-KR" sz="1000" dirty="0">
                <a:latin typeface="맑은 고딕" panose="020B0503020000020004" pitchFamily="50" charset="-127"/>
                <a:ea typeface="맑은 고딕" panose="020B0503020000020004" pitchFamily="50" charset="-127"/>
              </a:rPr>
              <a:t>NONUNIQUE</a:t>
            </a:r>
          </a:p>
          <a:p>
            <a:pPr algn="l">
              <a:lnSpc>
                <a:spcPct val="130000"/>
              </a:lnSpc>
            </a:pPr>
            <a:r>
              <a:rPr lang="en-US" altLang="ko-KR" sz="1000" dirty="0">
                <a:latin typeface="맑은 고딕" panose="020B0503020000020004" pitchFamily="50" charset="-127"/>
                <a:ea typeface="맑은 고딕" panose="020B0503020000020004" pitchFamily="50" charset="-127"/>
              </a:rPr>
              <a:t>SYS_C0011210      </a:t>
            </a:r>
            <a:r>
              <a:rPr lang="en-US" altLang="ko-KR" sz="1000" dirty="0" smtClean="0">
                <a:latin typeface="맑은 고딕" panose="020B0503020000020004" pitchFamily="50" charset="-127"/>
                <a:ea typeface="맑은 고딕" panose="020B0503020000020004" pitchFamily="50" charset="-127"/>
              </a:rPr>
              <a:t>NORMAL                      </a:t>
            </a:r>
            <a:r>
              <a:rPr lang="en-US" altLang="ko-KR" sz="1000" dirty="0">
                <a:latin typeface="맑은 고딕" panose="020B0503020000020004" pitchFamily="50" charset="-127"/>
                <a:ea typeface="맑은 고딕" panose="020B0503020000020004" pitchFamily="50" charset="-127"/>
              </a:rPr>
              <a:t>ACCOUNT          </a:t>
            </a:r>
            <a:r>
              <a:rPr lang="en-US" altLang="ko-KR" sz="1000" dirty="0" smtClean="0">
                <a:latin typeface="맑은 고딕" panose="020B0503020000020004" pitchFamily="50" charset="-127"/>
                <a:ea typeface="맑은 고딕" panose="020B0503020000020004" pitchFamily="50" charset="-127"/>
              </a:rPr>
              <a:t> </a:t>
            </a:r>
            <a:r>
              <a:rPr lang="en-US" altLang="ko-KR" sz="1000" dirty="0">
                <a:latin typeface="맑은 고딕" panose="020B0503020000020004" pitchFamily="50" charset="-127"/>
                <a:ea typeface="맑은 고딕" panose="020B0503020000020004" pitchFamily="50" charset="-127"/>
              </a:rPr>
              <a:t>UNIQUE</a:t>
            </a:r>
          </a:p>
          <a:p>
            <a:pPr algn="l">
              <a:lnSpc>
                <a:spcPct val="130000"/>
              </a:lnSpc>
            </a:pP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SQL&gt;</a:t>
            </a:r>
          </a:p>
        </p:txBody>
      </p:sp>
    </p:spTree>
    <p:extLst>
      <p:ext uri="{BB962C8B-B14F-4D97-AF65-F5344CB8AC3E}">
        <p14:creationId xmlns:p14="http://schemas.microsoft.com/office/powerpoint/2010/main" val="14619756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3.16 </a:t>
            </a:r>
            <a:r>
              <a:rPr lang="ko-KR" altLang="en-US" sz="1200" b="1" dirty="0">
                <a:solidFill>
                  <a:srgbClr val="000000"/>
                </a:solidFill>
                <a:latin typeface="맑은 고딕" panose="020B0503020000020004" pitchFamily="50" charset="-127"/>
                <a:ea typeface="맑은 고딕" panose="020B0503020000020004" pitchFamily="50" charset="-127"/>
              </a:rPr>
              <a:t>조인순서</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0" name="직사각형 35"/>
          <p:cNvSpPr>
            <a:spLocks noChangeArrowheads="1"/>
          </p:cNvSpPr>
          <p:nvPr/>
        </p:nvSpPr>
        <p:spPr bwMode="auto">
          <a:xfrm>
            <a:off x="646112" y="1484784"/>
            <a:ext cx="8915400" cy="2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테이블에 생성되어 있는 인덱스 조회 쿼리</a:t>
            </a:r>
            <a:endParaRPr lang="en-US" altLang="ko-KR" sz="1100" b="1" dirty="0" smtClean="0">
              <a:latin typeface="맑은 고딕" panose="020B0503020000020004" pitchFamily="50" charset="-127"/>
              <a:ea typeface="맑은 고딕" panose="020B0503020000020004" pitchFamily="50" charset="-127"/>
            </a:endParaRPr>
          </a:p>
        </p:txBody>
      </p:sp>
      <p:sp>
        <p:nvSpPr>
          <p:cNvPr id="12" name="직사각형 35"/>
          <p:cNvSpPr>
            <a:spLocks noChangeArrowheads="1"/>
          </p:cNvSpPr>
          <p:nvPr/>
        </p:nvSpPr>
        <p:spPr bwMode="auto">
          <a:xfrm>
            <a:off x="920552" y="1992030"/>
            <a:ext cx="8339336"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Wingdings" panose="05000000000000000000" pitchFamily="2" charset="2"/>
              <a:buChar char="à"/>
            </a:pPr>
            <a:r>
              <a:rPr lang="en-US" altLang="ko-KR" sz="1000" dirty="0">
                <a:latin typeface="맑은 고딕" panose="020B0503020000020004" pitchFamily="50" charset="-127"/>
                <a:ea typeface="맑은 고딕" panose="020B0503020000020004" pitchFamily="50" charset="-127"/>
              </a:rPr>
              <a:t>USER_IND_COLUMNS </a:t>
            </a:r>
            <a:r>
              <a:rPr lang="ko-KR" altLang="en-US" sz="1000" dirty="0" smtClean="0">
                <a:latin typeface="맑은 고딕" panose="020B0503020000020004" pitchFamily="50" charset="-127"/>
                <a:ea typeface="맑은 고딕" panose="020B0503020000020004" pitchFamily="50" charset="-127"/>
              </a:rPr>
              <a:t>활용</a:t>
            </a:r>
            <a:endParaRPr lang="en-US" altLang="ko-KR" sz="10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Wingdings" panose="05000000000000000000" pitchFamily="2" charset="2"/>
              <a:buChar char="à"/>
            </a:pPr>
            <a:endParaRPr lang="en-US" altLang="ko-KR" sz="1000" dirty="0" smtClean="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SQL</a:t>
            </a:r>
            <a:r>
              <a:rPr lang="en-US" altLang="ko-KR" sz="1000" dirty="0" smtClean="0">
                <a:latin typeface="맑은 고딕" panose="020B0503020000020004" pitchFamily="50" charset="-127"/>
                <a:ea typeface="맑은 고딕" panose="020B0503020000020004" pitchFamily="50" charset="-127"/>
              </a:rPr>
              <a:t>&gt;</a:t>
            </a:r>
            <a:endParaRPr lang="ko-KR" altLang="en-US" sz="1000" dirty="0">
              <a:latin typeface="맑은 고딕" panose="020B0503020000020004" pitchFamily="50" charset="-127"/>
              <a:ea typeface="맑은 고딕" panose="020B0503020000020004" pitchFamily="50" charset="-127"/>
            </a:endParaRPr>
          </a:p>
          <a:p>
            <a:pPr algn="l">
              <a:lnSpc>
                <a:spcPct val="130000"/>
              </a:lnSpc>
            </a:pPr>
            <a:r>
              <a:rPr lang="ko-KR" altLang="en-US" sz="1000" dirty="0">
                <a:latin typeface="맑은 고딕" panose="020B0503020000020004" pitchFamily="50" charset="-127"/>
                <a:ea typeface="맑은 고딕" panose="020B0503020000020004" pitchFamily="50" charset="-127"/>
              </a:rPr>
              <a:t>  </a:t>
            </a:r>
            <a:r>
              <a:rPr lang="en-US" altLang="ko-KR" sz="1000" dirty="0">
                <a:latin typeface="맑은 고딕" panose="020B0503020000020004" pitchFamily="50" charset="-127"/>
                <a:ea typeface="맑은 고딕" panose="020B0503020000020004" pitchFamily="50" charset="-127"/>
              </a:rPr>
              <a:t>1  SELECT INDEX_NAME, TABLE_NAME, COLUMN_NAME, COLUMN_POSITION</a:t>
            </a:r>
          </a:p>
          <a:p>
            <a:pPr algn="l">
              <a:lnSpc>
                <a:spcPct val="130000"/>
              </a:lnSpc>
            </a:pPr>
            <a:r>
              <a:rPr lang="en-US" altLang="ko-KR" sz="1000" dirty="0">
                <a:latin typeface="맑은 고딕" panose="020B0503020000020004" pitchFamily="50" charset="-127"/>
                <a:ea typeface="맑은 고딕" panose="020B0503020000020004" pitchFamily="50" charset="-127"/>
              </a:rPr>
              <a:t>  2  FROM USER_IND_COLUMNS</a:t>
            </a:r>
          </a:p>
          <a:p>
            <a:pPr algn="l">
              <a:lnSpc>
                <a:spcPct val="130000"/>
              </a:lnSpc>
            </a:pPr>
            <a:r>
              <a:rPr lang="en-US" altLang="ko-KR" sz="1000" dirty="0">
                <a:latin typeface="맑은 고딕" panose="020B0503020000020004" pitchFamily="50" charset="-127"/>
                <a:ea typeface="맑은 고딕" panose="020B0503020000020004" pitchFamily="50" charset="-127"/>
              </a:rPr>
              <a:t>  3* WHERE TABLE_NAME = 'ACCOUNT'</a:t>
            </a:r>
          </a:p>
          <a:p>
            <a:pPr algn="l">
              <a:lnSpc>
                <a:spcPct val="130000"/>
              </a:lnSpc>
            </a:pPr>
            <a:r>
              <a:rPr lang="en-US" altLang="ko-KR" sz="1000" dirty="0">
                <a:latin typeface="맑은 고딕" panose="020B0503020000020004" pitchFamily="50" charset="-127"/>
                <a:ea typeface="맑은 고딕" panose="020B0503020000020004" pitchFamily="50" charset="-127"/>
              </a:rPr>
              <a:t>SQL&gt; /</a:t>
            </a:r>
          </a:p>
          <a:p>
            <a:pPr algn="l">
              <a:lnSpc>
                <a:spcPct val="130000"/>
              </a:lnSpc>
            </a:pP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INDEX_NAME       </a:t>
            </a:r>
            <a:r>
              <a:rPr lang="en-US" altLang="ko-KR" sz="1000" dirty="0" smtClean="0">
                <a:latin typeface="맑은 고딕" panose="020B0503020000020004" pitchFamily="50" charset="-127"/>
                <a:ea typeface="맑은 고딕" panose="020B0503020000020004" pitchFamily="50" charset="-127"/>
              </a:rPr>
              <a:t>TABLE_NAME       COLUMN_NAME               COLUMN_POSITION</a:t>
            </a: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 -------------------- ------------------------------ ---------------</a:t>
            </a:r>
          </a:p>
          <a:p>
            <a:pPr algn="l">
              <a:lnSpc>
                <a:spcPct val="130000"/>
              </a:lnSpc>
            </a:pPr>
            <a:r>
              <a:rPr lang="en-US" altLang="ko-KR" sz="1000" dirty="0">
                <a:latin typeface="맑은 고딕" panose="020B0503020000020004" pitchFamily="50" charset="-127"/>
                <a:ea typeface="맑은 고딕" panose="020B0503020000020004" pitchFamily="50" charset="-127"/>
              </a:rPr>
              <a:t>SYS_C0011210      </a:t>
            </a:r>
            <a:r>
              <a:rPr lang="en-US" altLang="ko-KR" sz="1000" dirty="0" smtClean="0">
                <a:latin typeface="맑은 고딕" panose="020B0503020000020004" pitchFamily="50" charset="-127"/>
                <a:ea typeface="맑은 고딕" panose="020B0503020000020004" pitchFamily="50" charset="-127"/>
              </a:rPr>
              <a:t>ACCOUNT           NO                                1</a:t>
            </a: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IDX01_ACCOUNT  </a:t>
            </a:r>
            <a:r>
              <a:rPr lang="en-US" altLang="ko-KR" sz="1000" dirty="0" smtClean="0">
                <a:latin typeface="맑은 고딕" panose="020B0503020000020004" pitchFamily="50" charset="-127"/>
                <a:ea typeface="맑은 고딕" panose="020B0503020000020004" pitchFamily="50" charset="-127"/>
              </a:rPr>
              <a:t>ACCOUNT           OPEN_SITE                       1</a:t>
            </a: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IDX01_ACCOUNT  </a:t>
            </a:r>
            <a:r>
              <a:rPr lang="en-US" altLang="ko-KR" sz="1000" dirty="0" smtClean="0">
                <a:latin typeface="맑은 고딕" panose="020B0503020000020004" pitchFamily="50" charset="-127"/>
                <a:ea typeface="맑은 고딕" panose="020B0503020000020004" pitchFamily="50" charset="-127"/>
              </a:rPr>
              <a:t>ACCOUNT           ACCOUNT_KIND                2</a:t>
            </a:r>
            <a:endParaRPr lang="en-US" altLang="ko-KR" sz="10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7403899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3.16 </a:t>
            </a:r>
            <a:r>
              <a:rPr lang="ko-KR" altLang="en-US" sz="1200" b="1" dirty="0">
                <a:solidFill>
                  <a:srgbClr val="000000"/>
                </a:solidFill>
                <a:latin typeface="맑은 고딕" panose="020B0503020000020004" pitchFamily="50" charset="-127"/>
                <a:ea typeface="맑은 고딕" panose="020B0503020000020004" pitchFamily="50" charset="-127"/>
              </a:rPr>
              <a:t>조인순서</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0" name="직사각형 35"/>
          <p:cNvSpPr>
            <a:spLocks noChangeArrowheads="1"/>
          </p:cNvSpPr>
          <p:nvPr/>
        </p:nvSpPr>
        <p:spPr bwMode="auto">
          <a:xfrm>
            <a:off x="646112" y="1484784"/>
            <a:ext cx="8915400" cy="2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테이블에 생성되어 있는 인덱스 조회 쿼리</a:t>
            </a:r>
            <a:endParaRPr lang="en-US" altLang="ko-KR" sz="1100" b="1" dirty="0" smtClean="0">
              <a:latin typeface="맑은 고딕" panose="020B0503020000020004" pitchFamily="50" charset="-127"/>
              <a:ea typeface="맑은 고딕" panose="020B0503020000020004" pitchFamily="50" charset="-127"/>
            </a:endParaRPr>
          </a:p>
        </p:txBody>
      </p:sp>
      <p:sp>
        <p:nvSpPr>
          <p:cNvPr id="12" name="직사각형 35"/>
          <p:cNvSpPr>
            <a:spLocks noChangeArrowheads="1"/>
          </p:cNvSpPr>
          <p:nvPr/>
        </p:nvSpPr>
        <p:spPr bwMode="auto">
          <a:xfrm>
            <a:off x="920552" y="2016130"/>
            <a:ext cx="8339336"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Wingdings" panose="05000000000000000000" pitchFamily="2" charset="2"/>
              <a:buChar char="à"/>
            </a:pPr>
            <a:r>
              <a:rPr lang="en-US" altLang="ko-KR" sz="1000" dirty="0" smtClean="0">
                <a:latin typeface="맑은 고딕" panose="020B0503020000020004" pitchFamily="50" charset="-127"/>
                <a:ea typeface="맑은 고딕" panose="020B0503020000020004" pitchFamily="50" charset="-127"/>
              </a:rPr>
              <a:t>USER_CONS_COLUMNS </a:t>
            </a:r>
            <a:r>
              <a:rPr lang="ko-KR" altLang="en-US" sz="1000" dirty="0" smtClean="0">
                <a:latin typeface="맑은 고딕" panose="020B0503020000020004" pitchFamily="50" charset="-127"/>
                <a:ea typeface="맑은 고딕" panose="020B0503020000020004" pitchFamily="50" charset="-127"/>
              </a:rPr>
              <a:t>활용</a:t>
            </a:r>
            <a:endParaRPr lang="en-US" altLang="ko-KR" sz="10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Wingdings" panose="05000000000000000000" pitchFamily="2" charset="2"/>
              <a:buChar char="à"/>
            </a:pPr>
            <a:endParaRPr lang="en-US" altLang="ko-KR" sz="1000" dirty="0" smtClean="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SQL&gt; l</a:t>
            </a:r>
          </a:p>
          <a:p>
            <a:pPr algn="l">
              <a:lnSpc>
                <a:spcPct val="130000"/>
              </a:lnSpc>
            </a:pPr>
            <a:r>
              <a:rPr lang="en-US" altLang="ko-KR" sz="1000" dirty="0">
                <a:latin typeface="맑은 고딕" panose="020B0503020000020004" pitchFamily="50" charset="-127"/>
                <a:ea typeface="맑은 고딕" panose="020B0503020000020004" pitchFamily="50" charset="-127"/>
              </a:rPr>
              <a:t>  1  SELECT CONSTRAINT_NAME, TABLE_NAME, COLUMN_NAME, POSITION</a:t>
            </a:r>
          </a:p>
          <a:p>
            <a:pPr algn="l">
              <a:lnSpc>
                <a:spcPct val="130000"/>
              </a:lnSpc>
            </a:pPr>
            <a:r>
              <a:rPr lang="en-US" altLang="ko-KR" sz="1000" dirty="0">
                <a:latin typeface="맑은 고딕" panose="020B0503020000020004" pitchFamily="50" charset="-127"/>
                <a:ea typeface="맑은 고딕" panose="020B0503020000020004" pitchFamily="50" charset="-127"/>
              </a:rPr>
              <a:t>  2  FROM USER_CONS_COLUMNS</a:t>
            </a:r>
          </a:p>
          <a:p>
            <a:pPr algn="l">
              <a:lnSpc>
                <a:spcPct val="130000"/>
              </a:lnSpc>
            </a:pPr>
            <a:r>
              <a:rPr lang="en-US" altLang="ko-KR" sz="1000" dirty="0">
                <a:latin typeface="맑은 고딕" panose="020B0503020000020004" pitchFamily="50" charset="-127"/>
                <a:ea typeface="맑은 고딕" panose="020B0503020000020004" pitchFamily="50" charset="-127"/>
              </a:rPr>
              <a:t>  3* WHERE TABLE_NAME = 'ACCOUNT'</a:t>
            </a:r>
          </a:p>
          <a:p>
            <a:pPr algn="l">
              <a:lnSpc>
                <a:spcPct val="130000"/>
              </a:lnSpc>
            </a:pPr>
            <a:r>
              <a:rPr lang="en-US" altLang="ko-KR" sz="1000" dirty="0">
                <a:latin typeface="맑은 고딕" panose="020B0503020000020004" pitchFamily="50" charset="-127"/>
                <a:ea typeface="맑은 고딕" panose="020B0503020000020004" pitchFamily="50" charset="-127"/>
              </a:rPr>
              <a:t>SQL&gt;</a:t>
            </a:r>
          </a:p>
          <a:p>
            <a:pPr algn="l">
              <a:lnSpc>
                <a:spcPct val="130000"/>
              </a:lnSpc>
            </a:pPr>
            <a:r>
              <a:rPr lang="en-US" altLang="ko-KR" sz="1000" dirty="0">
                <a:latin typeface="맑은 고딕" panose="020B0503020000020004" pitchFamily="50" charset="-127"/>
                <a:ea typeface="맑은 고딕" panose="020B0503020000020004" pitchFamily="50" charset="-127"/>
              </a:rPr>
              <a:t>SQL&gt; /</a:t>
            </a:r>
          </a:p>
          <a:p>
            <a:pPr algn="l">
              <a:lnSpc>
                <a:spcPct val="130000"/>
              </a:lnSpc>
            </a:pP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CONSTRAINT_NAME          </a:t>
            </a:r>
            <a:r>
              <a:rPr lang="en-US" altLang="ko-KR" sz="1000" dirty="0" smtClean="0">
                <a:latin typeface="맑은 고딕" panose="020B0503020000020004" pitchFamily="50" charset="-127"/>
                <a:ea typeface="맑은 고딕" panose="020B0503020000020004" pitchFamily="50" charset="-127"/>
              </a:rPr>
              <a:t>TABLE_NAME       COLUMN_NAME   POSITION</a:t>
            </a: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 -------------------- -------------------- ----------</a:t>
            </a:r>
          </a:p>
          <a:p>
            <a:pPr algn="l">
              <a:lnSpc>
                <a:spcPct val="130000"/>
              </a:lnSpc>
            </a:pPr>
            <a:r>
              <a:rPr lang="en-US" altLang="ko-KR" sz="1000" dirty="0">
                <a:latin typeface="맑은 고딕" panose="020B0503020000020004" pitchFamily="50" charset="-127"/>
                <a:ea typeface="맑은 고딕" panose="020B0503020000020004" pitchFamily="50" charset="-127"/>
              </a:rPr>
              <a:t>SYS_C0011210                  </a:t>
            </a:r>
            <a:r>
              <a:rPr lang="en-US" altLang="ko-KR" sz="1000" dirty="0" smtClean="0">
                <a:latin typeface="맑은 고딕" panose="020B0503020000020004" pitchFamily="50" charset="-127"/>
                <a:ea typeface="맑은 고딕" panose="020B0503020000020004" pitchFamily="50" charset="-127"/>
              </a:rPr>
              <a:t>ACCOUNT           NO                    1</a:t>
            </a:r>
            <a:endParaRPr lang="en-US" altLang="ko-KR" sz="10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11132466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3.16 </a:t>
            </a:r>
            <a:r>
              <a:rPr lang="ko-KR" altLang="en-US" sz="1200" b="1" dirty="0">
                <a:solidFill>
                  <a:srgbClr val="000000"/>
                </a:solidFill>
                <a:latin typeface="맑은 고딕" panose="020B0503020000020004" pitchFamily="50" charset="-127"/>
                <a:ea typeface="맑은 고딕" panose="020B0503020000020004" pitchFamily="50" charset="-127"/>
              </a:rPr>
              <a:t>조인순서</a:t>
            </a: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0" name="직사각형 35"/>
          <p:cNvSpPr>
            <a:spLocks noChangeArrowheads="1"/>
          </p:cNvSpPr>
          <p:nvPr/>
        </p:nvSpPr>
        <p:spPr bwMode="auto">
          <a:xfrm>
            <a:off x="646112" y="1484784"/>
            <a:ext cx="8915400" cy="2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테이블에 생성되어 있는 인덱스 조회 쿼리</a:t>
            </a:r>
            <a:endParaRPr lang="en-US" altLang="ko-KR" sz="1100" b="1" dirty="0" smtClean="0">
              <a:latin typeface="맑은 고딕" panose="020B0503020000020004" pitchFamily="50" charset="-127"/>
              <a:ea typeface="맑은 고딕" panose="020B0503020000020004" pitchFamily="50" charset="-127"/>
            </a:endParaRPr>
          </a:p>
        </p:txBody>
      </p:sp>
      <p:sp>
        <p:nvSpPr>
          <p:cNvPr id="12" name="직사각형 35"/>
          <p:cNvSpPr>
            <a:spLocks noChangeArrowheads="1"/>
          </p:cNvSpPr>
          <p:nvPr/>
        </p:nvSpPr>
        <p:spPr bwMode="auto">
          <a:xfrm>
            <a:off x="920552" y="2055906"/>
            <a:ext cx="8339336" cy="3893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Wingdings" panose="05000000000000000000" pitchFamily="2" charset="2"/>
              <a:buChar char="à"/>
            </a:pPr>
            <a:r>
              <a:rPr lang="en-US" altLang="ko-KR" sz="1000" dirty="0" smtClean="0">
                <a:latin typeface="맑은 고딕" panose="020B0503020000020004" pitchFamily="50" charset="-127"/>
                <a:ea typeface="맑은 고딕" panose="020B0503020000020004" pitchFamily="50" charset="-127"/>
              </a:rPr>
              <a:t>ALL_CONSTRAINTS </a:t>
            </a:r>
            <a:r>
              <a:rPr lang="ko-KR" altLang="en-US" sz="1000" dirty="0" smtClean="0">
                <a:latin typeface="맑은 고딕" panose="020B0503020000020004" pitchFamily="50" charset="-127"/>
                <a:ea typeface="맑은 고딕" panose="020B0503020000020004" pitchFamily="50" charset="-127"/>
              </a:rPr>
              <a:t>활용</a:t>
            </a:r>
            <a:endParaRPr lang="en-US" altLang="ko-KR" sz="10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Wingdings" panose="05000000000000000000" pitchFamily="2" charset="2"/>
              <a:buChar char="à"/>
            </a:pPr>
            <a:endParaRPr lang="en-US" altLang="ko-KR" sz="1000" dirty="0" smtClean="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SQL</a:t>
            </a:r>
            <a:r>
              <a:rPr lang="en-US" altLang="ko-KR" sz="1000" dirty="0" smtClean="0">
                <a:latin typeface="맑은 고딕" panose="020B0503020000020004" pitchFamily="50" charset="-127"/>
                <a:ea typeface="맑은 고딕" panose="020B0503020000020004" pitchFamily="50" charset="-127"/>
              </a:rPr>
              <a:t>&gt;</a:t>
            </a:r>
            <a:endParaRPr lang="ko-KR" altLang="en-US" sz="1000" dirty="0">
              <a:latin typeface="맑은 고딕" panose="020B0503020000020004" pitchFamily="50" charset="-127"/>
              <a:ea typeface="맑은 고딕" panose="020B0503020000020004" pitchFamily="50" charset="-127"/>
            </a:endParaRPr>
          </a:p>
          <a:p>
            <a:pPr algn="l">
              <a:lnSpc>
                <a:spcPct val="130000"/>
              </a:lnSpc>
            </a:pPr>
            <a:r>
              <a:rPr lang="ko-KR" altLang="en-US" sz="1000" dirty="0">
                <a:latin typeface="맑은 고딕" panose="020B0503020000020004" pitchFamily="50" charset="-127"/>
                <a:ea typeface="맑은 고딕" panose="020B0503020000020004" pitchFamily="50" charset="-127"/>
              </a:rPr>
              <a:t>  </a:t>
            </a:r>
            <a:r>
              <a:rPr lang="en-US" altLang="ko-KR" sz="1000" dirty="0">
                <a:latin typeface="맑은 고딕" panose="020B0503020000020004" pitchFamily="50" charset="-127"/>
                <a:ea typeface="맑은 고딕" panose="020B0503020000020004" pitchFamily="50" charset="-127"/>
              </a:rPr>
              <a:t>1  SELECT CONSTRAINT_NAME, CONSTRAINT_TYPE, </a:t>
            </a:r>
            <a:r>
              <a:rPr lang="en-US" altLang="ko-KR" sz="1000" dirty="0" smtClean="0">
                <a:latin typeface="맑은 고딕" panose="020B0503020000020004" pitchFamily="50" charset="-127"/>
                <a:ea typeface="맑은 고딕" panose="020B0503020000020004" pitchFamily="50" charset="-127"/>
              </a:rPr>
              <a:t>TABLE_NAME, INDEX_NAME</a:t>
            </a: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  2  FROM ALL_CONSTRAINTS</a:t>
            </a:r>
          </a:p>
          <a:p>
            <a:pPr algn="l">
              <a:lnSpc>
                <a:spcPct val="130000"/>
              </a:lnSpc>
            </a:pPr>
            <a:r>
              <a:rPr lang="en-US" altLang="ko-KR" sz="1000" dirty="0">
                <a:latin typeface="맑은 고딕" panose="020B0503020000020004" pitchFamily="50" charset="-127"/>
                <a:ea typeface="맑은 고딕" panose="020B0503020000020004" pitchFamily="50" charset="-127"/>
              </a:rPr>
              <a:t>  3* WHERE TABLE_NAME = 'ACCOUNT'</a:t>
            </a:r>
          </a:p>
          <a:p>
            <a:pPr algn="l">
              <a:lnSpc>
                <a:spcPct val="130000"/>
              </a:lnSpc>
            </a:pPr>
            <a:r>
              <a:rPr lang="en-US" altLang="ko-KR" sz="1000" dirty="0">
                <a:latin typeface="맑은 고딕" panose="020B0503020000020004" pitchFamily="50" charset="-127"/>
                <a:ea typeface="맑은 고딕" panose="020B0503020000020004" pitchFamily="50" charset="-127"/>
              </a:rPr>
              <a:t>SQL&gt; /</a:t>
            </a:r>
          </a:p>
          <a:p>
            <a:pPr algn="l">
              <a:lnSpc>
                <a:spcPct val="130000"/>
              </a:lnSpc>
            </a:pPr>
            <a:endParaRPr lang="en-US" altLang="ko-KR" sz="1000" dirty="0">
              <a:latin typeface="맑은 고딕" panose="020B0503020000020004" pitchFamily="50" charset="-127"/>
              <a:ea typeface="맑은 고딕" panose="020B0503020000020004" pitchFamily="50" charset="-127"/>
            </a:endParaRPr>
          </a:p>
          <a:p>
            <a:pPr algn="l">
              <a:lnSpc>
                <a:spcPct val="130000"/>
              </a:lnSpc>
            </a:pPr>
            <a:r>
              <a:rPr lang="en-US" altLang="ko-KR" sz="1000" dirty="0">
                <a:latin typeface="맑은 고딕" panose="020B0503020000020004" pitchFamily="50" charset="-127"/>
                <a:ea typeface="맑은 고딕" panose="020B0503020000020004" pitchFamily="50" charset="-127"/>
              </a:rPr>
              <a:t>CONSTRAINT_NAME         </a:t>
            </a:r>
            <a:r>
              <a:rPr lang="en-US" altLang="ko-KR" sz="1000" dirty="0" smtClean="0">
                <a:latin typeface="맑은 고딕" panose="020B0503020000020004" pitchFamily="50" charset="-127"/>
                <a:ea typeface="맑은 고딕" panose="020B0503020000020004" pitchFamily="50" charset="-127"/>
              </a:rPr>
              <a:t>C </a:t>
            </a:r>
            <a:r>
              <a:rPr lang="en-US" altLang="ko-KR" sz="1000" dirty="0">
                <a:latin typeface="맑은 고딕" panose="020B0503020000020004" pitchFamily="50" charset="-127"/>
                <a:ea typeface="맑은 고딕" panose="020B0503020000020004" pitchFamily="50" charset="-127"/>
              </a:rPr>
              <a:t>TABLE_NAME</a:t>
            </a:r>
          </a:p>
          <a:p>
            <a:pPr algn="l">
              <a:lnSpc>
                <a:spcPct val="130000"/>
              </a:lnSpc>
            </a:pPr>
            <a:r>
              <a:rPr lang="en-US" altLang="ko-KR" sz="1000" dirty="0">
                <a:latin typeface="맑은 고딕" panose="020B0503020000020004" pitchFamily="50" charset="-127"/>
                <a:ea typeface="맑은 고딕" panose="020B0503020000020004" pitchFamily="50" charset="-127"/>
              </a:rPr>
              <a:t>------------------------------ - --------------------</a:t>
            </a:r>
          </a:p>
          <a:p>
            <a:pPr algn="l">
              <a:lnSpc>
                <a:spcPct val="130000"/>
              </a:lnSpc>
            </a:pPr>
            <a:r>
              <a:rPr lang="en-US" altLang="ko-KR" sz="1000" dirty="0">
                <a:latin typeface="맑은 고딕" panose="020B0503020000020004" pitchFamily="50" charset="-127"/>
                <a:ea typeface="맑은 고딕" panose="020B0503020000020004" pitchFamily="50" charset="-127"/>
              </a:rPr>
              <a:t>SYS_C0011210                  </a:t>
            </a:r>
            <a:r>
              <a:rPr lang="en-US" altLang="ko-KR" sz="1000" dirty="0" smtClean="0">
                <a:latin typeface="맑은 고딕" panose="020B0503020000020004" pitchFamily="50" charset="-127"/>
                <a:ea typeface="맑은 고딕" panose="020B0503020000020004" pitchFamily="50" charset="-127"/>
              </a:rPr>
              <a:t>P ACCOUNT</a:t>
            </a:r>
          </a:p>
          <a:p>
            <a:pPr algn="l">
              <a:lnSpc>
                <a:spcPct val="130000"/>
              </a:lnSpc>
            </a:pPr>
            <a:endParaRPr lang="en-US" altLang="ko-KR" sz="1000" dirty="0">
              <a:latin typeface="맑은 고딕" panose="020B0503020000020004" pitchFamily="50" charset="-127"/>
              <a:ea typeface="맑은 고딕" panose="020B0503020000020004" pitchFamily="50" charset="-127"/>
            </a:endParaRPr>
          </a:p>
          <a:p>
            <a:pPr algn="l">
              <a:lnSpc>
                <a:spcPct val="130000"/>
              </a:lnSpc>
            </a:pPr>
            <a:endParaRPr lang="en-US" altLang="ko-KR" sz="1000" dirty="0" smtClean="0">
              <a:latin typeface="맑은 고딕" panose="020B0503020000020004" pitchFamily="50" charset="-127"/>
              <a:ea typeface="맑은 고딕" panose="020B0503020000020004" pitchFamily="50" charset="-127"/>
              <a:sym typeface="Wingdings" panose="05000000000000000000" pitchFamily="2" charset="2"/>
            </a:endParaRPr>
          </a:p>
          <a:p>
            <a:pPr marL="171450" indent="-171450" algn="l">
              <a:lnSpc>
                <a:spcPct val="130000"/>
              </a:lnSpc>
              <a:buFont typeface="Wingdings" panose="05000000000000000000" pitchFamily="2" charset="2"/>
              <a:buChar char="à"/>
            </a:pPr>
            <a:r>
              <a:rPr lang="en-US" altLang="ko-KR" sz="1000" dirty="0" smtClean="0">
                <a:latin typeface="맑은 고딕" panose="020B0503020000020004" pitchFamily="50" charset="-127"/>
                <a:ea typeface="맑은 고딕" panose="020B0503020000020004" pitchFamily="50" charset="-127"/>
              </a:rPr>
              <a:t>CONSTRAINT_TYPE </a:t>
            </a:r>
          </a:p>
          <a:p>
            <a:pPr marL="171450" indent="-171450" algn="l">
              <a:lnSpc>
                <a:spcPct val="130000"/>
              </a:lnSpc>
              <a:buFont typeface="Wingdings" panose="05000000000000000000" pitchFamily="2" charset="2"/>
              <a:buChar char="à"/>
            </a:pPr>
            <a:endParaRPr lang="en-US" altLang="ko-KR" sz="1000" dirty="0" smtClean="0">
              <a:latin typeface="맑은 고딕" panose="020B0503020000020004" pitchFamily="50" charset="-127"/>
              <a:ea typeface="맑은 고딕" panose="020B0503020000020004" pitchFamily="50" charset="-127"/>
            </a:endParaRPr>
          </a:p>
          <a:p>
            <a:pPr algn="l">
              <a:lnSpc>
                <a:spcPct val="130000"/>
              </a:lnSpc>
            </a:pPr>
            <a:r>
              <a:rPr lang="en-US" altLang="ko-KR" sz="1000" dirty="0" smtClean="0">
                <a:latin typeface="맑은 고딕" panose="020B0503020000020004" pitchFamily="50" charset="-127"/>
                <a:ea typeface="맑은 고딕" panose="020B0503020000020004" pitchFamily="50" charset="-127"/>
              </a:rPr>
              <a:t>P : Primary Key</a:t>
            </a:r>
          </a:p>
          <a:p>
            <a:pPr algn="l">
              <a:lnSpc>
                <a:spcPct val="130000"/>
              </a:lnSpc>
            </a:pPr>
            <a:r>
              <a:rPr lang="en-US" altLang="ko-KR" sz="1000" dirty="0" smtClean="0">
                <a:latin typeface="맑은 고딕" panose="020B0503020000020004" pitchFamily="50" charset="-127"/>
                <a:ea typeface="맑은 고딕" panose="020B0503020000020004" pitchFamily="50" charset="-127"/>
              </a:rPr>
              <a:t>R : Referential Key</a:t>
            </a:r>
          </a:p>
          <a:p>
            <a:pPr algn="l">
              <a:lnSpc>
                <a:spcPct val="130000"/>
              </a:lnSpc>
            </a:pPr>
            <a:r>
              <a:rPr lang="en-US" altLang="ko-KR" sz="1000" dirty="0" smtClean="0">
                <a:latin typeface="맑은 고딕" panose="020B0503020000020004" pitchFamily="50" charset="-127"/>
                <a:ea typeface="맑은 고딕" panose="020B0503020000020004" pitchFamily="50" charset="-127"/>
              </a:rPr>
              <a:t>UK : Unique Key</a:t>
            </a:r>
          </a:p>
          <a:p>
            <a:pPr algn="l">
              <a:lnSpc>
                <a:spcPct val="130000"/>
              </a:lnSpc>
            </a:pPr>
            <a:r>
              <a:rPr lang="en-US" altLang="ko-KR" sz="1000" dirty="0" smtClean="0">
                <a:latin typeface="맑은 고딕" panose="020B0503020000020004" pitchFamily="50" charset="-127"/>
                <a:ea typeface="맑은 고딕" panose="020B0503020000020004" pitchFamily="50" charset="-127"/>
              </a:rPr>
              <a:t>C : Check </a:t>
            </a:r>
            <a:r>
              <a:rPr lang="ko-KR" altLang="en-US" sz="1000" dirty="0" smtClean="0">
                <a:latin typeface="맑은 고딕" panose="020B0503020000020004" pitchFamily="50" charset="-127"/>
                <a:ea typeface="맑은 고딕" panose="020B0503020000020004" pitchFamily="50" charset="-127"/>
              </a:rPr>
              <a:t>제약조건</a:t>
            </a:r>
            <a:endParaRPr lang="en-US" altLang="ko-KR" sz="10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0429108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3.17 </a:t>
            </a:r>
            <a:r>
              <a:rPr lang="en-US" altLang="ko-KR" sz="1200" b="1" dirty="0">
                <a:latin typeface="맑은 고딕" panose="020B0503020000020004" pitchFamily="50" charset="-127"/>
                <a:ea typeface="맑은 고딕" panose="020B0503020000020004" pitchFamily="50" charset="-127"/>
              </a:rPr>
              <a:t>Explain </a:t>
            </a:r>
            <a:r>
              <a:rPr lang="en-US" altLang="ko-KR" sz="1200" b="1" dirty="0" smtClean="0">
                <a:latin typeface="맑은 고딕" panose="020B0503020000020004" pitchFamily="50" charset="-127"/>
                <a:ea typeface="맑은 고딕" panose="020B0503020000020004" pitchFamily="50" charset="-127"/>
              </a:rPr>
              <a:t>Plan (</a:t>
            </a:r>
            <a:r>
              <a:rPr lang="ko-KR" altLang="en-US" sz="1200" b="1" dirty="0" smtClean="0">
                <a:latin typeface="맑은 고딕" panose="020B0503020000020004" pitchFamily="50" charset="-127"/>
                <a:ea typeface="맑은 고딕" panose="020B0503020000020004" pitchFamily="50" charset="-127"/>
              </a:rPr>
              <a:t>실행 계획</a:t>
            </a:r>
            <a:r>
              <a:rPr lang="en-US" altLang="ko-KR" sz="1200" b="1" dirty="0" smtClean="0">
                <a:latin typeface="맑은 고딕" panose="020B0503020000020004" pitchFamily="50" charset="-127"/>
                <a:ea typeface="맑은 고딕" panose="020B0503020000020004" pitchFamily="50" charset="-127"/>
              </a:rPr>
              <a:t>)</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0" name="직사각형 35"/>
          <p:cNvSpPr>
            <a:spLocks noChangeArrowheads="1"/>
          </p:cNvSpPr>
          <p:nvPr/>
        </p:nvSpPr>
        <p:spPr bwMode="auto">
          <a:xfrm>
            <a:off x="646112" y="1484784"/>
            <a:ext cx="8915400" cy="31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선택도 </a:t>
            </a:r>
            <a:r>
              <a:rPr lang="en-US" altLang="ko-KR" sz="1100" b="1" dirty="0" smtClean="0">
                <a:latin typeface="맑은 고딕" panose="020B0503020000020004" pitchFamily="50" charset="-127"/>
                <a:ea typeface="맑은 고딕" panose="020B0503020000020004" pitchFamily="50" charset="-127"/>
              </a:rPr>
              <a:t>(Selectivity)</a:t>
            </a:r>
            <a:r>
              <a:rPr lang="ko-KR" altLang="en-US" sz="1100" b="1" dirty="0" smtClean="0">
                <a:latin typeface="맑은 고딕" panose="020B0503020000020004" pitchFamily="50" charset="-127"/>
                <a:ea typeface="맑은 고딕" panose="020B0503020000020004" pitchFamily="50" charset="-127"/>
              </a:rPr>
              <a:t> </a:t>
            </a:r>
            <a:endParaRPr lang="en-US" altLang="ko-KR" sz="1100" b="1" dirty="0" smtClean="0">
              <a:latin typeface="맑은 고딕" panose="020B0503020000020004" pitchFamily="50" charset="-127"/>
              <a:ea typeface="맑은 고딕" panose="020B0503020000020004" pitchFamily="50" charset="-127"/>
            </a:endParaRPr>
          </a:p>
        </p:txBody>
      </p:sp>
      <p:sp>
        <p:nvSpPr>
          <p:cNvPr id="6" name="직사각형 35"/>
          <p:cNvSpPr>
            <a:spLocks noChangeArrowheads="1"/>
          </p:cNvSpPr>
          <p:nvPr/>
        </p:nvSpPr>
        <p:spPr bwMode="auto">
          <a:xfrm>
            <a:off x="848544" y="1844824"/>
            <a:ext cx="891540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000" dirty="0" smtClean="0">
                <a:latin typeface="맑은 고딕" panose="020B0503020000020004" pitchFamily="50" charset="-127"/>
                <a:ea typeface="맑은 고딕" panose="020B0503020000020004" pitchFamily="50" charset="-127"/>
              </a:rPr>
              <a:t>전체 레코드 중에서 특정 조건에 의해 선택될 것으로 예상되는 레코드 비율</a:t>
            </a:r>
            <a:r>
              <a:rPr lang="en-US" altLang="ko-KR" sz="1000" dirty="0" smtClean="0">
                <a:latin typeface="맑은 고딕" panose="020B0503020000020004" pitchFamily="50" charset="-127"/>
                <a:ea typeface="맑은 고딕" panose="020B0503020000020004" pitchFamily="50" charset="-127"/>
              </a:rPr>
              <a:t>(%)</a:t>
            </a:r>
            <a:endParaRPr lang="en-US" altLang="ko-KR" sz="1000" dirty="0">
              <a:latin typeface="맑은 고딕" panose="020B0503020000020004" pitchFamily="50" charset="-127"/>
              <a:ea typeface="맑은 고딕" panose="020B0503020000020004" pitchFamily="50" charset="-127"/>
            </a:endParaRPr>
          </a:p>
        </p:txBody>
      </p:sp>
      <p:sp>
        <p:nvSpPr>
          <p:cNvPr id="7" name="직사각형 35"/>
          <p:cNvSpPr>
            <a:spLocks noChangeArrowheads="1"/>
          </p:cNvSpPr>
          <p:nvPr/>
        </p:nvSpPr>
        <p:spPr bwMode="auto">
          <a:xfrm>
            <a:off x="646112" y="4045010"/>
            <a:ext cx="8915400" cy="31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a:t>
            </a:r>
            <a:r>
              <a:rPr lang="ko-KR" altLang="en-US" sz="1100" b="1" dirty="0" err="1" smtClean="0">
                <a:latin typeface="맑은 고딕" panose="020B0503020000020004" pitchFamily="50" charset="-127"/>
                <a:ea typeface="맑은 고딕" panose="020B0503020000020004" pitchFamily="50" charset="-127"/>
              </a:rPr>
              <a:t>카디널리티</a:t>
            </a:r>
            <a:r>
              <a:rPr lang="ko-KR" altLang="en-US" sz="1100" b="1" dirty="0" smtClean="0">
                <a:latin typeface="맑은 고딕" panose="020B0503020000020004" pitchFamily="50" charset="-127"/>
                <a:ea typeface="맑은 고딕" panose="020B0503020000020004" pitchFamily="50" charset="-127"/>
              </a:rPr>
              <a:t> </a:t>
            </a:r>
            <a:r>
              <a:rPr lang="en-US" altLang="ko-KR" sz="1100" b="1" dirty="0" smtClean="0">
                <a:latin typeface="맑은 고딕" panose="020B0503020000020004" pitchFamily="50" charset="-127"/>
                <a:ea typeface="맑은 고딕" panose="020B0503020000020004" pitchFamily="50" charset="-127"/>
              </a:rPr>
              <a:t>(Cardinality)</a:t>
            </a:r>
          </a:p>
        </p:txBody>
      </p:sp>
      <p:sp>
        <p:nvSpPr>
          <p:cNvPr id="8" name="직사각형 35"/>
          <p:cNvSpPr>
            <a:spLocks noChangeArrowheads="1"/>
          </p:cNvSpPr>
          <p:nvPr/>
        </p:nvSpPr>
        <p:spPr bwMode="auto">
          <a:xfrm>
            <a:off x="848544" y="4392687"/>
            <a:ext cx="891540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000" dirty="0" smtClean="0">
                <a:latin typeface="맑은 고딕" panose="020B0503020000020004" pitchFamily="50" charset="-127"/>
                <a:ea typeface="맑은 고딕" panose="020B0503020000020004" pitchFamily="50" charset="-127"/>
              </a:rPr>
              <a:t>특정 </a:t>
            </a:r>
            <a:r>
              <a:rPr lang="ko-KR" altLang="en-US" sz="1000" dirty="0" err="1" smtClean="0">
                <a:latin typeface="맑은 고딕" panose="020B0503020000020004" pitchFamily="50" charset="-127"/>
                <a:ea typeface="맑은 고딕" panose="020B0503020000020004" pitchFamily="50" charset="-127"/>
              </a:rPr>
              <a:t>엑세스</a:t>
            </a:r>
            <a:r>
              <a:rPr lang="ko-KR" altLang="en-US" sz="1000" dirty="0" smtClean="0">
                <a:latin typeface="맑은 고딕" panose="020B0503020000020004" pitchFamily="50" charset="-127"/>
                <a:ea typeface="맑은 고딕" panose="020B0503020000020004" pitchFamily="50" charset="-127"/>
              </a:rPr>
              <a:t> 단계를 거치고 나서 출력될 것으로 예상되는 결과 건수</a:t>
            </a:r>
            <a:endParaRPr lang="en-US" altLang="ko-KR" sz="1000" dirty="0" smtClean="0">
              <a:latin typeface="맑은 고딕" panose="020B0503020000020004" pitchFamily="50" charset="-127"/>
              <a:ea typeface="맑은 고딕" panose="020B0503020000020004" pitchFamily="50" charset="-127"/>
            </a:endParaRPr>
          </a:p>
          <a:p>
            <a:pPr algn="l">
              <a:lnSpc>
                <a:spcPct val="130000"/>
              </a:lnSpc>
            </a:pPr>
            <a:endParaRPr lang="en-US" altLang="ko-KR" sz="1000" dirty="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en-US" altLang="ko-KR" sz="1000" dirty="0" smtClean="0">
                <a:latin typeface="맑은 고딕" panose="020B0503020000020004" pitchFamily="50" charset="-127"/>
                <a:ea typeface="맑은 고딕" panose="020B0503020000020004" pitchFamily="50" charset="-127"/>
              </a:rPr>
              <a:t>Cardinality = </a:t>
            </a:r>
            <a:r>
              <a:rPr lang="ko-KR" altLang="en-US" sz="1000" dirty="0" smtClean="0">
                <a:latin typeface="맑은 고딕" panose="020B0503020000020004" pitchFamily="50" charset="-127"/>
                <a:ea typeface="맑은 고딕" panose="020B0503020000020004" pitchFamily="50" charset="-127"/>
              </a:rPr>
              <a:t>총 </a:t>
            </a:r>
            <a:r>
              <a:rPr lang="en-US" altLang="ko-KR" sz="1000" dirty="0" smtClean="0">
                <a:latin typeface="맑은 고딕" panose="020B0503020000020004" pitchFamily="50" charset="-127"/>
                <a:ea typeface="맑은 고딕" panose="020B0503020000020004" pitchFamily="50" charset="-127"/>
              </a:rPr>
              <a:t>row </a:t>
            </a:r>
            <a:r>
              <a:rPr lang="ko-KR" altLang="en-US" sz="1000" dirty="0" smtClean="0">
                <a:latin typeface="맑은 고딕" panose="020B0503020000020004" pitchFamily="50" charset="-127"/>
                <a:ea typeface="맑은 고딕" panose="020B0503020000020004" pitchFamily="50" charset="-127"/>
              </a:rPr>
              <a:t>수 </a:t>
            </a:r>
            <a:r>
              <a:rPr lang="en-US" altLang="ko-KR" sz="1000" dirty="0" smtClean="0">
                <a:latin typeface="맑은 고딕" panose="020B0503020000020004" pitchFamily="50" charset="-127"/>
                <a:ea typeface="맑은 고딕" panose="020B0503020000020004" pitchFamily="50" charset="-127"/>
              </a:rPr>
              <a:t>* </a:t>
            </a:r>
            <a:r>
              <a:rPr lang="ko-KR" altLang="en-US" sz="1000" dirty="0" smtClean="0">
                <a:latin typeface="맑은 고딕" panose="020B0503020000020004" pitchFamily="50" charset="-127"/>
                <a:ea typeface="맑은 고딕" panose="020B0503020000020004" pitchFamily="50" charset="-127"/>
              </a:rPr>
              <a:t>선택도</a:t>
            </a:r>
            <a:endParaRPr lang="en-US" altLang="ko-KR" sz="10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endParaRPr lang="en-US" altLang="ko-KR" sz="1000" dirty="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ko-KR" altLang="en-US" sz="1000" dirty="0" smtClean="0">
                <a:latin typeface="맑은 고딕" panose="020B0503020000020004" pitchFamily="50" charset="-127"/>
                <a:ea typeface="맑은 고딕" panose="020B0503020000020004" pitchFamily="50" charset="-127"/>
              </a:rPr>
              <a:t>실행계획 생성시 </a:t>
            </a:r>
            <a:r>
              <a:rPr lang="en-US" altLang="ko-KR" sz="1000" dirty="0" smtClean="0">
                <a:latin typeface="맑은 고딕" panose="020B0503020000020004" pitchFamily="50" charset="-127"/>
                <a:ea typeface="맑은 고딕" panose="020B0503020000020004" pitchFamily="50" charset="-127"/>
              </a:rPr>
              <a:t>Optimizer </a:t>
            </a:r>
            <a:r>
              <a:rPr lang="ko-KR" altLang="en-US" sz="1000" dirty="0" smtClean="0">
                <a:latin typeface="맑은 고딕" panose="020B0503020000020004" pitchFamily="50" charset="-127"/>
                <a:ea typeface="맑은 고딕" panose="020B0503020000020004" pitchFamily="50" charset="-127"/>
              </a:rPr>
              <a:t>가 참조하는 정보</a:t>
            </a:r>
            <a:endParaRPr lang="en-US" altLang="ko-KR" sz="1000" dirty="0" smtClean="0">
              <a:latin typeface="맑은 고딕" panose="020B0503020000020004" pitchFamily="50" charset="-127"/>
              <a:ea typeface="맑은 고딕" panose="020B0503020000020004" pitchFamily="50" charset="-127"/>
            </a:endParaRPr>
          </a:p>
        </p:txBody>
      </p:sp>
      <p:sp>
        <p:nvSpPr>
          <p:cNvPr id="9" name="직사각형 35"/>
          <p:cNvSpPr>
            <a:spLocks noChangeArrowheads="1"/>
          </p:cNvSpPr>
          <p:nvPr/>
        </p:nvSpPr>
        <p:spPr bwMode="auto">
          <a:xfrm>
            <a:off x="848544" y="2200508"/>
            <a:ext cx="8915400"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Arial" panose="020B0604020202020204" pitchFamily="34" charset="0"/>
              <a:buChar char="•"/>
            </a:pPr>
            <a:r>
              <a:rPr lang="ko-KR" altLang="en-US" sz="1000" dirty="0" smtClean="0">
                <a:latin typeface="맑은 고딕" panose="020B0503020000020004" pitchFamily="50" charset="-127"/>
                <a:ea typeface="맑은 고딕" panose="020B0503020000020004" pitchFamily="50" charset="-127"/>
              </a:rPr>
              <a:t>등치</a:t>
            </a:r>
            <a:r>
              <a:rPr lang="en-US" altLang="ko-KR" sz="1000" dirty="0" smtClean="0">
                <a:latin typeface="맑은 고딕" panose="020B0503020000020004" pitchFamily="50" charset="-127"/>
                <a:ea typeface="맑은 고딕" panose="020B0503020000020004" pitchFamily="50" charset="-127"/>
              </a:rPr>
              <a:t>(=) </a:t>
            </a:r>
            <a:r>
              <a:rPr lang="ko-KR" altLang="en-US" sz="1000" dirty="0" smtClean="0">
                <a:latin typeface="맑은 고딕" panose="020B0503020000020004" pitchFamily="50" charset="-127"/>
                <a:ea typeface="맑은 고딕" panose="020B0503020000020004" pitchFamily="50" charset="-127"/>
              </a:rPr>
              <a:t>조건의 경우 선택도 </a:t>
            </a:r>
            <a:r>
              <a:rPr lang="en-US" altLang="ko-KR" sz="1000" dirty="0" smtClean="0">
                <a:latin typeface="맑은 고딕" panose="020B0503020000020004" pitchFamily="50" charset="-127"/>
                <a:ea typeface="맑은 고딕" panose="020B0503020000020004" pitchFamily="50" charset="-127"/>
              </a:rPr>
              <a:t>= 1 / Distinct Value </a:t>
            </a:r>
            <a:r>
              <a:rPr lang="ko-KR" altLang="en-US" sz="1000" dirty="0" smtClean="0">
                <a:latin typeface="맑은 고딕" panose="020B0503020000020004" pitchFamily="50" charset="-127"/>
                <a:ea typeface="맑은 고딕" panose="020B0503020000020004" pitchFamily="50" charset="-127"/>
              </a:rPr>
              <a:t>개수</a:t>
            </a:r>
            <a:endParaRPr lang="en-US" altLang="ko-KR" sz="10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endParaRPr lang="en-US" altLang="ko-KR" sz="10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ko-KR" altLang="en-US" sz="1000" dirty="0" smtClean="0">
                <a:latin typeface="맑은 고딕" panose="020B0503020000020004" pitchFamily="50" charset="-127"/>
                <a:ea typeface="맑은 고딕" panose="020B0503020000020004" pitchFamily="50" charset="-127"/>
              </a:rPr>
              <a:t>부등호</a:t>
            </a:r>
            <a:r>
              <a:rPr lang="en-US" altLang="ko-KR" sz="1000" dirty="0" smtClean="0">
                <a:latin typeface="맑은 고딕" panose="020B0503020000020004" pitchFamily="50" charset="-127"/>
                <a:ea typeface="맑은 고딕" panose="020B0503020000020004" pitchFamily="50" charset="-127"/>
              </a:rPr>
              <a:t>, Between </a:t>
            </a:r>
            <a:r>
              <a:rPr lang="ko-KR" altLang="en-US" sz="1000" dirty="0" smtClean="0">
                <a:latin typeface="맑은 고딕" panose="020B0503020000020004" pitchFamily="50" charset="-127"/>
                <a:ea typeface="맑은 고딕" panose="020B0503020000020004" pitchFamily="50" charset="-127"/>
              </a:rPr>
              <a:t>같은 범위 검색 조건의 선택도 </a:t>
            </a:r>
            <a:r>
              <a:rPr lang="en-US" altLang="ko-KR" sz="1000" dirty="0" smtClean="0">
                <a:latin typeface="맑은 고딕" panose="020B0503020000020004" pitchFamily="50" charset="-127"/>
                <a:ea typeface="맑은 고딕" panose="020B0503020000020004" pitchFamily="50" charset="-127"/>
              </a:rPr>
              <a:t>= </a:t>
            </a:r>
            <a:r>
              <a:rPr lang="ko-KR" altLang="en-US" sz="1000" dirty="0" err="1">
                <a:latin typeface="맑은 고딕" panose="020B0503020000020004" pitchFamily="50" charset="-127"/>
                <a:ea typeface="맑은 고딕" panose="020B0503020000020004" pitchFamily="50" charset="-127"/>
              </a:rPr>
              <a:t>조건절에서</a:t>
            </a:r>
            <a:r>
              <a:rPr lang="ko-KR" altLang="en-US" sz="1000" dirty="0">
                <a:latin typeface="맑은 고딕" panose="020B0503020000020004" pitchFamily="50" charset="-127"/>
                <a:ea typeface="맑은 고딕" panose="020B0503020000020004" pitchFamily="50" charset="-127"/>
              </a:rPr>
              <a:t> 요청한 값 범위 </a:t>
            </a:r>
            <a:r>
              <a:rPr lang="en-US" altLang="ko-KR" sz="1000" dirty="0">
                <a:latin typeface="맑은 고딕" panose="020B0503020000020004" pitchFamily="50" charset="-127"/>
                <a:ea typeface="맑은 고딕" panose="020B0503020000020004" pitchFamily="50" charset="-127"/>
              </a:rPr>
              <a:t>/ </a:t>
            </a:r>
            <a:r>
              <a:rPr lang="ko-KR" altLang="en-US" sz="1000" dirty="0">
                <a:latin typeface="맑은 고딕" panose="020B0503020000020004" pitchFamily="50" charset="-127"/>
                <a:ea typeface="맑은 고딕" panose="020B0503020000020004" pitchFamily="50" charset="-127"/>
              </a:rPr>
              <a:t>전체 값 범위</a:t>
            </a:r>
            <a:endParaRPr lang="en-US" altLang="ko-KR" sz="1000" dirty="0">
              <a:latin typeface="맑은 고딕" panose="020B0503020000020004" pitchFamily="50" charset="-127"/>
              <a:ea typeface="맑은 고딕" panose="020B0503020000020004" pitchFamily="50" charset="-127"/>
            </a:endParaRPr>
          </a:p>
        </p:txBody>
      </p:sp>
      <p:grpSp>
        <p:nvGrpSpPr>
          <p:cNvPr id="33" name="그룹 32"/>
          <p:cNvGrpSpPr/>
          <p:nvPr/>
        </p:nvGrpSpPr>
        <p:grpSpPr>
          <a:xfrm>
            <a:off x="1064568" y="2924944"/>
            <a:ext cx="2655912" cy="861962"/>
            <a:chOff x="1064568" y="2924944"/>
            <a:chExt cx="2655912" cy="861962"/>
          </a:xfrm>
        </p:grpSpPr>
        <p:sp>
          <p:nvSpPr>
            <p:cNvPr id="12" name="직사각형 35"/>
            <p:cNvSpPr>
              <a:spLocks noChangeArrowheads="1"/>
            </p:cNvSpPr>
            <p:nvPr/>
          </p:nvSpPr>
          <p:spPr bwMode="auto">
            <a:xfrm>
              <a:off x="1222176" y="3327922"/>
              <a:ext cx="7064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000" dirty="0" smtClean="0">
                  <a:latin typeface="맑은 고딕" panose="020B0503020000020004" pitchFamily="50" charset="-127"/>
                  <a:ea typeface="맑은 고딕" panose="020B0503020000020004" pitchFamily="50" charset="-127"/>
                </a:rPr>
                <a:t>선택도 </a:t>
              </a:r>
              <a:r>
                <a:rPr lang="en-US" altLang="ko-KR" sz="1000" dirty="0" smtClean="0">
                  <a:latin typeface="맑은 고딕" panose="020B0503020000020004" pitchFamily="50" charset="-127"/>
                  <a:ea typeface="맑은 고딕" panose="020B0503020000020004" pitchFamily="50" charset="-127"/>
                </a:rPr>
                <a:t>=</a:t>
              </a:r>
              <a:endParaRPr lang="en-US" altLang="ko-KR" sz="1000" dirty="0">
                <a:latin typeface="맑은 고딕" panose="020B0503020000020004" pitchFamily="50" charset="-127"/>
                <a:ea typeface="맑은 고딕" panose="020B0503020000020004" pitchFamily="50" charset="-127"/>
              </a:endParaRPr>
            </a:p>
          </p:txBody>
        </p:sp>
        <p:sp>
          <p:nvSpPr>
            <p:cNvPr id="13" name="직사각형 35"/>
            <p:cNvSpPr>
              <a:spLocks noChangeArrowheads="1"/>
            </p:cNvSpPr>
            <p:nvPr/>
          </p:nvSpPr>
          <p:spPr bwMode="auto">
            <a:xfrm>
              <a:off x="1870248" y="3494518"/>
              <a:ext cx="185023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1000" dirty="0" smtClean="0">
                  <a:latin typeface="맑은 고딕" panose="020B0503020000020004" pitchFamily="50" charset="-127"/>
                  <a:ea typeface="맑은 고딕" panose="020B0503020000020004" pitchFamily="50" charset="-127"/>
                </a:rPr>
                <a:t>high_</a:t>
              </a:r>
              <a:r>
                <a:rPr lang="ko-KR" altLang="en-US" sz="1000" dirty="0" smtClean="0">
                  <a:latin typeface="맑은 고딕" panose="020B0503020000020004" pitchFamily="50" charset="-127"/>
                  <a:ea typeface="맑은 고딕" panose="020B0503020000020004" pitchFamily="50" charset="-127"/>
                </a:rPr>
                <a:t>값</a:t>
              </a:r>
              <a:r>
                <a:rPr lang="en-US" altLang="ko-KR" sz="1000" dirty="0" smtClean="0">
                  <a:latin typeface="맑은 고딕" panose="020B0503020000020004" pitchFamily="50" charset="-127"/>
                  <a:ea typeface="맑은 고딕" panose="020B0503020000020004" pitchFamily="50" charset="-127"/>
                </a:rPr>
                <a:t> – low_</a:t>
              </a:r>
              <a:r>
                <a:rPr lang="ko-KR" altLang="en-US" sz="1000" dirty="0" smtClean="0">
                  <a:latin typeface="맑은 고딕" panose="020B0503020000020004" pitchFamily="50" charset="-127"/>
                  <a:ea typeface="맑은 고딕" panose="020B0503020000020004" pitchFamily="50" charset="-127"/>
                </a:rPr>
                <a:t>값</a:t>
              </a:r>
              <a:endParaRPr lang="en-US" altLang="ko-KR" sz="1000" dirty="0">
                <a:latin typeface="맑은 고딕" panose="020B0503020000020004" pitchFamily="50" charset="-127"/>
                <a:ea typeface="맑은 고딕" panose="020B0503020000020004" pitchFamily="50" charset="-127"/>
              </a:endParaRPr>
            </a:p>
          </p:txBody>
        </p:sp>
        <p:sp>
          <p:nvSpPr>
            <p:cNvPr id="14" name="직사각형 35"/>
            <p:cNvSpPr>
              <a:spLocks noChangeArrowheads="1"/>
            </p:cNvSpPr>
            <p:nvPr/>
          </p:nvSpPr>
          <p:spPr bwMode="auto">
            <a:xfrm>
              <a:off x="1870248" y="3206486"/>
              <a:ext cx="185023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1000" dirty="0" smtClean="0">
                  <a:latin typeface="맑은 고딕" panose="020B0503020000020004" pitchFamily="50" charset="-127"/>
                  <a:ea typeface="맑은 고딕" panose="020B0503020000020004" pitchFamily="50" charset="-127"/>
                </a:rPr>
                <a:t>high_</a:t>
              </a:r>
              <a:r>
                <a:rPr lang="ko-KR" altLang="en-US" sz="1000" dirty="0" smtClean="0">
                  <a:latin typeface="맑은 고딕" panose="020B0503020000020004" pitchFamily="50" charset="-127"/>
                  <a:ea typeface="맑은 고딕" panose="020B0503020000020004" pitchFamily="50" charset="-127"/>
                </a:rPr>
                <a:t>값</a:t>
              </a:r>
              <a:r>
                <a:rPr lang="en-US" altLang="ko-KR" sz="1000" dirty="0" smtClean="0">
                  <a:latin typeface="맑은 고딕" panose="020B0503020000020004" pitchFamily="50" charset="-127"/>
                  <a:ea typeface="맑은 고딕" panose="020B0503020000020004" pitchFamily="50" charset="-127"/>
                </a:rPr>
                <a:t> – </a:t>
              </a:r>
              <a:r>
                <a:rPr lang="ko-KR" altLang="en-US" sz="1000" dirty="0" err="1" smtClean="0">
                  <a:latin typeface="맑은 고딕" panose="020B0503020000020004" pitchFamily="50" charset="-127"/>
                  <a:ea typeface="맑은 고딕" panose="020B0503020000020004" pitchFamily="50" charset="-127"/>
                </a:rPr>
                <a:t>비교값</a:t>
              </a:r>
              <a:endParaRPr lang="en-US" altLang="ko-KR" sz="1000" dirty="0">
                <a:latin typeface="맑은 고딕" panose="020B0503020000020004" pitchFamily="50" charset="-127"/>
                <a:ea typeface="맑은 고딕" panose="020B0503020000020004" pitchFamily="50" charset="-127"/>
              </a:endParaRPr>
            </a:p>
          </p:txBody>
        </p:sp>
        <p:cxnSp>
          <p:nvCxnSpPr>
            <p:cNvPr id="16" name="직선 연결선 15"/>
            <p:cNvCxnSpPr/>
            <p:nvPr/>
          </p:nvCxnSpPr>
          <p:spPr bwMode="auto">
            <a:xfrm>
              <a:off x="1856656" y="3492770"/>
              <a:ext cx="1584176" cy="0"/>
            </a:xfrm>
            <a:prstGeom prst="line">
              <a:avLst/>
            </a:prstGeom>
            <a:noFill/>
            <a:ln w="9525" cap="flat" cmpd="sng" algn="ctr">
              <a:solidFill>
                <a:schemeClr val="tx1"/>
              </a:solidFill>
              <a:prstDash val="solid"/>
              <a:round/>
              <a:headEnd type="none" w="med" len="med"/>
              <a:tailEnd type="none" w="med" len="med"/>
            </a:ln>
            <a:effectLst/>
          </p:spPr>
        </p:cxnSp>
        <p:sp>
          <p:nvSpPr>
            <p:cNvPr id="21" name="직사각형 35"/>
            <p:cNvSpPr>
              <a:spLocks noChangeArrowheads="1"/>
            </p:cNvSpPr>
            <p:nvPr/>
          </p:nvSpPr>
          <p:spPr bwMode="auto">
            <a:xfrm>
              <a:off x="1064568" y="2924944"/>
              <a:ext cx="2376264"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1000" dirty="0" smtClean="0">
                  <a:latin typeface="맑은 고딕" panose="020B0503020000020004" pitchFamily="50" charset="-127"/>
                  <a:ea typeface="맑은 고딕" panose="020B0503020000020004" pitchFamily="50" charset="-127"/>
                  <a:sym typeface="Wingdings" panose="05000000000000000000" pitchFamily="2" charset="2"/>
                </a:rPr>
                <a:t> </a:t>
              </a:r>
              <a:r>
                <a:rPr lang="en-US" altLang="ko-KR" sz="1000" dirty="0" smtClean="0">
                  <a:latin typeface="맑은 고딕" panose="020B0503020000020004" pitchFamily="50" charset="-127"/>
                  <a:ea typeface="맑은 고딕" panose="020B0503020000020004" pitchFamily="50" charset="-127"/>
                </a:rPr>
                <a:t>Where No &gt; 500</a:t>
              </a:r>
              <a:endParaRPr lang="en-US" altLang="ko-KR" sz="1000" dirty="0">
                <a:latin typeface="맑은 고딕" panose="020B0503020000020004" pitchFamily="50" charset="-127"/>
                <a:ea typeface="맑은 고딕" panose="020B0503020000020004" pitchFamily="50" charset="-127"/>
              </a:endParaRPr>
            </a:p>
          </p:txBody>
        </p:sp>
      </p:grpSp>
      <p:grpSp>
        <p:nvGrpSpPr>
          <p:cNvPr id="32" name="그룹 31"/>
          <p:cNvGrpSpPr/>
          <p:nvPr/>
        </p:nvGrpSpPr>
        <p:grpSpPr>
          <a:xfrm>
            <a:off x="4448944" y="2929300"/>
            <a:ext cx="2592288" cy="864096"/>
            <a:chOff x="3656856" y="2929300"/>
            <a:chExt cx="2592288" cy="864096"/>
          </a:xfrm>
        </p:grpSpPr>
        <p:sp>
          <p:nvSpPr>
            <p:cNvPr id="17" name="직사각형 35"/>
            <p:cNvSpPr>
              <a:spLocks noChangeArrowheads="1"/>
            </p:cNvSpPr>
            <p:nvPr/>
          </p:nvSpPr>
          <p:spPr bwMode="auto">
            <a:xfrm>
              <a:off x="3750840" y="3334412"/>
              <a:ext cx="706488"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000" dirty="0" smtClean="0">
                  <a:latin typeface="맑은 고딕" panose="020B0503020000020004" pitchFamily="50" charset="-127"/>
                  <a:ea typeface="맑은 고딕" panose="020B0503020000020004" pitchFamily="50" charset="-127"/>
                </a:rPr>
                <a:t>선택도 </a:t>
              </a:r>
              <a:r>
                <a:rPr lang="en-US" altLang="ko-KR" sz="1000" dirty="0" smtClean="0">
                  <a:latin typeface="맑은 고딕" panose="020B0503020000020004" pitchFamily="50" charset="-127"/>
                  <a:ea typeface="맑은 고딕" panose="020B0503020000020004" pitchFamily="50" charset="-127"/>
                </a:rPr>
                <a:t>=</a:t>
              </a:r>
              <a:endParaRPr lang="en-US" altLang="ko-KR" sz="1000" dirty="0">
                <a:latin typeface="맑은 고딕" panose="020B0503020000020004" pitchFamily="50" charset="-127"/>
                <a:ea typeface="맑은 고딕" panose="020B0503020000020004" pitchFamily="50" charset="-127"/>
              </a:endParaRPr>
            </a:p>
          </p:txBody>
        </p:sp>
        <p:sp>
          <p:nvSpPr>
            <p:cNvPr id="18" name="직사각형 35"/>
            <p:cNvSpPr>
              <a:spLocks noChangeArrowheads="1"/>
            </p:cNvSpPr>
            <p:nvPr/>
          </p:nvSpPr>
          <p:spPr bwMode="auto">
            <a:xfrm>
              <a:off x="4398912" y="3501008"/>
              <a:ext cx="185023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1000" dirty="0" smtClean="0">
                  <a:latin typeface="맑은 고딕" panose="020B0503020000020004" pitchFamily="50" charset="-127"/>
                  <a:ea typeface="맑은 고딕" panose="020B0503020000020004" pitchFamily="50" charset="-127"/>
                </a:rPr>
                <a:t>high_</a:t>
              </a:r>
              <a:r>
                <a:rPr lang="ko-KR" altLang="en-US" sz="1000" dirty="0" smtClean="0">
                  <a:latin typeface="맑은 고딕" panose="020B0503020000020004" pitchFamily="50" charset="-127"/>
                  <a:ea typeface="맑은 고딕" panose="020B0503020000020004" pitchFamily="50" charset="-127"/>
                </a:rPr>
                <a:t>값</a:t>
              </a:r>
              <a:r>
                <a:rPr lang="en-US" altLang="ko-KR" sz="1000" dirty="0" smtClean="0">
                  <a:latin typeface="맑은 고딕" panose="020B0503020000020004" pitchFamily="50" charset="-127"/>
                  <a:ea typeface="맑은 고딕" panose="020B0503020000020004" pitchFamily="50" charset="-127"/>
                </a:rPr>
                <a:t> – low_</a:t>
              </a:r>
              <a:r>
                <a:rPr lang="ko-KR" altLang="en-US" sz="1000" dirty="0" smtClean="0">
                  <a:latin typeface="맑은 고딕" panose="020B0503020000020004" pitchFamily="50" charset="-127"/>
                  <a:ea typeface="맑은 고딕" panose="020B0503020000020004" pitchFamily="50" charset="-127"/>
                </a:rPr>
                <a:t>값</a:t>
              </a:r>
              <a:endParaRPr lang="en-US" altLang="ko-KR" sz="1000" dirty="0">
                <a:latin typeface="맑은 고딕" panose="020B0503020000020004" pitchFamily="50" charset="-127"/>
                <a:ea typeface="맑은 고딕" panose="020B0503020000020004" pitchFamily="50" charset="-127"/>
              </a:endParaRPr>
            </a:p>
          </p:txBody>
        </p:sp>
        <p:sp>
          <p:nvSpPr>
            <p:cNvPr id="19" name="직사각형 35"/>
            <p:cNvSpPr>
              <a:spLocks noChangeArrowheads="1"/>
            </p:cNvSpPr>
            <p:nvPr/>
          </p:nvSpPr>
          <p:spPr bwMode="auto">
            <a:xfrm>
              <a:off x="4398912" y="3212976"/>
              <a:ext cx="185023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000" dirty="0" err="1" smtClean="0">
                  <a:latin typeface="맑은 고딕" panose="020B0503020000020004" pitchFamily="50" charset="-127"/>
                  <a:ea typeface="맑은 고딕" panose="020B0503020000020004" pitchFamily="50" charset="-127"/>
                </a:rPr>
                <a:t>비교값</a:t>
              </a:r>
              <a:r>
                <a:rPr lang="ko-KR" altLang="en-US" sz="1000" dirty="0" smtClean="0">
                  <a:latin typeface="맑은 고딕" panose="020B0503020000020004" pitchFamily="50" charset="-127"/>
                  <a:ea typeface="맑은 고딕" panose="020B0503020000020004" pitchFamily="50" charset="-127"/>
                </a:rPr>
                <a:t> </a:t>
              </a:r>
              <a:r>
                <a:rPr lang="en-US" altLang="ko-KR" sz="1000" dirty="0" smtClean="0">
                  <a:latin typeface="맑은 고딕" panose="020B0503020000020004" pitchFamily="50" charset="-127"/>
                  <a:ea typeface="맑은 고딕" panose="020B0503020000020004" pitchFamily="50" charset="-127"/>
                </a:rPr>
                <a:t>– low_</a:t>
              </a:r>
              <a:r>
                <a:rPr lang="ko-KR" altLang="en-US" sz="1000" dirty="0" smtClean="0">
                  <a:latin typeface="맑은 고딕" panose="020B0503020000020004" pitchFamily="50" charset="-127"/>
                  <a:ea typeface="맑은 고딕" panose="020B0503020000020004" pitchFamily="50" charset="-127"/>
                </a:rPr>
                <a:t>값</a:t>
              </a:r>
              <a:endParaRPr lang="en-US" altLang="ko-KR" sz="1000" dirty="0">
                <a:latin typeface="맑은 고딕" panose="020B0503020000020004" pitchFamily="50" charset="-127"/>
                <a:ea typeface="맑은 고딕" panose="020B0503020000020004" pitchFamily="50" charset="-127"/>
              </a:endParaRPr>
            </a:p>
          </p:txBody>
        </p:sp>
        <p:cxnSp>
          <p:nvCxnSpPr>
            <p:cNvPr id="20" name="직선 연결선 19"/>
            <p:cNvCxnSpPr/>
            <p:nvPr/>
          </p:nvCxnSpPr>
          <p:spPr bwMode="auto">
            <a:xfrm>
              <a:off x="4385320" y="3499260"/>
              <a:ext cx="1584176" cy="0"/>
            </a:xfrm>
            <a:prstGeom prst="line">
              <a:avLst/>
            </a:prstGeom>
            <a:noFill/>
            <a:ln w="9525" cap="flat" cmpd="sng" algn="ctr">
              <a:solidFill>
                <a:schemeClr val="tx1"/>
              </a:solidFill>
              <a:prstDash val="solid"/>
              <a:round/>
              <a:headEnd type="none" w="med" len="med"/>
              <a:tailEnd type="none" w="med" len="med"/>
            </a:ln>
            <a:effectLst/>
          </p:spPr>
        </p:cxnSp>
        <p:sp>
          <p:nvSpPr>
            <p:cNvPr id="22" name="직사각형 35"/>
            <p:cNvSpPr>
              <a:spLocks noChangeArrowheads="1"/>
            </p:cNvSpPr>
            <p:nvPr/>
          </p:nvSpPr>
          <p:spPr bwMode="auto">
            <a:xfrm>
              <a:off x="3656856" y="2929300"/>
              <a:ext cx="231264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1000" dirty="0" smtClean="0">
                  <a:latin typeface="맑은 고딕" panose="020B0503020000020004" pitchFamily="50" charset="-127"/>
                  <a:ea typeface="맑은 고딕" panose="020B0503020000020004" pitchFamily="50" charset="-127"/>
                  <a:sym typeface="Wingdings" panose="05000000000000000000" pitchFamily="2" charset="2"/>
                </a:rPr>
                <a:t> </a:t>
              </a:r>
              <a:r>
                <a:rPr lang="en-US" altLang="ko-KR" sz="1000" dirty="0" smtClean="0">
                  <a:latin typeface="맑은 고딕" panose="020B0503020000020004" pitchFamily="50" charset="-127"/>
                  <a:ea typeface="맑은 고딕" panose="020B0503020000020004" pitchFamily="50" charset="-127"/>
                </a:rPr>
                <a:t>Where No &lt; 500</a:t>
              </a:r>
              <a:endParaRPr lang="en-US" altLang="ko-KR" sz="1000" dirty="0">
                <a:latin typeface="맑은 고딕" panose="020B0503020000020004" pitchFamily="50" charset="-127"/>
                <a:ea typeface="맑은 고딕" panose="020B0503020000020004" pitchFamily="50" charset="-127"/>
              </a:endParaRPr>
            </a:p>
          </p:txBody>
        </p:sp>
      </p:grpSp>
    </p:spTree>
    <p:extLst>
      <p:ext uri="{BB962C8B-B14F-4D97-AF65-F5344CB8AC3E}">
        <p14:creationId xmlns:p14="http://schemas.microsoft.com/office/powerpoint/2010/main" val="158556503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3.17 </a:t>
            </a:r>
            <a:r>
              <a:rPr lang="en-US" altLang="ko-KR" sz="1200" b="1" dirty="0">
                <a:latin typeface="맑은 고딕" panose="020B0503020000020004" pitchFamily="50" charset="-127"/>
                <a:ea typeface="맑은 고딕" panose="020B0503020000020004" pitchFamily="50" charset="-127"/>
              </a:rPr>
              <a:t>Explain Plan (</a:t>
            </a:r>
            <a:r>
              <a:rPr lang="ko-KR" altLang="en-US" sz="1200" b="1" dirty="0">
                <a:latin typeface="맑은 고딕" panose="020B0503020000020004" pitchFamily="50" charset="-127"/>
                <a:ea typeface="맑은 고딕" panose="020B0503020000020004" pitchFamily="50" charset="-127"/>
              </a:rPr>
              <a:t>실행 계획</a:t>
            </a:r>
            <a:r>
              <a:rPr lang="en-US" altLang="ko-KR" sz="1200" b="1" dirty="0">
                <a:latin typeface="맑은 고딕" panose="020B0503020000020004" pitchFamily="50" charset="-127"/>
                <a:ea typeface="맑은 고딕" panose="020B0503020000020004" pitchFamily="50" charset="-127"/>
              </a:rPr>
              <a:t>)</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0" name="직사각형 35"/>
          <p:cNvSpPr>
            <a:spLocks noChangeArrowheads="1"/>
          </p:cNvSpPr>
          <p:nvPr/>
        </p:nvSpPr>
        <p:spPr bwMode="auto">
          <a:xfrm>
            <a:off x="646112" y="1484784"/>
            <a:ext cx="8915400" cy="2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쿼리 </a:t>
            </a:r>
            <a:endParaRPr lang="en-US" altLang="ko-KR" sz="1100" b="1" dirty="0" smtClean="0">
              <a:latin typeface="맑은 고딕" panose="020B0503020000020004" pitchFamily="50" charset="-127"/>
              <a:ea typeface="맑은 고딕" panose="020B0503020000020004" pitchFamily="50" charset="-127"/>
            </a:endParaRPr>
          </a:p>
        </p:txBody>
      </p:sp>
      <p:sp>
        <p:nvSpPr>
          <p:cNvPr id="12" name="직사각형 35"/>
          <p:cNvSpPr>
            <a:spLocks noChangeArrowheads="1"/>
          </p:cNvSpPr>
          <p:nvPr/>
        </p:nvSpPr>
        <p:spPr bwMode="auto">
          <a:xfrm>
            <a:off x="848544" y="1844824"/>
            <a:ext cx="2880320" cy="3893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1000" dirty="0">
                <a:latin typeface="맑은 고딕" panose="020B0503020000020004" pitchFamily="50" charset="-127"/>
                <a:ea typeface="맑은 고딕" panose="020B0503020000020004" pitchFamily="50" charset="-127"/>
              </a:rPr>
              <a:t>SELECT  </a:t>
            </a:r>
          </a:p>
          <a:p>
            <a:pPr algn="l">
              <a:lnSpc>
                <a:spcPct val="130000"/>
              </a:lnSpc>
            </a:pPr>
            <a:r>
              <a:rPr lang="en-US" altLang="ko-KR" sz="1000" dirty="0" smtClean="0">
                <a:latin typeface="맑은 고딕" panose="020B0503020000020004" pitchFamily="50" charset="-127"/>
                <a:ea typeface="맑은 고딕" panose="020B0503020000020004" pitchFamily="50" charset="-127"/>
              </a:rPr>
              <a:t>  A.CID</a:t>
            </a:r>
            <a:r>
              <a:rPr lang="en-US" altLang="ko-KR" sz="1000" dirty="0">
                <a:latin typeface="맑은 고딕" panose="020B0503020000020004" pitchFamily="50" charset="-127"/>
                <a:ea typeface="맑은 고딕" panose="020B0503020000020004" pitchFamily="50" charset="-127"/>
              </a:rPr>
              <a:t>,</a:t>
            </a:r>
          </a:p>
          <a:p>
            <a:pPr algn="l">
              <a:lnSpc>
                <a:spcPct val="130000"/>
              </a:lnSpc>
            </a:pPr>
            <a:r>
              <a:rPr lang="en-US" altLang="ko-KR" sz="1000" dirty="0">
                <a:latin typeface="맑은 고딕" panose="020B0503020000020004" pitchFamily="50" charset="-127"/>
                <a:ea typeface="맑은 고딕" panose="020B0503020000020004" pitchFamily="50" charset="-127"/>
              </a:rPr>
              <a:t>  A.CNAME,</a:t>
            </a:r>
          </a:p>
          <a:p>
            <a:pPr algn="l">
              <a:lnSpc>
                <a:spcPct val="130000"/>
              </a:lnSpc>
            </a:pPr>
            <a:r>
              <a:rPr lang="en-US" altLang="ko-KR" sz="1000" dirty="0">
                <a:latin typeface="맑은 고딕" panose="020B0503020000020004" pitchFamily="50" charset="-127"/>
                <a:ea typeface="맑은 고딕" panose="020B0503020000020004" pitchFamily="50" charset="-127"/>
              </a:rPr>
              <a:t>  A.GYYSMYEONG,</a:t>
            </a:r>
          </a:p>
          <a:p>
            <a:pPr algn="l">
              <a:lnSpc>
                <a:spcPct val="130000"/>
              </a:lnSpc>
            </a:pPr>
            <a:r>
              <a:rPr lang="en-US" altLang="ko-KR" sz="1000" dirty="0">
                <a:latin typeface="맑은 고딕" panose="020B0503020000020004" pitchFamily="50" charset="-127"/>
                <a:ea typeface="맑은 고딕" panose="020B0503020000020004" pitchFamily="50" charset="-127"/>
              </a:rPr>
              <a:t>  A.BSCODE,</a:t>
            </a:r>
          </a:p>
          <a:p>
            <a:pPr algn="l">
              <a:lnSpc>
                <a:spcPct val="130000"/>
              </a:lnSpc>
            </a:pPr>
            <a:r>
              <a:rPr lang="en-US" altLang="ko-KR" sz="1000" dirty="0" smtClean="0">
                <a:latin typeface="맑은 고딕" panose="020B0503020000020004" pitchFamily="50" charset="-127"/>
                <a:ea typeface="맑은 고딕" panose="020B0503020000020004" pitchFamily="50" charset="-127"/>
              </a:rPr>
              <a:t>  A.SNJHBEONHO</a:t>
            </a:r>
            <a:r>
              <a:rPr lang="en-US" altLang="ko-KR" sz="1000" dirty="0">
                <a:latin typeface="맑은 고딕" panose="020B0503020000020004" pitchFamily="50" charset="-127"/>
                <a:ea typeface="맑은 고딕" panose="020B0503020000020004" pitchFamily="50" charset="-127"/>
              </a:rPr>
              <a:t>,</a:t>
            </a:r>
          </a:p>
          <a:p>
            <a:pPr algn="l">
              <a:lnSpc>
                <a:spcPct val="130000"/>
              </a:lnSpc>
            </a:pPr>
            <a:r>
              <a:rPr lang="en-US" altLang="ko-KR" sz="1000" dirty="0">
                <a:latin typeface="맑은 고딕" panose="020B0503020000020004" pitchFamily="50" charset="-127"/>
                <a:ea typeface="맑은 고딕" panose="020B0503020000020004" pitchFamily="50" charset="-127"/>
              </a:rPr>
              <a:t>  B.SNWEOLIL,</a:t>
            </a:r>
          </a:p>
          <a:p>
            <a:pPr algn="l">
              <a:lnSpc>
                <a:spcPct val="130000"/>
              </a:lnSpc>
            </a:pPr>
            <a:r>
              <a:rPr lang="en-US" altLang="ko-KR" sz="1000" dirty="0">
                <a:latin typeface="맑은 고딕" panose="020B0503020000020004" pitchFamily="50" charset="-127"/>
                <a:ea typeface="맑은 고딕" panose="020B0503020000020004" pitchFamily="50" charset="-127"/>
              </a:rPr>
              <a:t>  B.EMAIL || '@EX.CO.KR' EMAIL,</a:t>
            </a:r>
          </a:p>
          <a:p>
            <a:pPr algn="l">
              <a:lnSpc>
                <a:spcPct val="130000"/>
              </a:lnSpc>
            </a:pPr>
            <a:r>
              <a:rPr lang="en-US" altLang="ko-KR" sz="1000" dirty="0">
                <a:latin typeface="맑은 고딕" panose="020B0503020000020004" pitchFamily="50" charset="-127"/>
                <a:ea typeface="맑은 고딕" panose="020B0503020000020004" pitchFamily="50" charset="-127"/>
              </a:rPr>
              <a:t>  DECODE (SUBSTR (C.JMDRBEONHO, 7, 1),</a:t>
            </a:r>
          </a:p>
          <a:p>
            <a:pPr algn="l">
              <a:lnSpc>
                <a:spcPct val="130000"/>
              </a:lnSpc>
            </a:pPr>
            <a:r>
              <a:rPr lang="en-US" altLang="ko-KR" sz="1000" dirty="0">
                <a:latin typeface="맑은 고딕" panose="020B0503020000020004" pitchFamily="50" charset="-127"/>
                <a:ea typeface="맑은 고딕" panose="020B0503020000020004" pitchFamily="50" charset="-127"/>
              </a:rPr>
              <a:t>          '1', 'M',</a:t>
            </a:r>
          </a:p>
          <a:p>
            <a:pPr algn="l">
              <a:lnSpc>
                <a:spcPct val="130000"/>
              </a:lnSpc>
            </a:pPr>
            <a:r>
              <a:rPr lang="en-US" altLang="ko-KR" sz="1000" dirty="0">
                <a:latin typeface="맑은 고딕" panose="020B0503020000020004" pitchFamily="50" charset="-127"/>
                <a:ea typeface="맑은 고딕" panose="020B0503020000020004" pitchFamily="50" charset="-127"/>
              </a:rPr>
              <a:t>          '2', 'F',</a:t>
            </a:r>
          </a:p>
          <a:p>
            <a:pPr algn="l">
              <a:lnSpc>
                <a:spcPct val="130000"/>
              </a:lnSpc>
            </a:pPr>
            <a:r>
              <a:rPr lang="en-US" altLang="ko-KR" sz="1000" dirty="0">
                <a:latin typeface="맑은 고딕" panose="020B0503020000020004" pitchFamily="50" charset="-127"/>
                <a:ea typeface="맑은 고딕" panose="020B0503020000020004" pitchFamily="50" charset="-127"/>
              </a:rPr>
              <a:t>          '3', 'M',</a:t>
            </a:r>
          </a:p>
          <a:p>
            <a:pPr algn="l">
              <a:lnSpc>
                <a:spcPct val="130000"/>
              </a:lnSpc>
            </a:pPr>
            <a:r>
              <a:rPr lang="en-US" altLang="ko-KR" sz="1000" dirty="0">
                <a:latin typeface="맑은 고딕" panose="020B0503020000020004" pitchFamily="50" charset="-127"/>
                <a:ea typeface="맑은 고딕" panose="020B0503020000020004" pitchFamily="50" charset="-127"/>
              </a:rPr>
              <a:t>          'F')</a:t>
            </a:r>
          </a:p>
          <a:p>
            <a:pPr algn="l">
              <a:lnSpc>
                <a:spcPct val="130000"/>
              </a:lnSpc>
            </a:pPr>
            <a:r>
              <a:rPr lang="en-US" altLang="ko-KR" sz="1000" dirty="0">
                <a:latin typeface="맑은 고딕" panose="020B0503020000020004" pitchFamily="50" charset="-127"/>
                <a:ea typeface="맑은 고딕" panose="020B0503020000020004" pitchFamily="50" charset="-127"/>
              </a:rPr>
              <a:t>  SEX</a:t>
            </a:r>
          </a:p>
          <a:p>
            <a:pPr algn="l">
              <a:lnSpc>
                <a:spcPct val="130000"/>
              </a:lnSpc>
            </a:pPr>
            <a:r>
              <a:rPr lang="en-US" altLang="ko-KR" sz="1000" dirty="0">
                <a:solidFill>
                  <a:srgbClr val="0066FF"/>
                </a:solidFill>
                <a:latin typeface="맑은 고딕" panose="020B0503020000020004" pitchFamily="50" charset="-127"/>
                <a:ea typeface="맑은 고딕" panose="020B0503020000020004" pitchFamily="50" charset="-127"/>
              </a:rPr>
              <a:t> FROM NCBSAWONV A, PHASSJBM B, PHAISJBM C</a:t>
            </a:r>
          </a:p>
          <a:p>
            <a:pPr algn="l">
              <a:lnSpc>
                <a:spcPct val="130000"/>
              </a:lnSpc>
            </a:pPr>
            <a:r>
              <a:rPr lang="en-US" altLang="ko-KR" sz="1000" dirty="0">
                <a:latin typeface="맑은 고딕" panose="020B0503020000020004" pitchFamily="50" charset="-127"/>
                <a:ea typeface="맑은 고딕" panose="020B0503020000020004" pitchFamily="50" charset="-127"/>
              </a:rPr>
              <a:t>WHERE 1 = 1 </a:t>
            </a:r>
          </a:p>
          <a:p>
            <a:pPr algn="l">
              <a:lnSpc>
                <a:spcPct val="130000"/>
              </a:lnSpc>
            </a:pPr>
            <a:r>
              <a:rPr lang="en-US" altLang="ko-KR" sz="1000" dirty="0">
                <a:latin typeface="맑은 고딕" panose="020B0503020000020004" pitchFamily="50" charset="-127"/>
                <a:ea typeface="맑은 고딕" panose="020B0503020000020004" pitchFamily="50" charset="-127"/>
              </a:rPr>
              <a:t>  AND CID = B.SWBEONHO </a:t>
            </a:r>
          </a:p>
          <a:p>
            <a:pPr algn="l">
              <a:lnSpc>
                <a:spcPct val="130000"/>
              </a:lnSpc>
            </a:pPr>
            <a:r>
              <a:rPr lang="en-US" altLang="ko-KR" sz="1000" dirty="0">
                <a:latin typeface="맑은 고딕" panose="020B0503020000020004" pitchFamily="50" charset="-127"/>
                <a:ea typeface="맑은 고딕" panose="020B0503020000020004" pitchFamily="50" charset="-127"/>
              </a:rPr>
              <a:t>  AND CID = C.SWBEONHO;</a:t>
            </a:r>
          </a:p>
        </p:txBody>
      </p:sp>
      <p:pic>
        <p:nvPicPr>
          <p:cNvPr id="7" name="그림 6"/>
          <p:cNvPicPr>
            <a:picLocks noChangeAspect="1"/>
          </p:cNvPicPr>
          <p:nvPr/>
        </p:nvPicPr>
        <p:blipFill>
          <a:blip r:embed="rId2"/>
          <a:stretch>
            <a:fillRect/>
          </a:stretch>
        </p:blipFill>
        <p:spPr>
          <a:xfrm>
            <a:off x="3899073" y="1844824"/>
            <a:ext cx="5662439" cy="3528392"/>
          </a:xfrm>
          <a:prstGeom prst="rect">
            <a:avLst/>
          </a:prstGeom>
        </p:spPr>
      </p:pic>
      <p:sp>
        <p:nvSpPr>
          <p:cNvPr id="8" name="직사각형 35"/>
          <p:cNvSpPr>
            <a:spLocks noChangeArrowheads="1"/>
          </p:cNvSpPr>
          <p:nvPr/>
        </p:nvSpPr>
        <p:spPr bwMode="auto">
          <a:xfrm>
            <a:off x="848544" y="5920883"/>
            <a:ext cx="8915400" cy="53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Arial" panose="020B0604020202020204" pitchFamily="34" charset="0"/>
              <a:buChar char="•"/>
            </a:pPr>
            <a:r>
              <a:rPr lang="en-US" altLang="ko-KR" sz="1100" b="1" dirty="0" smtClean="0">
                <a:latin typeface="맑은 고딕" panose="020B0503020000020004" pitchFamily="50" charset="-127"/>
                <a:ea typeface="맑은 고딕" panose="020B0503020000020004" pitchFamily="50" charset="-127"/>
              </a:rPr>
              <a:t>Driving </a:t>
            </a:r>
            <a:r>
              <a:rPr lang="ko-KR" altLang="en-US" sz="1100" b="1" dirty="0" smtClean="0">
                <a:latin typeface="맑은 고딕" panose="020B0503020000020004" pitchFamily="50" charset="-127"/>
                <a:ea typeface="맑은 고딕" panose="020B0503020000020004" pitchFamily="50" charset="-127"/>
              </a:rPr>
              <a:t>테이블</a:t>
            </a:r>
            <a:r>
              <a:rPr lang="ko-KR" altLang="en-US"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 EMP</a:t>
            </a:r>
            <a:endParaRPr lang="en-US" altLang="ko-KR" sz="1100" b="1"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en-US" altLang="ko-KR" sz="1100" b="1" dirty="0" smtClean="0">
                <a:latin typeface="맑은 고딕" panose="020B0503020000020004" pitchFamily="50" charset="-127"/>
                <a:ea typeface="맑은 고딕" panose="020B0503020000020004" pitchFamily="50" charset="-127"/>
              </a:rPr>
              <a:t>Table Access</a:t>
            </a:r>
            <a:r>
              <a:rPr lang="ko-KR" altLang="en-US" sz="1100" b="1" dirty="0" smtClean="0">
                <a:latin typeface="맑은 고딕" panose="020B0503020000020004" pitchFamily="50" charset="-127"/>
                <a:ea typeface="맑은 고딕" panose="020B0503020000020004" pitchFamily="50" charset="-127"/>
              </a:rPr>
              <a:t> 순서 </a:t>
            </a:r>
            <a:r>
              <a:rPr lang="en-US" altLang="ko-KR" sz="1100" b="1"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NCBSAWONV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a:t>
            </a:r>
            <a:r>
              <a:rPr lang="en-US" altLang="ko-KR" sz="1100" dirty="0">
                <a:latin typeface="맑은 고딕" panose="020B0503020000020004" pitchFamily="50" charset="-127"/>
                <a:ea typeface="맑은 고딕" panose="020B0503020000020004" pitchFamily="50" charset="-127"/>
              </a:rPr>
              <a:t>PHAISJBM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a:t>
            </a:r>
            <a:r>
              <a:rPr lang="en-US" altLang="ko-KR" sz="1100" dirty="0">
                <a:latin typeface="맑은 고딕" panose="020B0503020000020004" pitchFamily="50" charset="-127"/>
                <a:ea typeface="맑은 고딕" panose="020B0503020000020004" pitchFamily="50" charset="-127"/>
              </a:rPr>
              <a:t>PHASSJBM </a:t>
            </a:r>
            <a:endParaRPr lang="en-US" altLang="ko-KR" sz="1100" dirty="0" smtClean="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6523783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3.17 </a:t>
            </a:r>
            <a:r>
              <a:rPr lang="en-US" altLang="ko-KR" sz="1200" b="1" dirty="0">
                <a:latin typeface="맑은 고딕" panose="020B0503020000020004" pitchFamily="50" charset="-127"/>
                <a:ea typeface="맑은 고딕" panose="020B0503020000020004" pitchFamily="50" charset="-127"/>
              </a:rPr>
              <a:t>Explain Plan (</a:t>
            </a:r>
            <a:r>
              <a:rPr lang="ko-KR" altLang="en-US" sz="1200" b="1" dirty="0">
                <a:latin typeface="맑은 고딕" panose="020B0503020000020004" pitchFamily="50" charset="-127"/>
                <a:ea typeface="맑은 고딕" panose="020B0503020000020004" pitchFamily="50" charset="-127"/>
              </a:rPr>
              <a:t>실행 계획</a:t>
            </a:r>
            <a:r>
              <a:rPr lang="en-US" altLang="ko-KR" sz="1200" b="1" dirty="0">
                <a:latin typeface="맑은 고딕" panose="020B0503020000020004" pitchFamily="50" charset="-127"/>
                <a:ea typeface="맑은 고딕" panose="020B0503020000020004" pitchFamily="50" charset="-127"/>
              </a:rPr>
              <a:t>)</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0" name="직사각형 35"/>
          <p:cNvSpPr>
            <a:spLocks noChangeArrowheads="1"/>
          </p:cNvSpPr>
          <p:nvPr/>
        </p:nvSpPr>
        <p:spPr bwMode="auto">
          <a:xfrm>
            <a:off x="646112" y="1484784"/>
            <a:ext cx="8915400" cy="2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쿼리 </a:t>
            </a:r>
            <a:endParaRPr lang="en-US" altLang="ko-KR" sz="1100" b="1" dirty="0" smtClean="0">
              <a:latin typeface="맑은 고딕" panose="020B0503020000020004" pitchFamily="50" charset="-127"/>
              <a:ea typeface="맑은 고딕" panose="020B0503020000020004" pitchFamily="50" charset="-127"/>
            </a:endParaRPr>
          </a:p>
        </p:txBody>
      </p:sp>
      <p:sp>
        <p:nvSpPr>
          <p:cNvPr id="12" name="직사각형 35"/>
          <p:cNvSpPr>
            <a:spLocks noChangeArrowheads="1"/>
          </p:cNvSpPr>
          <p:nvPr/>
        </p:nvSpPr>
        <p:spPr bwMode="auto">
          <a:xfrm>
            <a:off x="776536" y="1844824"/>
            <a:ext cx="4104456" cy="3913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900" dirty="0">
                <a:latin typeface="맑은 고딕" panose="020B0503020000020004" pitchFamily="50" charset="-127"/>
                <a:ea typeface="맑은 고딕" panose="020B0503020000020004" pitchFamily="50" charset="-127"/>
              </a:rPr>
              <a:t>SELECT   </a:t>
            </a:r>
            <a:r>
              <a:rPr lang="en-US" altLang="ko-KR" sz="900" dirty="0" err="1">
                <a:latin typeface="맑은 고딕" panose="020B0503020000020004" pitchFamily="50" charset="-127"/>
                <a:ea typeface="맑은 고딕" panose="020B0503020000020004" pitchFamily="50" charset="-127"/>
              </a:rPr>
              <a:t>a.yeondo</a:t>
            </a: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gwanrinyeondo</a:t>
            </a:r>
            <a:r>
              <a:rPr lang="en-US" altLang="ko-KR" sz="900" dirty="0" smtClean="0">
                <a:latin typeface="맑은 고딕" panose="020B0503020000020004" pitchFamily="50" charset="-127"/>
                <a:ea typeface="맑은 고딕" panose="020B0503020000020004" pitchFamily="50" charset="-127"/>
              </a:rPr>
              <a:t>, </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REPLACE (</a:t>
            </a:r>
            <a:r>
              <a:rPr lang="en-US" altLang="ko-KR" sz="900" dirty="0" err="1">
                <a:latin typeface="맑은 고딕" panose="020B0503020000020004" pitchFamily="50" charset="-127"/>
                <a:ea typeface="맑은 고딕" panose="020B0503020000020004" pitchFamily="50" charset="-127"/>
              </a:rPr>
              <a:t>c.hgbsmyeong</a:t>
            </a:r>
            <a:r>
              <a:rPr lang="en-US" altLang="ko-KR" sz="900" dirty="0">
                <a:latin typeface="맑은 고딕" panose="020B0503020000020004" pitchFamily="50" charset="-127"/>
                <a:ea typeface="맑은 고딕" panose="020B0503020000020004" pitchFamily="50" charset="-127"/>
              </a:rPr>
              <a:t>, '</a:t>
            </a:r>
            <a:r>
              <a:rPr lang="ko-KR" altLang="en-US" sz="900" dirty="0">
                <a:latin typeface="맑은 고딕" panose="020B0503020000020004" pitchFamily="50" charset="-127"/>
                <a:ea typeface="맑은 고딕" panose="020B0503020000020004" pitchFamily="50" charset="-127"/>
              </a:rPr>
              <a:t>지역본부</a:t>
            </a:r>
            <a:r>
              <a:rPr lang="en-US" altLang="ko-KR" sz="900" dirty="0">
                <a:latin typeface="맑은 고딕" panose="020B0503020000020004" pitchFamily="50" charset="-127"/>
                <a:ea typeface="맑은 고딕" panose="020B0503020000020004" pitchFamily="50" charset="-127"/>
              </a:rPr>
              <a:t>', '') </a:t>
            </a:r>
            <a:r>
              <a:rPr lang="en-US" altLang="ko-KR" sz="900" dirty="0" err="1">
                <a:latin typeface="맑은 고딕" panose="020B0503020000020004" pitchFamily="50" charset="-127"/>
                <a:ea typeface="맑은 고딕" panose="020B0503020000020004" pitchFamily="50" charset="-127"/>
              </a:rPr>
              <a:t>bbmyeong</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FROM   </a:t>
            </a:r>
            <a:r>
              <a:rPr lang="en-US" altLang="ko-KR" sz="900" b="1" dirty="0" smtClean="0">
                <a:solidFill>
                  <a:srgbClr val="3399FF"/>
                </a:solidFill>
                <a:latin typeface="맑은 고딕" panose="020B0503020000020004" pitchFamily="50" charset="-127"/>
                <a:ea typeface="맑은 고딕" panose="020B0503020000020004" pitchFamily="50" charset="-127"/>
              </a:rPr>
              <a:t>BMAJSNSM</a:t>
            </a:r>
            <a:r>
              <a:rPr lang="en-US" altLang="ko-KR" sz="900" dirty="0" smtClean="0">
                <a:latin typeface="맑은 고딕" panose="020B0503020000020004" pitchFamily="50" charset="-127"/>
                <a:ea typeface="맑은 고딕" panose="020B0503020000020004" pitchFamily="50" charset="-127"/>
              </a:rPr>
              <a:t> </a:t>
            </a:r>
            <a:r>
              <a:rPr lang="en-US" altLang="ko-KR" sz="900" b="1" dirty="0" smtClean="0">
                <a:solidFill>
                  <a:srgbClr val="3399FF"/>
                </a:solidFill>
                <a:latin typeface="맑은 고딕" panose="020B0503020000020004" pitchFamily="50" charset="-127"/>
                <a:ea typeface="맑은 고딕" panose="020B0503020000020004" pitchFamily="50" charset="-127"/>
              </a:rPr>
              <a:t>a</a:t>
            </a:r>
            <a:r>
              <a:rPr lang="en-US" altLang="ko-KR" sz="900" dirty="0">
                <a:latin typeface="맑은 고딕" panose="020B0503020000020004" pitchFamily="50" charset="-127"/>
                <a:ea typeface="맑은 고딕" panose="020B0503020000020004" pitchFamily="50" charset="-127"/>
              </a:rPr>
              <a:t>,</a:t>
            </a:r>
          </a:p>
          <a:p>
            <a:pPr algn="l">
              <a:lnSpc>
                <a:spcPct val="130000"/>
              </a:lnSpc>
            </a:pPr>
            <a:r>
              <a:rPr lang="en-US" altLang="ko-KR" sz="900" dirty="0">
                <a:latin typeface="맑은 고딕" panose="020B0503020000020004" pitchFamily="50" charset="-127"/>
                <a:ea typeface="맑은 고딕" panose="020B0503020000020004" pitchFamily="50" charset="-127"/>
              </a:rPr>
              <a:t>        (SELECT   </a:t>
            </a:r>
            <a:r>
              <a:rPr lang="en-US" altLang="ko-KR" sz="900" dirty="0" err="1">
                <a:latin typeface="맑은 고딕" panose="020B0503020000020004" pitchFamily="50" charset="-127"/>
                <a:ea typeface="맑은 고딕" panose="020B0503020000020004" pitchFamily="50" charset="-127"/>
              </a:rPr>
              <a:t>jsswbscode</a:t>
            </a: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bscode</a:t>
            </a: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hgbsmyeong</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FROM   </a:t>
            </a:r>
            <a:r>
              <a:rPr lang="en-US" altLang="ko-KR" sz="900" b="1" dirty="0" smtClean="0">
                <a:solidFill>
                  <a:srgbClr val="3399FF"/>
                </a:solidFill>
                <a:latin typeface="맑은 고딕" panose="020B0503020000020004" pitchFamily="50" charset="-127"/>
                <a:ea typeface="맑은 고딕" panose="020B0503020000020004" pitchFamily="50" charset="-127"/>
              </a:rPr>
              <a:t>PHATHBSM</a:t>
            </a:r>
            <a:endParaRPr lang="en-US" altLang="ko-KR" sz="900" b="1" dirty="0">
              <a:solidFill>
                <a:srgbClr val="3399FF"/>
              </a:solidFill>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WHERE   </a:t>
            </a:r>
            <a:r>
              <a:rPr lang="en-US" altLang="ko-KR" sz="900" dirty="0" err="1">
                <a:latin typeface="맑은 고딕" panose="020B0503020000020004" pitchFamily="50" charset="-127"/>
                <a:ea typeface="맑은 고딕" panose="020B0503020000020004" pitchFamily="50" charset="-127"/>
              </a:rPr>
              <a:t>ggbrcode</a:t>
            </a:r>
            <a:r>
              <a:rPr lang="en-US" altLang="ko-KR" sz="900" dirty="0">
                <a:latin typeface="맑은 고딕" panose="020B0503020000020004" pitchFamily="50" charset="-127"/>
                <a:ea typeface="맑은 고딕" panose="020B0503020000020004" pitchFamily="50" charset="-127"/>
              </a:rPr>
              <a:t> = '4' AND </a:t>
            </a:r>
            <a:r>
              <a:rPr lang="en-US" altLang="ko-KR" sz="900" dirty="0" err="1">
                <a:latin typeface="맑은 고딕" panose="020B0503020000020004" pitchFamily="50" charset="-127"/>
                <a:ea typeface="맑은 고딕" panose="020B0503020000020004" pitchFamily="50" charset="-127"/>
              </a:rPr>
              <a:t>psdangye</a:t>
            </a:r>
            <a:r>
              <a:rPr lang="en-US" altLang="ko-KR" sz="900" dirty="0">
                <a:latin typeface="맑은 고딕" panose="020B0503020000020004" pitchFamily="50" charset="-127"/>
                <a:ea typeface="맑은 고딕" panose="020B0503020000020004" pitchFamily="50" charset="-127"/>
              </a:rPr>
              <a:t> = '4' AND </a:t>
            </a:r>
            <a:r>
              <a:rPr lang="en-US" altLang="ko-KR" sz="900" dirty="0" err="1">
                <a:latin typeface="맑은 고딕" panose="020B0503020000020004" pitchFamily="50" charset="-127"/>
                <a:ea typeface="맑은 고딕" panose="020B0503020000020004" pitchFamily="50" charset="-127"/>
              </a:rPr>
              <a:t>issyyeobu</a:t>
            </a:r>
            <a:r>
              <a:rPr lang="en-US" altLang="ko-KR" sz="900" dirty="0">
                <a:latin typeface="맑은 고딕" panose="020B0503020000020004" pitchFamily="50" charset="-127"/>
                <a:ea typeface="맑은 고딕" panose="020B0503020000020004" pitchFamily="50" charset="-127"/>
              </a:rPr>
              <a:t> = '1</a:t>
            </a:r>
            <a:r>
              <a:rPr lang="en-US" altLang="ko-KR" sz="900" dirty="0" smtClean="0">
                <a:latin typeface="맑은 고딕" panose="020B0503020000020004" pitchFamily="50" charset="-127"/>
                <a:ea typeface="맑은 고딕" panose="020B0503020000020004" pitchFamily="50" charset="-127"/>
              </a:rPr>
              <a:t>')</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dirty="0" smtClean="0">
                <a:latin typeface="맑은 고딕" panose="020B0503020000020004" pitchFamily="50" charset="-127"/>
                <a:ea typeface="맑은 고딕" panose="020B0503020000020004" pitchFamily="50" charset="-127"/>
              </a:rPr>
              <a:t>        </a:t>
            </a:r>
            <a:r>
              <a:rPr lang="en-US" altLang="ko-KR" sz="900" dirty="0">
                <a:latin typeface="맑은 고딕" panose="020B0503020000020004" pitchFamily="50" charset="-127"/>
                <a:ea typeface="맑은 고딕" panose="020B0503020000020004" pitchFamily="50" charset="-127"/>
              </a:rPr>
              <a:t>b,</a:t>
            </a:r>
          </a:p>
          <a:p>
            <a:pPr algn="l">
              <a:lnSpc>
                <a:spcPct val="130000"/>
              </a:lnSpc>
            </a:pPr>
            <a:r>
              <a:rPr lang="en-US" altLang="ko-KR" sz="900" dirty="0">
                <a:latin typeface="맑은 고딕" panose="020B0503020000020004" pitchFamily="50" charset="-127"/>
                <a:ea typeface="맑은 고딕" panose="020B0503020000020004" pitchFamily="50" charset="-127"/>
              </a:rPr>
              <a:t>        (SELECT   </a:t>
            </a:r>
            <a:r>
              <a:rPr lang="en-US" altLang="ko-KR" sz="900" dirty="0" err="1">
                <a:latin typeface="맑은 고딕" panose="020B0503020000020004" pitchFamily="50" charset="-127"/>
                <a:ea typeface="맑은 고딕" panose="020B0503020000020004" pitchFamily="50" charset="-127"/>
              </a:rPr>
              <a:t>bscode</a:t>
            </a: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hgbsmyeong</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FROM </a:t>
            </a:r>
            <a:r>
              <a:rPr lang="en-US" altLang="ko-KR" sz="900" dirty="0" smtClean="0">
                <a:latin typeface="맑은 고딕" panose="020B0503020000020004" pitchFamily="50" charset="-127"/>
                <a:ea typeface="맑은 고딕" panose="020B0503020000020004" pitchFamily="50" charset="-127"/>
              </a:rPr>
              <a:t>  </a:t>
            </a:r>
            <a:r>
              <a:rPr lang="en-US" altLang="ko-KR" sz="900" b="1" dirty="0" smtClean="0">
                <a:solidFill>
                  <a:srgbClr val="3399FF"/>
                </a:solidFill>
                <a:latin typeface="맑은 고딕" panose="020B0503020000020004" pitchFamily="50" charset="-127"/>
                <a:ea typeface="맑은 고딕" panose="020B0503020000020004" pitchFamily="50" charset="-127"/>
              </a:rPr>
              <a:t>PHATHBSM</a:t>
            </a:r>
            <a:endParaRPr lang="en-US" altLang="ko-KR" sz="900" b="1" dirty="0">
              <a:solidFill>
                <a:srgbClr val="3399FF"/>
              </a:solidFill>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WHERE   </a:t>
            </a:r>
            <a:r>
              <a:rPr lang="en-US" altLang="ko-KR" sz="900" dirty="0" err="1">
                <a:latin typeface="맑은 고딕" panose="020B0503020000020004" pitchFamily="50" charset="-127"/>
                <a:ea typeface="맑은 고딕" panose="020B0503020000020004" pitchFamily="50" charset="-127"/>
              </a:rPr>
              <a:t>ggbrcode</a:t>
            </a:r>
            <a:r>
              <a:rPr lang="en-US" altLang="ko-KR" sz="900" dirty="0">
                <a:latin typeface="맑은 고딕" panose="020B0503020000020004" pitchFamily="50" charset="-127"/>
                <a:ea typeface="맑은 고딕" panose="020B0503020000020004" pitchFamily="50" charset="-127"/>
              </a:rPr>
              <a:t> = '2' AND </a:t>
            </a:r>
            <a:r>
              <a:rPr lang="en-US" altLang="ko-KR" sz="900" dirty="0" err="1">
                <a:latin typeface="맑은 고딕" panose="020B0503020000020004" pitchFamily="50" charset="-127"/>
                <a:ea typeface="맑은 고딕" panose="020B0503020000020004" pitchFamily="50" charset="-127"/>
              </a:rPr>
              <a:t>psdangye</a:t>
            </a:r>
            <a:r>
              <a:rPr lang="en-US" altLang="ko-KR" sz="900" dirty="0">
                <a:latin typeface="맑은 고딕" panose="020B0503020000020004" pitchFamily="50" charset="-127"/>
                <a:ea typeface="맑은 고딕" panose="020B0503020000020004" pitchFamily="50" charset="-127"/>
              </a:rPr>
              <a:t> = '3' AND </a:t>
            </a:r>
            <a:r>
              <a:rPr lang="en-US" altLang="ko-KR" sz="900" dirty="0" err="1">
                <a:latin typeface="맑은 고딕" panose="020B0503020000020004" pitchFamily="50" charset="-127"/>
                <a:ea typeface="맑은 고딕" panose="020B0503020000020004" pitchFamily="50" charset="-127"/>
              </a:rPr>
              <a:t>issyyeobu</a:t>
            </a:r>
            <a:r>
              <a:rPr lang="en-US" altLang="ko-KR" sz="900" dirty="0">
                <a:latin typeface="맑은 고딕" panose="020B0503020000020004" pitchFamily="50" charset="-127"/>
                <a:ea typeface="맑은 고딕" panose="020B0503020000020004" pitchFamily="50" charset="-127"/>
              </a:rPr>
              <a:t> = '1</a:t>
            </a:r>
            <a:r>
              <a:rPr lang="en-US" altLang="ko-KR" sz="900" dirty="0" smtClean="0">
                <a:latin typeface="맑은 고딕" panose="020B0503020000020004" pitchFamily="50" charset="-127"/>
                <a:ea typeface="맑은 고딕" panose="020B0503020000020004" pitchFamily="50" charset="-127"/>
              </a:rPr>
              <a:t>') </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dirty="0" smtClean="0">
                <a:latin typeface="맑은 고딕" panose="020B0503020000020004" pitchFamily="50" charset="-127"/>
                <a:ea typeface="맑은 고딕" panose="020B0503020000020004" pitchFamily="50" charset="-127"/>
              </a:rPr>
              <a:t>        </a:t>
            </a:r>
            <a:r>
              <a:rPr lang="en-US" altLang="ko-KR" sz="900" dirty="0">
                <a:latin typeface="맑은 고딕" panose="020B0503020000020004" pitchFamily="50" charset="-127"/>
                <a:ea typeface="맑은 고딕" panose="020B0503020000020004" pitchFamily="50" charset="-127"/>
              </a:rPr>
              <a:t>c,</a:t>
            </a:r>
          </a:p>
          <a:p>
            <a:pPr algn="l">
              <a:lnSpc>
                <a:spcPct val="130000"/>
              </a:lnSpc>
            </a:pPr>
            <a:r>
              <a:rPr lang="en-US" altLang="ko-KR" sz="900" dirty="0">
                <a:latin typeface="맑은 고딕" panose="020B0503020000020004" pitchFamily="50" charset="-127"/>
                <a:ea typeface="맑은 고딕" panose="020B0503020000020004" pitchFamily="50" charset="-127"/>
              </a:rPr>
              <a:t>        (SELECT   </a:t>
            </a:r>
            <a:r>
              <a:rPr lang="en-US" altLang="ko-KR" sz="900" dirty="0" err="1">
                <a:latin typeface="맑은 고딕" panose="020B0503020000020004" pitchFamily="50" charset="-127"/>
                <a:ea typeface="맑은 고딕" panose="020B0503020000020004" pitchFamily="50" charset="-127"/>
              </a:rPr>
              <a:t>nscode</a:t>
            </a:r>
            <a:r>
              <a:rPr lang="en-US" altLang="ko-KR" sz="900" dirty="0">
                <a:latin typeface="맑은 고딕" panose="020B0503020000020004" pitchFamily="50" charset="-127"/>
                <a:ea typeface="맑은 고딕" panose="020B0503020000020004" pitchFamily="50" charset="-127"/>
              </a:rPr>
              <a:t>,</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gjbanghyang</a:t>
            </a:r>
            <a:r>
              <a:rPr lang="en-US" altLang="ko-KR" sz="900" dirty="0">
                <a:latin typeface="맑은 고딕" panose="020B0503020000020004" pitchFamily="50" charset="-127"/>
                <a:ea typeface="맑은 고딕" panose="020B0503020000020004" pitchFamily="50" charset="-127"/>
              </a:rPr>
              <a:t>,</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jjbanghyang</a:t>
            </a:r>
            <a:r>
              <a:rPr lang="en-US" altLang="ko-KR" sz="900" dirty="0">
                <a:latin typeface="맑은 고딕" panose="020B0503020000020004" pitchFamily="50" charset="-127"/>
                <a:ea typeface="맑은 고딕" panose="020B0503020000020004" pitchFamily="50" charset="-127"/>
              </a:rPr>
              <a:t>,</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nsmyeong</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FROM </a:t>
            </a:r>
            <a:r>
              <a:rPr lang="en-US" altLang="ko-KR" sz="900" dirty="0" smtClean="0">
                <a:latin typeface="맑은 고딕" panose="020B0503020000020004" pitchFamily="50" charset="-127"/>
                <a:ea typeface="맑은 고딕" panose="020B0503020000020004" pitchFamily="50" charset="-127"/>
              </a:rPr>
              <a:t> </a:t>
            </a:r>
            <a:r>
              <a:rPr lang="en-US" altLang="ko-KR" sz="900" b="1" dirty="0" smtClean="0">
                <a:solidFill>
                  <a:srgbClr val="3399FF"/>
                </a:solidFill>
                <a:latin typeface="맑은 고딕" panose="020B0503020000020004" pitchFamily="50" charset="-127"/>
                <a:ea typeface="맑은 고딕" panose="020B0503020000020004" pitchFamily="50" charset="-127"/>
              </a:rPr>
              <a:t>BPANOSNM </a:t>
            </a:r>
            <a:r>
              <a:rPr lang="en-US" altLang="ko-KR" sz="900" dirty="0" smtClean="0">
                <a:latin typeface="맑은 고딕" panose="020B0503020000020004" pitchFamily="50" charset="-127"/>
                <a:ea typeface="맑은 고딕" panose="020B0503020000020004" pitchFamily="50" charset="-127"/>
              </a:rPr>
              <a:t>) </a:t>
            </a:r>
            <a:r>
              <a:rPr lang="en-US" altLang="ko-KR" sz="900" dirty="0">
                <a:latin typeface="맑은 고딕" panose="020B0503020000020004" pitchFamily="50" charset="-127"/>
                <a:ea typeface="맑은 고딕" panose="020B0503020000020004" pitchFamily="50" charset="-127"/>
              </a:rPr>
              <a:t>d</a:t>
            </a:r>
          </a:p>
          <a:p>
            <a:pPr algn="l">
              <a:lnSpc>
                <a:spcPct val="130000"/>
              </a:lnSpc>
            </a:pPr>
            <a:r>
              <a:rPr lang="en-US" altLang="ko-KR" sz="900" dirty="0">
                <a:latin typeface="맑은 고딕" panose="020B0503020000020004" pitchFamily="50" charset="-127"/>
                <a:ea typeface="맑은 고딕" panose="020B0503020000020004" pitchFamily="50" charset="-127"/>
              </a:rPr>
              <a:t>WHERE       1 = 1</a:t>
            </a:r>
          </a:p>
          <a:p>
            <a:pPr algn="l">
              <a:lnSpc>
                <a:spcPct val="130000"/>
              </a:lnSpc>
            </a:pPr>
            <a:r>
              <a:rPr lang="en-US" altLang="ko-KR" sz="900" dirty="0">
                <a:latin typeface="맑은 고딕" panose="020B0503020000020004" pitchFamily="50" charset="-127"/>
                <a:ea typeface="맑은 고딕" panose="020B0503020000020004" pitchFamily="50" charset="-127"/>
              </a:rPr>
              <a:t>        AND </a:t>
            </a:r>
            <a:r>
              <a:rPr lang="en-US" altLang="ko-KR" sz="900" dirty="0" err="1">
                <a:latin typeface="맑은 고딕" panose="020B0503020000020004" pitchFamily="50" charset="-127"/>
                <a:ea typeface="맑은 고딕" panose="020B0503020000020004" pitchFamily="50" charset="-127"/>
              </a:rPr>
              <a:t>a.nscode</a:t>
            </a:r>
            <a:r>
              <a:rPr lang="en-US" altLang="ko-KR" sz="900" dirty="0">
                <a:latin typeface="맑은 고딕" panose="020B0503020000020004" pitchFamily="50" charset="-127"/>
                <a:ea typeface="맑은 고딕" panose="020B0503020000020004" pitchFamily="50" charset="-127"/>
              </a:rPr>
              <a:t> != '0200'</a:t>
            </a:r>
          </a:p>
          <a:p>
            <a:pPr algn="l">
              <a:lnSpc>
                <a:spcPct val="130000"/>
              </a:lnSpc>
            </a:pPr>
            <a:r>
              <a:rPr lang="en-US" altLang="ko-KR" sz="900" dirty="0">
                <a:latin typeface="맑은 고딕" panose="020B0503020000020004" pitchFamily="50" charset="-127"/>
                <a:ea typeface="맑은 고딕" panose="020B0503020000020004" pitchFamily="50" charset="-127"/>
              </a:rPr>
              <a:t>        AND </a:t>
            </a:r>
            <a:r>
              <a:rPr lang="en-US" altLang="ko-KR" sz="900" dirty="0" err="1">
                <a:latin typeface="맑은 고딕" panose="020B0503020000020004" pitchFamily="50" charset="-127"/>
                <a:ea typeface="맑은 고딕" panose="020B0503020000020004" pitchFamily="50" charset="-127"/>
              </a:rPr>
              <a:t>a.jsbscode</a:t>
            </a:r>
            <a:r>
              <a:rPr lang="en-US" altLang="ko-KR" sz="900" dirty="0">
                <a:latin typeface="맑은 고딕" panose="020B0503020000020004" pitchFamily="50" charset="-127"/>
                <a:ea typeface="맑은 고딕" panose="020B0503020000020004" pitchFamily="50" charset="-127"/>
              </a:rPr>
              <a:t> = </a:t>
            </a:r>
            <a:r>
              <a:rPr lang="en-US" altLang="ko-KR" sz="900" dirty="0" err="1">
                <a:latin typeface="맑은 고딕" panose="020B0503020000020004" pitchFamily="50" charset="-127"/>
                <a:ea typeface="맑은 고딕" panose="020B0503020000020004" pitchFamily="50" charset="-127"/>
              </a:rPr>
              <a:t>b.bscode</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AND </a:t>
            </a:r>
            <a:r>
              <a:rPr lang="en-US" altLang="ko-KR" sz="900" dirty="0" err="1">
                <a:latin typeface="맑은 고딕" panose="020B0503020000020004" pitchFamily="50" charset="-127"/>
                <a:ea typeface="맑은 고딕" panose="020B0503020000020004" pitchFamily="50" charset="-127"/>
              </a:rPr>
              <a:t>b.jsswbscode</a:t>
            </a:r>
            <a:r>
              <a:rPr lang="en-US" altLang="ko-KR" sz="900" dirty="0">
                <a:latin typeface="맑은 고딕" panose="020B0503020000020004" pitchFamily="50" charset="-127"/>
                <a:ea typeface="맑은 고딕" panose="020B0503020000020004" pitchFamily="50" charset="-127"/>
              </a:rPr>
              <a:t> = </a:t>
            </a:r>
            <a:r>
              <a:rPr lang="en-US" altLang="ko-KR" sz="900" dirty="0" err="1">
                <a:latin typeface="맑은 고딕" panose="020B0503020000020004" pitchFamily="50" charset="-127"/>
                <a:ea typeface="맑은 고딕" panose="020B0503020000020004" pitchFamily="50" charset="-127"/>
              </a:rPr>
              <a:t>c.bscode</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AND </a:t>
            </a:r>
            <a:r>
              <a:rPr lang="en-US" altLang="ko-KR" sz="900" dirty="0" err="1">
                <a:latin typeface="맑은 고딕" panose="020B0503020000020004" pitchFamily="50" charset="-127"/>
                <a:ea typeface="맑은 고딕" panose="020B0503020000020004" pitchFamily="50" charset="-127"/>
              </a:rPr>
              <a:t>a.nscode</a:t>
            </a:r>
            <a:r>
              <a:rPr lang="en-US" altLang="ko-KR" sz="900" dirty="0">
                <a:latin typeface="맑은 고딕" panose="020B0503020000020004" pitchFamily="50" charset="-127"/>
                <a:ea typeface="맑은 고딕" panose="020B0503020000020004" pitchFamily="50" charset="-127"/>
              </a:rPr>
              <a:t> = </a:t>
            </a:r>
            <a:r>
              <a:rPr lang="en-US" altLang="ko-KR" sz="900" dirty="0" err="1">
                <a:latin typeface="맑은 고딕" panose="020B0503020000020004" pitchFamily="50" charset="-127"/>
                <a:ea typeface="맑은 고딕" panose="020B0503020000020004" pitchFamily="50" charset="-127"/>
              </a:rPr>
              <a:t>d.nscode</a:t>
            </a:r>
            <a:r>
              <a:rPr lang="en-US" altLang="ko-KR" sz="900" dirty="0" smtClean="0">
                <a:latin typeface="맑은 고딕" panose="020B0503020000020004" pitchFamily="50" charset="-127"/>
                <a:ea typeface="맑은 고딕" panose="020B0503020000020004" pitchFamily="50" charset="-127"/>
              </a:rPr>
              <a:t>;</a:t>
            </a:r>
            <a:endParaRPr lang="en-US" altLang="ko-KR" sz="900" dirty="0">
              <a:latin typeface="맑은 고딕" panose="020B0503020000020004" pitchFamily="50" charset="-127"/>
              <a:ea typeface="맑은 고딕" panose="020B0503020000020004" pitchFamily="50" charset="-127"/>
            </a:endParaRPr>
          </a:p>
        </p:txBody>
      </p:sp>
      <p:pic>
        <p:nvPicPr>
          <p:cNvPr id="7" name="그림 6"/>
          <p:cNvPicPr>
            <a:picLocks noChangeAspect="1"/>
          </p:cNvPicPr>
          <p:nvPr/>
        </p:nvPicPr>
        <p:blipFill>
          <a:blip r:embed="rId2"/>
          <a:stretch>
            <a:fillRect/>
          </a:stretch>
        </p:blipFill>
        <p:spPr>
          <a:xfrm>
            <a:off x="4923409" y="1858509"/>
            <a:ext cx="4840535" cy="4306795"/>
          </a:xfrm>
          <a:prstGeom prst="rect">
            <a:avLst/>
          </a:prstGeom>
        </p:spPr>
      </p:pic>
      <p:sp>
        <p:nvSpPr>
          <p:cNvPr id="8" name="직사각형 35"/>
          <p:cNvSpPr>
            <a:spLocks noChangeArrowheads="1"/>
          </p:cNvSpPr>
          <p:nvPr/>
        </p:nvSpPr>
        <p:spPr bwMode="auto">
          <a:xfrm>
            <a:off x="848544" y="5992891"/>
            <a:ext cx="4464496" cy="53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Arial" panose="020B0604020202020204" pitchFamily="34" charset="0"/>
              <a:buChar char="•"/>
            </a:pPr>
            <a:r>
              <a:rPr lang="en-US" altLang="ko-KR" sz="1100" b="1" dirty="0" smtClean="0">
                <a:latin typeface="맑은 고딕" panose="020B0503020000020004" pitchFamily="50" charset="-127"/>
                <a:ea typeface="맑은 고딕" panose="020B0503020000020004" pitchFamily="50" charset="-127"/>
              </a:rPr>
              <a:t>Driving </a:t>
            </a:r>
            <a:r>
              <a:rPr lang="ko-KR" altLang="en-US" sz="1100" b="1" dirty="0" smtClean="0">
                <a:latin typeface="맑은 고딕" panose="020B0503020000020004" pitchFamily="50" charset="-127"/>
                <a:ea typeface="맑은 고딕" panose="020B0503020000020004" pitchFamily="50" charset="-127"/>
              </a:rPr>
              <a:t>테이블</a:t>
            </a:r>
            <a:r>
              <a:rPr lang="ko-KR" altLang="en-US" sz="1100" dirty="0" smtClean="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BMAJSNSM</a:t>
            </a:r>
            <a:endParaRPr lang="en-US" altLang="ko-KR" sz="1100" b="1"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en-US" altLang="ko-KR" sz="1100" b="1" dirty="0">
                <a:latin typeface="맑은 고딕" panose="020B0503020000020004" pitchFamily="50" charset="-127"/>
                <a:ea typeface="맑은 고딕" panose="020B0503020000020004" pitchFamily="50" charset="-127"/>
              </a:rPr>
              <a:t>Table Access</a:t>
            </a:r>
            <a:r>
              <a:rPr lang="ko-KR" altLang="en-US" sz="1100" b="1" dirty="0" smtClean="0">
                <a:latin typeface="맑은 고딕" panose="020B0503020000020004" pitchFamily="50" charset="-127"/>
                <a:ea typeface="맑은 고딕" panose="020B0503020000020004" pitchFamily="50" charset="-127"/>
              </a:rPr>
              <a:t> 순서 </a:t>
            </a:r>
            <a:r>
              <a:rPr lang="en-US" altLang="ko-KR" sz="1100" b="1"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BMAJSNSM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a:t>
            </a:r>
            <a:r>
              <a:rPr lang="en-US" altLang="ko-KR" sz="1100" dirty="0">
                <a:latin typeface="맑은 고딕" panose="020B0503020000020004" pitchFamily="50" charset="-127"/>
                <a:ea typeface="맑은 고딕" panose="020B0503020000020004" pitchFamily="50" charset="-127"/>
              </a:rPr>
              <a:t>PHATHBSM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a:t>
            </a:r>
            <a:r>
              <a:rPr lang="en-US" altLang="ko-KR" sz="1100" dirty="0">
                <a:latin typeface="맑은 고딕" panose="020B0503020000020004" pitchFamily="50" charset="-127"/>
                <a:ea typeface="맑은 고딕" panose="020B0503020000020004" pitchFamily="50" charset="-127"/>
              </a:rPr>
              <a:t>BPANOSNM </a:t>
            </a:r>
            <a:endParaRPr lang="en-US" altLang="ko-KR" sz="1100" dirty="0" smtClean="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178740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Box 3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47" name="Text Box 38"/>
          <p:cNvSpPr txBox="1">
            <a:spLocks noChangeArrowheads="1"/>
          </p:cNvSpPr>
          <p:nvPr/>
        </p:nvSpPr>
        <p:spPr bwMode="auto">
          <a:xfrm>
            <a:off x="560388" y="1196752"/>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ko-KR" altLang="en-US" sz="1200" b="1" dirty="0" smtClean="0">
                <a:solidFill>
                  <a:srgbClr val="000000"/>
                </a:solidFill>
                <a:latin typeface="맑은 고딕" panose="020B0503020000020004" pitchFamily="50" charset="-127"/>
                <a:ea typeface="맑은 고딕" panose="020B0503020000020004" pitchFamily="50" charset="-127"/>
              </a:rPr>
              <a:t>◆</a:t>
            </a:r>
            <a:r>
              <a:rPr lang="en-US" altLang="ko-KR" sz="1200" b="1" dirty="0" smtClean="0">
                <a:solidFill>
                  <a:srgbClr val="000000"/>
                </a:solidFill>
                <a:latin typeface="맑은 고딕" panose="020B0503020000020004" pitchFamily="50" charset="-127"/>
                <a:ea typeface="맑은 고딕" panose="020B0503020000020004" pitchFamily="50" charset="-127"/>
              </a:rPr>
              <a:t> SELECT </a:t>
            </a:r>
            <a:r>
              <a:rPr lang="ko-KR" altLang="en-US" sz="1200" b="1" dirty="0" smtClean="0">
                <a:solidFill>
                  <a:srgbClr val="000000"/>
                </a:solidFill>
                <a:latin typeface="맑은 고딕" panose="020B0503020000020004" pitchFamily="50" charset="-127"/>
                <a:ea typeface="맑은 고딕" panose="020B0503020000020004" pitchFamily="50" charset="-127"/>
              </a:rPr>
              <a:t>문의 처리 과정</a:t>
            </a:r>
          </a:p>
        </p:txBody>
      </p:sp>
      <p:sp>
        <p:nvSpPr>
          <p:cNvPr id="50" name="Rectangle 117"/>
          <p:cNvSpPr>
            <a:spLocks noChangeArrowheads="1"/>
          </p:cNvSpPr>
          <p:nvPr/>
        </p:nvSpPr>
        <p:spPr bwMode="auto">
          <a:xfrm>
            <a:off x="3110652" y="2246707"/>
            <a:ext cx="6234836" cy="2893567"/>
          </a:xfrm>
          <a:prstGeom prst="rect">
            <a:avLst/>
          </a:prstGeom>
          <a:solidFill>
            <a:schemeClr val="bg2">
              <a:lumMod val="60000"/>
              <a:lumOff val="40000"/>
            </a:schemeClr>
          </a:solidFill>
          <a:ln w="6350">
            <a:solidFill>
              <a:srgbClr val="000000"/>
            </a:solidFill>
            <a:miter lim="800000"/>
            <a:headEnd/>
            <a:tailEnd/>
          </a:ln>
          <a:effectLst>
            <a:outerShdw dist="35921" dir="2700000" algn="ctr" rotWithShape="0">
              <a:srgbClr val="808080"/>
            </a:outerShdw>
          </a:effectLst>
        </p:spPr>
        <p:txBody>
          <a:bodyPr wrap="none" lIns="72000" tIns="72000" rIns="72000" bIns="72000" anchor="t"/>
          <a:lstStyle/>
          <a:p>
            <a:pPr fontAlgn="auto" latinLnBrk="0">
              <a:spcBef>
                <a:spcPts val="0"/>
              </a:spcBef>
              <a:spcAft>
                <a:spcPts val="0"/>
              </a:spcAft>
              <a:defRPr/>
            </a:pPr>
            <a:r>
              <a:rPr kumimoji="0" lang="en-US" altLang="ko-KR" sz="1200" b="1" kern="0" dirty="0" smtClean="0">
                <a:solidFill>
                  <a:srgbClr val="000000"/>
                </a:solidFill>
                <a:latin typeface="맑은 고딕" panose="020B0503020000020004" pitchFamily="50" charset="-127"/>
                <a:ea typeface="맑은 고딕" panose="020B0503020000020004" pitchFamily="50" charset="-127"/>
                <a:cs typeface="Arial" pitchFamily="34" charset="0"/>
              </a:rPr>
              <a:t>INTANCE</a:t>
            </a:r>
            <a:endParaRPr kumimoji="0" lang="ko-KR" altLang="en-US" sz="1200" b="1" kern="0" dirty="0">
              <a:solidFill>
                <a:srgbClr val="000000"/>
              </a:solidFill>
              <a:latin typeface="맑은 고딕" panose="020B0503020000020004" pitchFamily="50" charset="-127"/>
              <a:ea typeface="맑은 고딕" panose="020B0503020000020004" pitchFamily="50" charset="-127"/>
              <a:cs typeface="Arial" pitchFamily="34" charset="0"/>
            </a:endParaRPr>
          </a:p>
        </p:txBody>
      </p:sp>
      <p:sp>
        <p:nvSpPr>
          <p:cNvPr id="51" name="직사각형 50"/>
          <p:cNvSpPr/>
          <p:nvPr/>
        </p:nvSpPr>
        <p:spPr bwMode="auto">
          <a:xfrm>
            <a:off x="632520" y="4223772"/>
            <a:ext cx="693464" cy="216024"/>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ko-KR" altLang="en-US" sz="800" b="1" dirty="0" smtClean="0">
                <a:latin typeface="맑은 고딕" panose="020B0503020000020004" pitchFamily="50" charset="-127"/>
                <a:ea typeface="맑은 고딕" panose="020B0503020000020004" pitchFamily="50" charset="-127"/>
              </a:rPr>
              <a:t>사용자</a:t>
            </a:r>
            <a:r>
              <a:rPr lang="en-US" altLang="ko-KR" sz="800" b="1" dirty="0" smtClean="0">
                <a:latin typeface="맑은 고딕" panose="020B0503020000020004" pitchFamily="50" charset="-127"/>
                <a:ea typeface="맑은 고딕" panose="020B0503020000020004" pitchFamily="50" charset="-127"/>
              </a:rPr>
              <a:t>PC</a:t>
            </a:r>
            <a:endParaRPr kumimoji="1" lang="ko-KR" altLang="en-US" sz="8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61" name="Rectangle 117"/>
          <p:cNvSpPr>
            <a:spLocks noChangeArrowheads="1"/>
          </p:cNvSpPr>
          <p:nvPr/>
        </p:nvSpPr>
        <p:spPr bwMode="auto">
          <a:xfrm>
            <a:off x="5241032" y="5202845"/>
            <a:ext cx="4104456" cy="1178483"/>
          </a:xfrm>
          <a:prstGeom prst="rect">
            <a:avLst/>
          </a:prstGeom>
          <a:solidFill>
            <a:schemeClr val="bg2">
              <a:lumMod val="60000"/>
              <a:lumOff val="40000"/>
            </a:schemeClr>
          </a:solidFill>
          <a:ln w="6350">
            <a:solidFill>
              <a:srgbClr val="000000"/>
            </a:solidFill>
            <a:miter lim="800000"/>
            <a:headEnd/>
            <a:tailEnd/>
          </a:ln>
          <a:effectLst>
            <a:outerShdw dist="35921" dir="2700000" algn="ctr" rotWithShape="0">
              <a:srgbClr val="808080"/>
            </a:outerShdw>
          </a:effectLst>
        </p:spPr>
        <p:txBody>
          <a:bodyPr wrap="none" lIns="72000" tIns="72000" rIns="72000" bIns="72000" anchor="t"/>
          <a:lstStyle/>
          <a:p>
            <a:pPr fontAlgn="auto" latinLnBrk="0">
              <a:spcBef>
                <a:spcPts val="0"/>
              </a:spcBef>
              <a:spcAft>
                <a:spcPts val="0"/>
              </a:spcAft>
              <a:defRPr/>
            </a:pPr>
            <a:r>
              <a:rPr kumimoji="0" lang="en-US" altLang="ko-KR" sz="1200" b="1" kern="0" dirty="0" smtClean="0">
                <a:solidFill>
                  <a:srgbClr val="000000"/>
                </a:solidFill>
                <a:latin typeface="맑은 고딕" panose="020B0503020000020004" pitchFamily="50" charset="-127"/>
                <a:ea typeface="맑은 고딕" panose="020B0503020000020004" pitchFamily="50" charset="-127"/>
                <a:cs typeface="Arial" pitchFamily="34" charset="0"/>
              </a:rPr>
              <a:t>Database’s Files</a:t>
            </a:r>
            <a:endParaRPr kumimoji="0" lang="ko-KR" altLang="en-US" sz="1200" b="1" kern="0" dirty="0">
              <a:solidFill>
                <a:srgbClr val="000000"/>
              </a:solidFill>
              <a:latin typeface="맑은 고딕" panose="020B0503020000020004" pitchFamily="50" charset="-127"/>
              <a:ea typeface="맑은 고딕" panose="020B0503020000020004" pitchFamily="50" charset="-127"/>
              <a:cs typeface="Arial" pitchFamily="34" charset="0"/>
            </a:endParaRPr>
          </a:p>
        </p:txBody>
      </p:sp>
      <p:pic>
        <p:nvPicPr>
          <p:cNvPr id="48"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7987" y="5292749"/>
            <a:ext cx="760413" cy="792163"/>
          </a:xfrm>
          <a:prstGeom prst="rect">
            <a:avLst/>
          </a:prstGeom>
          <a:noFill/>
          <a:extLst>
            <a:ext uri="{909E8E84-426E-40DD-AFC4-6F175D3DCCD1}">
              <a14:hiddenFill xmlns:a14="http://schemas.microsoft.com/office/drawing/2010/main">
                <a:solidFill>
                  <a:srgbClr val="FFFFFF"/>
                </a:solidFill>
              </a14:hiddenFill>
            </a:ext>
          </a:extLst>
        </p:spPr>
      </p:pic>
      <p:sp>
        <p:nvSpPr>
          <p:cNvPr id="3" name="타원 2"/>
          <p:cNvSpPr/>
          <p:nvPr/>
        </p:nvSpPr>
        <p:spPr bwMode="auto">
          <a:xfrm>
            <a:off x="3296816" y="3933056"/>
            <a:ext cx="1296144" cy="797457"/>
          </a:xfrm>
          <a:prstGeom prst="ellipse">
            <a:avLst/>
          </a:prstGeom>
          <a:solidFill>
            <a:srgbClr val="FFCCCC"/>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1" hangingPunct="1">
              <a:lnSpc>
                <a:spcPct val="100000"/>
              </a:lnSpc>
              <a:spcBef>
                <a:spcPct val="0"/>
              </a:spcBef>
              <a:spcAft>
                <a:spcPct val="0"/>
              </a:spcAft>
              <a:buClrTx/>
              <a:buSzTx/>
              <a:buFontTx/>
              <a:buNone/>
              <a:tabLst/>
            </a:pPr>
            <a:r>
              <a:rPr lang="ko-KR" altLang="en-US" sz="1200" dirty="0" smtClean="0">
                <a:latin typeface="맑은 고딕" panose="020B0503020000020004" pitchFamily="50" charset="-127"/>
                <a:ea typeface="맑은 고딕" panose="020B0503020000020004" pitchFamily="50" charset="-127"/>
              </a:rPr>
              <a:t>백그라운드</a:t>
            </a:r>
            <a:endParaRPr lang="en-US" altLang="ko-KR" sz="1200" dirty="0" smtClean="0">
              <a:latin typeface="맑은 고딕" panose="020B0503020000020004" pitchFamily="50" charset="-127"/>
              <a:ea typeface="맑은 고딕" panose="020B0503020000020004" pitchFamily="50" charset="-127"/>
            </a:endParaRPr>
          </a:p>
          <a:p>
            <a:pPr marL="0" marR="0" indent="0" algn="ctr" defTabSz="914400" rtl="0" eaLnBrk="1" fontAlgn="base" latinLnBrk="1" hangingPunct="1">
              <a:lnSpc>
                <a:spcPct val="100000"/>
              </a:lnSpc>
              <a:spcBef>
                <a:spcPct val="0"/>
              </a:spcBef>
              <a:spcAft>
                <a:spcPct val="0"/>
              </a:spcAft>
              <a:buClrTx/>
              <a:buSzTx/>
              <a:buFontTx/>
              <a:buNone/>
              <a:tabLst/>
            </a:pPr>
            <a:r>
              <a:rPr kumimoji="1" lang="ko-KR" altLang="en-US" sz="1200" b="0"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프로세스</a:t>
            </a:r>
          </a:p>
        </p:txBody>
      </p:sp>
      <p:sp>
        <p:nvSpPr>
          <p:cNvPr id="87" name="타원 86"/>
          <p:cNvSpPr/>
          <p:nvPr/>
        </p:nvSpPr>
        <p:spPr bwMode="auto">
          <a:xfrm>
            <a:off x="1640632" y="4054761"/>
            <a:ext cx="1152128" cy="554047"/>
          </a:xfrm>
          <a:prstGeom prst="ellipse">
            <a:avLst/>
          </a:prstGeom>
          <a:solidFill>
            <a:srgbClr val="FFCCCC"/>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1" hangingPunct="1">
              <a:lnSpc>
                <a:spcPct val="100000"/>
              </a:lnSpc>
              <a:spcBef>
                <a:spcPct val="0"/>
              </a:spcBef>
              <a:spcAft>
                <a:spcPct val="0"/>
              </a:spcAft>
              <a:buClrTx/>
              <a:buSzTx/>
              <a:buFontTx/>
              <a:buNone/>
              <a:tabLst/>
            </a:pPr>
            <a:r>
              <a:rPr lang="en-US" altLang="ko-KR" sz="1200" dirty="0" smtClean="0">
                <a:latin typeface="맑은 고딕" panose="020B0503020000020004" pitchFamily="50" charset="-127"/>
                <a:ea typeface="맑은 고딕" panose="020B0503020000020004" pitchFamily="50" charset="-127"/>
              </a:rPr>
              <a:t>Client</a:t>
            </a:r>
          </a:p>
          <a:p>
            <a:pPr marL="0" marR="0" indent="0" algn="ctr" defTabSz="914400" rtl="0" eaLnBrk="1" fontAlgn="base" latinLnBrk="1" hangingPunct="1">
              <a:lnSpc>
                <a:spcPct val="100000"/>
              </a:lnSpc>
              <a:spcBef>
                <a:spcPct val="0"/>
              </a:spcBef>
              <a:spcAft>
                <a:spcPct val="0"/>
              </a:spcAft>
              <a:buClrTx/>
              <a:buSzTx/>
              <a:buFontTx/>
              <a:buNone/>
              <a:tabLst/>
            </a:pPr>
            <a:r>
              <a:rPr lang="en-US" altLang="ko-KR" sz="1200" dirty="0" smtClean="0">
                <a:latin typeface="맑은 고딕" panose="020B0503020000020004" pitchFamily="50" charset="-127"/>
                <a:ea typeface="맑은 고딕" panose="020B0503020000020004" pitchFamily="50" charset="-127"/>
              </a:rPr>
              <a:t>TNS </a:t>
            </a:r>
            <a:r>
              <a:rPr lang="ko-KR" altLang="en-US" sz="1200" dirty="0" smtClean="0">
                <a:latin typeface="맑은 고딕" panose="020B0503020000020004" pitchFamily="50" charset="-127"/>
                <a:ea typeface="맑은 고딕" panose="020B0503020000020004" pitchFamily="50" charset="-127"/>
              </a:rPr>
              <a:t>프로세스</a:t>
            </a:r>
            <a:endParaRPr kumimoji="1" lang="ko-KR" altLang="en-US" sz="1200" b="0"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pic>
        <p:nvPicPr>
          <p:cNvPr id="90"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0387" y="5436765"/>
            <a:ext cx="760413" cy="792163"/>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2787" y="5589165"/>
            <a:ext cx="760413" cy="792163"/>
          </a:xfrm>
          <a:prstGeom prst="rect">
            <a:avLst/>
          </a:prstGeom>
          <a:noFill/>
          <a:extLst>
            <a:ext uri="{909E8E84-426E-40DD-AFC4-6F175D3DCCD1}">
              <a14:hiddenFill xmlns:a14="http://schemas.microsoft.com/office/drawing/2010/main">
                <a:solidFill>
                  <a:srgbClr val="FFFFFF"/>
                </a:solidFill>
              </a14:hiddenFill>
            </a:ext>
          </a:extLst>
        </p:spPr>
      </p:pic>
      <p:sp>
        <p:nvSpPr>
          <p:cNvPr id="91" name="TextBox 90"/>
          <p:cNvSpPr txBox="1"/>
          <p:nvPr/>
        </p:nvSpPr>
        <p:spPr>
          <a:xfrm>
            <a:off x="5940945" y="5982632"/>
            <a:ext cx="864096" cy="246221"/>
          </a:xfrm>
          <a:prstGeom prst="rect">
            <a:avLst/>
          </a:prstGeom>
          <a:noFill/>
        </p:spPr>
        <p:txBody>
          <a:bodyPr wrap="square" rtlCol="0">
            <a:spAutoFit/>
          </a:bodyPr>
          <a:lstStyle/>
          <a:p>
            <a:r>
              <a:rPr lang="en-US" altLang="ko-KR" sz="1000" dirty="0" smtClean="0">
                <a:latin typeface="맑은 고딕" panose="020B0503020000020004" pitchFamily="50" charset="-127"/>
                <a:ea typeface="맑은 고딕" panose="020B0503020000020004" pitchFamily="50" charset="-127"/>
              </a:rPr>
              <a:t>Data Files</a:t>
            </a:r>
            <a:endParaRPr lang="ko-KR" altLang="en-US" sz="1000" dirty="0">
              <a:latin typeface="맑은 고딕" panose="020B0503020000020004" pitchFamily="50" charset="-127"/>
              <a:ea typeface="맑은 고딕" panose="020B0503020000020004" pitchFamily="50" charset="-127"/>
            </a:endParaRPr>
          </a:p>
        </p:txBody>
      </p:sp>
      <p:pic>
        <p:nvPicPr>
          <p:cNvPr id="96"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1312" y="5292749"/>
            <a:ext cx="760413" cy="792163"/>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3712" y="5436765"/>
            <a:ext cx="760413" cy="792163"/>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6112" y="5589165"/>
            <a:ext cx="760413" cy="792163"/>
          </a:xfrm>
          <a:prstGeom prst="rect">
            <a:avLst/>
          </a:prstGeom>
          <a:noFill/>
          <a:extLst>
            <a:ext uri="{909E8E84-426E-40DD-AFC4-6F175D3DCCD1}">
              <a14:hiddenFill xmlns:a14="http://schemas.microsoft.com/office/drawing/2010/main">
                <a:solidFill>
                  <a:srgbClr val="FFFFFF"/>
                </a:solidFill>
              </a14:hiddenFill>
            </a:ext>
          </a:extLst>
        </p:spPr>
      </p:pic>
      <p:sp>
        <p:nvSpPr>
          <p:cNvPr id="102" name="TextBox 101"/>
          <p:cNvSpPr txBox="1"/>
          <p:nvPr/>
        </p:nvSpPr>
        <p:spPr>
          <a:xfrm>
            <a:off x="8014270" y="5982632"/>
            <a:ext cx="864096" cy="246221"/>
          </a:xfrm>
          <a:prstGeom prst="rect">
            <a:avLst/>
          </a:prstGeom>
          <a:noFill/>
        </p:spPr>
        <p:txBody>
          <a:bodyPr wrap="square" rtlCol="0">
            <a:spAutoFit/>
          </a:bodyPr>
          <a:lstStyle/>
          <a:p>
            <a:r>
              <a:rPr lang="en-US" altLang="ko-KR" sz="1000" dirty="0" smtClean="0">
                <a:latin typeface="맑은 고딕" panose="020B0503020000020004" pitchFamily="50" charset="-127"/>
                <a:ea typeface="맑은 고딕" panose="020B0503020000020004" pitchFamily="50" charset="-127"/>
              </a:rPr>
              <a:t>Log Files</a:t>
            </a:r>
            <a:endParaRPr lang="ko-KR" altLang="en-US" sz="1000" dirty="0">
              <a:latin typeface="맑은 고딕" panose="020B0503020000020004" pitchFamily="50" charset="-127"/>
              <a:ea typeface="맑은 고딕" panose="020B0503020000020004" pitchFamily="50" charset="-127"/>
            </a:endParaRPr>
          </a:p>
        </p:txBody>
      </p:sp>
      <p:sp>
        <p:nvSpPr>
          <p:cNvPr id="103" name="직사각형 102"/>
          <p:cNvSpPr/>
          <p:nvPr/>
        </p:nvSpPr>
        <p:spPr bwMode="auto">
          <a:xfrm>
            <a:off x="1208584" y="5184579"/>
            <a:ext cx="1656184" cy="836709"/>
          </a:xfrm>
          <a:prstGeom prst="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l"/>
            <a:r>
              <a:rPr lang="en-US" altLang="ko-KR" sz="800" b="1" dirty="0" smtClean="0">
                <a:latin typeface="맑은 고딕" panose="020B0503020000020004" pitchFamily="50" charset="-127"/>
                <a:ea typeface="맑은 고딕" panose="020B0503020000020004" pitchFamily="50" charset="-127"/>
              </a:rPr>
              <a:t>SELECT </a:t>
            </a:r>
          </a:p>
          <a:p>
            <a:pPr algn="l"/>
            <a:r>
              <a:rPr lang="en-US" altLang="ko-KR" sz="800" b="1" dirty="0" smtClean="0">
                <a:latin typeface="맑은 고딕" panose="020B0503020000020004" pitchFamily="50" charset="-127"/>
                <a:ea typeface="맑은 고딕" panose="020B0503020000020004" pitchFamily="50" charset="-127"/>
              </a:rPr>
              <a:t>   ID, </a:t>
            </a:r>
          </a:p>
          <a:p>
            <a:pPr algn="l"/>
            <a:r>
              <a:rPr lang="en-US" altLang="ko-KR" sz="800" b="1" dirty="0" smtClean="0">
                <a:latin typeface="맑은 고딕" panose="020B0503020000020004" pitchFamily="50" charset="-127"/>
                <a:ea typeface="맑은 고딕" panose="020B0503020000020004" pitchFamily="50" charset="-127"/>
              </a:rPr>
              <a:t>  ,NAME</a:t>
            </a:r>
          </a:p>
          <a:p>
            <a:pPr algn="l"/>
            <a:r>
              <a:rPr lang="en-US" altLang="ko-KR" sz="800" b="1" dirty="0">
                <a:latin typeface="맑은 고딕" panose="020B0503020000020004" pitchFamily="50" charset="-127"/>
                <a:ea typeface="맑은 고딕" panose="020B0503020000020004" pitchFamily="50" charset="-127"/>
              </a:rPr>
              <a:t> </a:t>
            </a:r>
            <a:r>
              <a:rPr lang="en-US" altLang="ko-KR" sz="800" b="1" dirty="0" smtClean="0">
                <a:latin typeface="맑은 고딕" panose="020B0503020000020004" pitchFamily="50" charset="-127"/>
                <a:ea typeface="맑은 고딕" panose="020B0503020000020004" pitchFamily="50" charset="-127"/>
              </a:rPr>
              <a:t> ,LOC</a:t>
            </a:r>
          </a:p>
          <a:p>
            <a:pPr algn="l"/>
            <a:r>
              <a:rPr kumimoji="1" lang="en-US" altLang="ko-KR" sz="8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FROM</a:t>
            </a:r>
            <a:r>
              <a:rPr kumimoji="1" lang="en-US" altLang="ko-KR" sz="800" b="1" i="0" u="none" strike="noStrike" cap="none" normalizeH="0" dirty="0" smtClean="0">
                <a:ln>
                  <a:noFill/>
                </a:ln>
                <a:solidFill>
                  <a:schemeClr val="tx1"/>
                </a:solidFill>
                <a:effectLst/>
                <a:latin typeface="맑은 고딕" panose="020B0503020000020004" pitchFamily="50" charset="-127"/>
                <a:ea typeface="맑은 고딕" panose="020B0503020000020004" pitchFamily="50" charset="-127"/>
              </a:rPr>
              <a:t> EMP</a:t>
            </a:r>
          </a:p>
          <a:p>
            <a:pPr algn="l"/>
            <a:r>
              <a:rPr lang="en-US" altLang="ko-KR" sz="800" b="1" baseline="0" dirty="0" smtClean="0">
                <a:latin typeface="맑은 고딕" panose="020B0503020000020004" pitchFamily="50" charset="-127"/>
                <a:ea typeface="맑은 고딕" panose="020B0503020000020004" pitchFamily="50" charset="-127"/>
              </a:rPr>
              <a:t>WHERE</a:t>
            </a:r>
            <a:r>
              <a:rPr lang="en-US" altLang="ko-KR" sz="800" b="1" dirty="0" smtClean="0">
                <a:latin typeface="맑은 고딕" panose="020B0503020000020004" pitchFamily="50" charset="-127"/>
                <a:ea typeface="맑은 고딕" panose="020B0503020000020004" pitchFamily="50" charset="-127"/>
              </a:rPr>
              <a:t> DEPT_ID = ‘001’</a:t>
            </a:r>
            <a:endParaRPr kumimoji="1" lang="ko-KR" altLang="en-US" sz="8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7" name="TextBox 6"/>
          <p:cNvSpPr txBox="1"/>
          <p:nvPr/>
        </p:nvSpPr>
        <p:spPr>
          <a:xfrm>
            <a:off x="488504" y="4797152"/>
            <a:ext cx="1326004" cy="246221"/>
          </a:xfrm>
          <a:prstGeom prst="rect">
            <a:avLst/>
          </a:prstGeom>
          <a:noFill/>
        </p:spPr>
        <p:txBody>
          <a:bodyPr wrap="none" rtlCol="0">
            <a:spAutoFit/>
          </a:bodyPr>
          <a:lstStyle/>
          <a:p>
            <a:r>
              <a:rPr lang="ko-KR" altLang="en-US" sz="1000" b="1" dirty="0" smtClean="0">
                <a:latin typeface="맑은 고딕" panose="020B0503020000020004" pitchFamily="50" charset="-127"/>
                <a:ea typeface="맑은 고딕" panose="020B0503020000020004" pitchFamily="50" charset="-127"/>
              </a:rPr>
              <a:t>사용자 실행 </a:t>
            </a:r>
            <a:r>
              <a:rPr lang="en-US" altLang="ko-KR" sz="1000" b="1" dirty="0" smtClean="0">
                <a:latin typeface="맑은 고딕" panose="020B0503020000020004" pitchFamily="50" charset="-127"/>
                <a:ea typeface="맑은 고딕" panose="020B0503020000020004" pitchFamily="50" charset="-127"/>
              </a:rPr>
              <a:t>SQL </a:t>
            </a:r>
            <a:r>
              <a:rPr lang="ko-KR" altLang="en-US" sz="1000" b="1" dirty="0" smtClean="0">
                <a:latin typeface="맑은 고딕" panose="020B0503020000020004" pitchFamily="50" charset="-127"/>
                <a:ea typeface="맑은 고딕" panose="020B0503020000020004" pitchFamily="50" charset="-127"/>
              </a:rPr>
              <a:t>문</a:t>
            </a:r>
            <a:endParaRPr lang="ko-KR" altLang="en-US" sz="1000" b="1" dirty="0">
              <a:latin typeface="맑은 고딕" panose="020B0503020000020004" pitchFamily="50" charset="-127"/>
              <a:ea typeface="맑은 고딕" panose="020B0503020000020004" pitchFamily="50" charset="-127"/>
            </a:endParaRPr>
          </a:p>
        </p:txBody>
      </p:sp>
      <p:cxnSp>
        <p:nvCxnSpPr>
          <p:cNvPr id="13" name="꺾인 연결선 12"/>
          <p:cNvCxnSpPr>
            <a:stCxn id="51" idx="2"/>
            <a:endCxn id="103" idx="1"/>
          </p:cNvCxnSpPr>
          <p:nvPr/>
        </p:nvCxnSpPr>
        <p:spPr bwMode="auto">
          <a:xfrm rot="16200000" flipH="1">
            <a:off x="512349" y="4906699"/>
            <a:ext cx="1163138" cy="229332"/>
          </a:xfrm>
          <a:prstGeom prst="bentConnector2">
            <a:avLst/>
          </a:prstGeom>
          <a:noFill/>
          <a:ln w="9525" cap="flat" cmpd="sng" algn="ctr">
            <a:solidFill>
              <a:schemeClr val="tx1"/>
            </a:solidFill>
            <a:prstDash val="solid"/>
            <a:round/>
            <a:headEnd type="none" w="med" len="med"/>
            <a:tailEnd type="triangle"/>
          </a:ln>
          <a:effectLst/>
        </p:spPr>
      </p:cxnSp>
      <p:cxnSp>
        <p:nvCxnSpPr>
          <p:cNvPr id="16" name="꺾인 연결선 15"/>
          <p:cNvCxnSpPr/>
          <p:nvPr/>
        </p:nvCxnSpPr>
        <p:spPr bwMode="auto">
          <a:xfrm>
            <a:off x="1325984" y="4293096"/>
            <a:ext cx="314648" cy="1"/>
          </a:xfrm>
          <a:prstGeom prst="bentConnector3">
            <a:avLst/>
          </a:prstGeom>
          <a:noFill/>
          <a:ln w="9525" cap="flat" cmpd="sng" algn="ctr">
            <a:solidFill>
              <a:schemeClr val="tx1"/>
            </a:solidFill>
            <a:prstDash val="solid"/>
            <a:round/>
            <a:headEnd type="none" w="med" len="med"/>
            <a:tailEnd type="triangle"/>
          </a:ln>
          <a:effectLst/>
        </p:spPr>
      </p:cxnSp>
      <p:cxnSp>
        <p:nvCxnSpPr>
          <p:cNvPr id="21" name="꺾인 연결선 20"/>
          <p:cNvCxnSpPr/>
          <p:nvPr/>
        </p:nvCxnSpPr>
        <p:spPr bwMode="auto">
          <a:xfrm rot="10800000">
            <a:off x="1325984" y="4365103"/>
            <a:ext cx="314648" cy="1"/>
          </a:xfrm>
          <a:prstGeom prst="bentConnector3">
            <a:avLst>
              <a:gd name="adj1" fmla="val 50000"/>
            </a:avLst>
          </a:prstGeom>
          <a:noFill/>
          <a:ln w="9525" cap="flat" cmpd="sng" algn="ctr">
            <a:solidFill>
              <a:schemeClr val="tx1"/>
            </a:solidFill>
            <a:prstDash val="solid"/>
            <a:round/>
            <a:headEnd type="none" w="med" len="med"/>
            <a:tailEnd type="triangle"/>
          </a:ln>
          <a:effectLst/>
        </p:spPr>
      </p:cxnSp>
      <p:cxnSp>
        <p:nvCxnSpPr>
          <p:cNvPr id="25" name="직선 화살표 연결선 24"/>
          <p:cNvCxnSpPr/>
          <p:nvPr/>
        </p:nvCxnSpPr>
        <p:spPr bwMode="auto">
          <a:xfrm>
            <a:off x="2792760" y="4293096"/>
            <a:ext cx="504056" cy="0"/>
          </a:xfrm>
          <a:prstGeom prst="straightConnector1">
            <a:avLst/>
          </a:prstGeom>
          <a:noFill/>
          <a:ln w="9525" cap="flat" cmpd="sng" algn="ctr">
            <a:solidFill>
              <a:schemeClr val="tx1"/>
            </a:solidFill>
            <a:prstDash val="solid"/>
            <a:round/>
            <a:headEnd type="none" w="med" len="med"/>
            <a:tailEnd type="triangle"/>
          </a:ln>
          <a:effectLst/>
        </p:spPr>
      </p:cxnSp>
      <p:cxnSp>
        <p:nvCxnSpPr>
          <p:cNvPr id="110" name="직선 화살표 연결선 109"/>
          <p:cNvCxnSpPr/>
          <p:nvPr/>
        </p:nvCxnSpPr>
        <p:spPr bwMode="auto">
          <a:xfrm>
            <a:off x="2792760" y="4373342"/>
            <a:ext cx="504056" cy="0"/>
          </a:xfrm>
          <a:prstGeom prst="straightConnector1">
            <a:avLst/>
          </a:prstGeom>
          <a:noFill/>
          <a:ln w="9525" cap="flat" cmpd="sng" algn="ctr">
            <a:solidFill>
              <a:schemeClr val="tx1"/>
            </a:solidFill>
            <a:prstDash val="solid"/>
            <a:round/>
            <a:headEnd type="triangle" w="med" len="med"/>
            <a:tailEnd type="none"/>
          </a:ln>
          <a:effectLst/>
        </p:spPr>
      </p:cxnSp>
      <p:sp>
        <p:nvSpPr>
          <p:cNvPr id="121" name="TextBox 120"/>
          <p:cNvSpPr txBox="1"/>
          <p:nvPr/>
        </p:nvSpPr>
        <p:spPr>
          <a:xfrm>
            <a:off x="3706892" y="1814627"/>
            <a:ext cx="1390124" cy="246221"/>
          </a:xfrm>
          <a:prstGeom prst="rect">
            <a:avLst/>
          </a:prstGeom>
          <a:noFill/>
        </p:spPr>
        <p:txBody>
          <a:bodyPr wrap="none" rtlCol="0">
            <a:spAutoFit/>
          </a:bodyPr>
          <a:lstStyle/>
          <a:p>
            <a:pPr algn="l"/>
            <a:r>
              <a:rPr lang="ko-KR" altLang="en-US" sz="1000" b="1" dirty="0">
                <a:latin typeface="맑은 고딕" panose="020B0503020000020004" pitchFamily="50" charset="-127"/>
                <a:ea typeface="맑은 고딕" panose="020B0503020000020004" pitchFamily="50" charset="-127"/>
              </a:rPr>
              <a:t>②</a:t>
            </a:r>
            <a:r>
              <a:rPr lang="ko-KR" altLang="en-US" sz="1000" b="1" dirty="0" smtClean="0">
                <a:latin typeface="맑은 고딕" panose="020B0503020000020004" pitchFamily="50" charset="-127"/>
                <a:ea typeface="맑은 고딕" panose="020B0503020000020004" pitchFamily="50" charset="-127"/>
              </a:rPr>
              <a:t> 공유 풀 영역 검색</a:t>
            </a:r>
            <a:endParaRPr lang="en-US" altLang="ko-KR" sz="1000" b="1" dirty="0" smtClean="0">
              <a:latin typeface="맑은 고딕" panose="020B0503020000020004" pitchFamily="50" charset="-127"/>
              <a:ea typeface="맑은 고딕" panose="020B0503020000020004" pitchFamily="50" charset="-127"/>
            </a:endParaRPr>
          </a:p>
        </p:txBody>
      </p:sp>
      <p:sp>
        <p:nvSpPr>
          <p:cNvPr id="126" name="TextBox 125"/>
          <p:cNvSpPr txBox="1"/>
          <p:nvPr/>
        </p:nvSpPr>
        <p:spPr>
          <a:xfrm>
            <a:off x="6065650" y="1124744"/>
            <a:ext cx="1335622" cy="246221"/>
          </a:xfrm>
          <a:prstGeom prst="rect">
            <a:avLst/>
          </a:prstGeom>
          <a:noFill/>
        </p:spPr>
        <p:txBody>
          <a:bodyPr wrap="none" rtlCol="0">
            <a:spAutoFit/>
          </a:bodyPr>
          <a:lstStyle/>
          <a:p>
            <a:pPr algn="l"/>
            <a:r>
              <a:rPr lang="ko-KR" altLang="en-US" sz="1000" b="1" dirty="0">
                <a:latin typeface="맑은 고딕" panose="020B0503020000020004" pitchFamily="50" charset="-127"/>
                <a:ea typeface="맑은 고딕" panose="020B0503020000020004" pitchFamily="50" charset="-127"/>
              </a:rPr>
              <a:t>③</a:t>
            </a:r>
            <a:r>
              <a:rPr lang="ko-KR" altLang="en-US" sz="1000" b="1" dirty="0" smtClean="0">
                <a:latin typeface="맑은 고딕" panose="020B0503020000020004" pitchFamily="50" charset="-127"/>
                <a:ea typeface="맑은 고딕" panose="020B0503020000020004" pitchFamily="50" charset="-127"/>
              </a:rPr>
              <a:t> </a:t>
            </a:r>
            <a:r>
              <a:rPr lang="en-US" altLang="ko-KR" sz="1000" b="1" dirty="0" smtClean="0">
                <a:latin typeface="맑은 고딕" panose="020B0503020000020004" pitchFamily="50" charset="-127"/>
                <a:ea typeface="맑은 고딕" panose="020B0503020000020004" pitchFamily="50" charset="-127"/>
              </a:rPr>
              <a:t> </a:t>
            </a:r>
            <a:r>
              <a:rPr lang="ko-KR" altLang="en-US" sz="1000" b="1" dirty="0" smtClean="0">
                <a:latin typeface="맑은 고딕" panose="020B0503020000020004" pitchFamily="50" charset="-127"/>
                <a:ea typeface="맑은 고딕" panose="020B0503020000020004" pitchFamily="50" charset="-127"/>
              </a:rPr>
              <a:t>구문분석</a:t>
            </a:r>
            <a:r>
              <a:rPr lang="en-US" altLang="ko-KR" sz="1000" b="1" dirty="0" smtClean="0">
                <a:latin typeface="맑은 고딕" panose="020B0503020000020004" pitchFamily="50" charset="-127"/>
                <a:ea typeface="맑은 고딕" panose="020B0503020000020004" pitchFamily="50" charset="-127"/>
              </a:rPr>
              <a:t>(Parse)</a:t>
            </a:r>
          </a:p>
        </p:txBody>
      </p:sp>
      <p:sp>
        <p:nvSpPr>
          <p:cNvPr id="127" name="TextBox 126"/>
          <p:cNvSpPr txBox="1"/>
          <p:nvPr/>
        </p:nvSpPr>
        <p:spPr>
          <a:xfrm>
            <a:off x="6300174" y="1349152"/>
            <a:ext cx="2209259" cy="707886"/>
          </a:xfrm>
          <a:prstGeom prst="rect">
            <a:avLst/>
          </a:prstGeom>
          <a:noFill/>
        </p:spPr>
        <p:txBody>
          <a:bodyPr wrap="none" rtlCol="0">
            <a:spAutoFit/>
          </a:bodyPr>
          <a:lstStyle/>
          <a:p>
            <a:pPr marL="171450" indent="-171450" algn="l">
              <a:buFontTx/>
              <a:buChar char="-"/>
            </a:pPr>
            <a:r>
              <a:rPr lang="ko-KR" altLang="en-US" sz="1000" b="1" dirty="0" smtClean="0">
                <a:latin typeface="맑은 고딕" panose="020B0503020000020004" pitchFamily="50" charset="-127"/>
                <a:ea typeface="맑은 고딕" panose="020B0503020000020004" pitchFamily="50" charset="-127"/>
              </a:rPr>
              <a:t>문법</a:t>
            </a:r>
            <a:r>
              <a:rPr lang="en-US" altLang="ko-KR" sz="1000" b="1" dirty="0" smtClean="0">
                <a:latin typeface="맑은 고딕" panose="020B0503020000020004" pitchFamily="50" charset="-127"/>
                <a:ea typeface="맑은 고딕" panose="020B0503020000020004" pitchFamily="50" charset="-127"/>
              </a:rPr>
              <a:t>(Syntax) </a:t>
            </a:r>
            <a:r>
              <a:rPr lang="ko-KR" altLang="en-US" sz="1000" b="1" dirty="0" smtClean="0">
                <a:latin typeface="맑은 고딕" panose="020B0503020000020004" pitchFamily="50" charset="-127"/>
                <a:ea typeface="맑은 고딕" panose="020B0503020000020004" pitchFamily="50" charset="-127"/>
              </a:rPr>
              <a:t>체크</a:t>
            </a:r>
            <a:endParaRPr lang="en-US" altLang="ko-KR" sz="1000" b="1" dirty="0" smtClean="0">
              <a:latin typeface="맑은 고딕" panose="020B0503020000020004" pitchFamily="50" charset="-127"/>
              <a:ea typeface="맑은 고딕" panose="020B0503020000020004" pitchFamily="50" charset="-127"/>
            </a:endParaRPr>
          </a:p>
          <a:p>
            <a:pPr marL="171450" indent="-171450" algn="l">
              <a:buFontTx/>
              <a:buChar char="-"/>
            </a:pPr>
            <a:r>
              <a:rPr lang="ko-KR" altLang="en-US" sz="1000" b="1" dirty="0" smtClean="0">
                <a:latin typeface="맑은 고딕" panose="020B0503020000020004" pitchFamily="50" charset="-127"/>
                <a:ea typeface="맑은 고딕" panose="020B0503020000020004" pitchFamily="50" charset="-127"/>
              </a:rPr>
              <a:t>오브젝트 체크</a:t>
            </a:r>
            <a:r>
              <a:rPr lang="en-US" altLang="ko-KR" sz="1000" b="1" dirty="0" smtClean="0">
                <a:latin typeface="맑은 고딕" panose="020B0503020000020004" pitchFamily="50" charset="-127"/>
                <a:ea typeface="맑은 고딕" panose="020B0503020000020004" pitchFamily="50" charset="-127"/>
              </a:rPr>
              <a:t>(Table, View</a:t>
            </a:r>
            <a:r>
              <a:rPr lang="ko-KR" altLang="en-US" sz="1000" b="1" dirty="0" smtClean="0">
                <a:latin typeface="맑은 고딕" panose="020B0503020000020004" pitchFamily="50" charset="-127"/>
                <a:ea typeface="맑은 고딕" panose="020B0503020000020004" pitchFamily="50" charset="-127"/>
              </a:rPr>
              <a:t> 등</a:t>
            </a:r>
            <a:r>
              <a:rPr lang="en-US" altLang="ko-KR" sz="1000" b="1" dirty="0" smtClean="0">
                <a:latin typeface="맑은 고딕" panose="020B0503020000020004" pitchFamily="50" charset="-127"/>
                <a:ea typeface="맑은 고딕" panose="020B0503020000020004" pitchFamily="50" charset="-127"/>
              </a:rPr>
              <a:t>..)</a:t>
            </a:r>
          </a:p>
          <a:p>
            <a:pPr marL="171450" indent="-171450" algn="l">
              <a:buFontTx/>
              <a:buChar char="-"/>
            </a:pPr>
            <a:r>
              <a:rPr lang="en-US" altLang="ko-KR" sz="1000" b="1" dirty="0" smtClean="0">
                <a:latin typeface="맑은 고딕" panose="020B0503020000020004" pitchFamily="50" charset="-127"/>
                <a:ea typeface="맑은 고딕" panose="020B0503020000020004" pitchFamily="50" charset="-127"/>
              </a:rPr>
              <a:t>Optimizer </a:t>
            </a:r>
            <a:r>
              <a:rPr lang="ko-KR" altLang="en-US" sz="1000" b="1" dirty="0" smtClean="0">
                <a:latin typeface="맑은 고딕" panose="020B0503020000020004" pitchFamily="50" charset="-127"/>
                <a:ea typeface="맑은 고딕" panose="020B0503020000020004" pitchFamily="50" charset="-127"/>
              </a:rPr>
              <a:t>체크</a:t>
            </a:r>
            <a:endParaRPr lang="en-US" altLang="ko-KR" sz="1000" b="1" dirty="0" smtClean="0">
              <a:latin typeface="맑은 고딕" panose="020B0503020000020004" pitchFamily="50" charset="-127"/>
              <a:ea typeface="맑은 고딕" panose="020B0503020000020004" pitchFamily="50" charset="-127"/>
            </a:endParaRPr>
          </a:p>
          <a:p>
            <a:pPr marL="171450" indent="-171450" algn="l">
              <a:buFontTx/>
              <a:buChar char="-"/>
            </a:pPr>
            <a:r>
              <a:rPr lang="ko-KR" altLang="en-US" sz="1000" b="1" dirty="0" smtClean="0">
                <a:latin typeface="맑은 고딕" panose="020B0503020000020004" pitchFamily="50" charset="-127"/>
                <a:ea typeface="맑은 고딕" panose="020B0503020000020004" pitchFamily="50" charset="-127"/>
              </a:rPr>
              <a:t>최적 </a:t>
            </a:r>
            <a:r>
              <a:rPr lang="en-US" altLang="ko-KR" sz="1000" b="1" dirty="0" smtClean="0">
                <a:latin typeface="맑은 고딕" panose="020B0503020000020004" pitchFamily="50" charset="-127"/>
                <a:ea typeface="맑은 고딕" panose="020B0503020000020004" pitchFamily="50" charset="-127"/>
              </a:rPr>
              <a:t>Plan </a:t>
            </a:r>
            <a:r>
              <a:rPr lang="ko-KR" altLang="en-US" sz="1000" b="1" dirty="0" smtClean="0">
                <a:latin typeface="맑은 고딕" panose="020B0503020000020004" pitchFamily="50" charset="-127"/>
                <a:ea typeface="맑은 고딕" panose="020B0503020000020004" pitchFamily="50" charset="-127"/>
              </a:rPr>
              <a:t>계산</a:t>
            </a:r>
            <a:endParaRPr lang="en-US" altLang="ko-KR" sz="1000" b="1" dirty="0" smtClean="0">
              <a:latin typeface="맑은 고딕" panose="020B0503020000020004" pitchFamily="50" charset="-127"/>
              <a:ea typeface="맑은 고딕" panose="020B0503020000020004" pitchFamily="50" charset="-127"/>
            </a:endParaRPr>
          </a:p>
        </p:txBody>
      </p:sp>
      <p:sp>
        <p:nvSpPr>
          <p:cNvPr id="129" name="TextBox 128"/>
          <p:cNvSpPr txBox="1"/>
          <p:nvPr/>
        </p:nvSpPr>
        <p:spPr>
          <a:xfrm>
            <a:off x="1640632" y="3758843"/>
            <a:ext cx="1176925" cy="246221"/>
          </a:xfrm>
          <a:prstGeom prst="rect">
            <a:avLst/>
          </a:prstGeom>
          <a:noFill/>
        </p:spPr>
        <p:txBody>
          <a:bodyPr wrap="none" rtlCol="0">
            <a:spAutoFit/>
          </a:bodyPr>
          <a:lstStyle/>
          <a:p>
            <a:pPr algn="l"/>
            <a:r>
              <a:rPr lang="ko-KR" altLang="en-US" sz="1000" b="1" dirty="0" smtClean="0">
                <a:latin typeface="맑은 고딕" panose="020B0503020000020004" pitchFamily="50" charset="-127"/>
                <a:ea typeface="맑은 고딕" panose="020B0503020000020004" pitchFamily="50" charset="-127"/>
              </a:rPr>
              <a:t>① 실행</a:t>
            </a:r>
            <a:r>
              <a:rPr lang="en-US" altLang="ko-KR" sz="1000" b="1" dirty="0" smtClean="0">
                <a:latin typeface="맑은 고딕" panose="020B0503020000020004" pitchFamily="50" charset="-127"/>
                <a:ea typeface="맑은 고딕" panose="020B0503020000020004" pitchFamily="50" charset="-127"/>
              </a:rPr>
              <a:t>(Execute)</a:t>
            </a:r>
          </a:p>
        </p:txBody>
      </p:sp>
      <p:pic>
        <p:nvPicPr>
          <p:cNvPr id="130" name="Picture 15" descr="온라인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69668" y="3283839"/>
            <a:ext cx="854940" cy="937249"/>
          </a:xfrm>
          <a:prstGeom prst="rect">
            <a:avLst/>
          </a:prstGeom>
          <a:noFill/>
          <a:extLst>
            <a:ext uri="{909E8E84-426E-40DD-AFC4-6F175D3DCCD1}">
              <a14:hiddenFill xmlns:a14="http://schemas.microsoft.com/office/drawing/2010/main">
                <a:solidFill>
                  <a:srgbClr val="FFFFFF"/>
                </a:solidFill>
              </a14:hiddenFill>
            </a:ext>
          </a:extLst>
        </p:spPr>
      </p:pic>
      <p:sp>
        <p:nvSpPr>
          <p:cNvPr id="135" name="위쪽 화살표 134"/>
          <p:cNvSpPr/>
          <p:nvPr/>
        </p:nvSpPr>
        <p:spPr bwMode="auto">
          <a:xfrm>
            <a:off x="6153182" y="5098387"/>
            <a:ext cx="360040" cy="296491"/>
          </a:xfrm>
          <a:prstGeom prst="upArrow">
            <a:avLst/>
          </a:prstGeom>
          <a:solidFill>
            <a:srgbClr val="FFFF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1" hangingPunct="1">
              <a:lnSpc>
                <a:spcPct val="100000"/>
              </a:lnSpc>
              <a:spcBef>
                <a:spcPct val="0"/>
              </a:spcBef>
              <a:spcAft>
                <a:spcPct val="0"/>
              </a:spcAft>
              <a:buClrTx/>
              <a:buSzTx/>
              <a:buFontTx/>
              <a:buNone/>
              <a:tabLst/>
            </a:pPr>
            <a:endParaRPr kumimoji="1" lang="ko-KR" altLang="en-US" sz="2400" b="0" i="0" u="none" strike="noStrike" cap="none" normalizeH="0" baseline="0" smtClean="0">
              <a:ln>
                <a:noFill/>
              </a:ln>
              <a:solidFill>
                <a:schemeClr val="tx1"/>
              </a:solidFill>
              <a:effectLst/>
              <a:latin typeface="굴림" pitchFamily="50" charset="-127"/>
              <a:ea typeface="굴림" pitchFamily="50" charset="-127"/>
            </a:endParaRPr>
          </a:p>
        </p:txBody>
      </p:sp>
      <p:sp>
        <p:nvSpPr>
          <p:cNvPr id="46" name="직사각형 45"/>
          <p:cNvSpPr/>
          <p:nvPr/>
        </p:nvSpPr>
        <p:spPr bwMode="auto">
          <a:xfrm>
            <a:off x="5037058" y="2575154"/>
            <a:ext cx="4164414" cy="2475216"/>
          </a:xfrm>
          <a:prstGeom prst="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kumimoji="1" lang="en-US" altLang="ko-KR"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SGA</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136" name="TextBox 135"/>
          <p:cNvSpPr txBox="1"/>
          <p:nvPr/>
        </p:nvSpPr>
        <p:spPr>
          <a:xfrm>
            <a:off x="3080792" y="4766955"/>
            <a:ext cx="2260555" cy="246221"/>
          </a:xfrm>
          <a:prstGeom prst="rect">
            <a:avLst/>
          </a:prstGeom>
          <a:noFill/>
        </p:spPr>
        <p:txBody>
          <a:bodyPr wrap="none" rtlCol="0">
            <a:spAutoFit/>
          </a:bodyPr>
          <a:lstStyle/>
          <a:p>
            <a:r>
              <a:rPr lang="ko-KR" altLang="en-US" sz="1000" dirty="0" smtClean="0">
                <a:solidFill>
                  <a:srgbClr val="FF0000"/>
                </a:solidFill>
                <a:latin typeface="맑은 고딕" panose="020B0503020000020004" pitchFamily="50" charset="-127"/>
                <a:ea typeface="맑은 고딕" panose="020B0503020000020004" pitchFamily="50" charset="-127"/>
              </a:rPr>
              <a:t>▶동일한 </a:t>
            </a:r>
            <a:r>
              <a:rPr lang="en-US" altLang="ko-KR" sz="1000" dirty="0" smtClean="0">
                <a:solidFill>
                  <a:srgbClr val="FF0000"/>
                </a:solidFill>
                <a:latin typeface="맑은 고딕" panose="020B0503020000020004" pitchFamily="50" charset="-127"/>
                <a:ea typeface="맑은 고딕" panose="020B0503020000020004" pitchFamily="50" charset="-127"/>
              </a:rPr>
              <a:t>SQL</a:t>
            </a:r>
            <a:r>
              <a:rPr lang="ko-KR" altLang="en-US" sz="1000" dirty="0" smtClean="0">
                <a:solidFill>
                  <a:srgbClr val="FF0000"/>
                </a:solidFill>
                <a:latin typeface="맑은 고딕" panose="020B0503020000020004" pitchFamily="50" charset="-127"/>
                <a:ea typeface="맑은 고딕" panose="020B0503020000020004" pitchFamily="50" charset="-127"/>
              </a:rPr>
              <a:t>은 곧바로 인출</a:t>
            </a:r>
            <a:r>
              <a:rPr lang="en-US" altLang="ko-KR" sz="1000" dirty="0" smtClean="0">
                <a:solidFill>
                  <a:srgbClr val="FF0000"/>
                </a:solidFill>
                <a:latin typeface="맑은 고딕" panose="020B0503020000020004" pitchFamily="50" charset="-127"/>
                <a:ea typeface="맑은 고딕" panose="020B0503020000020004" pitchFamily="50" charset="-127"/>
              </a:rPr>
              <a:t>(Fetch)</a:t>
            </a:r>
            <a:endParaRPr lang="ko-KR" altLang="en-US" sz="1000" dirty="0">
              <a:solidFill>
                <a:srgbClr val="FF0000"/>
              </a:solidFill>
              <a:latin typeface="맑은 고딕" panose="020B0503020000020004" pitchFamily="50" charset="-127"/>
              <a:ea typeface="맑은 고딕" panose="020B0503020000020004" pitchFamily="50" charset="-127"/>
            </a:endParaRPr>
          </a:p>
        </p:txBody>
      </p:sp>
      <p:grpSp>
        <p:nvGrpSpPr>
          <p:cNvPr id="4" name="그룹 3"/>
          <p:cNvGrpSpPr/>
          <p:nvPr/>
        </p:nvGrpSpPr>
        <p:grpSpPr>
          <a:xfrm>
            <a:off x="5169024" y="2852936"/>
            <a:ext cx="3960440" cy="2072614"/>
            <a:chOff x="5169024" y="2852936"/>
            <a:chExt cx="3960440" cy="2072614"/>
          </a:xfrm>
        </p:grpSpPr>
        <p:sp>
          <p:nvSpPr>
            <p:cNvPr id="2" name="직사각형 1"/>
            <p:cNvSpPr/>
            <p:nvPr/>
          </p:nvSpPr>
          <p:spPr bwMode="auto">
            <a:xfrm>
              <a:off x="5169024" y="2852936"/>
              <a:ext cx="3960440" cy="2072614"/>
            </a:xfrm>
            <a:prstGeom prst="rect">
              <a:avLst/>
            </a:prstGeom>
            <a:solidFill>
              <a:srgbClr val="93C9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kumimoji="1" lang="en-US" altLang="ko-KR"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Shared Pool</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58" name="직사각형 57"/>
            <p:cNvSpPr/>
            <p:nvPr/>
          </p:nvSpPr>
          <p:spPr bwMode="auto">
            <a:xfrm>
              <a:off x="7211863" y="3151706"/>
              <a:ext cx="1773585" cy="1711348"/>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kumimoji="1" lang="en-US" altLang="ko-KR"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Library</a:t>
              </a:r>
              <a:r>
                <a:rPr kumimoji="1" lang="en-US" altLang="ko-KR" sz="1200" b="1" i="0" u="none" strike="noStrike" cap="none" normalizeH="0" dirty="0" smtClean="0">
                  <a:ln>
                    <a:noFill/>
                  </a:ln>
                  <a:solidFill>
                    <a:schemeClr val="tx1"/>
                  </a:solidFill>
                  <a:effectLst/>
                  <a:latin typeface="맑은 고딕" panose="020B0503020000020004" pitchFamily="50" charset="-127"/>
                  <a:ea typeface="맑은 고딕" panose="020B0503020000020004" pitchFamily="50" charset="-127"/>
                </a:rPr>
                <a:t> Cache</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59" name="직사각형 58"/>
            <p:cNvSpPr/>
            <p:nvPr/>
          </p:nvSpPr>
          <p:spPr bwMode="auto">
            <a:xfrm>
              <a:off x="5313040" y="3151325"/>
              <a:ext cx="1773585" cy="1080425"/>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kumimoji="1" lang="en-US" altLang="ko-KR"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Data Buffer Cache</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55" name="직사각형 54"/>
            <p:cNvSpPr/>
            <p:nvPr/>
          </p:nvSpPr>
          <p:spPr bwMode="auto">
            <a:xfrm>
              <a:off x="7257256" y="3511746"/>
              <a:ext cx="1656184" cy="836709"/>
            </a:xfrm>
            <a:prstGeom prst="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l"/>
              <a:r>
                <a:rPr lang="en-US" altLang="ko-KR" sz="800" b="1" dirty="0" smtClean="0">
                  <a:latin typeface="맑은 고딕" panose="020B0503020000020004" pitchFamily="50" charset="-127"/>
                  <a:ea typeface="맑은 고딕" panose="020B0503020000020004" pitchFamily="50" charset="-127"/>
                </a:rPr>
                <a:t>SELECT </a:t>
              </a:r>
            </a:p>
            <a:p>
              <a:pPr algn="l"/>
              <a:r>
                <a:rPr lang="en-US" altLang="ko-KR" sz="800" b="1" dirty="0" smtClean="0">
                  <a:latin typeface="맑은 고딕" panose="020B0503020000020004" pitchFamily="50" charset="-127"/>
                  <a:ea typeface="맑은 고딕" panose="020B0503020000020004" pitchFamily="50" charset="-127"/>
                </a:rPr>
                <a:t>   ID, </a:t>
              </a:r>
            </a:p>
            <a:p>
              <a:pPr algn="l"/>
              <a:r>
                <a:rPr lang="en-US" altLang="ko-KR" sz="800" b="1" dirty="0" smtClean="0">
                  <a:latin typeface="맑은 고딕" panose="020B0503020000020004" pitchFamily="50" charset="-127"/>
                  <a:ea typeface="맑은 고딕" panose="020B0503020000020004" pitchFamily="50" charset="-127"/>
                </a:rPr>
                <a:t>  ,NAME</a:t>
              </a:r>
            </a:p>
            <a:p>
              <a:pPr algn="l"/>
              <a:r>
                <a:rPr lang="en-US" altLang="ko-KR" sz="800" b="1" dirty="0">
                  <a:latin typeface="맑은 고딕" panose="020B0503020000020004" pitchFamily="50" charset="-127"/>
                  <a:ea typeface="맑은 고딕" panose="020B0503020000020004" pitchFamily="50" charset="-127"/>
                </a:rPr>
                <a:t> </a:t>
              </a:r>
              <a:r>
                <a:rPr lang="en-US" altLang="ko-KR" sz="800" b="1" dirty="0" smtClean="0">
                  <a:latin typeface="맑은 고딕" panose="020B0503020000020004" pitchFamily="50" charset="-127"/>
                  <a:ea typeface="맑은 고딕" panose="020B0503020000020004" pitchFamily="50" charset="-127"/>
                </a:rPr>
                <a:t> ,LOC</a:t>
              </a:r>
            </a:p>
            <a:p>
              <a:pPr algn="l"/>
              <a:r>
                <a:rPr kumimoji="1" lang="en-US" altLang="ko-KR" sz="8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FROM</a:t>
              </a:r>
              <a:r>
                <a:rPr kumimoji="1" lang="en-US" altLang="ko-KR" sz="800" b="1" i="0" u="none" strike="noStrike" cap="none" normalizeH="0" dirty="0" smtClean="0">
                  <a:ln>
                    <a:noFill/>
                  </a:ln>
                  <a:solidFill>
                    <a:schemeClr val="tx1"/>
                  </a:solidFill>
                  <a:effectLst/>
                  <a:latin typeface="맑은 고딕" panose="020B0503020000020004" pitchFamily="50" charset="-127"/>
                  <a:ea typeface="맑은 고딕" panose="020B0503020000020004" pitchFamily="50" charset="-127"/>
                </a:rPr>
                <a:t> EMP</a:t>
              </a:r>
            </a:p>
            <a:p>
              <a:pPr algn="l"/>
              <a:r>
                <a:rPr lang="en-US" altLang="ko-KR" sz="800" b="1" baseline="0" dirty="0" smtClean="0">
                  <a:latin typeface="맑은 고딕" panose="020B0503020000020004" pitchFamily="50" charset="-127"/>
                  <a:ea typeface="맑은 고딕" panose="020B0503020000020004" pitchFamily="50" charset="-127"/>
                </a:rPr>
                <a:t>WHERE</a:t>
              </a:r>
              <a:r>
                <a:rPr lang="en-US" altLang="ko-KR" sz="800" b="1" dirty="0" smtClean="0">
                  <a:latin typeface="맑은 고딕" panose="020B0503020000020004" pitchFamily="50" charset="-127"/>
                  <a:ea typeface="맑은 고딕" panose="020B0503020000020004" pitchFamily="50" charset="-127"/>
                </a:rPr>
                <a:t> DEPT_ID = ‘001’</a:t>
              </a:r>
              <a:endParaRPr kumimoji="1" lang="ko-KR" altLang="en-US" sz="8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60" name="직사각형 59"/>
            <p:cNvSpPr/>
            <p:nvPr/>
          </p:nvSpPr>
          <p:spPr bwMode="auto">
            <a:xfrm>
              <a:off x="5361094" y="3511745"/>
              <a:ext cx="1656184" cy="576064"/>
            </a:xfrm>
            <a:prstGeom prst="rect">
              <a:avLst/>
            </a:prstGeom>
            <a:solidFill>
              <a:srgbClr val="FFFF99"/>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l"/>
              <a:r>
                <a:rPr lang="en-US" altLang="ko-KR" sz="800" b="1" dirty="0" smtClean="0">
                  <a:latin typeface="맑은 고딕" panose="020B0503020000020004" pitchFamily="50" charset="-127"/>
                  <a:ea typeface="맑은 고딕" panose="020B0503020000020004" pitchFamily="50" charset="-127"/>
                </a:rPr>
                <a:t>ID     NAME         LOC</a:t>
              </a:r>
            </a:p>
            <a:p>
              <a:pPr algn="l"/>
              <a:r>
                <a:rPr kumimoji="1" lang="en-US" altLang="ko-KR" sz="8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a:t>
              </a:r>
            </a:p>
            <a:p>
              <a:pPr marL="228600" indent="-228600" algn="l">
                <a:buAutoNum type="arabicPlain"/>
              </a:pPr>
              <a:r>
                <a:rPr lang="ko-KR" altLang="en-US" sz="800" b="1" dirty="0" smtClean="0">
                  <a:latin typeface="맑은 고딕" panose="020B0503020000020004" pitchFamily="50" charset="-127"/>
                  <a:ea typeface="맑은 고딕" panose="020B0503020000020004" pitchFamily="50" charset="-127"/>
                </a:rPr>
                <a:t>홍길동          서울</a:t>
              </a:r>
              <a:endParaRPr lang="en-US" altLang="ko-KR" sz="800" b="1" dirty="0" smtClean="0">
                <a:latin typeface="맑은 고딕" panose="020B0503020000020004" pitchFamily="50" charset="-127"/>
                <a:ea typeface="맑은 고딕" panose="020B0503020000020004" pitchFamily="50" charset="-127"/>
              </a:endParaRPr>
            </a:p>
            <a:p>
              <a:pPr marL="228600" indent="-228600" algn="l">
                <a:buAutoNum type="arabicPlain"/>
              </a:pPr>
              <a:r>
                <a:rPr lang="ko-KR" altLang="en-US" sz="800" b="1" dirty="0" smtClean="0">
                  <a:latin typeface="맑은 고딕" panose="020B0503020000020004" pitchFamily="50" charset="-127"/>
                  <a:ea typeface="맑은 고딕" panose="020B0503020000020004" pitchFamily="50" charset="-127"/>
                </a:rPr>
                <a:t>이순신          전라</a:t>
              </a:r>
              <a:endParaRPr kumimoji="1" lang="ko-KR" altLang="en-US" sz="8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131" name="직사각형 130"/>
            <p:cNvSpPr/>
            <p:nvPr/>
          </p:nvSpPr>
          <p:spPr bwMode="auto">
            <a:xfrm>
              <a:off x="5313040" y="4303529"/>
              <a:ext cx="1773585" cy="559526"/>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lang="en-US" altLang="ko-KR" sz="1200" b="1" dirty="0" smtClean="0">
                  <a:latin typeface="맑은 고딕" panose="020B0503020000020004" pitchFamily="50" charset="-127"/>
                  <a:ea typeface="맑은 고딕" panose="020B0503020000020004" pitchFamily="50" charset="-127"/>
                </a:rPr>
                <a:t>Result</a:t>
              </a:r>
              <a:r>
                <a:rPr kumimoji="1" lang="en-US" altLang="ko-KR"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 Cache</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134" name="직사각형 133"/>
            <p:cNvSpPr/>
            <p:nvPr/>
          </p:nvSpPr>
          <p:spPr bwMode="auto">
            <a:xfrm>
              <a:off x="5368572" y="4591865"/>
              <a:ext cx="1656184" cy="233922"/>
            </a:xfrm>
            <a:prstGeom prst="rect">
              <a:avLst/>
            </a:prstGeom>
            <a:solidFill>
              <a:srgbClr val="FFFF99"/>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l"/>
              <a:r>
                <a:rPr lang="en-US" altLang="ko-KR" sz="800" b="1" dirty="0">
                  <a:latin typeface="맑은 고딕" panose="020B0503020000020004" pitchFamily="50" charset="-127"/>
                  <a:ea typeface="맑은 고딕" panose="020B0503020000020004" pitchFamily="50" charset="-127"/>
                </a:rPr>
                <a:t>ID     NAME         LOC</a:t>
              </a:r>
            </a:p>
          </p:txBody>
        </p:sp>
        <p:sp>
          <p:nvSpPr>
            <p:cNvPr id="44" name="직사각형 43"/>
            <p:cNvSpPr/>
            <p:nvPr/>
          </p:nvSpPr>
          <p:spPr bwMode="auto">
            <a:xfrm>
              <a:off x="7283871" y="4455929"/>
              <a:ext cx="1629569" cy="369858"/>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lang="en-US" altLang="ko-KR" sz="1200" b="1" dirty="0" smtClean="0">
                  <a:latin typeface="맑은 고딕" panose="020B0503020000020004" pitchFamily="50" charset="-127"/>
                  <a:ea typeface="맑은 고딕" panose="020B0503020000020004" pitchFamily="50" charset="-127"/>
                </a:rPr>
                <a:t>Redo Log Buffer</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grpSp>
      <p:cxnSp>
        <p:nvCxnSpPr>
          <p:cNvPr id="45" name="직선 화살표 연결선 44"/>
          <p:cNvCxnSpPr/>
          <p:nvPr/>
        </p:nvCxnSpPr>
        <p:spPr bwMode="auto">
          <a:xfrm>
            <a:off x="4424230" y="3957770"/>
            <a:ext cx="912150" cy="0"/>
          </a:xfrm>
          <a:prstGeom prst="straightConnector1">
            <a:avLst/>
          </a:prstGeom>
          <a:noFill/>
          <a:ln w="9525" cap="flat" cmpd="sng" algn="ctr">
            <a:solidFill>
              <a:schemeClr val="tx1"/>
            </a:solidFill>
            <a:prstDash val="solid"/>
            <a:round/>
            <a:headEnd type="none" w="med" len="med"/>
            <a:tailEnd type="triangle"/>
          </a:ln>
          <a:effectLst/>
        </p:spPr>
      </p:cxnSp>
      <p:cxnSp>
        <p:nvCxnSpPr>
          <p:cNvPr id="128" name="직선 화살표 연결선 127"/>
          <p:cNvCxnSpPr/>
          <p:nvPr/>
        </p:nvCxnSpPr>
        <p:spPr bwMode="auto">
          <a:xfrm>
            <a:off x="4424230" y="4029778"/>
            <a:ext cx="912150" cy="0"/>
          </a:xfrm>
          <a:prstGeom prst="straightConnector1">
            <a:avLst/>
          </a:prstGeom>
          <a:noFill/>
          <a:ln w="9525" cap="flat" cmpd="sng" algn="ctr">
            <a:solidFill>
              <a:schemeClr val="tx1"/>
            </a:solidFill>
            <a:prstDash val="solid"/>
            <a:round/>
            <a:headEnd type="triangle" w="med" len="med"/>
            <a:tailEnd type="none"/>
          </a:ln>
          <a:effectLst/>
        </p:spPr>
      </p:cxnSp>
      <p:sp>
        <p:nvSpPr>
          <p:cNvPr id="122" name="TextBox 121"/>
          <p:cNvSpPr txBox="1"/>
          <p:nvPr/>
        </p:nvSpPr>
        <p:spPr>
          <a:xfrm>
            <a:off x="4232920" y="3717032"/>
            <a:ext cx="1035860" cy="246221"/>
          </a:xfrm>
          <a:prstGeom prst="rect">
            <a:avLst/>
          </a:prstGeom>
          <a:noFill/>
        </p:spPr>
        <p:txBody>
          <a:bodyPr wrap="none" rtlCol="0">
            <a:spAutoFit/>
          </a:bodyPr>
          <a:lstStyle/>
          <a:p>
            <a:r>
              <a:rPr lang="ko-KR" altLang="en-US" sz="1000" b="1" dirty="0" smtClean="0">
                <a:latin typeface="맑은 고딕" panose="020B0503020000020004" pitchFamily="50" charset="-127"/>
                <a:ea typeface="맑은 고딕" panose="020B0503020000020004" pitchFamily="50" charset="-127"/>
              </a:rPr>
              <a:t>④ 인출</a:t>
            </a:r>
            <a:r>
              <a:rPr lang="en-US" altLang="ko-KR" sz="1000" b="1" dirty="0" smtClean="0">
                <a:latin typeface="맑은 고딕" panose="020B0503020000020004" pitchFamily="50" charset="-127"/>
                <a:ea typeface="맑은 고딕" panose="020B0503020000020004" pitchFamily="50" charset="-127"/>
              </a:rPr>
              <a:t>(Fetch)</a:t>
            </a:r>
            <a:endParaRPr lang="ko-KR" altLang="en-US" sz="1000" b="1" dirty="0">
              <a:latin typeface="맑은 고딕" panose="020B0503020000020004" pitchFamily="50" charset="-127"/>
              <a:ea typeface="맑은 고딕" panose="020B0503020000020004" pitchFamily="50" charset="-127"/>
            </a:endParaRPr>
          </a:p>
        </p:txBody>
      </p:sp>
      <p:cxnSp>
        <p:nvCxnSpPr>
          <p:cNvPr id="132" name="직선 화살표 연결선 131"/>
          <p:cNvCxnSpPr/>
          <p:nvPr/>
        </p:nvCxnSpPr>
        <p:spPr bwMode="auto">
          <a:xfrm>
            <a:off x="4409888" y="4636660"/>
            <a:ext cx="912150" cy="0"/>
          </a:xfrm>
          <a:prstGeom prst="straightConnector1">
            <a:avLst/>
          </a:prstGeom>
          <a:noFill/>
          <a:ln w="9525" cap="flat" cmpd="sng" algn="ctr">
            <a:solidFill>
              <a:schemeClr val="tx1"/>
            </a:solidFill>
            <a:prstDash val="solid"/>
            <a:round/>
            <a:headEnd type="none" w="med" len="med"/>
            <a:tailEnd type="triangle"/>
          </a:ln>
          <a:effectLst/>
        </p:spPr>
      </p:cxnSp>
      <p:cxnSp>
        <p:nvCxnSpPr>
          <p:cNvPr id="133" name="직선 화살표 연결선 132"/>
          <p:cNvCxnSpPr/>
          <p:nvPr/>
        </p:nvCxnSpPr>
        <p:spPr bwMode="auto">
          <a:xfrm>
            <a:off x="4409888" y="4708668"/>
            <a:ext cx="912150" cy="0"/>
          </a:xfrm>
          <a:prstGeom prst="straightConnector1">
            <a:avLst/>
          </a:prstGeom>
          <a:noFill/>
          <a:ln w="9525" cap="flat" cmpd="sng" algn="ctr">
            <a:solidFill>
              <a:schemeClr val="tx1"/>
            </a:solidFill>
            <a:prstDash val="solid"/>
            <a:round/>
            <a:headEnd type="triangle" w="med" len="med"/>
            <a:tailEnd type="none"/>
          </a:ln>
          <a:effectLst/>
        </p:spPr>
      </p:cxnSp>
      <p:cxnSp>
        <p:nvCxnSpPr>
          <p:cNvPr id="29" name="꺾인 연결선 28"/>
          <p:cNvCxnSpPr>
            <a:stCxn id="3" idx="0"/>
            <a:endCxn id="55" idx="0"/>
          </p:cNvCxnSpPr>
          <p:nvPr/>
        </p:nvCxnSpPr>
        <p:spPr bwMode="auto">
          <a:xfrm rot="5400000" flipH="1" flipV="1">
            <a:off x="5804463" y="1652171"/>
            <a:ext cx="421310" cy="4140460"/>
          </a:xfrm>
          <a:prstGeom prst="bentConnector3">
            <a:avLst>
              <a:gd name="adj1" fmla="val 433866"/>
            </a:avLst>
          </a:prstGeom>
          <a:noFill/>
          <a:ln w="9525" cap="flat" cmpd="sng" algn="ctr">
            <a:solidFill>
              <a:schemeClr val="tx1"/>
            </a:solidFill>
            <a:prstDash val="solid"/>
            <a:round/>
            <a:headEnd type="none" w="med" len="med"/>
            <a:tailEnd type="triangle"/>
          </a:ln>
          <a:effectLst/>
        </p:spPr>
      </p:cxnSp>
      <p:sp>
        <p:nvSpPr>
          <p:cNvPr id="49" name="TextBox 48"/>
          <p:cNvSpPr txBox="1"/>
          <p:nvPr/>
        </p:nvSpPr>
        <p:spPr>
          <a:xfrm>
            <a:off x="2799437" y="4005064"/>
            <a:ext cx="569387" cy="246221"/>
          </a:xfrm>
          <a:prstGeom prst="rect">
            <a:avLst/>
          </a:prstGeom>
          <a:noFill/>
        </p:spPr>
        <p:txBody>
          <a:bodyPr wrap="none" rtlCol="0">
            <a:spAutoFit/>
          </a:bodyPr>
          <a:lstStyle/>
          <a:p>
            <a:pPr algn="l"/>
            <a:r>
              <a:rPr lang="ko-KR" altLang="en-US" sz="1000" b="1" dirty="0" err="1" smtClean="0">
                <a:latin typeface="맑은 고딕" panose="020B0503020000020004" pitchFamily="50" charset="-127"/>
                <a:ea typeface="맑은 고딕" panose="020B0503020000020004" pitchFamily="50" charset="-127"/>
              </a:rPr>
              <a:t>리스너</a:t>
            </a:r>
            <a:endParaRPr lang="en-US" altLang="ko-KR" sz="1000" b="1" dirty="0" smtClean="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34472307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3.17 </a:t>
            </a:r>
            <a:r>
              <a:rPr lang="en-US" altLang="ko-KR" sz="1200" b="1" dirty="0">
                <a:latin typeface="맑은 고딕" panose="020B0503020000020004" pitchFamily="50" charset="-127"/>
                <a:ea typeface="맑은 고딕" panose="020B0503020000020004" pitchFamily="50" charset="-127"/>
              </a:rPr>
              <a:t>Explain Plan (</a:t>
            </a:r>
            <a:r>
              <a:rPr lang="ko-KR" altLang="en-US" sz="1200" b="1" dirty="0">
                <a:latin typeface="맑은 고딕" panose="020B0503020000020004" pitchFamily="50" charset="-127"/>
                <a:ea typeface="맑은 고딕" panose="020B0503020000020004" pitchFamily="50" charset="-127"/>
              </a:rPr>
              <a:t>실행 계획</a:t>
            </a:r>
            <a:r>
              <a:rPr lang="en-US" altLang="ko-KR" sz="1200" b="1" dirty="0">
                <a:latin typeface="맑은 고딕" panose="020B0503020000020004" pitchFamily="50" charset="-127"/>
                <a:ea typeface="맑은 고딕" panose="020B0503020000020004" pitchFamily="50" charset="-127"/>
              </a:rPr>
              <a:t>)</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10" name="직사각형 35"/>
          <p:cNvSpPr>
            <a:spLocks noChangeArrowheads="1"/>
          </p:cNvSpPr>
          <p:nvPr/>
        </p:nvSpPr>
        <p:spPr bwMode="auto">
          <a:xfrm>
            <a:off x="646112" y="1484784"/>
            <a:ext cx="8915400" cy="28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ko-KR" altLang="en-US" sz="1100" b="1" dirty="0" smtClean="0">
                <a:latin typeface="맑은 고딕" panose="020B0503020000020004" pitchFamily="50" charset="-127"/>
                <a:ea typeface="맑은 고딕" panose="020B0503020000020004" pitchFamily="50" charset="-127"/>
              </a:rPr>
              <a:t>▶ 쿼리 </a:t>
            </a:r>
            <a:endParaRPr lang="en-US" altLang="ko-KR" sz="1100" b="1" dirty="0" smtClean="0">
              <a:latin typeface="맑은 고딕" panose="020B0503020000020004" pitchFamily="50" charset="-127"/>
              <a:ea typeface="맑은 고딕" panose="020B0503020000020004" pitchFamily="50" charset="-127"/>
            </a:endParaRPr>
          </a:p>
        </p:txBody>
      </p:sp>
      <p:sp>
        <p:nvSpPr>
          <p:cNvPr id="6" name="직사각형 35"/>
          <p:cNvSpPr>
            <a:spLocks noChangeArrowheads="1"/>
          </p:cNvSpPr>
          <p:nvPr/>
        </p:nvSpPr>
        <p:spPr bwMode="auto">
          <a:xfrm>
            <a:off x="200472" y="1844824"/>
            <a:ext cx="4032448" cy="367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30000"/>
              </a:lnSpc>
            </a:pPr>
            <a:r>
              <a:rPr lang="en-US" altLang="ko-KR" sz="900" dirty="0">
                <a:latin typeface="맑은 고딕" panose="020B0503020000020004" pitchFamily="50" charset="-127"/>
                <a:ea typeface="맑은 고딕" panose="020B0503020000020004" pitchFamily="50" charset="-127"/>
              </a:rPr>
              <a:t>SELECT  </a:t>
            </a:r>
            <a:r>
              <a:rPr lang="en-US" altLang="ko-KR" sz="900" dirty="0" err="1">
                <a:latin typeface="맑은 고딕" panose="020B0503020000020004" pitchFamily="50" charset="-127"/>
                <a:ea typeface="맑은 고딕" panose="020B0503020000020004" pitchFamily="50" charset="-127"/>
              </a:rPr>
              <a:t>a.bbcd</a:t>
            </a:r>
            <a:r>
              <a:rPr lang="en-US" altLang="ko-KR" sz="900" dirty="0" smtClean="0">
                <a:latin typeface="맑은 고딕" panose="020B0503020000020004" pitchFamily="50" charset="-127"/>
                <a:ea typeface="맑은 고딕" panose="020B0503020000020004" pitchFamily="50" charset="-127"/>
              </a:rPr>
              <a:t>, </a:t>
            </a:r>
            <a:r>
              <a:rPr lang="en-US" altLang="ko-KR" sz="900" dirty="0">
                <a:latin typeface="맑은 고딕" panose="020B0503020000020004" pitchFamily="50" charset="-127"/>
                <a:ea typeface="맑은 고딕" panose="020B0503020000020004" pitchFamily="50" charset="-127"/>
              </a:rPr>
              <a:t>REPLACE (</a:t>
            </a:r>
            <a:r>
              <a:rPr lang="en-US" altLang="ko-KR" sz="900" dirty="0" err="1">
                <a:latin typeface="맑은 고딕" panose="020B0503020000020004" pitchFamily="50" charset="-127"/>
                <a:ea typeface="맑은 고딕" panose="020B0503020000020004" pitchFamily="50" charset="-127"/>
              </a:rPr>
              <a:t>c.jjname</a:t>
            </a:r>
            <a:r>
              <a:rPr lang="en-US" altLang="ko-KR" sz="900" dirty="0">
                <a:latin typeface="맑은 고딕" panose="020B0503020000020004" pitchFamily="50" charset="-127"/>
                <a:ea typeface="맑은 고딕" panose="020B0503020000020004" pitchFamily="50" charset="-127"/>
              </a:rPr>
              <a:t>, '</a:t>
            </a:r>
            <a:r>
              <a:rPr lang="ko-KR" altLang="en-US" sz="900" dirty="0">
                <a:latin typeface="맑은 고딕" panose="020B0503020000020004" pitchFamily="50" charset="-127"/>
                <a:ea typeface="맑은 고딕" panose="020B0503020000020004" pitchFamily="50" charset="-127"/>
              </a:rPr>
              <a:t>본부</a:t>
            </a:r>
            <a:r>
              <a:rPr lang="en-US" altLang="ko-KR" sz="900" dirty="0">
                <a:latin typeface="맑은 고딕" panose="020B0503020000020004" pitchFamily="50" charset="-127"/>
                <a:ea typeface="맑은 고딕" panose="020B0503020000020004" pitchFamily="50" charset="-127"/>
              </a:rPr>
              <a:t>', '') </a:t>
            </a:r>
            <a:r>
              <a:rPr lang="ko-KR" altLang="en-US" sz="900" dirty="0">
                <a:latin typeface="맑은 고딕" panose="020B0503020000020004" pitchFamily="50" charset="-127"/>
                <a:ea typeface="맑은 고딕" panose="020B0503020000020004" pitchFamily="50" charset="-127"/>
              </a:rPr>
              <a:t>본부</a:t>
            </a:r>
            <a:r>
              <a:rPr lang="en-US" altLang="ko-KR" sz="900" dirty="0" smtClean="0">
                <a:latin typeface="맑은 고딕" panose="020B0503020000020004" pitchFamily="50" charset="-127"/>
                <a:ea typeface="맑은 고딕" panose="020B0503020000020004" pitchFamily="50" charset="-127"/>
              </a:rPr>
              <a:t>, </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dirty="0" smtClean="0">
                <a:latin typeface="맑은 고딕" panose="020B0503020000020004" pitchFamily="50" charset="-127"/>
                <a:ea typeface="맑은 고딕" panose="020B0503020000020004" pitchFamily="50" charset="-127"/>
              </a:rPr>
              <a:t>          REPLACE </a:t>
            </a:r>
            <a:r>
              <a:rPr lang="en-US" altLang="ko-KR" sz="900" dirty="0">
                <a:latin typeface="맑은 고딕" panose="020B0503020000020004" pitchFamily="50" charset="-127"/>
                <a:ea typeface="맑은 고딕" panose="020B0503020000020004" pitchFamily="50" charset="-127"/>
              </a:rPr>
              <a:t>(REPLACE (</a:t>
            </a:r>
            <a:r>
              <a:rPr lang="en-US" altLang="ko-KR" sz="900" dirty="0" err="1">
                <a:latin typeface="맑은 고딕" panose="020B0503020000020004" pitchFamily="50" charset="-127"/>
                <a:ea typeface="맑은 고딕" panose="020B0503020000020004" pitchFamily="50" charset="-127"/>
              </a:rPr>
              <a:t>d.jjname</a:t>
            </a:r>
            <a:r>
              <a:rPr lang="en-US" altLang="ko-KR" sz="900" dirty="0">
                <a:latin typeface="맑은 고딕" panose="020B0503020000020004" pitchFamily="50" charset="-127"/>
                <a:ea typeface="맑은 고딕" panose="020B0503020000020004" pitchFamily="50" charset="-127"/>
              </a:rPr>
              <a:t>, '</a:t>
            </a:r>
            <a:r>
              <a:rPr lang="ko-KR" altLang="en-US" sz="900" dirty="0">
                <a:latin typeface="맑은 고딕" panose="020B0503020000020004" pitchFamily="50" charset="-127"/>
                <a:ea typeface="맑은 고딕" panose="020B0503020000020004" pitchFamily="50" charset="-127"/>
              </a:rPr>
              <a:t>지사</a:t>
            </a:r>
            <a:r>
              <a:rPr lang="en-US" altLang="ko-KR" sz="900" dirty="0">
                <a:latin typeface="맑은 고딕" panose="020B0503020000020004" pitchFamily="50" charset="-127"/>
                <a:ea typeface="맑은 고딕" panose="020B0503020000020004" pitchFamily="50" charset="-127"/>
              </a:rPr>
              <a:t>', ''), '</a:t>
            </a:r>
            <a:r>
              <a:rPr lang="ko-KR" altLang="en-US" sz="900" dirty="0">
                <a:latin typeface="맑은 고딕" panose="020B0503020000020004" pitchFamily="50" charset="-127"/>
                <a:ea typeface="맑은 고딕" panose="020B0503020000020004" pitchFamily="50" charset="-127"/>
              </a:rPr>
              <a:t>도로관리소</a:t>
            </a:r>
            <a:r>
              <a:rPr lang="en-US" altLang="ko-KR" sz="900" dirty="0">
                <a:latin typeface="맑은 고딕" panose="020B0503020000020004" pitchFamily="50" charset="-127"/>
                <a:ea typeface="맑은 고딕" panose="020B0503020000020004" pitchFamily="50" charset="-127"/>
              </a:rPr>
              <a:t>', '</a:t>
            </a:r>
            <a:r>
              <a:rPr lang="ko-KR" altLang="en-US" sz="900" dirty="0">
                <a:latin typeface="맑은 고딕" panose="020B0503020000020004" pitchFamily="50" charset="-127"/>
                <a:ea typeface="맑은 고딕" panose="020B0503020000020004" pitchFamily="50" charset="-127"/>
              </a:rPr>
              <a:t>도관</a:t>
            </a:r>
            <a:r>
              <a:rPr lang="en-US" altLang="ko-KR" sz="900" dirty="0" smtClean="0">
                <a:latin typeface="맑은 고딕" panose="020B0503020000020004" pitchFamily="50" charset="-127"/>
                <a:ea typeface="맑은 고딕" panose="020B0503020000020004" pitchFamily="50" charset="-127"/>
              </a:rPr>
              <a:t>') </a:t>
            </a:r>
            <a:r>
              <a:rPr lang="ko-KR" altLang="en-US" sz="900" dirty="0">
                <a:latin typeface="맑은 고딕" panose="020B0503020000020004" pitchFamily="50" charset="-127"/>
                <a:ea typeface="맑은 고딕" panose="020B0503020000020004" pitchFamily="50" charset="-127"/>
              </a:rPr>
              <a:t>지사</a:t>
            </a:r>
            <a:r>
              <a:rPr lang="en-US" altLang="ko-KR" sz="900" dirty="0">
                <a:latin typeface="맑은 고딕" panose="020B0503020000020004" pitchFamily="50" charset="-127"/>
                <a:ea typeface="맑은 고딕" panose="020B0503020000020004" pitchFamily="50" charset="-127"/>
              </a:rPr>
              <a:t>,</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a.nscode</a:t>
            </a:r>
            <a:r>
              <a:rPr lang="en-US" altLang="ko-KR" sz="900" dirty="0" smtClean="0">
                <a:latin typeface="맑은 고딕" panose="020B0503020000020004" pitchFamily="50" charset="-127"/>
                <a:ea typeface="맑은 고딕" panose="020B0503020000020004" pitchFamily="50" charset="-127"/>
              </a:rPr>
              <a:t>, </a:t>
            </a:r>
            <a:r>
              <a:rPr lang="en-US" altLang="ko-KR" sz="900" dirty="0" err="1" smtClean="0">
                <a:latin typeface="맑은 고딕" panose="020B0503020000020004" pitchFamily="50" charset="-127"/>
                <a:ea typeface="맑은 고딕" panose="020B0503020000020004" pitchFamily="50" charset="-127"/>
              </a:rPr>
              <a:t>e.nsmyeong</a:t>
            </a:r>
            <a:r>
              <a:rPr lang="en-US" altLang="ko-KR" sz="900" dirty="0" smtClean="0">
                <a:latin typeface="맑은 고딕" panose="020B0503020000020004" pitchFamily="50" charset="-127"/>
                <a:ea typeface="맑은 고딕" panose="020B0503020000020004" pitchFamily="50" charset="-127"/>
              </a:rPr>
              <a:t> </a:t>
            </a:r>
            <a:r>
              <a:rPr lang="ko-KR" altLang="en-US" sz="900" dirty="0">
                <a:latin typeface="맑은 고딕" panose="020B0503020000020004" pitchFamily="50" charset="-127"/>
                <a:ea typeface="맑은 고딕" panose="020B0503020000020004" pitchFamily="50" charset="-127"/>
              </a:rPr>
              <a:t>노선</a:t>
            </a:r>
            <a:r>
              <a:rPr lang="en-US" altLang="ko-KR" sz="900" dirty="0" smtClean="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a.rlfl</a:t>
            </a:r>
            <a:r>
              <a:rPr lang="en-US" altLang="ko-KR" sz="900" dirty="0">
                <a:latin typeface="맑은 고딕" panose="020B0503020000020004" pitchFamily="50" charset="-127"/>
                <a:ea typeface="맑은 고딕" panose="020B0503020000020004" pitchFamily="50" charset="-127"/>
              </a:rPr>
              <a:t> </a:t>
            </a:r>
            <a:r>
              <a:rPr lang="ko-KR" altLang="en-US" sz="900" dirty="0" smtClean="0">
                <a:latin typeface="맑은 고딕" panose="020B0503020000020004" pitchFamily="50" charset="-127"/>
                <a:ea typeface="맑은 고딕" panose="020B0503020000020004" pitchFamily="50" charset="-127"/>
              </a:rPr>
              <a:t>이정</a:t>
            </a:r>
            <a:endParaRPr lang="en-US" altLang="ko-KR" sz="900" dirty="0" smtClean="0">
              <a:latin typeface="맑은 고딕" panose="020B0503020000020004" pitchFamily="50" charset="-127"/>
              <a:ea typeface="맑은 고딕" panose="020B0503020000020004" pitchFamily="50" charset="-127"/>
            </a:endParaRPr>
          </a:p>
          <a:p>
            <a:pPr algn="l">
              <a:lnSpc>
                <a:spcPct val="130000"/>
              </a:lnSpc>
            </a:pPr>
            <a:r>
              <a:rPr lang="en-US" altLang="ko-KR" sz="900" dirty="0" smtClean="0">
                <a:latin typeface="맑은 고딕" panose="020B0503020000020004" pitchFamily="50" charset="-127"/>
                <a:ea typeface="맑은 고딕" panose="020B0503020000020004" pitchFamily="50" charset="-127"/>
              </a:rPr>
              <a:t>FROM   </a:t>
            </a:r>
            <a:r>
              <a:rPr lang="en-US" altLang="ko-KR" sz="900" b="1" dirty="0" smtClean="0">
                <a:solidFill>
                  <a:srgbClr val="3399FF"/>
                </a:solidFill>
                <a:latin typeface="맑은 고딕" panose="020B0503020000020004" pitchFamily="50" charset="-127"/>
                <a:ea typeface="맑은 고딕" panose="020B0503020000020004" pitchFamily="50" charset="-127"/>
              </a:rPr>
              <a:t>NCBOPEN </a:t>
            </a:r>
            <a:r>
              <a:rPr lang="en-US" altLang="ko-KR" sz="900" b="1" dirty="0">
                <a:solidFill>
                  <a:srgbClr val="3399FF"/>
                </a:solidFill>
                <a:latin typeface="맑은 고딕" panose="020B0503020000020004" pitchFamily="50" charset="-127"/>
                <a:ea typeface="맑은 고딕" panose="020B0503020000020004" pitchFamily="50" charset="-127"/>
              </a:rPr>
              <a:t>a,</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b="1" dirty="0">
                <a:solidFill>
                  <a:srgbClr val="3399FF"/>
                </a:solidFill>
                <a:latin typeface="맑은 고딕" panose="020B0503020000020004" pitchFamily="50" charset="-127"/>
                <a:ea typeface="맑은 고딕" panose="020B0503020000020004" pitchFamily="50" charset="-127"/>
              </a:rPr>
              <a:t>NCBJOJIKV c,</a:t>
            </a:r>
          </a:p>
          <a:p>
            <a:pPr algn="l">
              <a:lnSpc>
                <a:spcPct val="130000"/>
              </a:lnSpc>
            </a:pPr>
            <a:r>
              <a:rPr lang="en-US" altLang="ko-KR" sz="900" dirty="0">
                <a:solidFill>
                  <a:srgbClr val="3399FF"/>
                </a:solidFill>
                <a:latin typeface="맑은 고딕" panose="020B0503020000020004" pitchFamily="50" charset="-127"/>
                <a:ea typeface="맑은 고딕" panose="020B0503020000020004" pitchFamily="50" charset="-127"/>
              </a:rPr>
              <a:t>        </a:t>
            </a:r>
            <a:r>
              <a:rPr lang="en-US" altLang="ko-KR" sz="900" b="1" dirty="0">
                <a:solidFill>
                  <a:srgbClr val="3399FF"/>
                </a:solidFill>
                <a:latin typeface="맑은 고딕" panose="020B0503020000020004" pitchFamily="50" charset="-127"/>
                <a:ea typeface="맑은 고딕" panose="020B0503020000020004" pitchFamily="50" charset="-127"/>
              </a:rPr>
              <a:t>NCBJOJIKV d,</a:t>
            </a:r>
          </a:p>
          <a:p>
            <a:pPr algn="l">
              <a:lnSpc>
                <a:spcPct val="130000"/>
              </a:lnSpc>
            </a:pPr>
            <a:r>
              <a:rPr lang="en-US" altLang="ko-KR" sz="900" dirty="0">
                <a:latin typeface="맑은 고딕" panose="020B0503020000020004" pitchFamily="50" charset="-127"/>
                <a:ea typeface="맑은 고딕" panose="020B0503020000020004" pitchFamily="50" charset="-127"/>
              </a:rPr>
              <a:t>        (SELECT   DISTINCT </a:t>
            </a:r>
            <a:r>
              <a:rPr lang="en-US" altLang="ko-KR" sz="900" dirty="0" err="1">
                <a:latin typeface="맑은 고딕" panose="020B0503020000020004" pitchFamily="50" charset="-127"/>
                <a:ea typeface="맑은 고딕" panose="020B0503020000020004" pitchFamily="50" charset="-127"/>
              </a:rPr>
              <a:t>nscode</a:t>
            </a:r>
            <a:r>
              <a:rPr lang="en-US" altLang="ko-KR" sz="900" dirty="0">
                <a:latin typeface="맑은 고딕" panose="020B0503020000020004" pitchFamily="50" charset="-127"/>
                <a:ea typeface="맑은 고딕" panose="020B0503020000020004" pitchFamily="50" charset="-127"/>
              </a:rPr>
              <a:t>,</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nsmyeong</a:t>
            </a:r>
            <a:r>
              <a:rPr lang="en-US" altLang="ko-KR" sz="900" dirty="0">
                <a:latin typeface="맑은 고딕" panose="020B0503020000020004" pitchFamily="50" charset="-127"/>
                <a:ea typeface="맑은 고딕" panose="020B0503020000020004" pitchFamily="50" charset="-127"/>
              </a:rPr>
              <a:t>,</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gjbanghyang</a:t>
            </a:r>
            <a:r>
              <a:rPr lang="en-US" altLang="ko-KR" sz="900" dirty="0">
                <a:latin typeface="맑은 고딕" panose="020B0503020000020004" pitchFamily="50" charset="-127"/>
                <a:ea typeface="맑은 고딕" panose="020B0503020000020004" pitchFamily="50" charset="-127"/>
              </a:rPr>
              <a:t>,</a:t>
            </a:r>
          </a:p>
          <a:p>
            <a:pPr algn="l">
              <a:lnSpc>
                <a:spcPct val="130000"/>
              </a:lnSpc>
            </a:pP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jjbanghyang</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FROM   </a:t>
            </a:r>
            <a:r>
              <a:rPr lang="en-US" altLang="ko-KR" sz="900" b="1" dirty="0">
                <a:solidFill>
                  <a:srgbClr val="3399FF"/>
                </a:solidFill>
                <a:latin typeface="맑은 고딕" panose="020B0503020000020004" pitchFamily="50" charset="-127"/>
                <a:ea typeface="맑은 고딕" panose="020B0503020000020004" pitchFamily="50" charset="-127"/>
              </a:rPr>
              <a:t>BPANOSNM</a:t>
            </a:r>
          </a:p>
          <a:p>
            <a:pPr algn="l">
              <a:lnSpc>
                <a:spcPct val="130000"/>
              </a:lnSpc>
            </a:pPr>
            <a:r>
              <a:rPr lang="en-US" altLang="ko-KR" sz="900" dirty="0">
                <a:latin typeface="맑은 고딕" panose="020B0503020000020004" pitchFamily="50" charset="-127"/>
                <a:ea typeface="맑은 고딕" panose="020B0503020000020004" pitchFamily="50" charset="-127"/>
              </a:rPr>
              <a:t>          WHERE   </a:t>
            </a:r>
            <a:r>
              <a:rPr lang="en-US" altLang="ko-KR" sz="900" dirty="0" err="1">
                <a:latin typeface="맑은 고딕" panose="020B0503020000020004" pitchFamily="50" charset="-127"/>
                <a:ea typeface="맑은 고딕" panose="020B0503020000020004" pitchFamily="50" charset="-127"/>
              </a:rPr>
              <a:t>sayong</a:t>
            </a:r>
            <a:r>
              <a:rPr lang="en-US" altLang="ko-KR" sz="900" dirty="0">
                <a:latin typeface="맑은 고딕" panose="020B0503020000020004" pitchFamily="50" charset="-127"/>
                <a:ea typeface="맑은 고딕" panose="020B0503020000020004" pitchFamily="50" charset="-127"/>
              </a:rPr>
              <a:t> = '1') e,</a:t>
            </a:r>
          </a:p>
          <a:p>
            <a:pPr algn="l">
              <a:lnSpc>
                <a:spcPct val="130000"/>
              </a:lnSpc>
            </a:pPr>
            <a:r>
              <a:rPr lang="en-US" altLang="ko-KR" sz="900" b="1" dirty="0" smtClean="0">
                <a:solidFill>
                  <a:srgbClr val="3399FF"/>
                </a:solidFill>
                <a:latin typeface="맑은 고딕" panose="020B0503020000020004" pitchFamily="50" charset="-127"/>
                <a:ea typeface="맑은 고딕" panose="020B0503020000020004" pitchFamily="50" charset="-127"/>
              </a:rPr>
              <a:t>         NCBCODE </a:t>
            </a:r>
            <a:r>
              <a:rPr lang="en-US" altLang="ko-KR" sz="900" b="1" dirty="0">
                <a:solidFill>
                  <a:srgbClr val="3399FF"/>
                </a:solidFill>
                <a:latin typeface="맑은 고딕" panose="020B0503020000020004" pitchFamily="50" charset="-127"/>
                <a:ea typeface="맑은 고딕" panose="020B0503020000020004" pitchFamily="50" charset="-127"/>
              </a:rPr>
              <a:t>f</a:t>
            </a:r>
          </a:p>
          <a:p>
            <a:pPr algn="l">
              <a:lnSpc>
                <a:spcPct val="130000"/>
              </a:lnSpc>
            </a:pPr>
            <a:r>
              <a:rPr lang="en-US" altLang="ko-KR" sz="900" dirty="0">
                <a:latin typeface="맑은 고딕" panose="020B0503020000020004" pitchFamily="50" charset="-127"/>
                <a:ea typeface="맑은 고딕" panose="020B0503020000020004" pitchFamily="50" charset="-127"/>
              </a:rPr>
              <a:t>WHERE       1 = 1</a:t>
            </a:r>
          </a:p>
          <a:p>
            <a:pPr algn="l">
              <a:lnSpc>
                <a:spcPct val="130000"/>
              </a:lnSpc>
            </a:pPr>
            <a:r>
              <a:rPr lang="en-US" altLang="ko-KR" sz="900" dirty="0">
                <a:latin typeface="맑은 고딕" panose="020B0503020000020004" pitchFamily="50" charset="-127"/>
                <a:ea typeface="맑은 고딕" panose="020B0503020000020004" pitchFamily="50" charset="-127"/>
              </a:rPr>
              <a:t>        AND </a:t>
            </a:r>
            <a:r>
              <a:rPr lang="en-US" altLang="ko-KR" sz="900" dirty="0" err="1">
                <a:latin typeface="맑은 고딕" panose="020B0503020000020004" pitchFamily="50" charset="-127"/>
                <a:ea typeface="맑은 고딕" panose="020B0503020000020004" pitchFamily="50" charset="-127"/>
              </a:rPr>
              <a:t>a.optype</a:t>
            </a:r>
            <a:r>
              <a:rPr lang="en-US" altLang="ko-KR" sz="900" dirty="0">
                <a:latin typeface="맑은 고딕" panose="020B0503020000020004" pitchFamily="50" charset="-127"/>
                <a:ea typeface="맑은 고딕" panose="020B0503020000020004" pitchFamily="50" charset="-127"/>
              </a:rPr>
              <a:t> = </a:t>
            </a:r>
            <a:r>
              <a:rPr lang="en-US" altLang="ko-KR" sz="900" dirty="0" err="1">
                <a:latin typeface="맑은 고딕" panose="020B0503020000020004" pitchFamily="50" charset="-127"/>
                <a:ea typeface="맑은 고딕" panose="020B0503020000020004" pitchFamily="50" charset="-127"/>
              </a:rPr>
              <a:t>f.code</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AND </a:t>
            </a:r>
            <a:r>
              <a:rPr lang="en-US" altLang="ko-KR" sz="900" dirty="0" err="1">
                <a:latin typeface="맑은 고딕" panose="020B0503020000020004" pitchFamily="50" charset="-127"/>
                <a:ea typeface="맑은 고딕" panose="020B0503020000020004" pitchFamily="50" charset="-127"/>
              </a:rPr>
              <a:t>f.codegubun</a:t>
            </a:r>
            <a:r>
              <a:rPr lang="en-US" altLang="ko-KR" sz="900" dirty="0">
                <a:latin typeface="맑은 고딕" panose="020B0503020000020004" pitchFamily="50" charset="-127"/>
                <a:ea typeface="맑은 고딕" panose="020B0503020000020004" pitchFamily="50" charset="-127"/>
              </a:rPr>
              <a:t> = 1150</a:t>
            </a:r>
          </a:p>
          <a:p>
            <a:pPr algn="l">
              <a:lnSpc>
                <a:spcPct val="130000"/>
              </a:lnSpc>
            </a:pPr>
            <a:r>
              <a:rPr lang="en-US" altLang="ko-KR" sz="900" dirty="0">
                <a:latin typeface="맑은 고딕" panose="020B0503020000020004" pitchFamily="50" charset="-127"/>
                <a:ea typeface="맑은 고딕" panose="020B0503020000020004" pitchFamily="50" charset="-127"/>
              </a:rPr>
              <a:t>        AND </a:t>
            </a:r>
            <a:r>
              <a:rPr lang="en-US" altLang="ko-KR" sz="900" dirty="0" err="1">
                <a:latin typeface="맑은 고딕" panose="020B0503020000020004" pitchFamily="50" charset="-127"/>
                <a:ea typeface="맑은 고딕" panose="020B0503020000020004" pitchFamily="50" charset="-127"/>
              </a:rPr>
              <a:t>a.jjcd</a:t>
            </a:r>
            <a:r>
              <a:rPr lang="en-US" altLang="ko-KR" sz="900" dirty="0">
                <a:latin typeface="맑은 고딕" panose="020B0503020000020004" pitchFamily="50" charset="-127"/>
                <a:ea typeface="맑은 고딕" panose="020B0503020000020004" pitchFamily="50" charset="-127"/>
              </a:rPr>
              <a:t> = </a:t>
            </a:r>
            <a:r>
              <a:rPr lang="en-US" altLang="ko-KR" sz="900" dirty="0" err="1">
                <a:latin typeface="맑은 고딕" panose="020B0503020000020004" pitchFamily="50" charset="-127"/>
                <a:ea typeface="맑은 고딕" panose="020B0503020000020004" pitchFamily="50" charset="-127"/>
              </a:rPr>
              <a:t>d.jjcd</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AND </a:t>
            </a:r>
            <a:r>
              <a:rPr lang="en-US" altLang="ko-KR" sz="900" dirty="0" err="1">
                <a:latin typeface="맑은 고딕" panose="020B0503020000020004" pitchFamily="50" charset="-127"/>
                <a:ea typeface="맑은 고딕" panose="020B0503020000020004" pitchFamily="50" charset="-127"/>
              </a:rPr>
              <a:t>a.bbcd</a:t>
            </a:r>
            <a:r>
              <a:rPr lang="en-US" altLang="ko-KR" sz="900" dirty="0">
                <a:latin typeface="맑은 고딕" panose="020B0503020000020004" pitchFamily="50" charset="-127"/>
                <a:ea typeface="맑은 고딕" panose="020B0503020000020004" pitchFamily="50" charset="-127"/>
              </a:rPr>
              <a:t> = </a:t>
            </a:r>
            <a:r>
              <a:rPr lang="en-US" altLang="ko-KR" sz="900" dirty="0" err="1">
                <a:latin typeface="맑은 고딕" panose="020B0503020000020004" pitchFamily="50" charset="-127"/>
                <a:ea typeface="맑은 고딕" panose="020B0503020000020004" pitchFamily="50" charset="-127"/>
              </a:rPr>
              <a:t>c.jjcd</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        AND </a:t>
            </a:r>
            <a:r>
              <a:rPr lang="en-US" altLang="ko-KR" sz="900" dirty="0" err="1">
                <a:latin typeface="맑은 고딕" panose="020B0503020000020004" pitchFamily="50" charset="-127"/>
                <a:ea typeface="맑은 고딕" panose="020B0503020000020004" pitchFamily="50" charset="-127"/>
              </a:rPr>
              <a:t>a.nscode</a:t>
            </a:r>
            <a:r>
              <a:rPr lang="en-US" altLang="ko-KR" sz="900" dirty="0">
                <a:latin typeface="맑은 고딕" panose="020B0503020000020004" pitchFamily="50" charset="-127"/>
                <a:ea typeface="맑은 고딕" panose="020B0503020000020004" pitchFamily="50" charset="-127"/>
              </a:rPr>
              <a:t> = </a:t>
            </a:r>
            <a:r>
              <a:rPr lang="en-US" altLang="ko-KR" sz="900" dirty="0" err="1">
                <a:latin typeface="맑은 고딕" panose="020B0503020000020004" pitchFamily="50" charset="-127"/>
                <a:ea typeface="맑은 고딕" panose="020B0503020000020004" pitchFamily="50" charset="-127"/>
              </a:rPr>
              <a:t>e.nscode</a:t>
            </a:r>
            <a:endParaRPr lang="en-US" altLang="ko-KR" sz="900" dirty="0">
              <a:latin typeface="맑은 고딕" panose="020B0503020000020004" pitchFamily="50" charset="-127"/>
              <a:ea typeface="맑은 고딕" panose="020B0503020000020004" pitchFamily="50" charset="-127"/>
            </a:endParaRPr>
          </a:p>
          <a:p>
            <a:pPr algn="l">
              <a:lnSpc>
                <a:spcPct val="130000"/>
              </a:lnSpc>
            </a:pPr>
            <a:r>
              <a:rPr lang="en-US" altLang="ko-KR" sz="900" dirty="0">
                <a:latin typeface="맑은 고딕" panose="020B0503020000020004" pitchFamily="50" charset="-127"/>
                <a:ea typeface="맑은 고딕" panose="020B0503020000020004" pitchFamily="50" charset="-127"/>
              </a:rPr>
              <a:t>ORDER BY   </a:t>
            </a:r>
            <a:r>
              <a:rPr lang="en-US" altLang="ko-KR" sz="900" dirty="0" err="1">
                <a:latin typeface="맑은 고딕" panose="020B0503020000020004" pitchFamily="50" charset="-127"/>
                <a:ea typeface="맑은 고딕" panose="020B0503020000020004" pitchFamily="50" charset="-127"/>
              </a:rPr>
              <a:t>a.nscode</a:t>
            </a: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a.rlfl</a:t>
            </a: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c.sccode</a:t>
            </a:r>
            <a:r>
              <a:rPr lang="en-US" altLang="ko-KR" sz="900" dirty="0">
                <a:latin typeface="맑은 고딕" panose="020B0503020000020004" pitchFamily="50" charset="-127"/>
                <a:ea typeface="맑은 고딕" panose="020B0503020000020004" pitchFamily="50" charset="-127"/>
              </a:rPr>
              <a:t>, </a:t>
            </a:r>
            <a:r>
              <a:rPr lang="en-US" altLang="ko-KR" sz="900" dirty="0" err="1">
                <a:latin typeface="맑은 고딕" panose="020B0503020000020004" pitchFamily="50" charset="-127"/>
                <a:ea typeface="맑은 고딕" panose="020B0503020000020004" pitchFamily="50" charset="-127"/>
              </a:rPr>
              <a:t>d.sccode</a:t>
            </a:r>
            <a:r>
              <a:rPr lang="en-US" altLang="ko-KR" sz="900" dirty="0">
                <a:latin typeface="맑은 고딕" panose="020B0503020000020004" pitchFamily="50" charset="-127"/>
                <a:ea typeface="맑은 고딕" panose="020B0503020000020004" pitchFamily="50" charset="-127"/>
              </a:rPr>
              <a:t>;</a:t>
            </a:r>
          </a:p>
        </p:txBody>
      </p:sp>
      <p:sp>
        <p:nvSpPr>
          <p:cNvPr id="7" name="직사각형 35"/>
          <p:cNvSpPr>
            <a:spLocks noChangeArrowheads="1"/>
          </p:cNvSpPr>
          <p:nvPr/>
        </p:nvSpPr>
        <p:spPr bwMode="auto">
          <a:xfrm>
            <a:off x="560512" y="5949280"/>
            <a:ext cx="8915400" cy="53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Arial" panose="020B0604020202020204" pitchFamily="34" charset="0"/>
              <a:buChar char="•"/>
            </a:pPr>
            <a:r>
              <a:rPr lang="en-US" altLang="ko-KR" sz="1100" b="1" dirty="0" smtClean="0">
                <a:latin typeface="맑은 고딕" panose="020B0503020000020004" pitchFamily="50" charset="-127"/>
                <a:ea typeface="맑은 고딕" panose="020B0503020000020004" pitchFamily="50" charset="-127"/>
              </a:rPr>
              <a:t>Driving </a:t>
            </a:r>
            <a:r>
              <a:rPr lang="ko-KR" altLang="en-US" sz="1100" b="1" dirty="0" smtClean="0">
                <a:latin typeface="맑은 고딕" panose="020B0503020000020004" pitchFamily="50" charset="-127"/>
                <a:ea typeface="맑은 고딕" panose="020B0503020000020004" pitchFamily="50" charset="-127"/>
              </a:rPr>
              <a:t>테이블 </a:t>
            </a:r>
            <a:r>
              <a:rPr lang="en-US" altLang="ko-KR" sz="1100" b="1" dirty="0" smtClean="0">
                <a:latin typeface="맑은 고딕" panose="020B0503020000020004" pitchFamily="50" charset="-127"/>
                <a:ea typeface="맑은 고딕" panose="020B0503020000020004" pitchFamily="50" charset="-127"/>
              </a:rPr>
              <a:t>: </a:t>
            </a:r>
            <a:r>
              <a:rPr lang="en-US" altLang="ko-KR" sz="1100" dirty="0" smtClean="0">
                <a:latin typeface="맑은 고딕" panose="020B0503020000020004" pitchFamily="50" charset="-127"/>
                <a:ea typeface="맑은 고딕" panose="020B0503020000020004" pitchFamily="50" charset="-127"/>
              </a:rPr>
              <a:t>HASH </a:t>
            </a:r>
            <a:r>
              <a:rPr lang="ko-KR" altLang="en-US" sz="1100" dirty="0" smtClean="0">
                <a:latin typeface="맑은 고딕" panose="020B0503020000020004" pitchFamily="50" charset="-127"/>
                <a:ea typeface="맑은 고딕" panose="020B0503020000020004" pitchFamily="50" charset="-127"/>
              </a:rPr>
              <a:t>조인에서는 선별할 수 없음</a:t>
            </a:r>
            <a:r>
              <a:rPr lang="en-US" altLang="ko-KR" sz="1100" dirty="0" smtClean="0">
                <a:latin typeface="맑은 고딕" panose="020B0503020000020004" pitchFamily="50" charset="-127"/>
                <a:ea typeface="맑은 고딕" panose="020B0503020000020004" pitchFamily="50" charset="-127"/>
              </a:rPr>
              <a:t>.</a:t>
            </a:r>
            <a:endParaRPr lang="en-US" altLang="ko-KR" sz="1100" b="1"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en-US" altLang="ko-KR" sz="1100" b="1" dirty="0">
                <a:latin typeface="맑은 고딕" panose="020B0503020000020004" pitchFamily="50" charset="-127"/>
                <a:ea typeface="맑은 고딕" panose="020B0503020000020004" pitchFamily="50" charset="-127"/>
              </a:rPr>
              <a:t>Table Access</a:t>
            </a:r>
            <a:r>
              <a:rPr lang="ko-KR" altLang="en-US" sz="1100" b="1" dirty="0" smtClean="0">
                <a:latin typeface="맑은 고딕" panose="020B0503020000020004" pitchFamily="50" charset="-127"/>
                <a:ea typeface="맑은 고딕" panose="020B0503020000020004" pitchFamily="50" charset="-127"/>
              </a:rPr>
              <a:t> 순서 </a:t>
            </a:r>
            <a:r>
              <a:rPr lang="en-US" altLang="ko-KR" sz="1100" b="1" dirty="0" smtClean="0">
                <a:latin typeface="맑은 고딕" panose="020B0503020000020004" pitchFamily="50" charset="-127"/>
                <a:ea typeface="맑은 고딕" panose="020B0503020000020004" pitchFamily="50" charset="-127"/>
              </a:rPr>
              <a:t>: </a:t>
            </a:r>
            <a:r>
              <a:rPr lang="en-US" altLang="ko-KR" sz="1100" dirty="0">
                <a:latin typeface="맑은 고딕" panose="020B0503020000020004" pitchFamily="50" charset="-127"/>
                <a:ea typeface="맑은 고딕" panose="020B0503020000020004" pitchFamily="50" charset="-127"/>
              </a:rPr>
              <a:t>NCBJOJIKV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NCBCODE  </a:t>
            </a:r>
            <a:r>
              <a:rPr lang="en-US" altLang="ko-KR" sz="1100" dirty="0" smtClean="0">
                <a:latin typeface="맑은 고딕" panose="020B0503020000020004" pitchFamily="50" charset="-127"/>
                <a:ea typeface="맑은 고딕" panose="020B0503020000020004" pitchFamily="50" charset="-127"/>
              </a:rPr>
              <a:t>BPANOSNM </a:t>
            </a:r>
            <a:r>
              <a:rPr lang="en-US" altLang="ko-KR" sz="1100" dirty="0" smtClean="0">
                <a:latin typeface="맑은 고딕" panose="020B0503020000020004" pitchFamily="50" charset="-127"/>
                <a:ea typeface="맑은 고딕" panose="020B0503020000020004" pitchFamily="50" charset="-127"/>
                <a:sym typeface="Wingdings" panose="05000000000000000000" pitchFamily="2" charset="2"/>
              </a:rPr>
              <a:t> NCBOPEN</a:t>
            </a:r>
            <a:endParaRPr lang="en-US" altLang="ko-KR" sz="1100" dirty="0" smtClean="0">
              <a:latin typeface="맑은 고딕" panose="020B0503020000020004" pitchFamily="50" charset="-127"/>
              <a:ea typeface="맑은 고딕" panose="020B0503020000020004" pitchFamily="50" charset="-127"/>
            </a:endParaRPr>
          </a:p>
        </p:txBody>
      </p:sp>
      <p:pic>
        <p:nvPicPr>
          <p:cNvPr id="4" name="그림 3"/>
          <p:cNvPicPr>
            <a:picLocks noChangeAspect="1"/>
          </p:cNvPicPr>
          <p:nvPr/>
        </p:nvPicPr>
        <p:blipFill>
          <a:blip r:embed="rId2"/>
          <a:stretch>
            <a:fillRect/>
          </a:stretch>
        </p:blipFill>
        <p:spPr>
          <a:xfrm>
            <a:off x="4232920" y="1472530"/>
            <a:ext cx="5600700" cy="4476750"/>
          </a:xfrm>
          <a:prstGeom prst="rect">
            <a:avLst/>
          </a:prstGeom>
        </p:spPr>
      </p:pic>
    </p:spTree>
    <p:extLst>
      <p:ext uri="{BB962C8B-B14F-4D97-AF65-F5344CB8AC3E}">
        <p14:creationId xmlns:p14="http://schemas.microsoft.com/office/powerpoint/2010/main" val="21618345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488504"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3.18 </a:t>
            </a:r>
            <a:r>
              <a:rPr lang="en-US" altLang="ko-KR" sz="1200" b="1" dirty="0" smtClean="0">
                <a:latin typeface="맑은 고딕" panose="020B0503020000020004" pitchFamily="50" charset="-127"/>
                <a:ea typeface="맑은 고딕" panose="020B0503020000020004" pitchFamily="50" charset="-127"/>
              </a:rPr>
              <a:t>Oracle Hint </a:t>
            </a:r>
            <a:r>
              <a:rPr lang="ko-KR" altLang="en-US" sz="1200" b="1" dirty="0" smtClean="0">
                <a:latin typeface="맑은 고딕" panose="020B0503020000020004" pitchFamily="50" charset="-127"/>
                <a:ea typeface="맑은 고딕" panose="020B0503020000020004" pitchFamily="50" charset="-127"/>
              </a:rPr>
              <a:t>기능</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8" name="직사각형 35"/>
          <p:cNvSpPr>
            <a:spLocks noChangeArrowheads="1"/>
          </p:cNvSpPr>
          <p:nvPr/>
        </p:nvSpPr>
        <p:spPr bwMode="auto">
          <a:xfrm>
            <a:off x="790128" y="2392432"/>
            <a:ext cx="8852347"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1450" indent="-171450" algn="l">
              <a:lnSpc>
                <a:spcPct val="130000"/>
              </a:lnSpc>
              <a:buFont typeface="Arial" panose="020B0604020202020204" pitchFamily="34" charset="0"/>
              <a:buChar char="•"/>
            </a:pPr>
            <a:r>
              <a:rPr lang="en-US" altLang="ko-KR" sz="1000" dirty="0">
                <a:latin typeface="맑은 고딕" panose="020B0503020000020004" pitchFamily="50" charset="-127"/>
                <a:ea typeface="맑은 고딕" panose="020B0503020000020004" pitchFamily="50" charset="-127"/>
              </a:rPr>
              <a:t>SQL </a:t>
            </a:r>
            <a:r>
              <a:rPr lang="ko-KR" altLang="en-US" sz="1000" dirty="0" err="1">
                <a:latin typeface="맑은 고딕" panose="020B0503020000020004" pitchFamily="50" charset="-127"/>
                <a:ea typeface="맑은 고딕" panose="020B0503020000020004" pitchFamily="50" charset="-127"/>
              </a:rPr>
              <a:t>오라클</a:t>
            </a:r>
            <a:r>
              <a:rPr lang="ko-KR" altLang="en-US" sz="1000" dirty="0">
                <a:latin typeface="맑은 고딕" panose="020B0503020000020004" pitchFamily="50" charset="-127"/>
                <a:ea typeface="맑은 고딕" panose="020B0503020000020004" pitchFamily="50" charset="-127"/>
              </a:rPr>
              <a:t> 힌트</a:t>
            </a:r>
            <a:r>
              <a:rPr lang="en-US" altLang="ko-KR" sz="1000" dirty="0" smtClean="0">
                <a:latin typeface="맑은 고딕" panose="020B0503020000020004" pitchFamily="50" charset="-127"/>
                <a:ea typeface="맑은 고딕" panose="020B0503020000020004" pitchFamily="50" charset="-127"/>
              </a:rPr>
              <a:t>(Hint</a:t>
            </a:r>
            <a:r>
              <a:rPr lang="en-US" altLang="ko-KR" sz="1000" dirty="0">
                <a:latin typeface="맑은 고딕" panose="020B0503020000020004" pitchFamily="50" charset="-127"/>
                <a:ea typeface="맑은 고딕" panose="020B0503020000020004" pitchFamily="50" charset="-127"/>
              </a:rPr>
              <a:t>)</a:t>
            </a:r>
            <a:r>
              <a:rPr lang="ko-KR" altLang="en-US" sz="1000" dirty="0">
                <a:latin typeface="맑은 고딕" panose="020B0503020000020004" pitchFamily="50" charset="-127"/>
                <a:ea typeface="맑은 고딕" panose="020B0503020000020004" pitchFamily="50" charset="-127"/>
              </a:rPr>
              <a:t>를 추가하는 것은 개발초기에는 작성하지 않는 것을 원칙으로 한다</a:t>
            </a:r>
            <a:r>
              <a:rPr lang="en-US" altLang="ko-KR" sz="1000" dirty="0" smtClean="0">
                <a:latin typeface="맑은 고딕" panose="020B0503020000020004" pitchFamily="50" charset="-127"/>
                <a:ea typeface="맑은 고딕" panose="020B0503020000020004" pitchFamily="50" charset="-127"/>
              </a:rPr>
              <a:t>.</a:t>
            </a:r>
          </a:p>
          <a:p>
            <a:pPr marL="171450" indent="-171450" algn="l">
              <a:lnSpc>
                <a:spcPct val="130000"/>
              </a:lnSpc>
              <a:buFont typeface="Arial" panose="020B0604020202020204" pitchFamily="34" charset="0"/>
              <a:buChar char="•"/>
            </a:pPr>
            <a:r>
              <a:rPr lang="en-US" altLang="ko-KR" sz="1000" dirty="0" smtClean="0">
                <a:latin typeface="맑은 고딕" panose="020B0503020000020004" pitchFamily="50" charset="-127"/>
                <a:ea typeface="맑은 고딕" panose="020B0503020000020004" pitchFamily="50" charset="-127"/>
              </a:rPr>
              <a:t>Oracle 11g </a:t>
            </a:r>
            <a:r>
              <a:rPr lang="ko-KR" altLang="en-US" sz="1000" dirty="0" smtClean="0">
                <a:latin typeface="맑은 고딕" panose="020B0503020000020004" pitchFamily="50" charset="-127"/>
                <a:ea typeface="맑은 고딕" panose="020B0503020000020004" pitchFamily="50" charset="-127"/>
              </a:rPr>
              <a:t>의 경우 </a:t>
            </a:r>
            <a:r>
              <a:rPr lang="en-US" altLang="ko-KR" sz="1000" dirty="0" smtClean="0">
                <a:latin typeface="맑은 고딕" panose="020B0503020000020004" pitchFamily="50" charset="-127"/>
                <a:ea typeface="맑은 고딕" panose="020B0503020000020004" pitchFamily="50" charset="-127"/>
              </a:rPr>
              <a:t>Cost Base Optimizer</a:t>
            </a:r>
            <a:r>
              <a:rPr lang="ko-KR" altLang="en-US" sz="1000" dirty="0" smtClean="0">
                <a:latin typeface="맑은 고딕" panose="020B0503020000020004" pitchFamily="50" charset="-127"/>
                <a:ea typeface="맑은 고딕" panose="020B0503020000020004" pitchFamily="50" charset="-127"/>
              </a:rPr>
              <a:t>가 최적의 </a:t>
            </a:r>
            <a:r>
              <a:rPr lang="en-US" altLang="ko-KR" sz="1000" dirty="0" smtClean="0">
                <a:latin typeface="맑은 고딕" panose="020B0503020000020004" pitchFamily="50" charset="-127"/>
                <a:ea typeface="맑은 고딕" panose="020B0503020000020004" pitchFamily="50" charset="-127"/>
              </a:rPr>
              <a:t>PLAN</a:t>
            </a:r>
            <a:r>
              <a:rPr lang="ko-KR" altLang="en-US" sz="1000" dirty="0" smtClean="0">
                <a:latin typeface="맑은 고딕" panose="020B0503020000020004" pitchFamily="50" charset="-127"/>
                <a:ea typeface="맑은 고딕" panose="020B0503020000020004" pitchFamily="50" charset="-127"/>
              </a:rPr>
              <a:t>을 찾아 주므로 힌트기능이 필수적으로 요구되는 것은 아니다</a:t>
            </a:r>
            <a:r>
              <a:rPr lang="en-US" altLang="ko-KR" sz="1000" dirty="0" smtClean="0">
                <a:latin typeface="맑은 고딕" panose="020B0503020000020004" pitchFamily="50" charset="-127"/>
                <a:ea typeface="맑은 고딕" panose="020B0503020000020004" pitchFamily="50" charset="-127"/>
              </a:rPr>
              <a:t>.</a:t>
            </a:r>
          </a:p>
          <a:p>
            <a:pPr marL="171450" indent="-171450" algn="l">
              <a:lnSpc>
                <a:spcPct val="130000"/>
              </a:lnSpc>
              <a:buFont typeface="Arial" panose="020B0604020202020204" pitchFamily="34" charset="0"/>
              <a:buChar char="•"/>
            </a:pPr>
            <a:r>
              <a:rPr lang="en-US" altLang="ko-KR" sz="1000" dirty="0">
                <a:latin typeface="맑은 고딕" panose="020B0503020000020004" pitchFamily="50" charset="-127"/>
                <a:ea typeface="맑은 고딕" panose="020B0503020000020004" pitchFamily="50" charset="-127"/>
              </a:rPr>
              <a:t>SQL </a:t>
            </a:r>
            <a:r>
              <a:rPr lang="ko-KR" altLang="en-US" sz="1000" dirty="0" err="1">
                <a:latin typeface="맑은 고딕" panose="020B0503020000020004" pitchFamily="50" charset="-127"/>
                <a:ea typeface="맑은 고딕" panose="020B0503020000020004" pitchFamily="50" charset="-127"/>
              </a:rPr>
              <a:t>오라클</a:t>
            </a:r>
            <a:r>
              <a:rPr lang="ko-KR" altLang="en-US" sz="1000" dirty="0">
                <a:latin typeface="맑은 고딕" panose="020B0503020000020004" pitchFamily="50" charset="-127"/>
                <a:ea typeface="맑은 고딕" panose="020B0503020000020004" pitchFamily="50" charset="-127"/>
              </a:rPr>
              <a:t> 힌트</a:t>
            </a:r>
            <a:r>
              <a:rPr lang="en-US" altLang="ko-KR" sz="1000" dirty="0" smtClean="0">
                <a:latin typeface="맑은 고딕" panose="020B0503020000020004" pitchFamily="50" charset="-127"/>
                <a:ea typeface="맑은 고딕" panose="020B0503020000020004" pitchFamily="50" charset="-127"/>
              </a:rPr>
              <a:t>(Hint</a:t>
            </a:r>
            <a:r>
              <a:rPr lang="en-US" altLang="ko-KR" sz="1000" dirty="0">
                <a:latin typeface="맑은 고딕" panose="020B0503020000020004" pitchFamily="50" charset="-127"/>
                <a:ea typeface="맑은 고딕" panose="020B0503020000020004" pitchFamily="50" charset="-127"/>
              </a:rPr>
              <a:t>)</a:t>
            </a:r>
            <a:r>
              <a:rPr lang="ko-KR" altLang="en-US" sz="1000" dirty="0">
                <a:latin typeface="맑은 고딕" panose="020B0503020000020004" pitchFamily="50" charset="-127"/>
                <a:ea typeface="맑은 고딕" panose="020B0503020000020004" pitchFamily="50" charset="-127"/>
              </a:rPr>
              <a:t>는 데이터이관이 진행되면서 대용량데이터가 적재된 후에 성능이 저하되는 쿼리에 대해서 진행한다</a:t>
            </a:r>
            <a:r>
              <a:rPr lang="en-US" altLang="ko-KR" sz="1000" dirty="0">
                <a:latin typeface="맑은 고딕" panose="020B0503020000020004" pitchFamily="50" charset="-127"/>
                <a:ea typeface="맑은 고딕" panose="020B0503020000020004" pitchFamily="50" charset="-127"/>
              </a:rPr>
              <a:t>. </a:t>
            </a:r>
            <a:endParaRPr lang="en-US" altLang="ko-KR" sz="1000" dirty="0" smtClean="0">
              <a:latin typeface="맑은 고딕" panose="020B0503020000020004" pitchFamily="50" charset="-127"/>
              <a:ea typeface="맑은 고딕" panose="020B0503020000020004" pitchFamily="50" charset="-127"/>
            </a:endParaRPr>
          </a:p>
          <a:p>
            <a:pPr marL="171450" indent="-171450" algn="l">
              <a:lnSpc>
                <a:spcPct val="130000"/>
              </a:lnSpc>
              <a:buFont typeface="Arial" panose="020B0604020202020204" pitchFamily="34" charset="0"/>
              <a:buChar char="•"/>
            </a:pPr>
            <a:r>
              <a:rPr lang="ko-KR" altLang="en-US" sz="1000" dirty="0" smtClean="0">
                <a:latin typeface="맑은 고딕" panose="020B0503020000020004" pitchFamily="50" charset="-127"/>
                <a:ea typeface="맑은 고딕" panose="020B0503020000020004" pitchFamily="50" charset="-127"/>
              </a:rPr>
              <a:t>힌트기능 </a:t>
            </a:r>
            <a:r>
              <a:rPr lang="ko-KR" altLang="en-US" sz="1000" dirty="0" err="1">
                <a:latin typeface="맑은 고딕" panose="020B0503020000020004" pitchFamily="50" charset="-127"/>
                <a:ea typeface="맑은 고딕" panose="020B0503020000020004" pitchFamily="50" charset="-127"/>
              </a:rPr>
              <a:t>추가시</a:t>
            </a:r>
            <a:r>
              <a:rPr lang="ko-KR" altLang="en-US" sz="1000" dirty="0">
                <a:latin typeface="맑은 고딕" panose="020B0503020000020004" pitchFamily="50" charset="-127"/>
                <a:ea typeface="맑은 고딕" panose="020B0503020000020004" pitchFamily="50" charset="-127"/>
              </a:rPr>
              <a:t> 사전에 </a:t>
            </a:r>
            <a:r>
              <a:rPr lang="en-US" altLang="ko-KR" sz="1000" dirty="0" smtClean="0">
                <a:latin typeface="맑은 고딕" panose="020B0503020000020004" pitchFamily="50" charset="-127"/>
                <a:ea typeface="맑은 고딕" panose="020B0503020000020004" pitchFamily="50" charset="-127"/>
              </a:rPr>
              <a:t>SQL</a:t>
            </a:r>
            <a:r>
              <a:rPr lang="ko-KR" altLang="en-US" sz="1000" dirty="0" smtClean="0">
                <a:latin typeface="맑은 고딕" panose="020B0503020000020004" pitchFamily="50" charset="-127"/>
                <a:ea typeface="맑은 고딕" panose="020B0503020000020004" pitchFamily="50" charset="-127"/>
              </a:rPr>
              <a:t>튜닝담당자</a:t>
            </a:r>
            <a:r>
              <a:rPr lang="en-US" altLang="ko-KR" sz="1000" dirty="0" smtClean="0">
                <a:latin typeface="맑은 고딕" panose="020B0503020000020004" pitchFamily="50" charset="-127"/>
                <a:ea typeface="맑은 고딕" panose="020B0503020000020004" pitchFamily="50" charset="-127"/>
              </a:rPr>
              <a:t>(DBA </a:t>
            </a:r>
            <a:r>
              <a:rPr lang="ko-KR" altLang="en-US" sz="1000" dirty="0" smtClean="0">
                <a:latin typeface="맑은 고딕" panose="020B0503020000020004" pitchFamily="50" charset="-127"/>
                <a:ea typeface="맑은 고딕" panose="020B0503020000020004" pitchFamily="50" charset="-127"/>
              </a:rPr>
              <a:t>또는 튜닝전문가</a:t>
            </a:r>
            <a:r>
              <a:rPr lang="en-US" altLang="ko-KR" sz="1000" dirty="0" smtClean="0">
                <a:latin typeface="맑은 고딕" panose="020B0503020000020004" pitchFamily="50" charset="-127"/>
                <a:ea typeface="맑은 고딕" panose="020B0503020000020004" pitchFamily="50" charset="-127"/>
              </a:rPr>
              <a:t>)</a:t>
            </a:r>
            <a:r>
              <a:rPr lang="ko-KR" altLang="en-US" sz="1000" dirty="0" smtClean="0">
                <a:latin typeface="맑은 고딕" panose="020B0503020000020004" pitchFamily="50" charset="-127"/>
                <a:ea typeface="맑은 고딕" panose="020B0503020000020004" pitchFamily="50" charset="-127"/>
              </a:rPr>
              <a:t>와 </a:t>
            </a:r>
            <a:r>
              <a:rPr lang="ko-KR" altLang="en-US" sz="1000" dirty="0">
                <a:latin typeface="맑은 고딕" panose="020B0503020000020004" pitchFamily="50" charset="-127"/>
                <a:ea typeface="맑은 고딕" panose="020B0503020000020004" pitchFamily="50" charset="-127"/>
              </a:rPr>
              <a:t>협의하여 </a:t>
            </a:r>
            <a:r>
              <a:rPr lang="en-US" altLang="ko-KR" sz="1000" dirty="0">
                <a:latin typeface="맑은 고딕" panose="020B0503020000020004" pitchFamily="50" charset="-127"/>
                <a:ea typeface="맑은 고딕" panose="020B0503020000020004" pitchFamily="50" charset="-127"/>
              </a:rPr>
              <a:t>SQL</a:t>
            </a:r>
            <a:r>
              <a:rPr lang="ko-KR" altLang="en-US" sz="1000" dirty="0">
                <a:latin typeface="맑은 고딕" panose="020B0503020000020004" pitchFamily="50" charset="-127"/>
                <a:ea typeface="맑은 고딕" panose="020B0503020000020004" pitchFamily="50" charset="-127"/>
              </a:rPr>
              <a:t>튜닝과정을 수행한다</a:t>
            </a:r>
            <a:r>
              <a:rPr lang="en-US" altLang="ko-KR" sz="1000" dirty="0" smtClean="0">
                <a:latin typeface="맑은 고딕" panose="020B0503020000020004" pitchFamily="50" charset="-127"/>
                <a:ea typeface="맑은 고딕" panose="020B0503020000020004" pitchFamily="50" charset="-127"/>
              </a:rPr>
              <a:t>.</a:t>
            </a:r>
          </a:p>
        </p:txBody>
      </p:sp>
      <p:sp>
        <p:nvSpPr>
          <p:cNvPr id="9" name="Rectangle 2"/>
          <p:cNvSpPr>
            <a:spLocks noChangeArrowheads="1"/>
          </p:cNvSpPr>
          <p:nvPr/>
        </p:nvSpPr>
        <p:spPr bwMode="auto">
          <a:xfrm>
            <a:off x="776536" y="3365064"/>
            <a:ext cx="3960440" cy="209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spcBef>
                <a:spcPct val="20000"/>
              </a:spcBef>
            </a:pPr>
            <a:r>
              <a:rPr kumimoji="0" lang="ko-KR" altLang="en-US" dirty="0" smtClean="0">
                <a:latin typeface="맑은 고딕" panose="020B0503020000020004" pitchFamily="50" charset="-127"/>
                <a:ea typeface="맑은 고딕" panose="020B0503020000020004" pitchFamily="50" charset="-127"/>
              </a:rPr>
              <a:t>사례</a:t>
            </a:r>
            <a:r>
              <a:rPr kumimoji="0" lang="en-US" altLang="ko-KR" dirty="0" smtClean="0">
                <a:latin typeface="맑은 고딕" panose="020B0503020000020004" pitchFamily="50" charset="-127"/>
                <a:ea typeface="맑은 고딕" panose="020B0503020000020004" pitchFamily="50" charset="-127"/>
              </a:rPr>
              <a:t>)</a:t>
            </a:r>
            <a:endParaRPr kumimoji="0" lang="en-US" altLang="en-US" dirty="0">
              <a:latin typeface="맑은 고딕" panose="020B0503020000020004" pitchFamily="50" charset="-127"/>
              <a:ea typeface="맑은 고딕" panose="020B0503020000020004" pitchFamily="50" charset="-127"/>
            </a:endParaRPr>
          </a:p>
          <a:p>
            <a:pPr latinLnBrk="0">
              <a:spcBef>
                <a:spcPct val="20000"/>
              </a:spcBef>
            </a:pPr>
            <a:r>
              <a:rPr kumimoji="0" lang="en-US" altLang="en-US" dirty="0" smtClean="0">
                <a:latin typeface="맑은 고딕" panose="020B0503020000020004" pitchFamily="50" charset="-127"/>
                <a:ea typeface="맑은 고딕" panose="020B0503020000020004" pitchFamily="50" charset="-127"/>
              </a:rPr>
              <a:t>SELECT </a:t>
            </a:r>
            <a:r>
              <a:rPr kumimoji="0" lang="en-US" altLang="ko-KR" dirty="0">
                <a:solidFill>
                  <a:srgbClr val="0066FF"/>
                </a:solidFill>
                <a:latin typeface="맑은 고딕" panose="020B0503020000020004" pitchFamily="50" charset="-127"/>
                <a:ea typeface="맑은 고딕" panose="020B0503020000020004" pitchFamily="50" charset="-127"/>
              </a:rPr>
              <a:t>/*</a:t>
            </a:r>
            <a:r>
              <a:rPr kumimoji="0" lang="en-US" altLang="en-US" dirty="0">
                <a:solidFill>
                  <a:srgbClr val="0066FF"/>
                </a:solidFill>
                <a:latin typeface="맑은 고딕" panose="020B0503020000020004" pitchFamily="50" charset="-127"/>
                <a:ea typeface="맑은 고딕" panose="020B0503020000020004" pitchFamily="50" charset="-127"/>
              </a:rPr>
              <a:t>+ INDEX_DESC(A </a:t>
            </a:r>
            <a:r>
              <a:rPr kumimoji="0" lang="en-US" altLang="en-US" dirty="0" err="1">
                <a:solidFill>
                  <a:srgbClr val="0066FF"/>
                </a:solidFill>
                <a:latin typeface="맑은 고딕" panose="020B0503020000020004" pitchFamily="50" charset="-127"/>
                <a:ea typeface="맑은 고딕" panose="020B0503020000020004" pitchFamily="50" charset="-127"/>
              </a:rPr>
              <a:t>dept_date</a:t>
            </a:r>
            <a:r>
              <a:rPr kumimoji="0" lang="en-US" altLang="en-US" dirty="0">
                <a:solidFill>
                  <a:srgbClr val="0066FF"/>
                </a:solidFill>
                <a:latin typeface="맑은 고딕" panose="020B0503020000020004" pitchFamily="50" charset="-127"/>
                <a:ea typeface="맑은 고딕" panose="020B0503020000020004" pitchFamily="50" charset="-127"/>
              </a:rPr>
              <a:t>)</a:t>
            </a:r>
            <a:r>
              <a:rPr kumimoji="0" lang="en-US" altLang="ko-KR" dirty="0">
                <a:solidFill>
                  <a:srgbClr val="0066FF"/>
                </a:solidFill>
                <a:latin typeface="맑은 고딕" panose="020B0503020000020004" pitchFamily="50" charset="-127"/>
                <a:ea typeface="맑은 고딕" panose="020B0503020000020004" pitchFamily="50" charset="-127"/>
              </a:rPr>
              <a:t> */</a:t>
            </a:r>
            <a:r>
              <a:rPr kumimoji="0" lang="en-US" altLang="en-US" dirty="0">
                <a:latin typeface="맑은 고딕" panose="020B0503020000020004" pitchFamily="50" charset="-127"/>
                <a:ea typeface="맑은 고딕" panose="020B0503020000020004" pitchFamily="50" charset="-127"/>
              </a:rPr>
              <a:t>  </a:t>
            </a:r>
            <a:endParaRPr kumimoji="0" lang="en-US" altLang="ko-KR" dirty="0">
              <a:latin typeface="맑은 고딕" panose="020B0503020000020004" pitchFamily="50" charset="-127"/>
              <a:ea typeface="맑은 고딕" panose="020B0503020000020004" pitchFamily="50" charset="-127"/>
            </a:endParaRPr>
          </a:p>
          <a:p>
            <a:pPr latinLnBrk="0">
              <a:spcBef>
                <a:spcPct val="20000"/>
              </a:spcBef>
            </a:pPr>
            <a:r>
              <a:rPr kumimoji="0" lang="en-US" altLang="ko-KR" dirty="0" smtClean="0">
                <a:latin typeface="맑은 고딕" panose="020B0503020000020004" pitchFamily="50" charset="-127"/>
                <a:ea typeface="맑은 고딕" panose="020B0503020000020004" pitchFamily="50" charset="-127"/>
              </a:rPr>
              <a:t>          </a:t>
            </a:r>
            <a:r>
              <a:rPr kumimoji="0" lang="en-US" altLang="ko-KR" dirty="0" err="1" smtClean="0">
                <a:latin typeface="맑은 고딕" panose="020B0503020000020004" pitchFamily="50" charset="-127"/>
                <a:ea typeface="맑은 고딕" panose="020B0503020000020004" pitchFamily="50" charset="-127"/>
              </a:rPr>
              <a:t>orddate</a:t>
            </a:r>
            <a:endParaRPr kumimoji="0" lang="en-US" altLang="en-US" dirty="0">
              <a:latin typeface="맑은 고딕" panose="020B0503020000020004" pitchFamily="50" charset="-127"/>
              <a:ea typeface="맑은 고딕" panose="020B0503020000020004" pitchFamily="50" charset="-127"/>
            </a:endParaRPr>
          </a:p>
          <a:p>
            <a:pPr latinLnBrk="0">
              <a:spcBef>
                <a:spcPct val="20000"/>
              </a:spcBef>
            </a:pPr>
            <a:r>
              <a:rPr kumimoji="0" lang="en-US" altLang="en-US" dirty="0">
                <a:latin typeface="맑은 고딕" panose="020B0503020000020004" pitchFamily="50" charset="-127"/>
                <a:ea typeface="맑은 고딕" panose="020B0503020000020004" pitchFamily="50" charset="-127"/>
              </a:rPr>
              <a:t>FROM  ORDER1T  A </a:t>
            </a:r>
          </a:p>
          <a:p>
            <a:pPr latinLnBrk="0">
              <a:spcBef>
                <a:spcPct val="20000"/>
              </a:spcBef>
            </a:pPr>
            <a:r>
              <a:rPr kumimoji="0" lang="en-US" altLang="en-US" dirty="0">
                <a:latin typeface="맑은 고딕" panose="020B0503020000020004" pitchFamily="50" charset="-127"/>
                <a:ea typeface="맑은 고딕" panose="020B0503020000020004" pitchFamily="50" charset="-127"/>
              </a:rPr>
              <a:t>WHERE  </a:t>
            </a:r>
            <a:r>
              <a:rPr kumimoji="0" lang="en-US" altLang="en-US" dirty="0" err="1" smtClean="0">
                <a:latin typeface="맑은 고딕" panose="020B0503020000020004" pitchFamily="50" charset="-127"/>
                <a:ea typeface="맑은 고딕" panose="020B0503020000020004" pitchFamily="50" charset="-127"/>
              </a:rPr>
              <a:t>orddept</a:t>
            </a:r>
            <a:r>
              <a:rPr kumimoji="0" lang="en-US" altLang="en-US" dirty="0" smtClean="0">
                <a:latin typeface="맑은 고딕" panose="020B0503020000020004" pitchFamily="50" charset="-127"/>
                <a:ea typeface="맑은 고딕" panose="020B0503020000020004" pitchFamily="50" charset="-127"/>
              </a:rPr>
              <a:t> </a:t>
            </a:r>
            <a:r>
              <a:rPr kumimoji="0" lang="en-US" altLang="en-US" dirty="0">
                <a:latin typeface="맑은 고딕" panose="020B0503020000020004" pitchFamily="50" charset="-127"/>
                <a:ea typeface="맑은 고딕" panose="020B0503020000020004" pitchFamily="50" charset="-127"/>
              </a:rPr>
              <a:t>= '430'  </a:t>
            </a:r>
          </a:p>
          <a:p>
            <a:pPr latinLnBrk="0">
              <a:spcBef>
                <a:spcPct val="20000"/>
              </a:spcBef>
            </a:pPr>
            <a:r>
              <a:rPr kumimoji="0" lang="en-US" altLang="en-US" dirty="0">
                <a:latin typeface="맑은 고딕" panose="020B0503020000020004" pitchFamily="50" charset="-127"/>
                <a:ea typeface="맑은 고딕" panose="020B0503020000020004" pitchFamily="50" charset="-127"/>
              </a:rPr>
              <a:t>AND </a:t>
            </a:r>
            <a:r>
              <a:rPr kumimoji="0" lang="en-US" altLang="en-US" dirty="0" smtClean="0">
                <a:latin typeface="맑은 고딕" panose="020B0503020000020004" pitchFamily="50" charset="-127"/>
                <a:ea typeface="맑은 고딕" panose="020B0503020000020004" pitchFamily="50" charset="-127"/>
              </a:rPr>
              <a:t>status = '30</a:t>
            </a:r>
            <a:r>
              <a:rPr kumimoji="0" lang="en-US" altLang="en-US" dirty="0">
                <a:latin typeface="맑은 고딕" panose="020B0503020000020004" pitchFamily="50" charset="-127"/>
                <a:ea typeface="맑은 고딕" panose="020B0503020000020004" pitchFamily="50" charset="-127"/>
              </a:rPr>
              <a:t>'</a:t>
            </a:r>
          </a:p>
          <a:p>
            <a:pPr latinLnBrk="0">
              <a:spcBef>
                <a:spcPct val="20000"/>
              </a:spcBef>
            </a:pPr>
            <a:r>
              <a:rPr kumimoji="0" lang="en-US" altLang="en-US" dirty="0">
                <a:latin typeface="맑은 고딕" panose="020B0503020000020004" pitchFamily="50" charset="-127"/>
                <a:ea typeface="맑은 고딕" panose="020B0503020000020004" pitchFamily="50" charset="-127"/>
              </a:rPr>
              <a:t>AND  ROWNUM = 1            </a:t>
            </a:r>
          </a:p>
          <a:p>
            <a:pPr latinLnBrk="0">
              <a:spcBef>
                <a:spcPct val="20000"/>
              </a:spcBef>
            </a:pPr>
            <a:r>
              <a:rPr kumimoji="0" lang="en-US" altLang="ko-KR" dirty="0">
                <a:latin typeface="맑은 고딕" panose="020B0503020000020004" pitchFamily="50" charset="-127"/>
                <a:ea typeface="맑은 고딕" panose="020B0503020000020004" pitchFamily="50" charset="-127"/>
              </a:rPr>
              <a:t>-------------------------------------------------</a:t>
            </a:r>
            <a:endParaRPr kumimoji="0" lang="en-US" altLang="en-US" dirty="0">
              <a:latin typeface="맑은 고딕" panose="020B0503020000020004" pitchFamily="50" charset="-127"/>
              <a:ea typeface="맑은 고딕" panose="020B0503020000020004" pitchFamily="50" charset="-127"/>
            </a:endParaRPr>
          </a:p>
          <a:p>
            <a:pPr latinLnBrk="0">
              <a:spcBef>
                <a:spcPct val="20000"/>
              </a:spcBef>
            </a:pPr>
            <a:r>
              <a:rPr kumimoji="0" lang="en-US" altLang="en-US" dirty="0">
                <a:latin typeface="맑은 고딕" panose="020B0503020000020004" pitchFamily="50" charset="-127"/>
                <a:ea typeface="맑은 고딕" panose="020B0503020000020004" pitchFamily="50" charset="-127"/>
              </a:rPr>
              <a:t>1    COUNT STOPKEY</a:t>
            </a:r>
          </a:p>
          <a:p>
            <a:pPr latinLnBrk="0">
              <a:spcBef>
                <a:spcPct val="20000"/>
              </a:spcBef>
            </a:pPr>
            <a:r>
              <a:rPr kumimoji="0" lang="en-US" altLang="en-US" dirty="0">
                <a:latin typeface="맑은 고딕" panose="020B0503020000020004" pitchFamily="50" charset="-127"/>
                <a:ea typeface="맑은 고딕" panose="020B0503020000020004" pitchFamily="50" charset="-127"/>
              </a:rPr>
              <a:t>1        TABLE ACCESS BY ROWID ORDER1T</a:t>
            </a:r>
          </a:p>
          <a:p>
            <a:pPr latinLnBrk="0">
              <a:spcBef>
                <a:spcPct val="20000"/>
              </a:spcBef>
            </a:pPr>
            <a:r>
              <a:rPr kumimoji="0" lang="en-US" altLang="en-US" dirty="0">
                <a:latin typeface="맑은 고딕" panose="020B0503020000020004" pitchFamily="50" charset="-127"/>
                <a:ea typeface="맑은 고딕" panose="020B0503020000020004" pitchFamily="50" charset="-127"/>
              </a:rPr>
              <a:t>2            INDEX RANGE SCAN DESCENDING DEPT_DATE </a:t>
            </a:r>
          </a:p>
        </p:txBody>
      </p:sp>
      <p:sp>
        <p:nvSpPr>
          <p:cNvPr id="11" name="Rectangle 2"/>
          <p:cNvSpPr>
            <a:spLocks noChangeArrowheads="1"/>
          </p:cNvSpPr>
          <p:nvPr/>
        </p:nvSpPr>
        <p:spPr bwMode="auto">
          <a:xfrm>
            <a:off x="4736976" y="3365064"/>
            <a:ext cx="4120828" cy="431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spcBef>
                <a:spcPct val="20000"/>
              </a:spcBef>
            </a:pPr>
            <a:r>
              <a:rPr kumimoji="0" lang="en-US" altLang="ko-KR" dirty="0" smtClean="0">
                <a:latin typeface="맑은 고딕" panose="020B0503020000020004" pitchFamily="50" charset="-127"/>
                <a:ea typeface="맑은 고딕" panose="020B0503020000020004" pitchFamily="50" charset="-127"/>
                <a:sym typeface="Wingdings" panose="05000000000000000000" pitchFamily="2" charset="2"/>
              </a:rPr>
              <a:t></a:t>
            </a:r>
            <a:r>
              <a:rPr kumimoji="0" lang="ko-KR" altLang="en-US" dirty="0" smtClean="0">
                <a:latin typeface="맑은 고딕" panose="020B0503020000020004" pitchFamily="50" charset="-127"/>
                <a:ea typeface="맑은 고딕" panose="020B0503020000020004" pitchFamily="50" charset="-127"/>
              </a:rPr>
              <a:t> 공식기반</a:t>
            </a:r>
            <a:r>
              <a:rPr kumimoji="0" lang="en-US" altLang="ko-KR" dirty="0" smtClean="0">
                <a:latin typeface="맑은 고딕" panose="020B0503020000020004" pitchFamily="50" charset="-127"/>
                <a:ea typeface="맑은 고딕" panose="020B0503020000020004" pitchFamily="50" charset="-127"/>
              </a:rPr>
              <a:t>(Rule Base)</a:t>
            </a:r>
            <a:endParaRPr kumimoji="0" lang="en-US" altLang="ko-KR" dirty="0">
              <a:latin typeface="맑은 고딕" panose="020B0503020000020004" pitchFamily="50" charset="-127"/>
              <a:ea typeface="맑은 고딕" panose="020B0503020000020004" pitchFamily="50" charset="-127"/>
            </a:endParaRPr>
          </a:p>
          <a:p>
            <a:pPr latinLnBrk="0">
              <a:spcBef>
                <a:spcPct val="20000"/>
              </a:spcBef>
            </a:pPr>
            <a:r>
              <a:rPr kumimoji="0" lang="en-US" altLang="en-US" dirty="0" smtClean="0">
                <a:latin typeface="맑은 고딕" panose="020B0503020000020004" pitchFamily="50" charset="-127"/>
                <a:ea typeface="맑은 고딕" panose="020B0503020000020004" pitchFamily="50" charset="-127"/>
              </a:rPr>
              <a:t>   - Rule : /*+RULE */</a:t>
            </a:r>
            <a:endParaRPr kumimoji="0" lang="en-US" altLang="en-US" dirty="0">
              <a:latin typeface="맑은 고딕" panose="020B0503020000020004" pitchFamily="50" charset="-127"/>
              <a:ea typeface="맑은 고딕" panose="020B0503020000020004" pitchFamily="50" charset="-127"/>
            </a:endParaRPr>
          </a:p>
        </p:txBody>
      </p:sp>
      <p:sp>
        <p:nvSpPr>
          <p:cNvPr id="12" name="Rectangle 2"/>
          <p:cNvSpPr>
            <a:spLocks noChangeArrowheads="1"/>
          </p:cNvSpPr>
          <p:nvPr/>
        </p:nvSpPr>
        <p:spPr bwMode="auto">
          <a:xfrm>
            <a:off x="4736976" y="3990481"/>
            <a:ext cx="4738936" cy="2462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spcBef>
                <a:spcPct val="20000"/>
              </a:spcBef>
            </a:pPr>
            <a:r>
              <a:rPr kumimoji="0" lang="en-US" altLang="ko-KR" dirty="0" smtClean="0">
                <a:latin typeface="맑은 고딕" panose="020B0503020000020004" pitchFamily="50" charset="-127"/>
                <a:ea typeface="맑은 고딕" panose="020B0503020000020004" pitchFamily="50" charset="-127"/>
                <a:sym typeface="Wingdings" panose="05000000000000000000" pitchFamily="2" charset="2"/>
              </a:rPr>
              <a:t></a:t>
            </a:r>
            <a:r>
              <a:rPr kumimoji="0" lang="ko-KR" altLang="en-US" dirty="0" smtClean="0">
                <a:latin typeface="맑은 고딕" panose="020B0503020000020004" pitchFamily="50" charset="-127"/>
                <a:ea typeface="맑은 고딕" panose="020B0503020000020004" pitchFamily="50" charset="-127"/>
              </a:rPr>
              <a:t> 비용기반</a:t>
            </a:r>
            <a:r>
              <a:rPr kumimoji="0" lang="en-US" altLang="ko-KR" dirty="0" smtClean="0">
                <a:latin typeface="맑은 고딕" panose="020B0503020000020004" pitchFamily="50" charset="-127"/>
                <a:ea typeface="맑은 고딕" panose="020B0503020000020004" pitchFamily="50" charset="-127"/>
              </a:rPr>
              <a:t>(Cost Base)</a:t>
            </a:r>
            <a:endParaRPr kumimoji="0" lang="en-US" altLang="ko-KR" dirty="0">
              <a:latin typeface="맑은 고딕" panose="020B0503020000020004" pitchFamily="50" charset="-127"/>
              <a:ea typeface="맑은 고딕" panose="020B0503020000020004" pitchFamily="50" charset="-127"/>
            </a:endParaRPr>
          </a:p>
          <a:p>
            <a:pPr latinLnBrk="0">
              <a:spcBef>
                <a:spcPct val="20000"/>
              </a:spcBef>
            </a:pPr>
            <a:r>
              <a:rPr kumimoji="0" lang="en-US" altLang="en-US" dirty="0" smtClean="0">
                <a:latin typeface="맑은 고딕" panose="020B0503020000020004" pitchFamily="50" charset="-127"/>
                <a:ea typeface="맑은 고딕" panose="020B0503020000020004" pitchFamily="50" charset="-127"/>
              </a:rPr>
              <a:t>   </a:t>
            </a:r>
            <a:r>
              <a:rPr kumimoji="0" lang="en-US" altLang="en-US" dirty="0">
                <a:latin typeface="맑은 고딕" panose="020B0503020000020004" pitchFamily="50" charset="-127"/>
                <a:ea typeface="맑은 고딕" panose="020B0503020000020004" pitchFamily="50" charset="-127"/>
              </a:rPr>
              <a:t>- FIRST_ROWS : </a:t>
            </a:r>
            <a:r>
              <a:rPr kumimoji="0" lang="en-US" altLang="en-US" dirty="0" smtClean="0">
                <a:latin typeface="맑은 고딕" panose="020B0503020000020004" pitchFamily="50" charset="-127"/>
                <a:ea typeface="맑은 고딕" panose="020B0503020000020004" pitchFamily="50" charset="-127"/>
              </a:rPr>
              <a:t>/*+</a:t>
            </a:r>
            <a:r>
              <a:rPr kumimoji="0" lang="en-US" altLang="en-US" dirty="0">
                <a:latin typeface="맑은 고딕" panose="020B0503020000020004" pitchFamily="50" charset="-127"/>
                <a:ea typeface="맑은 고딕" panose="020B0503020000020004" pitchFamily="50" charset="-127"/>
              </a:rPr>
              <a:t>FIRST_ROWS </a:t>
            </a:r>
            <a:r>
              <a:rPr kumimoji="0" lang="en-US" altLang="en-US" dirty="0" smtClean="0">
                <a:latin typeface="맑은 고딕" panose="020B0503020000020004" pitchFamily="50" charset="-127"/>
                <a:ea typeface="맑은 고딕" panose="020B0503020000020004" pitchFamily="50" charset="-127"/>
              </a:rPr>
              <a:t>*/</a:t>
            </a:r>
          </a:p>
          <a:p>
            <a:pPr latinLnBrk="0">
              <a:spcBef>
                <a:spcPct val="20000"/>
              </a:spcBef>
            </a:pPr>
            <a:r>
              <a:rPr kumimoji="0" lang="en-US" altLang="en-US" dirty="0">
                <a:latin typeface="맑은 고딕" panose="020B0503020000020004" pitchFamily="50" charset="-127"/>
                <a:ea typeface="맑은 고딕" panose="020B0503020000020004" pitchFamily="50" charset="-127"/>
              </a:rPr>
              <a:t>   - ALL_ROWS : </a:t>
            </a:r>
            <a:r>
              <a:rPr kumimoji="0" lang="en-US" altLang="en-US" dirty="0" smtClean="0">
                <a:latin typeface="맑은 고딕" panose="020B0503020000020004" pitchFamily="50" charset="-127"/>
                <a:ea typeface="맑은 고딕" panose="020B0503020000020004" pitchFamily="50" charset="-127"/>
              </a:rPr>
              <a:t>/*+</a:t>
            </a:r>
            <a:r>
              <a:rPr kumimoji="0" lang="en-US" altLang="en-US" dirty="0">
                <a:latin typeface="맑은 고딕" panose="020B0503020000020004" pitchFamily="50" charset="-127"/>
                <a:ea typeface="맑은 고딕" panose="020B0503020000020004" pitchFamily="50" charset="-127"/>
              </a:rPr>
              <a:t>ALL_ROWS </a:t>
            </a:r>
            <a:r>
              <a:rPr kumimoji="0" lang="en-US" altLang="en-US" dirty="0" smtClean="0">
                <a:latin typeface="맑은 고딕" panose="020B0503020000020004" pitchFamily="50" charset="-127"/>
                <a:ea typeface="맑은 고딕" panose="020B0503020000020004" pitchFamily="50" charset="-127"/>
              </a:rPr>
              <a:t>*/</a:t>
            </a:r>
          </a:p>
          <a:p>
            <a:pPr latinLnBrk="0">
              <a:spcBef>
                <a:spcPct val="20000"/>
              </a:spcBef>
            </a:pPr>
            <a:r>
              <a:rPr kumimoji="0" lang="en-US" altLang="en-US" dirty="0">
                <a:latin typeface="맑은 고딕" panose="020B0503020000020004" pitchFamily="50" charset="-127"/>
                <a:ea typeface="맑은 고딕" panose="020B0503020000020004" pitchFamily="50" charset="-127"/>
              </a:rPr>
              <a:t>   - FULL : </a:t>
            </a:r>
            <a:r>
              <a:rPr kumimoji="0" lang="en-US" altLang="en-US" dirty="0" smtClean="0">
                <a:latin typeface="맑은 고딕" panose="020B0503020000020004" pitchFamily="50" charset="-127"/>
                <a:ea typeface="맑은 고딕" panose="020B0503020000020004" pitchFamily="50" charset="-127"/>
              </a:rPr>
              <a:t>/*+</a:t>
            </a:r>
            <a:r>
              <a:rPr kumimoji="0" lang="en-US" altLang="en-US" dirty="0">
                <a:latin typeface="맑은 고딕" panose="020B0503020000020004" pitchFamily="50" charset="-127"/>
                <a:ea typeface="맑은 고딕" panose="020B0503020000020004" pitchFamily="50" charset="-127"/>
              </a:rPr>
              <a:t>FULL(BIG_EMP) </a:t>
            </a:r>
            <a:r>
              <a:rPr kumimoji="0" lang="en-US" altLang="en-US" dirty="0" smtClean="0">
                <a:latin typeface="맑은 고딕" panose="020B0503020000020004" pitchFamily="50" charset="-127"/>
                <a:ea typeface="맑은 고딕" panose="020B0503020000020004" pitchFamily="50" charset="-127"/>
              </a:rPr>
              <a:t>*/</a:t>
            </a:r>
          </a:p>
          <a:p>
            <a:pPr latinLnBrk="0">
              <a:spcBef>
                <a:spcPct val="20000"/>
              </a:spcBef>
            </a:pPr>
            <a:r>
              <a:rPr kumimoji="0" lang="en-US" altLang="en-US" dirty="0">
                <a:latin typeface="맑은 고딕" panose="020B0503020000020004" pitchFamily="50" charset="-127"/>
                <a:ea typeface="맑은 고딕" panose="020B0503020000020004" pitchFamily="50" charset="-127"/>
              </a:rPr>
              <a:t>   - INDEX : </a:t>
            </a:r>
            <a:r>
              <a:rPr kumimoji="0" lang="en-US" altLang="en-US" dirty="0" smtClean="0">
                <a:latin typeface="맑은 고딕" panose="020B0503020000020004" pitchFamily="50" charset="-127"/>
                <a:ea typeface="맑은 고딕" panose="020B0503020000020004" pitchFamily="50" charset="-127"/>
              </a:rPr>
              <a:t>/*+</a:t>
            </a:r>
            <a:r>
              <a:rPr kumimoji="0" lang="en-US" altLang="en-US" dirty="0">
                <a:latin typeface="맑은 고딕" panose="020B0503020000020004" pitchFamily="50" charset="-127"/>
                <a:ea typeface="맑은 고딕" panose="020B0503020000020004" pitchFamily="50" charset="-127"/>
              </a:rPr>
              <a:t>INDEX(EMP EMP_DEPTNO) */</a:t>
            </a:r>
            <a:endParaRPr kumimoji="0" lang="en-US" altLang="en-US" dirty="0" smtClean="0">
              <a:latin typeface="맑은 고딕" panose="020B0503020000020004" pitchFamily="50" charset="-127"/>
              <a:ea typeface="맑은 고딕" panose="020B0503020000020004" pitchFamily="50" charset="-127"/>
            </a:endParaRPr>
          </a:p>
          <a:p>
            <a:pPr latinLnBrk="0">
              <a:spcBef>
                <a:spcPct val="20000"/>
              </a:spcBef>
            </a:pPr>
            <a:r>
              <a:rPr kumimoji="0" lang="en-US" altLang="en-US" dirty="0">
                <a:latin typeface="맑은 고딕" panose="020B0503020000020004" pitchFamily="50" charset="-127"/>
                <a:ea typeface="맑은 고딕" panose="020B0503020000020004" pitchFamily="50" charset="-127"/>
              </a:rPr>
              <a:t> </a:t>
            </a:r>
            <a:r>
              <a:rPr kumimoji="0" lang="en-US" altLang="en-US" dirty="0" smtClean="0">
                <a:latin typeface="맑은 고딕" panose="020B0503020000020004" pitchFamily="50" charset="-127"/>
                <a:ea typeface="맑은 고딕" panose="020B0503020000020004" pitchFamily="50" charset="-127"/>
              </a:rPr>
              <a:t>  </a:t>
            </a:r>
            <a:r>
              <a:rPr kumimoji="0" lang="en-US" altLang="en-US" dirty="0">
                <a:latin typeface="맑은 고딕" panose="020B0503020000020004" pitchFamily="50" charset="-127"/>
                <a:ea typeface="맑은 고딕" panose="020B0503020000020004" pitchFamily="50" charset="-127"/>
              </a:rPr>
              <a:t>- NO_INDEX : </a:t>
            </a:r>
            <a:r>
              <a:rPr kumimoji="0" lang="en-US" altLang="en-US" dirty="0" smtClean="0">
                <a:latin typeface="맑은 고딕" panose="020B0503020000020004" pitchFamily="50" charset="-127"/>
                <a:ea typeface="맑은 고딕" panose="020B0503020000020004" pitchFamily="50" charset="-127"/>
              </a:rPr>
              <a:t>/*+</a:t>
            </a:r>
            <a:r>
              <a:rPr kumimoji="0" lang="en-US" altLang="en-US" dirty="0">
                <a:latin typeface="맑은 고딕" panose="020B0503020000020004" pitchFamily="50" charset="-127"/>
                <a:ea typeface="맑은 고딕" panose="020B0503020000020004" pitchFamily="50" charset="-127"/>
              </a:rPr>
              <a:t>NO_INDEX(EMP EMP_DEPTNO) </a:t>
            </a:r>
            <a:r>
              <a:rPr kumimoji="0" lang="en-US" altLang="en-US" dirty="0" smtClean="0">
                <a:latin typeface="맑은 고딕" panose="020B0503020000020004" pitchFamily="50" charset="-127"/>
                <a:ea typeface="맑은 고딕" panose="020B0503020000020004" pitchFamily="50" charset="-127"/>
              </a:rPr>
              <a:t>*/</a:t>
            </a:r>
          </a:p>
          <a:p>
            <a:pPr latinLnBrk="0">
              <a:spcBef>
                <a:spcPct val="20000"/>
              </a:spcBef>
            </a:pPr>
            <a:r>
              <a:rPr kumimoji="0" lang="en-US" altLang="en-US" dirty="0">
                <a:latin typeface="맑은 고딕" panose="020B0503020000020004" pitchFamily="50" charset="-127"/>
                <a:ea typeface="맑은 고딕" panose="020B0503020000020004" pitchFamily="50" charset="-127"/>
              </a:rPr>
              <a:t>   - INDEX_DESC : </a:t>
            </a:r>
            <a:r>
              <a:rPr kumimoji="0" lang="en-US" altLang="en-US" dirty="0" smtClean="0">
                <a:latin typeface="맑은 고딕" panose="020B0503020000020004" pitchFamily="50" charset="-127"/>
                <a:ea typeface="맑은 고딕" panose="020B0503020000020004" pitchFamily="50" charset="-127"/>
              </a:rPr>
              <a:t>/*+</a:t>
            </a:r>
            <a:r>
              <a:rPr kumimoji="0" lang="en-US" altLang="en-US" dirty="0">
                <a:latin typeface="맑은 고딕" panose="020B0503020000020004" pitchFamily="50" charset="-127"/>
                <a:ea typeface="맑은 고딕" panose="020B0503020000020004" pitchFamily="50" charset="-127"/>
              </a:rPr>
              <a:t>INDEX_DESC(EMP EMP_DEPTNO) </a:t>
            </a:r>
            <a:r>
              <a:rPr kumimoji="0" lang="en-US" altLang="en-US" dirty="0" smtClean="0">
                <a:latin typeface="맑은 고딕" panose="020B0503020000020004" pitchFamily="50" charset="-127"/>
                <a:ea typeface="맑은 고딕" panose="020B0503020000020004" pitchFamily="50" charset="-127"/>
              </a:rPr>
              <a:t>*/</a:t>
            </a:r>
          </a:p>
          <a:p>
            <a:pPr latinLnBrk="0">
              <a:spcBef>
                <a:spcPct val="20000"/>
              </a:spcBef>
            </a:pPr>
            <a:r>
              <a:rPr kumimoji="0" lang="en-US" altLang="en-US" dirty="0">
                <a:latin typeface="맑은 고딕" panose="020B0503020000020004" pitchFamily="50" charset="-127"/>
                <a:ea typeface="맑은 고딕" panose="020B0503020000020004" pitchFamily="50" charset="-127"/>
              </a:rPr>
              <a:t>   - INDEX_ASC : </a:t>
            </a:r>
            <a:r>
              <a:rPr kumimoji="0" lang="en-US" altLang="en-US" dirty="0" smtClean="0">
                <a:latin typeface="맑은 고딕" panose="020B0503020000020004" pitchFamily="50" charset="-127"/>
                <a:ea typeface="맑은 고딕" panose="020B0503020000020004" pitchFamily="50" charset="-127"/>
              </a:rPr>
              <a:t>/*+</a:t>
            </a:r>
            <a:r>
              <a:rPr kumimoji="0" lang="en-US" altLang="en-US" dirty="0">
                <a:latin typeface="맑은 고딕" panose="020B0503020000020004" pitchFamily="50" charset="-127"/>
                <a:ea typeface="맑은 고딕" panose="020B0503020000020004" pitchFamily="50" charset="-127"/>
              </a:rPr>
              <a:t>INDEX_ASC(EMP EMP_DEPTNO) </a:t>
            </a:r>
            <a:r>
              <a:rPr kumimoji="0" lang="en-US" altLang="en-US" dirty="0" smtClean="0">
                <a:latin typeface="맑은 고딕" panose="020B0503020000020004" pitchFamily="50" charset="-127"/>
                <a:ea typeface="맑은 고딕" panose="020B0503020000020004" pitchFamily="50" charset="-127"/>
              </a:rPr>
              <a:t>*/</a:t>
            </a:r>
          </a:p>
          <a:p>
            <a:pPr latinLnBrk="0">
              <a:spcBef>
                <a:spcPct val="20000"/>
              </a:spcBef>
            </a:pPr>
            <a:r>
              <a:rPr kumimoji="0" lang="en-US" altLang="en-US" dirty="0">
                <a:latin typeface="맑은 고딕" panose="020B0503020000020004" pitchFamily="50" charset="-127"/>
                <a:ea typeface="맑은 고딕" panose="020B0503020000020004" pitchFamily="50" charset="-127"/>
              </a:rPr>
              <a:t>   - INDEX_FFS : </a:t>
            </a:r>
            <a:r>
              <a:rPr kumimoji="0" lang="en-US" altLang="en-US" dirty="0" smtClean="0">
                <a:latin typeface="맑은 고딕" panose="020B0503020000020004" pitchFamily="50" charset="-127"/>
                <a:ea typeface="맑은 고딕" panose="020B0503020000020004" pitchFamily="50" charset="-127"/>
              </a:rPr>
              <a:t>/*+</a:t>
            </a:r>
            <a:r>
              <a:rPr kumimoji="0" lang="en-US" altLang="en-US" dirty="0">
                <a:latin typeface="맑은 고딕" panose="020B0503020000020004" pitchFamily="50" charset="-127"/>
                <a:ea typeface="맑은 고딕" panose="020B0503020000020004" pitchFamily="50" charset="-127"/>
              </a:rPr>
              <a:t>INDEX_FFS(EMP EMP_EMPNO) </a:t>
            </a:r>
            <a:r>
              <a:rPr kumimoji="0" lang="en-US" altLang="en-US" dirty="0" smtClean="0">
                <a:latin typeface="맑은 고딕" panose="020B0503020000020004" pitchFamily="50" charset="-127"/>
                <a:ea typeface="맑은 고딕" panose="020B0503020000020004" pitchFamily="50" charset="-127"/>
              </a:rPr>
              <a:t>*/</a:t>
            </a:r>
          </a:p>
          <a:p>
            <a:pPr latinLnBrk="0">
              <a:spcBef>
                <a:spcPct val="20000"/>
              </a:spcBef>
            </a:pPr>
            <a:r>
              <a:rPr kumimoji="0" lang="en-US" altLang="en-US" dirty="0">
                <a:latin typeface="맑은 고딕" panose="020B0503020000020004" pitchFamily="50" charset="-127"/>
                <a:ea typeface="맑은 고딕" panose="020B0503020000020004" pitchFamily="50" charset="-127"/>
              </a:rPr>
              <a:t>   - LEADING : /*+LEADING(DEPT) </a:t>
            </a:r>
            <a:r>
              <a:rPr kumimoji="0" lang="en-US" altLang="en-US" dirty="0" smtClean="0">
                <a:latin typeface="맑은 고딕" panose="020B0503020000020004" pitchFamily="50" charset="-127"/>
                <a:ea typeface="맑은 고딕" panose="020B0503020000020004" pitchFamily="50" charset="-127"/>
              </a:rPr>
              <a:t>*/</a:t>
            </a:r>
          </a:p>
          <a:p>
            <a:pPr latinLnBrk="0">
              <a:spcBef>
                <a:spcPct val="20000"/>
              </a:spcBef>
            </a:pPr>
            <a:r>
              <a:rPr kumimoji="0" lang="en-US" altLang="en-US" dirty="0">
                <a:latin typeface="맑은 고딕" panose="020B0503020000020004" pitchFamily="50" charset="-127"/>
                <a:ea typeface="맑은 고딕" panose="020B0503020000020004" pitchFamily="50" charset="-127"/>
              </a:rPr>
              <a:t>   - PARALLEL : /*+PARALLEL(BIG_EMP 4) </a:t>
            </a:r>
            <a:r>
              <a:rPr kumimoji="0" lang="en-US" altLang="en-US" dirty="0" smtClean="0">
                <a:latin typeface="맑은 고딕" panose="020B0503020000020004" pitchFamily="50" charset="-127"/>
                <a:ea typeface="맑은 고딕" panose="020B0503020000020004" pitchFamily="50" charset="-127"/>
              </a:rPr>
              <a:t>*/</a:t>
            </a:r>
          </a:p>
          <a:p>
            <a:pPr latinLnBrk="0">
              <a:spcBef>
                <a:spcPct val="20000"/>
              </a:spcBef>
            </a:pPr>
            <a:endParaRPr kumimoji="0" lang="en-US" altLang="en-US" dirty="0">
              <a:latin typeface="맑은 고딕" panose="020B0503020000020004" pitchFamily="50" charset="-127"/>
              <a:ea typeface="맑은 고딕" panose="020B0503020000020004" pitchFamily="50" charset="-127"/>
            </a:endParaRPr>
          </a:p>
          <a:p>
            <a:pPr latinLnBrk="0">
              <a:spcBef>
                <a:spcPct val="20000"/>
              </a:spcBef>
            </a:pPr>
            <a:r>
              <a:rPr kumimoji="0" lang="en-US" altLang="en-US" dirty="0" smtClean="0">
                <a:latin typeface="맑은 고딕" panose="020B0503020000020004" pitchFamily="50" charset="-127"/>
                <a:ea typeface="맑은 고딕" panose="020B0503020000020004" pitchFamily="50" charset="-127"/>
              </a:rPr>
              <a:t>     </a:t>
            </a:r>
            <a:r>
              <a:rPr kumimoji="0" lang="ko-KR" altLang="en-US" dirty="0" smtClean="0">
                <a:latin typeface="맑은 고딕" panose="020B0503020000020004" pitchFamily="50" charset="-127"/>
                <a:ea typeface="맑은 고딕" panose="020B0503020000020004" pitchFamily="50" charset="-127"/>
              </a:rPr>
              <a:t>등</a:t>
            </a:r>
            <a:r>
              <a:rPr kumimoji="0" lang="en-US" altLang="ko-KR" dirty="0" smtClean="0">
                <a:latin typeface="맑은 고딕" panose="020B0503020000020004" pitchFamily="50" charset="-127"/>
                <a:ea typeface="맑은 고딕" panose="020B0503020000020004" pitchFamily="50" charset="-127"/>
              </a:rPr>
              <a:t>…</a:t>
            </a:r>
            <a:endParaRPr kumimoji="0" lang="en-US" altLang="en-US" dirty="0" smtClean="0">
              <a:latin typeface="맑은 고딕" panose="020B0503020000020004" pitchFamily="50" charset="-127"/>
              <a:ea typeface="맑은 고딕" panose="020B0503020000020004" pitchFamily="50" charset="-127"/>
            </a:endParaRPr>
          </a:p>
        </p:txBody>
      </p:sp>
      <p:sp>
        <p:nvSpPr>
          <p:cNvPr id="13" name="Rectangle 2"/>
          <p:cNvSpPr>
            <a:spLocks noChangeArrowheads="1"/>
          </p:cNvSpPr>
          <p:nvPr/>
        </p:nvSpPr>
        <p:spPr bwMode="auto">
          <a:xfrm>
            <a:off x="632520" y="1484784"/>
            <a:ext cx="8843392"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spcBef>
                <a:spcPct val="20000"/>
              </a:spcBef>
            </a:pPr>
            <a:r>
              <a:rPr kumimoji="0" lang="ko-KR" altLang="en-US" dirty="0" smtClean="0">
                <a:latin typeface="맑은 고딕" panose="020B0503020000020004" pitchFamily="50" charset="-127"/>
                <a:ea typeface="맑은 고딕" panose="020B0503020000020004" pitchFamily="50" charset="-127"/>
              </a:rPr>
              <a:t>● 개념</a:t>
            </a:r>
            <a:endParaRPr kumimoji="0" lang="en-US" altLang="en-US" dirty="0">
              <a:latin typeface="맑은 고딕" panose="020B0503020000020004" pitchFamily="50" charset="-127"/>
              <a:ea typeface="맑은 고딕" panose="020B0503020000020004" pitchFamily="50" charset="-127"/>
            </a:endParaRPr>
          </a:p>
        </p:txBody>
      </p:sp>
      <p:sp>
        <p:nvSpPr>
          <p:cNvPr id="14" name="Rectangle 2"/>
          <p:cNvSpPr>
            <a:spLocks noChangeArrowheads="1"/>
          </p:cNvSpPr>
          <p:nvPr/>
        </p:nvSpPr>
        <p:spPr bwMode="auto">
          <a:xfrm>
            <a:off x="790128" y="1701327"/>
            <a:ext cx="8843392" cy="431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marL="171450" indent="-171450" latinLnBrk="0">
              <a:spcBef>
                <a:spcPct val="20000"/>
              </a:spcBef>
              <a:buFont typeface="Arial" panose="020B0604020202020204" pitchFamily="34" charset="0"/>
              <a:buChar char="•"/>
            </a:pPr>
            <a:r>
              <a:rPr kumimoji="0" lang="en-US" altLang="ko-KR" dirty="0" smtClean="0">
                <a:latin typeface="맑은 고딕" panose="020B0503020000020004" pitchFamily="50" charset="-127"/>
                <a:ea typeface="맑은 고딕" panose="020B0503020000020004" pitchFamily="50" charset="-127"/>
              </a:rPr>
              <a:t>SQL </a:t>
            </a:r>
            <a:r>
              <a:rPr kumimoji="0" lang="ko-KR" altLang="en-US" dirty="0" smtClean="0">
                <a:latin typeface="맑은 고딕" panose="020B0503020000020004" pitchFamily="50" charset="-127"/>
                <a:ea typeface="맑은 고딕" panose="020B0503020000020004" pitchFamily="50" charset="-127"/>
              </a:rPr>
              <a:t>튜닝을 위하여 사용하는 일종의 </a:t>
            </a:r>
            <a:r>
              <a:rPr kumimoji="0" lang="ko-KR" altLang="en-US" dirty="0" err="1" smtClean="0">
                <a:latin typeface="맑은 고딕" panose="020B0503020000020004" pitchFamily="50" charset="-127"/>
                <a:ea typeface="맑은 고딕" panose="020B0503020000020004" pitchFamily="50" charset="-127"/>
              </a:rPr>
              <a:t>지시문이다</a:t>
            </a:r>
            <a:r>
              <a:rPr kumimoji="0" lang="en-US" altLang="ko-KR" dirty="0" smtClean="0">
                <a:latin typeface="맑은 고딕" panose="020B0503020000020004" pitchFamily="50" charset="-127"/>
                <a:ea typeface="맑은 고딕" panose="020B0503020000020004" pitchFamily="50" charset="-127"/>
              </a:rPr>
              <a:t>.</a:t>
            </a:r>
          </a:p>
          <a:p>
            <a:pPr marL="171450" indent="-171450" latinLnBrk="0">
              <a:spcBef>
                <a:spcPct val="20000"/>
              </a:spcBef>
              <a:buFont typeface="Arial" panose="020B0604020202020204" pitchFamily="34" charset="0"/>
              <a:buChar char="•"/>
            </a:pPr>
            <a:r>
              <a:rPr kumimoji="0" lang="ko-KR" altLang="en-US" dirty="0" err="1" smtClean="0">
                <a:latin typeface="맑은 고딕" panose="020B0503020000020004" pitchFamily="50" charset="-127"/>
                <a:ea typeface="맑은 고딕" panose="020B0503020000020004" pitchFamily="50" charset="-127"/>
              </a:rPr>
              <a:t>옵티마이저의</a:t>
            </a:r>
            <a:r>
              <a:rPr kumimoji="0" lang="ko-KR" altLang="en-US" dirty="0" smtClean="0">
                <a:latin typeface="맑은 고딕" panose="020B0503020000020004" pitchFamily="50" charset="-127"/>
                <a:ea typeface="맑은 고딕" panose="020B0503020000020004" pitchFamily="50" charset="-127"/>
              </a:rPr>
              <a:t> 실행계획</a:t>
            </a:r>
            <a:r>
              <a:rPr kumimoji="0" lang="en-US" altLang="ko-KR" dirty="0" smtClean="0">
                <a:latin typeface="맑은 고딕" panose="020B0503020000020004" pitchFamily="50" charset="-127"/>
                <a:ea typeface="맑은 고딕" panose="020B0503020000020004" pitchFamily="50" charset="-127"/>
              </a:rPr>
              <a:t>(PLAN)</a:t>
            </a:r>
            <a:r>
              <a:rPr kumimoji="0" lang="ko-KR" altLang="en-US" dirty="0" smtClean="0">
                <a:latin typeface="맑은 고딕" panose="020B0503020000020004" pitchFamily="50" charset="-127"/>
                <a:ea typeface="맑은 고딕" panose="020B0503020000020004" pitchFamily="50" charset="-127"/>
              </a:rPr>
              <a:t>을 원하는 대로 바꿀 수 있다</a:t>
            </a:r>
            <a:r>
              <a:rPr kumimoji="0" lang="en-US" altLang="ko-KR" dirty="0" smtClean="0">
                <a:latin typeface="맑은 고딕" panose="020B0503020000020004" pitchFamily="50" charset="-127"/>
                <a:ea typeface="맑은 고딕" panose="020B0503020000020004" pitchFamily="50" charset="-127"/>
              </a:rPr>
              <a:t>.</a:t>
            </a:r>
          </a:p>
        </p:txBody>
      </p:sp>
      <p:sp>
        <p:nvSpPr>
          <p:cNvPr id="15" name="Rectangle 2"/>
          <p:cNvSpPr>
            <a:spLocks noChangeArrowheads="1"/>
          </p:cNvSpPr>
          <p:nvPr/>
        </p:nvSpPr>
        <p:spPr bwMode="auto">
          <a:xfrm>
            <a:off x="632520" y="2204864"/>
            <a:ext cx="8843392" cy="24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spcBef>
                <a:spcPct val="20000"/>
              </a:spcBef>
            </a:pPr>
            <a:r>
              <a:rPr kumimoji="0" lang="ko-KR" altLang="en-US" dirty="0" smtClean="0">
                <a:latin typeface="맑은 고딕" panose="020B0503020000020004" pitchFamily="50" charset="-127"/>
                <a:ea typeface="맑은 고딕" panose="020B0503020000020004" pitchFamily="50" charset="-127"/>
              </a:rPr>
              <a:t>● 사용원칙</a:t>
            </a:r>
            <a:endParaRPr kumimoji="0" lang="en-US" altLang="en-US"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163505641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560388" y="1208088"/>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3.19 </a:t>
            </a:r>
            <a:r>
              <a:rPr lang="ko-KR" altLang="en-US" sz="1200" b="1" dirty="0" smtClean="0">
                <a:solidFill>
                  <a:srgbClr val="000000"/>
                </a:solidFill>
                <a:latin typeface="맑은 고딕" panose="020B0503020000020004" pitchFamily="50" charset="-127"/>
                <a:ea typeface="맑은 고딕" panose="020B0503020000020004" pitchFamily="50" charset="-127"/>
              </a:rPr>
              <a:t>기타 주의사항</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3" name="Text Box 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3</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성능을 고려한 </a:t>
            </a:r>
            <a:r>
              <a:rPr lang="en-US" altLang="ko-KR" sz="1600" b="1" dirty="0" smtClean="0">
                <a:solidFill>
                  <a:srgbClr val="000000"/>
                </a:solidFill>
                <a:latin typeface="맑은 고딕" panose="020B0503020000020004" pitchFamily="50" charset="-127"/>
                <a:ea typeface="맑은 고딕" panose="020B0503020000020004" pitchFamily="50" charset="-127"/>
              </a:rPr>
              <a:t>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a:t>
            </a:r>
            <a:r>
              <a:rPr lang="en-US" altLang="ko-KR" sz="1600" b="1" dirty="0" smtClean="0">
                <a:solidFill>
                  <a:srgbClr val="000000"/>
                </a:solidFill>
                <a:latin typeface="맑은 고딕" panose="020B0503020000020004" pitchFamily="50" charset="-127"/>
                <a:ea typeface="맑은 고딕" panose="020B0503020000020004" pitchFamily="50" charset="-127"/>
              </a:rPr>
              <a:t>TIP</a:t>
            </a:r>
          </a:p>
        </p:txBody>
      </p:sp>
      <p:sp>
        <p:nvSpPr>
          <p:cNvPr id="4" name="Rectangle 2"/>
          <p:cNvSpPr>
            <a:spLocks noChangeArrowheads="1"/>
          </p:cNvSpPr>
          <p:nvPr/>
        </p:nvSpPr>
        <p:spPr bwMode="auto">
          <a:xfrm>
            <a:off x="560388" y="1548080"/>
            <a:ext cx="8597900" cy="480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latinLnBrk="0">
              <a:buFontTx/>
              <a:buChar char="-"/>
            </a:pP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인덱스 사용을 위해 Non</a:t>
            </a:r>
            <a:r>
              <a:rPr kumimoji="0" lang="ko-KR" altLang="en-US" sz="1100" dirty="0">
                <a:latin typeface="맑은 고딕" panose="020B0503020000020004" pitchFamily="50" charset="-127"/>
                <a:ea typeface="맑은 고딕" panose="020B0503020000020004" pitchFamily="50" charset="-127"/>
              </a:rPr>
              <a:t>-</a:t>
            </a:r>
            <a:r>
              <a:rPr kumimoji="0" lang="ko-KR" altLang="ko-KR" sz="1100" dirty="0">
                <a:latin typeface="맑은 고딕" panose="020B0503020000020004" pitchFamily="50" charset="-127"/>
                <a:ea typeface="맑은 고딕" panose="020B0503020000020004" pitchFamily="50" charset="-127"/>
              </a:rPr>
              <a:t>equality 조건보다 Equality 조건을 사용하는 것이 좋다.</a:t>
            </a:r>
            <a:r>
              <a:rPr kumimoji="0" lang="ko-KR" altLang="en-US" sz="1100" dirty="0">
                <a:latin typeface="맑은 고딕" panose="020B0503020000020004" pitchFamily="50" charset="-127"/>
                <a:ea typeface="맑은 고딕" panose="020B0503020000020004" pitchFamily="50" charset="-127"/>
              </a:rPr>
              <a:t>(</a:t>
            </a:r>
            <a:r>
              <a:rPr kumimoji="0" lang="en-US" altLang="ko-KR" sz="1100" dirty="0">
                <a:latin typeface="맑은 고딕" panose="020B0503020000020004" pitchFamily="50" charset="-127"/>
                <a:ea typeface="맑은 고딕" panose="020B0503020000020004" pitchFamily="50" charset="-127"/>
              </a:rPr>
              <a:t>=)</a:t>
            </a:r>
          </a:p>
          <a:p>
            <a:pPr latinLnBrk="0">
              <a:buFontTx/>
              <a:buChar char="-"/>
            </a:pPr>
            <a:endParaRPr kumimoji="0" lang="ko-KR" altLang="ko-KR" sz="1100" dirty="0">
              <a:latin typeface="맑은 고딕" panose="020B0503020000020004" pitchFamily="50" charset="-127"/>
              <a:ea typeface="맑은 고딕" panose="020B0503020000020004" pitchFamily="50" charset="-127"/>
            </a:endParaRPr>
          </a:p>
          <a:p>
            <a:pPr latinLnBrk="0">
              <a:buFontTx/>
              <a:buChar char="-"/>
            </a:pP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OR 보다는 AND 연산자를 사용하는 것이 좋다. OR연산의 경우 CONCATENATION이 발생하여</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성능저하를 초래할 수 있다.</a:t>
            </a:r>
            <a:endParaRPr kumimoji="0" lang="en-US" altLang="ko-KR" sz="1100" dirty="0">
              <a:latin typeface="맑은 고딕" panose="020B0503020000020004" pitchFamily="50" charset="-127"/>
              <a:ea typeface="맑은 고딕" panose="020B0503020000020004" pitchFamily="50" charset="-127"/>
            </a:endParaRPr>
          </a:p>
          <a:p>
            <a:pPr latinLnBrk="0">
              <a:buFontTx/>
              <a:buChar char="-"/>
            </a:pPr>
            <a:endParaRPr kumimoji="0" lang="ko-KR" altLang="ko-KR" sz="1100" dirty="0">
              <a:latin typeface="맑은 고딕" panose="020B0503020000020004" pitchFamily="50" charset="-127"/>
              <a:ea typeface="맑은 고딕" panose="020B0503020000020004" pitchFamily="50" charset="-127"/>
            </a:endParaRPr>
          </a:p>
          <a:p>
            <a:pPr latinLnBrk="0">
              <a:buFontTx/>
              <a:buChar char="-"/>
            </a:pP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DISTINCT 키워드를 사용하는 경우 SORT 연산이 발생함을 주의해야 한다.</a:t>
            </a:r>
            <a:endParaRPr kumimoji="0" lang="en-US" altLang="ko-KR" sz="1100" dirty="0">
              <a:latin typeface="맑은 고딕" panose="020B0503020000020004" pitchFamily="50" charset="-127"/>
              <a:ea typeface="맑은 고딕" panose="020B0503020000020004" pitchFamily="50" charset="-127"/>
            </a:endParaRPr>
          </a:p>
          <a:p>
            <a:pPr latinLnBrk="0">
              <a:buFontTx/>
              <a:buChar char="-"/>
            </a:pPr>
            <a:endParaRPr kumimoji="0" lang="ko-KR" altLang="ko-KR" sz="1100" dirty="0">
              <a:latin typeface="맑은 고딕" panose="020B0503020000020004" pitchFamily="50" charset="-127"/>
              <a:ea typeface="맑은 고딕" panose="020B0503020000020004" pitchFamily="50" charset="-127"/>
            </a:endParaRPr>
          </a:p>
          <a:p>
            <a:pPr latinLnBrk="0">
              <a:buFontTx/>
              <a:buChar char="-"/>
            </a:pP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SYS.DUAL을 단독으로 사용하지 않도록 한다. sysdate를 Query하기 위해</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DUAL을 단독으로 수행하는 SQL을 따로 작성하지 말고,</a:t>
            </a:r>
            <a:r>
              <a:rPr kumimoji="0" lang="en-US" altLang="ko-KR" sz="1100" dirty="0">
                <a:latin typeface="맑은 고딕" panose="020B0503020000020004" pitchFamily="50" charset="-127"/>
                <a:ea typeface="맑은 고딕" panose="020B0503020000020004" pitchFamily="50" charset="-127"/>
              </a:rPr>
              <a:t> </a:t>
            </a:r>
          </a:p>
          <a:p>
            <a:pPr latinLnBrk="0"/>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다른 SQL문에 sysdate를 포함하여 Query 하도록 한다.</a:t>
            </a:r>
            <a:endParaRPr kumimoji="0" lang="en-US" altLang="ko-KR" sz="1100" dirty="0">
              <a:latin typeface="맑은 고딕" panose="020B0503020000020004" pitchFamily="50" charset="-127"/>
              <a:ea typeface="맑은 고딕" panose="020B0503020000020004" pitchFamily="50" charset="-127"/>
            </a:endParaRPr>
          </a:p>
          <a:p>
            <a:pPr latinLnBrk="0">
              <a:buFontTx/>
              <a:buChar char="-"/>
            </a:pPr>
            <a:endParaRPr kumimoji="0" lang="ko-KR" altLang="ko-KR" sz="1100" dirty="0">
              <a:latin typeface="맑은 고딕" panose="020B0503020000020004" pitchFamily="50" charset="-127"/>
              <a:ea typeface="맑은 고딕" panose="020B0503020000020004" pitchFamily="50" charset="-127"/>
            </a:endParaRPr>
          </a:p>
          <a:p>
            <a:pPr latinLnBrk="0">
              <a:buFontTx/>
              <a:buChar char="-"/>
            </a:pP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SQL </a:t>
            </a:r>
            <a:r>
              <a:rPr kumimoji="0" lang="ko-KR" altLang="ko-KR" sz="1100" dirty="0" err="1">
                <a:latin typeface="맑은 고딕" panose="020B0503020000020004" pitchFamily="50" charset="-127"/>
                <a:ea typeface="맑은 고딕" panose="020B0503020000020004" pitchFamily="50" charset="-127"/>
              </a:rPr>
              <a:t>호출수를</a:t>
            </a:r>
            <a:r>
              <a:rPr kumimoji="0" lang="ko-KR" altLang="ko-KR" sz="1100" dirty="0">
                <a:latin typeface="맑은 고딕" panose="020B0503020000020004" pitchFamily="50" charset="-127"/>
                <a:ea typeface="맑은 고딕" panose="020B0503020000020004" pitchFamily="50" charset="-127"/>
              </a:rPr>
              <a:t> 줄일 수 있는 경우 DECODE함수를 적절히 활용한다.</a:t>
            </a:r>
            <a:endParaRPr kumimoji="0" lang="en-US" altLang="ko-KR" sz="1100" dirty="0">
              <a:latin typeface="맑은 고딕" panose="020B0503020000020004" pitchFamily="50" charset="-127"/>
              <a:ea typeface="맑은 고딕" panose="020B0503020000020004" pitchFamily="50" charset="-127"/>
            </a:endParaRPr>
          </a:p>
          <a:p>
            <a:pPr latinLnBrk="0">
              <a:buFontTx/>
              <a:buChar char="-"/>
            </a:pPr>
            <a:endParaRPr kumimoji="0" lang="ko-KR" altLang="ko-KR" sz="1100" dirty="0">
              <a:latin typeface="맑은 고딕" panose="020B0503020000020004" pitchFamily="50" charset="-127"/>
              <a:ea typeface="맑은 고딕" panose="020B0503020000020004" pitchFamily="50" charset="-127"/>
            </a:endParaRPr>
          </a:p>
          <a:p>
            <a:pPr latinLnBrk="0">
              <a:buFontTx/>
              <a:buChar char="-"/>
            </a:pP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불필요하게 NVL함수</a:t>
            </a:r>
            <a:r>
              <a:rPr kumimoji="0" lang="ko-KR" altLang="en-US" sz="1100" dirty="0">
                <a:latin typeface="맑은 고딕" panose="020B0503020000020004" pitchFamily="50" charset="-127"/>
                <a:ea typeface="맑은 고딕" panose="020B0503020000020004" pitchFamily="50" charset="-127"/>
              </a:rPr>
              <a:t> 또는 </a:t>
            </a:r>
            <a:r>
              <a:rPr kumimoji="0" lang="en-US" altLang="ko-KR" sz="1100" dirty="0">
                <a:latin typeface="맑은 고딕" panose="020B0503020000020004" pitchFamily="50" charset="-127"/>
                <a:ea typeface="맑은 고딕" panose="020B0503020000020004" pitchFamily="50" charset="-127"/>
              </a:rPr>
              <a:t>OUTER JOIN</a:t>
            </a:r>
            <a:r>
              <a:rPr kumimoji="0" lang="ko-KR" altLang="en-US" sz="1100" dirty="0">
                <a:latin typeface="맑은 고딕" panose="020B0503020000020004" pitchFamily="50" charset="-127"/>
                <a:ea typeface="맑은 고딕" panose="020B0503020000020004" pitchFamily="50" charset="-127"/>
              </a:rPr>
              <a:t>을 </a:t>
            </a:r>
            <a:r>
              <a:rPr kumimoji="0" lang="ko-KR" altLang="ko-KR" sz="1100" dirty="0">
                <a:latin typeface="맑은 고딕" panose="020B0503020000020004" pitchFamily="50" charset="-127"/>
                <a:ea typeface="맑은 고딕" panose="020B0503020000020004" pitchFamily="50" charset="-127"/>
              </a:rPr>
              <a:t>사용하지 않도록 한다.</a:t>
            </a:r>
            <a:r>
              <a:rPr kumimoji="0" lang="ko-KR" altLang="en-US" sz="1100" dirty="0">
                <a:latin typeface="맑은 고딕" panose="020B0503020000020004" pitchFamily="50" charset="-127"/>
                <a:ea typeface="맑은 고딕" panose="020B0503020000020004" pitchFamily="50" charset="-127"/>
              </a:rPr>
              <a:t> 개발시점에 테스트 데이터가 완벽하지 않아 주로 </a:t>
            </a:r>
            <a:r>
              <a:rPr kumimoji="0" lang="ko-KR" altLang="en-US" sz="1100" dirty="0" err="1">
                <a:latin typeface="맑은 고딕" panose="020B0503020000020004" pitchFamily="50" charset="-127"/>
                <a:ea typeface="맑은 고딕" panose="020B0503020000020004" pitchFamily="50" charset="-127"/>
              </a:rPr>
              <a:t>로직</a:t>
            </a:r>
            <a:r>
              <a:rPr kumimoji="0" lang="ko-KR" altLang="en-US" sz="1100" dirty="0">
                <a:latin typeface="맑은 고딕" panose="020B0503020000020004" pitchFamily="50" charset="-127"/>
                <a:ea typeface="맑은 고딕" panose="020B0503020000020004" pitchFamily="50" charset="-127"/>
              </a:rPr>
              <a:t> 확인을 </a:t>
            </a:r>
            <a:r>
              <a:rPr kumimoji="0" lang="ko-KR" altLang="en-US" sz="1100" dirty="0" smtClean="0">
                <a:latin typeface="맑은 고딕" panose="020B0503020000020004" pitchFamily="50" charset="-127"/>
                <a:ea typeface="맑은 고딕" panose="020B0503020000020004" pitchFamily="50" charset="-127"/>
              </a:rPr>
              <a:t>위해</a:t>
            </a:r>
            <a:endParaRPr kumimoji="0" lang="en-US" altLang="ko-KR" sz="1100" dirty="0" smtClean="0">
              <a:latin typeface="맑은 고딕" panose="020B0503020000020004" pitchFamily="50" charset="-127"/>
              <a:ea typeface="맑은 고딕" panose="020B0503020000020004" pitchFamily="50" charset="-127"/>
            </a:endParaRPr>
          </a:p>
          <a:p>
            <a:pPr latinLnBrk="0"/>
            <a:r>
              <a:rPr kumimoji="0" lang="en-US" altLang="ko-KR" sz="1100" dirty="0">
                <a:latin typeface="맑은 고딕" panose="020B0503020000020004" pitchFamily="50" charset="-127"/>
                <a:ea typeface="맑은 고딕" panose="020B0503020000020004" pitchFamily="50" charset="-127"/>
              </a:rPr>
              <a:t> </a:t>
            </a:r>
            <a:r>
              <a:rPr kumimoji="0" lang="en-US" altLang="ko-KR" sz="1100" dirty="0" smtClean="0">
                <a:latin typeface="맑은 고딕" panose="020B0503020000020004" pitchFamily="50" charset="-127"/>
                <a:ea typeface="맑은 고딕" panose="020B0503020000020004" pitchFamily="50" charset="-127"/>
              </a:rPr>
              <a:t> OUTER </a:t>
            </a:r>
            <a:r>
              <a:rPr kumimoji="0" lang="ko-KR" altLang="en-US" sz="1100" dirty="0">
                <a:latin typeface="맑은 고딕" panose="020B0503020000020004" pitchFamily="50" charset="-127"/>
                <a:ea typeface="맑은 고딕" panose="020B0503020000020004" pitchFamily="50" charset="-127"/>
              </a:rPr>
              <a:t>조인을 사용함으로써</a:t>
            </a:r>
            <a:r>
              <a:rPr kumimoji="0" lang="en-US"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그 잔재가 운영 중에도 남아 성능저하의 원인이 되기도 함</a:t>
            </a:r>
            <a:endParaRPr kumimoji="0" lang="en-US" altLang="ko-KR" sz="1100" dirty="0">
              <a:latin typeface="맑은 고딕" panose="020B0503020000020004" pitchFamily="50" charset="-127"/>
              <a:ea typeface="맑은 고딕" panose="020B0503020000020004" pitchFamily="50" charset="-127"/>
            </a:endParaRPr>
          </a:p>
          <a:p>
            <a:pPr latinLnBrk="0">
              <a:buFontTx/>
              <a:buChar char="-"/>
            </a:pPr>
            <a:endParaRPr kumimoji="0" lang="ko-KR" altLang="ko-KR" sz="1100" dirty="0">
              <a:latin typeface="맑은 고딕" panose="020B0503020000020004" pitchFamily="50" charset="-127"/>
              <a:ea typeface="맑은 고딕" panose="020B0503020000020004" pitchFamily="50" charset="-127"/>
            </a:endParaRPr>
          </a:p>
          <a:p>
            <a:pPr latinLnBrk="0">
              <a:buFontTx/>
              <a:buChar char="-"/>
            </a:pP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조인횟수를 줄일 수 있는 경우 INLINE VIEW를 적절히 활용한다.</a:t>
            </a:r>
            <a:endParaRPr kumimoji="0" lang="en-US" altLang="ko-KR" sz="1100" dirty="0">
              <a:latin typeface="맑은 고딕" panose="020B0503020000020004" pitchFamily="50" charset="-127"/>
              <a:ea typeface="맑은 고딕" panose="020B0503020000020004" pitchFamily="50" charset="-127"/>
            </a:endParaRPr>
          </a:p>
          <a:p>
            <a:pPr latinLnBrk="0">
              <a:buFontTx/>
              <a:buChar char="-"/>
            </a:pPr>
            <a:endParaRPr kumimoji="0" lang="ko-KR" altLang="ko-KR" sz="1100" dirty="0">
              <a:latin typeface="맑은 고딕" panose="020B0503020000020004" pitchFamily="50" charset="-127"/>
              <a:ea typeface="맑은 고딕" panose="020B0503020000020004" pitchFamily="50" charset="-127"/>
            </a:endParaRPr>
          </a:p>
          <a:p>
            <a:pPr latinLnBrk="0">
              <a:buFontTx/>
              <a:buChar char="-"/>
            </a:pPr>
            <a:r>
              <a:rPr kumimoji="0" lang="en-US" altLang="ko-KR"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가능하다면 UNION 보다는 UNION ALL을 사용한다.</a:t>
            </a:r>
            <a:endParaRPr kumimoji="0" lang="en-US" altLang="ko-KR" sz="1100" dirty="0">
              <a:latin typeface="맑은 고딕" panose="020B0503020000020004" pitchFamily="50" charset="-127"/>
              <a:ea typeface="맑은 고딕" panose="020B0503020000020004" pitchFamily="50" charset="-127"/>
            </a:endParaRPr>
          </a:p>
          <a:p>
            <a:pPr latinLnBrk="0">
              <a:buFontTx/>
              <a:buChar char="-"/>
            </a:pPr>
            <a:endParaRPr kumimoji="0" lang="ko-KR" altLang="ko-KR" sz="1100" dirty="0">
              <a:latin typeface="맑은 고딕" panose="020B0503020000020004" pitchFamily="50" charset="-127"/>
              <a:ea typeface="맑은 고딕" panose="020B0503020000020004" pitchFamily="50" charset="-127"/>
            </a:endParaRPr>
          </a:p>
          <a:p>
            <a:pPr latinLnBrk="0">
              <a:buFontTx/>
              <a:buChar char="-"/>
            </a:pP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err="1">
                <a:latin typeface="맑은 고딕" panose="020B0503020000020004" pitchFamily="50" charset="-127"/>
                <a:ea typeface="맑은 고딕" panose="020B0503020000020004" pitchFamily="50" charset="-127"/>
              </a:rPr>
              <a:t>컬럼의</a:t>
            </a:r>
            <a:r>
              <a:rPr kumimoji="0" lang="ko-KR" altLang="ko-KR" sz="1100" dirty="0">
                <a:latin typeface="맑은 고딕" panose="020B0503020000020004" pitchFamily="50" charset="-127"/>
                <a:ea typeface="맑은 고딕" panose="020B0503020000020004" pitchFamily="50" charset="-127"/>
              </a:rPr>
              <a:t> 내부적 변형을 방지한다.</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서로 다른 데이</a:t>
            </a:r>
            <a:r>
              <a:rPr kumimoji="0" lang="ko-KR" altLang="en-US" sz="1100" dirty="0">
                <a:latin typeface="맑은 고딕" panose="020B0503020000020004" pitchFamily="50" charset="-127"/>
                <a:ea typeface="맑은 고딕" panose="020B0503020000020004" pitchFamily="50" charset="-127"/>
              </a:rPr>
              <a:t>터</a:t>
            </a:r>
            <a:r>
              <a:rPr kumimoji="0" lang="ko-KR" altLang="ko-KR" sz="1100" dirty="0">
                <a:latin typeface="맑은 고딕" panose="020B0503020000020004" pitchFamily="50" charset="-127"/>
                <a:ea typeface="맑은 고딕" panose="020B0503020000020004" pitchFamily="50" charset="-127"/>
              </a:rPr>
              <a:t> 타입을 비교하고자 할 때 DBMS는 어느 한쪽을 기준으로 동일한 타입이 되도록 </a:t>
            </a:r>
            <a:endParaRPr kumimoji="0" lang="en-US" altLang="ko-KR" sz="1100" dirty="0" smtClean="0">
              <a:latin typeface="맑은 고딕" panose="020B0503020000020004" pitchFamily="50" charset="-127"/>
              <a:ea typeface="맑은 고딕" panose="020B0503020000020004" pitchFamily="50" charset="-127"/>
            </a:endParaRPr>
          </a:p>
          <a:p>
            <a:pPr latinLnBrk="0"/>
            <a:r>
              <a:rPr kumimoji="0" lang="en-US" altLang="ko-KR" sz="1100" dirty="0" smtClean="0">
                <a:latin typeface="맑은 고딕" panose="020B0503020000020004" pitchFamily="50" charset="-127"/>
                <a:ea typeface="맑은 고딕" panose="020B0503020000020004" pitchFamily="50" charset="-127"/>
              </a:rPr>
              <a:t>  </a:t>
            </a:r>
            <a:r>
              <a:rPr kumimoji="0" lang="ko-KR" altLang="ko-KR" sz="1100" dirty="0" smtClean="0">
                <a:latin typeface="맑은 고딕" panose="020B0503020000020004" pitchFamily="50" charset="-127"/>
                <a:ea typeface="맑은 고딕" panose="020B0503020000020004" pitchFamily="50" charset="-127"/>
              </a:rPr>
              <a:t>내부적인 </a:t>
            </a:r>
            <a:r>
              <a:rPr kumimoji="0" lang="ko-KR" altLang="ko-KR" sz="1100" dirty="0">
                <a:latin typeface="맑은 고딕" panose="020B0503020000020004" pitchFamily="50" charset="-127"/>
                <a:ea typeface="맑은 고딕" panose="020B0503020000020004" pitchFamily="50" charset="-127"/>
              </a:rPr>
              <a:t>변형</a:t>
            </a:r>
            <a:r>
              <a:rPr kumimoji="0" lang="ko-KR" altLang="en-US" sz="1100" dirty="0">
                <a:latin typeface="맑은 고딕" panose="020B0503020000020004" pitchFamily="50" charset="-127"/>
                <a:ea typeface="맑은 고딕" panose="020B0503020000020004" pitchFamily="50" charset="-127"/>
              </a:rPr>
              <a:t>(</a:t>
            </a:r>
            <a:r>
              <a:rPr kumimoji="0" lang="en-US" altLang="ko-KR" sz="1100" dirty="0">
                <a:latin typeface="맑은 고딕" panose="020B0503020000020004" pitchFamily="50" charset="-127"/>
                <a:ea typeface="맑은 고딕" panose="020B0503020000020004" pitchFamily="50" charset="-127"/>
              </a:rPr>
              <a:t>implicit)</a:t>
            </a:r>
            <a:r>
              <a:rPr kumimoji="0" lang="ko-KR" altLang="ko-KR" sz="1100" dirty="0">
                <a:latin typeface="맑은 고딕" panose="020B0503020000020004" pitchFamily="50" charset="-127"/>
                <a:ea typeface="맑은 고딕" panose="020B0503020000020004" pitchFamily="50" charset="-127"/>
              </a:rPr>
              <a:t>을 일으키게 되며</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인덱스를 사용하지 못할 수도 있다.</a:t>
            </a:r>
            <a:endParaRPr kumimoji="0" lang="ko-KR" altLang="en-US" sz="1100" dirty="0">
              <a:latin typeface="맑은 고딕" panose="020B0503020000020004" pitchFamily="50" charset="-127"/>
              <a:ea typeface="맑은 고딕" panose="020B0503020000020004" pitchFamily="50" charset="-127"/>
            </a:endParaRPr>
          </a:p>
          <a:p>
            <a:pPr latinLnBrk="0">
              <a:buFontTx/>
              <a:buChar char="-"/>
            </a:pP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조인의 연결고리가 되는 </a:t>
            </a:r>
            <a:r>
              <a:rPr kumimoji="0" lang="ko-KR" altLang="ko-KR" sz="1100" dirty="0" err="1">
                <a:latin typeface="맑은 고딕" panose="020B0503020000020004" pitchFamily="50" charset="-127"/>
                <a:ea typeface="맑은 고딕" panose="020B0503020000020004" pitchFamily="50" charset="-127"/>
              </a:rPr>
              <a:t>컬럼들의</a:t>
            </a:r>
            <a:r>
              <a:rPr kumimoji="0" lang="ko-KR" altLang="ko-KR" sz="1100" dirty="0">
                <a:latin typeface="맑은 고딕" panose="020B0503020000020004" pitchFamily="50" charset="-127"/>
                <a:ea typeface="맑은 고딕" panose="020B0503020000020004" pitchFamily="50" charset="-127"/>
              </a:rPr>
              <a:t> 데이</a:t>
            </a:r>
            <a:r>
              <a:rPr kumimoji="0" lang="ko-KR" altLang="en-US" sz="1100" dirty="0">
                <a:latin typeface="맑은 고딕" panose="020B0503020000020004" pitchFamily="50" charset="-127"/>
                <a:ea typeface="맑은 고딕" panose="020B0503020000020004" pitchFamily="50" charset="-127"/>
              </a:rPr>
              <a:t>터</a:t>
            </a:r>
            <a:r>
              <a:rPr kumimoji="0" lang="ko-KR" altLang="ko-KR" sz="1100" dirty="0">
                <a:latin typeface="맑은 고딕" panose="020B0503020000020004" pitchFamily="50" charset="-127"/>
                <a:ea typeface="맑은 고딕" panose="020B0503020000020004" pitchFamily="50" charset="-127"/>
              </a:rPr>
              <a:t> 타입을 같게 해야 한다.</a:t>
            </a:r>
            <a:endParaRPr kumimoji="0" lang="ko-KR" altLang="en-US" sz="1100" dirty="0">
              <a:latin typeface="맑은 고딕" panose="020B0503020000020004" pitchFamily="50" charset="-127"/>
              <a:ea typeface="맑은 고딕" panose="020B0503020000020004" pitchFamily="50" charset="-127"/>
            </a:endParaRPr>
          </a:p>
          <a:p>
            <a:pPr latinLnBrk="0">
              <a:buFontTx/>
              <a:buChar char="-"/>
            </a:pPr>
            <a:endParaRPr kumimoji="0" lang="ko-KR" altLang="en-US" sz="1100" dirty="0">
              <a:latin typeface="맑은 고딕" panose="020B0503020000020004" pitchFamily="50" charset="-127"/>
              <a:ea typeface="맑은 고딕" panose="020B0503020000020004" pitchFamily="50" charset="-127"/>
            </a:endParaRPr>
          </a:p>
          <a:p>
            <a:pPr latinLnBrk="0">
              <a:buFontTx/>
              <a:buChar char="-"/>
            </a:pP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인덱스 구성이 확정될 때까지는 힌트를 사용하지 않도록 함.</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인덱스 구성이 완료되고 튜닝시점에 힌트사용을 허용하도록 함</a:t>
            </a:r>
            <a:r>
              <a:rPr kumimoji="0" lang="ko-KR" altLang="en-US" sz="1100" dirty="0">
                <a:latin typeface="맑은 고딕" panose="020B0503020000020004" pitchFamily="50" charset="-127"/>
                <a:ea typeface="맑은 고딕" panose="020B0503020000020004" pitchFamily="50" charset="-127"/>
              </a:rPr>
              <a:t>.</a:t>
            </a:r>
          </a:p>
          <a:p>
            <a:pPr latinLnBrk="0">
              <a:buFontTx/>
              <a:buChar char="-"/>
            </a:pPr>
            <a:r>
              <a:rPr kumimoji="0" lang="ko-KR" altLang="en-US" sz="1100" dirty="0">
                <a:latin typeface="맑은 고딕" panose="020B0503020000020004" pitchFamily="50" charset="-127"/>
                <a:ea typeface="맑은 고딕" panose="020B0503020000020004" pitchFamily="50" charset="-127"/>
              </a:rPr>
              <a:t> 데이터의 분포가 바뀔 경우 </a:t>
            </a:r>
            <a:r>
              <a:rPr kumimoji="0" lang="ko-KR" altLang="ko-KR" sz="1100" dirty="0">
                <a:latin typeface="맑은 고딕" panose="020B0503020000020004" pitchFamily="50" charset="-127"/>
                <a:ea typeface="맑은 고딕" panose="020B0503020000020004" pitchFamily="50" charset="-127"/>
              </a:rPr>
              <a:t>더 좋은 인덱스가 힌트</a:t>
            </a:r>
            <a:r>
              <a:rPr kumimoji="0" lang="ko-KR" altLang="en-US" sz="1100" dirty="0">
                <a:latin typeface="맑은 고딕" panose="020B0503020000020004" pitchFamily="50" charset="-127"/>
                <a:ea typeface="맑은 고딕" panose="020B0503020000020004" pitchFamily="50" charset="-127"/>
              </a:rPr>
              <a:t> </a:t>
            </a:r>
            <a:r>
              <a:rPr kumimoji="0" lang="ko-KR" altLang="ko-KR" sz="1100" dirty="0">
                <a:latin typeface="맑은 고딕" panose="020B0503020000020004" pitchFamily="50" charset="-127"/>
                <a:ea typeface="맑은 고딕" panose="020B0503020000020004" pitchFamily="50" charset="-127"/>
              </a:rPr>
              <a:t>때문에 사용되지 못할 경우가 있음</a:t>
            </a:r>
            <a:r>
              <a:rPr kumimoji="0" lang="ko-KR" altLang="en-US" sz="1100" dirty="0">
                <a:latin typeface="맑은 고딕" panose="020B0503020000020004" pitchFamily="50" charset="-127"/>
                <a:ea typeface="맑은 고딕" panose="020B0503020000020004" pitchFamily="50" charset="-127"/>
              </a:rPr>
              <a:t>.</a:t>
            </a:r>
            <a:endParaRPr kumimoji="0" lang="en-US" altLang="ko-KR" sz="1100" dirty="0">
              <a:latin typeface="맑은 고딕" panose="020B0503020000020004" pitchFamily="50" charset="-127"/>
              <a:ea typeface="맑은 고딕" panose="020B0503020000020004" pitchFamily="50" charset="-127"/>
            </a:endParaRPr>
          </a:p>
          <a:p>
            <a:pPr latinLnBrk="0"/>
            <a:r>
              <a:rPr kumimoji="0" lang="en-US" altLang="ko-KR" sz="1100" dirty="0">
                <a:latin typeface="맑은 고딕" panose="020B0503020000020004" pitchFamily="50" charset="-127"/>
                <a:ea typeface="맑은 고딕" panose="020B0503020000020004" pitchFamily="50" charset="-127"/>
              </a:rPr>
              <a:t>- </a:t>
            </a:r>
            <a:r>
              <a:rPr kumimoji="0" lang="ko-KR" altLang="en-US" sz="1100" dirty="0">
                <a:latin typeface="맑은 고딕" panose="020B0503020000020004" pitchFamily="50" charset="-127"/>
                <a:ea typeface="맑은 고딕" panose="020B0503020000020004" pitchFamily="50" charset="-127"/>
              </a:rPr>
              <a:t>넓은 범위를 인덱스로 처리시 많은 오버헤드가 발생한다</a:t>
            </a:r>
            <a:r>
              <a:rPr kumimoji="0" lang="en-US" altLang="ko-KR" sz="1100" dirty="0">
                <a:latin typeface="맑은 고딕" panose="020B0503020000020004" pitchFamily="50" charset="-127"/>
                <a:ea typeface="맑은 고딕" panose="020B0503020000020004" pitchFamily="50" charset="-127"/>
              </a:rPr>
              <a:t>.</a:t>
            </a:r>
          </a:p>
          <a:p>
            <a:pPr latinLnBrk="0"/>
            <a:endParaRPr kumimoji="0" lang="ko-KR" altLang="en-US" sz="1100" dirty="0">
              <a:latin typeface="맑은 고딕" panose="020B0503020000020004" pitchFamily="50" charset="-127"/>
              <a:ea typeface="맑은 고딕" panose="020B0503020000020004" pitchFamily="50" charset="-127"/>
            </a:endParaRPr>
          </a:p>
          <a:p>
            <a:pPr latinLnBrk="0"/>
            <a:r>
              <a:rPr kumimoji="0" lang="ko-KR" altLang="en-US" sz="1100" dirty="0">
                <a:latin typeface="맑은 고딕" panose="020B0503020000020004" pitchFamily="50" charset="-127"/>
                <a:ea typeface="맑은 고딕" panose="020B0503020000020004" pitchFamily="50" charset="-127"/>
              </a:rPr>
              <a:t>- </a:t>
            </a:r>
            <a:r>
              <a:rPr kumimoji="0" lang="en-US" altLang="ko-KR" sz="1100" b="1" dirty="0">
                <a:solidFill>
                  <a:srgbClr val="0066FF"/>
                </a:solidFill>
                <a:latin typeface="맑은 고딕" panose="020B0503020000020004" pitchFamily="50" charset="-127"/>
                <a:ea typeface="맑은 고딕" panose="020B0503020000020004" pitchFamily="50" charset="-127"/>
              </a:rPr>
              <a:t>WHERE</a:t>
            </a:r>
            <a:r>
              <a:rPr kumimoji="0" lang="ko-KR" altLang="en-US" sz="1100" b="1" dirty="0">
                <a:solidFill>
                  <a:srgbClr val="0066FF"/>
                </a:solidFill>
                <a:latin typeface="맑은 고딕" panose="020B0503020000020004" pitchFamily="50" charset="-127"/>
                <a:ea typeface="맑은 고딕" panose="020B0503020000020004" pitchFamily="50" charset="-127"/>
              </a:rPr>
              <a:t>절에는 </a:t>
            </a:r>
            <a:r>
              <a:rPr kumimoji="0" lang="ko-KR" altLang="en-US" sz="1100" b="1" dirty="0" smtClean="0">
                <a:solidFill>
                  <a:srgbClr val="0066FF"/>
                </a:solidFill>
                <a:latin typeface="맑은 고딕" panose="020B0503020000020004" pitchFamily="50" charset="-127"/>
                <a:ea typeface="맑은 고딕" panose="020B0503020000020004" pitchFamily="50" charset="-127"/>
              </a:rPr>
              <a:t>가급적 </a:t>
            </a:r>
            <a:r>
              <a:rPr kumimoji="0" lang="ko-KR" altLang="en-US" sz="1100" b="1" dirty="0">
                <a:solidFill>
                  <a:srgbClr val="0066FF"/>
                </a:solidFill>
                <a:latin typeface="맑은 고딕" panose="020B0503020000020004" pitchFamily="50" charset="-127"/>
                <a:ea typeface="맑은 고딕" panose="020B0503020000020004" pitchFamily="50" charset="-127"/>
              </a:rPr>
              <a:t>함수</a:t>
            </a:r>
            <a:r>
              <a:rPr kumimoji="0" lang="en-US" altLang="ko-KR" sz="1100" b="1" dirty="0">
                <a:solidFill>
                  <a:srgbClr val="0066FF"/>
                </a:solidFill>
                <a:latin typeface="맑은 고딕" panose="020B0503020000020004" pitchFamily="50" charset="-127"/>
                <a:ea typeface="맑은 고딕" panose="020B0503020000020004" pitchFamily="50" charset="-127"/>
              </a:rPr>
              <a:t>(Function)</a:t>
            </a:r>
            <a:r>
              <a:rPr kumimoji="0" lang="ko-KR" altLang="en-US" sz="1100" b="1" dirty="0">
                <a:solidFill>
                  <a:srgbClr val="0066FF"/>
                </a:solidFill>
                <a:latin typeface="맑은 고딕" panose="020B0503020000020004" pitchFamily="50" charset="-127"/>
                <a:ea typeface="맑은 고딕" panose="020B0503020000020004" pitchFamily="50" charset="-127"/>
              </a:rPr>
              <a:t>를 조인조건으로 사용하지 않는다</a:t>
            </a:r>
            <a:r>
              <a:rPr kumimoji="0" lang="en-US" altLang="ko-KR" sz="1100" b="1" dirty="0">
                <a:solidFill>
                  <a:srgbClr val="0066FF"/>
                </a:solidFill>
                <a:latin typeface="맑은 고딕" panose="020B0503020000020004" pitchFamily="50" charset="-127"/>
                <a:ea typeface="맑은 고딕" panose="020B0503020000020004" pitchFamily="50" charset="-127"/>
              </a:rPr>
              <a:t>.</a:t>
            </a:r>
          </a:p>
          <a:p>
            <a:pPr latinLnBrk="0"/>
            <a:r>
              <a:rPr kumimoji="0" lang="en-US" altLang="ko-KR" sz="1100" b="1" dirty="0">
                <a:solidFill>
                  <a:srgbClr val="0066FF"/>
                </a:solidFill>
                <a:latin typeface="맑은 고딕" panose="020B0503020000020004" pitchFamily="50" charset="-127"/>
                <a:ea typeface="맑은 고딕" panose="020B0503020000020004" pitchFamily="50" charset="-127"/>
              </a:rPr>
              <a:t>  </a:t>
            </a:r>
            <a:r>
              <a:rPr kumimoji="0" lang="ko-KR" altLang="en-US" sz="1100" b="1" dirty="0">
                <a:solidFill>
                  <a:srgbClr val="0066FF"/>
                </a:solidFill>
                <a:latin typeface="맑은 고딕" panose="020B0503020000020004" pitchFamily="50" charset="-127"/>
                <a:ea typeface="맑은 고딕" panose="020B0503020000020004" pitchFamily="50" charset="-127"/>
              </a:rPr>
              <a:t>함수는 </a:t>
            </a:r>
            <a:r>
              <a:rPr kumimoji="0" lang="en-US" altLang="ko-KR" sz="1100" b="1" dirty="0">
                <a:solidFill>
                  <a:srgbClr val="0066FF"/>
                </a:solidFill>
                <a:latin typeface="맑은 고딕" panose="020B0503020000020004" pitchFamily="50" charset="-127"/>
                <a:ea typeface="맑은 고딕" panose="020B0503020000020004" pitchFamily="50" charset="-127"/>
              </a:rPr>
              <a:t>Logic</a:t>
            </a:r>
            <a:r>
              <a:rPr kumimoji="0" lang="ko-KR" altLang="en-US" sz="1100" b="1" dirty="0">
                <a:solidFill>
                  <a:srgbClr val="0066FF"/>
                </a:solidFill>
                <a:latin typeface="맑은 고딕" panose="020B0503020000020004" pitchFamily="50" charset="-127"/>
                <a:ea typeface="맑은 고딕" panose="020B0503020000020004" pitchFamily="50" charset="-127"/>
              </a:rPr>
              <a:t>이 필요한 경우</a:t>
            </a:r>
            <a:r>
              <a:rPr kumimoji="0" lang="en-US" altLang="ko-KR" sz="1100" b="1" dirty="0">
                <a:solidFill>
                  <a:srgbClr val="0066FF"/>
                </a:solidFill>
                <a:latin typeface="맑은 고딕" panose="020B0503020000020004" pitchFamily="50" charset="-127"/>
                <a:ea typeface="맑은 고딕" panose="020B0503020000020004" pitchFamily="50" charset="-127"/>
              </a:rPr>
              <a:t>(IF, FOR LOOP </a:t>
            </a:r>
            <a:r>
              <a:rPr kumimoji="0" lang="ko-KR" altLang="en-US" sz="1100" b="1" dirty="0">
                <a:solidFill>
                  <a:srgbClr val="0066FF"/>
                </a:solidFill>
                <a:latin typeface="맑은 고딕" panose="020B0503020000020004" pitchFamily="50" charset="-127"/>
                <a:ea typeface="맑은 고딕" panose="020B0503020000020004" pitchFamily="50" charset="-127"/>
              </a:rPr>
              <a:t>등</a:t>
            </a:r>
            <a:r>
              <a:rPr kumimoji="0" lang="en-US" altLang="ko-KR" sz="1100" b="1" dirty="0">
                <a:solidFill>
                  <a:srgbClr val="0066FF"/>
                </a:solidFill>
                <a:latin typeface="맑은 고딕" panose="020B0503020000020004" pitchFamily="50" charset="-127"/>
                <a:ea typeface="맑은 고딕" panose="020B0503020000020004" pitchFamily="50" charset="-127"/>
              </a:rPr>
              <a:t>)</a:t>
            </a:r>
            <a:r>
              <a:rPr kumimoji="0" lang="ko-KR" altLang="en-US" sz="1100" b="1" dirty="0">
                <a:solidFill>
                  <a:srgbClr val="0066FF"/>
                </a:solidFill>
                <a:latin typeface="맑은 고딕" panose="020B0503020000020004" pitchFamily="50" charset="-127"/>
                <a:ea typeface="맑은 고딕" panose="020B0503020000020004" pitchFamily="50" charset="-127"/>
              </a:rPr>
              <a:t>에만 사용하고</a:t>
            </a:r>
            <a:r>
              <a:rPr kumimoji="0" lang="en-US" altLang="ko-KR" sz="1100" b="1" dirty="0">
                <a:solidFill>
                  <a:srgbClr val="0066FF"/>
                </a:solidFill>
                <a:latin typeface="맑은 고딕" panose="020B0503020000020004" pitchFamily="50" charset="-127"/>
                <a:ea typeface="맑은 고딕" panose="020B0503020000020004" pitchFamily="50" charset="-127"/>
              </a:rPr>
              <a:t>, SELECT </a:t>
            </a:r>
            <a:r>
              <a:rPr kumimoji="0" lang="ko-KR" altLang="en-US" sz="1100" b="1" dirty="0">
                <a:solidFill>
                  <a:srgbClr val="0066FF"/>
                </a:solidFill>
                <a:latin typeface="맑은 고딕" panose="020B0503020000020004" pitchFamily="50" charset="-127"/>
                <a:ea typeface="맑은 고딕" panose="020B0503020000020004" pitchFamily="50" charset="-127"/>
              </a:rPr>
              <a:t>구문에도 가급적 사용하지 않는다</a:t>
            </a:r>
            <a:r>
              <a:rPr kumimoji="0" lang="en-US" altLang="ko-KR" sz="1100" b="1" dirty="0">
                <a:solidFill>
                  <a:srgbClr val="0066FF"/>
                </a:solidFill>
                <a:latin typeface="맑은 고딕" panose="020B0503020000020004" pitchFamily="50" charset="-127"/>
                <a:ea typeface="맑은 고딕" panose="020B0503020000020004" pitchFamily="50" charset="-127"/>
              </a:rPr>
              <a:t>.</a:t>
            </a:r>
            <a:endParaRPr kumimoji="0" lang="ko-KR" altLang="ko-KR" sz="1100" b="1" dirty="0">
              <a:solidFill>
                <a:srgbClr val="0066FF"/>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0433813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표 3"/>
          <p:cNvGraphicFramePr>
            <a:graphicFrameLocks noGrp="1"/>
          </p:cNvGraphicFramePr>
          <p:nvPr>
            <p:extLst>
              <p:ext uri="{D42A27DB-BD31-4B8C-83A1-F6EECF244321}">
                <p14:modId xmlns:p14="http://schemas.microsoft.com/office/powerpoint/2010/main" val="3658860146"/>
              </p:ext>
            </p:extLst>
          </p:nvPr>
        </p:nvGraphicFramePr>
        <p:xfrm>
          <a:off x="560388" y="1628800"/>
          <a:ext cx="8641084" cy="4138486"/>
        </p:xfrm>
        <a:graphic>
          <a:graphicData uri="http://schemas.openxmlformats.org/drawingml/2006/table">
            <a:tbl>
              <a:tblPr firstRow="1" bandRow="1">
                <a:tableStyleId>{BDBED569-4797-4DF1-A0F4-6AAB3CD982D8}</a:tableStyleId>
              </a:tblPr>
              <a:tblGrid>
                <a:gridCol w="765836"/>
                <a:gridCol w="7875248"/>
              </a:tblGrid>
              <a:tr h="406447">
                <a:tc>
                  <a:txBody>
                    <a:bodyPr/>
                    <a:lstStyle/>
                    <a:p>
                      <a:pPr algn="ctr" latinLnBrk="1"/>
                      <a:r>
                        <a:rPr lang="ko-KR" altLang="en-US" sz="1100" b="1" dirty="0" smtClean="0">
                          <a:latin typeface="맑은 고딕" pitchFamily="50" charset="-127"/>
                          <a:ea typeface="맑은 고딕" pitchFamily="50" charset="-127"/>
                        </a:rPr>
                        <a:t>번호</a:t>
                      </a:r>
                      <a:endParaRPr lang="ko-KR" altLang="en-US" sz="1100" b="1" dirty="0">
                        <a:latin typeface="맑은 고딕" pitchFamily="50" charset="-127"/>
                        <a:ea typeface="맑은 고딕" pitchFamily="50" charset="-127"/>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100" b="1" kern="1200" dirty="0" smtClean="0">
                          <a:solidFill>
                            <a:srgbClr val="333333"/>
                          </a:solidFill>
                          <a:latin typeface="맑은 고딕" panose="020B0503020000020004" pitchFamily="50" charset="-127"/>
                          <a:ea typeface="맑은 고딕" panose="020B0503020000020004" pitchFamily="50" charset="-127"/>
                          <a:cs typeface="+mn-cs"/>
                        </a:rPr>
                        <a:t>점검 항목</a:t>
                      </a:r>
                      <a:endParaRPr lang="ko-KR" altLang="en-US" sz="1100" b="1" kern="1200" dirty="0">
                        <a:solidFill>
                          <a:srgbClr val="333333"/>
                        </a:solidFill>
                        <a:latin typeface="맑은 고딕" panose="020B0503020000020004" pitchFamily="50" charset="-127"/>
                        <a:ea typeface="맑은 고딕" panose="020B0503020000020004" pitchFamily="50" charset="-127"/>
                        <a:cs typeface="+mn-cs"/>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1</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SQL</a:t>
                      </a:r>
                      <a:r>
                        <a:rPr lang="ko-KR" sz="1100" dirty="0">
                          <a:latin typeface="맑은 고딕" panose="020B0503020000020004" pitchFamily="50" charset="-127"/>
                          <a:ea typeface="맑은 고딕" panose="020B0503020000020004" pitchFamily="50" charset="-127"/>
                          <a:cs typeface="Times New Roman"/>
                        </a:rPr>
                        <a:t>구문이 정렬이 잘 되어있는가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2</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SQL </a:t>
                      </a:r>
                      <a:r>
                        <a:rPr lang="ko-KR" sz="1100" dirty="0">
                          <a:latin typeface="맑은 고딕" panose="020B0503020000020004" pitchFamily="50" charset="-127"/>
                          <a:ea typeface="맑은 고딕" panose="020B0503020000020004" pitchFamily="50" charset="-127"/>
                          <a:cs typeface="Times New Roman"/>
                        </a:rPr>
                        <a:t>구문의 </a:t>
                      </a:r>
                      <a:r>
                        <a:rPr lang="ko-KR" sz="1100" dirty="0" smtClean="0">
                          <a:latin typeface="맑은 고딕" panose="020B0503020000020004" pitchFamily="50" charset="-127"/>
                          <a:ea typeface="맑은 고딕" panose="020B0503020000020004" pitchFamily="50" charset="-127"/>
                          <a:cs typeface="Times New Roman"/>
                        </a:rPr>
                        <a:t>키워드</a:t>
                      </a:r>
                      <a:r>
                        <a:rPr lang="en-US" altLang="ko-KR" sz="1100" baseline="0" dirty="0" smtClean="0">
                          <a:latin typeface="맑은 고딕" panose="020B0503020000020004" pitchFamily="50" charset="-127"/>
                          <a:ea typeface="맑은 고딕" panose="020B0503020000020004" pitchFamily="50" charset="-127"/>
                          <a:cs typeface="Times New Roman"/>
                        </a:rPr>
                        <a:t> </a:t>
                      </a:r>
                      <a:r>
                        <a:rPr lang="ko-KR" altLang="en-US" sz="1100" baseline="0" dirty="0" smtClean="0">
                          <a:latin typeface="맑은 고딕" panose="020B0503020000020004" pitchFamily="50" charset="-127"/>
                          <a:ea typeface="맑은 고딕" panose="020B0503020000020004" pitchFamily="50" charset="-127"/>
                          <a:cs typeface="Times New Roman"/>
                        </a:rPr>
                        <a:t>및 테이블 명은</a:t>
                      </a:r>
                      <a:r>
                        <a:rPr lang="ko-KR" sz="1100" dirty="0" smtClean="0">
                          <a:latin typeface="맑은 고딕" panose="020B0503020000020004" pitchFamily="50" charset="-127"/>
                          <a:ea typeface="맑은 고딕" panose="020B0503020000020004" pitchFamily="50" charset="-127"/>
                          <a:cs typeface="Times New Roman"/>
                        </a:rPr>
                        <a:t> </a:t>
                      </a:r>
                      <a:r>
                        <a:rPr lang="ko-KR" sz="1100" dirty="0">
                          <a:latin typeface="맑은 고딕" panose="020B0503020000020004" pitchFamily="50" charset="-127"/>
                          <a:ea typeface="맑은 고딕" panose="020B0503020000020004" pitchFamily="50" charset="-127"/>
                          <a:cs typeface="Times New Roman"/>
                        </a:rPr>
                        <a:t>모두 대문자를 사용했는가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3</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SQL </a:t>
                      </a:r>
                      <a:r>
                        <a:rPr lang="ko-KR" sz="1100" dirty="0">
                          <a:latin typeface="맑은 고딕" panose="020B0503020000020004" pitchFamily="50" charset="-127"/>
                          <a:ea typeface="맑은 고딕" panose="020B0503020000020004" pitchFamily="50" charset="-127"/>
                          <a:cs typeface="Times New Roman"/>
                        </a:rPr>
                        <a:t>구문의 </a:t>
                      </a:r>
                      <a:r>
                        <a:rPr lang="ko-KR" altLang="en-US" sz="1100" dirty="0" err="1" smtClean="0">
                          <a:latin typeface="맑은 고딕" panose="020B0503020000020004" pitchFamily="50" charset="-127"/>
                          <a:ea typeface="맑은 고딕" panose="020B0503020000020004" pitchFamily="50" charset="-127"/>
                          <a:cs typeface="Times New Roman"/>
                        </a:rPr>
                        <a:t>필드명</a:t>
                      </a:r>
                      <a:r>
                        <a:rPr lang="ko-KR" altLang="en-US" sz="1100" dirty="0" smtClean="0">
                          <a:latin typeface="맑은 고딕" panose="020B0503020000020004" pitchFamily="50" charset="-127"/>
                          <a:ea typeface="맑은 고딕" panose="020B0503020000020004" pitchFamily="50" charset="-127"/>
                          <a:cs typeface="Times New Roman"/>
                        </a:rPr>
                        <a:t> 및 </a:t>
                      </a:r>
                      <a:r>
                        <a:rPr lang="ko-KR" sz="1100" dirty="0" err="1" smtClean="0">
                          <a:latin typeface="맑은 고딕" panose="020B0503020000020004" pitchFamily="50" charset="-127"/>
                          <a:ea typeface="맑은 고딕" panose="020B0503020000020004" pitchFamily="50" charset="-127"/>
                          <a:cs typeface="Times New Roman"/>
                        </a:rPr>
                        <a:t>식별자는</a:t>
                      </a:r>
                      <a:r>
                        <a:rPr lang="ko-KR" sz="1100" dirty="0" smtClean="0">
                          <a:latin typeface="맑은 고딕" panose="020B0503020000020004" pitchFamily="50" charset="-127"/>
                          <a:ea typeface="맑은 고딕" panose="020B0503020000020004" pitchFamily="50" charset="-127"/>
                          <a:cs typeface="Times New Roman"/>
                        </a:rPr>
                        <a:t> </a:t>
                      </a:r>
                      <a:r>
                        <a:rPr lang="ko-KR" sz="1100" dirty="0">
                          <a:latin typeface="맑은 고딕" panose="020B0503020000020004" pitchFamily="50" charset="-127"/>
                          <a:ea typeface="맑은 고딕" panose="020B0503020000020004" pitchFamily="50" charset="-127"/>
                          <a:cs typeface="Times New Roman"/>
                        </a:rPr>
                        <a:t>모두 소문자를 사용했는가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4</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altLang="en-US" sz="1100" dirty="0" err="1" smtClean="0">
                          <a:latin typeface="맑은 고딕" panose="020B0503020000020004" pitchFamily="50" charset="-127"/>
                          <a:ea typeface="맑은 고딕" panose="020B0503020000020004" pitchFamily="50" charset="-127"/>
                          <a:cs typeface="Times New Roman"/>
                        </a:rPr>
                        <a:t>테이블명</a:t>
                      </a:r>
                      <a:r>
                        <a:rPr lang="ko-KR" altLang="en-US" sz="1100" dirty="0" smtClean="0">
                          <a:latin typeface="맑은 고딕" panose="020B0503020000020004" pitchFamily="50" charset="-127"/>
                          <a:ea typeface="맑은 고딕" panose="020B0503020000020004" pitchFamily="50" charset="-127"/>
                          <a:cs typeface="Times New Roman"/>
                        </a:rPr>
                        <a:t> 앞에 오브젝트 </a:t>
                      </a:r>
                      <a:r>
                        <a:rPr lang="ko-KR" altLang="en-US" sz="1100" dirty="0" err="1" smtClean="0">
                          <a:latin typeface="맑은 고딕" panose="020B0503020000020004" pitchFamily="50" charset="-127"/>
                          <a:ea typeface="맑은 고딕" panose="020B0503020000020004" pitchFamily="50" charset="-127"/>
                          <a:cs typeface="Times New Roman"/>
                        </a:rPr>
                        <a:t>소유계정명을</a:t>
                      </a:r>
                      <a:r>
                        <a:rPr lang="ko-KR" altLang="en-US" sz="1100" dirty="0" smtClean="0">
                          <a:latin typeface="맑은 고딕" panose="020B0503020000020004" pitchFamily="50" charset="-127"/>
                          <a:ea typeface="맑은 고딕" panose="020B0503020000020004" pitchFamily="50" charset="-127"/>
                          <a:cs typeface="Times New Roman"/>
                        </a:rPr>
                        <a:t> 기술하였는가</a:t>
                      </a:r>
                      <a:r>
                        <a:rPr lang="en-US" sz="1100" dirty="0" smtClean="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5</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dirty="0">
                          <a:latin typeface="맑은 고딕" panose="020B0503020000020004" pitchFamily="50" charset="-127"/>
                          <a:ea typeface="맑은 고딕" panose="020B0503020000020004" pitchFamily="50" charset="-127"/>
                          <a:cs typeface="Times New Roman"/>
                        </a:rPr>
                        <a:t>괄호 사용시에는 </a:t>
                      </a:r>
                      <a:r>
                        <a:rPr lang="ko-KR" sz="1100" dirty="0" smtClean="0">
                          <a:latin typeface="맑은 고딕" panose="020B0503020000020004" pitchFamily="50" charset="-127"/>
                          <a:ea typeface="맑은 고딕" panose="020B0503020000020004" pitchFamily="50" charset="-127"/>
                          <a:cs typeface="Times New Roman"/>
                        </a:rPr>
                        <a:t>괄호</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안에 </a:t>
                      </a:r>
                      <a:r>
                        <a:rPr lang="ko-KR" sz="1100" dirty="0">
                          <a:latin typeface="맑은 고딕" panose="020B0503020000020004" pitchFamily="50" charset="-127"/>
                          <a:ea typeface="맑은 고딕" panose="020B0503020000020004" pitchFamily="50" charset="-127"/>
                          <a:cs typeface="Times New Roman"/>
                        </a:rPr>
                        <a:t>공백을 주지 않았는가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6</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dirty="0">
                          <a:latin typeface="맑은 고딕" panose="020B0503020000020004" pitchFamily="50" charset="-127"/>
                          <a:ea typeface="맑은 고딕" panose="020B0503020000020004" pitchFamily="50" charset="-127"/>
                          <a:cs typeface="Times New Roman"/>
                        </a:rPr>
                        <a:t>단어와 </a:t>
                      </a:r>
                      <a:r>
                        <a:rPr lang="ko-KR" sz="1100" dirty="0" smtClean="0">
                          <a:latin typeface="맑은 고딕" panose="020B0503020000020004" pitchFamily="50" charset="-127"/>
                          <a:ea typeface="맑은 고딕" panose="020B0503020000020004" pitchFamily="50" charset="-127"/>
                          <a:cs typeface="Times New Roman"/>
                        </a:rPr>
                        <a:t>단어</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사이</a:t>
                      </a:r>
                      <a:r>
                        <a:rPr lang="en-US" sz="1100" dirty="0">
                          <a:latin typeface="맑은 고딕" panose="020B0503020000020004" pitchFamily="50" charset="-127"/>
                          <a:ea typeface="맑은 고딕" panose="020B0503020000020004" pitchFamily="50" charset="-127"/>
                          <a:cs typeface="Times New Roman"/>
                        </a:rPr>
                        <a:t>, </a:t>
                      </a:r>
                      <a:r>
                        <a:rPr lang="ko-KR" sz="1100" dirty="0">
                          <a:latin typeface="맑은 고딕" panose="020B0503020000020004" pitchFamily="50" charset="-127"/>
                          <a:ea typeface="맑은 고딕" panose="020B0503020000020004" pitchFamily="50" charset="-127"/>
                          <a:cs typeface="Times New Roman"/>
                        </a:rPr>
                        <a:t>콤마 다음</a:t>
                      </a:r>
                      <a:r>
                        <a:rPr lang="en-US" sz="1100" dirty="0">
                          <a:latin typeface="맑은 고딕" panose="020B0503020000020004" pitchFamily="50" charset="-127"/>
                          <a:ea typeface="맑은 고딕" panose="020B0503020000020004" pitchFamily="50" charset="-127"/>
                          <a:cs typeface="Times New Roman"/>
                        </a:rPr>
                        <a:t>,</a:t>
                      </a:r>
                      <a:r>
                        <a:rPr lang="ko-KR" sz="1100" dirty="0">
                          <a:latin typeface="맑은 고딕" panose="020B0503020000020004" pitchFamily="50" charset="-127"/>
                          <a:ea typeface="맑은 고딕" panose="020B0503020000020004" pitchFamily="50" charset="-127"/>
                          <a:cs typeface="Times New Roman"/>
                        </a:rPr>
                        <a:t>비교조건</a:t>
                      </a:r>
                      <a:r>
                        <a:rPr lang="en-US" sz="1100" dirty="0">
                          <a:latin typeface="맑은 고딕" panose="020B0503020000020004" pitchFamily="50" charset="-127"/>
                          <a:ea typeface="맑은 고딕" panose="020B0503020000020004" pitchFamily="50" charset="-127"/>
                          <a:cs typeface="Times New Roman"/>
                        </a:rPr>
                        <a:t>((=, </a:t>
                      </a:r>
                      <a:r>
                        <a:rPr lang="en-US" sz="1100" dirty="0" smtClean="0">
                          <a:latin typeface="맑은 고딕" panose="020B0503020000020004" pitchFamily="50" charset="-127"/>
                          <a:ea typeface="맑은 고딕" panose="020B0503020000020004" pitchFamily="50" charset="-127"/>
                          <a:cs typeface="Times New Roman"/>
                        </a:rPr>
                        <a:t> </a:t>
                      </a:r>
                      <a:r>
                        <a:rPr lang="en-US" sz="1100" dirty="0">
                          <a:latin typeface="맑은 고딕" panose="020B0503020000020004" pitchFamily="50" charset="-127"/>
                          <a:ea typeface="맑은 고딕" panose="020B0503020000020004" pitchFamily="50" charset="-127"/>
                          <a:cs typeface="Times New Roman"/>
                        </a:rPr>
                        <a:t>&lt;, &gt;, &lt;=, &gt;=, &lt;&gt;), </a:t>
                      </a:r>
                      <a:r>
                        <a:rPr lang="ko-KR" sz="1100" dirty="0">
                          <a:latin typeface="맑은 고딕" panose="020B0503020000020004" pitchFamily="50" charset="-127"/>
                          <a:ea typeface="맑은 고딕" panose="020B0503020000020004" pitchFamily="50" charset="-127"/>
                          <a:cs typeface="Times New Roman"/>
                        </a:rPr>
                        <a:t>연산자 </a:t>
                      </a:r>
                      <a:r>
                        <a:rPr lang="en-US" sz="1100" dirty="0">
                          <a:latin typeface="맑은 고딕" panose="020B0503020000020004" pitchFamily="50" charset="-127"/>
                          <a:ea typeface="맑은 고딕" panose="020B0503020000020004" pitchFamily="50" charset="-127"/>
                          <a:cs typeface="Times New Roman"/>
                        </a:rPr>
                        <a:t>( +, -, *, /, || ) </a:t>
                      </a:r>
                      <a:r>
                        <a:rPr lang="ko-KR" sz="1100" dirty="0">
                          <a:latin typeface="맑은 고딕" panose="020B0503020000020004" pitchFamily="50" charset="-127"/>
                          <a:ea typeface="맑은 고딕" panose="020B0503020000020004" pitchFamily="50" charset="-127"/>
                          <a:cs typeface="Times New Roman"/>
                        </a:rPr>
                        <a:t>앞뒤에는 </a:t>
                      </a:r>
                      <a:r>
                        <a:rPr lang="ko-KR" sz="1100" dirty="0" smtClean="0">
                          <a:latin typeface="맑은 고딕" panose="020B0503020000020004" pitchFamily="50" charset="-127"/>
                          <a:ea typeface="맑은 고딕" panose="020B0503020000020004" pitchFamily="50" charset="-127"/>
                          <a:cs typeface="Times New Roman"/>
                        </a:rPr>
                        <a:t>한</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칸을 </a:t>
                      </a:r>
                      <a:r>
                        <a:rPr lang="ko-KR" sz="1100" dirty="0">
                          <a:latin typeface="맑은 고딕" panose="020B0503020000020004" pitchFamily="50" charset="-127"/>
                          <a:ea typeface="맑은 고딕" panose="020B0503020000020004" pitchFamily="50" charset="-127"/>
                          <a:cs typeface="Times New Roman"/>
                        </a:rPr>
                        <a:t>띄워 </a:t>
                      </a:r>
                      <a:r>
                        <a:rPr lang="ko-KR" sz="1100" dirty="0" smtClean="0">
                          <a:latin typeface="맑은 고딕" panose="020B0503020000020004" pitchFamily="50" charset="-127"/>
                          <a:ea typeface="맑은 고딕" panose="020B0503020000020004" pitchFamily="50" charset="-127"/>
                          <a:cs typeface="Times New Roman"/>
                        </a:rPr>
                        <a:t>작성</a:t>
                      </a:r>
                      <a:r>
                        <a:rPr lang="ko-KR" altLang="en-US" sz="1100" dirty="0" smtClean="0">
                          <a:latin typeface="맑은 고딕" panose="020B0503020000020004" pitchFamily="50" charset="-127"/>
                          <a:ea typeface="맑은 고딕" panose="020B0503020000020004" pitchFamily="50" charset="-127"/>
                          <a:cs typeface="Times New Roman"/>
                        </a:rPr>
                        <a:t>하</a:t>
                      </a:r>
                      <a:r>
                        <a:rPr lang="ko-KR" sz="1100" dirty="0" smtClean="0">
                          <a:latin typeface="맑은 고딕" panose="020B0503020000020004" pitchFamily="50" charset="-127"/>
                          <a:ea typeface="맑은 고딕" panose="020B0503020000020004" pitchFamily="50" charset="-127"/>
                          <a:cs typeface="Times New Roman"/>
                        </a:rPr>
                        <a:t>였는가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7</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altLang="en-US" sz="1100" dirty="0" smtClean="0">
                          <a:latin typeface="맑은 고딕" panose="020B0503020000020004" pitchFamily="50" charset="-127"/>
                          <a:ea typeface="맑은 고딕" panose="020B0503020000020004" pitchFamily="50" charset="-127"/>
                          <a:cs typeface="Times New Roman"/>
                        </a:rPr>
                        <a:t>칼럼</a:t>
                      </a:r>
                      <a:r>
                        <a:rPr lang="en-US" sz="1100" dirty="0" smtClean="0">
                          <a:latin typeface="맑은 고딕" panose="020B0503020000020004" pitchFamily="50" charset="-127"/>
                          <a:ea typeface="맑은 고딕" panose="020B0503020000020004" pitchFamily="50" charset="-127"/>
                          <a:cs typeface="Times New Roman"/>
                        </a:rPr>
                        <a:t> </a:t>
                      </a:r>
                      <a:r>
                        <a:rPr lang="en-US" sz="1100" dirty="0">
                          <a:latin typeface="맑은 고딕" panose="020B0503020000020004" pitchFamily="50" charset="-127"/>
                          <a:ea typeface="맑은 고딕" panose="020B0503020000020004" pitchFamily="50" charset="-127"/>
                          <a:cs typeface="Times New Roman"/>
                        </a:rPr>
                        <a:t>Alias </a:t>
                      </a:r>
                      <a:r>
                        <a:rPr lang="ko-KR" sz="1100" dirty="0">
                          <a:latin typeface="맑은 고딕" panose="020B0503020000020004" pitchFamily="50" charset="-127"/>
                          <a:ea typeface="맑은 고딕" panose="020B0503020000020004" pitchFamily="50" charset="-127"/>
                          <a:cs typeface="Times New Roman"/>
                        </a:rPr>
                        <a:t>를 사용할 경우는 반드시 </a:t>
                      </a:r>
                      <a:r>
                        <a:rPr lang="en-US" sz="1100" dirty="0">
                          <a:latin typeface="맑은 고딕" panose="020B0503020000020004" pitchFamily="50" charset="-127"/>
                          <a:ea typeface="맑은 고딕" panose="020B0503020000020004" pitchFamily="50" charset="-127"/>
                          <a:cs typeface="Times New Roman"/>
                        </a:rPr>
                        <a:t>‘AS’ </a:t>
                      </a:r>
                      <a:r>
                        <a:rPr lang="ko-KR" sz="1100" dirty="0">
                          <a:latin typeface="맑은 고딕" panose="020B0503020000020004" pitchFamily="50" charset="-127"/>
                          <a:ea typeface="맑은 고딕" panose="020B0503020000020004" pitchFamily="50" charset="-127"/>
                          <a:cs typeface="Times New Roman"/>
                        </a:rPr>
                        <a:t>를 붙여서 사용하였는가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8</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altLang="en-US" sz="1100" dirty="0" smtClean="0">
                          <a:latin typeface="맑은 고딕" panose="020B0503020000020004" pitchFamily="50" charset="-127"/>
                          <a:ea typeface="맑은 고딕" panose="020B0503020000020004" pitchFamily="50" charset="-127"/>
                          <a:cs typeface="Times New Roman"/>
                        </a:rPr>
                        <a:t>주석</a:t>
                      </a:r>
                      <a:r>
                        <a:rPr lang="ko-KR" sz="1100" dirty="0" smtClean="0">
                          <a:latin typeface="맑은 고딕" panose="020B0503020000020004" pitchFamily="50" charset="-127"/>
                          <a:ea typeface="맑은 고딕" panose="020B0503020000020004" pitchFamily="50" charset="-127"/>
                          <a:cs typeface="Times New Roman"/>
                        </a:rPr>
                        <a:t>에 </a:t>
                      </a:r>
                      <a:r>
                        <a:rPr lang="en-US" altLang="ko-KR" sz="1100" dirty="0" smtClean="0">
                          <a:latin typeface="맑은 고딕" panose="020B0503020000020004" pitchFamily="50" charset="-127"/>
                          <a:ea typeface="맑은 고딕" panose="020B0503020000020004" pitchFamily="50" charset="-127"/>
                          <a:cs typeface="Times New Roman"/>
                        </a:rPr>
                        <a:t>SQL</a:t>
                      </a:r>
                      <a:r>
                        <a:rPr lang="ko-KR" altLang="en-US" sz="1100" dirty="0" smtClean="0">
                          <a:latin typeface="맑은 고딕" panose="020B0503020000020004" pitchFamily="50" charset="-127"/>
                          <a:ea typeface="맑은 고딕" panose="020B0503020000020004" pitchFamily="50" charset="-127"/>
                          <a:cs typeface="Times New Roman"/>
                        </a:rPr>
                        <a:t> </a:t>
                      </a:r>
                      <a:r>
                        <a:rPr lang="en-US" altLang="ko-KR" sz="1100" dirty="0" smtClean="0">
                          <a:latin typeface="맑은 고딕" panose="020B0503020000020004" pitchFamily="50" charset="-127"/>
                          <a:ea typeface="맑은 고딕" panose="020B0503020000020004" pitchFamily="50" charset="-127"/>
                          <a:cs typeface="Times New Roman"/>
                        </a:rPr>
                        <a:t>ID</a:t>
                      </a:r>
                      <a:r>
                        <a:rPr lang="ko-KR" altLang="en-US" sz="1100" dirty="0" smtClean="0">
                          <a:latin typeface="맑은 고딕" panose="020B0503020000020004" pitchFamily="50" charset="-127"/>
                          <a:ea typeface="맑은 고딕" panose="020B0503020000020004" pitchFamily="50" charset="-127"/>
                          <a:cs typeface="Times New Roman"/>
                        </a:rPr>
                        <a:t>가</a:t>
                      </a:r>
                      <a:r>
                        <a:rPr lang="ko-KR" sz="1100" dirty="0" smtClean="0">
                          <a:latin typeface="맑은 고딕" panose="020B0503020000020004" pitchFamily="50" charset="-127"/>
                          <a:ea typeface="맑은 고딕" panose="020B0503020000020004" pitchFamily="50" charset="-127"/>
                          <a:cs typeface="Times New Roman"/>
                        </a:rPr>
                        <a:t> </a:t>
                      </a:r>
                      <a:r>
                        <a:rPr lang="ko-KR" sz="1100" dirty="0">
                          <a:latin typeface="맑은 고딕" panose="020B0503020000020004" pitchFamily="50" charset="-127"/>
                          <a:ea typeface="맑은 고딕" panose="020B0503020000020004" pitchFamily="50" charset="-127"/>
                          <a:cs typeface="Times New Roman"/>
                        </a:rPr>
                        <a:t>제대로 </a:t>
                      </a:r>
                      <a:r>
                        <a:rPr lang="ko-KR" sz="1100" dirty="0" smtClean="0">
                          <a:latin typeface="맑은 고딕" panose="020B0503020000020004" pitchFamily="50" charset="-127"/>
                          <a:ea typeface="맑은 고딕" panose="020B0503020000020004" pitchFamily="50" charset="-127"/>
                          <a:cs typeface="Times New Roman"/>
                        </a:rPr>
                        <a:t>기술</a:t>
                      </a:r>
                      <a:r>
                        <a:rPr lang="ko-KR" altLang="en-US" sz="1100" dirty="0" smtClean="0">
                          <a:latin typeface="맑은 고딕" panose="020B0503020000020004" pitchFamily="50" charset="-127"/>
                          <a:ea typeface="맑은 고딕" panose="020B0503020000020004" pitchFamily="50" charset="-127"/>
                          <a:cs typeface="Times New Roman"/>
                        </a:rPr>
                        <a:t>되어있</a:t>
                      </a:r>
                      <a:r>
                        <a:rPr lang="ko-KR" sz="1100" dirty="0" smtClean="0">
                          <a:latin typeface="맑은 고딕" panose="020B0503020000020004" pitchFamily="50" charset="-127"/>
                          <a:ea typeface="맑은 고딕" panose="020B0503020000020004" pitchFamily="50" charset="-127"/>
                          <a:cs typeface="Times New Roman"/>
                        </a:rPr>
                        <a:t>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9</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smtClean="0">
                          <a:latin typeface="맑은 고딕" panose="020B0503020000020004" pitchFamily="50" charset="-127"/>
                          <a:ea typeface="맑은 고딕" panose="020B0503020000020004" pitchFamily="50" charset="-127"/>
                          <a:cs typeface="Times New Roman"/>
                        </a:rPr>
                        <a:t>Hint</a:t>
                      </a:r>
                      <a:r>
                        <a:rPr lang="ko-KR" altLang="en-US" sz="1100" dirty="0" smtClean="0">
                          <a:latin typeface="맑은 고딕" panose="020B0503020000020004" pitchFamily="50" charset="-127"/>
                          <a:ea typeface="맑은 고딕" panose="020B0503020000020004" pitchFamily="50" charset="-127"/>
                          <a:cs typeface="Times New Roman"/>
                        </a:rPr>
                        <a:t>와 주석이 별도로 분리되어 있는가</a:t>
                      </a:r>
                      <a:r>
                        <a:rPr lang="en-US" sz="1100" dirty="0" smtClean="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bl>
          </a:graphicData>
        </a:graphic>
      </p:graphicFrame>
      <p:sp>
        <p:nvSpPr>
          <p:cNvPr id="5" name="Text Box 7"/>
          <p:cNvSpPr txBox="1">
            <a:spLocks noChangeArrowheads="1"/>
          </p:cNvSpPr>
          <p:nvPr/>
        </p:nvSpPr>
        <p:spPr bwMode="auto">
          <a:xfrm>
            <a:off x="560388" y="1279793"/>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4.1 SQL</a:t>
            </a:r>
            <a:r>
              <a:rPr lang="ko-KR" altLang="en-US" sz="1200" b="1" dirty="0" smtClean="0">
                <a:solidFill>
                  <a:srgbClr val="000000"/>
                </a:solidFill>
                <a:latin typeface="맑은 고딕" panose="020B0503020000020004" pitchFamily="50" charset="-127"/>
                <a:ea typeface="맑은 고딕" panose="020B0503020000020004" pitchFamily="50" charset="-127"/>
              </a:rPr>
              <a:t>작성 형식</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6" name="Text Box 6"/>
          <p:cNvSpPr txBox="1">
            <a:spLocks noChangeArrowheads="1"/>
          </p:cNvSpPr>
          <p:nvPr/>
        </p:nvSpPr>
        <p:spPr bwMode="auto">
          <a:xfrm>
            <a:off x="263525" y="819418"/>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4</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점검</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리스트</a:t>
            </a:r>
            <a:endParaRPr lang="en-US" altLang="ko-KR" sz="1600" b="1"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7970800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표 3"/>
          <p:cNvGraphicFramePr>
            <a:graphicFrameLocks noGrp="1"/>
          </p:cNvGraphicFramePr>
          <p:nvPr>
            <p:extLst>
              <p:ext uri="{D42A27DB-BD31-4B8C-83A1-F6EECF244321}">
                <p14:modId xmlns:p14="http://schemas.microsoft.com/office/powerpoint/2010/main" val="3959824299"/>
              </p:ext>
            </p:extLst>
          </p:nvPr>
        </p:nvGraphicFramePr>
        <p:xfrm>
          <a:off x="560388" y="1680617"/>
          <a:ext cx="9073132" cy="3309144"/>
        </p:xfrm>
        <a:graphic>
          <a:graphicData uri="http://schemas.openxmlformats.org/drawingml/2006/table">
            <a:tbl>
              <a:tblPr firstRow="1" bandRow="1">
                <a:tableStyleId>{BDBED569-4797-4DF1-A0F4-6AAB3CD982D8}</a:tableStyleId>
              </a:tblPr>
              <a:tblGrid>
                <a:gridCol w="823221"/>
                <a:gridCol w="4937419"/>
                <a:gridCol w="3312492"/>
              </a:tblGrid>
              <a:tr h="406447">
                <a:tc>
                  <a:txBody>
                    <a:bodyPr/>
                    <a:lstStyle/>
                    <a:p>
                      <a:pPr algn="ctr" latinLnBrk="1"/>
                      <a:r>
                        <a:rPr lang="ko-KR" altLang="en-US" sz="1100" b="1" dirty="0" smtClean="0">
                          <a:latin typeface="맑은 고딕" pitchFamily="50" charset="-127"/>
                          <a:ea typeface="맑은 고딕" pitchFamily="50" charset="-127"/>
                        </a:rPr>
                        <a:t>번호</a:t>
                      </a:r>
                      <a:endParaRPr lang="ko-KR" altLang="en-US" sz="1100" b="1" dirty="0">
                        <a:latin typeface="맑은 고딕" pitchFamily="50" charset="-127"/>
                        <a:ea typeface="맑은 고딕" pitchFamily="50" charset="-127"/>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100" b="1" kern="1200" dirty="0" smtClean="0">
                          <a:solidFill>
                            <a:srgbClr val="333333"/>
                          </a:solidFill>
                          <a:latin typeface="맑은 고딕" panose="020B0503020000020004" pitchFamily="50" charset="-127"/>
                          <a:ea typeface="맑은 고딕" panose="020B0503020000020004" pitchFamily="50" charset="-127"/>
                          <a:cs typeface="+mn-cs"/>
                        </a:rPr>
                        <a:t>점검 항목</a:t>
                      </a:r>
                      <a:endParaRPr lang="ko-KR" altLang="en-US" sz="1100" b="1" kern="1200" dirty="0">
                        <a:solidFill>
                          <a:srgbClr val="333333"/>
                        </a:solidFill>
                        <a:latin typeface="맑은 고딕" panose="020B0503020000020004" pitchFamily="50" charset="-127"/>
                        <a:ea typeface="맑은 고딕" panose="020B0503020000020004" pitchFamily="50" charset="-127"/>
                        <a:cs typeface="+mn-cs"/>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100" b="1" kern="1200" dirty="0" smtClean="0">
                          <a:solidFill>
                            <a:srgbClr val="333333"/>
                          </a:solidFill>
                          <a:latin typeface="맑은 고딕" panose="020B0503020000020004" pitchFamily="50" charset="-127"/>
                          <a:ea typeface="맑은 고딕" panose="020B0503020000020004" pitchFamily="50" charset="-127"/>
                          <a:cs typeface="+mn-cs"/>
                        </a:rPr>
                        <a:t>개선 방법</a:t>
                      </a:r>
                      <a:endParaRPr lang="ko-KR" altLang="en-US" sz="1100" b="1" kern="1200" dirty="0">
                        <a:solidFill>
                          <a:srgbClr val="333333"/>
                        </a:solidFill>
                        <a:latin typeface="맑은 고딕" panose="020B0503020000020004" pitchFamily="50" charset="-127"/>
                        <a:ea typeface="맑은 고딕" panose="020B0503020000020004" pitchFamily="50" charset="-127"/>
                        <a:cs typeface="+mn-cs"/>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r>
              <a:tr h="414671">
                <a:tc>
                  <a:txBody>
                    <a:bodyPr/>
                    <a:lstStyle/>
                    <a:p>
                      <a:pPr algn="ctr">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1</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b="0" dirty="0">
                          <a:latin typeface="맑은 고딕" panose="020B0503020000020004" pitchFamily="50" charset="-127"/>
                          <a:ea typeface="맑은 고딕" panose="020B0503020000020004" pitchFamily="50" charset="-127"/>
                          <a:cs typeface="Times New Roman"/>
                        </a:rPr>
                        <a:t>동일</a:t>
                      </a:r>
                      <a:r>
                        <a:rPr lang="en-US" sz="1100" b="0" dirty="0">
                          <a:latin typeface="맑은 고딕" panose="020B0503020000020004" pitchFamily="50" charset="-127"/>
                          <a:ea typeface="맑은 고딕" panose="020B0503020000020004" pitchFamily="50" charset="-127"/>
                          <a:cs typeface="Times New Roman"/>
                        </a:rPr>
                        <a:t> SQL</a:t>
                      </a:r>
                      <a:r>
                        <a:rPr lang="ko-KR" sz="1100" b="0" dirty="0">
                          <a:latin typeface="맑은 고딕" panose="020B0503020000020004" pitchFamily="50" charset="-127"/>
                          <a:ea typeface="맑은 고딕" panose="020B0503020000020004" pitchFamily="50" charset="-127"/>
                          <a:cs typeface="Times New Roman"/>
                        </a:rPr>
                        <a:t>문이 존재하는가</a:t>
                      </a:r>
                      <a:r>
                        <a:rPr lang="en-US" sz="1100" b="0" dirty="0">
                          <a:latin typeface="맑은 고딕" panose="020B0503020000020004" pitchFamily="50" charset="-127"/>
                          <a:ea typeface="맑은 고딕" panose="020B0503020000020004" pitchFamily="50" charset="-127"/>
                          <a:cs typeface="Times New Roman"/>
                        </a:rPr>
                        <a:t>?</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lnSpc>
                          <a:spcPts val="1400"/>
                        </a:lnSpc>
                        <a:spcAft>
                          <a:spcPts val="0"/>
                        </a:spcAft>
                      </a:pPr>
                      <a:r>
                        <a:rPr lang="ko-KR" sz="1100" b="0" dirty="0" smtClean="0">
                          <a:latin typeface="맑은 고딕" panose="020B0503020000020004" pitchFamily="50" charset="-127"/>
                          <a:ea typeface="맑은 고딕" panose="020B0503020000020004" pitchFamily="50" charset="-127"/>
                          <a:cs typeface="Times New Roman"/>
                        </a:rPr>
                        <a:t>기존</a:t>
                      </a:r>
                      <a:r>
                        <a:rPr lang="en-US" sz="1100" b="0" dirty="0" smtClean="0">
                          <a:latin typeface="맑은 고딕" panose="020B0503020000020004" pitchFamily="50" charset="-127"/>
                          <a:ea typeface="맑은 고딕" panose="020B0503020000020004" pitchFamily="50" charset="-127"/>
                          <a:cs typeface="Times New Roman"/>
                        </a:rPr>
                        <a:t> </a:t>
                      </a:r>
                      <a:r>
                        <a:rPr lang="en-US" sz="1100" b="0" dirty="0">
                          <a:latin typeface="맑은 고딕" panose="020B0503020000020004" pitchFamily="50" charset="-127"/>
                          <a:ea typeface="맑은 고딕" panose="020B0503020000020004" pitchFamily="50" charset="-127"/>
                          <a:cs typeface="Times New Roman"/>
                        </a:rPr>
                        <a:t>SQL</a:t>
                      </a:r>
                      <a:r>
                        <a:rPr lang="ko-KR" sz="1100" b="0" dirty="0" smtClean="0">
                          <a:latin typeface="맑은 고딕" panose="020B0503020000020004" pitchFamily="50" charset="-127"/>
                          <a:ea typeface="맑은 고딕" panose="020B0503020000020004" pitchFamily="50" charset="-127"/>
                          <a:cs typeface="Times New Roman"/>
                        </a:rPr>
                        <a:t>구문</a:t>
                      </a:r>
                      <a:r>
                        <a:rPr lang="en-US" altLang="ko-KR" sz="1100" b="0" dirty="0" smtClean="0">
                          <a:latin typeface="맑은 고딕" panose="020B0503020000020004" pitchFamily="50" charset="-127"/>
                          <a:ea typeface="맑은 고딕" panose="020B0503020000020004" pitchFamily="50" charset="-127"/>
                          <a:cs typeface="Times New Roman"/>
                        </a:rPr>
                        <a:t> </a:t>
                      </a:r>
                      <a:r>
                        <a:rPr lang="ko-KR" sz="1100" b="0" dirty="0" smtClean="0">
                          <a:latin typeface="맑은 고딕" panose="020B0503020000020004" pitchFamily="50" charset="-127"/>
                          <a:ea typeface="맑은 고딕" panose="020B0503020000020004" pitchFamily="50" charset="-127"/>
                          <a:cs typeface="Times New Roman"/>
                        </a:rPr>
                        <a:t>사용</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2</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b="0" dirty="0">
                          <a:latin typeface="맑은 고딕" panose="020B0503020000020004" pitchFamily="50" charset="-127"/>
                          <a:ea typeface="맑은 고딕" panose="020B0503020000020004" pitchFamily="50" charset="-127"/>
                          <a:cs typeface="Times New Roman"/>
                        </a:rPr>
                        <a:t>불필요한 </a:t>
                      </a:r>
                      <a:r>
                        <a:rPr lang="ko-KR" altLang="en-US" sz="1100" b="0" dirty="0" smtClean="0">
                          <a:latin typeface="맑은 고딕" panose="020B0503020000020004" pitchFamily="50" charset="-127"/>
                          <a:ea typeface="맑은 고딕" panose="020B0503020000020004" pitchFamily="50" charset="-127"/>
                          <a:cs typeface="Times New Roman"/>
                        </a:rPr>
                        <a:t>칼</a:t>
                      </a:r>
                      <a:r>
                        <a:rPr lang="ko-KR" sz="1100" b="0" dirty="0" smtClean="0">
                          <a:latin typeface="맑은 고딕" panose="020B0503020000020004" pitchFamily="50" charset="-127"/>
                          <a:ea typeface="맑은 고딕" panose="020B0503020000020004" pitchFamily="50" charset="-127"/>
                          <a:cs typeface="Times New Roman"/>
                        </a:rPr>
                        <a:t>럼</a:t>
                      </a:r>
                      <a:r>
                        <a:rPr lang="ko-KR" altLang="en-US" sz="1100" b="0" dirty="0" smtClean="0">
                          <a:latin typeface="맑은 고딕" panose="020B0503020000020004" pitchFamily="50" charset="-127"/>
                          <a:ea typeface="맑은 고딕" panose="020B0503020000020004" pitchFamily="50" charset="-127"/>
                          <a:cs typeface="Times New Roman"/>
                        </a:rPr>
                        <a:t>을</a:t>
                      </a:r>
                      <a:r>
                        <a:rPr lang="ko-KR" sz="1100" b="0" dirty="0" smtClean="0">
                          <a:latin typeface="맑은 고딕" panose="020B0503020000020004" pitchFamily="50" charset="-127"/>
                          <a:ea typeface="맑은 고딕" panose="020B0503020000020004" pitchFamily="50" charset="-127"/>
                          <a:cs typeface="Times New Roman"/>
                        </a:rPr>
                        <a:t> </a:t>
                      </a:r>
                      <a:r>
                        <a:rPr lang="ko-KR" sz="1100" b="0" dirty="0" err="1">
                          <a:latin typeface="맑은 고딕" panose="020B0503020000020004" pitchFamily="50" charset="-127"/>
                          <a:ea typeface="맑은 고딕" panose="020B0503020000020004" pitchFamily="50" charset="-127"/>
                          <a:cs typeface="Times New Roman"/>
                        </a:rPr>
                        <a:t>엑세스</a:t>
                      </a:r>
                      <a:r>
                        <a:rPr lang="ko-KR" sz="1100" b="0" dirty="0">
                          <a:latin typeface="맑은 고딕" panose="020B0503020000020004" pitchFamily="50" charset="-127"/>
                          <a:ea typeface="맑은 고딕" panose="020B0503020000020004" pitchFamily="50" charset="-127"/>
                          <a:cs typeface="Times New Roman"/>
                        </a:rPr>
                        <a:t> 하는가</a:t>
                      </a:r>
                      <a:r>
                        <a:rPr lang="en-US" sz="1100" b="0" dirty="0">
                          <a:latin typeface="맑은 고딕" panose="020B0503020000020004" pitchFamily="50" charset="-127"/>
                          <a:ea typeface="맑은 고딕" panose="020B0503020000020004" pitchFamily="50" charset="-127"/>
                          <a:cs typeface="Times New Roman"/>
                        </a:rPr>
                        <a:t>?</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lnSpc>
                          <a:spcPts val="1400"/>
                        </a:lnSpc>
                        <a:spcAft>
                          <a:spcPts val="0"/>
                        </a:spcAft>
                      </a:pPr>
                      <a:r>
                        <a:rPr lang="ko-KR" sz="1100" b="0" dirty="0">
                          <a:latin typeface="맑은 고딕" panose="020B0503020000020004" pitchFamily="50" charset="-127"/>
                          <a:ea typeface="맑은 고딕" panose="020B0503020000020004" pitchFamily="50" charset="-127"/>
                          <a:cs typeface="Times New Roman"/>
                        </a:rPr>
                        <a:t>불필요한 </a:t>
                      </a:r>
                      <a:r>
                        <a:rPr lang="ko-KR" altLang="en-US" sz="1100" b="0" dirty="0" smtClean="0">
                          <a:latin typeface="맑은 고딕" panose="020B0503020000020004" pitchFamily="50" charset="-127"/>
                          <a:ea typeface="맑은 고딕" panose="020B0503020000020004" pitchFamily="50" charset="-127"/>
                          <a:cs typeface="Times New Roman"/>
                        </a:rPr>
                        <a:t>칼</a:t>
                      </a:r>
                      <a:r>
                        <a:rPr lang="ko-KR" sz="1100" b="0" dirty="0" smtClean="0">
                          <a:latin typeface="맑은 고딕" panose="020B0503020000020004" pitchFamily="50" charset="-127"/>
                          <a:ea typeface="맑은 고딕" panose="020B0503020000020004" pitchFamily="50" charset="-127"/>
                          <a:cs typeface="Times New Roman"/>
                        </a:rPr>
                        <a:t>럼 </a:t>
                      </a:r>
                      <a:r>
                        <a:rPr lang="ko-KR" sz="1100" b="0" dirty="0">
                          <a:latin typeface="맑은 고딕" panose="020B0503020000020004" pitchFamily="50" charset="-127"/>
                          <a:ea typeface="맑은 고딕" panose="020B0503020000020004" pitchFamily="50" charset="-127"/>
                          <a:cs typeface="Times New Roman"/>
                        </a:rPr>
                        <a:t>제거</a:t>
                      </a: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3</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b="0" dirty="0">
                          <a:latin typeface="맑은 고딕" panose="020B0503020000020004" pitchFamily="50" charset="-127"/>
                          <a:ea typeface="맑은 고딕" panose="020B0503020000020004" pitchFamily="50" charset="-127"/>
                          <a:cs typeface="Times New Roman"/>
                        </a:rPr>
                        <a:t>불필요한</a:t>
                      </a:r>
                      <a:r>
                        <a:rPr lang="en-US" sz="1100" b="0" dirty="0">
                          <a:latin typeface="맑은 고딕" panose="020B0503020000020004" pitchFamily="50" charset="-127"/>
                          <a:ea typeface="맑은 고딕" panose="020B0503020000020004" pitchFamily="50" charset="-127"/>
                          <a:cs typeface="Times New Roman"/>
                        </a:rPr>
                        <a:t> NVL </a:t>
                      </a:r>
                      <a:r>
                        <a:rPr lang="ko-KR" sz="1100" b="0" dirty="0">
                          <a:latin typeface="맑은 고딕" panose="020B0503020000020004" pitchFamily="50" charset="-127"/>
                          <a:ea typeface="맑은 고딕" panose="020B0503020000020004" pitchFamily="50" charset="-127"/>
                          <a:cs typeface="Times New Roman"/>
                        </a:rPr>
                        <a:t>함수를 사용하지 않는가</a:t>
                      </a:r>
                      <a:r>
                        <a:rPr lang="en-US" sz="1100" b="0" dirty="0">
                          <a:latin typeface="맑은 고딕" panose="020B0503020000020004" pitchFamily="50" charset="-127"/>
                          <a:ea typeface="맑은 고딕" panose="020B0503020000020004" pitchFamily="50" charset="-127"/>
                          <a:cs typeface="Times New Roman"/>
                        </a:rPr>
                        <a:t>?</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PK </a:t>
                      </a:r>
                      <a:r>
                        <a:rPr lang="ko-KR" sz="1100" b="0" dirty="0" smtClean="0">
                          <a:latin typeface="맑은 고딕" panose="020B0503020000020004" pitchFamily="50" charset="-127"/>
                          <a:ea typeface="맑은 고딕" panose="020B0503020000020004" pitchFamily="50" charset="-127"/>
                          <a:cs typeface="Times New Roman"/>
                        </a:rPr>
                        <a:t> </a:t>
                      </a:r>
                      <a:r>
                        <a:rPr lang="ko-KR" altLang="en-US" sz="1100" b="0" dirty="0" smtClean="0">
                          <a:latin typeface="맑은 고딕" panose="020B0503020000020004" pitchFamily="50" charset="-127"/>
                          <a:ea typeface="맑은 고딕" panose="020B0503020000020004" pitchFamily="50" charset="-127"/>
                          <a:cs typeface="Times New Roman"/>
                        </a:rPr>
                        <a:t>또는 </a:t>
                      </a:r>
                      <a:r>
                        <a:rPr lang="en-US" sz="1100" b="0" dirty="0" smtClean="0">
                          <a:latin typeface="맑은 고딕" panose="020B0503020000020004" pitchFamily="50" charset="-127"/>
                          <a:ea typeface="맑은 고딕" panose="020B0503020000020004" pitchFamily="50" charset="-127"/>
                          <a:cs typeface="Times New Roman"/>
                        </a:rPr>
                        <a:t>NOT </a:t>
                      </a:r>
                      <a:r>
                        <a:rPr lang="en-US" sz="1100" b="0" dirty="0">
                          <a:latin typeface="맑은 고딕" panose="020B0503020000020004" pitchFamily="50" charset="-127"/>
                          <a:ea typeface="맑은 고딕" panose="020B0503020000020004" pitchFamily="50" charset="-127"/>
                          <a:cs typeface="Times New Roman"/>
                        </a:rPr>
                        <a:t>NULL </a:t>
                      </a:r>
                      <a:r>
                        <a:rPr lang="ko-KR" altLang="en-US" sz="1100" b="0" dirty="0" smtClean="0">
                          <a:latin typeface="맑은 고딕" panose="020B0503020000020004" pitchFamily="50" charset="-127"/>
                          <a:ea typeface="맑은 고딕" panose="020B0503020000020004" pitchFamily="50" charset="-127"/>
                          <a:cs typeface="Times New Roman"/>
                        </a:rPr>
                        <a:t>칼</a:t>
                      </a:r>
                      <a:r>
                        <a:rPr lang="ko-KR" sz="1100" b="0" dirty="0" smtClean="0">
                          <a:latin typeface="맑은 고딕" panose="020B0503020000020004" pitchFamily="50" charset="-127"/>
                          <a:ea typeface="맑은 고딕" panose="020B0503020000020004" pitchFamily="50" charset="-127"/>
                          <a:cs typeface="Times New Roman"/>
                        </a:rPr>
                        <a:t>럼에</a:t>
                      </a:r>
                      <a:r>
                        <a:rPr lang="en-US" sz="1100" b="0" dirty="0" smtClean="0">
                          <a:latin typeface="맑은 고딕" panose="020B0503020000020004" pitchFamily="50" charset="-127"/>
                          <a:ea typeface="맑은 고딕" panose="020B0503020000020004" pitchFamily="50" charset="-127"/>
                          <a:cs typeface="Times New Roman"/>
                        </a:rPr>
                        <a:t> </a:t>
                      </a:r>
                      <a:r>
                        <a:rPr lang="en-US" sz="1100" b="0" dirty="0">
                          <a:latin typeface="맑은 고딕" panose="020B0503020000020004" pitchFamily="50" charset="-127"/>
                          <a:ea typeface="맑은 고딕" panose="020B0503020000020004" pitchFamily="50" charset="-127"/>
                          <a:cs typeface="Times New Roman"/>
                        </a:rPr>
                        <a:t>NVL </a:t>
                      </a:r>
                      <a:r>
                        <a:rPr lang="ko-KR" sz="1100" b="0" dirty="0" smtClean="0">
                          <a:latin typeface="맑은 고딕" panose="020B0503020000020004" pitchFamily="50" charset="-127"/>
                          <a:ea typeface="맑은 고딕" panose="020B0503020000020004" pitchFamily="50" charset="-127"/>
                          <a:cs typeface="Times New Roman"/>
                        </a:rPr>
                        <a:t>함수</a:t>
                      </a:r>
                      <a:r>
                        <a:rPr lang="en-US" altLang="ko-KR" sz="1100" b="0" dirty="0" smtClean="0">
                          <a:latin typeface="맑은 고딕" panose="020B0503020000020004" pitchFamily="50" charset="-127"/>
                          <a:ea typeface="맑은 고딕" panose="020B0503020000020004" pitchFamily="50" charset="-127"/>
                          <a:cs typeface="Times New Roman"/>
                        </a:rPr>
                        <a:t> </a:t>
                      </a:r>
                      <a:r>
                        <a:rPr lang="ko-KR" sz="1100" b="0" dirty="0" smtClean="0">
                          <a:latin typeface="맑은 고딕" panose="020B0503020000020004" pitchFamily="50" charset="-127"/>
                          <a:ea typeface="맑은 고딕" panose="020B0503020000020004" pitchFamily="50" charset="-127"/>
                          <a:cs typeface="Times New Roman"/>
                        </a:rPr>
                        <a:t>사용 </a:t>
                      </a:r>
                      <a:r>
                        <a:rPr lang="ko-KR" sz="1100" b="0" dirty="0">
                          <a:latin typeface="맑은 고딕" panose="020B0503020000020004" pitchFamily="50" charset="-127"/>
                          <a:ea typeface="맑은 고딕" panose="020B0503020000020004" pitchFamily="50" charset="-127"/>
                          <a:cs typeface="Times New Roman"/>
                        </a:rPr>
                        <a:t>금지</a:t>
                      </a:r>
                    </a:p>
                    <a:p>
                      <a:pPr algn="l">
                        <a:lnSpc>
                          <a:spcPts val="1400"/>
                        </a:lnSpc>
                        <a:spcAft>
                          <a:spcPts val="0"/>
                        </a:spcAft>
                      </a:pPr>
                      <a:r>
                        <a:rPr lang="ko-KR" altLang="en-US" sz="1100" b="0" dirty="0">
                          <a:latin typeface="맑은 고딕" panose="020B0503020000020004" pitchFamily="50" charset="-127"/>
                          <a:ea typeface="맑은 고딕" panose="020B0503020000020004" pitchFamily="50" charset="-127"/>
                          <a:cs typeface="Times New Roman"/>
                        </a:rPr>
                        <a:t>칼</a:t>
                      </a:r>
                      <a:r>
                        <a:rPr lang="ko-KR" sz="1100" b="0" dirty="0" smtClean="0">
                          <a:latin typeface="맑은 고딕" panose="020B0503020000020004" pitchFamily="50" charset="-127"/>
                          <a:ea typeface="맑은 고딕" panose="020B0503020000020004" pitchFamily="50" charset="-127"/>
                          <a:cs typeface="Times New Roman"/>
                        </a:rPr>
                        <a:t>럼의</a:t>
                      </a:r>
                      <a:r>
                        <a:rPr lang="en-US" sz="1100" b="0" dirty="0" smtClean="0">
                          <a:latin typeface="맑은 고딕" panose="020B0503020000020004" pitchFamily="50" charset="-127"/>
                          <a:ea typeface="맑은 고딕" panose="020B0503020000020004" pitchFamily="50" charset="-127"/>
                          <a:cs typeface="Times New Roman"/>
                        </a:rPr>
                        <a:t> Default</a:t>
                      </a:r>
                      <a:r>
                        <a:rPr lang="ko-KR" sz="1100" b="0" dirty="0" smtClean="0">
                          <a:latin typeface="맑은 고딕" panose="020B0503020000020004" pitchFamily="50" charset="-127"/>
                          <a:ea typeface="맑은 고딕" panose="020B0503020000020004" pitchFamily="50" charset="-127"/>
                          <a:cs typeface="Times New Roman"/>
                        </a:rPr>
                        <a:t>값</a:t>
                      </a:r>
                      <a:r>
                        <a:rPr lang="en-US" altLang="ko-KR" sz="1100" b="0" dirty="0" smtClean="0">
                          <a:latin typeface="맑은 고딕" panose="020B0503020000020004" pitchFamily="50" charset="-127"/>
                          <a:ea typeface="맑은 고딕" panose="020B0503020000020004" pitchFamily="50" charset="-127"/>
                          <a:cs typeface="Times New Roman"/>
                        </a:rPr>
                        <a:t> </a:t>
                      </a:r>
                      <a:r>
                        <a:rPr lang="ko-KR" sz="1100" b="0" dirty="0" smtClean="0">
                          <a:latin typeface="맑은 고딕" panose="020B0503020000020004" pitchFamily="50" charset="-127"/>
                          <a:ea typeface="맑은 고딕" panose="020B0503020000020004" pitchFamily="50" charset="-127"/>
                          <a:cs typeface="Times New Roman"/>
                        </a:rPr>
                        <a:t>사용 </a:t>
                      </a:r>
                      <a:r>
                        <a:rPr lang="ko-KR" sz="1100" b="0" dirty="0">
                          <a:latin typeface="맑은 고딕" panose="020B0503020000020004" pitchFamily="50" charset="-127"/>
                          <a:ea typeface="맑은 고딕" panose="020B0503020000020004" pitchFamily="50" charset="-127"/>
                          <a:cs typeface="Times New Roman"/>
                        </a:rPr>
                        <a:t>권고</a:t>
                      </a: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4</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b="0" dirty="0" smtClean="0">
                          <a:latin typeface="맑은 고딕" panose="020B0503020000020004" pitchFamily="50" charset="-127"/>
                          <a:ea typeface="맑은 고딕" panose="020B0503020000020004" pitchFamily="50" charset="-127"/>
                          <a:cs typeface="Times New Roman"/>
                        </a:rPr>
                        <a:t>신규</a:t>
                      </a:r>
                      <a:r>
                        <a:rPr lang="en-US" altLang="ko-KR" sz="1100" b="0" baseline="0" dirty="0" smtClean="0">
                          <a:latin typeface="맑은 고딕" panose="020B0503020000020004" pitchFamily="50" charset="-127"/>
                          <a:ea typeface="맑은 고딕" panose="020B0503020000020004" pitchFamily="50" charset="-127"/>
                          <a:cs typeface="Times New Roman"/>
                        </a:rPr>
                        <a:t> </a:t>
                      </a:r>
                      <a:r>
                        <a:rPr lang="ko-KR" altLang="en-US" sz="1100" b="0" baseline="0" dirty="0" smtClean="0">
                          <a:latin typeface="맑은 고딕" panose="020B0503020000020004" pitchFamily="50" charset="-127"/>
                          <a:ea typeface="맑은 고딕" panose="020B0503020000020004" pitchFamily="50" charset="-127"/>
                          <a:cs typeface="Times New Roman"/>
                        </a:rPr>
                        <a:t>또는 </a:t>
                      </a:r>
                      <a:r>
                        <a:rPr lang="ko-KR" sz="1100" b="0" dirty="0" smtClean="0">
                          <a:latin typeface="맑은 고딕" panose="020B0503020000020004" pitchFamily="50" charset="-127"/>
                          <a:ea typeface="맑은 고딕" panose="020B0503020000020004" pitchFamily="50" charset="-127"/>
                          <a:cs typeface="Times New Roman"/>
                        </a:rPr>
                        <a:t>수정하고자 </a:t>
                      </a:r>
                      <a:r>
                        <a:rPr lang="ko-KR" sz="1100" b="0" dirty="0">
                          <a:latin typeface="맑은 고딕" panose="020B0503020000020004" pitchFamily="50" charset="-127"/>
                          <a:ea typeface="맑은 고딕" panose="020B0503020000020004" pitchFamily="50" charset="-127"/>
                          <a:cs typeface="Times New Roman"/>
                        </a:rPr>
                        <a:t>하는</a:t>
                      </a:r>
                      <a:r>
                        <a:rPr lang="en-US" sz="1100" b="0" dirty="0">
                          <a:latin typeface="맑은 고딕" panose="020B0503020000020004" pitchFamily="50" charset="-127"/>
                          <a:ea typeface="맑은 고딕" panose="020B0503020000020004" pitchFamily="50" charset="-127"/>
                          <a:cs typeface="Times New Roman"/>
                        </a:rPr>
                        <a:t> SQL</a:t>
                      </a:r>
                      <a:r>
                        <a:rPr lang="ko-KR" sz="1100" b="0" dirty="0">
                          <a:latin typeface="맑은 고딕" panose="020B0503020000020004" pitchFamily="50" charset="-127"/>
                          <a:ea typeface="맑은 고딕" panose="020B0503020000020004" pitchFamily="50" charset="-127"/>
                          <a:cs typeface="Times New Roman"/>
                        </a:rPr>
                        <a:t>이 타 서비스에서 사용하고 있는가</a:t>
                      </a:r>
                      <a:r>
                        <a:rPr lang="en-US" sz="1100" b="0" dirty="0">
                          <a:latin typeface="맑은 고딕" panose="020B0503020000020004" pitchFamily="50" charset="-127"/>
                          <a:ea typeface="맑은 고딕" panose="020B0503020000020004" pitchFamily="50" charset="-127"/>
                          <a:cs typeface="Times New Roman"/>
                        </a:rPr>
                        <a:t>?</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lnSpc>
                          <a:spcPts val="1400"/>
                        </a:lnSpc>
                        <a:spcAft>
                          <a:spcPts val="0"/>
                        </a:spcAft>
                      </a:pPr>
                      <a:r>
                        <a:rPr lang="ko-KR" sz="1100" b="0" dirty="0">
                          <a:latin typeface="맑은 고딕" panose="020B0503020000020004" pitchFamily="50" charset="-127"/>
                          <a:ea typeface="맑은 고딕" panose="020B0503020000020004" pitchFamily="50" charset="-127"/>
                          <a:cs typeface="Times New Roman"/>
                        </a:rPr>
                        <a:t>각 담당자와 협의하여 영향도 분석 후 진행</a:t>
                      </a: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5</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SELECT * </a:t>
                      </a:r>
                      <a:r>
                        <a:rPr lang="ko-KR" sz="1100" b="0" dirty="0">
                          <a:latin typeface="맑은 고딕" panose="020B0503020000020004" pitchFamily="50" charset="-127"/>
                          <a:ea typeface="맑은 고딕" panose="020B0503020000020004" pitchFamily="50" charset="-127"/>
                          <a:cs typeface="Times New Roman"/>
                        </a:rPr>
                        <a:t>와 같이 </a:t>
                      </a:r>
                      <a:r>
                        <a:rPr lang="ko-KR" altLang="en-US" sz="1100" b="0" dirty="0" smtClean="0">
                          <a:latin typeface="맑은 고딕" panose="020B0503020000020004" pitchFamily="50" charset="-127"/>
                          <a:ea typeface="맑은 고딕" panose="020B0503020000020004" pitchFamily="50" charset="-127"/>
                          <a:cs typeface="Times New Roman"/>
                        </a:rPr>
                        <a:t>칼럼명을</a:t>
                      </a:r>
                      <a:r>
                        <a:rPr lang="ko-KR" sz="1100" b="0" dirty="0" smtClean="0">
                          <a:latin typeface="맑은 고딕" panose="020B0503020000020004" pitchFamily="50" charset="-127"/>
                          <a:ea typeface="맑은 고딕" panose="020B0503020000020004" pitchFamily="50" charset="-127"/>
                          <a:cs typeface="Times New Roman"/>
                        </a:rPr>
                        <a:t> </a:t>
                      </a:r>
                      <a:r>
                        <a:rPr lang="ko-KR" sz="1100" b="0" dirty="0">
                          <a:latin typeface="맑은 고딕" panose="020B0503020000020004" pitchFamily="50" charset="-127"/>
                          <a:ea typeface="맑은 고딕" panose="020B0503020000020004" pitchFamily="50" charset="-127"/>
                          <a:cs typeface="Times New Roman"/>
                        </a:rPr>
                        <a:t>기술하지 않고</a:t>
                      </a:r>
                      <a:r>
                        <a:rPr lang="en-US" sz="1100" b="0" dirty="0">
                          <a:latin typeface="맑은 고딕" panose="020B0503020000020004" pitchFamily="50" charset="-127"/>
                          <a:ea typeface="맑은 고딕" panose="020B0503020000020004" pitchFamily="50" charset="-127"/>
                          <a:cs typeface="Times New Roman"/>
                        </a:rPr>
                        <a:t> SELECT</a:t>
                      </a:r>
                      <a:r>
                        <a:rPr lang="ko-KR" sz="1100" b="0" dirty="0">
                          <a:latin typeface="맑은 고딕" panose="020B0503020000020004" pitchFamily="50" charset="-127"/>
                          <a:ea typeface="맑은 고딕" panose="020B0503020000020004" pitchFamily="50" charset="-127"/>
                          <a:cs typeface="Times New Roman"/>
                        </a:rPr>
                        <a:t>문을 작성하지 않았는가</a:t>
                      </a:r>
                      <a:r>
                        <a:rPr lang="en-US" sz="1100" b="0" dirty="0">
                          <a:latin typeface="맑은 고딕" panose="020B0503020000020004" pitchFamily="50" charset="-127"/>
                          <a:ea typeface="맑은 고딕" panose="020B0503020000020004" pitchFamily="50" charset="-127"/>
                          <a:cs typeface="Times New Roman"/>
                        </a:rPr>
                        <a:t>?</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lnSpc>
                          <a:spcPts val="1400"/>
                        </a:lnSpc>
                        <a:spcAft>
                          <a:spcPts val="0"/>
                        </a:spcAft>
                      </a:pPr>
                      <a:r>
                        <a:rPr lang="ko-KR" altLang="en-US" sz="1100" b="0" dirty="0" smtClean="0">
                          <a:latin typeface="맑은 고딕" panose="020B0503020000020004" pitchFamily="50" charset="-127"/>
                          <a:ea typeface="맑은 고딕" panose="020B0503020000020004" pitchFamily="50" charset="-127"/>
                          <a:cs typeface="Times New Roman"/>
                        </a:rPr>
                        <a:t>칼</a:t>
                      </a:r>
                      <a:r>
                        <a:rPr lang="ko-KR" sz="1100" b="0" dirty="0" smtClean="0">
                          <a:latin typeface="맑은 고딕" panose="020B0503020000020004" pitchFamily="50" charset="-127"/>
                          <a:ea typeface="맑은 고딕" panose="020B0503020000020004" pitchFamily="50" charset="-127"/>
                          <a:cs typeface="Times New Roman"/>
                        </a:rPr>
                        <a:t>럼명 기술</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6</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INSERT </a:t>
                      </a:r>
                      <a:r>
                        <a:rPr lang="ko-KR" sz="1100" b="0" dirty="0">
                          <a:latin typeface="맑은 고딕" panose="020B0503020000020004" pitchFamily="50" charset="-127"/>
                          <a:ea typeface="맑은 고딕" panose="020B0503020000020004" pitchFamily="50" charset="-127"/>
                          <a:cs typeface="Times New Roman"/>
                        </a:rPr>
                        <a:t>문에 </a:t>
                      </a:r>
                      <a:r>
                        <a:rPr lang="ko-KR" altLang="en-US" sz="1100" b="0" dirty="0" smtClean="0">
                          <a:latin typeface="맑은 고딕" panose="020B0503020000020004" pitchFamily="50" charset="-127"/>
                          <a:ea typeface="맑은 고딕" panose="020B0503020000020004" pitchFamily="50" charset="-127"/>
                          <a:cs typeface="Times New Roman"/>
                        </a:rPr>
                        <a:t>칼</a:t>
                      </a:r>
                      <a:r>
                        <a:rPr lang="ko-KR" sz="1100" b="0" dirty="0" smtClean="0">
                          <a:latin typeface="맑은 고딕" panose="020B0503020000020004" pitchFamily="50" charset="-127"/>
                          <a:ea typeface="맑은 고딕" panose="020B0503020000020004" pitchFamily="50" charset="-127"/>
                          <a:cs typeface="Times New Roman"/>
                        </a:rPr>
                        <a:t>럼</a:t>
                      </a:r>
                      <a:r>
                        <a:rPr lang="en-US" altLang="ko-KR" sz="1100" b="0" dirty="0" smtClean="0">
                          <a:latin typeface="맑은 고딕" panose="020B0503020000020004" pitchFamily="50" charset="-127"/>
                          <a:ea typeface="맑은 고딕" panose="020B0503020000020004" pitchFamily="50" charset="-127"/>
                          <a:cs typeface="Times New Roman"/>
                        </a:rPr>
                        <a:t> </a:t>
                      </a:r>
                      <a:r>
                        <a:rPr lang="ko-KR" sz="1100" b="0" dirty="0" smtClean="0">
                          <a:latin typeface="맑은 고딕" panose="020B0503020000020004" pitchFamily="50" charset="-127"/>
                          <a:ea typeface="맑은 고딕" panose="020B0503020000020004" pitchFamily="50" charset="-127"/>
                          <a:cs typeface="Times New Roman"/>
                        </a:rPr>
                        <a:t>명을 </a:t>
                      </a:r>
                      <a:r>
                        <a:rPr lang="ko-KR" sz="1100" b="0" dirty="0">
                          <a:latin typeface="맑은 고딕" panose="020B0503020000020004" pitchFamily="50" charset="-127"/>
                          <a:ea typeface="맑은 고딕" panose="020B0503020000020004" pitchFamily="50" charset="-127"/>
                          <a:cs typeface="Times New Roman"/>
                        </a:rPr>
                        <a:t>나열 하였는가</a:t>
                      </a:r>
                      <a:r>
                        <a:rPr lang="en-US" sz="1100" b="0" dirty="0">
                          <a:latin typeface="맑은 고딕" panose="020B0503020000020004" pitchFamily="50" charset="-127"/>
                          <a:ea typeface="맑은 고딕" panose="020B0503020000020004" pitchFamily="50" charset="-127"/>
                          <a:cs typeface="Times New Roman"/>
                        </a:rPr>
                        <a:t> ?</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lnSpc>
                          <a:spcPts val="1400"/>
                        </a:lnSpc>
                        <a:spcAft>
                          <a:spcPts val="0"/>
                        </a:spcAft>
                      </a:pPr>
                      <a:r>
                        <a:rPr lang="ko-KR" altLang="en-US" sz="1100" b="0" dirty="0" smtClean="0">
                          <a:latin typeface="맑은 고딕" panose="020B0503020000020004" pitchFamily="50" charset="-127"/>
                          <a:ea typeface="맑은 고딕" panose="020B0503020000020004" pitchFamily="50" charset="-127"/>
                          <a:cs typeface="Times New Roman"/>
                        </a:rPr>
                        <a:t>칼</a:t>
                      </a:r>
                      <a:r>
                        <a:rPr lang="ko-KR" sz="1100" b="0" dirty="0" smtClean="0">
                          <a:latin typeface="맑은 고딕" panose="020B0503020000020004" pitchFamily="50" charset="-127"/>
                          <a:ea typeface="맑은 고딕" panose="020B0503020000020004" pitchFamily="50" charset="-127"/>
                          <a:cs typeface="Times New Roman"/>
                        </a:rPr>
                        <a:t>럼명 기술</a:t>
                      </a:r>
                      <a:r>
                        <a:rPr lang="en-US" altLang="ko-KR" sz="1100" b="0" dirty="0" smtClean="0">
                          <a:latin typeface="맑은 고딕" panose="020B0503020000020004" pitchFamily="50" charset="-127"/>
                          <a:ea typeface="맑은 고딕" panose="020B0503020000020004" pitchFamily="50" charset="-127"/>
                          <a:cs typeface="Times New Roman"/>
                        </a:rPr>
                        <a:t>(</a:t>
                      </a:r>
                      <a:r>
                        <a:rPr lang="ko-KR" altLang="en-US" sz="1100" b="0" dirty="0" smtClean="0">
                          <a:latin typeface="맑은 고딕" panose="020B0503020000020004" pitchFamily="50" charset="-127"/>
                          <a:ea typeface="맑은 고딕" panose="020B0503020000020004" pitchFamily="50" charset="-127"/>
                          <a:cs typeface="Times New Roman"/>
                        </a:rPr>
                        <a:t>칼</a:t>
                      </a:r>
                      <a:r>
                        <a:rPr lang="ko-KR" sz="1100" b="0" dirty="0" smtClean="0">
                          <a:latin typeface="맑은 고딕" panose="020B0503020000020004" pitchFamily="50" charset="-127"/>
                          <a:ea typeface="맑은 고딕" panose="020B0503020000020004" pitchFamily="50" charset="-127"/>
                          <a:cs typeface="Times New Roman"/>
                        </a:rPr>
                        <a:t>럼</a:t>
                      </a:r>
                      <a:r>
                        <a:rPr lang="en-US" altLang="ko-KR" sz="1100" b="0" dirty="0" smtClean="0">
                          <a:latin typeface="맑은 고딕" panose="020B0503020000020004" pitchFamily="50" charset="-127"/>
                          <a:ea typeface="맑은 고딕" panose="020B0503020000020004" pitchFamily="50" charset="-127"/>
                          <a:cs typeface="Times New Roman"/>
                        </a:rPr>
                        <a:t> </a:t>
                      </a:r>
                      <a:r>
                        <a:rPr lang="ko-KR" sz="1100" b="0" dirty="0" smtClean="0">
                          <a:latin typeface="맑은 고딕" panose="020B0503020000020004" pitchFamily="50" charset="-127"/>
                          <a:ea typeface="맑은 고딕" panose="020B0503020000020004" pitchFamily="50" charset="-127"/>
                          <a:cs typeface="Times New Roman"/>
                        </a:rPr>
                        <a:t>추가</a:t>
                      </a:r>
                      <a:r>
                        <a:rPr lang="en-US" altLang="ko-KR" sz="1100" b="0" dirty="0" smtClean="0">
                          <a:latin typeface="맑은 고딕" panose="020B0503020000020004" pitchFamily="50" charset="-127"/>
                          <a:ea typeface="맑은 고딕" panose="020B0503020000020004" pitchFamily="50" charset="-127"/>
                          <a:cs typeface="Times New Roman"/>
                        </a:rPr>
                        <a:t> </a:t>
                      </a:r>
                      <a:r>
                        <a:rPr lang="ko-KR" sz="1100" b="0" dirty="0" smtClean="0">
                          <a:latin typeface="맑은 고딕" panose="020B0503020000020004" pitchFamily="50" charset="-127"/>
                          <a:ea typeface="맑은 고딕" panose="020B0503020000020004" pitchFamily="50" charset="-127"/>
                          <a:cs typeface="Times New Roman"/>
                        </a:rPr>
                        <a:t>시 </a:t>
                      </a:r>
                      <a:r>
                        <a:rPr lang="ko-KR" sz="1100" b="0" dirty="0">
                          <a:latin typeface="맑은 고딕" panose="020B0503020000020004" pitchFamily="50" charset="-127"/>
                          <a:ea typeface="맑은 고딕" panose="020B0503020000020004" pitchFamily="50" charset="-127"/>
                          <a:cs typeface="Times New Roman"/>
                        </a:rPr>
                        <a:t>에러 </a:t>
                      </a:r>
                      <a:r>
                        <a:rPr lang="ko-KR" sz="1100" b="0" dirty="0" smtClean="0">
                          <a:latin typeface="맑은 고딕" panose="020B0503020000020004" pitchFamily="50" charset="-127"/>
                          <a:ea typeface="맑은 고딕" panose="020B0503020000020004" pitchFamily="50" charset="-127"/>
                          <a:cs typeface="Times New Roman"/>
                        </a:rPr>
                        <a:t>방지</a:t>
                      </a:r>
                      <a:r>
                        <a:rPr lang="en-US" altLang="ko-KR" sz="1100" b="0" dirty="0" smtClean="0">
                          <a:latin typeface="맑은 고딕" panose="020B0503020000020004" pitchFamily="50" charset="-127"/>
                          <a:ea typeface="맑은 고딕" panose="020B0503020000020004" pitchFamily="50" charset="-127"/>
                          <a:cs typeface="Times New Roman"/>
                        </a:rPr>
                        <a:t>)</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7</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b="0" dirty="0">
                          <a:latin typeface="맑은 고딕" panose="020B0503020000020004" pitchFamily="50" charset="-127"/>
                          <a:ea typeface="맑은 고딕" panose="020B0503020000020004" pitchFamily="50" charset="-127"/>
                          <a:cs typeface="Times New Roman"/>
                        </a:rPr>
                        <a:t>DELETE </a:t>
                      </a:r>
                      <a:r>
                        <a:rPr lang="ko-KR" sz="1100" b="0" dirty="0">
                          <a:latin typeface="맑은 고딕" panose="020B0503020000020004" pitchFamily="50" charset="-127"/>
                          <a:ea typeface="맑은 고딕" panose="020B0503020000020004" pitchFamily="50" charset="-127"/>
                          <a:cs typeface="Times New Roman"/>
                        </a:rPr>
                        <a:t>문에 </a:t>
                      </a:r>
                      <a:r>
                        <a:rPr lang="ko-KR" sz="1100" b="0" dirty="0" smtClean="0">
                          <a:latin typeface="맑은 고딕" panose="020B0503020000020004" pitchFamily="50" charset="-127"/>
                          <a:ea typeface="맑은 고딕" panose="020B0503020000020004" pitchFamily="50" charset="-127"/>
                          <a:cs typeface="Times New Roman"/>
                        </a:rPr>
                        <a:t>조건</a:t>
                      </a:r>
                      <a:r>
                        <a:rPr lang="en-US" altLang="ko-KR" sz="1100" b="0" dirty="0" smtClean="0">
                          <a:latin typeface="맑은 고딕" panose="020B0503020000020004" pitchFamily="50" charset="-127"/>
                          <a:ea typeface="맑은 고딕" panose="020B0503020000020004" pitchFamily="50" charset="-127"/>
                          <a:cs typeface="Times New Roman"/>
                        </a:rPr>
                        <a:t> </a:t>
                      </a:r>
                      <a:r>
                        <a:rPr lang="ko-KR" sz="1100" b="0" dirty="0" smtClean="0">
                          <a:latin typeface="맑은 고딕" panose="020B0503020000020004" pitchFamily="50" charset="-127"/>
                          <a:ea typeface="맑은 고딕" panose="020B0503020000020004" pitchFamily="50" charset="-127"/>
                          <a:cs typeface="Times New Roman"/>
                        </a:rPr>
                        <a:t>절이 </a:t>
                      </a:r>
                      <a:r>
                        <a:rPr lang="ko-KR" sz="1100" b="0" dirty="0">
                          <a:latin typeface="맑은 고딕" panose="020B0503020000020004" pitchFamily="50" charset="-127"/>
                          <a:ea typeface="맑은 고딕" panose="020B0503020000020004" pitchFamily="50" charset="-127"/>
                          <a:cs typeface="Times New Roman"/>
                        </a:rPr>
                        <a:t>들어갔는가</a:t>
                      </a:r>
                      <a:r>
                        <a:rPr lang="en-US" sz="1100" b="0" dirty="0">
                          <a:latin typeface="맑은 고딕" panose="020B0503020000020004" pitchFamily="50" charset="-127"/>
                          <a:ea typeface="맑은 고딕" panose="020B0503020000020004" pitchFamily="50" charset="-127"/>
                          <a:cs typeface="Times New Roman"/>
                        </a:rPr>
                        <a:t>?</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lnSpc>
                          <a:spcPts val="1400"/>
                        </a:lnSpc>
                        <a:spcAft>
                          <a:spcPts val="0"/>
                        </a:spcAft>
                      </a:pPr>
                      <a:r>
                        <a:rPr lang="ko-KR" sz="1100" b="0" dirty="0" smtClean="0">
                          <a:latin typeface="맑은 고딕" panose="020B0503020000020004" pitchFamily="50" charset="-127"/>
                          <a:ea typeface="맑은 고딕" panose="020B0503020000020004" pitchFamily="50" charset="-127"/>
                          <a:cs typeface="Times New Roman"/>
                        </a:rPr>
                        <a:t>대량</a:t>
                      </a:r>
                      <a:r>
                        <a:rPr lang="en-US" sz="1100" b="0" dirty="0" smtClean="0">
                          <a:latin typeface="맑은 고딕" panose="020B0503020000020004" pitchFamily="50" charset="-127"/>
                          <a:ea typeface="맑은 고딕" panose="020B0503020000020004" pitchFamily="50" charset="-127"/>
                          <a:cs typeface="Times New Roman"/>
                        </a:rPr>
                        <a:t> </a:t>
                      </a:r>
                      <a:r>
                        <a:rPr lang="ko-KR" altLang="en-US" sz="1100" b="0" dirty="0" smtClean="0">
                          <a:latin typeface="맑은 고딕" panose="020B0503020000020004" pitchFamily="50" charset="-127"/>
                          <a:ea typeface="맑은 고딕" panose="020B0503020000020004" pitchFamily="50" charset="-127"/>
                          <a:cs typeface="Times New Roman"/>
                        </a:rPr>
                        <a:t>데이터</a:t>
                      </a:r>
                      <a:r>
                        <a:rPr lang="en-US" altLang="ko-KR" sz="1100" b="0" dirty="0" smtClean="0">
                          <a:latin typeface="맑은 고딕" panose="020B0503020000020004" pitchFamily="50" charset="-127"/>
                          <a:ea typeface="맑은 고딕" panose="020B0503020000020004" pitchFamily="50" charset="-127"/>
                          <a:cs typeface="Times New Roman"/>
                        </a:rPr>
                        <a:t>(1</a:t>
                      </a:r>
                      <a:r>
                        <a:rPr lang="ko-KR" sz="1100" b="0" dirty="0" err="1" smtClean="0">
                          <a:latin typeface="맑은 고딕" panose="020B0503020000020004" pitchFamily="50" charset="-127"/>
                          <a:ea typeface="맑은 고딕" panose="020B0503020000020004" pitchFamily="50" charset="-127"/>
                          <a:cs typeface="Times New Roman"/>
                        </a:rPr>
                        <a:t>만건</a:t>
                      </a:r>
                      <a:r>
                        <a:rPr lang="en-US" altLang="ko-KR" sz="1100" b="0" dirty="0" smtClean="0">
                          <a:latin typeface="맑은 고딕" panose="020B0503020000020004" pitchFamily="50" charset="-127"/>
                          <a:ea typeface="맑은 고딕" panose="020B0503020000020004" pitchFamily="50" charset="-127"/>
                          <a:cs typeface="Times New Roman"/>
                        </a:rPr>
                        <a:t> </a:t>
                      </a:r>
                      <a:r>
                        <a:rPr lang="ko-KR" sz="1100" b="0" dirty="0" smtClean="0">
                          <a:latin typeface="맑은 고딕" panose="020B0503020000020004" pitchFamily="50" charset="-127"/>
                          <a:ea typeface="맑은 고딕" panose="020B0503020000020004" pitchFamily="50" charset="-127"/>
                          <a:cs typeface="Times New Roman"/>
                        </a:rPr>
                        <a:t>이상</a:t>
                      </a:r>
                      <a:r>
                        <a:rPr lang="en-US" sz="1100" b="0" dirty="0">
                          <a:latin typeface="맑은 고딕" panose="020B0503020000020004" pitchFamily="50" charset="-127"/>
                          <a:ea typeface="맑은 고딕" panose="020B0503020000020004" pitchFamily="50" charset="-127"/>
                          <a:cs typeface="Times New Roman"/>
                        </a:rPr>
                        <a:t>)</a:t>
                      </a:r>
                      <a:r>
                        <a:rPr lang="ko-KR" sz="1100" b="0" dirty="0" smtClean="0">
                          <a:latin typeface="맑은 고딕" panose="020B0503020000020004" pitchFamily="50" charset="-127"/>
                          <a:ea typeface="맑은 고딕" panose="020B0503020000020004" pitchFamily="50" charset="-127"/>
                          <a:cs typeface="Times New Roman"/>
                        </a:rPr>
                        <a:t>삭제</a:t>
                      </a:r>
                      <a:r>
                        <a:rPr lang="en-US" altLang="ko-KR" sz="1100" b="0" dirty="0" smtClean="0">
                          <a:latin typeface="맑은 고딕" panose="020B0503020000020004" pitchFamily="50" charset="-127"/>
                          <a:ea typeface="맑은 고딕" panose="020B0503020000020004" pitchFamily="50" charset="-127"/>
                          <a:cs typeface="Times New Roman"/>
                        </a:rPr>
                        <a:t> </a:t>
                      </a:r>
                      <a:r>
                        <a:rPr lang="ko-KR" sz="1100" b="0" dirty="0" smtClean="0">
                          <a:latin typeface="맑은 고딕" panose="020B0503020000020004" pitchFamily="50" charset="-127"/>
                          <a:ea typeface="맑은 고딕" panose="020B0503020000020004" pitchFamily="50" charset="-127"/>
                          <a:cs typeface="Times New Roman"/>
                        </a:rPr>
                        <a:t>시 조건</a:t>
                      </a:r>
                      <a:r>
                        <a:rPr lang="en-US" altLang="ko-KR" sz="1100" b="0" dirty="0" smtClean="0">
                          <a:latin typeface="맑은 고딕" panose="020B0503020000020004" pitchFamily="50" charset="-127"/>
                          <a:ea typeface="맑은 고딕" panose="020B0503020000020004" pitchFamily="50" charset="-127"/>
                          <a:cs typeface="Times New Roman"/>
                        </a:rPr>
                        <a:t> </a:t>
                      </a:r>
                      <a:r>
                        <a:rPr lang="ko-KR" altLang="en-US" sz="1100" b="0" dirty="0" smtClean="0">
                          <a:latin typeface="맑은 고딕" panose="020B0503020000020004" pitchFamily="50" charset="-127"/>
                          <a:ea typeface="맑은 고딕" panose="020B0503020000020004" pitchFamily="50" charset="-127"/>
                          <a:cs typeface="Times New Roman"/>
                        </a:rPr>
                        <a:t>절 추가 또는 </a:t>
                      </a:r>
                      <a:r>
                        <a:rPr lang="en-US" sz="1100" b="0" dirty="0" smtClean="0">
                          <a:latin typeface="맑은 고딕" panose="020B0503020000020004" pitchFamily="50" charset="-127"/>
                          <a:ea typeface="맑은 고딕" panose="020B0503020000020004" pitchFamily="50" charset="-127"/>
                          <a:cs typeface="Times New Roman"/>
                        </a:rPr>
                        <a:t>TRUNCATE</a:t>
                      </a:r>
                      <a:r>
                        <a:rPr lang="en-US" sz="1100" b="0" baseline="0" dirty="0" smtClean="0">
                          <a:latin typeface="맑은 고딕" panose="020B0503020000020004" pitchFamily="50" charset="-127"/>
                          <a:ea typeface="맑은 고딕" panose="020B0503020000020004" pitchFamily="50" charset="-127"/>
                          <a:cs typeface="Times New Roman"/>
                        </a:rPr>
                        <a:t> </a:t>
                      </a:r>
                      <a:r>
                        <a:rPr lang="ko-KR" sz="1100" b="0" dirty="0" smtClean="0">
                          <a:latin typeface="맑은 고딕" panose="020B0503020000020004" pitchFamily="50" charset="-127"/>
                          <a:ea typeface="맑은 고딕" panose="020B0503020000020004" pitchFamily="50" charset="-127"/>
                          <a:cs typeface="Times New Roman"/>
                        </a:rPr>
                        <a:t>고려</a:t>
                      </a:r>
                      <a:endParaRPr lang="ko-KR" sz="1100" b="0" dirty="0">
                        <a:latin typeface="맑은 고딕" panose="020B0503020000020004" pitchFamily="50" charset="-127"/>
                        <a:ea typeface="맑은 고딕" panose="020B0503020000020004" pitchFamily="50" charset="-127"/>
                        <a:cs typeface="Times New Roman"/>
                      </a:endParaRPr>
                    </a:p>
                  </a:txBody>
                  <a:tcPr marL="57426" marR="57426"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bl>
          </a:graphicData>
        </a:graphic>
      </p:graphicFrame>
      <p:sp>
        <p:nvSpPr>
          <p:cNvPr id="8" name="Text Box 7"/>
          <p:cNvSpPr txBox="1">
            <a:spLocks noChangeArrowheads="1"/>
          </p:cNvSpPr>
          <p:nvPr/>
        </p:nvSpPr>
        <p:spPr bwMode="auto">
          <a:xfrm>
            <a:off x="560388" y="1279793"/>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4.2 SQL</a:t>
            </a:r>
            <a:r>
              <a:rPr lang="ko-KR" altLang="en-US" sz="1200" b="1" dirty="0" smtClean="0">
                <a:solidFill>
                  <a:srgbClr val="000000"/>
                </a:solidFill>
                <a:latin typeface="맑은 고딕" panose="020B0503020000020004" pitchFamily="50" charset="-127"/>
                <a:ea typeface="맑은 고딕" panose="020B0503020000020004" pitchFamily="50" charset="-127"/>
              </a:rPr>
              <a:t> 구문</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9" name="Text Box 6"/>
          <p:cNvSpPr txBox="1">
            <a:spLocks noChangeArrowheads="1"/>
          </p:cNvSpPr>
          <p:nvPr/>
        </p:nvSpPr>
        <p:spPr bwMode="auto">
          <a:xfrm>
            <a:off x="263525" y="819418"/>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4</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점검</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리스트</a:t>
            </a:r>
            <a:endParaRPr lang="en-US" altLang="ko-KR" sz="1600" b="1"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8975331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표 3"/>
          <p:cNvGraphicFramePr>
            <a:graphicFrameLocks noGrp="1"/>
          </p:cNvGraphicFramePr>
          <p:nvPr>
            <p:extLst>
              <p:ext uri="{D42A27DB-BD31-4B8C-83A1-F6EECF244321}">
                <p14:modId xmlns:p14="http://schemas.microsoft.com/office/powerpoint/2010/main" val="3927832160"/>
              </p:ext>
            </p:extLst>
          </p:nvPr>
        </p:nvGraphicFramePr>
        <p:xfrm>
          <a:off x="560388" y="1700808"/>
          <a:ext cx="8938857" cy="3309144"/>
        </p:xfrm>
        <a:graphic>
          <a:graphicData uri="http://schemas.openxmlformats.org/drawingml/2006/table">
            <a:tbl>
              <a:tblPr firstRow="1" bandRow="1">
                <a:tableStyleId>{BDBED569-4797-4DF1-A0F4-6AAB3CD982D8}</a:tableStyleId>
              </a:tblPr>
              <a:tblGrid>
                <a:gridCol w="803807"/>
                <a:gridCol w="4405878"/>
                <a:gridCol w="3729172"/>
              </a:tblGrid>
              <a:tr h="406447">
                <a:tc>
                  <a:txBody>
                    <a:bodyPr/>
                    <a:lstStyle/>
                    <a:p>
                      <a:pPr algn="ctr" latinLnBrk="1"/>
                      <a:r>
                        <a:rPr lang="ko-KR" altLang="en-US" sz="1100" b="1" dirty="0" smtClean="0">
                          <a:latin typeface="맑은 고딕" pitchFamily="50" charset="-127"/>
                          <a:ea typeface="맑은 고딕" pitchFamily="50" charset="-127"/>
                        </a:rPr>
                        <a:t>번호</a:t>
                      </a:r>
                      <a:endParaRPr lang="ko-KR" altLang="en-US" sz="1100" b="1" dirty="0">
                        <a:latin typeface="맑은 고딕" pitchFamily="50" charset="-127"/>
                        <a:ea typeface="맑은 고딕" pitchFamily="50" charset="-127"/>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100" b="1" kern="1200" dirty="0" smtClean="0">
                          <a:solidFill>
                            <a:srgbClr val="333333"/>
                          </a:solidFill>
                          <a:latin typeface="맑은 고딕" panose="020B0503020000020004" pitchFamily="50" charset="-127"/>
                          <a:ea typeface="맑은 고딕" panose="020B0503020000020004" pitchFamily="50" charset="-127"/>
                          <a:cs typeface="+mn-cs"/>
                        </a:rPr>
                        <a:t>점검 항목</a:t>
                      </a:r>
                      <a:endParaRPr lang="ko-KR" altLang="en-US" sz="1100" b="1" kern="1200" dirty="0">
                        <a:solidFill>
                          <a:srgbClr val="333333"/>
                        </a:solidFill>
                        <a:latin typeface="맑은 고딕" panose="020B0503020000020004" pitchFamily="50" charset="-127"/>
                        <a:ea typeface="맑은 고딕" panose="020B0503020000020004" pitchFamily="50" charset="-127"/>
                        <a:cs typeface="+mn-cs"/>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100" b="1" kern="1200" dirty="0" smtClean="0">
                          <a:solidFill>
                            <a:srgbClr val="333333"/>
                          </a:solidFill>
                          <a:latin typeface="맑은 고딕" panose="020B0503020000020004" pitchFamily="50" charset="-127"/>
                          <a:ea typeface="맑은 고딕" panose="020B0503020000020004" pitchFamily="50" charset="-127"/>
                          <a:cs typeface="+mn-cs"/>
                        </a:rPr>
                        <a:t>개선 방법</a:t>
                      </a:r>
                      <a:endParaRPr lang="ko-KR" altLang="en-US" sz="1100" b="1" kern="1200" dirty="0">
                        <a:solidFill>
                          <a:srgbClr val="333333"/>
                        </a:solidFill>
                        <a:latin typeface="맑은 고딕" panose="020B0503020000020004" pitchFamily="50" charset="-127"/>
                        <a:ea typeface="맑은 고딕" panose="020B0503020000020004" pitchFamily="50" charset="-127"/>
                        <a:cs typeface="+mn-cs"/>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1</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WHERE </a:t>
                      </a:r>
                      <a:r>
                        <a:rPr lang="ko-KR" sz="1100" dirty="0">
                          <a:latin typeface="맑은 고딕" panose="020B0503020000020004" pitchFamily="50" charset="-127"/>
                          <a:ea typeface="맑은 고딕" panose="020B0503020000020004" pitchFamily="50" charset="-127"/>
                          <a:cs typeface="Times New Roman"/>
                        </a:rPr>
                        <a:t>절에 인덱스 </a:t>
                      </a:r>
                      <a:r>
                        <a:rPr lang="ko-KR" altLang="en-US" sz="1100" dirty="0">
                          <a:latin typeface="맑은 고딕" panose="020B0503020000020004" pitchFamily="50" charset="-127"/>
                          <a:ea typeface="맑은 고딕" panose="020B0503020000020004" pitchFamily="50" charset="-127"/>
                          <a:cs typeface="Times New Roman"/>
                        </a:rPr>
                        <a:t>칼</a:t>
                      </a:r>
                      <a:r>
                        <a:rPr lang="ko-KR" sz="1100" dirty="0" smtClean="0">
                          <a:latin typeface="맑은 고딕" panose="020B0503020000020004" pitchFamily="50" charset="-127"/>
                          <a:ea typeface="맑은 고딕" panose="020B0503020000020004" pitchFamily="50" charset="-127"/>
                          <a:cs typeface="Times New Roman"/>
                        </a:rPr>
                        <a:t>럼을 </a:t>
                      </a:r>
                      <a:r>
                        <a:rPr lang="ko-KR" sz="1100" dirty="0">
                          <a:latin typeface="맑은 고딕" panose="020B0503020000020004" pitchFamily="50" charset="-127"/>
                          <a:ea typeface="맑은 고딕" panose="020B0503020000020004" pitchFamily="50" charset="-127"/>
                          <a:cs typeface="Times New Roman"/>
                        </a:rPr>
                        <a:t>이용하는가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p>
                      <a:pPr algn="just">
                        <a:lnSpc>
                          <a:spcPts val="1400"/>
                        </a:lnSpc>
                        <a:spcAft>
                          <a:spcPts val="0"/>
                        </a:spcAft>
                      </a:pPr>
                      <a:r>
                        <a:rPr lang="en-US" sz="1100" dirty="0" smtClean="0">
                          <a:latin typeface="맑은 고딕" panose="020B0503020000020004" pitchFamily="50" charset="-127"/>
                          <a:ea typeface="맑은 고딕" panose="020B0503020000020004" pitchFamily="50" charset="-127"/>
                          <a:cs typeface="Times New Roman"/>
                        </a:rPr>
                        <a:t>(</a:t>
                      </a:r>
                      <a:r>
                        <a:rPr lang="ko-KR" sz="1100" dirty="0" smtClean="0">
                          <a:latin typeface="맑은 고딕" panose="020B0503020000020004" pitchFamily="50" charset="-127"/>
                          <a:ea typeface="맑은 고딕" panose="020B0503020000020004" pitchFamily="50" charset="-127"/>
                          <a:cs typeface="Times New Roman"/>
                        </a:rPr>
                        <a:t>검색조건에</a:t>
                      </a:r>
                      <a:r>
                        <a:rPr lang="en-US" sz="1100" dirty="0" smtClean="0">
                          <a:latin typeface="맑은 고딕" panose="020B0503020000020004" pitchFamily="50" charset="-127"/>
                          <a:ea typeface="맑은 고딕" panose="020B0503020000020004" pitchFamily="50" charset="-127"/>
                          <a:cs typeface="Times New Roman"/>
                        </a:rPr>
                        <a:t> </a:t>
                      </a:r>
                      <a:r>
                        <a:rPr lang="ko-KR" altLang="en-US" sz="1100" dirty="0" smtClean="0">
                          <a:latin typeface="맑은 고딕" panose="020B0503020000020004" pitchFamily="50" charset="-127"/>
                          <a:ea typeface="맑은 고딕" panose="020B0503020000020004" pitchFamily="50" charset="-127"/>
                          <a:cs typeface="Times New Roman"/>
                        </a:rPr>
                        <a:t>인덱스</a:t>
                      </a:r>
                      <a:r>
                        <a:rPr lang="ko-KR" sz="1100" dirty="0" smtClean="0">
                          <a:latin typeface="맑은 고딕" panose="020B0503020000020004" pitchFamily="50" charset="-127"/>
                          <a:ea typeface="맑은 고딕" panose="020B0503020000020004" pitchFamily="50" charset="-127"/>
                          <a:cs typeface="Times New Roman"/>
                        </a:rPr>
                        <a:t>가 </a:t>
                      </a:r>
                      <a:r>
                        <a:rPr lang="ko-KR" sz="1100" dirty="0">
                          <a:latin typeface="맑은 고딕" panose="020B0503020000020004" pitchFamily="50" charset="-127"/>
                          <a:ea typeface="맑은 고딕" panose="020B0503020000020004" pitchFamily="50" charset="-127"/>
                          <a:cs typeface="Times New Roman"/>
                        </a:rPr>
                        <a:t>사용 되었는가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lnSpc>
                          <a:spcPts val="1400"/>
                        </a:lnSpc>
                        <a:spcAft>
                          <a:spcPts val="0"/>
                        </a:spcAft>
                      </a:pPr>
                      <a:r>
                        <a:rPr lang="ko-KR" sz="1100" dirty="0" smtClean="0">
                          <a:latin typeface="맑은 고딕" panose="020B0503020000020004" pitchFamily="50" charset="-127"/>
                          <a:ea typeface="맑은 고딕" panose="020B0503020000020004" pitchFamily="50" charset="-127"/>
                          <a:cs typeface="Times New Roman"/>
                        </a:rPr>
                        <a:t>필요</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시</a:t>
                      </a:r>
                      <a:r>
                        <a:rPr lang="en-US" sz="1100" dirty="0" smtClean="0">
                          <a:latin typeface="맑은 고딕" panose="020B0503020000020004" pitchFamily="50" charset="-127"/>
                          <a:ea typeface="맑은 고딕" panose="020B0503020000020004" pitchFamily="50" charset="-127"/>
                          <a:cs typeface="Times New Roman"/>
                        </a:rPr>
                        <a:t> </a:t>
                      </a:r>
                      <a:r>
                        <a:rPr lang="ko-KR" altLang="en-US" sz="1100" dirty="0" smtClean="0">
                          <a:latin typeface="맑은 고딕" panose="020B0503020000020004" pitchFamily="50" charset="-127"/>
                          <a:ea typeface="맑은 고딕" panose="020B0503020000020004" pitchFamily="50" charset="-127"/>
                          <a:cs typeface="Times New Roman"/>
                        </a:rPr>
                        <a:t>인덱스</a:t>
                      </a:r>
                      <a:r>
                        <a:rPr lang="en-US"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생성</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요청</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2</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dirty="0" smtClean="0">
                          <a:latin typeface="맑은 고딕" panose="020B0503020000020004" pitchFamily="50" charset="-127"/>
                          <a:ea typeface="맑은 고딕" panose="020B0503020000020004" pitchFamily="50" charset="-127"/>
                          <a:cs typeface="Times New Roman"/>
                        </a:rPr>
                        <a:t>결합</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인덱스</a:t>
                      </a:r>
                      <a:r>
                        <a:rPr lang="ko-KR" altLang="en-US" sz="1100" baseline="0" dirty="0" smtClean="0">
                          <a:latin typeface="맑은 고딕" panose="020B0503020000020004" pitchFamily="50" charset="-127"/>
                          <a:ea typeface="맑은 고딕" panose="020B0503020000020004" pitchFamily="50" charset="-127"/>
                          <a:cs typeface="Times New Roman"/>
                        </a:rPr>
                        <a:t>의 </a:t>
                      </a:r>
                      <a:r>
                        <a:rPr lang="ko-KR" sz="1100" dirty="0" smtClean="0">
                          <a:latin typeface="맑은 고딕" panose="020B0503020000020004" pitchFamily="50" charset="-127"/>
                          <a:ea typeface="맑은 고딕" panose="020B0503020000020004" pitchFamily="50" charset="-127"/>
                          <a:cs typeface="Times New Roman"/>
                        </a:rPr>
                        <a:t>선행 </a:t>
                      </a:r>
                      <a:r>
                        <a:rPr lang="ko-KR" altLang="en-US" sz="1100" dirty="0">
                          <a:latin typeface="맑은 고딕" panose="020B0503020000020004" pitchFamily="50" charset="-127"/>
                          <a:ea typeface="맑은 고딕" panose="020B0503020000020004" pitchFamily="50" charset="-127"/>
                          <a:cs typeface="Times New Roman"/>
                        </a:rPr>
                        <a:t>칼</a:t>
                      </a:r>
                      <a:r>
                        <a:rPr lang="ko-KR" sz="1100" dirty="0" smtClean="0">
                          <a:latin typeface="맑은 고딕" panose="020B0503020000020004" pitchFamily="50" charset="-127"/>
                          <a:ea typeface="맑은 고딕" panose="020B0503020000020004" pitchFamily="50" charset="-127"/>
                          <a:cs typeface="Times New Roman"/>
                        </a:rPr>
                        <a:t>럼이 </a:t>
                      </a:r>
                      <a:r>
                        <a:rPr lang="ko-KR" altLang="en-US" sz="1100" dirty="0" err="1" smtClean="0">
                          <a:latin typeface="맑은 고딕" panose="020B0503020000020004" pitchFamily="50" charset="-127"/>
                          <a:ea typeface="맑은 고딕" panose="020B0503020000020004" pitchFamily="50" charset="-127"/>
                          <a:cs typeface="Times New Roman"/>
                        </a:rPr>
                        <a:t>조건절에</a:t>
                      </a:r>
                      <a:r>
                        <a:rPr lang="ko-KR" altLang="en-US"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사용</a:t>
                      </a:r>
                      <a:r>
                        <a:rPr lang="ko-KR" altLang="en-US" sz="1100" dirty="0" smtClean="0">
                          <a:latin typeface="맑은 고딕" panose="020B0503020000020004" pitchFamily="50" charset="-127"/>
                          <a:ea typeface="맑은 고딕" panose="020B0503020000020004" pitchFamily="50" charset="-127"/>
                          <a:cs typeface="Times New Roman"/>
                        </a:rPr>
                        <a:t>되</a:t>
                      </a:r>
                      <a:r>
                        <a:rPr lang="ko-KR" sz="1100" dirty="0" smtClean="0">
                          <a:latin typeface="맑은 고딕" panose="020B0503020000020004" pitchFamily="50" charset="-127"/>
                          <a:ea typeface="맑은 고딕" panose="020B0503020000020004" pitchFamily="50" charset="-127"/>
                          <a:cs typeface="Times New Roman"/>
                        </a:rPr>
                        <a:t>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lnSpc>
                          <a:spcPts val="1400"/>
                        </a:lnSpc>
                        <a:spcAft>
                          <a:spcPts val="0"/>
                        </a:spcAft>
                      </a:pPr>
                      <a:r>
                        <a:rPr lang="ko-KR" sz="1100" dirty="0">
                          <a:latin typeface="맑은 고딕" panose="020B0503020000020004" pitchFamily="50" charset="-127"/>
                          <a:ea typeface="맑은 고딕" panose="020B0503020000020004" pitchFamily="50" charset="-127"/>
                          <a:cs typeface="Times New Roman"/>
                        </a:rPr>
                        <a:t>선행 </a:t>
                      </a:r>
                      <a:r>
                        <a:rPr lang="ko-KR" altLang="en-US" sz="1100" dirty="0">
                          <a:latin typeface="맑은 고딕" panose="020B0503020000020004" pitchFamily="50" charset="-127"/>
                          <a:ea typeface="맑은 고딕" panose="020B0503020000020004" pitchFamily="50" charset="-127"/>
                          <a:cs typeface="Times New Roman"/>
                        </a:rPr>
                        <a:t>칼</a:t>
                      </a:r>
                      <a:r>
                        <a:rPr lang="ko-KR" sz="1100" dirty="0" smtClean="0">
                          <a:latin typeface="맑은 고딕" panose="020B0503020000020004" pitchFamily="50" charset="-127"/>
                          <a:ea typeface="맑은 고딕" panose="020B0503020000020004" pitchFamily="50" charset="-127"/>
                          <a:cs typeface="Times New Roman"/>
                        </a:rPr>
                        <a:t>럼에 </a:t>
                      </a:r>
                      <a:r>
                        <a:rPr lang="ko-KR" sz="1100" dirty="0">
                          <a:latin typeface="맑은 고딕" panose="020B0503020000020004" pitchFamily="50" charset="-127"/>
                          <a:ea typeface="맑은 고딕" panose="020B0503020000020004" pitchFamily="50" charset="-127"/>
                          <a:cs typeface="Times New Roman"/>
                        </a:rPr>
                        <a:t>대한 값을 조건에 </a:t>
                      </a:r>
                      <a:r>
                        <a:rPr lang="ko-KR" sz="1100" dirty="0" smtClean="0">
                          <a:latin typeface="맑은 고딕" panose="020B0503020000020004" pitchFamily="50" charset="-127"/>
                          <a:ea typeface="맑은 고딕" panose="020B0503020000020004" pitchFamily="50" charset="-127"/>
                          <a:cs typeface="Times New Roman"/>
                        </a:rPr>
                        <a:t>추가</a:t>
                      </a:r>
                      <a:r>
                        <a:rPr lang="en-US" sz="1100" dirty="0" smtClean="0">
                          <a:latin typeface="맑은 고딕" panose="020B0503020000020004" pitchFamily="50" charset="-127"/>
                          <a:ea typeface="맑은 고딕" panose="020B0503020000020004" pitchFamily="50" charset="-127"/>
                          <a:cs typeface="Times New Roman"/>
                        </a:rPr>
                        <a:t>(</a:t>
                      </a:r>
                      <a:r>
                        <a:rPr lang="ko-KR" altLang="en-US" sz="1100" dirty="0" smtClean="0">
                          <a:latin typeface="맑은 고딕" panose="020B0503020000020004" pitchFamily="50" charset="-127"/>
                          <a:ea typeface="맑은 고딕" panose="020B0503020000020004" pitchFamily="50" charset="-127"/>
                          <a:cs typeface="Times New Roman"/>
                        </a:rPr>
                        <a:t>반드시 </a:t>
                      </a:r>
                      <a:r>
                        <a:rPr lang="ko-KR" sz="1100" dirty="0" smtClean="0">
                          <a:latin typeface="맑은 고딕" panose="020B0503020000020004" pitchFamily="50" charset="-127"/>
                          <a:ea typeface="맑은 고딕" panose="020B0503020000020004" pitchFamily="50" charset="-127"/>
                          <a:cs typeface="Times New Roman"/>
                        </a:rPr>
                        <a:t>선행 </a:t>
                      </a:r>
                      <a:r>
                        <a:rPr lang="ko-KR" altLang="en-US" sz="1100" dirty="0" smtClean="0">
                          <a:latin typeface="맑은 고딕" panose="020B0503020000020004" pitchFamily="50" charset="-127"/>
                          <a:ea typeface="맑은 고딕" panose="020B0503020000020004" pitchFamily="50" charset="-127"/>
                          <a:cs typeface="Times New Roman"/>
                        </a:rPr>
                        <a:t>칼</a:t>
                      </a:r>
                      <a:r>
                        <a:rPr lang="ko-KR" sz="1100" dirty="0" smtClean="0">
                          <a:latin typeface="맑은 고딕" panose="020B0503020000020004" pitchFamily="50" charset="-127"/>
                          <a:ea typeface="맑은 고딕" panose="020B0503020000020004" pitchFamily="50" charset="-127"/>
                          <a:cs typeface="Times New Roman"/>
                        </a:rPr>
                        <a:t>럼</a:t>
                      </a:r>
                      <a:r>
                        <a:rPr lang="en-US" altLang="ko-KR" sz="1100" dirty="0" smtClean="0">
                          <a:latin typeface="맑은 고딕" panose="020B0503020000020004" pitchFamily="50" charset="-127"/>
                          <a:ea typeface="맑은 고딕" panose="020B0503020000020004" pitchFamily="50" charset="-127"/>
                          <a:cs typeface="Times New Roman"/>
                        </a:rPr>
                        <a:t> </a:t>
                      </a:r>
                      <a:r>
                        <a:rPr lang="ko-KR" altLang="en-US" sz="1100" dirty="0" smtClean="0">
                          <a:latin typeface="맑은 고딕" panose="020B0503020000020004" pitchFamily="50" charset="-127"/>
                          <a:ea typeface="맑은 고딕" panose="020B0503020000020004" pitchFamily="50" charset="-127"/>
                          <a:cs typeface="Times New Roman"/>
                        </a:rPr>
                        <a:t>사용</a:t>
                      </a:r>
                      <a:r>
                        <a:rPr lang="en-US" sz="1100" dirty="0" smtClean="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3</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smtClean="0">
                          <a:latin typeface="맑은 고딕" panose="020B0503020000020004" pitchFamily="50" charset="-127"/>
                          <a:ea typeface="맑은 고딕" panose="020B0503020000020004" pitchFamily="50" charset="-127"/>
                          <a:cs typeface="Times New Roman"/>
                        </a:rPr>
                        <a:t>WHERE </a:t>
                      </a:r>
                      <a:r>
                        <a:rPr lang="ko-KR" sz="1100" dirty="0">
                          <a:latin typeface="맑은 고딕" panose="020B0503020000020004" pitchFamily="50" charset="-127"/>
                          <a:ea typeface="맑은 고딕" panose="020B0503020000020004" pitchFamily="50" charset="-127"/>
                          <a:cs typeface="Times New Roman"/>
                        </a:rPr>
                        <a:t>절의 인덱스 </a:t>
                      </a:r>
                      <a:r>
                        <a:rPr lang="ko-KR" altLang="en-US" sz="1100" dirty="0">
                          <a:latin typeface="맑은 고딕" panose="020B0503020000020004" pitchFamily="50" charset="-127"/>
                          <a:ea typeface="맑은 고딕" panose="020B0503020000020004" pitchFamily="50" charset="-127"/>
                          <a:cs typeface="Times New Roman"/>
                        </a:rPr>
                        <a:t>칼</a:t>
                      </a:r>
                      <a:r>
                        <a:rPr lang="ko-KR" sz="1100" dirty="0" smtClean="0">
                          <a:latin typeface="맑은 고딕" panose="020B0503020000020004" pitchFamily="50" charset="-127"/>
                          <a:ea typeface="맑은 고딕" panose="020B0503020000020004" pitchFamily="50" charset="-127"/>
                          <a:cs typeface="Times New Roman"/>
                        </a:rPr>
                        <a:t>럼에 </a:t>
                      </a:r>
                      <a:r>
                        <a:rPr lang="ko-KR" sz="1100" dirty="0">
                          <a:latin typeface="맑은 고딕" panose="020B0503020000020004" pitchFamily="50" charset="-127"/>
                          <a:ea typeface="맑은 고딕" panose="020B0503020000020004" pitchFamily="50" charset="-127"/>
                          <a:cs typeface="Times New Roman"/>
                        </a:rPr>
                        <a:t>변형을 가하지 않는가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dirty="0">
                          <a:latin typeface="맑은 고딕" panose="020B0503020000020004" pitchFamily="50" charset="-127"/>
                          <a:ea typeface="맑은 고딕" panose="020B0503020000020004" pitchFamily="50" charset="-127"/>
                          <a:cs typeface="Times New Roman"/>
                        </a:rPr>
                        <a:t>인덱스 </a:t>
                      </a:r>
                      <a:r>
                        <a:rPr lang="ko-KR" altLang="en-US" sz="1100" dirty="0" smtClean="0">
                          <a:latin typeface="맑은 고딕" panose="020B0503020000020004" pitchFamily="50" charset="-127"/>
                          <a:ea typeface="맑은 고딕" panose="020B0503020000020004" pitchFamily="50" charset="-127"/>
                          <a:cs typeface="Times New Roman"/>
                        </a:rPr>
                        <a:t>칼</a:t>
                      </a:r>
                      <a:r>
                        <a:rPr lang="ko-KR" sz="1100" dirty="0" smtClean="0">
                          <a:latin typeface="맑은 고딕" panose="020B0503020000020004" pitchFamily="50" charset="-127"/>
                          <a:ea typeface="맑은 고딕" panose="020B0503020000020004" pitchFamily="50" charset="-127"/>
                          <a:cs typeface="Times New Roman"/>
                        </a:rPr>
                        <a:t>럼</a:t>
                      </a:r>
                      <a:r>
                        <a:rPr lang="ko-KR" altLang="en-US" sz="1100" dirty="0" smtClean="0">
                          <a:latin typeface="맑은 고딕" panose="020B0503020000020004" pitchFamily="50" charset="-127"/>
                          <a:ea typeface="맑은 고딕" panose="020B0503020000020004" pitchFamily="50" charset="-127"/>
                          <a:cs typeface="Times New Roman"/>
                        </a:rPr>
                        <a:t>이 아닌</a:t>
                      </a:r>
                      <a:r>
                        <a:rPr lang="ko-KR" sz="1100" dirty="0" smtClean="0">
                          <a:latin typeface="맑은 고딕" panose="020B0503020000020004" pitchFamily="50" charset="-127"/>
                          <a:ea typeface="맑은 고딕" panose="020B0503020000020004" pitchFamily="50" charset="-127"/>
                          <a:cs typeface="Times New Roman"/>
                        </a:rPr>
                        <a:t> 변수 변형</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4</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dirty="0">
                          <a:latin typeface="맑은 고딕" panose="020B0503020000020004" pitchFamily="50" charset="-127"/>
                          <a:ea typeface="맑은 고딕" panose="020B0503020000020004" pitchFamily="50" charset="-127"/>
                          <a:cs typeface="Times New Roman"/>
                        </a:rPr>
                        <a:t>조인되는 </a:t>
                      </a:r>
                      <a:r>
                        <a:rPr lang="ko-KR" altLang="en-US" sz="1100" dirty="0" smtClean="0">
                          <a:latin typeface="맑은 고딕" panose="020B0503020000020004" pitchFamily="50" charset="-127"/>
                          <a:ea typeface="맑은 고딕" panose="020B0503020000020004" pitchFamily="50" charset="-127"/>
                          <a:cs typeface="Times New Roman"/>
                        </a:rPr>
                        <a:t>칼럼들은</a:t>
                      </a:r>
                      <a:r>
                        <a:rPr lang="ko-KR" sz="1100" dirty="0" smtClean="0">
                          <a:latin typeface="맑은 고딕" panose="020B0503020000020004" pitchFamily="50" charset="-127"/>
                          <a:ea typeface="맑은 고딕" panose="020B0503020000020004" pitchFamily="50" charset="-127"/>
                          <a:cs typeface="Times New Roman"/>
                        </a:rPr>
                        <a:t> </a:t>
                      </a:r>
                      <a:r>
                        <a:rPr lang="ko-KR" sz="1100" dirty="0">
                          <a:latin typeface="맑은 고딕" panose="020B0503020000020004" pitchFamily="50" charset="-127"/>
                          <a:ea typeface="맑은 고딕" panose="020B0503020000020004" pitchFamily="50" charset="-127"/>
                          <a:cs typeface="Times New Roman"/>
                        </a:rPr>
                        <a:t>인덱스로 지정되어 있는가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lnSpc>
                          <a:spcPts val="1400"/>
                        </a:lnSpc>
                        <a:spcAft>
                          <a:spcPts val="0"/>
                        </a:spcAft>
                      </a:pPr>
                      <a:r>
                        <a:rPr lang="ko-KR" altLang="ko-KR" sz="1100" dirty="0" smtClean="0">
                          <a:latin typeface="맑은 고딕" panose="020B0503020000020004" pitchFamily="50" charset="-127"/>
                          <a:ea typeface="맑은 고딕" panose="020B0503020000020004" pitchFamily="50" charset="-127"/>
                          <a:cs typeface="Times New Roman"/>
                        </a:rPr>
                        <a:t>필요</a:t>
                      </a:r>
                      <a:r>
                        <a:rPr lang="en-US" altLang="ko-KR" sz="1100" dirty="0" smtClean="0">
                          <a:latin typeface="맑은 고딕" panose="020B0503020000020004" pitchFamily="50" charset="-127"/>
                          <a:ea typeface="맑은 고딕" panose="020B0503020000020004" pitchFamily="50" charset="-127"/>
                          <a:cs typeface="Times New Roman"/>
                        </a:rPr>
                        <a:t> </a:t>
                      </a:r>
                      <a:r>
                        <a:rPr lang="ko-KR" altLang="ko-KR" sz="1100" dirty="0" smtClean="0">
                          <a:latin typeface="맑은 고딕" panose="020B0503020000020004" pitchFamily="50" charset="-127"/>
                          <a:ea typeface="맑은 고딕" panose="020B0503020000020004" pitchFamily="50" charset="-127"/>
                          <a:cs typeface="Times New Roman"/>
                        </a:rPr>
                        <a:t>시</a:t>
                      </a:r>
                      <a:r>
                        <a:rPr lang="en-US" altLang="ko-KR" sz="1100" dirty="0" smtClean="0">
                          <a:latin typeface="맑은 고딕" panose="020B0503020000020004" pitchFamily="50" charset="-127"/>
                          <a:ea typeface="맑은 고딕" panose="020B0503020000020004" pitchFamily="50" charset="-127"/>
                          <a:cs typeface="Times New Roman"/>
                        </a:rPr>
                        <a:t> </a:t>
                      </a:r>
                      <a:r>
                        <a:rPr lang="ko-KR" altLang="en-US" sz="1100" dirty="0" smtClean="0">
                          <a:latin typeface="맑은 고딕" panose="020B0503020000020004" pitchFamily="50" charset="-127"/>
                          <a:ea typeface="맑은 고딕" panose="020B0503020000020004" pitchFamily="50" charset="-127"/>
                          <a:cs typeface="Times New Roman"/>
                        </a:rPr>
                        <a:t>인덱스</a:t>
                      </a:r>
                      <a:r>
                        <a:rPr lang="en-US" altLang="ko-KR" sz="1100" dirty="0" smtClean="0">
                          <a:latin typeface="맑은 고딕" panose="020B0503020000020004" pitchFamily="50" charset="-127"/>
                          <a:ea typeface="맑은 고딕" panose="020B0503020000020004" pitchFamily="50" charset="-127"/>
                          <a:cs typeface="Times New Roman"/>
                        </a:rPr>
                        <a:t> </a:t>
                      </a:r>
                      <a:r>
                        <a:rPr lang="ko-KR" altLang="ko-KR" sz="1100" dirty="0" smtClean="0">
                          <a:latin typeface="맑은 고딕" panose="020B0503020000020004" pitchFamily="50" charset="-127"/>
                          <a:ea typeface="맑은 고딕" panose="020B0503020000020004" pitchFamily="50" charset="-127"/>
                          <a:cs typeface="Times New Roman"/>
                        </a:rPr>
                        <a:t>생성</a:t>
                      </a:r>
                      <a:r>
                        <a:rPr lang="en-US" altLang="ko-KR" sz="1100" dirty="0" smtClean="0">
                          <a:latin typeface="맑은 고딕" panose="020B0503020000020004" pitchFamily="50" charset="-127"/>
                          <a:ea typeface="맑은 고딕" panose="020B0503020000020004" pitchFamily="50" charset="-127"/>
                          <a:cs typeface="Times New Roman"/>
                        </a:rPr>
                        <a:t> </a:t>
                      </a:r>
                      <a:r>
                        <a:rPr lang="ko-KR" altLang="ko-KR" sz="1100" dirty="0" smtClean="0">
                          <a:latin typeface="맑은 고딕" panose="020B0503020000020004" pitchFamily="50" charset="-127"/>
                          <a:ea typeface="맑은 고딕" panose="020B0503020000020004" pitchFamily="50" charset="-127"/>
                          <a:cs typeface="Times New Roman"/>
                        </a:rPr>
                        <a:t>요청</a:t>
                      </a:r>
                      <a:endParaRPr lang="ko-KR" alt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5</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altLang="en-US" sz="1100" dirty="0" smtClean="0">
                          <a:latin typeface="맑은 고딕" panose="020B0503020000020004" pitchFamily="50" charset="-127"/>
                          <a:ea typeface="맑은 고딕" panose="020B0503020000020004" pitchFamily="50" charset="-127"/>
                          <a:cs typeface="Times New Roman"/>
                        </a:rPr>
                        <a:t>데이터 타입</a:t>
                      </a:r>
                      <a:r>
                        <a:rPr lang="ko-KR" sz="1100" dirty="0" smtClean="0">
                          <a:latin typeface="맑은 고딕" panose="020B0503020000020004" pitchFamily="50" charset="-127"/>
                          <a:ea typeface="맑은 고딕" panose="020B0503020000020004" pitchFamily="50" charset="-127"/>
                          <a:cs typeface="Times New Roman"/>
                        </a:rPr>
                        <a:t>이 </a:t>
                      </a:r>
                      <a:r>
                        <a:rPr lang="ko-KR" sz="1100" dirty="0">
                          <a:latin typeface="맑은 고딕" panose="020B0503020000020004" pitchFamily="50" charset="-127"/>
                          <a:ea typeface="맑은 고딕" panose="020B0503020000020004" pitchFamily="50" charset="-127"/>
                          <a:cs typeface="Times New Roman"/>
                        </a:rPr>
                        <a:t>다른 </a:t>
                      </a:r>
                      <a:r>
                        <a:rPr lang="ko-KR" altLang="en-US" sz="1100" dirty="0" smtClean="0">
                          <a:latin typeface="맑은 고딕" panose="020B0503020000020004" pitchFamily="50" charset="-127"/>
                          <a:ea typeface="맑은 고딕" panose="020B0503020000020004" pitchFamily="50" charset="-127"/>
                          <a:cs typeface="Times New Roman"/>
                        </a:rPr>
                        <a:t>칼럼</a:t>
                      </a:r>
                      <a:r>
                        <a:rPr lang="ko-KR" sz="1100" dirty="0" smtClean="0">
                          <a:latin typeface="맑은 고딕" panose="020B0503020000020004" pitchFamily="50" charset="-127"/>
                          <a:ea typeface="맑은 고딕" panose="020B0503020000020004" pitchFamily="50" charset="-127"/>
                          <a:cs typeface="Times New Roman"/>
                        </a:rPr>
                        <a:t>과 </a:t>
                      </a:r>
                      <a:r>
                        <a:rPr lang="ko-KR" sz="1100" dirty="0">
                          <a:latin typeface="맑은 고딕" panose="020B0503020000020004" pitchFamily="50" charset="-127"/>
                          <a:ea typeface="맑은 고딕" panose="020B0503020000020004" pitchFamily="50" charset="-127"/>
                          <a:cs typeface="Times New Roman"/>
                        </a:rPr>
                        <a:t>비교하지 않는가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p>
                      <a:pPr algn="just">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a:t>
                      </a:r>
                      <a:r>
                        <a:rPr lang="ko-KR" sz="1100" dirty="0">
                          <a:latin typeface="맑은 고딕" panose="020B0503020000020004" pitchFamily="50" charset="-127"/>
                          <a:ea typeface="맑은 고딕" panose="020B0503020000020004" pitchFamily="50" charset="-127"/>
                          <a:cs typeface="Times New Roman"/>
                        </a:rPr>
                        <a:t>문자</a:t>
                      </a:r>
                      <a:r>
                        <a:rPr lang="en-US" sz="1100" dirty="0">
                          <a:latin typeface="맑은 고딕" panose="020B0503020000020004" pitchFamily="50" charset="-127"/>
                          <a:ea typeface="맑은 고딕" panose="020B0503020000020004" pitchFamily="50" charset="-127"/>
                          <a:cs typeface="Times New Roman"/>
                        </a:rPr>
                        <a:t> </a:t>
                      </a:r>
                      <a:r>
                        <a:rPr lang="ko-KR" altLang="en-US" sz="1100" dirty="0" smtClean="0">
                          <a:latin typeface="맑은 고딕" panose="020B0503020000020004" pitchFamily="50" charset="-127"/>
                          <a:ea typeface="맑은 고딕" panose="020B0503020000020004" pitchFamily="50" charset="-127"/>
                          <a:cs typeface="Times New Roman"/>
                        </a:rPr>
                        <a:t>타입</a:t>
                      </a:r>
                      <a:r>
                        <a:rPr lang="ko-KR" sz="1100" dirty="0" smtClean="0">
                          <a:latin typeface="맑은 고딕" panose="020B0503020000020004" pitchFamily="50" charset="-127"/>
                          <a:ea typeface="맑은 고딕" panose="020B0503020000020004" pitchFamily="50" charset="-127"/>
                          <a:cs typeface="Times New Roman"/>
                        </a:rPr>
                        <a:t>과 </a:t>
                      </a:r>
                      <a:r>
                        <a:rPr lang="ko-KR" sz="1100" dirty="0">
                          <a:latin typeface="맑은 고딕" panose="020B0503020000020004" pitchFamily="50" charset="-127"/>
                          <a:ea typeface="맑은 고딕" panose="020B0503020000020004" pitchFamily="50" charset="-127"/>
                          <a:cs typeface="Times New Roman"/>
                        </a:rPr>
                        <a:t>숫자</a:t>
                      </a:r>
                      <a:r>
                        <a:rPr lang="en-US" sz="1100" dirty="0">
                          <a:latin typeface="맑은 고딕" panose="020B0503020000020004" pitchFamily="50" charset="-127"/>
                          <a:ea typeface="맑은 고딕" panose="020B0503020000020004" pitchFamily="50" charset="-127"/>
                          <a:cs typeface="Times New Roman"/>
                        </a:rPr>
                        <a:t> </a:t>
                      </a:r>
                      <a:r>
                        <a:rPr lang="ko-KR" altLang="en-US" sz="1100" dirty="0" smtClean="0">
                          <a:latin typeface="맑은 고딕" panose="020B0503020000020004" pitchFamily="50" charset="-127"/>
                          <a:ea typeface="맑은 고딕" panose="020B0503020000020004" pitchFamily="50" charset="-127"/>
                          <a:cs typeface="Times New Roman"/>
                        </a:rPr>
                        <a:t>타입</a:t>
                      </a:r>
                      <a:r>
                        <a:rPr lang="ko-KR" sz="1100" dirty="0" smtClean="0">
                          <a:latin typeface="맑은 고딕" panose="020B0503020000020004" pitchFamily="50" charset="-127"/>
                          <a:ea typeface="맑은 고딕" panose="020B0503020000020004" pitchFamily="50" charset="-127"/>
                          <a:cs typeface="Times New Roman"/>
                        </a:rPr>
                        <a:t>의 비교</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등</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altLang="en-US" sz="1100" dirty="0" smtClean="0">
                          <a:latin typeface="맑은 고딕" panose="020B0503020000020004" pitchFamily="50" charset="-127"/>
                          <a:ea typeface="맑은 고딕" panose="020B0503020000020004" pitchFamily="50" charset="-127"/>
                          <a:cs typeface="Times New Roman"/>
                        </a:rPr>
                        <a:t>동일한 데이터 타입으로 변경</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7</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WHERE </a:t>
                      </a:r>
                      <a:r>
                        <a:rPr lang="ko-KR" sz="1100" dirty="0">
                          <a:latin typeface="맑은 고딕" panose="020B0503020000020004" pitchFamily="50" charset="-127"/>
                          <a:ea typeface="맑은 고딕" panose="020B0503020000020004" pitchFamily="50" charset="-127"/>
                          <a:cs typeface="Times New Roman"/>
                        </a:rPr>
                        <a:t>절에 부정형 조건이 사용되지는 않았는가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altLang="en-US" sz="1100" dirty="0" smtClean="0">
                          <a:latin typeface="맑은 고딕" panose="020B0503020000020004" pitchFamily="50" charset="-127"/>
                          <a:ea typeface="맑은 고딕" panose="020B0503020000020004" pitchFamily="50" charset="-127"/>
                          <a:cs typeface="Times New Roman"/>
                        </a:rPr>
                        <a:t>검색 결과 확인 후 양이 적은 경우 </a:t>
                      </a:r>
                      <a:r>
                        <a:rPr lang="ko-KR" altLang="en-US" sz="1100" dirty="0" err="1" smtClean="0">
                          <a:latin typeface="맑은 고딕" panose="020B0503020000020004" pitchFamily="50" charset="-127"/>
                          <a:ea typeface="맑은 고딕" panose="020B0503020000020004" pitchFamily="50" charset="-127"/>
                          <a:cs typeface="Times New Roman"/>
                        </a:rPr>
                        <a:t>긍정형</a:t>
                      </a:r>
                      <a:r>
                        <a:rPr lang="ko-KR" altLang="en-US" sz="1100" dirty="0" smtClean="0">
                          <a:latin typeface="맑은 고딕" panose="020B0503020000020004" pitchFamily="50" charset="-127"/>
                          <a:ea typeface="맑은 고딕" panose="020B0503020000020004" pitchFamily="50" charset="-127"/>
                          <a:cs typeface="Times New Roman"/>
                        </a:rPr>
                        <a:t> 조건으로 변경</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8</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dirty="0">
                          <a:latin typeface="맑은 고딕" panose="020B0503020000020004" pitchFamily="50" charset="-127"/>
                          <a:ea typeface="맑은 고딕" panose="020B0503020000020004" pitchFamily="50" charset="-127"/>
                          <a:cs typeface="Times New Roman"/>
                        </a:rPr>
                        <a:t>조인의 연결고리가 되는 </a:t>
                      </a:r>
                      <a:r>
                        <a:rPr lang="ko-KR" altLang="en-US" sz="1100" dirty="0" smtClean="0">
                          <a:latin typeface="맑은 고딕" panose="020B0503020000020004" pitchFamily="50" charset="-127"/>
                          <a:ea typeface="맑은 고딕" panose="020B0503020000020004" pitchFamily="50" charset="-127"/>
                          <a:cs typeface="Times New Roman"/>
                        </a:rPr>
                        <a:t>칼</a:t>
                      </a:r>
                      <a:r>
                        <a:rPr lang="ko-KR" sz="1100" dirty="0" smtClean="0">
                          <a:latin typeface="맑은 고딕" panose="020B0503020000020004" pitchFamily="50" charset="-127"/>
                          <a:ea typeface="맑은 고딕" panose="020B0503020000020004" pitchFamily="50" charset="-127"/>
                          <a:cs typeface="Times New Roman"/>
                        </a:rPr>
                        <a:t>럼들</a:t>
                      </a:r>
                      <a:r>
                        <a:rPr lang="ko-KR" altLang="en-US" sz="1100" dirty="0" smtClean="0">
                          <a:latin typeface="맑은 고딕" panose="020B0503020000020004" pitchFamily="50" charset="-127"/>
                          <a:ea typeface="맑은 고딕" panose="020B0503020000020004" pitchFamily="50" charset="-127"/>
                          <a:cs typeface="Times New Roman"/>
                        </a:rPr>
                        <a:t>의</a:t>
                      </a:r>
                      <a:r>
                        <a:rPr lang="ko-KR" sz="1100" dirty="0" smtClean="0">
                          <a:latin typeface="맑은 고딕" panose="020B0503020000020004" pitchFamily="50" charset="-127"/>
                          <a:ea typeface="맑은 고딕" panose="020B0503020000020004" pitchFamily="50" charset="-127"/>
                          <a:cs typeface="Times New Roman"/>
                        </a:rPr>
                        <a:t> </a:t>
                      </a:r>
                      <a:r>
                        <a:rPr lang="ko-KR" sz="1100" dirty="0">
                          <a:latin typeface="맑은 고딕" panose="020B0503020000020004" pitchFamily="50" charset="-127"/>
                          <a:ea typeface="맑은 고딕" panose="020B0503020000020004" pitchFamily="50" charset="-127"/>
                          <a:cs typeface="Times New Roman"/>
                        </a:rPr>
                        <a:t>데이터 타입이 동일한가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dirty="0">
                          <a:latin typeface="맑은 고딕" panose="020B0503020000020004" pitchFamily="50" charset="-127"/>
                          <a:ea typeface="맑은 고딕" panose="020B0503020000020004" pitchFamily="50" charset="-127"/>
                          <a:cs typeface="Times New Roman"/>
                        </a:rPr>
                        <a:t>동일한 </a:t>
                      </a:r>
                      <a:r>
                        <a:rPr lang="ko-KR" altLang="en-US" sz="1100" dirty="0" smtClean="0">
                          <a:latin typeface="맑은 고딕" panose="020B0503020000020004" pitchFamily="50" charset="-127"/>
                          <a:ea typeface="맑은 고딕" panose="020B0503020000020004" pitchFamily="50" charset="-127"/>
                          <a:cs typeface="Times New Roman"/>
                        </a:rPr>
                        <a:t>타입으로 연결</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필요</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시 </a:t>
                      </a:r>
                      <a:r>
                        <a:rPr lang="ko-KR" sz="1100" dirty="0">
                          <a:latin typeface="맑은 고딕" panose="020B0503020000020004" pitchFamily="50" charset="-127"/>
                          <a:ea typeface="맑은 고딕" panose="020B0503020000020004" pitchFamily="50" charset="-127"/>
                          <a:cs typeface="Times New Roman"/>
                        </a:rPr>
                        <a:t>데이터 </a:t>
                      </a:r>
                      <a:r>
                        <a:rPr lang="ko-KR" sz="1100" dirty="0" smtClean="0">
                          <a:latin typeface="맑은 고딕" panose="020B0503020000020004" pitchFamily="50" charset="-127"/>
                          <a:ea typeface="맑은 고딕" panose="020B0503020000020004" pitchFamily="50" charset="-127"/>
                          <a:cs typeface="Times New Roman"/>
                        </a:rPr>
                        <a:t>타입 변경</a:t>
                      </a:r>
                      <a:r>
                        <a:rPr lang="en-US" altLang="ko-KR" sz="1100" dirty="0" smtClean="0">
                          <a:latin typeface="맑은 고딕" panose="020B0503020000020004" pitchFamily="50" charset="-127"/>
                          <a:ea typeface="맑은 고딕" panose="020B0503020000020004" pitchFamily="50" charset="-127"/>
                          <a:cs typeface="Times New Roman"/>
                        </a:rPr>
                        <a:t> </a:t>
                      </a:r>
                      <a:r>
                        <a:rPr lang="ko-KR" altLang="en-US" sz="1100" dirty="0" smtClean="0">
                          <a:latin typeface="맑은 고딕" panose="020B0503020000020004" pitchFamily="50" charset="-127"/>
                          <a:ea typeface="맑은 고딕" panose="020B0503020000020004" pitchFamily="50" charset="-127"/>
                          <a:cs typeface="Times New Roman"/>
                        </a:rPr>
                        <a:t>요청</a:t>
                      </a:r>
                      <a:r>
                        <a:rPr lang="ko-KR" sz="1100" dirty="0" smtClean="0">
                          <a:latin typeface="맑은 고딕" panose="020B0503020000020004" pitchFamily="50" charset="-127"/>
                          <a:ea typeface="맑은 고딕" panose="020B0503020000020004" pitchFamily="50" charset="-127"/>
                          <a:cs typeface="Times New Roman"/>
                        </a:rPr>
                        <a:t> </a:t>
                      </a:r>
                      <a:r>
                        <a:rPr lang="en-US" sz="1100" dirty="0" smtClean="0">
                          <a:latin typeface="맑은 고딕" panose="020B0503020000020004" pitchFamily="50" charset="-127"/>
                          <a:ea typeface="맑은 고딕" panose="020B0503020000020004" pitchFamily="50" charset="-127"/>
                          <a:cs typeface="Times New Roman"/>
                        </a:rPr>
                        <a:t>(</a:t>
                      </a:r>
                      <a:r>
                        <a:rPr lang="en-US" sz="1100" dirty="0">
                          <a:latin typeface="맑은 고딕" panose="020B0503020000020004" pitchFamily="50" charset="-127"/>
                          <a:ea typeface="맑은 고딕" panose="020B0503020000020004" pitchFamily="50" charset="-127"/>
                          <a:cs typeface="Times New Roman"/>
                        </a:rPr>
                        <a:t>DBA </a:t>
                      </a:r>
                      <a:r>
                        <a:rPr lang="en-US" sz="1100" baseline="0" dirty="0" smtClean="0">
                          <a:latin typeface="맑은 고딕" panose="020B0503020000020004" pitchFamily="50" charset="-127"/>
                          <a:ea typeface="맑은 고딕" panose="020B0503020000020004" pitchFamily="50" charset="-127"/>
                          <a:cs typeface="Times New Roman"/>
                        </a:rPr>
                        <a:t> </a:t>
                      </a:r>
                      <a:r>
                        <a:rPr lang="ko-KR" altLang="en-US" sz="1100" baseline="0" dirty="0" smtClean="0">
                          <a:latin typeface="맑은 고딕" panose="020B0503020000020004" pitchFamily="50" charset="-127"/>
                          <a:ea typeface="맑은 고딕" panose="020B0503020000020004" pitchFamily="50" charset="-127"/>
                          <a:cs typeface="Times New Roman"/>
                        </a:rPr>
                        <a:t>또는 </a:t>
                      </a:r>
                      <a:r>
                        <a:rPr lang="ko-KR" sz="1100" dirty="0" smtClean="0">
                          <a:latin typeface="맑은 고딕" panose="020B0503020000020004" pitchFamily="50" charset="-127"/>
                          <a:ea typeface="맑은 고딕" panose="020B0503020000020004" pitchFamily="50" charset="-127"/>
                          <a:cs typeface="Times New Roman"/>
                        </a:rPr>
                        <a:t>모델러</a:t>
                      </a:r>
                      <a:r>
                        <a:rPr lang="en-US" sz="1100" dirty="0" smtClean="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bl>
          </a:graphicData>
        </a:graphic>
      </p:graphicFrame>
      <p:sp>
        <p:nvSpPr>
          <p:cNvPr id="6" name="Text Box 7"/>
          <p:cNvSpPr txBox="1">
            <a:spLocks noChangeArrowheads="1"/>
          </p:cNvSpPr>
          <p:nvPr/>
        </p:nvSpPr>
        <p:spPr bwMode="auto">
          <a:xfrm>
            <a:off x="560388" y="1279793"/>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4.3 </a:t>
            </a:r>
            <a:r>
              <a:rPr lang="ko-KR" altLang="en-US" sz="1200" b="1" dirty="0" smtClean="0">
                <a:solidFill>
                  <a:srgbClr val="000000"/>
                </a:solidFill>
                <a:latin typeface="맑은 고딕" panose="020B0503020000020004" pitchFamily="50" charset="-127"/>
                <a:ea typeface="맑은 고딕" panose="020B0503020000020004" pitchFamily="50" charset="-127"/>
              </a:rPr>
              <a:t>인덱스 사용</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7" name="Text Box 6"/>
          <p:cNvSpPr txBox="1">
            <a:spLocks noChangeArrowheads="1"/>
          </p:cNvSpPr>
          <p:nvPr/>
        </p:nvSpPr>
        <p:spPr bwMode="auto">
          <a:xfrm>
            <a:off x="263525" y="819418"/>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4</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점검</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리스트</a:t>
            </a:r>
            <a:endParaRPr lang="en-US" altLang="ko-KR" sz="1600" b="1"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92228856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표 3"/>
          <p:cNvGraphicFramePr>
            <a:graphicFrameLocks noGrp="1"/>
          </p:cNvGraphicFramePr>
          <p:nvPr>
            <p:extLst>
              <p:ext uri="{D42A27DB-BD31-4B8C-83A1-F6EECF244321}">
                <p14:modId xmlns:p14="http://schemas.microsoft.com/office/powerpoint/2010/main" val="66123795"/>
              </p:ext>
            </p:extLst>
          </p:nvPr>
        </p:nvGraphicFramePr>
        <p:xfrm>
          <a:off x="595328" y="1694284"/>
          <a:ext cx="8174096" cy="3309144"/>
        </p:xfrm>
        <a:graphic>
          <a:graphicData uri="http://schemas.openxmlformats.org/drawingml/2006/table">
            <a:tbl>
              <a:tblPr firstRow="1" bandRow="1">
                <a:tableStyleId>{BDBED569-4797-4DF1-A0F4-6AAB3CD982D8}</a:tableStyleId>
              </a:tblPr>
              <a:tblGrid>
                <a:gridCol w="823221"/>
                <a:gridCol w="3894491"/>
                <a:gridCol w="3456384"/>
              </a:tblGrid>
              <a:tr h="406447">
                <a:tc>
                  <a:txBody>
                    <a:bodyPr/>
                    <a:lstStyle/>
                    <a:p>
                      <a:pPr algn="ctr" latinLnBrk="1"/>
                      <a:r>
                        <a:rPr lang="ko-KR" altLang="en-US" sz="1100" b="1" dirty="0" smtClean="0">
                          <a:latin typeface="맑은 고딕" pitchFamily="50" charset="-127"/>
                          <a:ea typeface="맑은 고딕" pitchFamily="50" charset="-127"/>
                        </a:rPr>
                        <a:t>번호</a:t>
                      </a:r>
                      <a:endParaRPr lang="ko-KR" altLang="en-US" sz="1100" b="1" dirty="0">
                        <a:latin typeface="맑은 고딕" pitchFamily="50" charset="-127"/>
                        <a:ea typeface="맑은 고딕" pitchFamily="50" charset="-127"/>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100" b="1" kern="1200" dirty="0" smtClean="0">
                          <a:solidFill>
                            <a:srgbClr val="333333"/>
                          </a:solidFill>
                          <a:latin typeface="맑은 고딕" panose="020B0503020000020004" pitchFamily="50" charset="-127"/>
                          <a:ea typeface="맑은 고딕" panose="020B0503020000020004" pitchFamily="50" charset="-127"/>
                          <a:cs typeface="+mn-cs"/>
                        </a:rPr>
                        <a:t>점검 항목</a:t>
                      </a:r>
                      <a:endParaRPr lang="ko-KR" altLang="en-US" sz="1100" b="1" kern="1200" dirty="0">
                        <a:solidFill>
                          <a:srgbClr val="333333"/>
                        </a:solidFill>
                        <a:latin typeface="맑은 고딕" panose="020B0503020000020004" pitchFamily="50" charset="-127"/>
                        <a:ea typeface="맑은 고딕" panose="020B0503020000020004" pitchFamily="50" charset="-127"/>
                        <a:cs typeface="+mn-cs"/>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ctr" latinLnBrk="1"/>
                      <a:r>
                        <a:rPr lang="ko-KR" altLang="en-US" sz="1100" b="1" kern="1200" dirty="0" smtClean="0">
                          <a:solidFill>
                            <a:srgbClr val="333333"/>
                          </a:solidFill>
                          <a:latin typeface="맑은 고딕" panose="020B0503020000020004" pitchFamily="50" charset="-127"/>
                          <a:ea typeface="맑은 고딕" panose="020B0503020000020004" pitchFamily="50" charset="-127"/>
                          <a:cs typeface="+mn-cs"/>
                        </a:rPr>
                        <a:t>개선 방법</a:t>
                      </a:r>
                      <a:endParaRPr lang="ko-KR" altLang="en-US" sz="1100" b="1" kern="1200" dirty="0">
                        <a:solidFill>
                          <a:srgbClr val="333333"/>
                        </a:solidFill>
                        <a:latin typeface="맑은 고딕" panose="020B0503020000020004" pitchFamily="50" charset="-127"/>
                        <a:ea typeface="맑은 고딕" panose="020B0503020000020004" pitchFamily="50" charset="-127"/>
                        <a:cs typeface="+mn-cs"/>
                      </a:endParaRPr>
                    </a:p>
                  </a:txBody>
                  <a:tcPr marL="78007" marR="78007" marT="45715" marB="45715"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85000"/>
                      </a:schemeClr>
                    </a:solid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1</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BETWEEN</a:t>
                      </a:r>
                      <a:r>
                        <a:rPr lang="ko-KR" sz="1100" dirty="0">
                          <a:latin typeface="맑은 고딕" panose="020B0503020000020004" pitchFamily="50" charset="-127"/>
                          <a:ea typeface="맑은 고딕" panose="020B0503020000020004" pitchFamily="50" charset="-127"/>
                          <a:cs typeface="Times New Roman"/>
                        </a:rPr>
                        <a:t>의 사용은 적절한가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smtClean="0">
                          <a:latin typeface="맑은 고딕" panose="020B0503020000020004" pitchFamily="50" charset="-127"/>
                          <a:ea typeface="맑은 고딕" panose="020B0503020000020004" pitchFamily="50" charset="-127"/>
                          <a:cs typeface="Times New Roman"/>
                        </a:rPr>
                        <a:t>IN</a:t>
                      </a:r>
                      <a:r>
                        <a:rPr lang="ko-KR" sz="1100" dirty="0" smtClean="0">
                          <a:latin typeface="맑은 고딕" panose="020B0503020000020004" pitchFamily="50" charset="-127"/>
                          <a:ea typeface="맑은 고딕" panose="020B0503020000020004" pitchFamily="50" charset="-127"/>
                          <a:cs typeface="Times New Roman"/>
                        </a:rPr>
                        <a:t> 사용 고려</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2</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OR </a:t>
                      </a:r>
                      <a:r>
                        <a:rPr lang="ko-KR" sz="1100" dirty="0">
                          <a:latin typeface="맑은 고딕" panose="020B0503020000020004" pitchFamily="50" charset="-127"/>
                          <a:ea typeface="맑은 고딕" panose="020B0503020000020004" pitchFamily="50" charset="-127"/>
                          <a:cs typeface="Times New Roman"/>
                        </a:rPr>
                        <a:t>사용은 적절한가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UNION ALL, DECODE, </a:t>
                      </a:r>
                      <a:r>
                        <a:rPr lang="en-US" sz="1100" dirty="0" smtClean="0">
                          <a:latin typeface="맑은 고딕" panose="020B0503020000020004" pitchFamily="50" charset="-127"/>
                          <a:ea typeface="맑은 고딕" panose="020B0503020000020004" pitchFamily="50" charset="-127"/>
                          <a:cs typeface="Times New Roman"/>
                        </a:rPr>
                        <a:t>CASE..WHEN, IN </a:t>
                      </a:r>
                      <a:r>
                        <a:rPr lang="ko-KR" sz="1100" dirty="0" smtClean="0">
                          <a:latin typeface="맑은 고딕" panose="020B0503020000020004" pitchFamily="50" charset="-127"/>
                          <a:ea typeface="맑은 고딕" panose="020B0503020000020004" pitchFamily="50" charset="-127"/>
                          <a:cs typeface="Times New Roman"/>
                        </a:rPr>
                        <a:t>사용</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고려</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3</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dirty="0">
                          <a:latin typeface="맑은 고딕" panose="020B0503020000020004" pitchFamily="50" charset="-127"/>
                          <a:ea typeface="맑은 고딕" panose="020B0503020000020004" pitchFamily="50" charset="-127"/>
                          <a:cs typeface="Times New Roman"/>
                        </a:rPr>
                        <a:t>존재 여부 확인을 위한</a:t>
                      </a:r>
                      <a:r>
                        <a:rPr lang="en-US" sz="1100" dirty="0">
                          <a:latin typeface="맑은 고딕" panose="020B0503020000020004" pitchFamily="50" charset="-127"/>
                          <a:ea typeface="맑은 고딕" panose="020B0503020000020004" pitchFamily="50" charset="-127"/>
                          <a:cs typeface="Times New Roman"/>
                        </a:rPr>
                        <a:t> COUNT(*)</a:t>
                      </a:r>
                      <a:r>
                        <a:rPr lang="ko-KR" sz="1100" dirty="0">
                          <a:latin typeface="맑은 고딕" panose="020B0503020000020004" pitchFamily="50" charset="-127"/>
                          <a:ea typeface="맑은 고딕" panose="020B0503020000020004" pitchFamily="50" charset="-127"/>
                          <a:cs typeface="Times New Roman"/>
                        </a:rPr>
                        <a:t>의 사용은 적절한가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dirty="0">
                          <a:latin typeface="맑은 고딕" panose="020B0503020000020004" pitchFamily="50" charset="-127"/>
                          <a:ea typeface="맑은 고딕" panose="020B0503020000020004" pitchFamily="50" charset="-127"/>
                          <a:cs typeface="Times New Roman"/>
                        </a:rPr>
                        <a:t>존재 </a:t>
                      </a:r>
                      <a:r>
                        <a:rPr lang="ko-KR" sz="1100" dirty="0" smtClean="0">
                          <a:latin typeface="맑은 고딕" panose="020B0503020000020004" pitchFamily="50" charset="-127"/>
                          <a:ea typeface="맑은 고딕" panose="020B0503020000020004" pitchFamily="50" charset="-127"/>
                          <a:cs typeface="Times New Roman"/>
                        </a:rPr>
                        <a:t>여부만 </a:t>
                      </a:r>
                      <a:r>
                        <a:rPr lang="ko-KR" sz="1100" dirty="0">
                          <a:latin typeface="맑은 고딕" panose="020B0503020000020004" pitchFamily="50" charset="-127"/>
                          <a:ea typeface="맑은 고딕" panose="020B0503020000020004" pitchFamily="50" charset="-127"/>
                          <a:cs typeface="Times New Roman"/>
                        </a:rPr>
                        <a:t>확인하는 </a:t>
                      </a:r>
                      <a:r>
                        <a:rPr lang="ko-KR" sz="1100" dirty="0" smtClean="0">
                          <a:latin typeface="맑은 고딕" panose="020B0503020000020004" pitchFamily="50" charset="-127"/>
                          <a:ea typeface="맑은 고딕" panose="020B0503020000020004" pitchFamily="50" charset="-127"/>
                          <a:cs typeface="Times New Roman"/>
                        </a:rPr>
                        <a:t>경우</a:t>
                      </a:r>
                      <a:r>
                        <a:rPr lang="en-US" altLang="ko-KR" sz="1100" baseline="0" dirty="0" smtClean="0">
                          <a:latin typeface="맑은 고딕" panose="020B0503020000020004" pitchFamily="50" charset="-127"/>
                          <a:ea typeface="맑은 고딕" panose="020B0503020000020004" pitchFamily="50" charset="-127"/>
                          <a:cs typeface="Times New Roman"/>
                        </a:rPr>
                        <a:t> </a:t>
                      </a:r>
                      <a:r>
                        <a:rPr lang="en-US" sz="1100" dirty="0" smtClean="0">
                          <a:latin typeface="맑은 고딕" panose="020B0503020000020004" pitchFamily="50" charset="-127"/>
                          <a:ea typeface="맑은 고딕" panose="020B0503020000020004" pitchFamily="50" charset="-127"/>
                          <a:cs typeface="Times New Roman"/>
                        </a:rPr>
                        <a:t> ROWNUM</a:t>
                      </a:r>
                      <a:r>
                        <a:rPr lang="ko-KR" sz="1100" dirty="0" smtClean="0">
                          <a:latin typeface="맑은 고딕" panose="020B0503020000020004" pitchFamily="50" charset="-127"/>
                          <a:ea typeface="맑은 고딕" panose="020B0503020000020004" pitchFamily="50" charset="-127"/>
                          <a:cs typeface="Times New Roman"/>
                        </a:rPr>
                        <a:t> 활용</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4</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altLang="en-US" sz="1100" dirty="0" smtClean="0">
                          <a:latin typeface="맑은 고딕" panose="020B0503020000020004" pitchFamily="50" charset="-127"/>
                          <a:ea typeface="맑은 고딕" panose="020B0503020000020004" pitchFamily="50" charset="-127"/>
                          <a:cs typeface="Times New Roman"/>
                        </a:rPr>
                        <a:t>서브 쿼리</a:t>
                      </a:r>
                      <a:r>
                        <a:rPr lang="ko-KR" sz="1100" dirty="0" smtClean="0">
                          <a:latin typeface="맑은 고딕" panose="020B0503020000020004" pitchFamily="50" charset="-127"/>
                          <a:ea typeface="맑은 고딕" panose="020B0503020000020004" pitchFamily="50" charset="-127"/>
                          <a:cs typeface="Times New Roman"/>
                        </a:rPr>
                        <a:t>를 </a:t>
                      </a:r>
                      <a:r>
                        <a:rPr lang="ko-KR" sz="1100" dirty="0">
                          <a:latin typeface="맑은 고딕" panose="020B0503020000020004" pitchFamily="50" charset="-127"/>
                          <a:ea typeface="맑은 고딕" panose="020B0503020000020004" pitchFamily="50" charset="-127"/>
                          <a:cs typeface="Times New Roman"/>
                        </a:rPr>
                        <a:t>포함하고 있는</a:t>
                      </a:r>
                      <a:r>
                        <a:rPr lang="en-US" sz="1100" dirty="0">
                          <a:latin typeface="맑은 고딕" panose="020B0503020000020004" pitchFamily="50" charset="-127"/>
                          <a:ea typeface="맑은 고딕" panose="020B0503020000020004" pitchFamily="50" charset="-127"/>
                          <a:cs typeface="Times New Roman"/>
                        </a:rPr>
                        <a:t> IN</a:t>
                      </a:r>
                      <a:r>
                        <a:rPr lang="ko-KR" sz="1100" dirty="0">
                          <a:latin typeface="맑은 고딕" panose="020B0503020000020004" pitchFamily="50" charset="-127"/>
                          <a:ea typeface="맑은 고딕" panose="020B0503020000020004" pitchFamily="50" charset="-127"/>
                          <a:cs typeface="Times New Roman"/>
                        </a:rPr>
                        <a:t>의 사용은 적절한가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smtClean="0">
                          <a:latin typeface="맑은 고딕" panose="020B0503020000020004" pitchFamily="50" charset="-127"/>
                          <a:ea typeface="맑은 고딕" panose="020B0503020000020004" pitchFamily="50" charset="-127"/>
                          <a:cs typeface="Times New Roman"/>
                        </a:rPr>
                        <a:t>EXISTS</a:t>
                      </a:r>
                      <a:r>
                        <a:rPr lang="ko-KR" sz="1100" dirty="0" smtClean="0">
                          <a:latin typeface="맑은 고딕" panose="020B0503020000020004" pitchFamily="50" charset="-127"/>
                          <a:ea typeface="맑은 고딕" panose="020B0503020000020004" pitchFamily="50" charset="-127"/>
                          <a:cs typeface="Times New Roman"/>
                        </a:rPr>
                        <a:t> 사용 고려</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5</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altLang="ko-KR" sz="1100" dirty="0" smtClean="0">
                          <a:latin typeface="맑은 고딕" panose="020B0503020000020004" pitchFamily="50" charset="-127"/>
                          <a:ea typeface="맑은 고딕" panose="020B0503020000020004" pitchFamily="50" charset="-127"/>
                          <a:cs typeface="Times New Roman"/>
                        </a:rPr>
                        <a:t>UNION</a:t>
                      </a:r>
                      <a:r>
                        <a:rPr lang="ko-KR" sz="1100" dirty="0" smtClean="0">
                          <a:latin typeface="맑은 고딕" panose="020B0503020000020004" pitchFamily="50" charset="-127"/>
                          <a:ea typeface="맑은 고딕" panose="020B0503020000020004" pitchFamily="50" charset="-127"/>
                          <a:cs typeface="Times New Roman"/>
                        </a:rPr>
                        <a:t>의 </a:t>
                      </a:r>
                      <a:r>
                        <a:rPr lang="ko-KR" sz="1100" dirty="0">
                          <a:latin typeface="맑은 고딕" panose="020B0503020000020004" pitchFamily="50" charset="-127"/>
                          <a:ea typeface="맑은 고딕" panose="020B0503020000020004" pitchFamily="50" charset="-127"/>
                          <a:cs typeface="Times New Roman"/>
                        </a:rPr>
                        <a:t>사용은 적절한가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sz="1100" dirty="0" smtClean="0">
                          <a:latin typeface="맑은 고딕" panose="020B0503020000020004" pitchFamily="50" charset="-127"/>
                          <a:ea typeface="맑은 고딕" panose="020B0503020000020004" pitchFamily="50" charset="-127"/>
                          <a:cs typeface="Times New Roman"/>
                        </a:rPr>
                        <a:t>중복</a:t>
                      </a:r>
                      <a:r>
                        <a:rPr lang="en-US" altLang="ko-KR" sz="1100" dirty="0" smtClean="0">
                          <a:latin typeface="맑은 고딕" panose="020B0503020000020004" pitchFamily="50" charset="-127"/>
                          <a:ea typeface="맑은 고딕" panose="020B0503020000020004" pitchFamily="50" charset="-127"/>
                          <a:cs typeface="Times New Roman"/>
                        </a:rPr>
                        <a:t> </a:t>
                      </a:r>
                      <a:r>
                        <a:rPr lang="ko-KR" sz="1100" dirty="0" smtClean="0">
                          <a:latin typeface="맑은 고딕" panose="020B0503020000020004" pitchFamily="50" charset="-127"/>
                          <a:ea typeface="맑은 고딕" panose="020B0503020000020004" pitchFamily="50" charset="-127"/>
                          <a:cs typeface="Times New Roman"/>
                        </a:rPr>
                        <a:t>제거가 필요</a:t>
                      </a:r>
                      <a:r>
                        <a:rPr lang="ko-KR" altLang="en-US" sz="1100" dirty="0" smtClean="0">
                          <a:latin typeface="맑은 고딕" panose="020B0503020000020004" pitchFamily="50" charset="-127"/>
                          <a:ea typeface="맑은 고딕" panose="020B0503020000020004" pitchFamily="50" charset="-127"/>
                          <a:cs typeface="Times New Roman"/>
                        </a:rPr>
                        <a:t>하지</a:t>
                      </a:r>
                      <a:r>
                        <a:rPr lang="ko-KR" sz="1100" dirty="0" smtClean="0">
                          <a:latin typeface="맑은 고딕" panose="020B0503020000020004" pitchFamily="50" charset="-127"/>
                          <a:ea typeface="맑은 고딕" panose="020B0503020000020004" pitchFamily="50" charset="-127"/>
                          <a:cs typeface="Times New Roman"/>
                        </a:rPr>
                        <a:t> </a:t>
                      </a:r>
                      <a:r>
                        <a:rPr lang="ko-KR" sz="1100" dirty="0">
                          <a:latin typeface="맑은 고딕" panose="020B0503020000020004" pitchFamily="50" charset="-127"/>
                          <a:ea typeface="맑은 고딕" panose="020B0503020000020004" pitchFamily="50" charset="-127"/>
                          <a:cs typeface="Times New Roman"/>
                        </a:rPr>
                        <a:t>않는 </a:t>
                      </a:r>
                      <a:r>
                        <a:rPr lang="ko-KR" sz="1100" dirty="0" smtClean="0">
                          <a:latin typeface="맑은 고딕" panose="020B0503020000020004" pitchFamily="50" charset="-127"/>
                          <a:ea typeface="맑은 고딕" panose="020B0503020000020004" pitchFamily="50" charset="-127"/>
                          <a:cs typeface="Times New Roman"/>
                        </a:rPr>
                        <a:t>경우</a:t>
                      </a:r>
                      <a:r>
                        <a:rPr lang="en-US" altLang="ko-KR" sz="1100" baseline="0" dirty="0" smtClean="0">
                          <a:latin typeface="맑은 고딕" panose="020B0503020000020004" pitchFamily="50" charset="-127"/>
                          <a:ea typeface="맑은 고딕" panose="020B0503020000020004" pitchFamily="50" charset="-127"/>
                          <a:cs typeface="Times New Roman"/>
                        </a:rPr>
                        <a:t> </a:t>
                      </a:r>
                      <a:r>
                        <a:rPr lang="en-US" sz="1100" dirty="0" smtClean="0">
                          <a:latin typeface="맑은 고딕" panose="020B0503020000020004" pitchFamily="50" charset="-127"/>
                          <a:ea typeface="맑은 고딕" panose="020B0503020000020004" pitchFamily="50" charset="-127"/>
                          <a:cs typeface="Times New Roman"/>
                        </a:rPr>
                        <a:t>‘</a:t>
                      </a:r>
                      <a:r>
                        <a:rPr lang="en-US" sz="1100" dirty="0">
                          <a:latin typeface="맑은 고딕" panose="020B0503020000020004" pitchFamily="50" charset="-127"/>
                          <a:ea typeface="맑은 고딕" panose="020B0503020000020004" pitchFamily="50" charset="-127"/>
                          <a:cs typeface="Times New Roman"/>
                        </a:rPr>
                        <a:t>UNION </a:t>
                      </a:r>
                      <a:r>
                        <a:rPr lang="en-US" sz="1100" dirty="0" smtClean="0">
                          <a:latin typeface="맑은 고딕" panose="020B0503020000020004" pitchFamily="50" charset="-127"/>
                          <a:ea typeface="맑은 고딕" panose="020B0503020000020004" pitchFamily="50" charset="-127"/>
                          <a:cs typeface="Times New Roman"/>
                        </a:rPr>
                        <a:t>ALL </a:t>
                      </a:r>
                      <a:r>
                        <a:rPr lang="ko-KR" sz="1100" dirty="0" smtClean="0">
                          <a:latin typeface="맑은 고딕" panose="020B0503020000020004" pitchFamily="50" charset="-127"/>
                          <a:ea typeface="맑은 고딕" panose="020B0503020000020004" pitchFamily="50" charset="-127"/>
                          <a:cs typeface="Times New Roman"/>
                        </a:rPr>
                        <a:t>사용</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6</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ko-KR" altLang="en-US" sz="1100" dirty="0" smtClean="0">
                          <a:latin typeface="맑은 고딕" panose="020B0503020000020004" pitchFamily="50" charset="-127"/>
                          <a:ea typeface="맑은 고딕" panose="020B0503020000020004" pitchFamily="50" charset="-127"/>
                          <a:cs typeface="Times New Roman"/>
                        </a:rPr>
                        <a:t>서브 쿼리</a:t>
                      </a:r>
                      <a:r>
                        <a:rPr lang="ko-KR" sz="1100" dirty="0" smtClean="0">
                          <a:latin typeface="맑은 고딕" panose="020B0503020000020004" pitchFamily="50" charset="-127"/>
                          <a:ea typeface="맑은 고딕" panose="020B0503020000020004" pitchFamily="50" charset="-127"/>
                          <a:cs typeface="Times New Roman"/>
                        </a:rPr>
                        <a:t>의 </a:t>
                      </a:r>
                      <a:r>
                        <a:rPr lang="ko-KR" sz="1100" dirty="0">
                          <a:latin typeface="맑은 고딕" panose="020B0503020000020004" pitchFamily="50" charset="-127"/>
                          <a:ea typeface="맑은 고딕" panose="020B0503020000020004" pitchFamily="50" charset="-127"/>
                          <a:cs typeface="Times New Roman"/>
                        </a:rPr>
                        <a:t>사용은 적절한가</a:t>
                      </a:r>
                      <a:r>
                        <a:rPr lang="en-US" sz="1100" dirty="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smtClean="0">
                          <a:latin typeface="맑은 고딕" panose="020B0503020000020004" pitchFamily="50" charset="-127"/>
                          <a:ea typeface="맑은 고딕" panose="020B0503020000020004" pitchFamily="50" charset="-127"/>
                          <a:cs typeface="Times New Roman"/>
                        </a:rPr>
                        <a:t>JOIN</a:t>
                      </a:r>
                      <a:r>
                        <a:rPr lang="ko-KR" sz="1100" dirty="0" smtClean="0">
                          <a:latin typeface="맑은 고딕" panose="020B0503020000020004" pitchFamily="50" charset="-127"/>
                          <a:ea typeface="맑은 고딕" panose="020B0503020000020004" pitchFamily="50" charset="-127"/>
                          <a:cs typeface="Times New Roman"/>
                        </a:rPr>
                        <a:t> 고려</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r h="414671">
                <a:tc>
                  <a:txBody>
                    <a:bodyPr/>
                    <a:lstStyle/>
                    <a:p>
                      <a:pPr algn="ctr">
                        <a:lnSpc>
                          <a:spcPts val="1400"/>
                        </a:lnSpc>
                        <a:spcAft>
                          <a:spcPts val="0"/>
                        </a:spcAft>
                      </a:pPr>
                      <a:r>
                        <a:rPr lang="en-US" sz="1100" dirty="0">
                          <a:latin typeface="맑은 고딕" panose="020B0503020000020004" pitchFamily="50" charset="-127"/>
                          <a:ea typeface="맑은 고딕" panose="020B0503020000020004" pitchFamily="50" charset="-127"/>
                          <a:cs typeface="Times New Roman"/>
                        </a:rPr>
                        <a:t>7</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smtClean="0">
                          <a:latin typeface="맑은 고딕" panose="020B0503020000020004" pitchFamily="50" charset="-127"/>
                          <a:ea typeface="맑은 고딕" panose="020B0503020000020004" pitchFamily="50" charset="-127"/>
                          <a:cs typeface="Times New Roman"/>
                        </a:rPr>
                        <a:t>DECODE </a:t>
                      </a:r>
                      <a:r>
                        <a:rPr lang="ko-KR" altLang="en-US" sz="1100" dirty="0" smtClean="0">
                          <a:latin typeface="맑은 고딕" panose="020B0503020000020004" pitchFamily="50" charset="-127"/>
                          <a:ea typeface="맑은 고딕" panose="020B0503020000020004" pitchFamily="50" charset="-127"/>
                          <a:cs typeface="Times New Roman"/>
                        </a:rPr>
                        <a:t>함수</a:t>
                      </a:r>
                      <a:r>
                        <a:rPr lang="ko-KR" altLang="en-US" sz="1100" baseline="0" dirty="0" smtClean="0">
                          <a:latin typeface="맑은 고딕" panose="020B0503020000020004" pitchFamily="50" charset="-127"/>
                          <a:ea typeface="맑은 고딕" panose="020B0503020000020004" pitchFamily="50" charset="-127"/>
                          <a:cs typeface="Times New Roman"/>
                        </a:rPr>
                        <a:t>가 </a:t>
                      </a:r>
                      <a:r>
                        <a:rPr lang="en-US" sz="1100" dirty="0" smtClean="0">
                          <a:latin typeface="맑은 고딕" panose="020B0503020000020004" pitchFamily="50" charset="-127"/>
                          <a:ea typeface="맑은 고딕" panose="020B0503020000020004" pitchFamily="50" charset="-127"/>
                          <a:cs typeface="Times New Roman"/>
                        </a:rPr>
                        <a:t>3</a:t>
                      </a:r>
                      <a:r>
                        <a:rPr lang="ko-KR" altLang="en-US" sz="1100" dirty="0" smtClean="0">
                          <a:latin typeface="맑은 고딕" panose="020B0503020000020004" pitchFamily="50" charset="-127"/>
                          <a:ea typeface="맑은 고딕" panose="020B0503020000020004" pitchFamily="50" charset="-127"/>
                          <a:cs typeface="Times New Roman"/>
                        </a:rPr>
                        <a:t>레벨 이상 중첩 사용되는가</a:t>
                      </a:r>
                      <a:r>
                        <a:rPr lang="en-US" altLang="ko-KR" sz="1100" dirty="0" smtClean="0">
                          <a:latin typeface="맑은 고딕" panose="020B0503020000020004" pitchFamily="50" charset="-127"/>
                          <a:ea typeface="맑은 고딕" panose="020B0503020000020004" pitchFamily="50" charset="-127"/>
                          <a:cs typeface="Times New Roman"/>
                        </a:rPr>
                        <a:t>?</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just">
                        <a:lnSpc>
                          <a:spcPts val="1400"/>
                        </a:lnSpc>
                        <a:spcAft>
                          <a:spcPts val="0"/>
                        </a:spcAft>
                      </a:pPr>
                      <a:r>
                        <a:rPr lang="en-US" sz="1100" dirty="0" smtClean="0">
                          <a:latin typeface="맑은 고딕" panose="020B0503020000020004" pitchFamily="50" charset="-127"/>
                          <a:ea typeface="맑은 고딕" panose="020B0503020000020004" pitchFamily="50" charset="-127"/>
                          <a:cs typeface="Times New Roman"/>
                        </a:rPr>
                        <a:t>CASE </a:t>
                      </a:r>
                      <a:r>
                        <a:rPr lang="ko-KR" altLang="en-US" sz="1100" dirty="0" smtClean="0">
                          <a:latin typeface="맑은 고딕" panose="020B0503020000020004" pitchFamily="50" charset="-127"/>
                          <a:ea typeface="맑은 고딕" panose="020B0503020000020004" pitchFamily="50" charset="-127"/>
                          <a:cs typeface="Times New Roman"/>
                        </a:rPr>
                        <a:t>또는 </a:t>
                      </a:r>
                      <a:r>
                        <a:rPr lang="en-US" sz="1100" dirty="0" smtClean="0">
                          <a:latin typeface="맑은 고딕" panose="020B0503020000020004" pitchFamily="50" charset="-127"/>
                          <a:ea typeface="맑은 고딕" panose="020B0503020000020004" pitchFamily="50" charset="-127"/>
                          <a:cs typeface="Times New Roman"/>
                        </a:rPr>
                        <a:t> CONCAT </a:t>
                      </a:r>
                      <a:r>
                        <a:rPr lang="ko-KR" sz="1100" dirty="0" smtClean="0">
                          <a:latin typeface="맑은 고딕" panose="020B0503020000020004" pitchFamily="50" charset="-127"/>
                          <a:ea typeface="맑은 고딕" panose="020B0503020000020004" pitchFamily="50" charset="-127"/>
                          <a:cs typeface="Times New Roman"/>
                        </a:rPr>
                        <a:t>고려</a:t>
                      </a:r>
                      <a:endParaRPr lang="ko-KR" sz="1100" dirty="0">
                        <a:latin typeface="맑은 고딕" panose="020B0503020000020004" pitchFamily="50" charset="-127"/>
                        <a:ea typeface="맑은 고딕" panose="020B0503020000020004" pitchFamily="50" charset="-127"/>
                        <a:cs typeface="Times New Roman"/>
                      </a:endParaRPr>
                    </a:p>
                  </a:txBody>
                  <a:tcPr marL="50157" marR="50157" marT="0" marB="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r>
            </a:tbl>
          </a:graphicData>
        </a:graphic>
      </p:graphicFrame>
      <p:sp>
        <p:nvSpPr>
          <p:cNvPr id="5" name="Text Box 7"/>
          <p:cNvSpPr txBox="1">
            <a:spLocks noChangeArrowheads="1"/>
          </p:cNvSpPr>
          <p:nvPr/>
        </p:nvSpPr>
        <p:spPr bwMode="auto">
          <a:xfrm>
            <a:off x="560388" y="1279793"/>
            <a:ext cx="822801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4.4 </a:t>
            </a:r>
            <a:r>
              <a:rPr lang="ko-KR" altLang="en-US" sz="1200" b="1" dirty="0" smtClean="0">
                <a:solidFill>
                  <a:srgbClr val="000000"/>
                </a:solidFill>
                <a:latin typeface="맑은 고딕" panose="020B0503020000020004" pitchFamily="50" charset="-127"/>
                <a:ea typeface="맑은 고딕" panose="020B0503020000020004" pitchFamily="50" charset="-127"/>
              </a:rPr>
              <a:t>연산자 사용</a:t>
            </a:r>
            <a:endParaRPr lang="ko-KR" altLang="en-US" sz="1200" b="1" dirty="0">
              <a:solidFill>
                <a:srgbClr val="000000"/>
              </a:solidFill>
              <a:latin typeface="맑은 고딕" panose="020B0503020000020004" pitchFamily="50" charset="-127"/>
              <a:ea typeface="맑은 고딕" panose="020B0503020000020004" pitchFamily="50" charset="-127"/>
            </a:endParaRPr>
          </a:p>
        </p:txBody>
      </p:sp>
      <p:sp>
        <p:nvSpPr>
          <p:cNvPr id="7" name="Text Box 6"/>
          <p:cNvSpPr txBox="1">
            <a:spLocks noChangeArrowheads="1"/>
          </p:cNvSpPr>
          <p:nvPr/>
        </p:nvSpPr>
        <p:spPr bwMode="auto">
          <a:xfrm>
            <a:off x="263525" y="819418"/>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4</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 코딩 점검</a:t>
            </a:r>
            <a:r>
              <a:rPr lang="en-US" altLang="ko-KR" sz="1600" b="1" dirty="0" smtClean="0">
                <a:solidFill>
                  <a:srgbClr val="000000"/>
                </a:solidFill>
                <a:latin typeface="맑은 고딕" panose="020B0503020000020004" pitchFamily="50" charset="-127"/>
                <a:ea typeface="맑은 고딕" panose="020B0503020000020004" pitchFamily="50" charset="-127"/>
              </a:rPr>
              <a:t> </a:t>
            </a:r>
            <a:r>
              <a:rPr lang="ko-KR" altLang="en-US" sz="1600" b="1" dirty="0" smtClean="0">
                <a:solidFill>
                  <a:srgbClr val="000000"/>
                </a:solidFill>
                <a:latin typeface="맑은 고딕" panose="020B0503020000020004" pitchFamily="50" charset="-127"/>
                <a:ea typeface="맑은 고딕" panose="020B0503020000020004" pitchFamily="50" charset="-127"/>
              </a:rPr>
              <a:t>리스트</a:t>
            </a:r>
            <a:endParaRPr lang="en-US" altLang="ko-KR" sz="1600" b="1" dirty="0" smtClean="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4097286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Box 3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47" name="Text Box 38"/>
          <p:cNvSpPr txBox="1">
            <a:spLocks noChangeArrowheads="1"/>
          </p:cNvSpPr>
          <p:nvPr/>
        </p:nvSpPr>
        <p:spPr bwMode="auto">
          <a:xfrm>
            <a:off x="560388" y="1196752"/>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ko-KR" altLang="en-US" sz="1200" b="1" dirty="0" smtClean="0">
                <a:solidFill>
                  <a:srgbClr val="000000"/>
                </a:solidFill>
                <a:latin typeface="맑은 고딕" panose="020B0503020000020004" pitchFamily="50" charset="-127"/>
                <a:ea typeface="맑은 고딕" panose="020B0503020000020004" pitchFamily="50" charset="-127"/>
              </a:rPr>
              <a:t>◆</a:t>
            </a:r>
            <a:r>
              <a:rPr lang="en-US" altLang="ko-KR" sz="1200" b="1" dirty="0" smtClean="0">
                <a:solidFill>
                  <a:srgbClr val="000000"/>
                </a:solidFill>
                <a:latin typeface="맑은 고딕" panose="020B0503020000020004" pitchFamily="50" charset="-127"/>
                <a:ea typeface="맑은 고딕" panose="020B0503020000020004" pitchFamily="50" charset="-127"/>
              </a:rPr>
              <a:t> DML(Insert, Update, Delete) </a:t>
            </a:r>
            <a:r>
              <a:rPr lang="ko-KR" altLang="en-US" sz="1200" b="1" dirty="0" smtClean="0">
                <a:solidFill>
                  <a:srgbClr val="000000"/>
                </a:solidFill>
                <a:latin typeface="맑은 고딕" panose="020B0503020000020004" pitchFamily="50" charset="-127"/>
                <a:ea typeface="맑은 고딕" panose="020B0503020000020004" pitchFamily="50" charset="-127"/>
              </a:rPr>
              <a:t>문의 처리 과정</a:t>
            </a:r>
          </a:p>
        </p:txBody>
      </p:sp>
      <p:sp>
        <p:nvSpPr>
          <p:cNvPr id="50" name="Rectangle 117"/>
          <p:cNvSpPr>
            <a:spLocks noChangeArrowheads="1"/>
          </p:cNvSpPr>
          <p:nvPr/>
        </p:nvSpPr>
        <p:spPr bwMode="auto">
          <a:xfrm>
            <a:off x="3080792" y="2271214"/>
            <a:ext cx="6234836" cy="2597946"/>
          </a:xfrm>
          <a:prstGeom prst="rect">
            <a:avLst/>
          </a:prstGeom>
          <a:solidFill>
            <a:schemeClr val="bg2">
              <a:lumMod val="60000"/>
              <a:lumOff val="40000"/>
            </a:schemeClr>
          </a:solidFill>
          <a:ln w="6350">
            <a:solidFill>
              <a:srgbClr val="000000"/>
            </a:solidFill>
            <a:miter lim="800000"/>
            <a:headEnd/>
            <a:tailEnd/>
          </a:ln>
          <a:effectLst>
            <a:outerShdw dist="35921" dir="2700000" algn="ctr" rotWithShape="0">
              <a:srgbClr val="808080"/>
            </a:outerShdw>
          </a:effectLst>
        </p:spPr>
        <p:txBody>
          <a:bodyPr wrap="none" lIns="72000" tIns="72000" rIns="72000" bIns="72000" anchor="t"/>
          <a:lstStyle/>
          <a:p>
            <a:pPr fontAlgn="auto" latinLnBrk="0">
              <a:spcBef>
                <a:spcPts val="0"/>
              </a:spcBef>
              <a:spcAft>
                <a:spcPts val="0"/>
              </a:spcAft>
              <a:defRPr/>
            </a:pPr>
            <a:r>
              <a:rPr kumimoji="0" lang="en-US" altLang="ko-KR" sz="1200" b="1" kern="0" dirty="0" smtClean="0">
                <a:solidFill>
                  <a:srgbClr val="000000"/>
                </a:solidFill>
                <a:latin typeface="맑은 고딕" panose="020B0503020000020004" pitchFamily="50" charset="-127"/>
                <a:ea typeface="맑은 고딕" panose="020B0503020000020004" pitchFamily="50" charset="-127"/>
                <a:cs typeface="Arial" pitchFamily="34" charset="0"/>
              </a:rPr>
              <a:t>INTANCE</a:t>
            </a:r>
            <a:endParaRPr kumimoji="0" lang="ko-KR" altLang="en-US" sz="1200" b="1" kern="0" dirty="0">
              <a:solidFill>
                <a:srgbClr val="000000"/>
              </a:solidFill>
              <a:latin typeface="맑은 고딕" panose="020B0503020000020004" pitchFamily="50" charset="-127"/>
              <a:ea typeface="맑은 고딕" panose="020B0503020000020004" pitchFamily="50" charset="-127"/>
              <a:cs typeface="Arial" pitchFamily="34" charset="0"/>
            </a:endParaRPr>
          </a:p>
        </p:txBody>
      </p:sp>
      <p:sp>
        <p:nvSpPr>
          <p:cNvPr id="49" name="직사각형 48"/>
          <p:cNvSpPr/>
          <p:nvPr/>
        </p:nvSpPr>
        <p:spPr bwMode="auto">
          <a:xfrm>
            <a:off x="5097016" y="2583162"/>
            <a:ext cx="4164414" cy="2213990"/>
          </a:xfrm>
          <a:prstGeom prst="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kumimoji="1" lang="en-US" altLang="ko-KR"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SGA</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51" name="직사각형 50"/>
          <p:cNvSpPr/>
          <p:nvPr/>
        </p:nvSpPr>
        <p:spPr bwMode="auto">
          <a:xfrm>
            <a:off x="632520" y="4223772"/>
            <a:ext cx="693464" cy="216024"/>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ko-KR" altLang="en-US" sz="800" b="1" dirty="0" smtClean="0">
                <a:latin typeface="맑은 고딕" panose="020B0503020000020004" pitchFamily="50" charset="-127"/>
                <a:ea typeface="맑은 고딕" panose="020B0503020000020004" pitchFamily="50" charset="-127"/>
              </a:rPr>
              <a:t>사용자</a:t>
            </a:r>
            <a:r>
              <a:rPr lang="en-US" altLang="ko-KR" sz="800" b="1" dirty="0" smtClean="0">
                <a:latin typeface="맑은 고딕" panose="020B0503020000020004" pitchFamily="50" charset="-127"/>
                <a:ea typeface="맑은 고딕" panose="020B0503020000020004" pitchFamily="50" charset="-127"/>
              </a:rPr>
              <a:t>PC</a:t>
            </a:r>
            <a:endParaRPr kumimoji="1" lang="ko-KR" altLang="en-US" sz="8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61" name="Rectangle 117"/>
          <p:cNvSpPr>
            <a:spLocks noChangeArrowheads="1"/>
          </p:cNvSpPr>
          <p:nvPr/>
        </p:nvSpPr>
        <p:spPr bwMode="auto">
          <a:xfrm>
            <a:off x="5211172" y="4995280"/>
            <a:ext cx="4104456" cy="1178483"/>
          </a:xfrm>
          <a:prstGeom prst="rect">
            <a:avLst/>
          </a:prstGeom>
          <a:solidFill>
            <a:schemeClr val="bg2">
              <a:lumMod val="60000"/>
              <a:lumOff val="40000"/>
            </a:schemeClr>
          </a:solidFill>
          <a:ln w="6350">
            <a:solidFill>
              <a:srgbClr val="000000"/>
            </a:solidFill>
            <a:miter lim="800000"/>
            <a:headEnd/>
            <a:tailEnd/>
          </a:ln>
          <a:effectLst>
            <a:outerShdw dist="35921" dir="2700000" algn="ctr" rotWithShape="0">
              <a:srgbClr val="808080"/>
            </a:outerShdw>
          </a:effectLst>
        </p:spPr>
        <p:txBody>
          <a:bodyPr wrap="none" lIns="72000" tIns="72000" rIns="72000" bIns="72000" anchor="t"/>
          <a:lstStyle/>
          <a:p>
            <a:pPr fontAlgn="auto" latinLnBrk="0">
              <a:spcBef>
                <a:spcPts val="0"/>
              </a:spcBef>
              <a:spcAft>
                <a:spcPts val="0"/>
              </a:spcAft>
              <a:defRPr/>
            </a:pPr>
            <a:r>
              <a:rPr kumimoji="0" lang="en-US" altLang="ko-KR" sz="1200" b="1" kern="0" dirty="0" smtClean="0">
                <a:solidFill>
                  <a:srgbClr val="000000"/>
                </a:solidFill>
                <a:latin typeface="맑은 고딕" panose="020B0503020000020004" pitchFamily="50" charset="-127"/>
                <a:ea typeface="맑은 고딕" panose="020B0503020000020004" pitchFamily="50" charset="-127"/>
                <a:cs typeface="Arial" pitchFamily="34" charset="0"/>
              </a:rPr>
              <a:t>Database’s Files</a:t>
            </a:r>
            <a:endParaRPr kumimoji="0" lang="ko-KR" altLang="en-US" sz="1200" b="1" kern="0" dirty="0">
              <a:solidFill>
                <a:srgbClr val="000000"/>
              </a:solidFill>
              <a:latin typeface="맑은 고딕" panose="020B0503020000020004" pitchFamily="50" charset="-127"/>
              <a:ea typeface="맑은 고딕" panose="020B0503020000020004" pitchFamily="50" charset="-127"/>
              <a:cs typeface="Arial" pitchFamily="34" charset="0"/>
            </a:endParaRPr>
          </a:p>
        </p:txBody>
      </p:sp>
      <p:pic>
        <p:nvPicPr>
          <p:cNvPr id="48"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8127" y="5085184"/>
            <a:ext cx="760413" cy="792163"/>
          </a:xfrm>
          <a:prstGeom prst="rect">
            <a:avLst/>
          </a:prstGeom>
          <a:noFill/>
          <a:extLst>
            <a:ext uri="{909E8E84-426E-40DD-AFC4-6F175D3DCCD1}">
              <a14:hiddenFill xmlns:a14="http://schemas.microsoft.com/office/drawing/2010/main">
                <a:solidFill>
                  <a:srgbClr val="FFFFFF"/>
                </a:solidFill>
              </a14:hiddenFill>
            </a:ext>
          </a:extLst>
        </p:spPr>
      </p:pic>
      <p:sp>
        <p:nvSpPr>
          <p:cNvPr id="3" name="타원 2"/>
          <p:cNvSpPr/>
          <p:nvPr/>
        </p:nvSpPr>
        <p:spPr bwMode="auto">
          <a:xfrm>
            <a:off x="3266956" y="3933056"/>
            <a:ext cx="1296144" cy="797457"/>
          </a:xfrm>
          <a:prstGeom prst="ellipse">
            <a:avLst/>
          </a:prstGeom>
          <a:solidFill>
            <a:srgbClr val="FFCCCC"/>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1" hangingPunct="1">
              <a:lnSpc>
                <a:spcPct val="100000"/>
              </a:lnSpc>
              <a:spcBef>
                <a:spcPct val="0"/>
              </a:spcBef>
              <a:spcAft>
                <a:spcPct val="0"/>
              </a:spcAft>
              <a:buClrTx/>
              <a:buSzTx/>
              <a:buFontTx/>
              <a:buNone/>
              <a:tabLst/>
            </a:pPr>
            <a:r>
              <a:rPr lang="ko-KR" altLang="en-US" sz="1200" dirty="0" smtClean="0">
                <a:latin typeface="맑은 고딕" panose="020B0503020000020004" pitchFamily="50" charset="-127"/>
                <a:ea typeface="맑은 고딕" panose="020B0503020000020004" pitchFamily="50" charset="-127"/>
              </a:rPr>
              <a:t>백그라운드</a:t>
            </a:r>
            <a:endParaRPr lang="en-US" altLang="ko-KR" sz="1200" dirty="0" smtClean="0">
              <a:latin typeface="맑은 고딕" panose="020B0503020000020004" pitchFamily="50" charset="-127"/>
              <a:ea typeface="맑은 고딕" panose="020B0503020000020004" pitchFamily="50" charset="-127"/>
            </a:endParaRPr>
          </a:p>
          <a:p>
            <a:pPr marL="0" marR="0" indent="0" algn="ctr" defTabSz="914400" rtl="0" eaLnBrk="1" fontAlgn="base" latinLnBrk="1" hangingPunct="1">
              <a:lnSpc>
                <a:spcPct val="100000"/>
              </a:lnSpc>
              <a:spcBef>
                <a:spcPct val="0"/>
              </a:spcBef>
              <a:spcAft>
                <a:spcPct val="0"/>
              </a:spcAft>
              <a:buClrTx/>
              <a:buSzTx/>
              <a:buFontTx/>
              <a:buNone/>
              <a:tabLst/>
            </a:pPr>
            <a:r>
              <a:rPr kumimoji="1" lang="ko-KR" altLang="en-US" sz="1200" b="0"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프로세스</a:t>
            </a:r>
          </a:p>
        </p:txBody>
      </p:sp>
      <p:sp>
        <p:nvSpPr>
          <p:cNvPr id="87" name="타원 86"/>
          <p:cNvSpPr/>
          <p:nvPr/>
        </p:nvSpPr>
        <p:spPr bwMode="auto">
          <a:xfrm>
            <a:off x="1640632" y="4054761"/>
            <a:ext cx="1152128" cy="554047"/>
          </a:xfrm>
          <a:prstGeom prst="ellipse">
            <a:avLst/>
          </a:prstGeom>
          <a:solidFill>
            <a:srgbClr val="FFCCCC"/>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1" hangingPunct="1">
              <a:lnSpc>
                <a:spcPct val="100000"/>
              </a:lnSpc>
              <a:spcBef>
                <a:spcPct val="0"/>
              </a:spcBef>
              <a:spcAft>
                <a:spcPct val="0"/>
              </a:spcAft>
              <a:buClrTx/>
              <a:buSzTx/>
              <a:buFontTx/>
              <a:buNone/>
              <a:tabLst/>
            </a:pPr>
            <a:r>
              <a:rPr lang="en-US" altLang="ko-KR" sz="1200" dirty="0" smtClean="0">
                <a:latin typeface="맑은 고딕" panose="020B0503020000020004" pitchFamily="50" charset="-127"/>
                <a:ea typeface="맑은 고딕" panose="020B0503020000020004" pitchFamily="50" charset="-127"/>
              </a:rPr>
              <a:t>Client</a:t>
            </a:r>
          </a:p>
          <a:p>
            <a:pPr marL="0" marR="0" indent="0" algn="ctr" defTabSz="914400" rtl="0" eaLnBrk="1" fontAlgn="base" latinLnBrk="1" hangingPunct="1">
              <a:lnSpc>
                <a:spcPct val="100000"/>
              </a:lnSpc>
              <a:spcBef>
                <a:spcPct val="0"/>
              </a:spcBef>
              <a:spcAft>
                <a:spcPct val="0"/>
              </a:spcAft>
              <a:buClrTx/>
              <a:buSzTx/>
              <a:buFontTx/>
              <a:buNone/>
              <a:tabLst/>
            </a:pPr>
            <a:r>
              <a:rPr lang="en-US" altLang="ko-KR" sz="1200" dirty="0" smtClean="0">
                <a:latin typeface="맑은 고딕" panose="020B0503020000020004" pitchFamily="50" charset="-127"/>
                <a:ea typeface="맑은 고딕" panose="020B0503020000020004" pitchFamily="50" charset="-127"/>
              </a:rPr>
              <a:t>TNS </a:t>
            </a:r>
            <a:r>
              <a:rPr lang="ko-KR" altLang="en-US" sz="1200" dirty="0" smtClean="0">
                <a:latin typeface="맑은 고딕" panose="020B0503020000020004" pitchFamily="50" charset="-127"/>
                <a:ea typeface="맑은 고딕" panose="020B0503020000020004" pitchFamily="50" charset="-127"/>
              </a:rPr>
              <a:t>프로세스</a:t>
            </a:r>
            <a:endParaRPr kumimoji="1" lang="ko-KR" altLang="en-US" sz="1200" b="0"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pic>
        <p:nvPicPr>
          <p:cNvPr id="90"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527" y="5229200"/>
            <a:ext cx="760413" cy="792163"/>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2927" y="5381600"/>
            <a:ext cx="760413" cy="792163"/>
          </a:xfrm>
          <a:prstGeom prst="rect">
            <a:avLst/>
          </a:prstGeom>
          <a:noFill/>
          <a:extLst>
            <a:ext uri="{909E8E84-426E-40DD-AFC4-6F175D3DCCD1}">
              <a14:hiddenFill xmlns:a14="http://schemas.microsoft.com/office/drawing/2010/main">
                <a:solidFill>
                  <a:srgbClr val="FFFFFF"/>
                </a:solidFill>
              </a14:hiddenFill>
            </a:ext>
          </a:extLst>
        </p:spPr>
      </p:pic>
      <p:sp>
        <p:nvSpPr>
          <p:cNvPr id="91" name="TextBox 90"/>
          <p:cNvSpPr txBox="1"/>
          <p:nvPr/>
        </p:nvSpPr>
        <p:spPr>
          <a:xfrm>
            <a:off x="5911085" y="5775067"/>
            <a:ext cx="864096" cy="246221"/>
          </a:xfrm>
          <a:prstGeom prst="rect">
            <a:avLst/>
          </a:prstGeom>
          <a:noFill/>
        </p:spPr>
        <p:txBody>
          <a:bodyPr wrap="square" rtlCol="0">
            <a:spAutoFit/>
          </a:bodyPr>
          <a:lstStyle/>
          <a:p>
            <a:r>
              <a:rPr lang="en-US" altLang="ko-KR" sz="1000" dirty="0" smtClean="0">
                <a:latin typeface="맑은 고딕" panose="020B0503020000020004" pitchFamily="50" charset="-127"/>
                <a:ea typeface="맑은 고딕" panose="020B0503020000020004" pitchFamily="50" charset="-127"/>
              </a:rPr>
              <a:t>Data Files</a:t>
            </a:r>
            <a:endParaRPr lang="ko-KR" altLang="en-US" sz="1000" dirty="0">
              <a:latin typeface="맑은 고딕" panose="020B0503020000020004" pitchFamily="50" charset="-127"/>
              <a:ea typeface="맑은 고딕" panose="020B0503020000020004" pitchFamily="50" charset="-127"/>
            </a:endParaRPr>
          </a:p>
        </p:txBody>
      </p:sp>
      <p:pic>
        <p:nvPicPr>
          <p:cNvPr id="96"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1452" y="5085184"/>
            <a:ext cx="760413" cy="792163"/>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3852" y="5229200"/>
            <a:ext cx="760413" cy="792163"/>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43" descr="데이터베이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6252" y="5381600"/>
            <a:ext cx="760413" cy="792163"/>
          </a:xfrm>
          <a:prstGeom prst="rect">
            <a:avLst/>
          </a:prstGeom>
          <a:noFill/>
          <a:extLst>
            <a:ext uri="{909E8E84-426E-40DD-AFC4-6F175D3DCCD1}">
              <a14:hiddenFill xmlns:a14="http://schemas.microsoft.com/office/drawing/2010/main">
                <a:solidFill>
                  <a:srgbClr val="FFFFFF"/>
                </a:solidFill>
              </a14:hiddenFill>
            </a:ext>
          </a:extLst>
        </p:spPr>
      </p:pic>
      <p:sp>
        <p:nvSpPr>
          <p:cNvPr id="102" name="TextBox 101"/>
          <p:cNvSpPr txBox="1"/>
          <p:nvPr/>
        </p:nvSpPr>
        <p:spPr>
          <a:xfrm>
            <a:off x="7984410" y="5775067"/>
            <a:ext cx="864096" cy="246221"/>
          </a:xfrm>
          <a:prstGeom prst="rect">
            <a:avLst/>
          </a:prstGeom>
          <a:noFill/>
        </p:spPr>
        <p:txBody>
          <a:bodyPr wrap="square" rtlCol="0">
            <a:spAutoFit/>
          </a:bodyPr>
          <a:lstStyle/>
          <a:p>
            <a:r>
              <a:rPr lang="en-US" altLang="ko-KR" sz="1000" dirty="0" smtClean="0">
                <a:latin typeface="맑은 고딕" panose="020B0503020000020004" pitchFamily="50" charset="-127"/>
                <a:ea typeface="맑은 고딕" panose="020B0503020000020004" pitchFamily="50" charset="-127"/>
              </a:rPr>
              <a:t>Log Files</a:t>
            </a:r>
            <a:endParaRPr lang="ko-KR" altLang="en-US" sz="1000" dirty="0">
              <a:latin typeface="맑은 고딕" panose="020B0503020000020004" pitchFamily="50" charset="-127"/>
              <a:ea typeface="맑은 고딕" panose="020B0503020000020004" pitchFamily="50" charset="-127"/>
            </a:endParaRPr>
          </a:p>
        </p:txBody>
      </p:sp>
      <p:sp>
        <p:nvSpPr>
          <p:cNvPr id="103" name="직사각형 102"/>
          <p:cNvSpPr/>
          <p:nvPr/>
        </p:nvSpPr>
        <p:spPr bwMode="auto">
          <a:xfrm>
            <a:off x="1352600" y="5184579"/>
            <a:ext cx="1656184" cy="548677"/>
          </a:xfrm>
          <a:prstGeom prst="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l"/>
            <a:r>
              <a:rPr lang="en-US" altLang="ko-KR" sz="800" b="1" dirty="0" smtClean="0">
                <a:latin typeface="맑은 고딕" panose="020B0503020000020004" pitchFamily="50" charset="-127"/>
                <a:ea typeface="맑은 고딕" panose="020B0503020000020004" pitchFamily="50" charset="-127"/>
              </a:rPr>
              <a:t>UPDATE EMP</a:t>
            </a:r>
          </a:p>
          <a:p>
            <a:pPr algn="l"/>
            <a:r>
              <a:rPr kumimoji="1" lang="en-US" altLang="ko-KR" sz="8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SET</a:t>
            </a:r>
            <a:r>
              <a:rPr kumimoji="1" lang="en-US" altLang="ko-KR" sz="800" b="1" i="0" u="none" strike="noStrike" cap="none" normalizeH="0" dirty="0" smtClean="0">
                <a:ln>
                  <a:noFill/>
                </a:ln>
                <a:solidFill>
                  <a:schemeClr val="tx1"/>
                </a:solidFill>
                <a:effectLst/>
                <a:latin typeface="맑은 고딕" panose="020B0503020000020004" pitchFamily="50" charset="-127"/>
                <a:ea typeface="맑은 고딕" panose="020B0503020000020004" pitchFamily="50" charset="-127"/>
              </a:rPr>
              <a:t> SAL = SAL * 1.1</a:t>
            </a:r>
          </a:p>
          <a:p>
            <a:pPr algn="l"/>
            <a:r>
              <a:rPr lang="en-US" altLang="ko-KR" sz="800" b="1" baseline="0" dirty="0" smtClean="0">
                <a:latin typeface="맑은 고딕" panose="020B0503020000020004" pitchFamily="50" charset="-127"/>
                <a:ea typeface="맑은 고딕" panose="020B0503020000020004" pitchFamily="50" charset="-127"/>
              </a:rPr>
              <a:t>WHERE</a:t>
            </a:r>
            <a:r>
              <a:rPr lang="en-US" altLang="ko-KR" sz="800" b="1" dirty="0" smtClean="0">
                <a:latin typeface="맑은 고딕" panose="020B0503020000020004" pitchFamily="50" charset="-127"/>
                <a:ea typeface="맑은 고딕" panose="020B0503020000020004" pitchFamily="50" charset="-127"/>
              </a:rPr>
              <a:t> EMPNO = ‘001’</a:t>
            </a:r>
            <a:endParaRPr kumimoji="1" lang="ko-KR" altLang="en-US" sz="8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7" name="TextBox 6"/>
          <p:cNvSpPr txBox="1"/>
          <p:nvPr/>
        </p:nvSpPr>
        <p:spPr>
          <a:xfrm>
            <a:off x="488504" y="4797152"/>
            <a:ext cx="1326004" cy="246221"/>
          </a:xfrm>
          <a:prstGeom prst="rect">
            <a:avLst/>
          </a:prstGeom>
          <a:noFill/>
        </p:spPr>
        <p:txBody>
          <a:bodyPr wrap="none" rtlCol="0">
            <a:spAutoFit/>
          </a:bodyPr>
          <a:lstStyle/>
          <a:p>
            <a:r>
              <a:rPr lang="ko-KR" altLang="en-US" sz="1000" b="1" dirty="0" smtClean="0">
                <a:latin typeface="맑은 고딕" panose="020B0503020000020004" pitchFamily="50" charset="-127"/>
                <a:ea typeface="맑은 고딕" panose="020B0503020000020004" pitchFamily="50" charset="-127"/>
              </a:rPr>
              <a:t>사용자 실행 </a:t>
            </a:r>
            <a:r>
              <a:rPr lang="en-US" altLang="ko-KR" sz="1000" b="1" dirty="0" smtClean="0">
                <a:latin typeface="맑은 고딕" panose="020B0503020000020004" pitchFamily="50" charset="-127"/>
                <a:ea typeface="맑은 고딕" panose="020B0503020000020004" pitchFamily="50" charset="-127"/>
              </a:rPr>
              <a:t>SQL </a:t>
            </a:r>
            <a:r>
              <a:rPr lang="ko-KR" altLang="en-US" sz="1000" b="1" dirty="0" smtClean="0">
                <a:latin typeface="맑은 고딕" panose="020B0503020000020004" pitchFamily="50" charset="-127"/>
                <a:ea typeface="맑은 고딕" panose="020B0503020000020004" pitchFamily="50" charset="-127"/>
              </a:rPr>
              <a:t>문</a:t>
            </a:r>
            <a:endParaRPr lang="ko-KR" altLang="en-US" sz="1000" b="1" dirty="0">
              <a:latin typeface="맑은 고딕" panose="020B0503020000020004" pitchFamily="50" charset="-127"/>
              <a:ea typeface="맑은 고딕" panose="020B0503020000020004" pitchFamily="50" charset="-127"/>
            </a:endParaRPr>
          </a:p>
        </p:txBody>
      </p:sp>
      <p:cxnSp>
        <p:nvCxnSpPr>
          <p:cNvPr id="13" name="꺾인 연결선 12"/>
          <p:cNvCxnSpPr>
            <a:stCxn id="51" idx="2"/>
            <a:endCxn id="103" idx="1"/>
          </p:cNvCxnSpPr>
          <p:nvPr/>
        </p:nvCxnSpPr>
        <p:spPr bwMode="auto">
          <a:xfrm rot="16200000" flipH="1">
            <a:off x="656365" y="4762683"/>
            <a:ext cx="1019122" cy="373348"/>
          </a:xfrm>
          <a:prstGeom prst="bentConnector2">
            <a:avLst/>
          </a:prstGeom>
          <a:noFill/>
          <a:ln w="9525" cap="flat" cmpd="sng" algn="ctr">
            <a:solidFill>
              <a:schemeClr val="tx1"/>
            </a:solidFill>
            <a:prstDash val="solid"/>
            <a:round/>
            <a:headEnd type="none" w="med" len="med"/>
            <a:tailEnd type="triangle"/>
          </a:ln>
          <a:effectLst/>
        </p:spPr>
      </p:cxnSp>
      <p:cxnSp>
        <p:nvCxnSpPr>
          <p:cNvPr id="16" name="꺾인 연결선 15"/>
          <p:cNvCxnSpPr>
            <a:stCxn id="51" idx="3"/>
            <a:endCxn id="87" idx="2"/>
          </p:cNvCxnSpPr>
          <p:nvPr/>
        </p:nvCxnSpPr>
        <p:spPr bwMode="auto">
          <a:xfrm>
            <a:off x="1325984" y="4331784"/>
            <a:ext cx="314648" cy="1"/>
          </a:xfrm>
          <a:prstGeom prst="bentConnector3">
            <a:avLst/>
          </a:prstGeom>
          <a:noFill/>
          <a:ln w="9525" cap="flat" cmpd="sng" algn="ctr">
            <a:solidFill>
              <a:schemeClr val="tx1"/>
            </a:solidFill>
            <a:prstDash val="solid"/>
            <a:round/>
            <a:headEnd type="none" w="med" len="med"/>
            <a:tailEnd type="triangle"/>
          </a:ln>
          <a:effectLst/>
        </p:spPr>
      </p:cxnSp>
      <p:cxnSp>
        <p:nvCxnSpPr>
          <p:cNvPr id="25" name="직선 화살표 연결선 24"/>
          <p:cNvCxnSpPr>
            <a:stCxn id="87" idx="6"/>
            <a:endCxn id="3" idx="2"/>
          </p:cNvCxnSpPr>
          <p:nvPr/>
        </p:nvCxnSpPr>
        <p:spPr bwMode="auto">
          <a:xfrm>
            <a:off x="2792760" y="4331785"/>
            <a:ext cx="474196" cy="0"/>
          </a:xfrm>
          <a:prstGeom prst="straightConnector1">
            <a:avLst/>
          </a:prstGeom>
          <a:noFill/>
          <a:ln w="9525" cap="flat" cmpd="sng" algn="ctr">
            <a:solidFill>
              <a:schemeClr val="tx1"/>
            </a:solidFill>
            <a:prstDash val="solid"/>
            <a:round/>
            <a:headEnd type="none" w="med" len="med"/>
            <a:tailEnd type="triangle"/>
          </a:ln>
          <a:effectLst/>
        </p:spPr>
      </p:cxnSp>
      <p:sp>
        <p:nvSpPr>
          <p:cNvPr id="122" name="TextBox 121"/>
          <p:cNvSpPr txBox="1"/>
          <p:nvPr/>
        </p:nvSpPr>
        <p:spPr>
          <a:xfrm>
            <a:off x="6004565" y="4221088"/>
            <a:ext cx="989373" cy="246221"/>
          </a:xfrm>
          <a:prstGeom prst="rect">
            <a:avLst/>
          </a:prstGeom>
          <a:noFill/>
        </p:spPr>
        <p:txBody>
          <a:bodyPr wrap="none" rtlCol="0">
            <a:spAutoFit/>
          </a:bodyPr>
          <a:lstStyle/>
          <a:p>
            <a:r>
              <a:rPr lang="ko-KR" altLang="en-US" sz="1000" b="1" dirty="0">
                <a:latin typeface="맑은 고딕" panose="020B0503020000020004" pitchFamily="50" charset="-127"/>
                <a:ea typeface="맑은 고딕" panose="020B0503020000020004" pitchFamily="50" charset="-127"/>
              </a:rPr>
              <a:t>④</a:t>
            </a:r>
            <a:r>
              <a:rPr lang="ko-KR" altLang="en-US" sz="1000" b="1" dirty="0" smtClean="0">
                <a:latin typeface="맑은 고딕" panose="020B0503020000020004" pitchFamily="50" charset="-127"/>
                <a:ea typeface="맑은 고딕" panose="020B0503020000020004" pitchFamily="50" charset="-127"/>
              </a:rPr>
              <a:t> </a:t>
            </a:r>
            <a:r>
              <a:rPr lang="en-US" altLang="ko-KR" sz="1000" b="1" dirty="0" smtClean="0">
                <a:latin typeface="맑은 고딕" panose="020B0503020000020004" pitchFamily="50" charset="-127"/>
                <a:ea typeface="맑은 고딕" panose="020B0503020000020004" pitchFamily="50" charset="-127"/>
              </a:rPr>
              <a:t>Data Read</a:t>
            </a:r>
            <a:endParaRPr lang="ko-KR" altLang="en-US" sz="1000" b="1" dirty="0">
              <a:latin typeface="맑은 고딕" panose="020B0503020000020004" pitchFamily="50" charset="-127"/>
              <a:ea typeface="맑은 고딕" panose="020B0503020000020004" pitchFamily="50" charset="-127"/>
            </a:endParaRPr>
          </a:p>
        </p:txBody>
      </p:sp>
      <p:sp>
        <p:nvSpPr>
          <p:cNvPr id="126" name="TextBox 125"/>
          <p:cNvSpPr txBox="1"/>
          <p:nvPr/>
        </p:nvSpPr>
        <p:spPr>
          <a:xfrm>
            <a:off x="6048082" y="1412776"/>
            <a:ext cx="1335622" cy="246221"/>
          </a:xfrm>
          <a:prstGeom prst="rect">
            <a:avLst/>
          </a:prstGeom>
          <a:noFill/>
        </p:spPr>
        <p:txBody>
          <a:bodyPr wrap="none" rtlCol="0">
            <a:spAutoFit/>
          </a:bodyPr>
          <a:lstStyle/>
          <a:p>
            <a:pPr algn="l"/>
            <a:r>
              <a:rPr lang="ko-KR" altLang="en-US" sz="1000" b="1" dirty="0">
                <a:latin typeface="맑은 고딕" panose="020B0503020000020004" pitchFamily="50" charset="-127"/>
                <a:ea typeface="맑은 고딕" panose="020B0503020000020004" pitchFamily="50" charset="-127"/>
              </a:rPr>
              <a:t>③</a:t>
            </a:r>
            <a:r>
              <a:rPr lang="ko-KR" altLang="en-US" sz="1000" b="1" dirty="0" smtClean="0">
                <a:latin typeface="맑은 고딕" panose="020B0503020000020004" pitchFamily="50" charset="-127"/>
                <a:ea typeface="맑은 고딕" panose="020B0503020000020004" pitchFamily="50" charset="-127"/>
              </a:rPr>
              <a:t> </a:t>
            </a:r>
            <a:r>
              <a:rPr lang="en-US" altLang="ko-KR" sz="1000" b="1" dirty="0" smtClean="0">
                <a:latin typeface="맑은 고딕" panose="020B0503020000020004" pitchFamily="50" charset="-127"/>
                <a:ea typeface="맑은 고딕" panose="020B0503020000020004" pitchFamily="50" charset="-127"/>
              </a:rPr>
              <a:t> </a:t>
            </a:r>
            <a:r>
              <a:rPr lang="ko-KR" altLang="en-US" sz="1000" b="1" dirty="0" smtClean="0">
                <a:latin typeface="맑은 고딕" panose="020B0503020000020004" pitchFamily="50" charset="-127"/>
                <a:ea typeface="맑은 고딕" panose="020B0503020000020004" pitchFamily="50" charset="-127"/>
              </a:rPr>
              <a:t>구문분석</a:t>
            </a:r>
            <a:r>
              <a:rPr lang="en-US" altLang="ko-KR" sz="1000" b="1" dirty="0" smtClean="0">
                <a:latin typeface="맑은 고딕" panose="020B0503020000020004" pitchFamily="50" charset="-127"/>
                <a:ea typeface="맑은 고딕" panose="020B0503020000020004" pitchFamily="50" charset="-127"/>
              </a:rPr>
              <a:t>(Parse)</a:t>
            </a:r>
          </a:p>
        </p:txBody>
      </p:sp>
      <p:sp>
        <p:nvSpPr>
          <p:cNvPr id="2" name="직사각형 1"/>
          <p:cNvSpPr/>
          <p:nvPr/>
        </p:nvSpPr>
        <p:spPr bwMode="auto">
          <a:xfrm>
            <a:off x="5211172" y="2852936"/>
            <a:ext cx="3960440" cy="1368151"/>
          </a:xfrm>
          <a:prstGeom prst="rect">
            <a:avLst/>
          </a:prstGeom>
          <a:solidFill>
            <a:srgbClr val="93C9FF"/>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lang="en-US" altLang="ko-KR" sz="1200" b="1" dirty="0" smtClean="0">
                <a:latin typeface="맑은 고딕" panose="020B0503020000020004" pitchFamily="50" charset="-127"/>
                <a:ea typeface="맑은 고딕" panose="020B0503020000020004" pitchFamily="50" charset="-127"/>
              </a:rPr>
              <a:t>Shared Pool</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58" name="직사각형 57"/>
          <p:cNvSpPr/>
          <p:nvPr/>
        </p:nvSpPr>
        <p:spPr bwMode="auto">
          <a:xfrm>
            <a:off x="7254011" y="3212977"/>
            <a:ext cx="1773585" cy="93878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lang="en-US" altLang="ko-KR" sz="1200" b="1" dirty="0" smtClean="0">
                <a:latin typeface="맑은 고딕" panose="020B0503020000020004" pitchFamily="50" charset="-127"/>
                <a:ea typeface="맑은 고딕" panose="020B0503020000020004" pitchFamily="50" charset="-127"/>
              </a:rPr>
              <a:t>Library Cache</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59" name="직사각형 58"/>
          <p:cNvSpPr/>
          <p:nvPr/>
        </p:nvSpPr>
        <p:spPr bwMode="auto">
          <a:xfrm>
            <a:off x="5355188" y="3212596"/>
            <a:ext cx="1773585" cy="671037"/>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kumimoji="1" lang="en-US" altLang="ko-KR"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rPr>
              <a:t>Data Buffer Cache</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55" name="직사각형 54"/>
          <p:cNvSpPr/>
          <p:nvPr/>
        </p:nvSpPr>
        <p:spPr bwMode="auto">
          <a:xfrm>
            <a:off x="7299404" y="3573017"/>
            <a:ext cx="1656184" cy="504055"/>
          </a:xfrm>
          <a:prstGeom prst="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l"/>
            <a:r>
              <a:rPr lang="en-US" altLang="ko-KR" sz="800" b="1" dirty="0">
                <a:latin typeface="맑은 고딕" panose="020B0503020000020004" pitchFamily="50" charset="-127"/>
                <a:ea typeface="맑은 고딕" panose="020B0503020000020004" pitchFamily="50" charset="-127"/>
              </a:rPr>
              <a:t>UPDATE EMP</a:t>
            </a:r>
          </a:p>
          <a:p>
            <a:pPr algn="l"/>
            <a:r>
              <a:rPr lang="en-US" altLang="ko-KR" sz="800" b="1" dirty="0">
                <a:latin typeface="맑은 고딕" panose="020B0503020000020004" pitchFamily="50" charset="-127"/>
                <a:ea typeface="맑은 고딕" panose="020B0503020000020004" pitchFamily="50" charset="-127"/>
              </a:rPr>
              <a:t>SET SAL = SAL * 1.1</a:t>
            </a:r>
          </a:p>
          <a:p>
            <a:pPr algn="l"/>
            <a:r>
              <a:rPr lang="en-US" altLang="ko-KR" sz="800" b="1" dirty="0">
                <a:latin typeface="맑은 고딕" panose="020B0503020000020004" pitchFamily="50" charset="-127"/>
                <a:ea typeface="맑은 고딕" panose="020B0503020000020004" pitchFamily="50" charset="-127"/>
              </a:rPr>
              <a:t>WHERE EMPNO = ‘001’</a:t>
            </a:r>
            <a:endParaRPr lang="ko-KR" altLang="en-US" sz="800" b="1" dirty="0">
              <a:latin typeface="맑은 고딕" panose="020B0503020000020004" pitchFamily="50" charset="-127"/>
              <a:ea typeface="맑은 고딕" panose="020B0503020000020004" pitchFamily="50" charset="-127"/>
            </a:endParaRPr>
          </a:p>
        </p:txBody>
      </p:sp>
      <p:sp>
        <p:nvSpPr>
          <p:cNvPr id="39" name="직사각형 38"/>
          <p:cNvSpPr/>
          <p:nvPr/>
        </p:nvSpPr>
        <p:spPr bwMode="auto">
          <a:xfrm>
            <a:off x="7254011" y="4293170"/>
            <a:ext cx="1773585" cy="431974"/>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defTabSz="914400" rtl="0" eaLnBrk="1" fontAlgn="base" latinLnBrk="1" hangingPunct="1">
              <a:lnSpc>
                <a:spcPct val="100000"/>
              </a:lnSpc>
              <a:spcBef>
                <a:spcPct val="0"/>
              </a:spcBef>
              <a:spcAft>
                <a:spcPct val="0"/>
              </a:spcAft>
              <a:buClrTx/>
              <a:buSzTx/>
              <a:buFontTx/>
              <a:buNone/>
              <a:tabLst/>
            </a:pPr>
            <a:r>
              <a:rPr lang="en-US" altLang="ko-KR" sz="1200" b="1" dirty="0" smtClean="0">
                <a:latin typeface="맑은 고딕" panose="020B0503020000020004" pitchFamily="50" charset="-127"/>
                <a:ea typeface="맑은 고딕" panose="020B0503020000020004" pitchFamily="50" charset="-127"/>
              </a:rPr>
              <a:t>Redo Log Buffer</a:t>
            </a:r>
            <a:endParaRPr kumimoji="1" lang="ko-KR" altLang="en-US" sz="1200" b="1" i="0" u="none" strike="noStrike" cap="none" normalizeH="0" baseline="0" dirty="0" smtClean="0">
              <a:ln>
                <a:noFill/>
              </a:ln>
              <a:solidFill>
                <a:schemeClr val="tx1"/>
              </a:solidFill>
              <a:effectLst/>
              <a:latin typeface="맑은 고딕" panose="020B0503020000020004" pitchFamily="50" charset="-127"/>
              <a:ea typeface="맑은 고딕" panose="020B0503020000020004" pitchFamily="50" charset="-127"/>
            </a:endParaRPr>
          </a:p>
        </p:txBody>
      </p:sp>
      <p:sp>
        <p:nvSpPr>
          <p:cNvPr id="127" name="TextBox 126"/>
          <p:cNvSpPr txBox="1"/>
          <p:nvPr/>
        </p:nvSpPr>
        <p:spPr>
          <a:xfrm>
            <a:off x="6282606" y="1637184"/>
            <a:ext cx="2209259" cy="400110"/>
          </a:xfrm>
          <a:prstGeom prst="rect">
            <a:avLst/>
          </a:prstGeom>
          <a:noFill/>
        </p:spPr>
        <p:txBody>
          <a:bodyPr wrap="none" rtlCol="0">
            <a:spAutoFit/>
          </a:bodyPr>
          <a:lstStyle/>
          <a:p>
            <a:pPr marL="171450" indent="-171450" algn="l">
              <a:buFontTx/>
              <a:buChar char="-"/>
            </a:pPr>
            <a:r>
              <a:rPr lang="ko-KR" altLang="en-US" sz="1000" b="1" dirty="0" smtClean="0">
                <a:latin typeface="맑은 고딕" panose="020B0503020000020004" pitchFamily="50" charset="-127"/>
                <a:ea typeface="맑은 고딕" panose="020B0503020000020004" pitchFamily="50" charset="-127"/>
              </a:rPr>
              <a:t>문법</a:t>
            </a:r>
            <a:r>
              <a:rPr lang="en-US" altLang="ko-KR" sz="1000" b="1" dirty="0" smtClean="0">
                <a:latin typeface="맑은 고딕" panose="020B0503020000020004" pitchFamily="50" charset="-127"/>
                <a:ea typeface="맑은 고딕" panose="020B0503020000020004" pitchFamily="50" charset="-127"/>
              </a:rPr>
              <a:t>(Syntax) </a:t>
            </a:r>
            <a:r>
              <a:rPr lang="ko-KR" altLang="en-US" sz="1000" b="1" dirty="0" smtClean="0">
                <a:latin typeface="맑은 고딕" panose="020B0503020000020004" pitchFamily="50" charset="-127"/>
                <a:ea typeface="맑은 고딕" panose="020B0503020000020004" pitchFamily="50" charset="-127"/>
              </a:rPr>
              <a:t>체크</a:t>
            </a:r>
            <a:endParaRPr lang="en-US" altLang="ko-KR" sz="1000" b="1" dirty="0" smtClean="0">
              <a:latin typeface="맑은 고딕" panose="020B0503020000020004" pitchFamily="50" charset="-127"/>
              <a:ea typeface="맑은 고딕" panose="020B0503020000020004" pitchFamily="50" charset="-127"/>
            </a:endParaRPr>
          </a:p>
          <a:p>
            <a:pPr marL="171450" indent="-171450" algn="l">
              <a:buFontTx/>
              <a:buChar char="-"/>
            </a:pPr>
            <a:r>
              <a:rPr lang="ko-KR" altLang="en-US" sz="1000" b="1" dirty="0" smtClean="0">
                <a:latin typeface="맑은 고딕" panose="020B0503020000020004" pitchFamily="50" charset="-127"/>
                <a:ea typeface="맑은 고딕" panose="020B0503020000020004" pitchFamily="50" charset="-127"/>
              </a:rPr>
              <a:t>오브젝트 체크</a:t>
            </a:r>
            <a:r>
              <a:rPr lang="en-US" altLang="ko-KR" sz="1000" b="1" dirty="0" smtClean="0">
                <a:latin typeface="맑은 고딕" panose="020B0503020000020004" pitchFamily="50" charset="-127"/>
                <a:ea typeface="맑은 고딕" panose="020B0503020000020004" pitchFamily="50" charset="-127"/>
              </a:rPr>
              <a:t>(Table, View</a:t>
            </a:r>
            <a:r>
              <a:rPr lang="ko-KR" altLang="en-US" sz="1000" b="1" dirty="0" smtClean="0">
                <a:latin typeface="맑은 고딕" panose="020B0503020000020004" pitchFamily="50" charset="-127"/>
                <a:ea typeface="맑은 고딕" panose="020B0503020000020004" pitchFamily="50" charset="-127"/>
              </a:rPr>
              <a:t> 등</a:t>
            </a:r>
            <a:r>
              <a:rPr lang="en-US" altLang="ko-KR" sz="1000" b="1" dirty="0" smtClean="0">
                <a:latin typeface="맑은 고딕" panose="020B0503020000020004" pitchFamily="50" charset="-127"/>
                <a:ea typeface="맑은 고딕" panose="020B0503020000020004" pitchFamily="50" charset="-127"/>
              </a:rPr>
              <a:t>..)</a:t>
            </a:r>
          </a:p>
        </p:txBody>
      </p:sp>
      <p:cxnSp>
        <p:nvCxnSpPr>
          <p:cNvPr id="11" name="꺾인 연결선 10"/>
          <p:cNvCxnSpPr/>
          <p:nvPr/>
        </p:nvCxnSpPr>
        <p:spPr bwMode="auto">
          <a:xfrm rot="10800000">
            <a:off x="6952476" y="3898000"/>
            <a:ext cx="304780" cy="539076"/>
          </a:xfrm>
          <a:prstGeom prst="bentConnector2">
            <a:avLst/>
          </a:prstGeom>
          <a:noFill/>
          <a:ln w="9525" cap="flat" cmpd="sng" algn="ctr">
            <a:solidFill>
              <a:schemeClr val="tx1"/>
            </a:solidFill>
            <a:prstDash val="solid"/>
            <a:round/>
            <a:headEnd type="triangle" w="med" len="med"/>
            <a:tailEnd type="triangle"/>
          </a:ln>
          <a:effectLst/>
        </p:spPr>
      </p:cxnSp>
      <p:cxnSp>
        <p:nvCxnSpPr>
          <p:cNvPr id="23" name="직선 화살표 연결선 22"/>
          <p:cNvCxnSpPr/>
          <p:nvPr/>
        </p:nvCxnSpPr>
        <p:spPr bwMode="auto">
          <a:xfrm>
            <a:off x="5993176" y="4005064"/>
            <a:ext cx="10084" cy="1088069"/>
          </a:xfrm>
          <a:prstGeom prst="straightConnector1">
            <a:avLst/>
          </a:prstGeom>
          <a:noFill/>
          <a:ln w="9525" cap="flat" cmpd="sng" algn="ctr">
            <a:solidFill>
              <a:schemeClr val="tx1"/>
            </a:solidFill>
            <a:prstDash val="solid"/>
            <a:round/>
            <a:headEnd type="none" w="med" len="med"/>
            <a:tailEnd type="triangle"/>
          </a:ln>
          <a:effectLst/>
        </p:spPr>
      </p:cxnSp>
      <p:cxnSp>
        <p:nvCxnSpPr>
          <p:cNvPr id="54" name="직선 화살표 연결선 53"/>
          <p:cNvCxnSpPr/>
          <p:nvPr/>
        </p:nvCxnSpPr>
        <p:spPr bwMode="auto">
          <a:xfrm>
            <a:off x="6065184" y="4005064"/>
            <a:ext cx="10084" cy="1088069"/>
          </a:xfrm>
          <a:prstGeom prst="straightConnector1">
            <a:avLst/>
          </a:prstGeom>
          <a:noFill/>
          <a:ln w="9525" cap="flat" cmpd="sng" algn="ctr">
            <a:solidFill>
              <a:schemeClr val="tx1"/>
            </a:solidFill>
            <a:prstDash val="solid"/>
            <a:round/>
            <a:headEnd type="triangle" w="med" len="med"/>
            <a:tailEnd type="none"/>
          </a:ln>
          <a:effectLst/>
        </p:spPr>
      </p:cxnSp>
      <p:sp>
        <p:nvSpPr>
          <p:cNvPr id="56" name="TextBox 55"/>
          <p:cNvSpPr txBox="1"/>
          <p:nvPr/>
        </p:nvSpPr>
        <p:spPr>
          <a:xfrm>
            <a:off x="6714992" y="4406915"/>
            <a:ext cx="614272" cy="246221"/>
          </a:xfrm>
          <a:prstGeom prst="rect">
            <a:avLst/>
          </a:prstGeom>
          <a:noFill/>
        </p:spPr>
        <p:txBody>
          <a:bodyPr wrap="none" rtlCol="0">
            <a:spAutoFit/>
          </a:bodyPr>
          <a:lstStyle/>
          <a:p>
            <a:r>
              <a:rPr lang="ko-KR" altLang="en-US" sz="1000" b="1" dirty="0" smtClean="0">
                <a:latin typeface="맑은 고딕" panose="020B0503020000020004" pitchFamily="50" charset="-127"/>
                <a:ea typeface="맑은 고딕" panose="020B0503020000020004" pitchFamily="50" charset="-127"/>
              </a:rPr>
              <a:t>⑤ 기록</a:t>
            </a:r>
            <a:endParaRPr lang="ko-KR" altLang="en-US" sz="1000" b="1" dirty="0">
              <a:latin typeface="맑은 고딕" panose="020B0503020000020004" pitchFamily="50" charset="-127"/>
              <a:ea typeface="맑은 고딕" panose="020B0503020000020004" pitchFamily="50" charset="-127"/>
            </a:endParaRPr>
          </a:p>
        </p:txBody>
      </p:sp>
      <p:sp>
        <p:nvSpPr>
          <p:cNvPr id="57" name="TextBox 56"/>
          <p:cNvSpPr txBox="1"/>
          <p:nvPr/>
        </p:nvSpPr>
        <p:spPr>
          <a:xfrm>
            <a:off x="4088904" y="3758843"/>
            <a:ext cx="938077" cy="246221"/>
          </a:xfrm>
          <a:prstGeom prst="rect">
            <a:avLst/>
          </a:prstGeom>
          <a:noFill/>
        </p:spPr>
        <p:txBody>
          <a:bodyPr wrap="none" rtlCol="0">
            <a:spAutoFit/>
          </a:bodyPr>
          <a:lstStyle/>
          <a:p>
            <a:r>
              <a:rPr lang="ko-KR" altLang="en-US" sz="1000" b="1" dirty="0" smtClean="0">
                <a:solidFill>
                  <a:srgbClr val="FF0000"/>
                </a:solidFill>
                <a:latin typeface="맑은 고딕" panose="020B0503020000020004" pitchFamily="50" charset="-127"/>
                <a:ea typeface="맑은 고딕" panose="020B0503020000020004" pitchFamily="50" charset="-127"/>
              </a:rPr>
              <a:t>⑥ </a:t>
            </a:r>
            <a:r>
              <a:rPr lang="en-US" altLang="ko-KR" sz="1000" b="1" dirty="0" smtClean="0">
                <a:solidFill>
                  <a:srgbClr val="FF0000"/>
                </a:solidFill>
                <a:latin typeface="맑은 고딕" panose="020B0503020000020004" pitchFamily="50" charset="-127"/>
                <a:ea typeface="맑은 고딕" panose="020B0503020000020004" pitchFamily="50" charset="-127"/>
              </a:rPr>
              <a:t>Lock </a:t>
            </a:r>
            <a:r>
              <a:rPr lang="ko-KR" altLang="en-US" sz="1000" b="1" dirty="0" smtClean="0">
                <a:solidFill>
                  <a:srgbClr val="FF0000"/>
                </a:solidFill>
                <a:latin typeface="맑은 고딕" panose="020B0503020000020004" pitchFamily="50" charset="-127"/>
                <a:ea typeface="맑은 고딕" panose="020B0503020000020004" pitchFamily="50" charset="-127"/>
              </a:rPr>
              <a:t>설정</a:t>
            </a:r>
            <a:endParaRPr lang="ko-KR" altLang="en-US" sz="1000" b="1" dirty="0">
              <a:solidFill>
                <a:srgbClr val="FF0000"/>
              </a:solidFill>
              <a:latin typeface="맑은 고딕" panose="020B0503020000020004" pitchFamily="50" charset="-127"/>
              <a:ea typeface="맑은 고딕" panose="020B0503020000020004" pitchFamily="50" charset="-127"/>
            </a:endParaRPr>
          </a:p>
        </p:txBody>
      </p:sp>
      <p:sp>
        <p:nvSpPr>
          <p:cNvPr id="62" name="TextBox 61"/>
          <p:cNvSpPr txBox="1"/>
          <p:nvPr/>
        </p:nvSpPr>
        <p:spPr>
          <a:xfrm>
            <a:off x="1568624" y="3792343"/>
            <a:ext cx="1414170" cy="246221"/>
          </a:xfrm>
          <a:prstGeom prst="rect">
            <a:avLst/>
          </a:prstGeom>
          <a:noFill/>
        </p:spPr>
        <p:txBody>
          <a:bodyPr wrap="none" rtlCol="0">
            <a:spAutoFit/>
          </a:bodyPr>
          <a:lstStyle/>
          <a:p>
            <a:pPr algn="l"/>
            <a:r>
              <a:rPr lang="ko-KR" altLang="en-US" sz="1000" b="1" dirty="0">
                <a:latin typeface="맑은 고딕" panose="020B0503020000020004" pitchFamily="50" charset="-127"/>
                <a:ea typeface="맑은 고딕" panose="020B0503020000020004" pitchFamily="50" charset="-127"/>
              </a:rPr>
              <a:t>⑦ </a:t>
            </a:r>
            <a:r>
              <a:rPr lang="en-US" altLang="ko-KR" sz="1000" b="1" dirty="0" smtClean="0">
                <a:latin typeface="맑은 고딕" panose="020B0503020000020004" pitchFamily="50" charset="-127"/>
                <a:ea typeface="맑은 고딕" panose="020B0503020000020004" pitchFamily="50" charset="-127"/>
              </a:rPr>
              <a:t>Commit/Rollback</a:t>
            </a:r>
            <a:endParaRPr lang="ko-KR" altLang="en-US" sz="1000" b="1" dirty="0">
              <a:latin typeface="맑은 고딕" panose="020B0503020000020004" pitchFamily="50" charset="-127"/>
              <a:ea typeface="맑은 고딕" panose="020B0503020000020004" pitchFamily="50" charset="-127"/>
            </a:endParaRPr>
          </a:p>
        </p:txBody>
      </p:sp>
      <p:sp>
        <p:nvSpPr>
          <p:cNvPr id="63" name="TextBox 62"/>
          <p:cNvSpPr txBox="1"/>
          <p:nvPr/>
        </p:nvSpPr>
        <p:spPr>
          <a:xfrm>
            <a:off x="8162023" y="4982979"/>
            <a:ext cx="1255473" cy="246221"/>
          </a:xfrm>
          <a:prstGeom prst="rect">
            <a:avLst/>
          </a:prstGeom>
          <a:noFill/>
        </p:spPr>
        <p:txBody>
          <a:bodyPr wrap="none" rtlCol="0">
            <a:spAutoFit/>
          </a:bodyPr>
          <a:lstStyle/>
          <a:p>
            <a:r>
              <a:rPr lang="ko-KR" altLang="en-US" sz="1000" b="1" dirty="0">
                <a:latin typeface="맑은 고딕" panose="020B0503020000020004" pitchFamily="50" charset="-127"/>
                <a:ea typeface="맑은 고딕" panose="020B0503020000020004" pitchFamily="50" charset="-127"/>
              </a:rPr>
              <a:t>⑧</a:t>
            </a:r>
            <a:r>
              <a:rPr lang="ko-KR" altLang="en-US" sz="1000" b="1" dirty="0" smtClean="0">
                <a:latin typeface="맑은 고딕" panose="020B0503020000020004" pitchFamily="50" charset="-127"/>
                <a:ea typeface="맑은 고딕" panose="020B0503020000020004" pitchFamily="50" charset="-127"/>
              </a:rPr>
              <a:t> </a:t>
            </a:r>
            <a:r>
              <a:rPr lang="en-US" altLang="ko-KR" sz="1000" b="1" dirty="0" smtClean="0">
                <a:latin typeface="맑은 고딕" panose="020B0503020000020004" pitchFamily="50" charset="-127"/>
                <a:ea typeface="맑은 고딕" panose="020B0503020000020004" pitchFamily="50" charset="-127"/>
              </a:rPr>
              <a:t>Redo Log Files</a:t>
            </a:r>
            <a:endParaRPr lang="ko-KR" altLang="en-US" sz="1000" b="1" dirty="0">
              <a:latin typeface="맑은 고딕" panose="020B0503020000020004" pitchFamily="50" charset="-127"/>
              <a:ea typeface="맑은 고딕" panose="020B0503020000020004" pitchFamily="50" charset="-127"/>
            </a:endParaRPr>
          </a:p>
        </p:txBody>
      </p:sp>
      <p:sp>
        <p:nvSpPr>
          <p:cNvPr id="64" name="TextBox 63"/>
          <p:cNvSpPr txBox="1"/>
          <p:nvPr/>
        </p:nvSpPr>
        <p:spPr>
          <a:xfrm>
            <a:off x="5452678" y="3645024"/>
            <a:ext cx="1702710" cy="246221"/>
          </a:xfrm>
          <a:prstGeom prst="rect">
            <a:avLst/>
          </a:prstGeom>
          <a:noFill/>
        </p:spPr>
        <p:txBody>
          <a:bodyPr wrap="none" rtlCol="0">
            <a:spAutoFit/>
          </a:bodyPr>
          <a:lstStyle/>
          <a:p>
            <a:r>
              <a:rPr lang="ko-KR" altLang="en-US" sz="1000" dirty="0" smtClean="0">
                <a:latin typeface="맑은 고딕" panose="020B0503020000020004" pitchFamily="50" charset="-127"/>
                <a:ea typeface="맑은 고딕" panose="020B0503020000020004" pitchFamily="50" charset="-127"/>
              </a:rPr>
              <a:t>이전 데이터 </a:t>
            </a:r>
            <a:r>
              <a:rPr lang="en-US" altLang="ko-KR" sz="1000" dirty="0" smtClean="0">
                <a:latin typeface="맑은 고딕" panose="020B0503020000020004" pitchFamily="50" charset="-127"/>
                <a:ea typeface="맑은 고딕" panose="020B0503020000020004" pitchFamily="50" charset="-127"/>
              </a:rPr>
              <a:t>/ </a:t>
            </a:r>
            <a:r>
              <a:rPr lang="ko-KR" altLang="en-US" sz="1000" dirty="0" smtClean="0">
                <a:latin typeface="맑은 고딕" panose="020B0503020000020004" pitchFamily="50" charset="-127"/>
                <a:ea typeface="맑은 고딕" panose="020B0503020000020004" pitchFamily="50" charset="-127"/>
              </a:rPr>
              <a:t>변경 데이터</a:t>
            </a:r>
            <a:endParaRPr lang="ko-KR" altLang="en-US" sz="1000" dirty="0">
              <a:latin typeface="맑은 고딕" panose="020B0503020000020004" pitchFamily="50" charset="-127"/>
              <a:ea typeface="맑은 고딕" panose="020B0503020000020004" pitchFamily="50" charset="-127"/>
            </a:endParaRPr>
          </a:p>
        </p:txBody>
      </p:sp>
      <p:cxnSp>
        <p:nvCxnSpPr>
          <p:cNvPr id="28" name="꺾인 연결선 27"/>
          <p:cNvCxnSpPr>
            <a:stCxn id="3" idx="6"/>
            <a:endCxn id="59" idx="1"/>
          </p:cNvCxnSpPr>
          <p:nvPr/>
        </p:nvCxnSpPr>
        <p:spPr bwMode="auto">
          <a:xfrm flipV="1">
            <a:off x="4563100" y="3548115"/>
            <a:ext cx="792088" cy="783670"/>
          </a:xfrm>
          <a:prstGeom prst="bentConnector3">
            <a:avLst/>
          </a:prstGeom>
          <a:noFill/>
          <a:ln w="9525" cap="flat" cmpd="sng" algn="ctr">
            <a:solidFill>
              <a:schemeClr val="tx1"/>
            </a:solidFill>
            <a:prstDash val="solid"/>
            <a:round/>
            <a:headEnd type="none" w="med" len="med"/>
            <a:tailEnd type="triangle"/>
          </a:ln>
          <a:effectLst/>
        </p:spPr>
      </p:cxnSp>
      <p:sp>
        <p:nvSpPr>
          <p:cNvPr id="66" name="TextBox 65"/>
          <p:cNvSpPr txBox="1"/>
          <p:nvPr/>
        </p:nvSpPr>
        <p:spPr>
          <a:xfrm>
            <a:off x="1568624" y="3542819"/>
            <a:ext cx="1176925" cy="246221"/>
          </a:xfrm>
          <a:prstGeom prst="rect">
            <a:avLst/>
          </a:prstGeom>
          <a:noFill/>
        </p:spPr>
        <p:txBody>
          <a:bodyPr wrap="none" rtlCol="0">
            <a:spAutoFit/>
          </a:bodyPr>
          <a:lstStyle/>
          <a:p>
            <a:pPr algn="l"/>
            <a:r>
              <a:rPr lang="ko-KR" altLang="en-US" sz="1000" b="1" dirty="0" smtClean="0">
                <a:latin typeface="맑은 고딕" panose="020B0503020000020004" pitchFamily="50" charset="-127"/>
                <a:ea typeface="맑은 고딕" panose="020B0503020000020004" pitchFamily="50" charset="-127"/>
              </a:rPr>
              <a:t>① 실행</a:t>
            </a:r>
            <a:r>
              <a:rPr lang="en-US" altLang="ko-KR" sz="1000" b="1" dirty="0" smtClean="0">
                <a:latin typeface="맑은 고딕" panose="020B0503020000020004" pitchFamily="50" charset="-127"/>
                <a:ea typeface="맑은 고딕" panose="020B0503020000020004" pitchFamily="50" charset="-127"/>
              </a:rPr>
              <a:t>(Execute)</a:t>
            </a:r>
          </a:p>
        </p:txBody>
      </p:sp>
      <p:sp>
        <p:nvSpPr>
          <p:cNvPr id="68" name="TextBox 67"/>
          <p:cNvSpPr txBox="1"/>
          <p:nvPr/>
        </p:nvSpPr>
        <p:spPr>
          <a:xfrm>
            <a:off x="3689324" y="1719065"/>
            <a:ext cx="1390124" cy="246221"/>
          </a:xfrm>
          <a:prstGeom prst="rect">
            <a:avLst/>
          </a:prstGeom>
          <a:noFill/>
        </p:spPr>
        <p:txBody>
          <a:bodyPr wrap="none" rtlCol="0">
            <a:spAutoFit/>
          </a:bodyPr>
          <a:lstStyle/>
          <a:p>
            <a:pPr algn="l"/>
            <a:r>
              <a:rPr lang="ko-KR" altLang="en-US" sz="1000" b="1" dirty="0">
                <a:latin typeface="맑은 고딕" panose="020B0503020000020004" pitchFamily="50" charset="-127"/>
                <a:ea typeface="맑은 고딕" panose="020B0503020000020004" pitchFamily="50" charset="-127"/>
              </a:rPr>
              <a:t>②</a:t>
            </a:r>
            <a:r>
              <a:rPr lang="ko-KR" altLang="en-US" sz="1000" b="1" dirty="0" smtClean="0">
                <a:latin typeface="맑은 고딕" panose="020B0503020000020004" pitchFamily="50" charset="-127"/>
                <a:ea typeface="맑은 고딕" panose="020B0503020000020004" pitchFamily="50" charset="-127"/>
              </a:rPr>
              <a:t> 공유 풀 영역 검색</a:t>
            </a:r>
            <a:endParaRPr lang="en-US" altLang="ko-KR" sz="1000" b="1" dirty="0" smtClean="0">
              <a:latin typeface="맑은 고딕" panose="020B0503020000020004" pitchFamily="50" charset="-127"/>
              <a:ea typeface="맑은 고딕" panose="020B0503020000020004" pitchFamily="50" charset="-127"/>
            </a:endParaRPr>
          </a:p>
        </p:txBody>
      </p:sp>
      <p:sp>
        <p:nvSpPr>
          <p:cNvPr id="69" name="TextBox 68"/>
          <p:cNvSpPr txBox="1"/>
          <p:nvPr/>
        </p:nvSpPr>
        <p:spPr>
          <a:xfrm>
            <a:off x="5398724" y="4550931"/>
            <a:ext cx="614271" cy="246221"/>
          </a:xfrm>
          <a:prstGeom prst="rect">
            <a:avLst/>
          </a:prstGeom>
          <a:noFill/>
        </p:spPr>
        <p:txBody>
          <a:bodyPr wrap="none" rtlCol="0">
            <a:spAutoFit/>
          </a:bodyPr>
          <a:lstStyle/>
          <a:p>
            <a:r>
              <a:rPr lang="ko-KR" altLang="en-US" sz="1000" b="1" dirty="0" smtClean="0">
                <a:latin typeface="맑은 고딕" panose="020B0503020000020004" pitchFamily="50" charset="-127"/>
                <a:ea typeface="맑은 고딕" panose="020B0503020000020004" pitchFamily="50" charset="-127"/>
              </a:rPr>
              <a:t>⑨ 저장</a:t>
            </a:r>
            <a:endParaRPr lang="ko-KR" altLang="en-US" sz="1000" b="1" dirty="0">
              <a:latin typeface="맑은 고딕" panose="020B0503020000020004" pitchFamily="50" charset="-127"/>
              <a:ea typeface="맑은 고딕" panose="020B0503020000020004" pitchFamily="50" charset="-127"/>
            </a:endParaRPr>
          </a:p>
        </p:txBody>
      </p:sp>
      <p:pic>
        <p:nvPicPr>
          <p:cNvPr id="70" name="Picture 15" descr="온라인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69668" y="3283839"/>
            <a:ext cx="854940" cy="937249"/>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꺾인 연결선 28"/>
          <p:cNvCxnSpPr>
            <a:stCxn id="3" idx="0"/>
            <a:endCxn id="55" idx="0"/>
          </p:cNvCxnSpPr>
          <p:nvPr/>
        </p:nvCxnSpPr>
        <p:spPr bwMode="auto">
          <a:xfrm rot="5400000" flipH="1" flipV="1">
            <a:off x="5841243" y="1646803"/>
            <a:ext cx="360039" cy="4212468"/>
          </a:xfrm>
          <a:prstGeom prst="bentConnector3">
            <a:avLst>
              <a:gd name="adj1" fmla="val 508987"/>
            </a:avLst>
          </a:prstGeom>
          <a:noFill/>
          <a:ln w="9525" cap="flat" cmpd="sng" algn="ctr">
            <a:solidFill>
              <a:schemeClr val="tx1"/>
            </a:solidFill>
            <a:prstDash val="solid"/>
            <a:round/>
            <a:headEnd type="none" w="med" len="med"/>
            <a:tailEnd type="triangle"/>
          </a:ln>
          <a:effectLst/>
        </p:spPr>
      </p:cxnSp>
      <p:cxnSp>
        <p:nvCxnSpPr>
          <p:cNvPr id="9" name="직선 화살표 연결선 8"/>
          <p:cNvCxnSpPr>
            <a:stCxn id="39" idx="2"/>
          </p:cNvCxnSpPr>
          <p:nvPr/>
        </p:nvCxnSpPr>
        <p:spPr bwMode="auto">
          <a:xfrm>
            <a:off x="8140804" y="4725144"/>
            <a:ext cx="52556" cy="617875"/>
          </a:xfrm>
          <a:prstGeom prst="straightConnector1">
            <a:avLst/>
          </a:prstGeom>
          <a:no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961409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 Box 2"/>
          <p:cNvSpPr txBox="1">
            <a:spLocks noChangeArrowheads="1"/>
          </p:cNvSpPr>
          <p:nvPr/>
        </p:nvSpPr>
        <p:spPr bwMode="auto">
          <a:xfrm>
            <a:off x="3728864" y="1268760"/>
            <a:ext cx="3453333" cy="5170646"/>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eaLnBrk="0" latinLnBrk="0" hangingPunct="0"/>
            <a:r>
              <a:rPr kumimoji="0" lang="en-US" altLang="ko-KR" sz="1000" dirty="0">
                <a:solidFill>
                  <a:srgbClr val="0066FF"/>
                </a:solidFill>
                <a:latin typeface="맑은 고딕" panose="020B0503020000020004" pitchFamily="50" charset="-127"/>
                <a:ea typeface="맑은 고딕" panose="020B0503020000020004" pitchFamily="50" charset="-127"/>
              </a:rPr>
              <a:t>SELECT</a:t>
            </a:r>
            <a:r>
              <a:rPr kumimoji="0" lang="en-US" altLang="ko-KR" sz="1000" dirty="0">
                <a:solidFill>
                  <a:srgbClr val="000000"/>
                </a:solidFill>
                <a:latin typeface="맑은 고딕" panose="020B0503020000020004" pitchFamily="50" charset="-127"/>
                <a:ea typeface="맑은 고딕" panose="020B0503020000020004" pitchFamily="50" charset="-127"/>
              </a:rPr>
              <a:t>  </a:t>
            </a:r>
          </a:p>
          <a:p>
            <a:pPr algn="l" eaLnBrk="0" latinLnBrk="0" hangingPunct="0"/>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smtClean="0">
                <a:solidFill>
                  <a:srgbClr val="000000"/>
                </a:solidFill>
                <a:latin typeface="맑은 고딕" panose="020B0503020000020004" pitchFamily="50" charset="-127"/>
                <a:ea typeface="맑은 고딕" panose="020B0503020000020004" pitchFamily="50" charset="-127"/>
              </a:rPr>
              <a:t>a.yeondo</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66FF"/>
                </a:solidFill>
                <a:latin typeface="맑은 고딕" panose="020B0503020000020004" pitchFamily="50" charset="-127"/>
                <a:ea typeface="맑은 고딕" panose="020B0503020000020004" pitchFamily="50" charset="-127"/>
              </a:rPr>
              <a:t>AS</a:t>
            </a:r>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gwanrinyeondo</a:t>
            </a:r>
            <a:r>
              <a:rPr kumimoji="0" lang="en-US" altLang="ko-KR" sz="1000" dirty="0">
                <a:solidFill>
                  <a:srgbClr val="000000"/>
                </a:solidFill>
                <a:latin typeface="맑은 고딕" panose="020B0503020000020004" pitchFamily="50" charset="-127"/>
                <a:ea typeface="맑은 고딕" panose="020B0503020000020004" pitchFamily="50" charset="-127"/>
              </a:rPr>
              <a:t>, </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66FF"/>
                </a:solidFill>
                <a:latin typeface="맑은 고딕" panose="020B0503020000020004" pitchFamily="50" charset="-127"/>
                <a:ea typeface="맑은 고딕" panose="020B0503020000020004" pitchFamily="50" charset="-127"/>
              </a:rPr>
              <a:t>REPLACE</a:t>
            </a:r>
            <a:r>
              <a:rPr kumimoji="0" lang="en-US" altLang="ko-KR" sz="1000" dirty="0">
                <a:solidFill>
                  <a:srgbClr val="000000"/>
                </a:solidFill>
                <a:latin typeface="맑은 고딕" panose="020B0503020000020004" pitchFamily="50" charset="-127"/>
                <a:ea typeface="맑은 고딕" panose="020B0503020000020004" pitchFamily="50" charset="-127"/>
              </a:rPr>
              <a:t>(</a:t>
            </a:r>
            <a:r>
              <a:rPr kumimoji="0" lang="en-US" altLang="ko-KR" sz="1000" dirty="0" err="1">
                <a:solidFill>
                  <a:srgbClr val="000000"/>
                </a:solidFill>
                <a:latin typeface="맑은 고딕" panose="020B0503020000020004" pitchFamily="50" charset="-127"/>
                <a:ea typeface="맑은 고딕" panose="020B0503020000020004" pitchFamily="50" charset="-127"/>
              </a:rPr>
              <a:t>c.hgbsmyeong</a:t>
            </a:r>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ko-KR" altLang="en-US" sz="1000" dirty="0">
                <a:solidFill>
                  <a:srgbClr val="000000"/>
                </a:solidFill>
                <a:latin typeface="맑은 고딕" panose="020B0503020000020004" pitchFamily="50" charset="-127"/>
                <a:ea typeface="맑은 고딕" panose="020B0503020000020004" pitchFamily="50" charset="-127"/>
              </a:rPr>
              <a:t>지역본부</a:t>
            </a:r>
            <a:r>
              <a:rPr kumimoji="0" lang="en-US" altLang="ko-KR" sz="1000" dirty="0">
                <a:solidFill>
                  <a:srgbClr val="000000"/>
                </a:solidFill>
                <a:latin typeface="맑은 고딕" panose="020B0503020000020004" pitchFamily="50" charset="-127"/>
                <a:ea typeface="맑은 고딕" panose="020B0503020000020004" pitchFamily="50" charset="-127"/>
              </a:rPr>
              <a:t>', '') </a:t>
            </a:r>
            <a:r>
              <a:rPr kumimoji="0" lang="en-US" altLang="ko-KR" sz="1000" dirty="0">
                <a:solidFill>
                  <a:srgbClr val="0066FF"/>
                </a:solidFill>
                <a:latin typeface="맑은 고딕" panose="020B0503020000020004" pitchFamily="50" charset="-127"/>
                <a:ea typeface="맑은 고딕" panose="020B0503020000020004" pitchFamily="50" charset="-127"/>
              </a:rPr>
              <a:t>AS</a:t>
            </a:r>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bbmyeong</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66FF"/>
                </a:solidFill>
                <a:latin typeface="맑은 고딕" panose="020B0503020000020004" pitchFamily="50" charset="-127"/>
                <a:ea typeface="맑은 고딕" panose="020B0503020000020004" pitchFamily="50" charset="-127"/>
              </a:rPr>
              <a:t>FROM BMAJSNSM </a:t>
            </a:r>
            <a:r>
              <a:rPr kumimoji="0" lang="en-US" altLang="ko-KR" sz="1000" dirty="0">
                <a:solidFill>
                  <a:srgbClr val="000000"/>
                </a:solidFill>
                <a:latin typeface="맑은 고딕" panose="020B0503020000020004" pitchFamily="50" charset="-127"/>
                <a:ea typeface="맑은 고딕" panose="020B0503020000020004" pitchFamily="50" charset="-127"/>
              </a:rPr>
              <a:t>a,</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66FF"/>
                </a:solidFill>
                <a:latin typeface="맑은 고딕" panose="020B0503020000020004" pitchFamily="50" charset="-127"/>
                <a:ea typeface="맑은 고딕" panose="020B0503020000020004" pitchFamily="50" charset="-127"/>
              </a:rPr>
              <a:t>SELECT</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smtClean="0">
                <a:solidFill>
                  <a:srgbClr val="000000"/>
                </a:solidFill>
                <a:latin typeface="맑은 고딕" panose="020B0503020000020004" pitchFamily="50" charset="-127"/>
                <a:ea typeface="맑은 고딕" panose="020B0503020000020004" pitchFamily="50" charset="-127"/>
              </a:rPr>
              <a:t>jsswbscode</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smtClean="0">
                <a:solidFill>
                  <a:srgbClr val="000000"/>
                </a:solidFill>
                <a:latin typeface="맑은 고딕" panose="020B0503020000020004" pitchFamily="50" charset="-127"/>
                <a:ea typeface="맑은 고딕" panose="020B0503020000020004" pitchFamily="50" charset="-127"/>
              </a:rPr>
              <a:t>bscode</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hgbsmyeong</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66FF"/>
                </a:solidFill>
                <a:latin typeface="맑은 고딕" panose="020B0503020000020004" pitchFamily="50" charset="-127"/>
                <a:ea typeface="맑은 고딕" panose="020B0503020000020004" pitchFamily="50" charset="-127"/>
              </a:rPr>
              <a:t>FROM PHATHBSM</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66FF"/>
                </a:solidFill>
                <a:latin typeface="맑은 고딕" panose="020B0503020000020004" pitchFamily="50" charset="-127"/>
                <a:ea typeface="맑은 고딕" panose="020B0503020000020004" pitchFamily="50" charset="-127"/>
              </a:rPr>
              <a:t>WHERE</a:t>
            </a:r>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ggbrcode</a:t>
            </a:r>
            <a:r>
              <a:rPr kumimoji="0" lang="en-US" altLang="ko-KR" sz="1000" dirty="0">
                <a:solidFill>
                  <a:srgbClr val="000000"/>
                </a:solidFill>
                <a:latin typeface="맑은 고딕" panose="020B0503020000020004" pitchFamily="50" charset="-127"/>
                <a:ea typeface="맑은 고딕" panose="020B0503020000020004" pitchFamily="50" charset="-127"/>
              </a:rPr>
              <a:t> = '4' </a:t>
            </a:r>
          </a:p>
          <a:p>
            <a:pPr algn="l" eaLnBrk="0" latinLnBrk="0" hangingPunct="0"/>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66FF"/>
                </a:solidFill>
                <a:latin typeface="맑은 고딕" panose="020B0503020000020004" pitchFamily="50" charset="-127"/>
                <a:ea typeface="맑은 고딕" panose="020B0503020000020004" pitchFamily="50" charset="-127"/>
              </a:rPr>
              <a:t>AND</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smtClean="0">
                <a:solidFill>
                  <a:srgbClr val="000000"/>
                </a:solidFill>
                <a:latin typeface="맑은 고딕" panose="020B0503020000020004" pitchFamily="50" charset="-127"/>
                <a:ea typeface="맑은 고딕" panose="020B0503020000020004" pitchFamily="50" charset="-127"/>
              </a:rPr>
              <a:t>psdangye</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0000"/>
                </a:solidFill>
                <a:latin typeface="맑은 고딕" panose="020B0503020000020004" pitchFamily="50" charset="-127"/>
                <a:ea typeface="맑은 고딕" panose="020B0503020000020004" pitchFamily="50" charset="-127"/>
              </a:rPr>
              <a:t>= '4' </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66FF"/>
                </a:solidFill>
                <a:latin typeface="맑은 고딕" panose="020B0503020000020004" pitchFamily="50" charset="-127"/>
                <a:ea typeface="맑은 고딕" panose="020B0503020000020004" pitchFamily="50" charset="-127"/>
              </a:rPr>
              <a:t>AND</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issyyeobu</a:t>
            </a:r>
            <a:r>
              <a:rPr kumimoji="0" lang="en-US" altLang="ko-KR" sz="1000" dirty="0">
                <a:solidFill>
                  <a:srgbClr val="000000"/>
                </a:solidFill>
                <a:latin typeface="맑은 고딕" panose="020B0503020000020004" pitchFamily="50" charset="-127"/>
                <a:ea typeface="맑은 고딕" panose="020B0503020000020004" pitchFamily="50" charset="-127"/>
              </a:rPr>
              <a:t> = '1'</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 b,</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66FF"/>
                </a:solidFill>
                <a:latin typeface="맑은 고딕" panose="020B0503020000020004" pitchFamily="50" charset="-127"/>
                <a:ea typeface="맑은 고딕" panose="020B0503020000020004" pitchFamily="50" charset="-127"/>
              </a:rPr>
              <a:t>SELECT</a:t>
            </a:r>
            <a:r>
              <a:rPr kumimoji="0" lang="en-US" altLang="ko-KR" sz="1000" dirty="0">
                <a:solidFill>
                  <a:srgbClr val="000000"/>
                </a:solidFill>
                <a:latin typeface="맑은 고딕" panose="020B0503020000020004" pitchFamily="50" charset="-127"/>
                <a:ea typeface="맑은 고딕" panose="020B0503020000020004" pitchFamily="50" charset="-127"/>
              </a:rPr>
              <a:t> </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smtClean="0">
                <a:solidFill>
                  <a:srgbClr val="000000"/>
                </a:solidFill>
                <a:latin typeface="맑은 고딕" panose="020B0503020000020004" pitchFamily="50" charset="-127"/>
                <a:ea typeface="맑은 고딕" panose="020B0503020000020004" pitchFamily="50" charset="-127"/>
              </a:rPr>
              <a:t>bscode</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hgbsmyeong</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66FF"/>
                </a:solidFill>
                <a:latin typeface="맑은 고딕" panose="020B0503020000020004" pitchFamily="50" charset="-127"/>
                <a:ea typeface="맑은 고딕" panose="020B0503020000020004" pitchFamily="50" charset="-127"/>
              </a:rPr>
              <a:t>FROM PHATHBSM</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66FF"/>
                </a:solidFill>
                <a:latin typeface="맑은 고딕" panose="020B0503020000020004" pitchFamily="50" charset="-127"/>
                <a:ea typeface="맑은 고딕" panose="020B0503020000020004" pitchFamily="50" charset="-127"/>
              </a:rPr>
              <a:t>WHERE</a:t>
            </a:r>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ggbrcode</a:t>
            </a:r>
            <a:r>
              <a:rPr kumimoji="0" lang="en-US" altLang="ko-KR" sz="1000" dirty="0">
                <a:solidFill>
                  <a:srgbClr val="000000"/>
                </a:solidFill>
                <a:latin typeface="맑은 고딕" panose="020B0503020000020004" pitchFamily="50" charset="-127"/>
                <a:ea typeface="맑은 고딕" panose="020B0503020000020004" pitchFamily="50" charset="-127"/>
              </a:rPr>
              <a:t> = '2' </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66FF"/>
                </a:solidFill>
                <a:latin typeface="맑은 고딕" panose="020B0503020000020004" pitchFamily="50" charset="-127"/>
                <a:ea typeface="맑은 고딕" panose="020B0503020000020004" pitchFamily="50" charset="-127"/>
              </a:rPr>
              <a:t>AND</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psdangye</a:t>
            </a:r>
            <a:r>
              <a:rPr kumimoji="0" lang="en-US" altLang="ko-KR" sz="1000" dirty="0">
                <a:solidFill>
                  <a:srgbClr val="000000"/>
                </a:solidFill>
                <a:latin typeface="맑은 고딕" panose="020B0503020000020004" pitchFamily="50" charset="-127"/>
                <a:ea typeface="맑은 고딕" panose="020B0503020000020004" pitchFamily="50" charset="-127"/>
              </a:rPr>
              <a:t> = '3' </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66FF"/>
                </a:solidFill>
                <a:latin typeface="맑은 고딕" panose="020B0503020000020004" pitchFamily="50" charset="-127"/>
                <a:ea typeface="맑은 고딕" panose="020B0503020000020004" pitchFamily="50" charset="-127"/>
              </a:rPr>
              <a:t>AND</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issyyeobu</a:t>
            </a:r>
            <a:r>
              <a:rPr kumimoji="0" lang="en-US" altLang="ko-KR" sz="1000" dirty="0">
                <a:solidFill>
                  <a:srgbClr val="000000"/>
                </a:solidFill>
                <a:latin typeface="맑은 고딕" panose="020B0503020000020004" pitchFamily="50" charset="-127"/>
                <a:ea typeface="맑은 고딕" panose="020B0503020000020004" pitchFamily="50" charset="-127"/>
              </a:rPr>
              <a:t> = '1'</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 c,</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66FF"/>
                </a:solidFill>
                <a:latin typeface="맑은 고딕" panose="020B0503020000020004" pitchFamily="50" charset="-127"/>
                <a:ea typeface="맑은 고딕" panose="020B0503020000020004" pitchFamily="50" charset="-127"/>
              </a:rPr>
              <a:t>SELECT</a:t>
            </a:r>
            <a:r>
              <a:rPr kumimoji="0" lang="en-US" altLang="ko-KR" sz="1000" dirty="0">
                <a:solidFill>
                  <a:srgbClr val="000000"/>
                </a:solidFill>
                <a:latin typeface="맑은 고딕" panose="020B0503020000020004" pitchFamily="50" charset="-127"/>
                <a:ea typeface="맑은 고딕" panose="020B0503020000020004" pitchFamily="50" charset="-127"/>
              </a:rPr>
              <a:t> </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smtClean="0">
                <a:solidFill>
                  <a:srgbClr val="000000"/>
                </a:solidFill>
                <a:latin typeface="맑은 고딕" panose="020B0503020000020004" pitchFamily="50" charset="-127"/>
                <a:ea typeface="맑은 고딕" panose="020B0503020000020004" pitchFamily="50" charset="-127"/>
              </a:rPr>
              <a:t>nscode</a:t>
            </a:r>
            <a:r>
              <a:rPr kumimoji="0" lang="en-US" altLang="ko-KR" sz="1000" dirty="0">
                <a:solidFill>
                  <a:srgbClr val="000000"/>
                </a:solidFill>
                <a:latin typeface="맑은 고딕" panose="020B0503020000020004" pitchFamily="50" charset="-127"/>
                <a:ea typeface="맑은 고딕" panose="020B0503020000020004" pitchFamily="50" charset="-127"/>
              </a:rPr>
              <a:t>,</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gjbanghyang</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jjbanghyang</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nsmyeong</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a:solidFill>
                  <a:srgbClr val="0066FF"/>
                </a:solidFill>
                <a:latin typeface="맑은 고딕" panose="020B0503020000020004" pitchFamily="50" charset="-127"/>
                <a:ea typeface="맑은 고딕" panose="020B0503020000020004" pitchFamily="50" charset="-127"/>
              </a:rPr>
              <a:t>FROM  BPANOSNM</a:t>
            </a:r>
            <a:r>
              <a:rPr kumimoji="0" lang="en-US" altLang="ko-KR" sz="1000" dirty="0">
                <a:solidFill>
                  <a:srgbClr val="000000"/>
                </a:solidFill>
                <a:latin typeface="맑은 고딕" panose="020B0503020000020004" pitchFamily="50" charset="-127"/>
                <a:ea typeface="맑은 고딕" panose="020B0503020000020004" pitchFamily="50" charset="-127"/>
              </a:rPr>
              <a:t> </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 d</a:t>
            </a:r>
          </a:p>
          <a:p>
            <a:pPr algn="l" eaLnBrk="0" latinLnBrk="0" hangingPunct="0"/>
            <a:r>
              <a:rPr kumimoji="0" lang="en-US" altLang="ko-KR" sz="1000" dirty="0">
                <a:solidFill>
                  <a:srgbClr val="0066FF"/>
                </a:solidFill>
                <a:latin typeface="맑은 고딕" panose="020B0503020000020004" pitchFamily="50" charset="-127"/>
                <a:ea typeface="맑은 고딕" panose="020B0503020000020004" pitchFamily="50" charset="-127"/>
              </a:rPr>
              <a:t>WHERE</a:t>
            </a:r>
            <a:r>
              <a:rPr kumimoji="0" lang="en-US" altLang="ko-KR" sz="1000" dirty="0">
                <a:solidFill>
                  <a:srgbClr val="000000"/>
                </a:solidFill>
                <a:latin typeface="맑은 고딕" panose="020B0503020000020004" pitchFamily="50" charset="-127"/>
                <a:ea typeface="맑은 고딕" panose="020B0503020000020004" pitchFamily="50" charset="-127"/>
              </a:rPr>
              <a:t> 1 = 1</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66FF"/>
                </a:solidFill>
                <a:latin typeface="맑은 고딕" panose="020B0503020000020004" pitchFamily="50" charset="-127"/>
                <a:ea typeface="맑은 고딕" panose="020B0503020000020004" pitchFamily="50" charset="-127"/>
              </a:rPr>
              <a:t>AND</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a.nscode</a:t>
            </a:r>
            <a:r>
              <a:rPr kumimoji="0" lang="en-US" altLang="ko-KR" sz="1000" dirty="0">
                <a:solidFill>
                  <a:srgbClr val="000000"/>
                </a:solidFill>
                <a:latin typeface="맑은 고딕" panose="020B0503020000020004" pitchFamily="50" charset="-127"/>
                <a:ea typeface="맑은 고딕" panose="020B0503020000020004" pitchFamily="50" charset="-127"/>
              </a:rPr>
              <a:t> != '0200'</a:t>
            </a: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66FF"/>
                </a:solidFill>
                <a:latin typeface="맑은 고딕" panose="020B0503020000020004" pitchFamily="50" charset="-127"/>
                <a:ea typeface="맑은 고딕" panose="020B0503020000020004" pitchFamily="50" charset="-127"/>
              </a:rPr>
              <a:t>AND</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a.jsbscode</a:t>
            </a:r>
            <a:r>
              <a:rPr kumimoji="0" lang="en-US" altLang="ko-KR" sz="1000" dirty="0">
                <a:solidFill>
                  <a:srgbClr val="000000"/>
                </a:solidFill>
                <a:latin typeface="맑은 고딕" panose="020B0503020000020004" pitchFamily="50" charset="-127"/>
                <a:ea typeface="맑은 고딕" panose="020B0503020000020004" pitchFamily="50" charset="-127"/>
              </a:rPr>
              <a:t> = </a:t>
            </a:r>
            <a:r>
              <a:rPr kumimoji="0" lang="en-US" altLang="ko-KR" sz="1000" dirty="0" err="1">
                <a:solidFill>
                  <a:srgbClr val="000000"/>
                </a:solidFill>
                <a:latin typeface="맑은 고딕" panose="020B0503020000020004" pitchFamily="50" charset="-127"/>
                <a:ea typeface="맑은 고딕" panose="020B0503020000020004" pitchFamily="50" charset="-127"/>
              </a:rPr>
              <a:t>b.bscode</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66FF"/>
                </a:solidFill>
                <a:latin typeface="맑은 고딕" panose="020B0503020000020004" pitchFamily="50" charset="-127"/>
                <a:ea typeface="맑은 고딕" panose="020B0503020000020004" pitchFamily="50" charset="-127"/>
              </a:rPr>
              <a:t>AND</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b.jsswbscode</a:t>
            </a:r>
            <a:r>
              <a:rPr kumimoji="0" lang="en-US" altLang="ko-KR" sz="1000" dirty="0">
                <a:solidFill>
                  <a:srgbClr val="000000"/>
                </a:solidFill>
                <a:latin typeface="맑은 고딕" panose="020B0503020000020004" pitchFamily="50" charset="-127"/>
                <a:ea typeface="맑은 고딕" panose="020B0503020000020004" pitchFamily="50" charset="-127"/>
              </a:rPr>
              <a:t> = </a:t>
            </a:r>
            <a:r>
              <a:rPr kumimoji="0" lang="en-US" altLang="ko-KR" sz="1000" dirty="0" err="1">
                <a:solidFill>
                  <a:srgbClr val="000000"/>
                </a:solidFill>
                <a:latin typeface="맑은 고딕" panose="020B0503020000020004" pitchFamily="50" charset="-127"/>
                <a:ea typeface="맑은 고딕" panose="020B0503020000020004" pitchFamily="50" charset="-127"/>
              </a:rPr>
              <a:t>c.bscode</a:t>
            </a:r>
            <a:endParaRPr kumimoji="0" lang="en-US" altLang="ko-KR" sz="1000" dirty="0">
              <a:solidFill>
                <a:srgbClr val="000000"/>
              </a:solidFill>
              <a:latin typeface="맑은 고딕" panose="020B0503020000020004" pitchFamily="50" charset="-127"/>
              <a:ea typeface="맑은 고딕" panose="020B0503020000020004" pitchFamily="50" charset="-127"/>
            </a:endParaRPr>
          </a:p>
          <a:p>
            <a:pPr algn="l" eaLnBrk="0" latinLnBrk="0" hangingPunct="0"/>
            <a:r>
              <a:rPr kumimoji="0" lang="en-US" altLang="ko-KR" sz="1000" dirty="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smtClean="0">
                <a:solidFill>
                  <a:srgbClr val="0066FF"/>
                </a:solidFill>
                <a:latin typeface="맑은 고딕" panose="020B0503020000020004" pitchFamily="50" charset="-127"/>
                <a:ea typeface="맑은 고딕" panose="020B0503020000020004" pitchFamily="50" charset="-127"/>
              </a:rPr>
              <a:t>AND</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r>
              <a:rPr kumimoji="0" lang="en-US" altLang="ko-KR" sz="1000" dirty="0" err="1">
                <a:solidFill>
                  <a:srgbClr val="000000"/>
                </a:solidFill>
                <a:latin typeface="맑은 고딕" panose="020B0503020000020004" pitchFamily="50" charset="-127"/>
                <a:ea typeface="맑은 고딕" panose="020B0503020000020004" pitchFamily="50" charset="-127"/>
              </a:rPr>
              <a:t>a.nscode</a:t>
            </a:r>
            <a:r>
              <a:rPr kumimoji="0" lang="en-US" altLang="ko-KR" sz="1000" dirty="0">
                <a:solidFill>
                  <a:srgbClr val="000000"/>
                </a:solidFill>
                <a:latin typeface="맑은 고딕" panose="020B0503020000020004" pitchFamily="50" charset="-127"/>
                <a:ea typeface="맑은 고딕" panose="020B0503020000020004" pitchFamily="50" charset="-127"/>
              </a:rPr>
              <a:t> = </a:t>
            </a:r>
            <a:r>
              <a:rPr kumimoji="0" lang="en-US" altLang="ko-KR" sz="1000" dirty="0" err="1" smtClean="0">
                <a:solidFill>
                  <a:srgbClr val="000000"/>
                </a:solidFill>
                <a:latin typeface="맑은 고딕" panose="020B0503020000020004" pitchFamily="50" charset="-127"/>
                <a:ea typeface="맑은 고딕" panose="020B0503020000020004" pitchFamily="50" charset="-127"/>
              </a:rPr>
              <a:t>d.nscode</a:t>
            </a:r>
            <a:r>
              <a:rPr kumimoji="0" lang="en-US" altLang="ko-KR" sz="1000" dirty="0" smtClean="0">
                <a:solidFill>
                  <a:srgbClr val="000000"/>
                </a:solidFill>
                <a:latin typeface="맑은 고딕" panose="020B0503020000020004" pitchFamily="50" charset="-127"/>
                <a:ea typeface="맑은 고딕" panose="020B0503020000020004" pitchFamily="50" charset="-127"/>
              </a:rPr>
              <a:t> ;</a:t>
            </a:r>
            <a:endParaRPr kumimoji="0" lang="en-US" altLang="ko-KR" sz="1000" dirty="0">
              <a:solidFill>
                <a:srgbClr val="000000"/>
              </a:solidFill>
              <a:latin typeface="맑은 고딕" panose="020B0503020000020004" pitchFamily="50" charset="-127"/>
              <a:ea typeface="맑은 고딕" panose="020B0503020000020004" pitchFamily="50" charset="-127"/>
            </a:endParaRPr>
          </a:p>
        </p:txBody>
      </p:sp>
      <p:sp>
        <p:nvSpPr>
          <p:cNvPr id="65" name="Text Box 36"/>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66" name="Text Box 38"/>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a:solidFill>
                  <a:srgbClr val="000000"/>
                </a:solidFill>
                <a:latin typeface="맑은 고딕" panose="020B0503020000020004" pitchFamily="50" charset="-127"/>
                <a:ea typeface="맑은 고딕" panose="020B0503020000020004" pitchFamily="50" charset="-127"/>
              </a:rPr>
              <a:t>2</a:t>
            </a:r>
            <a:r>
              <a:rPr lang="en-US" altLang="ko-KR" sz="1200" b="1" dirty="0" smtClean="0">
                <a:solidFill>
                  <a:srgbClr val="000000"/>
                </a:solidFill>
                <a:latin typeface="맑은 고딕" panose="020B0503020000020004" pitchFamily="50" charset="-127"/>
                <a:ea typeface="맑은 고딕" panose="020B0503020000020004" pitchFamily="50" charset="-127"/>
              </a:rPr>
              <a:t>.1 SQL TEXT </a:t>
            </a:r>
            <a:r>
              <a:rPr lang="ko-KR" altLang="en-US" sz="1200" b="1" dirty="0" smtClean="0">
                <a:solidFill>
                  <a:srgbClr val="000000"/>
                </a:solidFill>
                <a:latin typeface="맑은 고딕" panose="020B0503020000020004" pitchFamily="50" charset="-127"/>
                <a:ea typeface="맑은 고딕" panose="020B0503020000020004" pitchFamily="50" charset="-127"/>
              </a:rPr>
              <a:t>표준</a:t>
            </a:r>
          </a:p>
        </p:txBody>
      </p:sp>
      <p:sp>
        <p:nvSpPr>
          <p:cNvPr id="92" name="Text Box 64"/>
          <p:cNvSpPr txBox="1">
            <a:spLocks noChangeArrowheads="1"/>
          </p:cNvSpPr>
          <p:nvPr/>
        </p:nvSpPr>
        <p:spPr bwMode="auto">
          <a:xfrm>
            <a:off x="7997304" y="2026047"/>
            <a:ext cx="1777057" cy="250825"/>
          </a:xfrm>
          <a:prstGeom prst="rect">
            <a:avLst/>
          </a:prstGeom>
          <a:noFill/>
          <a:ln w="6350" cap="rnd" algn="ctr">
            <a:solidFill>
              <a:srgbClr val="00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rIns="18000">
            <a:spAutoFit/>
          </a:bodyPr>
          <a:lstStyle/>
          <a:p>
            <a:pPr marL="0" marR="0" lvl="0" indent="0" algn="l" defTabSz="914400" eaLnBrk="0" fontAlgn="auto" latinLnBrk="0" hangingPunct="0">
              <a:lnSpc>
                <a:spcPct val="100000"/>
              </a:lnSpc>
              <a:spcBef>
                <a:spcPct val="50000"/>
              </a:spcBef>
              <a:spcAft>
                <a:spcPts val="0"/>
              </a:spcAft>
              <a:buClrTx/>
              <a:buSzTx/>
              <a:buFontTx/>
              <a:buNone/>
              <a:tabLst/>
              <a:defRPr/>
            </a:pPr>
            <a:r>
              <a:rPr kumimoji="0" lang="ko-KR" altLang="en-US" sz="1000" b="1" kern="0" dirty="0">
                <a:solidFill>
                  <a:schemeClr val="accent4"/>
                </a:solidFill>
                <a:latin typeface="맑은 고딕" panose="020B0503020000020004" pitchFamily="50" charset="-127"/>
                <a:ea typeface="맑은 고딕" panose="020B0503020000020004" pitchFamily="50" charset="-127"/>
              </a:rPr>
              <a:t>함수 괄호 사이는 공백 없음</a:t>
            </a:r>
          </a:p>
        </p:txBody>
      </p:sp>
      <p:sp>
        <p:nvSpPr>
          <p:cNvPr id="94" name="Text Box 66"/>
          <p:cNvSpPr txBox="1">
            <a:spLocks noChangeArrowheads="1"/>
          </p:cNvSpPr>
          <p:nvPr/>
        </p:nvSpPr>
        <p:spPr bwMode="auto">
          <a:xfrm>
            <a:off x="5878513" y="1203325"/>
            <a:ext cx="1397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marL="0" marR="0" lvl="0" indent="0" algn="l" defTabSz="914400" eaLnBrk="0" fontAlgn="auto" latinLnBrk="0" hangingPunct="0">
              <a:lnSpc>
                <a:spcPct val="100000"/>
              </a:lnSpc>
              <a:spcBef>
                <a:spcPct val="50000"/>
              </a:spcBef>
              <a:spcAft>
                <a:spcPts val="0"/>
              </a:spcAft>
              <a:buClrTx/>
              <a:buSzTx/>
              <a:buFontTx/>
              <a:buNone/>
              <a:tabLst/>
              <a:defRPr/>
            </a:pPr>
            <a:endParaRPr kumimoji="0" lang="ko-KR" altLang="en-US" sz="1000" b="1" i="0" u="none" strike="noStrike" kern="0" cap="none" spc="0" normalizeH="0" baseline="0" noProof="0" smtClean="0">
              <a:ln>
                <a:noFill/>
              </a:ln>
              <a:solidFill>
                <a:srgbClr val="3333CC"/>
              </a:solidFill>
              <a:effectLst/>
              <a:uLnTx/>
              <a:uFillTx/>
              <a:latin typeface="맑은 고딕" panose="020B0503020000020004" pitchFamily="50" charset="-127"/>
              <a:ea typeface="맑은 고딕" panose="020B0503020000020004" pitchFamily="50" charset="-127"/>
            </a:endParaRPr>
          </a:p>
        </p:txBody>
      </p:sp>
      <p:sp>
        <p:nvSpPr>
          <p:cNvPr id="97" name="Rectangle 81"/>
          <p:cNvSpPr>
            <a:spLocks noChangeArrowheads="1"/>
          </p:cNvSpPr>
          <p:nvPr/>
        </p:nvSpPr>
        <p:spPr bwMode="auto">
          <a:xfrm>
            <a:off x="623888" y="1476375"/>
            <a:ext cx="2886075" cy="442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lgn="l" eaLnBrk="0" hangingPunct="0">
              <a:defRPr kumimoji="1" sz="1000">
                <a:solidFill>
                  <a:schemeClr val="tx1"/>
                </a:solidFill>
                <a:latin typeface="Arial" panose="020B0604020202020204" pitchFamily="34" charset="0"/>
                <a:ea typeface="바탕체" panose="02030609000101010101" pitchFamily="17" charset="-127"/>
              </a:defRPr>
            </a:lvl1pPr>
            <a:lvl2pPr marL="1081088" indent="-457200" algn="l" eaLnBrk="0" hangingPunct="0">
              <a:defRPr kumimoji="1" sz="1000">
                <a:solidFill>
                  <a:schemeClr val="tx1"/>
                </a:solidFill>
                <a:latin typeface="Arial" panose="020B0604020202020204" pitchFamily="34" charset="0"/>
                <a:ea typeface="바탕체" panose="02030609000101010101" pitchFamily="17" charset="-127"/>
              </a:defRPr>
            </a:lvl2pPr>
            <a:lvl3pPr marL="1717675" indent="-457200" algn="l" eaLnBrk="0" hangingPunct="0">
              <a:defRPr kumimoji="1" sz="1000">
                <a:solidFill>
                  <a:schemeClr val="tx1"/>
                </a:solidFill>
                <a:latin typeface="Arial" panose="020B0604020202020204" pitchFamily="34" charset="0"/>
                <a:ea typeface="바탕체" panose="02030609000101010101" pitchFamily="17" charset="-127"/>
              </a:defRPr>
            </a:lvl3pPr>
            <a:lvl4pPr marL="2354263" indent="-457200" algn="l" eaLnBrk="0" hangingPunct="0">
              <a:defRPr kumimoji="1" sz="1000">
                <a:solidFill>
                  <a:schemeClr val="tx1"/>
                </a:solidFill>
                <a:latin typeface="Arial" panose="020B0604020202020204" pitchFamily="34" charset="0"/>
                <a:ea typeface="바탕체" panose="02030609000101010101" pitchFamily="17" charset="-127"/>
              </a:defRPr>
            </a:lvl4pPr>
            <a:lvl5pPr marL="2990850" indent="-457200" algn="l" eaLnBrk="0" hangingPunct="0">
              <a:defRPr kumimoji="1" sz="1000">
                <a:solidFill>
                  <a:schemeClr val="tx1"/>
                </a:solidFill>
                <a:latin typeface="Arial" panose="020B0604020202020204" pitchFamily="34" charset="0"/>
                <a:ea typeface="바탕체" panose="02030609000101010101" pitchFamily="17" charset="-127"/>
              </a:defRPr>
            </a:lvl5pPr>
            <a:lvl6pPr marL="344805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90525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436245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819650" indent="-4572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marL="228600" indent="-228600" eaLnBrk="1" hangingPunct="1">
              <a:lnSpc>
                <a:spcPct val="160000"/>
              </a:lnSpc>
              <a:buAutoNum type="arabicParenR"/>
            </a:pPr>
            <a:r>
              <a:rPr lang="ko-KR" altLang="en-US" sz="1100" dirty="0" smtClean="0">
                <a:solidFill>
                  <a:srgbClr val="000000"/>
                </a:solidFill>
                <a:latin typeface="맑은 고딕" panose="020B0503020000020004" pitchFamily="50" charset="-127"/>
                <a:ea typeface="맑은 고딕" panose="020B0503020000020004" pitchFamily="50" charset="-127"/>
              </a:rPr>
              <a:t>사용자가 수행한 </a:t>
            </a:r>
            <a:r>
              <a:rPr lang="en-US" altLang="ko-KR" sz="1100" dirty="0" smtClean="0">
                <a:solidFill>
                  <a:srgbClr val="000000"/>
                </a:solidFill>
                <a:latin typeface="맑은 고딕" panose="020B0503020000020004" pitchFamily="50" charset="-127"/>
                <a:ea typeface="맑은 고딕" panose="020B0503020000020004" pitchFamily="50" charset="-127"/>
              </a:rPr>
              <a:t>SQL </a:t>
            </a:r>
            <a:r>
              <a:rPr lang="ko-KR" altLang="en-US" sz="1100" dirty="0" smtClean="0">
                <a:solidFill>
                  <a:srgbClr val="000000"/>
                </a:solidFill>
                <a:latin typeface="맑은 고딕" panose="020B0503020000020004" pitchFamily="50" charset="-127"/>
                <a:ea typeface="맑은 고딕" panose="020B0503020000020004" pitchFamily="50" charset="-127"/>
              </a:rPr>
              <a:t>문장은 </a:t>
            </a:r>
            <a:r>
              <a:rPr lang="ko-KR" altLang="en-US" sz="1100" dirty="0" err="1" smtClean="0">
                <a:solidFill>
                  <a:srgbClr val="000000"/>
                </a:solidFill>
                <a:latin typeface="맑은 고딕" panose="020B0503020000020004" pitchFamily="50" charset="-127"/>
                <a:ea typeface="맑은 고딕" panose="020B0503020000020004" pitchFamily="50" charset="-127"/>
              </a:rPr>
              <a:t>파싱</a:t>
            </a:r>
            <a:r>
              <a:rPr lang="en-US" altLang="ko-KR" sz="1100" dirty="0" smtClean="0">
                <a:solidFill>
                  <a:srgbClr val="000000"/>
                </a:solidFill>
                <a:latin typeface="맑은 고딕" panose="020B0503020000020004" pitchFamily="50" charset="-127"/>
                <a:ea typeface="맑은 고딕" panose="020B0503020000020004" pitchFamily="50" charset="-127"/>
              </a:rPr>
              <a:t>(</a:t>
            </a:r>
            <a:r>
              <a:rPr lang="ko-KR" altLang="en-US" sz="1100" dirty="0" err="1" smtClean="0">
                <a:solidFill>
                  <a:srgbClr val="000000"/>
                </a:solidFill>
                <a:latin typeface="맑은 고딕" panose="020B0503020000020004" pitchFamily="50" charset="-127"/>
                <a:ea typeface="맑은 고딕" panose="020B0503020000020004" pitchFamily="50" charset="-127"/>
              </a:rPr>
              <a:t>구분문석</a:t>
            </a:r>
            <a:r>
              <a:rPr lang="en-US" altLang="ko-KR" sz="1100" dirty="0" smtClean="0">
                <a:solidFill>
                  <a:srgbClr val="000000"/>
                </a:solidFill>
                <a:latin typeface="맑은 고딕" panose="020B0503020000020004" pitchFamily="50" charset="-127"/>
                <a:ea typeface="맑은 고딕" panose="020B0503020000020004" pitchFamily="50" charset="-127"/>
              </a:rPr>
              <a:t>)</a:t>
            </a:r>
            <a:r>
              <a:rPr lang="ko-KR" altLang="en-US" sz="1100" dirty="0" smtClean="0">
                <a:solidFill>
                  <a:srgbClr val="000000"/>
                </a:solidFill>
                <a:latin typeface="맑은 고딕" panose="020B0503020000020004" pitchFamily="50" charset="-127"/>
                <a:ea typeface="맑은 고딕" panose="020B0503020000020004" pitchFamily="50" charset="-127"/>
              </a:rPr>
              <a:t>이 이루어진 후 분석 정보를 </a:t>
            </a:r>
            <a:r>
              <a:rPr lang="ko-KR" altLang="en-US" sz="1100" dirty="0" err="1" smtClean="0">
                <a:solidFill>
                  <a:srgbClr val="000000"/>
                </a:solidFill>
                <a:latin typeface="맑은 고딕" panose="020B0503020000020004" pitchFamily="50" charset="-127"/>
                <a:ea typeface="맑은 고딕" panose="020B0503020000020004" pitchFamily="50" charset="-127"/>
              </a:rPr>
              <a:t>캐싱해</a:t>
            </a:r>
            <a:r>
              <a:rPr lang="ko-KR" altLang="en-US" sz="1100" dirty="0" smtClean="0">
                <a:solidFill>
                  <a:srgbClr val="000000"/>
                </a:solidFill>
                <a:latin typeface="맑은 고딕" panose="020B0503020000020004" pitchFamily="50" charset="-127"/>
                <a:ea typeface="맑은 고딕" panose="020B0503020000020004" pitchFamily="50" charset="-127"/>
              </a:rPr>
              <a:t> 두었다가 문장이 재실행 될 때 재사용된다</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eaLnBrk="1" hangingPunct="1">
              <a:lnSpc>
                <a:spcPct val="160000"/>
              </a:lnSpc>
              <a:buAutoNum type="arabicParenR"/>
            </a:pPr>
            <a:endParaRPr lang="en-US" altLang="ko-KR" sz="1100" dirty="0" smtClean="0">
              <a:solidFill>
                <a:srgbClr val="000000"/>
              </a:solidFill>
              <a:latin typeface="맑은 고딕" panose="020B0503020000020004" pitchFamily="50" charset="-127"/>
              <a:ea typeface="맑은 고딕" panose="020B0503020000020004" pitchFamily="50" charset="-127"/>
            </a:endParaRPr>
          </a:p>
          <a:p>
            <a:pPr marL="228600" indent="-228600" eaLnBrk="1" hangingPunct="1">
              <a:lnSpc>
                <a:spcPct val="160000"/>
              </a:lnSpc>
              <a:buAutoNum type="arabicParenR"/>
            </a:pPr>
            <a:r>
              <a:rPr lang="ko-KR" altLang="en-US" sz="1100" dirty="0">
                <a:solidFill>
                  <a:srgbClr val="000000"/>
                </a:solidFill>
                <a:latin typeface="맑은 고딕" panose="020B0503020000020004" pitchFamily="50" charset="-127"/>
                <a:ea typeface="맑은 고딕" panose="020B0503020000020004" pitchFamily="50" charset="-127"/>
              </a:rPr>
              <a:t>라이브러리 캐시 영역</a:t>
            </a:r>
            <a:r>
              <a:rPr lang="en-US" altLang="ko-KR" sz="1100" dirty="0">
                <a:solidFill>
                  <a:srgbClr val="000000"/>
                </a:solidFill>
                <a:latin typeface="맑은 고딕" panose="020B0503020000020004" pitchFamily="50" charset="-127"/>
                <a:ea typeface="맑은 고딕" panose="020B0503020000020004" pitchFamily="50" charset="-127"/>
              </a:rPr>
              <a:t>(Library cache</a:t>
            </a:r>
            <a:r>
              <a:rPr lang="en-US" altLang="ko-KR" sz="1100" dirty="0" smtClean="0">
                <a:solidFill>
                  <a:srgbClr val="000000"/>
                </a:solidFill>
                <a:latin typeface="맑은 고딕" panose="020B0503020000020004" pitchFamily="50" charset="-127"/>
                <a:ea typeface="맑은 고딕" panose="020B0503020000020004" pitchFamily="50" charset="-127"/>
              </a:rPr>
              <a:t>)</a:t>
            </a:r>
            <a:r>
              <a:rPr lang="ko-KR" altLang="en-US" sz="1100" dirty="0" smtClean="0">
                <a:solidFill>
                  <a:srgbClr val="000000"/>
                </a:solidFill>
                <a:latin typeface="맑은 고딕" panose="020B0503020000020004" pitchFamily="50" charset="-127"/>
                <a:ea typeface="맑은 고딕" panose="020B0503020000020004" pitchFamily="50" charset="-127"/>
              </a:rPr>
              <a:t>은 이러한 캐시정보를 저장해 두는 곳이다</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eaLnBrk="1" hangingPunct="1">
              <a:lnSpc>
                <a:spcPct val="160000"/>
              </a:lnSpc>
              <a:buAutoNum type="arabicParenR"/>
            </a:pPr>
            <a:endParaRPr lang="en-US" altLang="ko-KR" sz="1100" dirty="0">
              <a:solidFill>
                <a:srgbClr val="000000"/>
              </a:solidFill>
              <a:latin typeface="맑은 고딕" panose="020B0503020000020004" pitchFamily="50" charset="-127"/>
              <a:ea typeface="맑은 고딕" panose="020B0503020000020004" pitchFamily="50" charset="-127"/>
            </a:endParaRPr>
          </a:p>
          <a:p>
            <a:pPr marL="228600" indent="-228600" eaLnBrk="1" hangingPunct="1">
              <a:lnSpc>
                <a:spcPct val="160000"/>
              </a:lnSpc>
              <a:buAutoNum type="arabicParenR"/>
            </a:pPr>
            <a:r>
              <a:rPr lang="en-US" altLang="ko-KR" sz="1100" dirty="0" smtClean="0">
                <a:solidFill>
                  <a:srgbClr val="000000"/>
                </a:solidFill>
                <a:latin typeface="맑은 고딕" panose="020B0503020000020004" pitchFamily="50" charset="-127"/>
                <a:ea typeface="맑은 고딕" panose="020B0503020000020004" pitchFamily="50" charset="-127"/>
              </a:rPr>
              <a:t>SQL </a:t>
            </a:r>
            <a:r>
              <a:rPr lang="ko-KR" altLang="en-US" sz="1100" dirty="0" smtClean="0">
                <a:solidFill>
                  <a:srgbClr val="000000"/>
                </a:solidFill>
                <a:latin typeface="맑은 고딕" panose="020B0503020000020004" pitchFamily="50" charset="-127"/>
                <a:ea typeface="맑은 고딕" panose="020B0503020000020004" pitchFamily="50" charset="-127"/>
              </a:rPr>
              <a:t>문장을 동일한 문장으로 인식하도록 작성 규칙에 맞춰 개발할 필요가 있다</a:t>
            </a:r>
            <a:r>
              <a:rPr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eaLnBrk="1" hangingPunct="1">
              <a:lnSpc>
                <a:spcPct val="160000"/>
              </a:lnSpc>
              <a:buAutoNum type="arabicParenR"/>
            </a:pPr>
            <a:endParaRPr lang="en-US" altLang="ko-KR" sz="1100" dirty="0">
              <a:solidFill>
                <a:srgbClr val="000000"/>
              </a:solidFill>
              <a:latin typeface="맑은 고딕" panose="020B0503020000020004" pitchFamily="50" charset="-127"/>
              <a:ea typeface="맑은 고딕" panose="020B0503020000020004" pitchFamily="50" charset="-127"/>
            </a:endParaRPr>
          </a:p>
          <a:p>
            <a:pPr marL="228600" indent="-228600" eaLnBrk="1" hangingPunct="1">
              <a:lnSpc>
                <a:spcPct val="160000"/>
              </a:lnSpc>
              <a:buAutoNum type="arabicParenR"/>
            </a:pPr>
            <a:r>
              <a:rPr lang="ko-KR" altLang="en-US" sz="1100" dirty="0" smtClean="0">
                <a:solidFill>
                  <a:srgbClr val="000000"/>
                </a:solidFill>
                <a:latin typeface="맑은 고딕" panose="020B0503020000020004" pitchFamily="50" charset="-127"/>
                <a:ea typeface="맑은 고딕" panose="020B0503020000020004" pitchFamily="50" charset="-127"/>
              </a:rPr>
              <a:t>동일한 문장으로 인식되면 </a:t>
            </a:r>
            <a:r>
              <a:rPr lang="en-US" altLang="ko-KR" sz="1100" dirty="0" smtClean="0">
                <a:solidFill>
                  <a:srgbClr val="000000"/>
                </a:solidFill>
                <a:latin typeface="맑은 고딕" panose="020B0503020000020004" pitchFamily="50" charset="-127"/>
                <a:ea typeface="맑은 고딕" panose="020B0503020000020004" pitchFamily="50" charset="-127"/>
              </a:rPr>
              <a:t>Oracle</a:t>
            </a:r>
            <a:r>
              <a:rPr lang="ko-KR" altLang="en-US" sz="1100" dirty="0" smtClean="0">
                <a:solidFill>
                  <a:srgbClr val="000000"/>
                </a:solidFill>
                <a:latin typeface="맑은 고딕" panose="020B0503020000020004" pitchFamily="50" charset="-127"/>
                <a:ea typeface="맑은 고딕" panose="020B0503020000020004" pitchFamily="50" charset="-127"/>
              </a:rPr>
              <a:t>은 다시 구문분석을 생략하고</a:t>
            </a:r>
            <a:r>
              <a:rPr lang="en-US" altLang="ko-KR" sz="1100" dirty="0" smtClean="0">
                <a:solidFill>
                  <a:srgbClr val="000000"/>
                </a:solidFill>
                <a:latin typeface="맑은 고딕" panose="020B0503020000020004" pitchFamily="50" charset="-127"/>
                <a:ea typeface="맑은 고딕" panose="020B0503020000020004" pitchFamily="50" charset="-127"/>
              </a:rPr>
              <a:t>,</a:t>
            </a:r>
            <a:r>
              <a:rPr lang="ko-KR" altLang="en-US" sz="1100" dirty="0" smtClean="0">
                <a:solidFill>
                  <a:srgbClr val="000000"/>
                </a:solidFill>
                <a:latin typeface="맑은 고딕" panose="020B0503020000020004" pitchFamily="50" charset="-127"/>
                <a:ea typeface="맑은 고딕" panose="020B0503020000020004" pitchFamily="50" charset="-127"/>
              </a:rPr>
              <a:t> 곧바로 </a:t>
            </a:r>
            <a:r>
              <a:rPr lang="ko-KR" altLang="en-US" sz="1100" dirty="0">
                <a:solidFill>
                  <a:srgbClr val="000000"/>
                </a:solidFill>
                <a:latin typeface="맑은 고딕" panose="020B0503020000020004" pitchFamily="50" charset="-127"/>
                <a:ea typeface="맑은 고딕" panose="020B0503020000020004" pitchFamily="50" charset="-127"/>
              </a:rPr>
              <a:t>라이브러리 캐시 영역</a:t>
            </a:r>
            <a:r>
              <a:rPr lang="en-US" altLang="ko-KR" sz="1100" dirty="0">
                <a:solidFill>
                  <a:srgbClr val="000000"/>
                </a:solidFill>
                <a:latin typeface="맑은 고딕" panose="020B0503020000020004" pitchFamily="50" charset="-127"/>
                <a:ea typeface="맑은 고딕" panose="020B0503020000020004" pitchFamily="50" charset="-127"/>
              </a:rPr>
              <a:t>(Library </a:t>
            </a:r>
            <a:r>
              <a:rPr lang="en-US" altLang="ko-KR" sz="1100" dirty="0" smtClean="0">
                <a:solidFill>
                  <a:srgbClr val="000000"/>
                </a:solidFill>
                <a:latin typeface="맑은 고딕" panose="020B0503020000020004" pitchFamily="50" charset="-127"/>
                <a:ea typeface="맑은 고딕" panose="020B0503020000020004" pitchFamily="50" charset="-127"/>
              </a:rPr>
              <a:t>cache)</a:t>
            </a:r>
            <a:r>
              <a:rPr lang="ko-KR" altLang="en-US" sz="1100" dirty="0" smtClean="0">
                <a:solidFill>
                  <a:srgbClr val="000000"/>
                </a:solidFill>
                <a:latin typeface="맑은 고딕" panose="020B0503020000020004" pitchFamily="50" charset="-127"/>
                <a:ea typeface="맑은 고딕" panose="020B0503020000020004" pitchFamily="50" charset="-127"/>
              </a:rPr>
              <a:t>에서 재실행한다</a:t>
            </a:r>
            <a:r>
              <a:rPr lang="en-US" altLang="ko-KR" sz="1100" dirty="0" smtClean="0">
                <a:solidFill>
                  <a:srgbClr val="000000"/>
                </a:solidFill>
                <a:latin typeface="맑은 고딕" panose="020B0503020000020004" pitchFamily="50" charset="-127"/>
                <a:ea typeface="맑은 고딕" panose="020B0503020000020004" pitchFamily="50" charset="-127"/>
              </a:rPr>
              <a:t>.</a:t>
            </a:r>
          </a:p>
        </p:txBody>
      </p:sp>
      <p:sp>
        <p:nvSpPr>
          <p:cNvPr id="98" name="Text Box 83"/>
          <p:cNvSpPr txBox="1">
            <a:spLocks noChangeArrowheads="1"/>
          </p:cNvSpPr>
          <p:nvPr/>
        </p:nvSpPr>
        <p:spPr bwMode="auto">
          <a:xfrm>
            <a:off x="5959475" y="1204913"/>
            <a:ext cx="1397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marL="0" marR="0" lvl="0" indent="0" algn="l" defTabSz="914400" eaLnBrk="0" fontAlgn="auto" latinLnBrk="0" hangingPunct="0">
              <a:lnSpc>
                <a:spcPct val="100000"/>
              </a:lnSpc>
              <a:spcBef>
                <a:spcPct val="50000"/>
              </a:spcBef>
              <a:spcAft>
                <a:spcPts val="0"/>
              </a:spcAft>
              <a:buClrTx/>
              <a:buSzTx/>
              <a:buFontTx/>
              <a:buNone/>
              <a:tabLst/>
              <a:defRPr/>
            </a:pPr>
            <a:endParaRPr kumimoji="0" lang="ko-KR" altLang="en-US" sz="1000" b="1" i="0" u="none" strike="noStrike" kern="0" cap="none" spc="0" normalizeH="0" baseline="0" noProof="0" smtClean="0">
              <a:ln>
                <a:noFill/>
              </a:ln>
              <a:solidFill>
                <a:srgbClr val="3333CC"/>
              </a:solidFill>
              <a:effectLst/>
              <a:uLnTx/>
              <a:uFillTx/>
              <a:latin typeface="맑은 고딕" panose="020B0503020000020004" pitchFamily="50" charset="-127"/>
              <a:ea typeface="맑은 고딕" panose="020B0503020000020004" pitchFamily="50" charset="-127"/>
            </a:endParaRPr>
          </a:p>
        </p:txBody>
      </p:sp>
      <p:sp>
        <p:nvSpPr>
          <p:cNvPr id="101" name="Text Box 86"/>
          <p:cNvSpPr txBox="1">
            <a:spLocks noChangeArrowheads="1"/>
          </p:cNvSpPr>
          <p:nvPr/>
        </p:nvSpPr>
        <p:spPr bwMode="auto">
          <a:xfrm>
            <a:off x="4816475" y="2351088"/>
            <a:ext cx="130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marL="0" marR="0" lvl="0" indent="0" algn="l" defTabSz="914400" eaLnBrk="0" fontAlgn="auto" latinLnBrk="0" hangingPunct="0">
              <a:lnSpc>
                <a:spcPct val="100000"/>
              </a:lnSpc>
              <a:spcBef>
                <a:spcPct val="50000"/>
              </a:spcBef>
              <a:spcAft>
                <a:spcPts val="0"/>
              </a:spcAft>
              <a:buClrTx/>
              <a:buSzTx/>
              <a:buFontTx/>
              <a:buNone/>
              <a:tabLst/>
              <a:defRPr/>
            </a:pPr>
            <a:endParaRPr kumimoji="0" lang="ko-KR" altLang="en-US" sz="1000" b="1" i="0" u="none" strike="noStrike" kern="0" cap="none" spc="0" normalizeH="0" baseline="0" noProof="0" smtClean="0">
              <a:ln>
                <a:noFill/>
              </a:ln>
              <a:solidFill>
                <a:srgbClr val="3333CC"/>
              </a:solidFill>
              <a:effectLst/>
              <a:uLnTx/>
              <a:uFillTx/>
              <a:latin typeface="맑은 고딕" panose="020B0503020000020004" pitchFamily="50" charset="-127"/>
              <a:ea typeface="맑은 고딕" panose="020B0503020000020004" pitchFamily="50" charset="-127"/>
            </a:endParaRPr>
          </a:p>
        </p:txBody>
      </p:sp>
      <p:sp>
        <p:nvSpPr>
          <p:cNvPr id="104" name="Text Box 89"/>
          <p:cNvSpPr txBox="1">
            <a:spLocks noChangeArrowheads="1"/>
          </p:cNvSpPr>
          <p:nvPr/>
        </p:nvSpPr>
        <p:spPr bwMode="auto">
          <a:xfrm>
            <a:off x="5468938" y="3660775"/>
            <a:ext cx="130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marL="0" marR="0" lvl="0" indent="0" algn="l" defTabSz="914400" eaLnBrk="0" fontAlgn="auto" latinLnBrk="0" hangingPunct="0">
              <a:lnSpc>
                <a:spcPct val="100000"/>
              </a:lnSpc>
              <a:spcBef>
                <a:spcPct val="50000"/>
              </a:spcBef>
              <a:spcAft>
                <a:spcPts val="0"/>
              </a:spcAft>
              <a:buClrTx/>
              <a:buSzTx/>
              <a:buFontTx/>
              <a:buNone/>
              <a:tabLst/>
              <a:defRPr/>
            </a:pPr>
            <a:endParaRPr kumimoji="0" lang="ko-KR" altLang="en-US" sz="1000" b="1" i="0" u="none" strike="noStrike" kern="0" cap="none" spc="0" normalizeH="0" baseline="0" noProof="0" smtClean="0">
              <a:ln>
                <a:noFill/>
              </a:ln>
              <a:solidFill>
                <a:srgbClr val="3333CC"/>
              </a:solidFill>
              <a:effectLst/>
              <a:uLnTx/>
              <a:uFillTx/>
              <a:latin typeface="맑은 고딕" panose="020B0503020000020004" pitchFamily="50" charset="-127"/>
              <a:ea typeface="맑은 고딕" panose="020B0503020000020004" pitchFamily="50" charset="-127"/>
            </a:endParaRPr>
          </a:p>
        </p:txBody>
      </p:sp>
      <p:sp>
        <p:nvSpPr>
          <p:cNvPr id="111" name="Text Box 98"/>
          <p:cNvSpPr txBox="1">
            <a:spLocks noChangeArrowheads="1"/>
          </p:cNvSpPr>
          <p:nvPr/>
        </p:nvSpPr>
        <p:spPr bwMode="auto">
          <a:xfrm>
            <a:off x="5478463" y="4097338"/>
            <a:ext cx="130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marL="0" marR="0" lvl="0" indent="0" algn="l" defTabSz="914400" eaLnBrk="0" fontAlgn="auto" latinLnBrk="0" hangingPunct="0">
              <a:lnSpc>
                <a:spcPct val="100000"/>
              </a:lnSpc>
              <a:spcBef>
                <a:spcPct val="50000"/>
              </a:spcBef>
              <a:spcAft>
                <a:spcPts val="0"/>
              </a:spcAft>
              <a:buClrTx/>
              <a:buSzTx/>
              <a:buFontTx/>
              <a:buNone/>
              <a:tabLst/>
              <a:defRPr/>
            </a:pPr>
            <a:endParaRPr kumimoji="0" lang="ko-KR" altLang="en-US" sz="1000" b="1" i="0" u="none" strike="noStrike" kern="0" cap="none" spc="0" normalizeH="0" baseline="0" noProof="0" smtClean="0">
              <a:ln>
                <a:noFill/>
              </a:ln>
              <a:solidFill>
                <a:srgbClr val="3333CC"/>
              </a:solidFill>
              <a:effectLst/>
              <a:uLnTx/>
              <a:uFillTx/>
              <a:latin typeface="맑은 고딕" panose="020B0503020000020004" pitchFamily="50" charset="-127"/>
              <a:ea typeface="맑은 고딕" panose="020B0503020000020004" pitchFamily="50" charset="-127"/>
            </a:endParaRPr>
          </a:p>
        </p:txBody>
      </p:sp>
      <p:sp>
        <p:nvSpPr>
          <p:cNvPr id="112" name="Text Box 99"/>
          <p:cNvSpPr txBox="1">
            <a:spLocks noChangeArrowheads="1"/>
          </p:cNvSpPr>
          <p:nvPr/>
        </p:nvSpPr>
        <p:spPr bwMode="auto">
          <a:xfrm>
            <a:off x="7838802" y="2955925"/>
            <a:ext cx="1935559" cy="479425"/>
          </a:xfrm>
          <a:prstGeom prst="rect">
            <a:avLst/>
          </a:prstGeom>
          <a:noFill/>
          <a:ln w="6350" cap="rnd" algn="ctr">
            <a:solidFill>
              <a:srgbClr val="00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rIns="18000">
            <a:spAutoFit/>
          </a:bodyPr>
          <a:lstStyle>
            <a:defPPr>
              <a:defRPr lang="ko-KR"/>
            </a:defPPr>
            <a:lvl1pPr marL="0" marR="0" lvl="0" indent="0" algn="l" defTabSz="914400" eaLnBrk="0" fontAlgn="auto" latinLnBrk="0" hangingPunct="0">
              <a:lnSpc>
                <a:spcPct val="100000"/>
              </a:lnSpc>
              <a:spcBef>
                <a:spcPct val="50000"/>
              </a:spcBef>
              <a:spcAft>
                <a:spcPts val="0"/>
              </a:spcAft>
              <a:buClrTx/>
              <a:buSzTx/>
              <a:buFontTx/>
              <a:buNone/>
              <a:tabLst/>
              <a:defRPr kumimoji="0" sz="1000" b="1" kern="0">
                <a:solidFill>
                  <a:schemeClr val="accent4"/>
                </a:solidFill>
                <a:latin typeface="맑은 고딕" panose="020B0503020000020004" pitchFamily="50" charset="-127"/>
                <a:ea typeface="맑은 고딕" panose="020B0503020000020004" pitchFamily="50" charset="-127"/>
              </a:defRPr>
            </a:lvl1pPr>
          </a:lstStyle>
          <a:p>
            <a:r>
              <a:rPr lang="en-US" altLang="ko-KR" dirty="0"/>
              <a:t>Equal </a:t>
            </a:r>
            <a:r>
              <a:rPr lang="ko-KR" altLang="en-US" dirty="0"/>
              <a:t>등 수식과 </a:t>
            </a:r>
            <a:r>
              <a:rPr lang="ko-KR" altLang="en-US" dirty="0" err="1"/>
              <a:t>컬럼</a:t>
            </a:r>
            <a:r>
              <a:rPr lang="en-US" altLang="ko-KR" dirty="0"/>
              <a:t>, </a:t>
            </a:r>
            <a:r>
              <a:rPr lang="ko-KR" altLang="en-US" dirty="0"/>
              <a:t>변수는 </a:t>
            </a:r>
          </a:p>
          <a:p>
            <a:r>
              <a:rPr lang="ko-KR" altLang="en-US" dirty="0"/>
              <a:t>스페이스 공백 </a:t>
            </a:r>
            <a:r>
              <a:rPr lang="ko-KR" altLang="en-US" dirty="0" err="1"/>
              <a:t>한칸으로</a:t>
            </a:r>
            <a:r>
              <a:rPr lang="ko-KR" altLang="en-US" dirty="0"/>
              <a:t> 구분</a:t>
            </a:r>
          </a:p>
        </p:txBody>
      </p:sp>
      <p:sp>
        <p:nvSpPr>
          <p:cNvPr id="114" name="Text Box 101"/>
          <p:cNvSpPr txBox="1">
            <a:spLocks noChangeArrowheads="1"/>
          </p:cNvSpPr>
          <p:nvPr/>
        </p:nvSpPr>
        <p:spPr bwMode="auto">
          <a:xfrm>
            <a:off x="5768975" y="3071813"/>
            <a:ext cx="130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marL="0" marR="0" lvl="0" indent="0" algn="l" defTabSz="914400" eaLnBrk="0" fontAlgn="auto" latinLnBrk="0" hangingPunct="0">
              <a:lnSpc>
                <a:spcPct val="100000"/>
              </a:lnSpc>
              <a:spcBef>
                <a:spcPct val="50000"/>
              </a:spcBef>
              <a:spcAft>
                <a:spcPts val="0"/>
              </a:spcAft>
              <a:buClrTx/>
              <a:buSzTx/>
              <a:buFontTx/>
              <a:buNone/>
              <a:tabLst/>
              <a:defRPr/>
            </a:pPr>
            <a:endParaRPr kumimoji="0" lang="ko-KR" altLang="en-US" sz="1000" b="1" i="0" u="none" strike="noStrike" kern="0" cap="none" spc="0" normalizeH="0" baseline="0" noProof="0" smtClean="0">
              <a:ln>
                <a:noFill/>
              </a:ln>
              <a:solidFill>
                <a:srgbClr val="3333CC"/>
              </a:solidFill>
              <a:effectLst/>
              <a:uLnTx/>
              <a:uFillTx/>
              <a:latin typeface="맑은 고딕" panose="020B0503020000020004" pitchFamily="50" charset="-127"/>
              <a:ea typeface="맑은 고딕" panose="020B0503020000020004" pitchFamily="50" charset="-127"/>
            </a:endParaRPr>
          </a:p>
        </p:txBody>
      </p:sp>
      <p:sp>
        <p:nvSpPr>
          <p:cNvPr id="115" name="Text Box 102"/>
          <p:cNvSpPr txBox="1">
            <a:spLocks noChangeArrowheads="1"/>
          </p:cNvSpPr>
          <p:nvPr/>
        </p:nvSpPr>
        <p:spPr bwMode="auto">
          <a:xfrm>
            <a:off x="7415460" y="4511675"/>
            <a:ext cx="2358901" cy="479425"/>
          </a:xfrm>
          <a:prstGeom prst="rect">
            <a:avLst/>
          </a:prstGeom>
          <a:noFill/>
          <a:ln w="6350" cap="rnd" algn="ctr">
            <a:solidFill>
              <a:srgbClr val="00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rIns="18000">
            <a:spAutoFit/>
          </a:bodyPr>
          <a:lstStyle>
            <a:defPPr>
              <a:defRPr lang="ko-KR"/>
            </a:defPPr>
            <a:lvl1pPr marL="0" marR="0" lvl="0" indent="0" algn="l" defTabSz="914400" eaLnBrk="0" fontAlgn="auto" latinLnBrk="0" hangingPunct="0">
              <a:lnSpc>
                <a:spcPct val="100000"/>
              </a:lnSpc>
              <a:spcBef>
                <a:spcPct val="50000"/>
              </a:spcBef>
              <a:spcAft>
                <a:spcPts val="0"/>
              </a:spcAft>
              <a:buClrTx/>
              <a:buSzTx/>
              <a:buFontTx/>
              <a:buNone/>
              <a:tabLst/>
              <a:defRPr kumimoji="0" sz="1000" b="1" kern="0">
                <a:solidFill>
                  <a:schemeClr val="accent4"/>
                </a:solidFill>
                <a:latin typeface="맑은 고딕" panose="020B0503020000020004" pitchFamily="50" charset="-127"/>
                <a:ea typeface="맑은 고딕" panose="020B0503020000020004" pitchFamily="50" charset="-127"/>
              </a:defRPr>
            </a:lvl1pPr>
          </a:lstStyle>
          <a:p>
            <a:r>
              <a:rPr lang="en-US" altLang="ko-KR" dirty="0" err="1"/>
              <a:t>Subquery</a:t>
            </a:r>
            <a:r>
              <a:rPr lang="ko-KR" altLang="en-US" dirty="0"/>
              <a:t>는 괄호와 구분하여</a:t>
            </a:r>
          </a:p>
          <a:p>
            <a:r>
              <a:rPr lang="ko-KR" altLang="en-US" dirty="0"/>
              <a:t>다른 라인에 기술하고 시작</a:t>
            </a:r>
            <a:r>
              <a:rPr lang="en-US" altLang="ko-KR" dirty="0"/>
              <a:t>/</a:t>
            </a:r>
            <a:r>
              <a:rPr lang="ko-KR" altLang="en-US" dirty="0"/>
              <a:t>끝점을 맞춤</a:t>
            </a:r>
          </a:p>
        </p:txBody>
      </p:sp>
      <p:sp>
        <p:nvSpPr>
          <p:cNvPr id="117" name="Text Box 104"/>
          <p:cNvSpPr txBox="1">
            <a:spLocks noChangeArrowheads="1"/>
          </p:cNvSpPr>
          <p:nvPr/>
        </p:nvSpPr>
        <p:spPr bwMode="auto">
          <a:xfrm>
            <a:off x="4876800" y="4632325"/>
            <a:ext cx="130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marL="0" marR="0" lvl="0" indent="0" algn="l" defTabSz="914400" eaLnBrk="0" fontAlgn="auto" latinLnBrk="0" hangingPunct="0">
              <a:lnSpc>
                <a:spcPct val="100000"/>
              </a:lnSpc>
              <a:spcBef>
                <a:spcPct val="50000"/>
              </a:spcBef>
              <a:spcAft>
                <a:spcPts val="0"/>
              </a:spcAft>
              <a:buClrTx/>
              <a:buSzTx/>
              <a:buFontTx/>
              <a:buNone/>
              <a:tabLst/>
              <a:defRPr/>
            </a:pPr>
            <a:endParaRPr kumimoji="0" lang="ko-KR" altLang="en-US" sz="1000" b="1" i="0" u="none" strike="noStrike" kern="0" cap="none" spc="0" normalizeH="0" baseline="0" noProof="0" smtClean="0">
              <a:ln>
                <a:noFill/>
              </a:ln>
              <a:solidFill>
                <a:srgbClr val="3333CC"/>
              </a:solidFill>
              <a:effectLst/>
              <a:uLnTx/>
              <a:uFillTx/>
              <a:latin typeface="맑은 고딕" panose="020B0503020000020004" pitchFamily="50" charset="-127"/>
              <a:ea typeface="맑은 고딕" panose="020B0503020000020004" pitchFamily="50" charset="-127"/>
            </a:endParaRPr>
          </a:p>
        </p:txBody>
      </p:sp>
      <p:sp>
        <p:nvSpPr>
          <p:cNvPr id="118" name="Text Box 105"/>
          <p:cNvSpPr txBox="1">
            <a:spLocks noChangeArrowheads="1"/>
          </p:cNvSpPr>
          <p:nvPr/>
        </p:nvSpPr>
        <p:spPr bwMode="auto">
          <a:xfrm>
            <a:off x="7283574" y="6184900"/>
            <a:ext cx="2490787" cy="250825"/>
          </a:xfrm>
          <a:prstGeom prst="rect">
            <a:avLst/>
          </a:prstGeom>
          <a:noFill/>
          <a:ln w="6350" cap="rnd" algn="ctr">
            <a:solidFill>
              <a:srgbClr val="00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rIns="18000">
            <a:spAutoFit/>
          </a:bodyPr>
          <a:lstStyle>
            <a:defPPr>
              <a:defRPr lang="ko-KR"/>
            </a:defPPr>
            <a:lvl1pPr marL="0" marR="0" lvl="0" indent="0" algn="l" defTabSz="914400" eaLnBrk="0" fontAlgn="auto" latinLnBrk="0" hangingPunct="0">
              <a:lnSpc>
                <a:spcPct val="100000"/>
              </a:lnSpc>
              <a:spcBef>
                <a:spcPct val="50000"/>
              </a:spcBef>
              <a:spcAft>
                <a:spcPts val="0"/>
              </a:spcAft>
              <a:buClrTx/>
              <a:buSzTx/>
              <a:buFontTx/>
              <a:buNone/>
              <a:tabLst/>
              <a:defRPr kumimoji="0" sz="1000" b="1" kern="0">
                <a:solidFill>
                  <a:schemeClr val="accent4"/>
                </a:solidFill>
                <a:latin typeface="맑은 고딕" panose="020B0503020000020004" pitchFamily="50" charset="-127"/>
                <a:ea typeface="맑은 고딕" panose="020B0503020000020004" pitchFamily="50" charset="-127"/>
              </a:defRPr>
            </a:lvl1pPr>
          </a:lstStyle>
          <a:p>
            <a:r>
              <a:rPr lang="en-US" altLang="ko-KR" dirty="0"/>
              <a:t>Semi-colon(;)</a:t>
            </a:r>
            <a:r>
              <a:rPr lang="ko-KR" altLang="en-US" dirty="0"/>
              <a:t>은 마지막 줄에 붙여 찍어줌</a:t>
            </a:r>
          </a:p>
        </p:txBody>
      </p:sp>
      <p:sp>
        <p:nvSpPr>
          <p:cNvPr id="120" name="Text Box 107"/>
          <p:cNvSpPr txBox="1">
            <a:spLocks noChangeArrowheads="1"/>
          </p:cNvSpPr>
          <p:nvPr/>
        </p:nvSpPr>
        <p:spPr bwMode="auto">
          <a:xfrm>
            <a:off x="4876800" y="6311900"/>
            <a:ext cx="130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marL="0" marR="0" lvl="0" indent="0" algn="l" defTabSz="914400" eaLnBrk="0" fontAlgn="auto" latinLnBrk="0" hangingPunct="0">
              <a:lnSpc>
                <a:spcPct val="100000"/>
              </a:lnSpc>
              <a:spcBef>
                <a:spcPct val="50000"/>
              </a:spcBef>
              <a:spcAft>
                <a:spcPts val="0"/>
              </a:spcAft>
              <a:buClrTx/>
              <a:buSzTx/>
              <a:buFontTx/>
              <a:buNone/>
              <a:tabLst/>
              <a:defRPr/>
            </a:pPr>
            <a:endParaRPr kumimoji="0" lang="ko-KR" altLang="en-US" sz="1000" b="1" i="0" u="none" strike="noStrike" kern="0" cap="none" spc="0" normalizeH="0" baseline="0" noProof="0" smtClean="0">
              <a:ln>
                <a:noFill/>
              </a:ln>
              <a:solidFill>
                <a:srgbClr val="3333CC"/>
              </a:solidFill>
              <a:effectLst/>
              <a:uLnTx/>
              <a:uFillTx/>
            </a:endParaRPr>
          </a:p>
        </p:txBody>
      </p:sp>
      <p:sp>
        <p:nvSpPr>
          <p:cNvPr id="123" name="Text Box 110"/>
          <p:cNvSpPr txBox="1">
            <a:spLocks noChangeArrowheads="1"/>
          </p:cNvSpPr>
          <p:nvPr/>
        </p:nvSpPr>
        <p:spPr bwMode="auto">
          <a:xfrm>
            <a:off x="5478463" y="5233988"/>
            <a:ext cx="130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spAutoFit/>
          </a:bodyPr>
          <a:lstStyle/>
          <a:p>
            <a:pPr marL="0" marR="0" lvl="0" indent="0" algn="l" defTabSz="914400" eaLnBrk="0" fontAlgn="auto" latinLnBrk="0" hangingPunct="0">
              <a:lnSpc>
                <a:spcPct val="100000"/>
              </a:lnSpc>
              <a:spcBef>
                <a:spcPct val="50000"/>
              </a:spcBef>
              <a:spcAft>
                <a:spcPts val="0"/>
              </a:spcAft>
              <a:buClrTx/>
              <a:buSzTx/>
              <a:buFontTx/>
              <a:buNone/>
              <a:tabLst/>
              <a:defRPr/>
            </a:pPr>
            <a:endParaRPr kumimoji="0" lang="ko-KR" altLang="en-US" sz="1000" b="1" i="0" u="none" strike="noStrike" kern="0" cap="none" spc="0" normalizeH="0" baseline="0" noProof="0" smtClean="0">
              <a:ln>
                <a:noFill/>
              </a:ln>
              <a:solidFill>
                <a:srgbClr val="3333CC"/>
              </a:solidFill>
              <a:effectLst/>
              <a:uLnTx/>
              <a:uFillTx/>
              <a:latin typeface="맑은 고딕" panose="020B0503020000020004" pitchFamily="50" charset="-127"/>
              <a:ea typeface="맑은 고딕" panose="020B0503020000020004" pitchFamily="50" charset="-127"/>
            </a:endParaRPr>
          </a:p>
        </p:txBody>
      </p:sp>
      <p:cxnSp>
        <p:nvCxnSpPr>
          <p:cNvPr id="3" name="직선 화살표 연결선 2"/>
          <p:cNvCxnSpPr>
            <a:stCxn id="118" idx="1"/>
          </p:cNvCxnSpPr>
          <p:nvPr/>
        </p:nvCxnSpPr>
        <p:spPr bwMode="auto">
          <a:xfrm flipH="1">
            <a:off x="5599113" y="6310313"/>
            <a:ext cx="1684461" cy="1587"/>
          </a:xfrm>
          <a:prstGeom prst="straightConnector1">
            <a:avLst/>
          </a:prstGeom>
          <a:noFill/>
          <a:ln w="9525" cap="flat" cmpd="sng" algn="ctr">
            <a:solidFill>
              <a:schemeClr val="tx1"/>
            </a:solidFill>
            <a:prstDash val="solid"/>
            <a:round/>
            <a:headEnd type="none" w="med" len="med"/>
            <a:tailEnd type="triangle"/>
          </a:ln>
          <a:effectLst/>
        </p:spPr>
      </p:cxnSp>
      <p:cxnSp>
        <p:nvCxnSpPr>
          <p:cNvPr id="6" name="직선 화살표 연결선 5"/>
          <p:cNvCxnSpPr>
            <a:stCxn id="115" idx="1"/>
          </p:cNvCxnSpPr>
          <p:nvPr/>
        </p:nvCxnSpPr>
        <p:spPr bwMode="auto">
          <a:xfrm flipH="1" flipV="1">
            <a:off x="4520952" y="4632325"/>
            <a:ext cx="2894508" cy="119063"/>
          </a:xfrm>
          <a:prstGeom prst="straightConnector1">
            <a:avLst/>
          </a:prstGeom>
          <a:noFill/>
          <a:ln w="9525" cap="flat" cmpd="sng" algn="ctr">
            <a:solidFill>
              <a:schemeClr val="tx1"/>
            </a:solidFill>
            <a:prstDash val="solid"/>
            <a:round/>
            <a:headEnd type="none" w="med" len="med"/>
            <a:tailEnd type="triangle"/>
          </a:ln>
          <a:effectLst/>
        </p:spPr>
      </p:cxnSp>
      <p:cxnSp>
        <p:nvCxnSpPr>
          <p:cNvPr id="9" name="직선 화살표 연결선 8"/>
          <p:cNvCxnSpPr>
            <a:stCxn id="115" idx="1"/>
          </p:cNvCxnSpPr>
          <p:nvPr/>
        </p:nvCxnSpPr>
        <p:spPr bwMode="auto">
          <a:xfrm flipH="1">
            <a:off x="4232920" y="4751388"/>
            <a:ext cx="3182540" cy="765844"/>
          </a:xfrm>
          <a:prstGeom prst="straightConnector1">
            <a:avLst/>
          </a:prstGeom>
          <a:noFill/>
          <a:ln w="9525" cap="flat" cmpd="sng" algn="ctr">
            <a:solidFill>
              <a:schemeClr val="tx1"/>
            </a:solidFill>
            <a:prstDash val="solid"/>
            <a:round/>
            <a:headEnd type="none" w="med" len="med"/>
            <a:tailEnd type="triangle"/>
          </a:ln>
          <a:effectLst/>
        </p:spPr>
      </p:cxnSp>
      <p:cxnSp>
        <p:nvCxnSpPr>
          <p:cNvPr id="12" name="직선 화살표 연결선 11"/>
          <p:cNvCxnSpPr>
            <a:stCxn id="92" idx="1"/>
          </p:cNvCxnSpPr>
          <p:nvPr/>
        </p:nvCxnSpPr>
        <p:spPr bwMode="auto">
          <a:xfrm flipH="1" flipV="1">
            <a:off x="6099175" y="1772816"/>
            <a:ext cx="1898129" cy="378644"/>
          </a:xfrm>
          <a:prstGeom prst="straightConnector1">
            <a:avLst/>
          </a:prstGeom>
          <a:noFill/>
          <a:ln w="9525" cap="flat" cmpd="sng" algn="ctr">
            <a:solidFill>
              <a:schemeClr val="tx1"/>
            </a:solidFill>
            <a:prstDash val="solid"/>
            <a:round/>
            <a:headEnd type="none" w="med" len="med"/>
            <a:tailEnd type="triangle"/>
          </a:ln>
          <a:effectLst/>
        </p:spPr>
      </p:cxnSp>
      <p:cxnSp>
        <p:nvCxnSpPr>
          <p:cNvPr id="15" name="직선 화살표 연결선 14"/>
          <p:cNvCxnSpPr>
            <a:stCxn id="112" idx="1"/>
          </p:cNvCxnSpPr>
          <p:nvPr/>
        </p:nvCxnSpPr>
        <p:spPr bwMode="auto">
          <a:xfrm flipH="1" flipV="1">
            <a:off x="5468938" y="2852936"/>
            <a:ext cx="2369864" cy="342702"/>
          </a:xfrm>
          <a:prstGeom prst="straightConnector1">
            <a:avLst/>
          </a:prstGeom>
          <a:no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120945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ChangeArrowheads="1"/>
          </p:cNvSpPr>
          <p:nvPr/>
        </p:nvSpPr>
        <p:spPr bwMode="auto">
          <a:xfrm>
            <a:off x="560388" y="1504950"/>
            <a:ext cx="8567738" cy="517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marL="228600" indent="-228600" latinLnBrk="0">
              <a:buAutoNum type="arabicParenR"/>
            </a:pPr>
            <a:r>
              <a:rPr kumimoji="0" lang="en-US" altLang="ko-KR" dirty="0" smtClean="0">
                <a:solidFill>
                  <a:srgbClr val="000000"/>
                </a:solidFill>
                <a:latin typeface="맑은 고딕" panose="020B0503020000020004" pitchFamily="50" charset="-127"/>
                <a:ea typeface="맑은 고딕" panose="020B0503020000020004" pitchFamily="50" charset="-127"/>
              </a:rPr>
              <a:t>SQL</a:t>
            </a:r>
            <a:r>
              <a:rPr kumimoji="0" lang="ko-KR" altLang="en-US" dirty="0" smtClean="0">
                <a:solidFill>
                  <a:srgbClr val="000000"/>
                </a:solidFill>
                <a:latin typeface="맑은 고딕" panose="020B0503020000020004" pitchFamily="50" charset="-127"/>
                <a:ea typeface="맑은 고딕" panose="020B0503020000020004" pitchFamily="50" charset="-127"/>
              </a:rPr>
              <a:t>문장은 </a:t>
            </a:r>
            <a:r>
              <a:rPr kumimoji="0" lang="en-US" altLang="ko-KR" dirty="0" smtClean="0">
                <a:solidFill>
                  <a:srgbClr val="000000"/>
                </a:solidFill>
                <a:latin typeface="맑은 고딕" panose="020B0503020000020004" pitchFamily="50" charset="-127"/>
                <a:ea typeface="맑은 고딕" panose="020B0503020000020004" pitchFamily="50" charset="-127"/>
              </a:rPr>
              <a:t>Keyword</a:t>
            </a:r>
            <a:r>
              <a:rPr kumimoji="0" lang="ko-KR" altLang="en-US" dirty="0" smtClean="0">
                <a:solidFill>
                  <a:srgbClr val="000000"/>
                </a:solidFill>
                <a:latin typeface="맑은 고딕" panose="020B0503020000020004" pitchFamily="50" charset="-127"/>
                <a:ea typeface="맑은 고딕" panose="020B0503020000020004" pitchFamily="50" charset="-127"/>
              </a:rPr>
              <a:t>와 </a:t>
            </a:r>
            <a:r>
              <a:rPr kumimoji="0" lang="en-US" altLang="ko-KR" dirty="0" smtClean="0">
                <a:solidFill>
                  <a:srgbClr val="000000"/>
                </a:solidFill>
                <a:latin typeface="맑은 고딕" panose="020B0503020000020004" pitchFamily="50" charset="-127"/>
                <a:ea typeface="맑은 고딕" panose="020B0503020000020004" pitchFamily="50" charset="-127"/>
              </a:rPr>
              <a:t>User Object</a:t>
            </a:r>
            <a:r>
              <a:rPr kumimoji="0" lang="ko-KR" altLang="en-US" dirty="0" smtClean="0">
                <a:solidFill>
                  <a:srgbClr val="000000"/>
                </a:solidFill>
                <a:latin typeface="맑은 고딕" panose="020B0503020000020004" pitchFamily="50" charset="-127"/>
                <a:ea typeface="맑은 고딕" panose="020B0503020000020004" pitchFamily="50" charset="-127"/>
              </a:rPr>
              <a:t>명</a:t>
            </a:r>
            <a:r>
              <a:rPr kumimoji="0" lang="en-US" altLang="ko-KR" dirty="0" smtClean="0">
                <a:solidFill>
                  <a:srgbClr val="000000"/>
                </a:solidFill>
                <a:latin typeface="맑은 고딕" panose="020B0503020000020004" pitchFamily="50" charset="-127"/>
                <a:ea typeface="맑은 고딕" panose="020B0503020000020004" pitchFamily="50" charset="-127"/>
              </a:rPr>
              <a:t>(</a:t>
            </a:r>
            <a:r>
              <a:rPr kumimoji="0" lang="ko-KR" altLang="en-US" dirty="0" smtClean="0">
                <a:solidFill>
                  <a:srgbClr val="000000"/>
                </a:solidFill>
                <a:latin typeface="맑은 고딕" panose="020B0503020000020004" pitchFamily="50" charset="-127"/>
                <a:ea typeface="맑은 고딕" panose="020B0503020000020004" pitchFamily="50" charset="-127"/>
              </a:rPr>
              <a:t>테이블</a:t>
            </a:r>
            <a:r>
              <a:rPr kumimoji="0" lang="en-US" altLang="ko-KR" dirty="0" smtClean="0">
                <a:solidFill>
                  <a:srgbClr val="000000"/>
                </a:solidFill>
                <a:latin typeface="맑은 고딕" panose="020B0503020000020004" pitchFamily="50" charset="-127"/>
                <a:ea typeface="맑은 고딕" panose="020B0503020000020004" pitchFamily="50" charset="-127"/>
              </a:rPr>
              <a:t>, </a:t>
            </a:r>
            <a:r>
              <a:rPr kumimoji="0" lang="ko-KR" altLang="en-US" dirty="0" smtClean="0">
                <a:solidFill>
                  <a:srgbClr val="000000"/>
                </a:solidFill>
                <a:latin typeface="맑은 고딕" panose="020B0503020000020004" pitchFamily="50" charset="-127"/>
                <a:ea typeface="맑은 고딕" panose="020B0503020000020004" pitchFamily="50" charset="-127"/>
              </a:rPr>
              <a:t>뷰 등</a:t>
            </a:r>
            <a:r>
              <a:rPr kumimoji="0" lang="en-US" altLang="ko-KR" dirty="0" smtClean="0">
                <a:solidFill>
                  <a:srgbClr val="000000"/>
                </a:solidFill>
                <a:latin typeface="맑은 고딕" panose="020B0503020000020004" pitchFamily="50" charset="-127"/>
                <a:ea typeface="맑은 고딕" panose="020B0503020000020004" pitchFamily="50" charset="-127"/>
              </a:rPr>
              <a:t>) </a:t>
            </a:r>
            <a:r>
              <a:rPr kumimoji="0" lang="ko-KR" altLang="en-US" dirty="0" smtClean="0">
                <a:solidFill>
                  <a:srgbClr val="000000"/>
                </a:solidFill>
                <a:latin typeface="맑은 고딕" panose="020B0503020000020004" pitchFamily="50" charset="-127"/>
                <a:ea typeface="맑은 고딕" panose="020B0503020000020004" pitchFamily="50" charset="-127"/>
              </a:rPr>
              <a:t>부분 모두 </a:t>
            </a:r>
            <a:r>
              <a:rPr kumimoji="0" lang="ko-KR" altLang="en-US" b="1" dirty="0" smtClean="0">
                <a:solidFill>
                  <a:srgbClr val="0066FF"/>
                </a:solidFill>
                <a:latin typeface="맑은 고딕" panose="020B0503020000020004" pitchFamily="50" charset="-127"/>
                <a:ea typeface="맑은 고딕" panose="020B0503020000020004" pitchFamily="50" charset="-127"/>
              </a:rPr>
              <a:t>대문자</a:t>
            </a:r>
            <a:r>
              <a:rPr kumimoji="0" lang="ko-KR" altLang="en-US" dirty="0" smtClean="0">
                <a:solidFill>
                  <a:srgbClr val="000000"/>
                </a:solidFill>
                <a:latin typeface="맑은 고딕" panose="020B0503020000020004" pitchFamily="50" charset="-127"/>
                <a:ea typeface="맑은 고딕" panose="020B0503020000020004" pitchFamily="50" charset="-127"/>
              </a:rPr>
              <a:t>로 통일하여 작성한다</a:t>
            </a:r>
            <a:r>
              <a:rPr kumimoji="0" lang="en-US" altLang="ko-KR"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a:pPr>
            <a:endParaRPr kumimoji="0" lang="en-US" altLang="ko-KR" dirty="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a:pPr>
            <a:r>
              <a:rPr kumimoji="0" lang="ko-KR" altLang="en-US" dirty="0" smtClean="0">
                <a:solidFill>
                  <a:srgbClr val="000000"/>
                </a:solidFill>
                <a:latin typeface="맑은 고딕" panose="020B0503020000020004" pitchFamily="50" charset="-127"/>
                <a:ea typeface="맑은 고딕" panose="020B0503020000020004" pitchFamily="50" charset="-127"/>
              </a:rPr>
              <a:t>테이블 </a:t>
            </a:r>
            <a:r>
              <a:rPr kumimoji="0" lang="ko-KR" altLang="en-US" dirty="0" err="1" smtClean="0">
                <a:solidFill>
                  <a:srgbClr val="000000"/>
                </a:solidFill>
                <a:latin typeface="맑은 고딕" panose="020B0503020000020004" pitchFamily="50" charset="-127"/>
                <a:ea typeface="맑은 고딕" panose="020B0503020000020004" pitchFamily="50" charset="-127"/>
              </a:rPr>
              <a:t>필드명은</a:t>
            </a:r>
            <a:r>
              <a:rPr kumimoji="0" lang="ko-KR" altLang="en-US" dirty="0" smtClean="0">
                <a:solidFill>
                  <a:srgbClr val="000000"/>
                </a:solidFill>
                <a:latin typeface="맑은 고딕" panose="020B0503020000020004" pitchFamily="50" charset="-127"/>
                <a:ea typeface="맑은 고딕" panose="020B0503020000020004" pitchFamily="50" charset="-127"/>
              </a:rPr>
              <a:t> </a:t>
            </a:r>
            <a:r>
              <a:rPr kumimoji="0" lang="ko-KR" altLang="en-US" b="1" dirty="0" smtClean="0">
                <a:solidFill>
                  <a:srgbClr val="0066FF"/>
                </a:solidFill>
                <a:latin typeface="맑은 고딕" panose="020B0503020000020004" pitchFamily="50" charset="-127"/>
                <a:ea typeface="맑은 고딕" panose="020B0503020000020004" pitchFamily="50" charset="-127"/>
              </a:rPr>
              <a:t>대</a:t>
            </a:r>
            <a:r>
              <a:rPr kumimoji="0" lang="en-US" altLang="ko-KR" b="1" dirty="0" smtClean="0">
                <a:solidFill>
                  <a:srgbClr val="0066FF"/>
                </a:solidFill>
                <a:latin typeface="맑은 고딕" panose="020B0503020000020004" pitchFamily="50" charset="-127"/>
                <a:ea typeface="맑은 고딕" panose="020B0503020000020004" pitchFamily="50" charset="-127"/>
              </a:rPr>
              <a:t>/</a:t>
            </a:r>
            <a:r>
              <a:rPr kumimoji="0" lang="ko-KR" altLang="en-US" b="1" dirty="0" smtClean="0">
                <a:solidFill>
                  <a:srgbClr val="0066FF"/>
                </a:solidFill>
                <a:latin typeface="맑은 고딕" panose="020B0503020000020004" pitchFamily="50" charset="-127"/>
                <a:ea typeface="맑은 고딕" panose="020B0503020000020004" pitchFamily="50" charset="-127"/>
              </a:rPr>
              <a:t>소문자</a:t>
            </a:r>
            <a:r>
              <a:rPr kumimoji="0" lang="ko-KR" altLang="en-US" dirty="0" smtClean="0">
                <a:solidFill>
                  <a:srgbClr val="000000"/>
                </a:solidFill>
                <a:latin typeface="맑은 고딕" panose="020B0503020000020004" pitchFamily="50" charset="-127"/>
                <a:ea typeface="맑은 고딕" panose="020B0503020000020004" pitchFamily="50" charset="-127"/>
              </a:rPr>
              <a:t> 의 특별한 기준을 두지 않는다</a:t>
            </a:r>
            <a:r>
              <a:rPr kumimoji="0" lang="en-US" altLang="ko-KR" dirty="0" smtClean="0">
                <a:solidFill>
                  <a:srgbClr val="000000"/>
                </a:solidFill>
                <a:latin typeface="맑은 고딕" panose="020B0503020000020004" pitchFamily="50" charset="-127"/>
                <a:ea typeface="맑은 고딕" panose="020B0503020000020004" pitchFamily="50" charset="-127"/>
              </a:rPr>
              <a:t>. </a:t>
            </a:r>
            <a:r>
              <a:rPr kumimoji="0" lang="ko-KR" altLang="en-US" dirty="0" smtClean="0">
                <a:solidFill>
                  <a:srgbClr val="000000"/>
                </a:solidFill>
                <a:latin typeface="맑은 고딕" panose="020B0503020000020004" pitchFamily="50" charset="-127"/>
                <a:ea typeface="맑은 고딕" panose="020B0503020000020004" pitchFamily="50" charset="-127"/>
              </a:rPr>
              <a:t>다만 한가지로 통일하여 작성한다</a:t>
            </a:r>
            <a:r>
              <a:rPr kumimoji="0" lang="en-US" altLang="ko-KR"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a:pPr>
            <a:endParaRPr kumimoji="0" lang="en-US" altLang="ko-KR" dirty="0" smtClean="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a:pPr>
            <a:r>
              <a:rPr kumimoji="0" lang="en-US" altLang="ko-KR" dirty="0">
                <a:solidFill>
                  <a:srgbClr val="000000"/>
                </a:solidFill>
                <a:latin typeface="맑은 고딕" panose="020B0503020000020004" pitchFamily="50" charset="-127"/>
                <a:ea typeface="맑은 고딕" panose="020B0503020000020004" pitchFamily="50" charset="-127"/>
              </a:rPr>
              <a:t>SQL</a:t>
            </a:r>
            <a:r>
              <a:rPr kumimoji="0" lang="ko-KR" altLang="en-US" dirty="0">
                <a:solidFill>
                  <a:srgbClr val="000000"/>
                </a:solidFill>
                <a:latin typeface="맑은 고딕" panose="020B0503020000020004" pitchFamily="50" charset="-127"/>
                <a:ea typeface="맑은 고딕" panose="020B0503020000020004" pitchFamily="50" charset="-127"/>
              </a:rPr>
              <a:t>문의 </a:t>
            </a:r>
            <a:r>
              <a:rPr kumimoji="0" lang="ko-KR" altLang="en-US" dirty="0" smtClean="0">
                <a:solidFill>
                  <a:srgbClr val="000000"/>
                </a:solidFill>
                <a:latin typeface="맑은 고딕" panose="020B0503020000020004" pitchFamily="50" charset="-127"/>
                <a:ea typeface="맑은 고딕" panose="020B0503020000020004" pitchFamily="50" charset="-127"/>
              </a:rPr>
              <a:t>들어 쓰기는 </a:t>
            </a:r>
            <a:r>
              <a:rPr kumimoji="0" lang="en-US" altLang="ko-KR" dirty="0" smtClean="0">
                <a:solidFill>
                  <a:srgbClr val="000000"/>
                </a:solidFill>
                <a:latin typeface="맑은 고딕" panose="020B0503020000020004" pitchFamily="50" charset="-127"/>
                <a:ea typeface="맑은 고딕" panose="020B0503020000020004" pitchFamily="50" charset="-127"/>
              </a:rPr>
              <a:t>TAB-Key</a:t>
            </a:r>
            <a:r>
              <a:rPr kumimoji="0" lang="ko-KR" altLang="en-US" dirty="0" smtClean="0">
                <a:solidFill>
                  <a:srgbClr val="000000"/>
                </a:solidFill>
                <a:latin typeface="맑은 고딕" panose="020B0503020000020004" pitchFamily="50" charset="-127"/>
                <a:ea typeface="맑은 고딕" panose="020B0503020000020004" pitchFamily="50" charset="-127"/>
              </a:rPr>
              <a:t>를 사용한다</a:t>
            </a:r>
            <a:r>
              <a:rPr kumimoji="0" lang="en-US" altLang="ko-KR" dirty="0" smtClean="0">
                <a:solidFill>
                  <a:srgbClr val="000000"/>
                </a:solidFill>
                <a:latin typeface="맑은 고딕" panose="020B0503020000020004" pitchFamily="50" charset="-127"/>
                <a:ea typeface="맑은 고딕" panose="020B0503020000020004" pitchFamily="50" charset="-127"/>
              </a:rPr>
              <a:t>.(Space 2</a:t>
            </a:r>
            <a:r>
              <a:rPr kumimoji="0" lang="ko-KR" altLang="en-US" dirty="0" smtClean="0">
                <a:solidFill>
                  <a:srgbClr val="000000"/>
                </a:solidFill>
                <a:latin typeface="맑은 고딕" panose="020B0503020000020004" pitchFamily="50" charset="-127"/>
                <a:ea typeface="맑은 고딕" panose="020B0503020000020004" pitchFamily="50" charset="-127"/>
              </a:rPr>
              <a:t>칸</a:t>
            </a:r>
            <a:r>
              <a:rPr kumimoji="0" lang="en-US" altLang="ko-KR"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a:pPr>
            <a:endParaRPr kumimoji="0" lang="en-US" altLang="ko-KR" dirty="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a:pPr>
            <a:r>
              <a:rPr kumimoji="0" lang="en-US" altLang="ko-KR" dirty="0">
                <a:solidFill>
                  <a:srgbClr val="000000"/>
                </a:solidFill>
                <a:latin typeface="맑은 고딕" panose="020B0503020000020004" pitchFamily="50" charset="-127"/>
                <a:ea typeface="맑은 고딕" panose="020B0503020000020004" pitchFamily="50" charset="-127"/>
              </a:rPr>
              <a:t>SQL</a:t>
            </a:r>
            <a:r>
              <a:rPr kumimoji="0" lang="ko-KR" altLang="en-US" dirty="0">
                <a:solidFill>
                  <a:srgbClr val="000000"/>
                </a:solidFill>
                <a:latin typeface="맑은 고딕" panose="020B0503020000020004" pitchFamily="50" charset="-127"/>
                <a:ea typeface="맑은 고딕" panose="020B0503020000020004" pitchFamily="50" charset="-127"/>
              </a:rPr>
              <a:t>문의 각 단어의 여백은 기본적으로 </a:t>
            </a:r>
            <a:r>
              <a:rPr kumimoji="0" lang="en-US" altLang="ko-KR" dirty="0">
                <a:solidFill>
                  <a:srgbClr val="000000"/>
                </a:solidFill>
                <a:latin typeface="맑은 고딕" panose="020B0503020000020004" pitchFamily="50" charset="-127"/>
                <a:ea typeface="맑은 고딕" panose="020B0503020000020004" pitchFamily="50" charset="-127"/>
              </a:rPr>
              <a:t>Space 1</a:t>
            </a:r>
            <a:r>
              <a:rPr kumimoji="0" lang="ko-KR" altLang="en-US" dirty="0">
                <a:solidFill>
                  <a:srgbClr val="000000"/>
                </a:solidFill>
                <a:latin typeface="맑은 고딕" panose="020B0503020000020004" pitchFamily="50" charset="-127"/>
                <a:ea typeface="맑은 고딕" panose="020B0503020000020004" pitchFamily="50" charset="-127"/>
              </a:rPr>
              <a:t>칸으로 한다</a:t>
            </a:r>
            <a:r>
              <a:rPr kumimoji="0" lang="en-US" altLang="ko-KR"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a:pPr>
            <a:endParaRPr kumimoji="0" lang="en-US" altLang="ko-KR" dirty="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a:pPr>
            <a:r>
              <a:rPr kumimoji="0" lang="ko-KR" altLang="en-US" dirty="0" err="1" smtClean="0">
                <a:solidFill>
                  <a:srgbClr val="000000"/>
                </a:solidFill>
                <a:latin typeface="맑은 고딕" panose="020B0503020000020004" pitchFamily="50" charset="-127"/>
                <a:ea typeface="맑은 고딕" panose="020B0503020000020004" pitchFamily="50" charset="-127"/>
              </a:rPr>
              <a:t>변수명은</a:t>
            </a:r>
            <a:r>
              <a:rPr kumimoji="0" lang="ko-KR" altLang="en-US" dirty="0" smtClean="0">
                <a:solidFill>
                  <a:srgbClr val="000000"/>
                </a:solidFill>
                <a:latin typeface="맑은 고딕" panose="020B0503020000020004" pitchFamily="50" charset="-127"/>
                <a:ea typeface="맑은 고딕" panose="020B0503020000020004" pitchFamily="50" charset="-127"/>
              </a:rPr>
              <a:t> 소문자로 작성한다</a:t>
            </a:r>
            <a:r>
              <a:rPr kumimoji="0" lang="en-US" altLang="ko-KR"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a:pPr>
            <a:endParaRPr kumimoji="0" lang="en-US" altLang="ko-KR" dirty="0">
              <a:solidFill>
                <a:srgbClr val="000000"/>
              </a:solidFill>
              <a:latin typeface="맑은 고딕" panose="020B0503020000020004" pitchFamily="50" charset="-127"/>
              <a:ea typeface="맑은 고딕" panose="020B0503020000020004" pitchFamily="50" charset="-127"/>
            </a:endParaRP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 SELECT </a:t>
            </a:r>
            <a:r>
              <a:rPr kumimoji="0" lang="en-US" altLang="ko-KR" dirty="0" err="1">
                <a:solidFill>
                  <a:srgbClr val="000000"/>
                </a:solidFill>
                <a:latin typeface="맑은 고딕" panose="020B0503020000020004" pitchFamily="50" charset="-127"/>
                <a:ea typeface="맑은 고딕" panose="020B0503020000020004" pitchFamily="50" charset="-127"/>
              </a:rPr>
              <a:t>resno</a:t>
            </a:r>
            <a:endParaRPr kumimoji="0" lang="en-US" altLang="ko-KR" dirty="0">
              <a:solidFill>
                <a:srgbClr val="000000"/>
              </a:solidFill>
              <a:latin typeface="맑은 고딕" panose="020B0503020000020004" pitchFamily="50" charset="-127"/>
              <a:ea typeface="맑은 고딕" panose="020B0503020000020004" pitchFamily="50" charset="-127"/>
            </a:endParaRP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  </a:t>
            </a:r>
            <a:r>
              <a:rPr kumimoji="0" lang="en-US" altLang="ko-KR" dirty="0" smtClean="0">
                <a:solidFill>
                  <a:srgbClr val="000000"/>
                </a:solidFill>
                <a:latin typeface="맑은 고딕" panose="020B0503020000020004" pitchFamily="50" charset="-127"/>
                <a:ea typeface="맑은 고딕" panose="020B0503020000020004" pitchFamily="50" charset="-127"/>
              </a:rPr>
              <a:t> </a:t>
            </a:r>
            <a:r>
              <a:rPr kumimoji="0" lang="en-US" altLang="ko-KR" dirty="0">
                <a:solidFill>
                  <a:srgbClr val="000000"/>
                </a:solidFill>
                <a:latin typeface="맑은 고딕" panose="020B0503020000020004" pitchFamily="50" charset="-127"/>
                <a:ea typeface="맑은 고딕" panose="020B0503020000020004" pitchFamily="50" charset="-127"/>
              </a:rPr>
              <a:t>INTO </a:t>
            </a:r>
            <a:r>
              <a:rPr kumimoji="0" lang="en-US" altLang="ko-KR" dirty="0">
                <a:solidFill>
                  <a:srgbClr val="0066FF"/>
                </a:solidFill>
                <a:latin typeface="맑은 고딕" panose="020B0503020000020004" pitchFamily="50" charset="-127"/>
                <a:ea typeface="맑은 고딕" panose="020B0503020000020004" pitchFamily="50" charset="-127"/>
              </a:rPr>
              <a:t>:</a:t>
            </a:r>
            <a:r>
              <a:rPr kumimoji="0" lang="en-US" altLang="ko-KR" dirty="0" err="1">
                <a:solidFill>
                  <a:srgbClr val="0066FF"/>
                </a:solidFill>
                <a:latin typeface="맑은 고딕" panose="020B0503020000020004" pitchFamily="50" charset="-127"/>
                <a:ea typeface="맑은 고딕" panose="020B0503020000020004" pitchFamily="50" charset="-127"/>
              </a:rPr>
              <a:t>v_resno</a:t>
            </a:r>
            <a:endParaRPr kumimoji="0" lang="en-US" altLang="ko-KR" dirty="0">
              <a:solidFill>
                <a:srgbClr val="0066FF"/>
              </a:solidFill>
              <a:latin typeface="맑은 고딕" panose="020B0503020000020004" pitchFamily="50" charset="-127"/>
              <a:ea typeface="맑은 고딕" panose="020B0503020000020004" pitchFamily="50" charset="-127"/>
            </a:endParaRP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  </a:t>
            </a:r>
            <a:r>
              <a:rPr kumimoji="0" lang="en-US" altLang="ko-KR" dirty="0" smtClean="0">
                <a:solidFill>
                  <a:srgbClr val="000000"/>
                </a:solidFill>
                <a:latin typeface="맑은 고딕" panose="020B0503020000020004" pitchFamily="50" charset="-127"/>
                <a:ea typeface="맑은 고딕" panose="020B0503020000020004" pitchFamily="50" charset="-127"/>
              </a:rPr>
              <a:t>FROM </a:t>
            </a:r>
            <a:r>
              <a:rPr kumimoji="0" lang="en-US" altLang="ko-KR" dirty="0" err="1">
                <a:solidFill>
                  <a:srgbClr val="000000"/>
                </a:solidFill>
                <a:latin typeface="맑은 고딕" panose="020B0503020000020004" pitchFamily="50" charset="-127"/>
                <a:ea typeface="맑은 고딕" panose="020B0503020000020004" pitchFamily="50" charset="-127"/>
              </a:rPr>
              <a:t>emp</a:t>
            </a:r>
            <a:r>
              <a:rPr kumimoji="0" lang="en-US" altLang="ko-KR" dirty="0">
                <a:solidFill>
                  <a:srgbClr val="000000"/>
                </a:solidFill>
                <a:latin typeface="맑은 고딕" panose="020B0503020000020004" pitchFamily="50" charset="-127"/>
                <a:ea typeface="맑은 고딕" panose="020B0503020000020004" pitchFamily="50" charset="-127"/>
              </a:rPr>
              <a:t> a, </a:t>
            </a:r>
            <a:r>
              <a:rPr kumimoji="0" lang="en-US" altLang="ko-KR" dirty="0" err="1">
                <a:solidFill>
                  <a:srgbClr val="000000"/>
                </a:solidFill>
                <a:latin typeface="맑은 고딕" panose="020B0503020000020004" pitchFamily="50" charset="-127"/>
                <a:ea typeface="맑은 고딕" panose="020B0503020000020004" pitchFamily="50" charset="-127"/>
              </a:rPr>
              <a:t>hde.dept</a:t>
            </a:r>
            <a:r>
              <a:rPr kumimoji="0" lang="en-US" altLang="ko-KR" dirty="0">
                <a:solidFill>
                  <a:srgbClr val="000000"/>
                </a:solidFill>
                <a:latin typeface="맑은 고딕" panose="020B0503020000020004" pitchFamily="50" charset="-127"/>
                <a:ea typeface="맑은 고딕" panose="020B0503020000020004" pitchFamily="50" charset="-127"/>
              </a:rPr>
              <a:t> b</a:t>
            </a: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 </a:t>
            </a:r>
            <a:r>
              <a:rPr kumimoji="0" lang="en-US" altLang="ko-KR" dirty="0" smtClean="0">
                <a:solidFill>
                  <a:srgbClr val="000000"/>
                </a:solidFill>
                <a:latin typeface="맑은 고딕" panose="020B0503020000020004" pitchFamily="50" charset="-127"/>
                <a:ea typeface="맑은 고딕" panose="020B0503020000020004" pitchFamily="50" charset="-127"/>
              </a:rPr>
              <a:t>WHERE </a:t>
            </a:r>
            <a:r>
              <a:rPr kumimoji="0" lang="en-US" altLang="ko-KR" dirty="0" err="1">
                <a:solidFill>
                  <a:srgbClr val="000000"/>
                </a:solidFill>
                <a:latin typeface="맑은 고딕" panose="020B0503020000020004" pitchFamily="50" charset="-127"/>
                <a:ea typeface="맑은 고딕" panose="020B0503020000020004" pitchFamily="50" charset="-127"/>
              </a:rPr>
              <a:t>a.dept_id</a:t>
            </a:r>
            <a:r>
              <a:rPr kumimoji="0" lang="en-US" altLang="ko-KR" dirty="0">
                <a:solidFill>
                  <a:srgbClr val="000000"/>
                </a:solidFill>
                <a:latin typeface="맑은 고딕" panose="020B0503020000020004" pitchFamily="50" charset="-127"/>
                <a:ea typeface="맑은 고딕" panose="020B0503020000020004" pitchFamily="50" charset="-127"/>
              </a:rPr>
              <a:t> = </a:t>
            </a:r>
            <a:r>
              <a:rPr kumimoji="0" lang="en-US" altLang="ko-KR" dirty="0" err="1">
                <a:solidFill>
                  <a:srgbClr val="000000"/>
                </a:solidFill>
                <a:latin typeface="맑은 고딕" panose="020B0503020000020004" pitchFamily="50" charset="-127"/>
                <a:ea typeface="맑은 고딕" panose="020B0503020000020004" pitchFamily="50" charset="-127"/>
              </a:rPr>
              <a:t>b.dept_id</a:t>
            </a:r>
            <a:r>
              <a:rPr kumimoji="0" lang="en-US" altLang="ko-KR" dirty="0" smtClean="0">
                <a:solidFill>
                  <a:srgbClr val="000000"/>
                </a:solidFill>
                <a:latin typeface="맑은 고딕" panose="020B0503020000020004" pitchFamily="50" charset="-127"/>
                <a:ea typeface="맑은 고딕" panose="020B0503020000020004" pitchFamily="50" charset="-127"/>
              </a:rPr>
              <a:t>;</a:t>
            </a:r>
          </a:p>
          <a:p>
            <a:pPr latinLnBrk="0"/>
            <a:endParaRPr kumimoji="0" lang="en-US" altLang="ko-KR" dirty="0" smtClean="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startAt="5"/>
            </a:pPr>
            <a:r>
              <a:rPr kumimoji="0" lang="ko-KR" altLang="en-US" dirty="0" smtClean="0">
                <a:solidFill>
                  <a:srgbClr val="000000"/>
                </a:solidFill>
                <a:latin typeface="맑은 고딕" panose="020B0503020000020004" pitchFamily="50" charset="-127"/>
                <a:ea typeface="맑은 고딕" panose="020B0503020000020004" pitchFamily="50" charset="-127"/>
              </a:rPr>
              <a:t>다른 스키마의 테이블을 호출할 </a:t>
            </a:r>
            <a:r>
              <a:rPr kumimoji="0" lang="ko-KR" altLang="en-US" dirty="0">
                <a:solidFill>
                  <a:srgbClr val="000000"/>
                </a:solidFill>
                <a:latin typeface="맑은 고딕" panose="020B0503020000020004" pitchFamily="50" charset="-127"/>
                <a:ea typeface="맑은 고딕" panose="020B0503020000020004" pitchFamily="50" charset="-127"/>
              </a:rPr>
              <a:t>때는 업무간의 연관성을 직관적으로 파악하기 위해 </a:t>
            </a:r>
            <a:r>
              <a:rPr kumimoji="0" lang="en-US" altLang="ko-KR" dirty="0" smtClean="0">
                <a:solidFill>
                  <a:srgbClr val="000000"/>
                </a:solidFill>
                <a:latin typeface="맑은 고딕" panose="020B0503020000020004" pitchFamily="50" charset="-127"/>
                <a:ea typeface="맑은 고딕" panose="020B0503020000020004" pitchFamily="50" charset="-127"/>
              </a:rPr>
              <a:t>SCHEMA</a:t>
            </a:r>
            <a:r>
              <a:rPr kumimoji="0" lang="ko-KR" altLang="en-US" dirty="0" smtClean="0">
                <a:solidFill>
                  <a:srgbClr val="000000"/>
                </a:solidFill>
                <a:latin typeface="맑은 고딕" panose="020B0503020000020004" pitchFamily="50" charset="-127"/>
                <a:ea typeface="맑은 고딕" panose="020B0503020000020004" pitchFamily="50" charset="-127"/>
              </a:rPr>
              <a:t>명</a:t>
            </a:r>
            <a:r>
              <a:rPr kumimoji="0" lang="en-US" altLang="ko-KR" dirty="0" smtClean="0">
                <a:solidFill>
                  <a:srgbClr val="000000"/>
                </a:solidFill>
                <a:latin typeface="맑은 고딕" panose="020B0503020000020004" pitchFamily="50" charset="-127"/>
                <a:ea typeface="맑은 고딕" panose="020B0503020000020004" pitchFamily="50" charset="-127"/>
              </a:rPr>
              <a:t>.</a:t>
            </a:r>
            <a:r>
              <a:rPr kumimoji="0" lang="ko-KR" altLang="en-US" dirty="0" err="1" smtClean="0">
                <a:solidFill>
                  <a:srgbClr val="000000"/>
                </a:solidFill>
                <a:latin typeface="맑은 고딕" panose="020B0503020000020004" pitchFamily="50" charset="-127"/>
                <a:ea typeface="맑은 고딕" panose="020B0503020000020004" pitchFamily="50" charset="-127"/>
              </a:rPr>
              <a:t>테이블명</a:t>
            </a:r>
            <a:r>
              <a:rPr kumimoji="0" lang="ko-KR" altLang="en-US" dirty="0" smtClean="0">
                <a:solidFill>
                  <a:srgbClr val="000000"/>
                </a:solidFill>
                <a:latin typeface="맑은 고딕" panose="020B0503020000020004" pitchFamily="50" charset="-127"/>
                <a:ea typeface="맑은 고딕" panose="020B0503020000020004" pitchFamily="50" charset="-127"/>
              </a:rPr>
              <a:t> 으로 작성한다</a:t>
            </a:r>
            <a:r>
              <a:rPr kumimoji="0" lang="en-US" altLang="ko-KR" dirty="0">
                <a:solidFill>
                  <a:srgbClr val="000000"/>
                </a:solidFill>
                <a:latin typeface="맑은 고딕" panose="020B0503020000020004" pitchFamily="50" charset="-127"/>
                <a:ea typeface="맑은 고딕" panose="020B0503020000020004" pitchFamily="50" charset="-127"/>
              </a:rPr>
              <a:t>. SYNONYM(</a:t>
            </a:r>
            <a:r>
              <a:rPr kumimoji="0" lang="ko-KR" altLang="en-US" dirty="0" err="1">
                <a:solidFill>
                  <a:srgbClr val="000000"/>
                </a:solidFill>
                <a:latin typeface="맑은 고딕" panose="020B0503020000020004" pitchFamily="50" charset="-127"/>
                <a:ea typeface="맑은 고딕" panose="020B0503020000020004" pitchFamily="50" charset="-127"/>
              </a:rPr>
              <a:t>시노님</a:t>
            </a:r>
            <a:r>
              <a:rPr kumimoji="0" lang="en-US" altLang="ko-KR" dirty="0" smtClean="0">
                <a:solidFill>
                  <a:srgbClr val="000000"/>
                </a:solidFill>
                <a:latin typeface="맑은 고딕" panose="020B0503020000020004" pitchFamily="50" charset="-127"/>
                <a:ea typeface="맑은 고딕" panose="020B0503020000020004" pitchFamily="50" charset="-127"/>
              </a:rPr>
              <a:t>)</a:t>
            </a:r>
            <a:r>
              <a:rPr kumimoji="0" lang="ko-KR" altLang="en-US" dirty="0" smtClean="0">
                <a:solidFill>
                  <a:srgbClr val="000000"/>
                </a:solidFill>
                <a:latin typeface="맑은 고딕" panose="020B0503020000020004" pitchFamily="50" charset="-127"/>
                <a:ea typeface="맑은 고딕" panose="020B0503020000020004" pitchFamily="50" charset="-127"/>
              </a:rPr>
              <a:t>을 사용해야 하는 경우에는 </a:t>
            </a:r>
            <a:r>
              <a:rPr kumimoji="0" lang="ko-KR" altLang="en-US" dirty="0" err="1" smtClean="0">
                <a:solidFill>
                  <a:srgbClr val="000000"/>
                </a:solidFill>
                <a:latin typeface="맑은 고딕" panose="020B0503020000020004" pitchFamily="50" charset="-127"/>
                <a:ea typeface="맑은 고딕" panose="020B0503020000020004" pitchFamily="50" charset="-127"/>
              </a:rPr>
              <a:t>가독성</a:t>
            </a:r>
            <a:r>
              <a:rPr kumimoji="0" lang="ko-KR" altLang="en-US" dirty="0" smtClean="0">
                <a:solidFill>
                  <a:srgbClr val="000000"/>
                </a:solidFill>
                <a:latin typeface="맑은 고딕" panose="020B0503020000020004" pitchFamily="50" charset="-127"/>
                <a:ea typeface="맑은 고딕" panose="020B0503020000020004" pitchFamily="50" charset="-127"/>
              </a:rPr>
              <a:t> 있게 작성한다</a:t>
            </a:r>
            <a:r>
              <a:rPr kumimoji="0" lang="en-US" altLang="ko-KR" dirty="0">
                <a:solidFill>
                  <a:srgbClr val="000000"/>
                </a:solidFill>
                <a:latin typeface="맑은 고딕" panose="020B0503020000020004" pitchFamily="50" charset="-127"/>
                <a:ea typeface="맑은 고딕" panose="020B0503020000020004" pitchFamily="50" charset="-127"/>
              </a:rPr>
              <a:t>. SYNONYM(</a:t>
            </a:r>
            <a:r>
              <a:rPr kumimoji="0" lang="ko-KR" altLang="en-US" dirty="0" err="1">
                <a:solidFill>
                  <a:srgbClr val="000000"/>
                </a:solidFill>
                <a:latin typeface="맑은 고딕" panose="020B0503020000020004" pitchFamily="50" charset="-127"/>
                <a:ea typeface="맑은 고딕" panose="020B0503020000020004" pitchFamily="50" charset="-127"/>
              </a:rPr>
              <a:t>시노님</a:t>
            </a:r>
            <a:r>
              <a:rPr kumimoji="0" lang="en-US" altLang="ko-KR" dirty="0" smtClean="0">
                <a:solidFill>
                  <a:srgbClr val="000000"/>
                </a:solidFill>
                <a:latin typeface="맑은 고딕" panose="020B0503020000020004" pitchFamily="50" charset="-127"/>
                <a:ea typeface="맑은 고딕" panose="020B0503020000020004" pitchFamily="50" charset="-127"/>
              </a:rPr>
              <a:t>) </a:t>
            </a:r>
            <a:r>
              <a:rPr kumimoji="0" lang="ko-KR" altLang="en-US" dirty="0" smtClean="0">
                <a:solidFill>
                  <a:srgbClr val="000000"/>
                </a:solidFill>
                <a:latin typeface="맑은 고딕" panose="020B0503020000020004" pitchFamily="50" charset="-127"/>
                <a:ea typeface="맑은 고딕" panose="020B0503020000020004" pitchFamily="50" charset="-127"/>
              </a:rPr>
              <a:t>적용범위는 시스템공통 영역의 테이블을 주 대상으로 한다</a:t>
            </a:r>
            <a:r>
              <a:rPr kumimoji="0" lang="en-US" altLang="ko-KR" dirty="0" smtClean="0">
                <a:solidFill>
                  <a:srgbClr val="000000"/>
                </a:solidFill>
                <a:latin typeface="맑은 고딕" panose="020B0503020000020004" pitchFamily="50" charset="-127"/>
                <a:ea typeface="맑은 고딕" panose="020B0503020000020004" pitchFamily="50" charset="-127"/>
              </a:rPr>
              <a:t>. </a:t>
            </a:r>
          </a:p>
          <a:p>
            <a:pPr latinLnBrk="0"/>
            <a:r>
              <a:rPr kumimoji="0" lang="en-US" altLang="ko-KR" dirty="0">
                <a:solidFill>
                  <a:srgbClr val="000000"/>
                </a:solidFill>
                <a:latin typeface="맑은 고딕" panose="020B0503020000020004" pitchFamily="50" charset="-127"/>
                <a:ea typeface="맑은 고딕" panose="020B0503020000020004" pitchFamily="50" charset="-127"/>
              </a:rPr>
              <a:t> </a:t>
            </a:r>
            <a:r>
              <a:rPr kumimoji="0" lang="en-US" altLang="ko-KR" dirty="0" smtClean="0">
                <a:solidFill>
                  <a:srgbClr val="000000"/>
                </a:solidFill>
                <a:latin typeface="맑은 고딕" panose="020B0503020000020004" pitchFamily="50" charset="-127"/>
                <a:ea typeface="맑은 고딕" panose="020B0503020000020004" pitchFamily="50" charset="-127"/>
              </a:rPr>
              <a:t>     (</a:t>
            </a:r>
            <a:r>
              <a:rPr kumimoji="0" lang="ko-KR" altLang="en-US" dirty="0" smtClean="0">
                <a:solidFill>
                  <a:srgbClr val="000000"/>
                </a:solidFill>
                <a:latin typeface="맑은 고딕" panose="020B0503020000020004" pitchFamily="50" charset="-127"/>
                <a:ea typeface="맑은 고딕" panose="020B0503020000020004" pitchFamily="50" charset="-127"/>
              </a:rPr>
              <a:t>참고</a:t>
            </a:r>
            <a:r>
              <a:rPr kumimoji="0" lang="en-US" altLang="ko-KR" dirty="0" smtClean="0">
                <a:solidFill>
                  <a:srgbClr val="000000"/>
                </a:solidFill>
                <a:latin typeface="맑은 고딕" panose="020B0503020000020004" pitchFamily="50" charset="-127"/>
                <a:ea typeface="맑은 고딕" panose="020B0503020000020004" pitchFamily="50" charset="-127"/>
              </a:rPr>
              <a:t>, SYNONYM : </a:t>
            </a:r>
            <a:r>
              <a:rPr kumimoji="0" lang="ko-KR" altLang="en-US" dirty="0" smtClean="0">
                <a:solidFill>
                  <a:srgbClr val="000000"/>
                </a:solidFill>
                <a:latin typeface="맑은 고딕" panose="020B0503020000020004" pitchFamily="50" charset="-127"/>
                <a:ea typeface="맑은 고딕" panose="020B0503020000020004" pitchFamily="50" charset="-127"/>
              </a:rPr>
              <a:t>테이블에 대한 </a:t>
            </a:r>
            <a:r>
              <a:rPr kumimoji="0" lang="en-US" altLang="ko-KR" dirty="0" smtClean="0">
                <a:solidFill>
                  <a:srgbClr val="000000"/>
                </a:solidFill>
                <a:latin typeface="맑은 고딕" panose="020B0503020000020004" pitchFamily="50" charset="-127"/>
                <a:ea typeface="맑은 고딕" panose="020B0503020000020004" pitchFamily="50" charset="-127"/>
              </a:rPr>
              <a:t>Alias)</a:t>
            </a:r>
          </a:p>
          <a:p>
            <a:pPr marL="228600" indent="-228600" latinLnBrk="0">
              <a:buAutoNum type="arabicParenR" startAt="5"/>
            </a:pPr>
            <a:endParaRPr kumimoji="0" lang="en-US" altLang="ko-KR" dirty="0">
              <a:solidFill>
                <a:srgbClr val="000000"/>
              </a:solidFill>
              <a:latin typeface="맑은 고딕" panose="020B0503020000020004" pitchFamily="50" charset="-127"/>
              <a:ea typeface="맑은 고딕" panose="020B0503020000020004" pitchFamily="50" charset="-127"/>
            </a:endParaRP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 </a:t>
            </a:r>
            <a:r>
              <a:rPr kumimoji="0" lang="en-US" altLang="ko-KR" dirty="0">
                <a:solidFill>
                  <a:srgbClr val="0066FF"/>
                </a:solidFill>
                <a:latin typeface="맑은 고딕" panose="020B0503020000020004" pitchFamily="50" charset="-127"/>
                <a:ea typeface="맑은 고딕" panose="020B0503020000020004" pitchFamily="50" charset="-127"/>
              </a:rPr>
              <a:t>schema</a:t>
            </a:r>
            <a:r>
              <a:rPr kumimoji="0" lang="ko-KR" altLang="en-US" dirty="0">
                <a:solidFill>
                  <a:srgbClr val="0066FF"/>
                </a:solidFill>
                <a:latin typeface="맑은 고딕" panose="020B0503020000020004" pitchFamily="50" charset="-127"/>
                <a:ea typeface="맑은 고딕" panose="020B0503020000020004" pitchFamily="50" charset="-127"/>
              </a:rPr>
              <a:t>명</a:t>
            </a:r>
            <a:r>
              <a:rPr kumimoji="0" lang="en-US" altLang="ko-KR" dirty="0">
                <a:solidFill>
                  <a:srgbClr val="0066FF"/>
                </a:solidFill>
                <a:latin typeface="맑은 고딕" panose="020B0503020000020004" pitchFamily="50" charset="-127"/>
                <a:ea typeface="맑은 고딕" panose="020B0503020000020004" pitchFamily="50" charset="-127"/>
              </a:rPr>
              <a:t>.</a:t>
            </a:r>
            <a:r>
              <a:rPr kumimoji="0" lang="ko-KR" altLang="en-US" dirty="0" err="1">
                <a:solidFill>
                  <a:srgbClr val="0066FF"/>
                </a:solidFill>
                <a:latin typeface="맑은 고딕" panose="020B0503020000020004" pitchFamily="50" charset="-127"/>
                <a:ea typeface="맑은 고딕" panose="020B0503020000020004" pitchFamily="50" charset="-127"/>
              </a:rPr>
              <a:t>테이블명</a:t>
            </a:r>
            <a:r>
              <a:rPr kumimoji="0" lang="ko-KR" altLang="en-US" dirty="0">
                <a:solidFill>
                  <a:srgbClr val="000000"/>
                </a:solidFill>
                <a:latin typeface="맑은 고딕" panose="020B0503020000020004" pitchFamily="50" charset="-127"/>
                <a:ea typeface="맑은 고딕" panose="020B0503020000020004" pitchFamily="50" charset="-127"/>
              </a:rPr>
              <a:t> 사용 사례</a:t>
            </a: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SELECT </a:t>
            </a:r>
          </a:p>
          <a:p>
            <a:pPr lvl="1" latinLnBrk="0"/>
            <a:r>
              <a:rPr kumimoji="0" lang="en-US" altLang="ko-KR" dirty="0" smtClean="0">
                <a:solidFill>
                  <a:srgbClr val="000000"/>
                </a:solidFill>
                <a:latin typeface="맑은 고딕" panose="020B0503020000020004" pitchFamily="50" charset="-127"/>
                <a:ea typeface="맑은 고딕" panose="020B0503020000020004" pitchFamily="50" charset="-127"/>
              </a:rPr>
              <a:t>   </a:t>
            </a:r>
            <a:r>
              <a:rPr kumimoji="0" lang="en-US" altLang="ko-KR" dirty="0" err="1" smtClean="0">
                <a:solidFill>
                  <a:srgbClr val="000000"/>
                </a:solidFill>
                <a:latin typeface="맑은 고딕" panose="020B0503020000020004" pitchFamily="50" charset="-127"/>
                <a:ea typeface="맑은 고딕" panose="020B0503020000020004" pitchFamily="50" charset="-127"/>
              </a:rPr>
              <a:t>a.resno</a:t>
            </a:r>
            <a:endParaRPr kumimoji="0" lang="en-US" altLang="ko-KR" dirty="0">
              <a:solidFill>
                <a:srgbClr val="000000"/>
              </a:solidFill>
              <a:latin typeface="맑은 고딕" panose="020B0503020000020004" pitchFamily="50" charset="-127"/>
              <a:ea typeface="맑은 고딕" panose="020B0503020000020004" pitchFamily="50" charset="-127"/>
            </a:endParaRP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  ,</a:t>
            </a:r>
            <a:r>
              <a:rPr kumimoji="0" lang="en-US" altLang="ko-KR" dirty="0" err="1">
                <a:solidFill>
                  <a:srgbClr val="000000"/>
                </a:solidFill>
                <a:latin typeface="맑은 고딕" panose="020B0503020000020004" pitchFamily="50" charset="-127"/>
                <a:ea typeface="맑은 고딕" panose="020B0503020000020004" pitchFamily="50" charset="-127"/>
              </a:rPr>
              <a:t>b.design_nm</a:t>
            </a:r>
            <a:endParaRPr kumimoji="0" lang="en-US" altLang="ko-KR" dirty="0">
              <a:solidFill>
                <a:srgbClr val="000000"/>
              </a:solidFill>
              <a:latin typeface="맑은 고딕" panose="020B0503020000020004" pitchFamily="50" charset="-127"/>
              <a:ea typeface="맑은 고딕" panose="020B0503020000020004" pitchFamily="50" charset="-127"/>
            </a:endParaRP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FROM </a:t>
            </a:r>
            <a:r>
              <a:rPr kumimoji="0" lang="en-US" altLang="ko-KR" dirty="0" err="1">
                <a:solidFill>
                  <a:srgbClr val="000000"/>
                </a:solidFill>
                <a:latin typeface="맑은 고딕" panose="020B0503020000020004" pitchFamily="50" charset="-127"/>
                <a:ea typeface="맑은 고딕" panose="020B0503020000020004" pitchFamily="50" charset="-127"/>
              </a:rPr>
              <a:t>emp</a:t>
            </a:r>
            <a:r>
              <a:rPr kumimoji="0" lang="en-US" altLang="ko-KR" dirty="0">
                <a:solidFill>
                  <a:srgbClr val="000000"/>
                </a:solidFill>
                <a:latin typeface="맑은 고딕" panose="020B0503020000020004" pitchFamily="50" charset="-127"/>
                <a:ea typeface="맑은 고딕" panose="020B0503020000020004" pitchFamily="50" charset="-127"/>
              </a:rPr>
              <a:t> a, </a:t>
            </a:r>
            <a:r>
              <a:rPr kumimoji="0" lang="en-US" altLang="ko-KR" dirty="0" err="1">
                <a:solidFill>
                  <a:srgbClr val="0066FF"/>
                </a:solidFill>
                <a:latin typeface="맑은 고딕" panose="020B0503020000020004" pitchFamily="50" charset="-127"/>
                <a:ea typeface="맑은 고딕" panose="020B0503020000020004" pitchFamily="50" charset="-127"/>
              </a:rPr>
              <a:t>HDE.t_design</a:t>
            </a:r>
            <a:r>
              <a:rPr kumimoji="0" lang="en-US" altLang="ko-KR" dirty="0">
                <a:solidFill>
                  <a:srgbClr val="000000"/>
                </a:solidFill>
                <a:latin typeface="맑은 고딕" panose="020B0503020000020004" pitchFamily="50" charset="-127"/>
                <a:ea typeface="맑은 고딕" panose="020B0503020000020004" pitchFamily="50" charset="-127"/>
              </a:rPr>
              <a:t> b  -- hi</a:t>
            </a:r>
            <a:r>
              <a:rPr kumimoji="0" lang="ko-KR" altLang="en-US" dirty="0">
                <a:solidFill>
                  <a:srgbClr val="000000"/>
                </a:solidFill>
                <a:latin typeface="맑은 고딕" panose="020B0503020000020004" pitchFamily="50" charset="-127"/>
                <a:ea typeface="맑은 고딕" panose="020B0503020000020004" pitchFamily="50" charset="-127"/>
              </a:rPr>
              <a:t>설계 테이블</a:t>
            </a: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WHERE </a:t>
            </a:r>
            <a:r>
              <a:rPr kumimoji="0" lang="en-US" altLang="ko-KR" dirty="0" err="1">
                <a:solidFill>
                  <a:srgbClr val="000000"/>
                </a:solidFill>
                <a:latin typeface="맑은 고딕" panose="020B0503020000020004" pitchFamily="50" charset="-127"/>
                <a:ea typeface="맑은 고딕" panose="020B0503020000020004" pitchFamily="50" charset="-127"/>
              </a:rPr>
              <a:t>a.design_id</a:t>
            </a:r>
            <a:r>
              <a:rPr kumimoji="0" lang="en-US" altLang="ko-KR" dirty="0">
                <a:solidFill>
                  <a:srgbClr val="000000"/>
                </a:solidFill>
                <a:latin typeface="맑은 고딕" panose="020B0503020000020004" pitchFamily="50" charset="-127"/>
                <a:ea typeface="맑은 고딕" panose="020B0503020000020004" pitchFamily="50" charset="-127"/>
              </a:rPr>
              <a:t> = </a:t>
            </a:r>
            <a:r>
              <a:rPr kumimoji="0" lang="en-US" altLang="ko-KR" dirty="0" err="1">
                <a:solidFill>
                  <a:srgbClr val="000000"/>
                </a:solidFill>
                <a:latin typeface="맑은 고딕" panose="020B0503020000020004" pitchFamily="50" charset="-127"/>
                <a:ea typeface="맑은 고딕" panose="020B0503020000020004" pitchFamily="50" charset="-127"/>
              </a:rPr>
              <a:t>b.design_id</a:t>
            </a:r>
            <a:r>
              <a:rPr kumimoji="0" lang="en-US" altLang="ko-KR" dirty="0">
                <a:solidFill>
                  <a:srgbClr val="000000"/>
                </a:solidFill>
                <a:latin typeface="맑은 고딕" panose="020B0503020000020004" pitchFamily="50" charset="-127"/>
                <a:ea typeface="맑은 고딕" panose="020B0503020000020004" pitchFamily="50" charset="-127"/>
              </a:rPr>
              <a:t>(+);     </a:t>
            </a:r>
          </a:p>
          <a:p>
            <a:pPr lvl="1" latinLnBrk="0"/>
            <a:endParaRPr kumimoji="0" lang="en-US" altLang="ko-KR" dirty="0">
              <a:solidFill>
                <a:srgbClr val="000000"/>
              </a:solidFill>
              <a:latin typeface="맑은 고딕" panose="020B0503020000020004" pitchFamily="50" charset="-127"/>
              <a:ea typeface="맑은 고딕" panose="020B0503020000020004" pitchFamily="50" charset="-127"/>
            </a:endParaRP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 </a:t>
            </a:r>
            <a:r>
              <a:rPr kumimoji="0" lang="en-US" altLang="ko-KR" dirty="0">
                <a:solidFill>
                  <a:srgbClr val="0066FF"/>
                </a:solidFill>
                <a:latin typeface="맑은 고딕" panose="020B0503020000020004" pitchFamily="50" charset="-127"/>
                <a:ea typeface="맑은 고딕" panose="020B0503020000020004" pitchFamily="50" charset="-127"/>
              </a:rPr>
              <a:t>synonym(</a:t>
            </a:r>
            <a:r>
              <a:rPr kumimoji="0" lang="ko-KR" altLang="en-US" dirty="0" err="1">
                <a:solidFill>
                  <a:srgbClr val="0066FF"/>
                </a:solidFill>
                <a:latin typeface="맑은 고딕" panose="020B0503020000020004" pitchFamily="50" charset="-127"/>
                <a:ea typeface="맑은 고딕" panose="020B0503020000020004" pitchFamily="50" charset="-127"/>
              </a:rPr>
              <a:t>시노님</a:t>
            </a:r>
            <a:r>
              <a:rPr kumimoji="0" lang="en-US" altLang="ko-KR" dirty="0">
                <a:solidFill>
                  <a:srgbClr val="0066FF"/>
                </a:solidFill>
                <a:latin typeface="맑은 고딕" panose="020B0503020000020004" pitchFamily="50" charset="-127"/>
                <a:ea typeface="맑은 고딕" panose="020B0503020000020004" pitchFamily="50" charset="-127"/>
              </a:rPr>
              <a:t>)</a:t>
            </a:r>
            <a:r>
              <a:rPr kumimoji="0" lang="en-US" altLang="ko-KR" dirty="0">
                <a:solidFill>
                  <a:srgbClr val="000000"/>
                </a:solidFill>
                <a:latin typeface="맑은 고딕" panose="020B0503020000020004" pitchFamily="50" charset="-127"/>
                <a:ea typeface="맑은 고딕" panose="020B0503020000020004" pitchFamily="50" charset="-127"/>
              </a:rPr>
              <a:t> </a:t>
            </a:r>
            <a:r>
              <a:rPr kumimoji="0" lang="ko-KR" altLang="en-US" dirty="0">
                <a:solidFill>
                  <a:srgbClr val="000000"/>
                </a:solidFill>
                <a:latin typeface="맑은 고딕" panose="020B0503020000020004" pitchFamily="50" charset="-127"/>
                <a:ea typeface="맑은 고딕" panose="020B0503020000020004" pitchFamily="50" charset="-127"/>
              </a:rPr>
              <a:t>사용 사례</a:t>
            </a: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SELECT </a:t>
            </a:r>
          </a:p>
          <a:p>
            <a:pPr lvl="1" latinLnBrk="0"/>
            <a:r>
              <a:rPr kumimoji="0" lang="en-US" altLang="ko-KR" dirty="0" smtClean="0">
                <a:solidFill>
                  <a:srgbClr val="000000"/>
                </a:solidFill>
                <a:latin typeface="맑은 고딕" panose="020B0503020000020004" pitchFamily="50" charset="-127"/>
                <a:ea typeface="맑은 고딕" panose="020B0503020000020004" pitchFamily="50" charset="-127"/>
              </a:rPr>
              <a:t>   </a:t>
            </a:r>
            <a:r>
              <a:rPr kumimoji="0" lang="en-US" altLang="ko-KR" dirty="0" err="1" smtClean="0">
                <a:solidFill>
                  <a:srgbClr val="000000"/>
                </a:solidFill>
                <a:latin typeface="맑은 고딕" panose="020B0503020000020004" pitchFamily="50" charset="-127"/>
                <a:ea typeface="맑은 고딕" panose="020B0503020000020004" pitchFamily="50" charset="-127"/>
              </a:rPr>
              <a:t>a.resno</a:t>
            </a:r>
            <a:endParaRPr kumimoji="0" lang="en-US" altLang="ko-KR" dirty="0">
              <a:solidFill>
                <a:srgbClr val="000000"/>
              </a:solidFill>
              <a:latin typeface="맑은 고딕" panose="020B0503020000020004" pitchFamily="50" charset="-127"/>
              <a:ea typeface="맑은 고딕" panose="020B0503020000020004" pitchFamily="50" charset="-127"/>
            </a:endParaRP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  ,</a:t>
            </a:r>
            <a:r>
              <a:rPr kumimoji="0" lang="en-US" altLang="ko-KR" dirty="0" err="1">
                <a:solidFill>
                  <a:srgbClr val="000000"/>
                </a:solidFill>
                <a:latin typeface="맑은 고딕" panose="020B0503020000020004" pitchFamily="50" charset="-127"/>
                <a:ea typeface="맑은 고딕" panose="020B0503020000020004" pitchFamily="50" charset="-127"/>
              </a:rPr>
              <a:t>b.dept_nm</a:t>
            </a:r>
            <a:endParaRPr kumimoji="0" lang="en-US" altLang="ko-KR" dirty="0">
              <a:solidFill>
                <a:srgbClr val="000000"/>
              </a:solidFill>
              <a:latin typeface="맑은 고딕" panose="020B0503020000020004" pitchFamily="50" charset="-127"/>
              <a:ea typeface="맑은 고딕" panose="020B0503020000020004" pitchFamily="50" charset="-127"/>
            </a:endParaRP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 FROM </a:t>
            </a:r>
            <a:r>
              <a:rPr kumimoji="0" lang="en-US" altLang="ko-KR" dirty="0" err="1">
                <a:solidFill>
                  <a:srgbClr val="000000"/>
                </a:solidFill>
                <a:latin typeface="맑은 고딕" panose="020B0503020000020004" pitchFamily="50" charset="-127"/>
                <a:ea typeface="맑은 고딕" panose="020B0503020000020004" pitchFamily="50" charset="-127"/>
              </a:rPr>
              <a:t>emp</a:t>
            </a:r>
            <a:r>
              <a:rPr kumimoji="0" lang="en-US" altLang="ko-KR" dirty="0">
                <a:solidFill>
                  <a:srgbClr val="000000"/>
                </a:solidFill>
                <a:latin typeface="맑은 고딕" panose="020B0503020000020004" pitchFamily="50" charset="-127"/>
                <a:ea typeface="맑은 고딕" panose="020B0503020000020004" pitchFamily="50" charset="-127"/>
              </a:rPr>
              <a:t> a, </a:t>
            </a:r>
            <a:r>
              <a:rPr kumimoji="0" lang="en-US" altLang="ko-KR" dirty="0" err="1">
                <a:solidFill>
                  <a:srgbClr val="000000"/>
                </a:solidFill>
                <a:latin typeface="맑은 고딕" panose="020B0503020000020004" pitchFamily="50" charset="-127"/>
                <a:ea typeface="맑은 고딕" panose="020B0503020000020004" pitchFamily="50" charset="-127"/>
              </a:rPr>
              <a:t>dept</a:t>
            </a:r>
            <a:r>
              <a:rPr kumimoji="0" lang="en-US" altLang="ko-KR" dirty="0">
                <a:solidFill>
                  <a:srgbClr val="000000"/>
                </a:solidFill>
                <a:latin typeface="맑은 고딕" panose="020B0503020000020004" pitchFamily="50" charset="-127"/>
                <a:ea typeface="맑은 고딕" panose="020B0503020000020004" pitchFamily="50" charset="-127"/>
              </a:rPr>
              <a:t> b  -- </a:t>
            </a:r>
            <a:r>
              <a:rPr kumimoji="0" lang="ko-KR" altLang="en-US" dirty="0">
                <a:solidFill>
                  <a:srgbClr val="000000"/>
                </a:solidFill>
                <a:latin typeface="맑은 고딕" panose="020B0503020000020004" pitchFamily="50" charset="-127"/>
                <a:ea typeface="맑은 고딕" panose="020B0503020000020004" pitchFamily="50" charset="-127"/>
              </a:rPr>
              <a:t>시스템 공통테이블</a:t>
            </a:r>
            <a:r>
              <a:rPr kumimoji="0" lang="en-US" altLang="ko-KR" dirty="0">
                <a:solidFill>
                  <a:srgbClr val="000000"/>
                </a:solidFill>
                <a:latin typeface="맑은 고딕" panose="020B0503020000020004" pitchFamily="50" charset="-127"/>
                <a:ea typeface="맑은 고딕" panose="020B0503020000020004" pitchFamily="50" charset="-127"/>
              </a:rPr>
              <a:t>(synonym</a:t>
            </a:r>
            <a:r>
              <a:rPr kumimoji="0" lang="en-US" altLang="ko-KR" dirty="0" smtClean="0">
                <a:solidFill>
                  <a:srgbClr val="000000"/>
                </a:solidFill>
                <a:latin typeface="맑은 고딕" panose="020B0503020000020004" pitchFamily="50" charset="-127"/>
                <a:ea typeface="맑은 고딕" panose="020B0503020000020004" pitchFamily="50" charset="-127"/>
              </a:rPr>
              <a:t>), comm.</a:t>
            </a:r>
            <a:r>
              <a:rPr kumimoji="0" lang="en-US" altLang="ko-KR" dirty="0">
                <a:solidFill>
                  <a:srgbClr val="000000"/>
                </a:solidFill>
                <a:latin typeface="맑은 고딕" panose="020B0503020000020004" pitchFamily="50" charset="-127"/>
                <a:ea typeface="맑은 고딕" panose="020B0503020000020004" pitchFamily="50" charset="-127"/>
              </a:rPr>
              <a:t> </a:t>
            </a:r>
            <a:r>
              <a:rPr kumimoji="0" lang="en-US" altLang="ko-KR" dirty="0" err="1">
                <a:solidFill>
                  <a:srgbClr val="000000"/>
                </a:solidFill>
                <a:latin typeface="맑은 고딕" panose="020B0503020000020004" pitchFamily="50" charset="-127"/>
                <a:ea typeface="맑은 고딕" panose="020B0503020000020004" pitchFamily="50" charset="-127"/>
              </a:rPr>
              <a:t>dept</a:t>
            </a:r>
            <a:endParaRPr kumimoji="0" lang="en-US" altLang="ko-KR" dirty="0">
              <a:solidFill>
                <a:srgbClr val="000000"/>
              </a:solidFill>
              <a:latin typeface="맑은 고딕" panose="020B0503020000020004" pitchFamily="50" charset="-127"/>
              <a:ea typeface="맑은 고딕" panose="020B0503020000020004" pitchFamily="50" charset="-127"/>
            </a:endParaRPr>
          </a:p>
          <a:p>
            <a:pPr lvl="1" latinLnBrk="0"/>
            <a:r>
              <a:rPr kumimoji="0" lang="en-US" altLang="ko-KR" dirty="0">
                <a:solidFill>
                  <a:srgbClr val="000000"/>
                </a:solidFill>
                <a:latin typeface="맑은 고딕" panose="020B0503020000020004" pitchFamily="50" charset="-127"/>
                <a:ea typeface="맑은 고딕" panose="020B0503020000020004" pitchFamily="50" charset="-127"/>
              </a:rPr>
              <a:t>WHERE </a:t>
            </a:r>
            <a:r>
              <a:rPr kumimoji="0" lang="en-US" altLang="ko-KR" dirty="0" err="1">
                <a:solidFill>
                  <a:srgbClr val="000000"/>
                </a:solidFill>
                <a:latin typeface="맑은 고딕" panose="020B0503020000020004" pitchFamily="50" charset="-127"/>
                <a:ea typeface="맑은 고딕" panose="020B0503020000020004" pitchFamily="50" charset="-127"/>
              </a:rPr>
              <a:t>a.dept_id</a:t>
            </a:r>
            <a:r>
              <a:rPr kumimoji="0" lang="en-US" altLang="ko-KR" dirty="0">
                <a:solidFill>
                  <a:srgbClr val="000000"/>
                </a:solidFill>
                <a:latin typeface="맑은 고딕" panose="020B0503020000020004" pitchFamily="50" charset="-127"/>
                <a:ea typeface="맑은 고딕" panose="020B0503020000020004" pitchFamily="50" charset="-127"/>
              </a:rPr>
              <a:t> = </a:t>
            </a:r>
            <a:r>
              <a:rPr kumimoji="0" lang="en-US" altLang="ko-KR" dirty="0" err="1">
                <a:solidFill>
                  <a:srgbClr val="000000"/>
                </a:solidFill>
                <a:latin typeface="맑은 고딕" panose="020B0503020000020004" pitchFamily="50" charset="-127"/>
                <a:ea typeface="맑은 고딕" panose="020B0503020000020004" pitchFamily="50" charset="-127"/>
              </a:rPr>
              <a:t>b.dept_id</a:t>
            </a:r>
            <a:r>
              <a:rPr kumimoji="0" lang="en-US" altLang="ko-KR" dirty="0">
                <a:solidFill>
                  <a:srgbClr val="000000"/>
                </a:solidFill>
                <a:latin typeface="맑은 고딕" panose="020B0503020000020004" pitchFamily="50" charset="-127"/>
                <a:ea typeface="맑은 고딕" panose="020B0503020000020004" pitchFamily="50" charset="-127"/>
              </a:rPr>
              <a:t>(+); </a:t>
            </a:r>
          </a:p>
          <a:p>
            <a:pPr marL="228600" indent="-228600" latinLnBrk="0">
              <a:buAutoNum type="arabicParenR" startAt="4"/>
            </a:pPr>
            <a:endParaRPr kumimoji="0" lang="en-US" altLang="ko-KR" dirty="0">
              <a:solidFill>
                <a:srgbClr val="000000"/>
              </a:solidFill>
              <a:latin typeface="맑은 고딕" panose="020B0503020000020004" pitchFamily="50" charset="-127"/>
              <a:ea typeface="맑은 고딕" panose="020B0503020000020004" pitchFamily="50" charset="-127"/>
            </a:endParaRPr>
          </a:p>
        </p:txBody>
      </p:sp>
      <p:sp>
        <p:nvSpPr>
          <p:cNvPr id="10" name="Text Box 8"/>
          <p:cNvSpPr txBox="1">
            <a:spLocks noChangeArrowheads="1"/>
          </p:cNvSpPr>
          <p:nvPr/>
        </p:nvSpPr>
        <p:spPr bwMode="auto">
          <a:xfrm>
            <a:off x="263525" y="747713"/>
            <a:ext cx="9378950" cy="336550"/>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0">
              <a:spcBef>
                <a:spcPct val="50000"/>
              </a:spcBef>
            </a:pPr>
            <a:r>
              <a:rPr lang="en-US" altLang="ko-KR" sz="1600" b="1" dirty="0">
                <a:solidFill>
                  <a:srgbClr val="000000"/>
                </a:solidFill>
                <a:latin typeface="맑은 고딕" panose="020B0503020000020004" pitchFamily="50" charset="-127"/>
                <a:ea typeface="맑은 고딕" panose="020B0503020000020004" pitchFamily="50" charset="-127"/>
              </a:rPr>
              <a:t>2</a:t>
            </a:r>
            <a:r>
              <a:rPr lang="en-US" altLang="ko-KR" sz="1600" b="1" dirty="0" smtClean="0">
                <a:solidFill>
                  <a:srgbClr val="000000"/>
                </a:solidFill>
                <a:latin typeface="맑은 고딕" panose="020B0503020000020004" pitchFamily="50" charset="-127"/>
                <a:ea typeface="맑은 고딕" panose="020B0503020000020004" pitchFamily="50" charset="-127"/>
              </a:rPr>
              <a:t>. SQL</a:t>
            </a:r>
            <a:r>
              <a:rPr lang="ko-KR" altLang="en-US" sz="1600" b="1" dirty="0" smtClean="0">
                <a:solidFill>
                  <a:srgbClr val="000000"/>
                </a:solidFill>
                <a:latin typeface="맑은 고딕" panose="020B0503020000020004" pitchFamily="50" charset="-127"/>
                <a:ea typeface="맑은 고딕" panose="020B0503020000020004" pitchFamily="50" charset="-127"/>
              </a:rPr>
              <a:t>문 작성 규칙</a:t>
            </a:r>
          </a:p>
        </p:txBody>
      </p:sp>
      <p:sp>
        <p:nvSpPr>
          <p:cNvPr id="11" name="Text Box 9"/>
          <p:cNvSpPr txBox="1">
            <a:spLocks noChangeArrowheads="1"/>
          </p:cNvSpPr>
          <p:nvPr/>
        </p:nvSpPr>
        <p:spPr bwMode="auto">
          <a:xfrm>
            <a:off x="560388" y="1208088"/>
            <a:ext cx="82280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ko-KR" sz="1200" b="1" dirty="0" smtClean="0">
                <a:solidFill>
                  <a:srgbClr val="000000"/>
                </a:solidFill>
                <a:latin typeface="맑은 고딕" panose="020B0503020000020004" pitchFamily="50" charset="-127"/>
                <a:ea typeface="맑은 고딕" panose="020B0503020000020004" pitchFamily="50" charset="-127"/>
              </a:rPr>
              <a:t>2.2 SQL </a:t>
            </a:r>
            <a:r>
              <a:rPr lang="ko-KR" altLang="en-US" sz="1200" b="1" dirty="0" smtClean="0">
                <a:solidFill>
                  <a:srgbClr val="000000"/>
                </a:solidFill>
                <a:latin typeface="맑은 고딕" panose="020B0503020000020004" pitchFamily="50" charset="-127"/>
                <a:ea typeface="맑은 고딕" panose="020B0503020000020004" pitchFamily="50" charset="-127"/>
              </a:rPr>
              <a:t>작성규칙</a:t>
            </a:r>
          </a:p>
        </p:txBody>
      </p:sp>
    </p:spTree>
    <p:extLst>
      <p:ext uri="{BB962C8B-B14F-4D97-AF65-F5344CB8AC3E}">
        <p14:creationId xmlns:p14="http://schemas.microsoft.com/office/powerpoint/2010/main" val="2045365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ChangeArrowheads="1"/>
          </p:cNvSpPr>
          <p:nvPr/>
        </p:nvSpPr>
        <p:spPr bwMode="auto">
          <a:xfrm>
            <a:off x="560388" y="980728"/>
            <a:ext cx="8567738" cy="4155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lgn="l" defTabSz="482600" eaLnBrk="0" hangingPunct="0">
              <a:defRPr kumimoji="1" sz="1000">
                <a:solidFill>
                  <a:schemeClr val="tx1"/>
                </a:solidFill>
                <a:latin typeface="Arial" panose="020B0604020202020204" pitchFamily="34" charset="0"/>
                <a:ea typeface="바탕체" panose="02030609000101010101" pitchFamily="17" charset="-127"/>
              </a:defRPr>
            </a:lvl1pPr>
            <a:lvl2pPr marL="225425" algn="l" defTabSz="482600" eaLnBrk="0" hangingPunct="0">
              <a:defRPr kumimoji="1" sz="1000">
                <a:solidFill>
                  <a:schemeClr val="tx1"/>
                </a:solidFill>
                <a:latin typeface="Arial" panose="020B0604020202020204" pitchFamily="34" charset="0"/>
                <a:ea typeface="바탕체" panose="02030609000101010101" pitchFamily="17" charset="-127"/>
              </a:defRPr>
            </a:lvl2pPr>
            <a:lvl3pPr marL="1706563" algn="l" defTabSz="482600" eaLnBrk="0" hangingPunct="0">
              <a:defRPr kumimoji="1" sz="1000">
                <a:solidFill>
                  <a:schemeClr val="tx1"/>
                </a:solidFill>
                <a:latin typeface="Arial" panose="020B0604020202020204" pitchFamily="34" charset="0"/>
                <a:ea typeface="바탕체" panose="02030609000101010101" pitchFamily="17" charset="-127"/>
              </a:defRPr>
            </a:lvl3pPr>
            <a:lvl4pPr marL="1885950" algn="l" defTabSz="482600" eaLnBrk="0" hangingPunct="0">
              <a:defRPr kumimoji="1" sz="1000">
                <a:solidFill>
                  <a:schemeClr val="tx1"/>
                </a:solidFill>
                <a:latin typeface="Arial" panose="020B0604020202020204" pitchFamily="34" charset="0"/>
                <a:ea typeface="바탕체" panose="02030609000101010101" pitchFamily="17" charset="-127"/>
              </a:defRPr>
            </a:lvl4pPr>
            <a:lvl5pPr marL="2286000" algn="l" defTabSz="482600" eaLnBrk="0" hangingPunct="0">
              <a:defRPr kumimoji="1" sz="1000">
                <a:solidFill>
                  <a:schemeClr val="tx1"/>
                </a:solidFill>
                <a:latin typeface="Arial" panose="020B0604020202020204" pitchFamily="34" charset="0"/>
                <a:ea typeface="바탕체" panose="02030609000101010101" pitchFamily="17" charset="-127"/>
              </a:defRPr>
            </a:lvl5pPr>
            <a:lvl6pPr marL="27432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6pPr>
            <a:lvl7pPr marL="32004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7pPr>
            <a:lvl8pPr marL="36576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8pPr>
            <a:lvl9pPr marL="4114800" defTabSz="482600" eaLnBrk="0" fontAlgn="base" hangingPunct="0">
              <a:spcBef>
                <a:spcPct val="0"/>
              </a:spcBef>
              <a:spcAft>
                <a:spcPct val="0"/>
              </a:spcAft>
              <a:defRPr kumimoji="1" sz="1000">
                <a:solidFill>
                  <a:schemeClr val="tx1"/>
                </a:solidFill>
                <a:latin typeface="Arial" panose="020B0604020202020204" pitchFamily="34" charset="0"/>
                <a:ea typeface="바탕체" panose="02030609000101010101" pitchFamily="17" charset="-127"/>
              </a:defRPr>
            </a:lvl9pPr>
          </a:lstStyle>
          <a:p>
            <a:pPr marL="228600" indent="-228600" latinLnBrk="0">
              <a:buFont typeface="+mj-lt"/>
              <a:buAutoNum type="arabicParenR" startAt="6"/>
            </a:pPr>
            <a:r>
              <a:rPr kumimoji="0" lang="en-US" altLang="ko-KR" sz="1100" dirty="0" smtClean="0">
                <a:solidFill>
                  <a:srgbClr val="000000"/>
                </a:solidFill>
                <a:latin typeface="맑은 고딕" panose="020B0503020000020004" pitchFamily="50" charset="-127"/>
                <a:ea typeface="맑은 고딕" panose="020B0503020000020004" pitchFamily="50" charset="-127"/>
              </a:rPr>
              <a:t>FROM </a:t>
            </a:r>
            <a:r>
              <a:rPr kumimoji="0" lang="ko-KR" altLang="en-US" sz="1100" dirty="0" smtClean="0">
                <a:solidFill>
                  <a:srgbClr val="000000"/>
                </a:solidFill>
                <a:latin typeface="맑은 고딕" panose="020B0503020000020004" pitchFamily="50" charset="-127"/>
                <a:ea typeface="맑은 고딕" panose="020B0503020000020004" pitchFamily="50" charset="-127"/>
              </a:rPr>
              <a:t>절과 </a:t>
            </a:r>
            <a:r>
              <a:rPr kumimoji="0" lang="en-US" altLang="ko-KR" sz="1100" dirty="0" smtClean="0">
                <a:solidFill>
                  <a:srgbClr val="000000"/>
                </a:solidFill>
                <a:latin typeface="맑은 고딕" panose="020B0503020000020004" pitchFamily="50" charset="-127"/>
                <a:ea typeface="맑은 고딕" panose="020B0503020000020004" pitchFamily="50" charset="-127"/>
              </a:rPr>
              <a:t>SELECT </a:t>
            </a:r>
            <a:r>
              <a:rPr kumimoji="0" lang="ko-KR" altLang="en-US" sz="1100" dirty="0" smtClean="0">
                <a:solidFill>
                  <a:srgbClr val="000000"/>
                </a:solidFill>
                <a:latin typeface="맑은 고딕" panose="020B0503020000020004" pitchFamily="50" charset="-127"/>
                <a:ea typeface="맑은 고딕" panose="020B0503020000020004" pitchFamily="50" charset="-127"/>
              </a:rPr>
              <a:t>절의 </a:t>
            </a:r>
            <a:r>
              <a:rPr kumimoji="0" lang="en-US" altLang="ko-KR" sz="1100" dirty="0" smtClean="0">
                <a:solidFill>
                  <a:srgbClr val="000000"/>
                </a:solidFill>
                <a:latin typeface="맑은 고딕" panose="020B0503020000020004" pitchFamily="50" charset="-127"/>
                <a:ea typeface="맑은 고딕" panose="020B0503020000020004" pitchFamily="50" charset="-127"/>
              </a:rPr>
              <a:t>Alias </a:t>
            </a:r>
            <a:r>
              <a:rPr kumimoji="0" lang="ko-KR" altLang="en-US" sz="1100" dirty="0" smtClean="0">
                <a:solidFill>
                  <a:srgbClr val="000000"/>
                </a:solidFill>
                <a:latin typeface="맑은 고딕" panose="020B0503020000020004" pitchFamily="50" charset="-127"/>
                <a:ea typeface="맑은 고딕" panose="020B0503020000020004" pitchFamily="50" charset="-127"/>
              </a:rPr>
              <a:t>는 </a:t>
            </a:r>
            <a:r>
              <a:rPr kumimoji="0" lang="ko-KR" altLang="en-US" sz="1100" i="1" u="sng" dirty="0" smtClean="0">
                <a:solidFill>
                  <a:srgbClr val="0066FF"/>
                </a:solidFill>
                <a:latin typeface="맑은 고딕" panose="020B0503020000020004" pitchFamily="50" charset="-127"/>
                <a:ea typeface="맑은 고딕" panose="020B0503020000020004" pitchFamily="50" charset="-127"/>
              </a:rPr>
              <a:t>소문자</a:t>
            </a:r>
            <a:r>
              <a:rPr kumimoji="0" lang="ko-KR" altLang="en-US" sz="1100" dirty="0" smtClean="0">
                <a:solidFill>
                  <a:srgbClr val="0066FF"/>
                </a:solidFill>
                <a:latin typeface="맑은 고딕" panose="020B0503020000020004" pitchFamily="50" charset="-127"/>
                <a:ea typeface="맑은 고딕" panose="020B0503020000020004" pitchFamily="50" charset="-127"/>
              </a:rPr>
              <a:t> 한자리수</a:t>
            </a:r>
            <a:r>
              <a:rPr kumimoji="0" lang="ko-KR" altLang="en-US" sz="1100" dirty="0" smtClean="0">
                <a:solidFill>
                  <a:srgbClr val="000000"/>
                </a:solidFill>
                <a:latin typeface="맑은 고딕" panose="020B0503020000020004" pitchFamily="50" charset="-127"/>
                <a:ea typeface="맑은 고딕" panose="020B0503020000020004" pitchFamily="50" charset="-127"/>
              </a:rPr>
              <a:t>로 기술하는 것을 원칙으로 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다만 꼭 필요한 경우 </a:t>
            </a:r>
            <a:r>
              <a:rPr kumimoji="0" lang="ko-KR" altLang="en-US" sz="1100" dirty="0" smtClean="0">
                <a:solidFill>
                  <a:srgbClr val="0066FF"/>
                </a:solidFill>
                <a:latin typeface="맑은 고딕" panose="020B0503020000020004" pitchFamily="50" charset="-127"/>
                <a:ea typeface="맑은 고딕" panose="020B0503020000020004" pitchFamily="50" charset="-127"/>
              </a:rPr>
              <a:t>두 자리수</a:t>
            </a:r>
            <a:r>
              <a:rPr kumimoji="0" lang="ko-KR" altLang="en-US" sz="1100" dirty="0" smtClean="0">
                <a:solidFill>
                  <a:srgbClr val="000000"/>
                </a:solidFill>
                <a:latin typeface="맑은 고딕" panose="020B0503020000020004" pitchFamily="50" charset="-127"/>
                <a:ea typeface="맑은 고딕" panose="020B0503020000020004" pitchFamily="50" charset="-127"/>
              </a:rPr>
              <a:t>로</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할 수 있다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Font typeface="+mj-lt"/>
              <a:buAutoNum type="arabicParenR" startAt="6"/>
            </a:pP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marL="228600" indent="-228600" latinLnBrk="0">
              <a:buFont typeface="+mj-lt"/>
              <a:buAutoNum type="arabicParenR" startAt="6"/>
            </a:pPr>
            <a:r>
              <a:rPr kumimoji="0" lang="en-US" altLang="ko-KR" sz="1100" dirty="0" smtClean="0">
                <a:solidFill>
                  <a:srgbClr val="000000"/>
                </a:solidFill>
                <a:latin typeface="맑은 고딕" panose="020B0503020000020004" pitchFamily="50" charset="-127"/>
                <a:ea typeface="맑은 고딕" panose="020B0503020000020004" pitchFamily="50" charset="-127"/>
              </a:rPr>
              <a:t>SELECT </a:t>
            </a:r>
            <a:r>
              <a:rPr kumimoji="0" lang="ko-KR" altLang="en-US" sz="1100" dirty="0" smtClean="0">
                <a:solidFill>
                  <a:srgbClr val="000000"/>
                </a:solidFill>
                <a:latin typeface="맑은 고딕" panose="020B0503020000020004" pitchFamily="50" charset="-127"/>
                <a:ea typeface="맑은 고딕" panose="020B0503020000020004" pitchFamily="50" charset="-127"/>
              </a:rPr>
              <a:t>절의 </a:t>
            </a:r>
            <a:r>
              <a:rPr kumimoji="0" lang="en-US" altLang="ko-KR" sz="1100" dirty="0" smtClean="0">
                <a:solidFill>
                  <a:srgbClr val="000000"/>
                </a:solidFill>
                <a:latin typeface="맑은 고딕" panose="020B0503020000020004" pitchFamily="50" charset="-127"/>
                <a:ea typeface="맑은 고딕" panose="020B0503020000020004" pitchFamily="50" charset="-127"/>
              </a:rPr>
              <a:t>Alias </a:t>
            </a:r>
            <a:r>
              <a:rPr kumimoji="0" lang="ko-KR" altLang="en-US" sz="1100" dirty="0" smtClean="0">
                <a:solidFill>
                  <a:srgbClr val="000000"/>
                </a:solidFill>
                <a:latin typeface="맑은 고딕" panose="020B0503020000020004" pitchFamily="50" charset="-127"/>
                <a:ea typeface="맑은 고딕" panose="020B0503020000020004" pitchFamily="50" charset="-127"/>
              </a:rPr>
              <a:t>는 </a:t>
            </a:r>
            <a:r>
              <a:rPr kumimoji="0" lang="ko-KR" altLang="en-US" sz="1100" dirty="0" err="1" smtClean="0">
                <a:solidFill>
                  <a:srgbClr val="0066FF"/>
                </a:solidFill>
                <a:latin typeface="맑은 고딕" panose="020B0503020000020004" pitchFamily="50" charset="-127"/>
                <a:ea typeface="맑은 고딕" panose="020B0503020000020004" pitchFamily="50" charset="-127"/>
              </a:rPr>
              <a:t>자리수에</a:t>
            </a:r>
            <a:r>
              <a:rPr kumimoji="0" lang="ko-KR" altLang="en-US" sz="1100" dirty="0" smtClean="0">
                <a:solidFill>
                  <a:srgbClr val="0066FF"/>
                </a:solidFill>
                <a:latin typeface="맑은 고딕" panose="020B0503020000020004" pitchFamily="50" charset="-127"/>
                <a:ea typeface="맑은 고딕" panose="020B0503020000020004" pitchFamily="50" charset="-127"/>
              </a:rPr>
              <a:t> 상관없이 </a:t>
            </a:r>
            <a:r>
              <a:rPr kumimoji="0" lang="ko-KR" altLang="en-US" sz="1100" dirty="0" err="1" smtClean="0">
                <a:solidFill>
                  <a:srgbClr val="0066FF"/>
                </a:solidFill>
                <a:latin typeface="맑은 고딕" panose="020B0503020000020004" pitchFamily="50" charset="-127"/>
                <a:ea typeface="맑은 고딕" panose="020B0503020000020004" pitchFamily="50" charset="-127"/>
              </a:rPr>
              <a:t>가독성있게</a:t>
            </a:r>
            <a:r>
              <a:rPr kumimoji="0" lang="ko-KR" altLang="en-US" sz="1100" dirty="0" smtClean="0">
                <a:solidFill>
                  <a:srgbClr val="0066FF"/>
                </a:solidFill>
                <a:latin typeface="맑은 고딕" panose="020B0503020000020004" pitchFamily="50" charset="-127"/>
                <a:ea typeface="맑은 고딕" panose="020B0503020000020004" pitchFamily="50" charset="-127"/>
              </a:rPr>
              <a:t> 작성</a:t>
            </a:r>
            <a:r>
              <a:rPr kumimoji="0" lang="ko-KR" altLang="en-US" sz="1100" dirty="0" smtClean="0">
                <a:solidFill>
                  <a:srgbClr val="000000"/>
                </a:solidFill>
                <a:latin typeface="맑은 고딕" panose="020B0503020000020004" pitchFamily="50" charset="-127"/>
                <a:ea typeface="맑은 고딕" panose="020B0503020000020004" pitchFamily="50" charset="-127"/>
              </a:rPr>
              <a:t>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66FF"/>
                </a:solidFill>
                <a:latin typeface="맑은 고딕" panose="020B0503020000020004" pitchFamily="50" charset="-127"/>
                <a:ea typeface="맑은 고딕" panose="020B0503020000020004" pitchFamily="50" charset="-127"/>
              </a:rPr>
              <a:t>AS</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키워드를 반드시 사용한다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Font typeface="+mj-lt"/>
              <a:buAutoNum type="arabicParenR" startAt="6"/>
            </a:pP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marL="228600" indent="-228600" latinLnBrk="0">
              <a:buFont typeface="+mj-lt"/>
              <a:buAutoNum type="arabicParenR" startAt="6"/>
            </a:pPr>
            <a:r>
              <a:rPr kumimoji="0" lang="ko-KR" altLang="en-US" sz="1100" dirty="0" smtClean="0">
                <a:solidFill>
                  <a:srgbClr val="000000"/>
                </a:solidFill>
                <a:latin typeface="맑은 고딕" panose="020B0503020000020004" pitchFamily="50" charset="-127"/>
                <a:ea typeface="맑은 고딕" panose="020B0503020000020004" pitchFamily="50" charset="-127"/>
              </a:rPr>
              <a:t>함수 등의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파라미터</a:t>
            </a:r>
            <a:r>
              <a:rPr kumimoji="0" lang="ko-KR" altLang="en-US"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기술시</a:t>
            </a:r>
            <a:r>
              <a:rPr kumimoji="0" lang="ko-KR" altLang="en-US"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66FF"/>
                </a:solidFill>
                <a:latin typeface="맑은 고딕" panose="020B0503020000020004" pitchFamily="50" charset="-127"/>
                <a:ea typeface="맑은 고딕" panose="020B0503020000020004" pitchFamily="50" charset="-127"/>
              </a:rPr>
              <a:t>콤마</a:t>
            </a:r>
            <a:r>
              <a:rPr kumimoji="0" lang="en-US" altLang="ko-KR" sz="1100" dirty="0" smtClean="0">
                <a:solidFill>
                  <a:srgbClr val="0066FF"/>
                </a:solidFill>
                <a:latin typeface="맑은 고딕" panose="020B0503020000020004" pitchFamily="50" charset="-127"/>
                <a:ea typeface="맑은 고딕" panose="020B0503020000020004" pitchFamily="50" charset="-127"/>
              </a:rPr>
              <a:t>(Comma) </a:t>
            </a:r>
            <a:r>
              <a:rPr kumimoji="0" lang="ko-KR" altLang="en-US" sz="1100" dirty="0" smtClean="0">
                <a:solidFill>
                  <a:srgbClr val="0066FF"/>
                </a:solidFill>
                <a:latin typeface="맑은 고딕" panose="020B0503020000020004" pitchFamily="50" charset="-127"/>
                <a:ea typeface="맑은 고딕" panose="020B0503020000020004" pitchFamily="50" charset="-127"/>
              </a:rPr>
              <a:t>뒤에는 여백을 </a:t>
            </a:r>
            <a:r>
              <a:rPr kumimoji="0" lang="en-US" altLang="ko-KR" sz="1100" dirty="0" smtClean="0">
                <a:solidFill>
                  <a:srgbClr val="0066FF"/>
                </a:solidFill>
                <a:latin typeface="맑은 고딕" panose="020B0503020000020004" pitchFamily="50" charset="-127"/>
                <a:ea typeface="맑은 고딕" panose="020B0503020000020004" pitchFamily="50" charset="-127"/>
              </a:rPr>
              <a:t>1</a:t>
            </a:r>
            <a:r>
              <a:rPr kumimoji="0" lang="ko-KR" altLang="en-US" sz="1100" dirty="0" smtClean="0">
                <a:solidFill>
                  <a:srgbClr val="0066FF"/>
                </a:solidFill>
                <a:latin typeface="맑은 고딕" panose="020B0503020000020004" pitchFamily="50" charset="-127"/>
                <a:ea typeface="맑은 고딕" panose="020B0503020000020004" pitchFamily="50" charset="-127"/>
              </a:rPr>
              <a:t>칸</a:t>
            </a:r>
            <a:r>
              <a:rPr kumimoji="0" lang="ko-KR" altLang="en-US" sz="1100" dirty="0" smtClean="0">
                <a:solidFill>
                  <a:srgbClr val="000000"/>
                </a:solidFill>
                <a:latin typeface="맑은 고딕" panose="020B0503020000020004" pitchFamily="50" charset="-127"/>
                <a:ea typeface="맑은 고딕" panose="020B0503020000020004" pitchFamily="50" charset="-127"/>
              </a:rPr>
              <a:t>으로 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startAt="6"/>
            </a:pP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smtClean="0">
                <a:solidFill>
                  <a:srgbClr val="000000"/>
                </a:solidFill>
                <a:latin typeface="맑은 고딕" panose="020B0503020000020004" pitchFamily="50" charset="-127"/>
                <a:ea typeface="맑은 고딕" panose="020B0503020000020004" pitchFamily="50" charset="-127"/>
              </a:rPr>
              <a:t>   SELECT F_GETDEPT(‘12345’, ’Y’) FROM EMP;</a:t>
            </a:r>
          </a:p>
          <a:p>
            <a:pPr latinLnBrk="0"/>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marL="228600" indent="-228600" latinLnBrk="0">
              <a:buFont typeface="+mj-lt"/>
              <a:buAutoNum type="arabicParenR" startAt="7"/>
            </a:pPr>
            <a:r>
              <a:rPr kumimoji="0" lang="en-US" altLang="ko-KR" sz="1100" dirty="0" smtClean="0">
                <a:solidFill>
                  <a:srgbClr val="000000"/>
                </a:solidFill>
                <a:latin typeface="맑은 고딕" panose="020B0503020000020004" pitchFamily="50" charset="-127"/>
                <a:ea typeface="맑은 고딕" panose="020B0503020000020004" pitchFamily="50" charset="-127"/>
              </a:rPr>
              <a:t>If ~ then</a:t>
            </a:r>
            <a:r>
              <a:rPr kumimoji="0" lang="ko-KR" altLang="en-US" sz="1100" dirty="0" smtClean="0">
                <a:solidFill>
                  <a:srgbClr val="000000"/>
                </a:solidFill>
                <a:latin typeface="맑은 고딕" panose="020B0503020000020004" pitchFamily="50" charset="-127"/>
                <a:ea typeface="맑은 고딕" panose="020B0503020000020004" pitchFamily="50" charset="-127"/>
              </a:rPr>
              <a:t>은 원칙적으로 같은 행에 기술한다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startAt="7"/>
            </a:pP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startAt="7"/>
            </a:pPr>
            <a:r>
              <a:rPr kumimoji="0" lang="ko-KR" altLang="en-US" sz="1100" dirty="0" smtClean="0">
                <a:solidFill>
                  <a:srgbClr val="000000"/>
                </a:solidFill>
                <a:latin typeface="맑은 고딕" panose="020B0503020000020004" pitchFamily="50" charset="-127"/>
                <a:ea typeface="맑은 고딕" panose="020B0503020000020004" pitchFamily="50" charset="-127"/>
              </a:rPr>
              <a:t>연산자 </a:t>
            </a:r>
            <a:r>
              <a:rPr kumimoji="0" lang="en-US" altLang="ko-KR" sz="1100" dirty="0" smtClean="0">
                <a:solidFill>
                  <a:srgbClr val="000000"/>
                </a:solidFill>
                <a:latin typeface="맑은 고딕" panose="020B0503020000020004" pitchFamily="50" charset="-127"/>
                <a:ea typeface="맑은 고딕" panose="020B0503020000020004" pitchFamily="50" charset="-127"/>
              </a:rPr>
              <a:t>(+,*,&lt;,=, </a:t>
            </a:r>
            <a:r>
              <a:rPr kumimoji="0" lang="ko-KR" altLang="en-US" sz="1100" dirty="0" smtClean="0">
                <a:solidFill>
                  <a:srgbClr val="000000"/>
                </a:solidFill>
                <a:latin typeface="맑은 고딕" panose="020B0503020000020004" pitchFamily="50" charset="-127"/>
                <a:ea typeface="맑은 고딕" panose="020B0503020000020004" pitchFamily="50" charset="-127"/>
              </a:rPr>
              <a:t>등</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r>
              <a:rPr kumimoji="0" lang="ko-KR" altLang="en-US" sz="1100" dirty="0" smtClean="0">
                <a:solidFill>
                  <a:srgbClr val="000000"/>
                </a:solidFill>
                <a:latin typeface="맑은 고딕" panose="020B0503020000020004" pitchFamily="50" charset="-127"/>
                <a:ea typeface="맑은 고딕" panose="020B0503020000020004" pitchFamily="50" charset="-127"/>
              </a:rPr>
              <a:t>의 앞 뒤에는 여백을 </a:t>
            </a:r>
            <a:r>
              <a:rPr kumimoji="0" lang="en-US" altLang="ko-KR" sz="1100" dirty="0" smtClean="0">
                <a:solidFill>
                  <a:srgbClr val="000000"/>
                </a:solidFill>
                <a:latin typeface="맑은 고딕" panose="020B0503020000020004" pitchFamily="50" charset="-127"/>
                <a:ea typeface="맑은 고딕" panose="020B0503020000020004" pitchFamily="50" charset="-127"/>
              </a:rPr>
              <a:t>1</a:t>
            </a:r>
            <a:r>
              <a:rPr kumimoji="0" lang="ko-KR" altLang="en-US" sz="1100" dirty="0" smtClean="0">
                <a:solidFill>
                  <a:srgbClr val="000000"/>
                </a:solidFill>
                <a:latin typeface="맑은 고딕" panose="020B0503020000020004" pitchFamily="50" charset="-127"/>
                <a:ea typeface="맑은 고딕" panose="020B0503020000020004" pitchFamily="50" charset="-127"/>
              </a:rPr>
              <a:t>칸으로 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startAt="7"/>
            </a:pP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startAt="7"/>
            </a:pPr>
            <a:r>
              <a:rPr kumimoji="0" lang="en-US" altLang="ko-KR" sz="1100" dirty="0" smtClean="0">
                <a:solidFill>
                  <a:srgbClr val="000000"/>
                </a:solidFill>
                <a:latin typeface="맑은 고딕" panose="020B0503020000020004" pitchFamily="50" charset="-127"/>
                <a:ea typeface="맑은 고딕" panose="020B0503020000020004" pitchFamily="50" charset="-127"/>
              </a:rPr>
              <a:t>If, loop, case, for </a:t>
            </a:r>
            <a:r>
              <a:rPr kumimoji="0" lang="ko-KR" altLang="en-US" sz="1100" dirty="0" smtClean="0">
                <a:solidFill>
                  <a:srgbClr val="000000"/>
                </a:solidFill>
                <a:latin typeface="맑은 고딕" panose="020B0503020000020004" pitchFamily="50" charset="-127"/>
                <a:ea typeface="맑은 고딕" panose="020B0503020000020004" pitchFamily="50" charset="-127"/>
              </a:rPr>
              <a:t>문의 중간 부분은 들여 쓰기를 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startAt="7"/>
            </a:pP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startAt="7"/>
            </a:pPr>
            <a:r>
              <a:rPr kumimoji="0" lang="en-US" altLang="ko-KR" sz="1100" dirty="0">
                <a:solidFill>
                  <a:srgbClr val="000000"/>
                </a:solidFill>
                <a:latin typeface="맑은 고딕" panose="020B0503020000020004" pitchFamily="50" charset="-127"/>
                <a:ea typeface="맑은 고딕" panose="020B0503020000020004" pitchFamily="50" charset="-127"/>
              </a:rPr>
              <a:t>If, loop, case, for </a:t>
            </a:r>
            <a:r>
              <a:rPr kumimoji="0" lang="ko-KR" altLang="en-US" sz="1100" dirty="0" smtClean="0">
                <a:solidFill>
                  <a:srgbClr val="000000"/>
                </a:solidFill>
                <a:latin typeface="맑은 고딕" panose="020B0503020000020004" pitchFamily="50" charset="-127"/>
                <a:ea typeface="맑은 고딕" panose="020B0503020000020004" pitchFamily="50" charset="-127"/>
              </a:rPr>
              <a:t>문의 의 처음과 끝은 같은 열의 위치에 있게 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startAt="7"/>
            </a:pP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startAt="7"/>
            </a:pPr>
            <a:r>
              <a:rPr kumimoji="0" lang="ko-KR" altLang="en-US" sz="1100" dirty="0" smtClean="0">
                <a:solidFill>
                  <a:srgbClr val="000000"/>
                </a:solidFill>
                <a:latin typeface="맑은 고딕" panose="020B0503020000020004" pitchFamily="50" charset="-127"/>
                <a:ea typeface="맑은 고딕" panose="020B0503020000020004" pitchFamily="50" charset="-127"/>
              </a:rPr>
              <a:t>주석을 사용하여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가독성을</a:t>
            </a:r>
            <a:r>
              <a:rPr kumimoji="0" lang="ko-KR" altLang="en-US" sz="1100" dirty="0" smtClean="0">
                <a:solidFill>
                  <a:srgbClr val="000000"/>
                </a:solidFill>
                <a:latin typeface="맑은 고딕" panose="020B0503020000020004" pitchFamily="50" charset="-127"/>
                <a:ea typeface="맑은 고딕" panose="020B0503020000020004" pitchFamily="50" charset="-127"/>
              </a:rPr>
              <a:t> 높이고 유지보수가 용이하도록 한다</a:t>
            </a:r>
            <a:r>
              <a:rPr kumimoji="0" lang="en-US" altLang="ko-KR" sz="1100" dirty="0" smtClean="0">
                <a:solidFill>
                  <a:srgbClr val="000000"/>
                </a:solidFill>
                <a:latin typeface="맑은 고딕" panose="020B0503020000020004" pitchFamily="50" charset="-127"/>
                <a:ea typeface="맑은 고딕" panose="020B0503020000020004" pitchFamily="50" charset="-127"/>
              </a:rPr>
              <a:t>.</a:t>
            </a:r>
          </a:p>
          <a:p>
            <a:pPr marL="228600" indent="-228600" latinLnBrk="0">
              <a:buAutoNum type="arabicParenR" startAt="7"/>
            </a:pP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ko-KR" altLang="en-US" sz="1100" dirty="0" smtClean="0">
                <a:solidFill>
                  <a:srgbClr val="000000"/>
                </a:solidFill>
                <a:latin typeface="맑은 고딕" panose="020B0503020000020004" pitchFamily="50" charset="-127"/>
                <a:ea typeface="맑은 고딕" panose="020B0503020000020004" pitchFamily="50" charset="-127"/>
              </a:rPr>
              <a:t>범위주석 </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p>
          <a:p>
            <a:pPr latinLnBrk="0"/>
            <a:r>
              <a:rPr kumimoji="0" lang="en-US" altLang="ko-KR" sz="1100" dirty="0">
                <a:solidFill>
                  <a:srgbClr val="000000"/>
                </a:solidFill>
                <a:latin typeface="맑은 고딕" panose="020B0503020000020004" pitchFamily="50" charset="-127"/>
                <a:ea typeface="맑은 고딕" panose="020B0503020000020004" pitchFamily="50" charset="-127"/>
              </a:rPr>
              <a:t> </a:t>
            </a:r>
            <a:r>
              <a:rPr kumimoji="0" lang="en-US" altLang="ko-KR" sz="1100" dirty="0" smtClean="0">
                <a:solidFill>
                  <a:srgbClr val="000000"/>
                </a:solidFill>
                <a:latin typeface="맑은 고딕" panose="020B0503020000020004" pitchFamily="50" charset="-127"/>
                <a:ea typeface="맑은 고딕" panose="020B0503020000020004" pitchFamily="50" charset="-127"/>
              </a:rPr>
              <a:t>   - </a:t>
            </a:r>
            <a:r>
              <a:rPr kumimoji="0" lang="ko-KR" altLang="en-US" sz="1100" dirty="0" err="1" smtClean="0">
                <a:solidFill>
                  <a:srgbClr val="000000"/>
                </a:solidFill>
                <a:latin typeface="맑은 고딕" panose="020B0503020000020004" pitchFamily="50" charset="-127"/>
                <a:ea typeface="맑은 고딕" panose="020B0503020000020004" pitchFamily="50" charset="-127"/>
              </a:rPr>
              <a:t>단일행</a:t>
            </a:r>
            <a:r>
              <a:rPr kumimoji="0" lang="ko-KR" altLang="en-US" sz="1100" dirty="0" smtClean="0">
                <a:solidFill>
                  <a:srgbClr val="000000"/>
                </a:solidFill>
                <a:latin typeface="맑은 고딕" panose="020B0503020000020004" pitchFamily="50" charset="-127"/>
                <a:ea typeface="맑은 고딕" panose="020B0503020000020004" pitchFamily="50" charset="-127"/>
              </a:rPr>
              <a:t> 주석 </a:t>
            </a:r>
            <a:r>
              <a:rPr kumimoji="0" lang="en-US" altLang="ko-KR" sz="1100" dirty="0" smtClean="0">
                <a:solidFill>
                  <a:srgbClr val="000000"/>
                </a:solidFill>
                <a:latin typeface="맑은 고딕" panose="020B0503020000020004" pitchFamily="50" charset="-127"/>
                <a:ea typeface="맑은 고딕" panose="020B0503020000020004" pitchFamily="50" charset="-127"/>
              </a:rPr>
              <a:t>: --</a:t>
            </a:r>
          </a:p>
          <a:p>
            <a:pPr marL="228600" indent="-228600" latinLnBrk="0">
              <a:buAutoNum type="arabicParenR" startAt="7"/>
            </a:pP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startAt="12"/>
            </a:pPr>
            <a:endParaRPr kumimoji="0" lang="en-US" altLang="ko-KR" sz="1100" dirty="0" smtClean="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startAt="12"/>
            </a:pPr>
            <a:endParaRPr kumimoji="0" lang="en-US" altLang="ko-KR" sz="1100" dirty="0">
              <a:solidFill>
                <a:srgbClr val="000000"/>
              </a:solidFill>
              <a:latin typeface="맑은 고딕" panose="020B0503020000020004" pitchFamily="50" charset="-127"/>
              <a:ea typeface="맑은 고딕" panose="020B0503020000020004" pitchFamily="50" charset="-127"/>
            </a:endParaRPr>
          </a:p>
          <a:p>
            <a:pPr marL="228600" indent="-228600" latinLnBrk="0">
              <a:buAutoNum type="arabicParenR" startAt="4"/>
            </a:pPr>
            <a:endParaRPr kumimoji="0" lang="en-US" altLang="ko-KR" sz="1100" dirty="0">
              <a:solidFill>
                <a:srgbClr val="000000"/>
              </a:solidFill>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484577509"/>
      </p:ext>
    </p:extLst>
  </p:cSld>
  <p:clrMapOvr>
    <a:masterClrMapping/>
  </p:clrMapOvr>
  <p:timing>
    <p:tnLst>
      <p:par>
        <p:cTn id="1" dur="indefinite" restart="never" nodeType="tmRoot"/>
      </p:par>
    </p:tnLst>
  </p:timing>
</p:sld>
</file>

<file path=ppt/theme/theme1.xml><?xml version="1.0" encoding="utf-8"?>
<a:theme xmlns:a="http://schemas.openxmlformats.org/drawingml/2006/main" name="기본 디자인">
  <a:themeElements>
    <a:clrScheme name="기본 디자인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기본 디자인">
      <a:majorFont>
        <a:latin typeface="굴림"/>
        <a:ea typeface="굴림"/>
        <a:cs typeface=""/>
      </a:majorFont>
      <a:minorFont>
        <a:latin typeface="굴림"/>
        <a:ea typeface="굴림"/>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1" hangingPunct="1">
          <a:lnSpc>
            <a:spcPct val="100000"/>
          </a:lnSpc>
          <a:spcBef>
            <a:spcPct val="0"/>
          </a:spcBef>
          <a:spcAft>
            <a:spcPct val="0"/>
          </a:spcAft>
          <a:buClrTx/>
          <a:buSzTx/>
          <a:buFontTx/>
          <a:buNone/>
          <a:tabLst/>
          <a:defRPr kumimoji="1" lang="ko-KR" altLang="en-US" sz="2400" b="0" i="0" u="none" strike="noStrike" cap="none" normalizeH="0" baseline="0" smtClean="0">
            <a:ln>
              <a:noFill/>
            </a:ln>
            <a:solidFill>
              <a:schemeClr val="tx1"/>
            </a:solidFill>
            <a:effectLst/>
            <a:latin typeface="굴림" pitchFamily="50" charset="-127"/>
            <a:ea typeface="굴림" pitchFamily="50" charset="-127"/>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1" hangingPunct="1">
          <a:lnSpc>
            <a:spcPct val="100000"/>
          </a:lnSpc>
          <a:spcBef>
            <a:spcPct val="0"/>
          </a:spcBef>
          <a:spcAft>
            <a:spcPct val="0"/>
          </a:spcAft>
          <a:buClrTx/>
          <a:buSzTx/>
          <a:buFontTx/>
          <a:buNone/>
          <a:tabLst/>
          <a:defRPr kumimoji="1" lang="ko-KR" altLang="en-US" sz="2400" b="0" i="0" u="none" strike="noStrike" cap="none" normalizeH="0" baseline="0" smtClean="0">
            <a:ln>
              <a:noFill/>
            </a:ln>
            <a:solidFill>
              <a:schemeClr val="tx1"/>
            </a:solidFill>
            <a:effectLst/>
            <a:latin typeface="굴림" pitchFamily="50" charset="-127"/>
            <a:ea typeface="굴림" pitchFamily="50" charset="-127"/>
          </a:defRPr>
        </a:defPPr>
      </a:lstStyle>
    </a:lnDef>
  </a:objectDefaults>
  <a:extraClrSchemeLst>
    <a:extraClrScheme>
      <a:clrScheme name="기본 디자인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기본 디자인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기본 디자인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기본 디자인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기본 디자인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기본 디자인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기본 디자인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테마">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31743</TotalTime>
  <Words>8020</Words>
  <Application>Microsoft Office PowerPoint</Application>
  <PresentationFormat>A4 용지(210x297mm)</PresentationFormat>
  <Paragraphs>1430</Paragraphs>
  <Slides>56</Slides>
  <Notes>1</Notes>
  <HiddenSlides>0</HiddenSlides>
  <MMClips>0</MMClips>
  <ScaleCrop>false</ScaleCrop>
  <HeadingPairs>
    <vt:vector size="6" baseType="variant">
      <vt:variant>
        <vt:lpstr>사용한 글꼴</vt:lpstr>
      </vt:variant>
      <vt:variant>
        <vt:i4>10</vt:i4>
      </vt:variant>
      <vt:variant>
        <vt:lpstr>테마</vt:lpstr>
      </vt:variant>
      <vt:variant>
        <vt:i4>1</vt:i4>
      </vt:variant>
      <vt:variant>
        <vt:lpstr>슬라이드 제목</vt:lpstr>
      </vt:variant>
      <vt:variant>
        <vt:i4>56</vt:i4>
      </vt:variant>
    </vt:vector>
  </HeadingPairs>
  <TitlesOfParts>
    <vt:vector size="67" baseType="lpstr">
      <vt:lpstr>Monotype Sorts</vt:lpstr>
      <vt:lpstr>굴림</vt:lpstr>
      <vt:lpstr>굴림체</vt:lpstr>
      <vt:lpstr>맑은 고딕</vt:lpstr>
      <vt:lpstr>바탕체</vt:lpstr>
      <vt:lpstr>휴먼엑스포</vt:lpstr>
      <vt:lpstr>Arial</vt:lpstr>
      <vt:lpstr>Consolas</vt:lpstr>
      <vt:lpstr>Times New Roman</vt:lpstr>
      <vt:lpstr>Wingdings</vt:lpstr>
      <vt:lpstr>기본 디자인</vt:lpstr>
      <vt:lpstr>PowerPoint 프레젠테이션</vt:lpstr>
      <vt:lpstr>PowerPoint 프레젠테이션</vt:lpstr>
      <vt:lpstr>목차</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Manager>대우정보시스템(주)</Manager>
  <Company>skcc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산출물 가로 템플릿</dc:title>
  <dc:subject>문서표준</dc:subject>
  <dc:creator>백용규</dc:creator>
  <cp:lastModifiedBy>Registered User</cp:lastModifiedBy>
  <cp:revision>1460</cp:revision>
  <cp:lastPrinted>2016-10-21T07:49:30Z</cp:lastPrinted>
  <dcterms:created xsi:type="dcterms:W3CDTF">2003-09-29T09:24:41Z</dcterms:created>
  <dcterms:modified xsi:type="dcterms:W3CDTF">2016-10-31T01:17:56Z</dcterms:modified>
</cp:coreProperties>
</file>