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8" r:id="rId4"/>
    <p:sldId id="270" r:id="rId5"/>
    <p:sldId id="259" r:id="rId6"/>
    <p:sldId id="260" r:id="rId7"/>
    <p:sldId id="263" r:id="rId8"/>
    <p:sldId id="264" r:id="rId9"/>
    <p:sldId id="266" r:id="rId10"/>
    <p:sldId id="267" r:id="rId11"/>
    <p:sldId id="268" r:id="rId12"/>
    <p:sldId id="261" r:id="rId13"/>
    <p:sldId id="272" r:id="rId14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47" autoAdjust="0"/>
    <p:restoredTop sz="94660"/>
  </p:normalViewPr>
  <p:slideViewPr>
    <p:cSldViewPr snapToGrid="0">
      <p:cViewPr>
        <p:scale>
          <a:sx n="125" d="100"/>
          <a:sy n="125" d="100"/>
        </p:scale>
        <p:origin x="90" y="-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2D57E-A2AB-479B-AFA2-D84E94D3F291}" type="datetimeFigureOut">
              <a:rPr lang="ko-KR" altLang="en-US" smtClean="0"/>
              <a:t>2024-08-28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A080-26F8-4043-8A45-178F18DFAF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0346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2D57E-A2AB-479B-AFA2-D84E94D3F291}" type="datetimeFigureOut">
              <a:rPr lang="ko-KR" altLang="en-US" smtClean="0"/>
              <a:t>2024-08-28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A080-26F8-4043-8A45-178F18DFAF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9324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2D57E-A2AB-479B-AFA2-D84E94D3F291}" type="datetimeFigureOut">
              <a:rPr lang="ko-KR" altLang="en-US" smtClean="0"/>
              <a:t>2024-08-28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A080-26F8-4043-8A45-178F18DFAF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541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본문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2">
            <a:extLst>
              <a:ext uri="{FF2B5EF4-FFF2-40B4-BE49-F238E27FC236}">
                <a16:creationId xmlns:a16="http://schemas.microsoft.com/office/drawing/2014/main" id="{E7FF3C77-3FB2-3E00-07F0-0435B44D1A7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3321" y="476672"/>
            <a:ext cx="12083007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72000" tIns="36000" rIns="72000" bIns="36000" anchor="ctr"/>
          <a:lstStyle/>
          <a:p>
            <a:pPr latinLnBrk="0">
              <a:defRPr/>
            </a:pPr>
            <a:endParaRPr lang="ko-KR" altLang="en-US" dirty="0">
              <a:latin typeface="+mn-lt"/>
              <a:ea typeface="나눔고딕" panose="020D0604000000000000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83FF05B-DD2C-A5B6-3464-6066E40AE44F}"/>
              </a:ext>
            </a:extLst>
          </p:cNvPr>
          <p:cNvSpPr/>
          <p:nvPr userDrawn="1"/>
        </p:nvSpPr>
        <p:spPr>
          <a:xfrm>
            <a:off x="191344" y="620688"/>
            <a:ext cx="11809312" cy="6048671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8867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2D57E-A2AB-479B-AFA2-D84E94D3F291}" type="datetimeFigureOut">
              <a:rPr lang="ko-KR" altLang="en-US" smtClean="0"/>
              <a:t>2024-08-28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A080-26F8-4043-8A45-178F18DFAF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15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2D57E-A2AB-479B-AFA2-D84E94D3F291}" type="datetimeFigureOut">
              <a:rPr lang="ko-KR" altLang="en-US" smtClean="0"/>
              <a:t>2024-08-28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A080-26F8-4043-8A45-178F18DFAF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3840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2D57E-A2AB-479B-AFA2-D84E94D3F291}" type="datetimeFigureOut">
              <a:rPr lang="ko-KR" altLang="en-US" smtClean="0"/>
              <a:t>2024-08-28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A080-26F8-4043-8A45-178F18DFAF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866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2D57E-A2AB-479B-AFA2-D84E94D3F291}" type="datetimeFigureOut">
              <a:rPr lang="ko-KR" altLang="en-US" smtClean="0"/>
              <a:t>2024-08-28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A080-26F8-4043-8A45-178F18DFAF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6087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2D57E-A2AB-479B-AFA2-D84E94D3F291}" type="datetimeFigureOut">
              <a:rPr lang="ko-KR" altLang="en-US" smtClean="0"/>
              <a:t>2024-08-28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A080-26F8-4043-8A45-178F18DFAF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8083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2D57E-A2AB-479B-AFA2-D84E94D3F291}" type="datetimeFigureOut">
              <a:rPr lang="ko-KR" altLang="en-US" smtClean="0"/>
              <a:t>2024-08-28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A080-26F8-4043-8A45-178F18DFAF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4939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2D57E-A2AB-479B-AFA2-D84E94D3F291}" type="datetimeFigureOut">
              <a:rPr lang="ko-KR" altLang="en-US" smtClean="0"/>
              <a:t>2024-08-28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A080-26F8-4043-8A45-178F18DFAF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8547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2D57E-A2AB-479B-AFA2-D84E94D3F291}" type="datetimeFigureOut">
              <a:rPr lang="ko-KR" altLang="en-US" smtClean="0"/>
              <a:t>2024-08-28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4A080-26F8-4043-8A45-178F18DFAF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940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2D57E-A2AB-479B-AFA2-D84E94D3F291}" type="datetimeFigureOut">
              <a:rPr lang="ko-KR" altLang="en-US" smtClean="0"/>
              <a:t>2024-08-28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4A080-26F8-4043-8A45-178F18DFAF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9826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28.png"/><Relationship Id="rId2" Type="http://schemas.openxmlformats.org/officeDocument/2006/relationships/image" Target="../media/image15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4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2.png"/><Relationship Id="rId7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0.pn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1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3685E3D-0259-6F2A-DE1A-FFA7AAC16F40}"/>
              </a:ext>
            </a:extLst>
          </p:cNvPr>
          <p:cNvSpPr/>
          <p:nvPr/>
        </p:nvSpPr>
        <p:spPr>
          <a:xfrm>
            <a:off x="210394" y="639266"/>
            <a:ext cx="11790262" cy="1974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/>
                </a:solidFill>
                <a:latin typeface="KoPub돋움체 Bold" pitchFamily="18" charset="-127"/>
                <a:ea typeface="KoPub돋움체 Bold" pitchFamily="18" charset="-127"/>
              </a:rPr>
              <a:t>클라우드 </a:t>
            </a:r>
            <a:r>
              <a:rPr lang="en-US" altLang="ko-KR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/>
                </a:solidFill>
                <a:latin typeface="KoPub돋움체 Bold" pitchFamily="18" charset="-127"/>
                <a:ea typeface="KoPub돋움체 Bold" pitchFamily="18" charset="-127"/>
              </a:rPr>
              <a:t>DMZ Zone</a:t>
            </a:r>
            <a:endParaRPr lang="ko-KR" altLang="en-US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3685E3D-0259-6F2A-DE1A-FFA7AAC16F40}"/>
              </a:ext>
            </a:extLst>
          </p:cNvPr>
          <p:cNvSpPr/>
          <p:nvPr/>
        </p:nvSpPr>
        <p:spPr>
          <a:xfrm>
            <a:off x="210394" y="2773846"/>
            <a:ext cx="11790262" cy="1974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/>
                </a:solidFill>
                <a:latin typeface="KoPub돋움체 Bold" pitchFamily="18" charset="-127"/>
                <a:ea typeface="KoPub돋움체 Bold" pitchFamily="18" charset="-127"/>
              </a:rPr>
              <a:t>클라우드 </a:t>
            </a:r>
            <a:r>
              <a:rPr lang="en-US" altLang="ko-KR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/>
                </a:solidFill>
                <a:latin typeface="KoPub돋움체 Bold" pitchFamily="18" charset="-127"/>
                <a:ea typeface="KoPub돋움체 Bold" pitchFamily="18" charset="-127"/>
              </a:rPr>
              <a:t>Application Zone</a:t>
            </a:r>
            <a:endParaRPr lang="ko-KR" altLang="en-US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76" name="그룹 75"/>
          <p:cNvGrpSpPr/>
          <p:nvPr/>
        </p:nvGrpSpPr>
        <p:grpSpPr>
          <a:xfrm>
            <a:off x="262445" y="1138103"/>
            <a:ext cx="1368152" cy="992649"/>
            <a:chOff x="262445" y="892082"/>
            <a:chExt cx="1368152" cy="992649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367" y="1594105"/>
              <a:ext cx="1080120" cy="290626"/>
            </a:xfrm>
            <a:prstGeom prst="rect">
              <a:avLst/>
            </a:prstGeom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7367" y="1427863"/>
              <a:ext cx="1080120" cy="144017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7366" y="892082"/>
              <a:ext cx="1078312" cy="173595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51384" y="1603400"/>
              <a:ext cx="79208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95400" y="1744065"/>
              <a:ext cx="18434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altLang="ko-KR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VOP</a:t>
              </a:r>
              <a:endParaRPr lang="ko-KR" altLang="en-US" sz="700" b="1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62445" y="1438062"/>
              <a:ext cx="136815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OpenJDK Server VM 1.8.0_412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7368" y="986854"/>
              <a:ext cx="1078310" cy="63735"/>
            </a:xfrm>
            <a:prstGeom prst="rect">
              <a:avLst/>
            </a:prstGeom>
          </p:spPr>
        </p:pic>
        <p:sp>
          <p:nvSpPr>
            <p:cNvPr id="16" name="Rectangle 43"/>
            <p:cNvSpPr>
              <a:spLocks noChangeArrowheads="1"/>
            </p:cNvSpPr>
            <p:nvPr/>
          </p:nvSpPr>
          <p:spPr bwMode="auto">
            <a:xfrm>
              <a:off x="523968" y="916898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VOP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7" name="그림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7367" y="1257597"/>
              <a:ext cx="1080120" cy="144017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07368" y="1267796"/>
              <a:ext cx="108012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IBM HTTP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9" name="그림 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7367" y="1098716"/>
              <a:ext cx="1080120" cy="144017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407368" y="1108915"/>
              <a:ext cx="108012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apache-tomcat-9.0.82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75" name="그룹 74"/>
          <p:cNvGrpSpPr/>
          <p:nvPr/>
        </p:nvGrpSpPr>
        <p:grpSpPr>
          <a:xfrm>
            <a:off x="1702605" y="1152713"/>
            <a:ext cx="1368152" cy="978039"/>
            <a:chOff x="1702605" y="906692"/>
            <a:chExt cx="1368152" cy="978039"/>
          </a:xfrm>
        </p:grpSpPr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47529" y="1594105"/>
              <a:ext cx="1080120" cy="290626"/>
            </a:xfrm>
            <a:prstGeom prst="rect">
              <a:avLst/>
            </a:prstGeom>
          </p:spPr>
        </p:pic>
        <p:pic>
          <p:nvPicPr>
            <p:cNvPr id="21" name="그림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47528" y="906692"/>
              <a:ext cx="1078312" cy="173595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1991546" y="1603400"/>
              <a:ext cx="79208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091806" y="1744065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ko-KR" altLang="en-US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누리집</a:t>
              </a:r>
              <a:endParaRPr lang="ko-KR" altLang="en-US" sz="700" b="1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5" name="그림 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47530" y="1001464"/>
              <a:ext cx="1078310" cy="63735"/>
            </a:xfrm>
            <a:prstGeom prst="rect">
              <a:avLst/>
            </a:prstGeom>
          </p:spPr>
        </p:pic>
        <p:sp>
          <p:nvSpPr>
            <p:cNvPr id="26" name="Rectangle 43"/>
            <p:cNvSpPr>
              <a:spLocks noChangeArrowheads="1"/>
            </p:cNvSpPr>
            <p:nvPr/>
          </p:nvSpPr>
          <p:spPr bwMode="auto">
            <a:xfrm>
              <a:off x="1964130" y="931508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KHomePage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31" name="그림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47527" y="1427863"/>
              <a:ext cx="1080120" cy="144017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1702605" y="1438062"/>
              <a:ext cx="136815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OpenJDK Server VM 1.8.0_412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33" name="그림 3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47527" y="1257597"/>
              <a:ext cx="1080120" cy="144017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1847528" y="1267796"/>
              <a:ext cx="108012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Nginx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35" name="그림 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47527" y="1098716"/>
              <a:ext cx="1080120" cy="144017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1847528" y="1108915"/>
              <a:ext cx="108012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apache-tomcat-9.0.82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74" name="그룹 73"/>
          <p:cNvGrpSpPr/>
          <p:nvPr/>
        </p:nvGrpSpPr>
        <p:grpSpPr>
          <a:xfrm>
            <a:off x="3229861" y="1321555"/>
            <a:ext cx="1080121" cy="809197"/>
            <a:chOff x="3229861" y="1075534"/>
            <a:chExt cx="1080121" cy="809197"/>
          </a:xfrm>
        </p:grpSpPr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29862" y="1594105"/>
              <a:ext cx="1080120" cy="290626"/>
            </a:xfrm>
            <a:prstGeom prst="rect">
              <a:avLst/>
            </a:prstGeom>
          </p:spPr>
        </p:pic>
        <p:pic>
          <p:nvPicPr>
            <p:cNvPr id="38" name="그림 3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29861" y="1075534"/>
              <a:ext cx="1078312" cy="173595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3373879" y="1603400"/>
              <a:ext cx="79208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432671" y="174406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ko-KR" altLang="en-US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화상상담</a:t>
              </a:r>
              <a:endParaRPr lang="ko-KR" altLang="en-US" sz="700" b="1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41" name="그림 4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29863" y="1170306"/>
              <a:ext cx="1078310" cy="400150"/>
            </a:xfrm>
            <a:prstGeom prst="rect">
              <a:avLst/>
            </a:prstGeom>
          </p:spPr>
        </p:pic>
        <p:sp>
          <p:nvSpPr>
            <p:cNvPr id="42" name="Rectangle 43"/>
            <p:cNvSpPr>
              <a:spLocks noChangeArrowheads="1"/>
            </p:cNvSpPr>
            <p:nvPr/>
          </p:nvSpPr>
          <p:spPr bwMode="auto">
            <a:xfrm>
              <a:off x="3346463" y="1100350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갑질피해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9" name="Rectangle 43"/>
            <p:cNvSpPr>
              <a:spLocks noChangeArrowheads="1"/>
            </p:cNvSpPr>
            <p:nvPr/>
          </p:nvSpPr>
          <p:spPr bwMode="auto">
            <a:xfrm>
              <a:off x="3346463" y="1249613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문자채팅상담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0" name="Rectangle 43"/>
            <p:cNvSpPr>
              <a:spLocks noChangeArrowheads="1"/>
            </p:cNvSpPr>
            <p:nvPr/>
          </p:nvSpPr>
          <p:spPr bwMode="auto">
            <a:xfrm>
              <a:off x="3346463" y="1399349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화상상담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73" name="그룹 72"/>
          <p:cNvGrpSpPr/>
          <p:nvPr/>
        </p:nvGrpSpPr>
        <p:grpSpPr>
          <a:xfrm>
            <a:off x="4514608" y="962143"/>
            <a:ext cx="1080243" cy="1168609"/>
            <a:chOff x="4514608" y="652966"/>
            <a:chExt cx="1080243" cy="1168609"/>
          </a:xfrm>
        </p:grpSpPr>
        <p:pic>
          <p:nvPicPr>
            <p:cNvPr id="52" name="그림 5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14730" y="652966"/>
              <a:ext cx="1078312" cy="173595"/>
            </a:xfrm>
            <a:prstGeom prst="rect">
              <a:avLst/>
            </a:prstGeom>
          </p:spPr>
        </p:pic>
        <p:pic>
          <p:nvPicPr>
            <p:cNvPr id="55" name="그림 5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4608" y="748489"/>
              <a:ext cx="1078310" cy="592176"/>
            </a:xfrm>
            <a:prstGeom prst="rect">
              <a:avLst/>
            </a:prstGeom>
          </p:spPr>
        </p:pic>
        <p:sp>
          <p:nvSpPr>
            <p:cNvPr id="56" name="Rectangle 43"/>
            <p:cNvSpPr>
              <a:spLocks noChangeArrowheads="1"/>
            </p:cNvSpPr>
            <p:nvPr/>
          </p:nvSpPr>
          <p:spPr bwMode="auto">
            <a:xfrm>
              <a:off x="4631332" y="712901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SMS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3" name="Rectangle 43"/>
            <p:cNvSpPr>
              <a:spLocks noChangeArrowheads="1"/>
            </p:cNvSpPr>
            <p:nvPr/>
          </p:nvSpPr>
          <p:spPr bwMode="auto">
            <a:xfrm>
              <a:off x="4631209" y="856927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기상청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6" name="Rectangle 43"/>
            <p:cNvSpPr>
              <a:spLocks noChangeArrowheads="1"/>
            </p:cNvSpPr>
            <p:nvPr/>
          </p:nvSpPr>
          <p:spPr bwMode="auto">
            <a:xfrm>
              <a:off x="4631209" y="1004707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LDAP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7" name="Rectangle 43"/>
            <p:cNvSpPr>
              <a:spLocks noChangeArrowheads="1"/>
            </p:cNvSpPr>
            <p:nvPr/>
          </p:nvSpPr>
          <p:spPr bwMode="auto">
            <a:xfrm>
              <a:off x="4631209" y="1156924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GPKI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68" name="그림 6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14731" y="1530949"/>
              <a:ext cx="1080120" cy="290626"/>
            </a:xfrm>
            <a:prstGeom prst="rect">
              <a:avLst/>
            </a:prstGeom>
          </p:spPr>
        </p:pic>
        <p:sp>
          <p:nvSpPr>
            <p:cNvPr id="69" name="TextBox 68"/>
            <p:cNvSpPr txBox="1"/>
            <p:nvPr/>
          </p:nvSpPr>
          <p:spPr>
            <a:xfrm>
              <a:off x="4658748" y="1540244"/>
              <a:ext cx="79208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662750" y="1680909"/>
              <a:ext cx="403957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altLang="ko-KR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SNS Web</a:t>
              </a:r>
              <a:endParaRPr lang="ko-KR" altLang="en-US" sz="700" b="1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71" name="그림 7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14729" y="1365862"/>
              <a:ext cx="1080120" cy="144017"/>
            </a:xfrm>
            <a:prstGeom prst="rect">
              <a:avLst/>
            </a:prstGeom>
          </p:spPr>
        </p:pic>
        <p:sp>
          <p:nvSpPr>
            <p:cNvPr id="72" name="TextBox 71"/>
            <p:cNvSpPr txBox="1"/>
            <p:nvPr/>
          </p:nvSpPr>
          <p:spPr>
            <a:xfrm>
              <a:off x="4514730" y="1376061"/>
              <a:ext cx="108012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Nginx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95" name="그룹 94"/>
          <p:cNvGrpSpPr/>
          <p:nvPr/>
        </p:nvGrpSpPr>
        <p:grpSpPr>
          <a:xfrm>
            <a:off x="5810755" y="1621117"/>
            <a:ext cx="1080121" cy="509635"/>
            <a:chOff x="5810755" y="1375096"/>
            <a:chExt cx="1080121" cy="509635"/>
          </a:xfrm>
        </p:grpSpPr>
        <p:pic>
          <p:nvPicPr>
            <p:cNvPr id="78" name="그림 7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10756" y="1594105"/>
              <a:ext cx="1080120" cy="290626"/>
            </a:xfrm>
            <a:prstGeom prst="rect">
              <a:avLst/>
            </a:prstGeom>
          </p:spPr>
        </p:pic>
        <p:pic>
          <p:nvPicPr>
            <p:cNvPr id="79" name="그림 7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0755" y="1375096"/>
              <a:ext cx="1078312" cy="173595"/>
            </a:xfrm>
            <a:prstGeom prst="rect">
              <a:avLst/>
            </a:prstGeom>
          </p:spPr>
        </p:pic>
        <p:sp>
          <p:nvSpPr>
            <p:cNvPr id="80" name="TextBox 79"/>
            <p:cNvSpPr txBox="1"/>
            <p:nvPr/>
          </p:nvSpPr>
          <p:spPr>
            <a:xfrm>
              <a:off x="5954773" y="1603400"/>
              <a:ext cx="79208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6013565" y="1744065"/>
              <a:ext cx="166712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altLang="ko-KR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SBC</a:t>
              </a:r>
              <a:endParaRPr lang="ko-KR" altLang="en-US" sz="700" b="1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82" name="그림 8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10757" y="1466541"/>
              <a:ext cx="1078310" cy="103915"/>
            </a:xfrm>
            <a:prstGeom prst="rect">
              <a:avLst/>
            </a:prstGeom>
          </p:spPr>
        </p:pic>
        <p:sp>
          <p:nvSpPr>
            <p:cNvPr id="83" name="Rectangle 43"/>
            <p:cNvSpPr>
              <a:spLocks noChangeArrowheads="1"/>
            </p:cNvSpPr>
            <p:nvPr/>
          </p:nvSpPr>
          <p:spPr bwMode="auto">
            <a:xfrm>
              <a:off x="5927357" y="1414201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SBC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7104112" y="1621117"/>
            <a:ext cx="1080121" cy="509635"/>
            <a:chOff x="5810755" y="1375096"/>
            <a:chExt cx="1080121" cy="509635"/>
          </a:xfrm>
        </p:grpSpPr>
        <p:pic>
          <p:nvPicPr>
            <p:cNvPr id="97" name="그림 9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10756" y="1594105"/>
              <a:ext cx="1080120" cy="290626"/>
            </a:xfrm>
            <a:prstGeom prst="rect">
              <a:avLst/>
            </a:prstGeom>
          </p:spPr>
        </p:pic>
        <p:pic>
          <p:nvPicPr>
            <p:cNvPr id="98" name="그림 9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0755" y="1375096"/>
              <a:ext cx="1078312" cy="173595"/>
            </a:xfrm>
            <a:prstGeom prst="rect">
              <a:avLst/>
            </a:prstGeom>
          </p:spPr>
        </p:pic>
        <p:sp>
          <p:nvSpPr>
            <p:cNvPr id="99" name="TextBox 98"/>
            <p:cNvSpPr txBox="1"/>
            <p:nvPr/>
          </p:nvSpPr>
          <p:spPr>
            <a:xfrm>
              <a:off x="5954773" y="1603400"/>
              <a:ext cx="79208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013565" y="1744065"/>
              <a:ext cx="277320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altLang="ko-KR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D-ARS</a:t>
              </a:r>
              <a:endParaRPr lang="ko-KR" altLang="en-US" sz="700" b="1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01" name="그림 10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10757" y="1466541"/>
              <a:ext cx="1078310" cy="103915"/>
            </a:xfrm>
            <a:prstGeom prst="rect">
              <a:avLst/>
            </a:prstGeom>
          </p:spPr>
        </p:pic>
        <p:sp>
          <p:nvSpPr>
            <p:cNvPr id="102" name="Rectangle 43"/>
            <p:cNvSpPr>
              <a:spLocks noChangeArrowheads="1"/>
            </p:cNvSpPr>
            <p:nvPr/>
          </p:nvSpPr>
          <p:spPr bwMode="auto">
            <a:xfrm>
              <a:off x="5927357" y="1414201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D-ARS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19" name="그룹 118"/>
          <p:cNvGrpSpPr/>
          <p:nvPr/>
        </p:nvGrpSpPr>
        <p:grpSpPr>
          <a:xfrm>
            <a:off x="262445" y="3261022"/>
            <a:ext cx="1368152" cy="1303054"/>
            <a:chOff x="262445" y="2663308"/>
            <a:chExt cx="1368152" cy="1303054"/>
          </a:xfrm>
        </p:grpSpPr>
        <p:pic>
          <p:nvPicPr>
            <p:cNvPr id="104" name="그림 10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367" y="3675736"/>
              <a:ext cx="1080120" cy="290626"/>
            </a:xfrm>
            <a:prstGeom prst="rect">
              <a:avLst/>
            </a:prstGeom>
          </p:spPr>
        </p:pic>
        <p:pic>
          <p:nvPicPr>
            <p:cNvPr id="105" name="그림 10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7367" y="3509494"/>
              <a:ext cx="1080120" cy="144017"/>
            </a:xfrm>
            <a:prstGeom prst="rect">
              <a:avLst/>
            </a:prstGeom>
          </p:spPr>
        </p:pic>
        <p:pic>
          <p:nvPicPr>
            <p:cNvPr id="106" name="그림 10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7366" y="2663308"/>
              <a:ext cx="1078312" cy="173595"/>
            </a:xfrm>
            <a:prstGeom prst="rect">
              <a:avLst/>
            </a:prstGeom>
          </p:spPr>
        </p:pic>
        <p:sp>
          <p:nvSpPr>
            <p:cNvPr id="107" name="TextBox 106"/>
            <p:cNvSpPr txBox="1"/>
            <p:nvPr/>
          </p:nvSpPr>
          <p:spPr>
            <a:xfrm>
              <a:off x="551384" y="3685031"/>
              <a:ext cx="79208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579962" y="3825696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ko-KR" altLang="en-US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통합관리</a:t>
              </a:r>
              <a:endParaRPr lang="ko-KR" altLang="en-US" sz="700" b="1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262445" y="3519693"/>
              <a:ext cx="136815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OpenJDK Server VM 1.8.0_412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1" name="Rectangle 43"/>
            <p:cNvSpPr>
              <a:spLocks noChangeArrowheads="1"/>
            </p:cNvSpPr>
            <p:nvPr/>
          </p:nvSpPr>
          <p:spPr bwMode="auto">
            <a:xfrm>
              <a:off x="523968" y="2688124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ims-batch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12" name="그림 1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7367" y="3339228"/>
              <a:ext cx="1080120" cy="144017"/>
            </a:xfrm>
            <a:prstGeom prst="rect">
              <a:avLst/>
            </a:prstGeom>
          </p:spPr>
        </p:pic>
        <p:sp>
          <p:nvSpPr>
            <p:cNvPr id="113" name="TextBox 112"/>
            <p:cNvSpPr txBox="1"/>
            <p:nvPr/>
          </p:nvSpPr>
          <p:spPr>
            <a:xfrm>
              <a:off x="407368" y="3349427"/>
              <a:ext cx="108012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Nginx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14" name="그림 1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7367" y="3180347"/>
              <a:ext cx="1080120" cy="144017"/>
            </a:xfrm>
            <a:prstGeom prst="rect">
              <a:avLst/>
            </a:prstGeom>
          </p:spPr>
        </p:pic>
        <p:sp>
          <p:nvSpPr>
            <p:cNvPr id="115" name="TextBox 114"/>
            <p:cNvSpPr txBox="1"/>
            <p:nvPr/>
          </p:nvSpPr>
          <p:spPr>
            <a:xfrm>
              <a:off x="407368" y="3190546"/>
              <a:ext cx="108012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apache-tomcat-9.0.82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16" name="그림 1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7368" y="2827260"/>
              <a:ext cx="1078310" cy="335304"/>
            </a:xfrm>
            <a:prstGeom prst="rect">
              <a:avLst/>
            </a:prstGeom>
          </p:spPr>
        </p:pic>
        <p:sp>
          <p:nvSpPr>
            <p:cNvPr id="117" name="Rectangle 43"/>
            <p:cNvSpPr>
              <a:spLocks noChangeArrowheads="1"/>
            </p:cNvSpPr>
            <p:nvPr/>
          </p:nvSpPr>
          <p:spPr bwMode="auto">
            <a:xfrm>
              <a:off x="523968" y="2846659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ims-backend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8" name="Rectangle 43"/>
            <p:cNvSpPr>
              <a:spLocks noChangeArrowheads="1"/>
            </p:cNvSpPr>
            <p:nvPr/>
          </p:nvSpPr>
          <p:spPr bwMode="auto">
            <a:xfrm>
              <a:off x="523968" y="2997312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ims-frontend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27" name="그룹 126"/>
          <p:cNvGrpSpPr/>
          <p:nvPr/>
        </p:nvGrpSpPr>
        <p:grpSpPr>
          <a:xfrm>
            <a:off x="2794999" y="4054441"/>
            <a:ext cx="1080121" cy="509635"/>
            <a:chOff x="5810755" y="1375096"/>
            <a:chExt cx="1080121" cy="509635"/>
          </a:xfrm>
        </p:grpSpPr>
        <p:pic>
          <p:nvPicPr>
            <p:cNvPr id="128" name="그림 12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10756" y="1594105"/>
              <a:ext cx="1080120" cy="290626"/>
            </a:xfrm>
            <a:prstGeom prst="rect">
              <a:avLst/>
            </a:prstGeom>
          </p:spPr>
        </p:pic>
        <p:pic>
          <p:nvPicPr>
            <p:cNvPr id="129" name="그림 1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0755" y="1375096"/>
              <a:ext cx="1078312" cy="173595"/>
            </a:xfrm>
            <a:prstGeom prst="rect">
              <a:avLst/>
            </a:prstGeom>
          </p:spPr>
        </p:pic>
        <p:sp>
          <p:nvSpPr>
            <p:cNvPr id="130" name="TextBox 129"/>
            <p:cNvSpPr txBox="1"/>
            <p:nvPr/>
          </p:nvSpPr>
          <p:spPr>
            <a:xfrm>
              <a:off x="5954773" y="1603400"/>
              <a:ext cx="79208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974730" y="1744065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ko-KR" altLang="en-US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전광판</a:t>
              </a:r>
              <a:endParaRPr lang="ko-KR" altLang="en-US" sz="700" b="1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32" name="그림 13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10757" y="1466541"/>
              <a:ext cx="1078310" cy="103915"/>
            </a:xfrm>
            <a:prstGeom prst="rect">
              <a:avLst/>
            </a:prstGeom>
          </p:spPr>
        </p:pic>
        <p:sp>
          <p:nvSpPr>
            <p:cNvPr id="133" name="Rectangle 43"/>
            <p:cNvSpPr>
              <a:spLocks noChangeArrowheads="1"/>
            </p:cNvSpPr>
            <p:nvPr/>
          </p:nvSpPr>
          <p:spPr bwMode="auto">
            <a:xfrm>
              <a:off x="5927357" y="1414201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70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전광판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34" name="그룹 133"/>
          <p:cNvGrpSpPr/>
          <p:nvPr/>
        </p:nvGrpSpPr>
        <p:grpSpPr>
          <a:xfrm>
            <a:off x="3947133" y="3604190"/>
            <a:ext cx="1368152" cy="959886"/>
            <a:chOff x="262445" y="3006476"/>
            <a:chExt cx="1368152" cy="959886"/>
          </a:xfrm>
        </p:grpSpPr>
        <p:pic>
          <p:nvPicPr>
            <p:cNvPr id="135" name="그림 13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367" y="3675736"/>
              <a:ext cx="1080120" cy="290626"/>
            </a:xfrm>
            <a:prstGeom prst="rect">
              <a:avLst/>
            </a:prstGeom>
          </p:spPr>
        </p:pic>
        <p:pic>
          <p:nvPicPr>
            <p:cNvPr id="136" name="그림 13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7367" y="3509494"/>
              <a:ext cx="1080120" cy="144017"/>
            </a:xfrm>
            <a:prstGeom prst="rect">
              <a:avLst/>
            </a:prstGeom>
          </p:spPr>
        </p:pic>
        <p:pic>
          <p:nvPicPr>
            <p:cNvPr id="137" name="그림 1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7366" y="3006476"/>
              <a:ext cx="1078312" cy="173595"/>
            </a:xfrm>
            <a:prstGeom prst="rect">
              <a:avLst/>
            </a:prstGeom>
          </p:spPr>
        </p:pic>
        <p:sp>
          <p:nvSpPr>
            <p:cNvPr id="138" name="TextBox 137"/>
            <p:cNvSpPr txBox="1"/>
            <p:nvPr/>
          </p:nvSpPr>
          <p:spPr>
            <a:xfrm>
              <a:off x="551384" y="3685031"/>
              <a:ext cx="79208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750955" y="3825696"/>
              <a:ext cx="19556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altLang="ko-KR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KMS</a:t>
              </a:r>
              <a:endParaRPr lang="ko-KR" altLang="en-US" sz="700" b="1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262445" y="3519693"/>
              <a:ext cx="136815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OpenJDK Server VM 1.8.0_412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41" name="Rectangle 43"/>
            <p:cNvSpPr>
              <a:spLocks noChangeArrowheads="1"/>
            </p:cNvSpPr>
            <p:nvPr/>
          </p:nvSpPr>
          <p:spPr bwMode="auto">
            <a:xfrm>
              <a:off x="523968" y="3031292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kms-acrc-project-batch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44" name="그림 14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7367" y="3347467"/>
              <a:ext cx="1080120" cy="144017"/>
            </a:xfrm>
            <a:prstGeom prst="rect">
              <a:avLst/>
            </a:prstGeom>
          </p:spPr>
        </p:pic>
        <p:sp>
          <p:nvSpPr>
            <p:cNvPr id="145" name="TextBox 144"/>
            <p:cNvSpPr txBox="1"/>
            <p:nvPr/>
          </p:nvSpPr>
          <p:spPr>
            <a:xfrm>
              <a:off x="407368" y="3357666"/>
              <a:ext cx="108012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apache-tomcat-9.0.82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46" name="그림 14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7368" y="3170428"/>
              <a:ext cx="1078310" cy="164993"/>
            </a:xfrm>
            <a:prstGeom prst="rect">
              <a:avLst/>
            </a:prstGeom>
          </p:spPr>
        </p:pic>
        <p:sp>
          <p:nvSpPr>
            <p:cNvPr id="147" name="Rectangle 43"/>
            <p:cNvSpPr>
              <a:spLocks noChangeArrowheads="1"/>
            </p:cNvSpPr>
            <p:nvPr/>
          </p:nvSpPr>
          <p:spPr bwMode="auto">
            <a:xfrm>
              <a:off x="523968" y="3189827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kms-acrc-project-web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69" name="그룹 168"/>
          <p:cNvGrpSpPr/>
          <p:nvPr/>
        </p:nvGrpSpPr>
        <p:grpSpPr>
          <a:xfrm>
            <a:off x="5277121" y="3267127"/>
            <a:ext cx="1368152" cy="1296949"/>
            <a:chOff x="5277121" y="2669413"/>
            <a:chExt cx="1368152" cy="1296949"/>
          </a:xfrm>
        </p:grpSpPr>
        <p:pic>
          <p:nvPicPr>
            <p:cNvPr id="150" name="그림 14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22043" y="3675736"/>
              <a:ext cx="1080120" cy="290626"/>
            </a:xfrm>
            <a:prstGeom prst="rect">
              <a:avLst/>
            </a:prstGeom>
          </p:spPr>
        </p:pic>
        <p:pic>
          <p:nvPicPr>
            <p:cNvPr id="151" name="그림 15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22043" y="3509494"/>
              <a:ext cx="1080120" cy="144017"/>
            </a:xfrm>
            <a:prstGeom prst="rect">
              <a:avLst/>
            </a:prstGeom>
          </p:spPr>
        </p:pic>
        <p:sp>
          <p:nvSpPr>
            <p:cNvPr id="153" name="TextBox 152"/>
            <p:cNvSpPr txBox="1"/>
            <p:nvPr/>
          </p:nvSpPr>
          <p:spPr>
            <a:xfrm>
              <a:off x="5566060" y="3685031"/>
              <a:ext cx="79208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5765631" y="3825696"/>
              <a:ext cx="89768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altLang="ko-KR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AI</a:t>
              </a:r>
              <a:endParaRPr lang="ko-KR" altLang="en-US" sz="700" b="1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5277121" y="3519693"/>
              <a:ext cx="136815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OpenJDK Server VM 1.8.0_412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57" name="그림 15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22043" y="3347467"/>
              <a:ext cx="1080120" cy="144017"/>
            </a:xfrm>
            <a:prstGeom prst="rect">
              <a:avLst/>
            </a:prstGeom>
          </p:spPr>
        </p:pic>
        <p:sp>
          <p:nvSpPr>
            <p:cNvPr id="158" name="TextBox 157"/>
            <p:cNvSpPr txBox="1"/>
            <p:nvPr/>
          </p:nvSpPr>
          <p:spPr>
            <a:xfrm>
              <a:off x="5422044" y="3357666"/>
              <a:ext cx="108012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apache-tomcat-9.0.82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61" name="그림 1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22043" y="3192398"/>
              <a:ext cx="1080120" cy="144017"/>
            </a:xfrm>
            <a:prstGeom prst="rect">
              <a:avLst/>
            </a:prstGeom>
          </p:spPr>
        </p:pic>
        <p:sp>
          <p:nvSpPr>
            <p:cNvPr id="162" name="TextBox 161"/>
            <p:cNvSpPr txBox="1"/>
            <p:nvPr/>
          </p:nvSpPr>
          <p:spPr>
            <a:xfrm>
              <a:off x="5422044" y="3202597"/>
              <a:ext cx="108012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Nginx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63" name="그림 16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22043" y="3025370"/>
              <a:ext cx="1080120" cy="144017"/>
            </a:xfrm>
            <a:prstGeom prst="rect">
              <a:avLst/>
            </a:prstGeom>
          </p:spPr>
        </p:pic>
        <p:sp>
          <p:nvSpPr>
            <p:cNvPr id="164" name="TextBox 163"/>
            <p:cNvSpPr txBox="1"/>
            <p:nvPr/>
          </p:nvSpPr>
          <p:spPr>
            <a:xfrm>
              <a:off x="5422044" y="3035569"/>
              <a:ext cx="108012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RabbtiMQ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65" name="그림 16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22042" y="2669413"/>
              <a:ext cx="1078312" cy="173595"/>
            </a:xfrm>
            <a:prstGeom prst="rect">
              <a:avLst/>
            </a:prstGeom>
          </p:spPr>
        </p:pic>
        <p:sp>
          <p:nvSpPr>
            <p:cNvPr id="166" name="Rectangle 43"/>
            <p:cNvSpPr>
              <a:spLocks noChangeArrowheads="1"/>
            </p:cNvSpPr>
            <p:nvPr/>
          </p:nvSpPr>
          <p:spPr bwMode="auto">
            <a:xfrm>
              <a:off x="5538644" y="2694229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adv-egov-message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67" name="그림 16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22044" y="2833365"/>
              <a:ext cx="1078310" cy="164993"/>
            </a:xfrm>
            <a:prstGeom prst="rect">
              <a:avLst/>
            </a:prstGeom>
          </p:spPr>
        </p:pic>
        <p:sp>
          <p:nvSpPr>
            <p:cNvPr id="168" name="Rectangle 43"/>
            <p:cNvSpPr>
              <a:spLocks noChangeArrowheads="1"/>
            </p:cNvSpPr>
            <p:nvPr/>
          </p:nvSpPr>
          <p:spPr bwMode="auto">
            <a:xfrm>
              <a:off x="5538644" y="2852764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ad-egov-web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70" name="그룹 169"/>
          <p:cNvGrpSpPr/>
          <p:nvPr/>
        </p:nvGrpSpPr>
        <p:grpSpPr>
          <a:xfrm>
            <a:off x="379948" y="4852729"/>
            <a:ext cx="1080121" cy="509635"/>
            <a:chOff x="5810755" y="1375096"/>
            <a:chExt cx="1080121" cy="509635"/>
          </a:xfrm>
        </p:grpSpPr>
        <p:pic>
          <p:nvPicPr>
            <p:cNvPr id="171" name="그림 17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10756" y="1594105"/>
              <a:ext cx="1080120" cy="290626"/>
            </a:xfrm>
            <a:prstGeom prst="rect">
              <a:avLst/>
            </a:prstGeom>
          </p:spPr>
        </p:pic>
        <p:pic>
          <p:nvPicPr>
            <p:cNvPr id="172" name="그림 17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0755" y="1375096"/>
              <a:ext cx="1078312" cy="173595"/>
            </a:xfrm>
            <a:prstGeom prst="rect">
              <a:avLst/>
            </a:prstGeom>
          </p:spPr>
        </p:pic>
        <p:sp>
          <p:nvSpPr>
            <p:cNvPr id="173" name="TextBox 172"/>
            <p:cNvSpPr txBox="1"/>
            <p:nvPr/>
          </p:nvSpPr>
          <p:spPr>
            <a:xfrm>
              <a:off x="5954773" y="1603400"/>
              <a:ext cx="79208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6013565" y="1744065"/>
              <a:ext cx="171522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altLang="ko-KR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SSO</a:t>
              </a:r>
              <a:endParaRPr lang="ko-KR" altLang="en-US" sz="700" b="1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75" name="그림 17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10757" y="1466541"/>
              <a:ext cx="1078310" cy="103915"/>
            </a:xfrm>
            <a:prstGeom prst="rect">
              <a:avLst/>
            </a:prstGeom>
          </p:spPr>
        </p:pic>
        <p:sp>
          <p:nvSpPr>
            <p:cNvPr id="176" name="Rectangle 43"/>
            <p:cNvSpPr>
              <a:spLocks noChangeArrowheads="1"/>
            </p:cNvSpPr>
            <p:nvPr/>
          </p:nvSpPr>
          <p:spPr bwMode="auto">
            <a:xfrm>
              <a:off x="5927357" y="1414201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IPCC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77" name="그룹 176"/>
          <p:cNvGrpSpPr/>
          <p:nvPr/>
        </p:nvGrpSpPr>
        <p:grpSpPr>
          <a:xfrm>
            <a:off x="1676092" y="4852729"/>
            <a:ext cx="1080121" cy="509635"/>
            <a:chOff x="5810755" y="1375096"/>
            <a:chExt cx="1080121" cy="509635"/>
          </a:xfrm>
        </p:grpSpPr>
        <p:pic>
          <p:nvPicPr>
            <p:cNvPr id="178" name="그림 17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10756" y="1594105"/>
              <a:ext cx="1080120" cy="290626"/>
            </a:xfrm>
            <a:prstGeom prst="rect">
              <a:avLst/>
            </a:prstGeom>
          </p:spPr>
        </p:pic>
        <p:pic>
          <p:nvPicPr>
            <p:cNvPr id="179" name="그림 17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0755" y="1375096"/>
              <a:ext cx="1078312" cy="173595"/>
            </a:xfrm>
            <a:prstGeom prst="rect">
              <a:avLst/>
            </a:prstGeom>
          </p:spPr>
        </p:pic>
        <p:sp>
          <p:nvSpPr>
            <p:cNvPr id="180" name="TextBox 179"/>
            <p:cNvSpPr txBox="1"/>
            <p:nvPr/>
          </p:nvSpPr>
          <p:spPr>
            <a:xfrm>
              <a:off x="5954773" y="1603400"/>
              <a:ext cx="79208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6013565" y="1744065"/>
              <a:ext cx="197170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altLang="ko-KR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IPCC</a:t>
              </a:r>
              <a:endParaRPr lang="ko-KR" altLang="en-US" sz="700" b="1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82" name="그림 18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10757" y="1466541"/>
              <a:ext cx="1078310" cy="103915"/>
            </a:xfrm>
            <a:prstGeom prst="rect">
              <a:avLst/>
            </a:prstGeom>
          </p:spPr>
        </p:pic>
        <p:sp>
          <p:nvSpPr>
            <p:cNvPr id="183" name="Rectangle 43"/>
            <p:cNvSpPr>
              <a:spLocks noChangeArrowheads="1"/>
            </p:cNvSpPr>
            <p:nvPr/>
          </p:nvSpPr>
          <p:spPr bwMode="auto">
            <a:xfrm>
              <a:off x="5927357" y="1414201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IPCC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84" name="그룹 183"/>
          <p:cNvGrpSpPr/>
          <p:nvPr/>
        </p:nvGrpSpPr>
        <p:grpSpPr>
          <a:xfrm>
            <a:off x="2900228" y="4852729"/>
            <a:ext cx="1080121" cy="509635"/>
            <a:chOff x="5810755" y="1375096"/>
            <a:chExt cx="1080121" cy="509635"/>
          </a:xfrm>
        </p:grpSpPr>
        <p:pic>
          <p:nvPicPr>
            <p:cNvPr id="185" name="그림 18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10756" y="1594105"/>
              <a:ext cx="1080120" cy="290626"/>
            </a:xfrm>
            <a:prstGeom prst="rect">
              <a:avLst/>
            </a:prstGeom>
          </p:spPr>
        </p:pic>
        <p:pic>
          <p:nvPicPr>
            <p:cNvPr id="186" name="그림 18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0755" y="1375096"/>
              <a:ext cx="1078312" cy="173595"/>
            </a:xfrm>
            <a:prstGeom prst="rect">
              <a:avLst/>
            </a:prstGeom>
          </p:spPr>
        </p:pic>
        <p:sp>
          <p:nvSpPr>
            <p:cNvPr id="187" name="TextBox 186"/>
            <p:cNvSpPr txBox="1"/>
            <p:nvPr/>
          </p:nvSpPr>
          <p:spPr>
            <a:xfrm>
              <a:off x="5954773" y="1603400"/>
              <a:ext cx="79208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6013565" y="174406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ko-KR" altLang="en-US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검색엔진</a:t>
              </a:r>
              <a:endParaRPr lang="ko-KR" altLang="en-US" sz="700" b="1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89" name="그림 18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10757" y="1466541"/>
              <a:ext cx="1078310" cy="103915"/>
            </a:xfrm>
            <a:prstGeom prst="rect">
              <a:avLst/>
            </a:prstGeom>
          </p:spPr>
        </p:pic>
        <p:sp>
          <p:nvSpPr>
            <p:cNvPr id="190" name="Rectangle 43"/>
            <p:cNvSpPr>
              <a:spLocks noChangeArrowheads="1"/>
            </p:cNvSpPr>
            <p:nvPr/>
          </p:nvSpPr>
          <p:spPr bwMode="auto">
            <a:xfrm>
              <a:off x="5927357" y="1414201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70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검색엔진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91" name="그룹 190"/>
          <p:cNvGrpSpPr/>
          <p:nvPr/>
        </p:nvGrpSpPr>
        <p:grpSpPr>
          <a:xfrm>
            <a:off x="4146603" y="4852729"/>
            <a:ext cx="1080121" cy="509635"/>
            <a:chOff x="5810755" y="1375096"/>
            <a:chExt cx="1080121" cy="509635"/>
          </a:xfrm>
        </p:grpSpPr>
        <p:pic>
          <p:nvPicPr>
            <p:cNvPr id="192" name="그림 19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10756" y="1594105"/>
              <a:ext cx="1080120" cy="290626"/>
            </a:xfrm>
            <a:prstGeom prst="rect">
              <a:avLst/>
            </a:prstGeom>
          </p:spPr>
        </p:pic>
        <p:pic>
          <p:nvPicPr>
            <p:cNvPr id="193" name="그림 19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0755" y="1375096"/>
              <a:ext cx="1078312" cy="173595"/>
            </a:xfrm>
            <a:prstGeom prst="rect">
              <a:avLst/>
            </a:prstGeom>
          </p:spPr>
        </p:pic>
        <p:sp>
          <p:nvSpPr>
            <p:cNvPr id="194" name="TextBox 193"/>
            <p:cNvSpPr txBox="1"/>
            <p:nvPr/>
          </p:nvSpPr>
          <p:spPr>
            <a:xfrm>
              <a:off x="5954773" y="1603400"/>
              <a:ext cx="79208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95" name="TextBox 194"/>
            <p:cNvSpPr txBox="1"/>
            <p:nvPr/>
          </p:nvSpPr>
          <p:spPr>
            <a:xfrm>
              <a:off x="6013565" y="1744065"/>
              <a:ext cx="185948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altLang="ko-KR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EMS</a:t>
              </a:r>
              <a:endParaRPr lang="ko-KR" altLang="en-US" sz="700" b="1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96" name="그림 19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10757" y="1466541"/>
              <a:ext cx="1078310" cy="103915"/>
            </a:xfrm>
            <a:prstGeom prst="rect">
              <a:avLst/>
            </a:prstGeom>
          </p:spPr>
        </p:pic>
        <p:sp>
          <p:nvSpPr>
            <p:cNvPr id="197" name="Rectangle 43"/>
            <p:cNvSpPr>
              <a:spLocks noChangeArrowheads="1"/>
            </p:cNvSpPr>
            <p:nvPr/>
          </p:nvSpPr>
          <p:spPr bwMode="auto">
            <a:xfrm>
              <a:off x="5927357" y="1414201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EMS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21" name="그룹 220"/>
          <p:cNvGrpSpPr/>
          <p:nvPr/>
        </p:nvGrpSpPr>
        <p:grpSpPr>
          <a:xfrm>
            <a:off x="6622846" y="3090610"/>
            <a:ext cx="1368152" cy="1473466"/>
            <a:chOff x="6622846" y="2562771"/>
            <a:chExt cx="1368152" cy="1473466"/>
          </a:xfrm>
        </p:grpSpPr>
        <p:pic>
          <p:nvPicPr>
            <p:cNvPr id="199" name="그림 19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67768" y="3745611"/>
              <a:ext cx="1080120" cy="290626"/>
            </a:xfrm>
            <a:prstGeom prst="rect">
              <a:avLst/>
            </a:prstGeom>
          </p:spPr>
        </p:pic>
        <p:pic>
          <p:nvPicPr>
            <p:cNvPr id="200" name="그림 19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67768" y="3579369"/>
              <a:ext cx="1080120" cy="144017"/>
            </a:xfrm>
            <a:prstGeom prst="rect">
              <a:avLst/>
            </a:prstGeom>
          </p:spPr>
        </p:pic>
        <p:sp>
          <p:nvSpPr>
            <p:cNvPr id="201" name="TextBox 200"/>
            <p:cNvSpPr txBox="1"/>
            <p:nvPr/>
          </p:nvSpPr>
          <p:spPr>
            <a:xfrm>
              <a:off x="6911785" y="3754906"/>
              <a:ext cx="79208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02" name="TextBox 201"/>
            <p:cNvSpPr txBox="1"/>
            <p:nvPr/>
          </p:nvSpPr>
          <p:spPr>
            <a:xfrm>
              <a:off x="6960096" y="3895571"/>
              <a:ext cx="351058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ko-KR" altLang="en-US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상담</a:t>
              </a:r>
              <a:r>
                <a:rPr lang="en-US" altLang="ko-KR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APP</a:t>
              </a:r>
              <a:endParaRPr lang="ko-KR" altLang="en-US" sz="700" b="1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03" name="TextBox 202"/>
            <p:cNvSpPr txBox="1"/>
            <p:nvPr/>
          </p:nvSpPr>
          <p:spPr>
            <a:xfrm>
              <a:off x="6622846" y="3589568"/>
              <a:ext cx="136815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OpenJDK Server VM 1.8.0_412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04" name="그림 20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67768" y="3417342"/>
              <a:ext cx="1080120" cy="144017"/>
            </a:xfrm>
            <a:prstGeom prst="rect">
              <a:avLst/>
            </a:prstGeom>
          </p:spPr>
        </p:pic>
        <p:sp>
          <p:nvSpPr>
            <p:cNvPr id="205" name="TextBox 204"/>
            <p:cNvSpPr txBox="1"/>
            <p:nvPr/>
          </p:nvSpPr>
          <p:spPr>
            <a:xfrm>
              <a:off x="6767769" y="3427541"/>
              <a:ext cx="108012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apache-tomcat-9.0.82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06" name="그림 20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67768" y="3262273"/>
              <a:ext cx="1080120" cy="144017"/>
            </a:xfrm>
            <a:prstGeom prst="rect">
              <a:avLst/>
            </a:prstGeom>
          </p:spPr>
        </p:pic>
        <p:sp>
          <p:nvSpPr>
            <p:cNvPr id="207" name="TextBox 206"/>
            <p:cNvSpPr txBox="1"/>
            <p:nvPr/>
          </p:nvSpPr>
          <p:spPr>
            <a:xfrm>
              <a:off x="6767769" y="3272472"/>
              <a:ext cx="108012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Nginx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08" name="그림 20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67768" y="3095245"/>
              <a:ext cx="1080120" cy="144017"/>
            </a:xfrm>
            <a:prstGeom prst="rect">
              <a:avLst/>
            </a:prstGeom>
          </p:spPr>
        </p:pic>
        <p:sp>
          <p:nvSpPr>
            <p:cNvPr id="209" name="TextBox 208"/>
            <p:cNvSpPr txBox="1"/>
            <p:nvPr/>
          </p:nvSpPr>
          <p:spPr>
            <a:xfrm>
              <a:off x="6767769" y="3105444"/>
              <a:ext cx="108012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Redis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10" name="그림 20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67767" y="2562771"/>
              <a:ext cx="1078312" cy="173595"/>
            </a:xfrm>
            <a:prstGeom prst="rect">
              <a:avLst/>
            </a:prstGeom>
          </p:spPr>
        </p:pic>
        <p:pic>
          <p:nvPicPr>
            <p:cNvPr id="212" name="그림 2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67769" y="2661806"/>
              <a:ext cx="1078310" cy="406427"/>
            </a:xfrm>
            <a:prstGeom prst="rect">
              <a:avLst/>
            </a:prstGeom>
          </p:spPr>
        </p:pic>
        <p:sp>
          <p:nvSpPr>
            <p:cNvPr id="214" name="Rectangle 43"/>
            <p:cNvSpPr>
              <a:spLocks noChangeArrowheads="1"/>
            </p:cNvSpPr>
            <p:nvPr/>
          </p:nvSpPr>
          <p:spPr bwMode="auto">
            <a:xfrm>
              <a:off x="6884369" y="2610303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palette-admin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15" name="Rectangle 43"/>
            <p:cNvSpPr>
              <a:spLocks noChangeArrowheads="1"/>
            </p:cNvSpPr>
            <p:nvPr/>
          </p:nvSpPr>
          <p:spPr bwMode="auto">
            <a:xfrm>
              <a:off x="6884369" y="2903587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palette-frontend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16" name="Rectangle 43"/>
            <p:cNvSpPr>
              <a:spLocks noChangeArrowheads="1"/>
            </p:cNvSpPr>
            <p:nvPr/>
          </p:nvSpPr>
          <p:spPr bwMode="auto">
            <a:xfrm>
              <a:off x="6884369" y="2759920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palette-backend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22" name="그룹 221"/>
          <p:cNvGrpSpPr/>
          <p:nvPr/>
        </p:nvGrpSpPr>
        <p:grpSpPr>
          <a:xfrm>
            <a:off x="1630597" y="3705743"/>
            <a:ext cx="1085809" cy="858333"/>
            <a:chOff x="1630597" y="3177904"/>
            <a:chExt cx="1085809" cy="858333"/>
          </a:xfrm>
        </p:grpSpPr>
        <p:pic>
          <p:nvPicPr>
            <p:cNvPr id="121" name="그림 1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30598" y="3745611"/>
              <a:ext cx="1080120" cy="290626"/>
            </a:xfrm>
            <a:prstGeom prst="rect">
              <a:avLst/>
            </a:prstGeom>
          </p:spPr>
        </p:pic>
        <p:pic>
          <p:nvPicPr>
            <p:cNvPr id="122" name="그림 1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0597" y="3177904"/>
              <a:ext cx="1078312" cy="208483"/>
            </a:xfrm>
            <a:prstGeom prst="rect">
              <a:avLst/>
            </a:prstGeom>
          </p:spPr>
        </p:pic>
        <p:sp>
          <p:nvSpPr>
            <p:cNvPr id="123" name="TextBox 122"/>
            <p:cNvSpPr txBox="1"/>
            <p:nvPr/>
          </p:nvSpPr>
          <p:spPr>
            <a:xfrm>
              <a:off x="1774615" y="3754906"/>
              <a:ext cx="792088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1794572" y="3895571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ko-KR" altLang="en-US" sz="7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통합통계</a:t>
              </a:r>
              <a:endParaRPr lang="ko-KR" altLang="en-US" sz="700" b="1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25" name="그림 1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30599" y="3406090"/>
              <a:ext cx="1078310" cy="103915"/>
            </a:xfrm>
            <a:prstGeom prst="rect">
              <a:avLst/>
            </a:prstGeom>
          </p:spPr>
        </p:pic>
        <p:sp>
          <p:nvSpPr>
            <p:cNvPr id="126" name="Rectangle 43"/>
            <p:cNvSpPr>
              <a:spLocks noChangeArrowheads="1"/>
            </p:cNvSpPr>
            <p:nvPr/>
          </p:nvSpPr>
          <p:spPr bwMode="auto">
            <a:xfrm>
              <a:off x="1747199" y="3217009"/>
              <a:ext cx="845107" cy="125062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wfms</a:t>
              </a:r>
              <a:endPara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17" name="그림 2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36285" y="3577959"/>
              <a:ext cx="1080120" cy="144017"/>
            </a:xfrm>
            <a:prstGeom prst="rect">
              <a:avLst/>
            </a:prstGeom>
          </p:spPr>
        </p:pic>
        <p:pic>
          <p:nvPicPr>
            <p:cNvPr id="219" name="그림 2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36285" y="3409103"/>
              <a:ext cx="1080120" cy="144017"/>
            </a:xfrm>
            <a:prstGeom prst="rect">
              <a:avLst/>
            </a:prstGeom>
          </p:spPr>
        </p:pic>
        <p:sp>
          <p:nvSpPr>
            <p:cNvPr id="220" name="TextBox 219"/>
            <p:cNvSpPr txBox="1"/>
            <p:nvPr/>
          </p:nvSpPr>
          <p:spPr>
            <a:xfrm>
              <a:off x="1636286" y="3419302"/>
              <a:ext cx="108012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apache-tomcat-9.0.82</a:t>
              </a:r>
              <a:endParaRPr lang="ko-KR" altLang="en-US" sz="7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98" name="TextBox 197"/>
          <p:cNvSpPr txBox="1"/>
          <p:nvPr/>
        </p:nvSpPr>
        <p:spPr>
          <a:xfrm>
            <a:off x="1491363" y="4123509"/>
            <a:ext cx="136815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700">
                <a:latin typeface="맑은 고딕" panose="020B0503020000020004" pitchFamily="50" charset="-127"/>
                <a:ea typeface="맑은 고딕" panose="020B0503020000020004" pitchFamily="50" charset="-127"/>
              </a:rPr>
              <a:t>OpenJDK Server VM 1.8.0_412</a:t>
            </a:r>
            <a:endParaRPr lang="ko-KR" altLang="en-US" sz="7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8544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3799414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연계 구성도</a:t>
            </a:r>
            <a:r>
              <a:rPr lang="en-US" altLang="ko-KR" sz="2000">
                <a:solidFill>
                  <a:srgbClr val="7F7F7F"/>
                </a:solidFill>
              </a:rPr>
              <a:t> - </a:t>
            </a:r>
            <a:r>
              <a:rPr lang="ko-KR" altLang="en-US" sz="2000">
                <a:solidFill>
                  <a:srgbClr val="7F7F7F"/>
                </a:solidFill>
              </a:rPr>
              <a:t>화상상담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335360" y="710444"/>
            <a:ext cx="4309826" cy="5918956"/>
            <a:chOff x="335360" y="710444"/>
            <a:chExt cx="4309826" cy="5918956"/>
          </a:xfrm>
        </p:grpSpPr>
        <p:sp>
          <p:nvSpPr>
            <p:cNvPr id="75" name="직사각형 74"/>
            <p:cNvSpPr/>
            <p:nvPr/>
          </p:nvSpPr>
          <p:spPr>
            <a:xfrm>
              <a:off x="335360" y="710444"/>
              <a:ext cx="4309826" cy="591895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815142" y="4359771"/>
              <a:ext cx="6433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6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WAS</a:t>
              </a:r>
              <a:endPara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989491" y="4359771"/>
              <a:ext cx="6420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ko-KR" sz="16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Web</a:t>
              </a:r>
              <a:endPara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78" name="직선 연결선 77"/>
            <p:cNvCxnSpPr/>
            <p:nvPr/>
          </p:nvCxnSpPr>
          <p:spPr>
            <a:xfrm>
              <a:off x="1691765" y="4525530"/>
              <a:ext cx="1063873" cy="0"/>
            </a:xfrm>
            <a:prstGeom prst="line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직선 연결선 78"/>
            <p:cNvCxnSpPr/>
            <p:nvPr/>
          </p:nvCxnSpPr>
          <p:spPr>
            <a:xfrm>
              <a:off x="3498137" y="4525530"/>
              <a:ext cx="219677" cy="0"/>
            </a:xfrm>
            <a:prstGeom prst="line">
              <a:avLst/>
            </a:prstGeom>
            <a:ln>
              <a:solidFill>
                <a:srgbClr val="C0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0" name="그림 7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21415" y="3377341"/>
              <a:ext cx="1662508" cy="144017"/>
            </a:xfrm>
            <a:prstGeom prst="rect">
              <a:avLst/>
            </a:prstGeom>
          </p:spPr>
        </p:pic>
        <p:pic>
          <p:nvPicPr>
            <p:cNvPr id="82" name="그림 8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21416" y="1471529"/>
              <a:ext cx="1662505" cy="1620902"/>
            </a:xfrm>
            <a:prstGeom prst="rect">
              <a:avLst/>
            </a:prstGeom>
          </p:spPr>
        </p:pic>
        <p:sp>
          <p:nvSpPr>
            <p:cNvPr id="83" name="TextBox 82"/>
            <p:cNvSpPr txBox="1"/>
            <p:nvPr/>
          </p:nvSpPr>
          <p:spPr>
            <a:xfrm>
              <a:off x="1924901" y="3373136"/>
              <a:ext cx="246809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OpenJDK Server VM 1.8.0_412</a:t>
              </a:r>
              <a:endPara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85" name="그림 8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7954" y="4050259"/>
              <a:ext cx="810875" cy="992685"/>
            </a:xfrm>
            <a:prstGeom prst="rect">
              <a:avLst/>
            </a:prstGeom>
          </p:spPr>
        </p:pic>
        <p:pic>
          <p:nvPicPr>
            <p:cNvPr id="86" name="그림 8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0193" y="4050259"/>
              <a:ext cx="810875" cy="992685"/>
            </a:xfrm>
            <a:prstGeom prst="rect">
              <a:avLst/>
            </a:prstGeom>
          </p:spPr>
        </p:pic>
        <p:sp>
          <p:nvSpPr>
            <p:cNvPr id="87" name="원통 86"/>
            <p:cNvSpPr/>
            <p:nvPr/>
          </p:nvSpPr>
          <p:spPr>
            <a:xfrm>
              <a:off x="3767227" y="4133467"/>
              <a:ext cx="605770" cy="835472"/>
            </a:xfrm>
            <a:prstGeom prst="can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824926" y="4371612"/>
              <a:ext cx="4683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ko-KR" sz="16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DB</a:t>
              </a:r>
              <a:endPara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89" name="그림 8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7636" y="3620426"/>
              <a:ext cx="1678330" cy="451585"/>
            </a:xfrm>
            <a:prstGeom prst="rect">
              <a:avLst/>
            </a:prstGeom>
          </p:spPr>
        </p:pic>
        <p:sp>
          <p:nvSpPr>
            <p:cNvPr id="90" name="TextBox 89"/>
            <p:cNvSpPr txBox="1"/>
            <p:nvPr/>
          </p:nvSpPr>
          <p:spPr>
            <a:xfrm>
              <a:off x="2780396" y="3636096"/>
              <a:ext cx="792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>
                  <a:latin typeface="맑은 고딕" panose="020B0503020000020004" pitchFamily="50" charset="-127"/>
                  <a:ea typeface="맑은 고딕" panose="020B0503020000020004" pitchFamily="50" charset="-127"/>
                </a:rPr>
                <a:t>RHEL 8.5</a:t>
              </a:r>
              <a:endPara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91" name="그림 9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9339" y="1040342"/>
              <a:ext cx="1823161" cy="581025"/>
            </a:xfrm>
            <a:prstGeom prst="rect">
              <a:avLst/>
            </a:prstGeom>
          </p:spPr>
        </p:pic>
        <p:sp>
          <p:nvSpPr>
            <p:cNvPr id="92" name="Rectangle 43"/>
            <p:cNvSpPr>
              <a:spLocks noChangeArrowheads="1"/>
            </p:cNvSpPr>
            <p:nvPr/>
          </p:nvSpPr>
          <p:spPr bwMode="auto">
            <a:xfrm>
              <a:off x="2433211" y="2528752"/>
              <a:ext cx="1433382" cy="44403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1600" b="1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화상상담</a:t>
              </a:r>
              <a:endPara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93" name="그림 9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21416" y="3136483"/>
              <a:ext cx="1662506" cy="144017"/>
            </a:xfrm>
            <a:prstGeom prst="rect">
              <a:avLst/>
            </a:prstGeom>
          </p:spPr>
        </p:pic>
        <p:sp>
          <p:nvSpPr>
            <p:cNvPr id="94" name="TextBox 93"/>
            <p:cNvSpPr txBox="1"/>
            <p:nvPr/>
          </p:nvSpPr>
          <p:spPr>
            <a:xfrm>
              <a:off x="2225803" y="3131989"/>
              <a:ext cx="198592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Apache-tomcat-9.0.82</a:t>
              </a:r>
              <a:endParaRPr lang="ko-KR" altLang="en-US" sz="1000" dirty="0" err="1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5" name="Rectangle 43"/>
            <p:cNvSpPr>
              <a:spLocks noChangeArrowheads="1"/>
            </p:cNvSpPr>
            <p:nvPr/>
          </p:nvSpPr>
          <p:spPr bwMode="auto">
            <a:xfrm>
              <a:off x="2433211" y="1417880"/>
              <a:ext cx="1433382" cy="44403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1600" b="1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갑질피해</a:t>
              </a:r>
              <a:endPara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6" name="Rectangle 43"/>
            <p:cNvSpPr>
              <a:spLocks noChangeArrowheads="1"/>
            </p:cNvSpPr>
            <p:nvPr/>
          </p:nvSpPr>
          <p:spPr bwMode="auto">
            <a:xfrm>
              <a:off x="2433211" y="1939038"/>
              <a:ext cx="1433382" cy="44403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1600" b="1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문자채팅상담</a:t>
              </a:r>
              <a:endPara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18" name="직사각형 117"/>
          <p:cNvSpPr/>
          <p:nvPr/>
        </p:nvSpPr>
        <p:spPr>
          <a:xfrm>
            <a:off x="5938243" y="710445"/>
            <a:ext cx="5878242" cy="59189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TextBox 118"/>
          <p:cNvSpPr txBox="1"/>
          <p:nvPr/>
        </p:nvSpPr>
        <p:spPr>
          <a:xfrm>
            <a:off x="9721868" y="2655436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누리집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0" name="그림 1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54" y="2257347"/>
            <a:ext cx="810875" cy="992685"/>
          </a:xfrm>
          <a:prstGeom prst="rect">
            <a:avLst/>
          </a:prstGeom>
        </p:spPr>
      </p:pic>
      <p:sp>
        <p:nvSpPr>
          <p:cNvPr id="11" name="자유형 10"/>
          <p:cNvSpPr/>
          <p:nvPr/>
        </p:nvSpPr>
        <p:spPr>
          <a:xfrm>
            <a:off x="3831771" y="2728686"/>
            <a:ext cx="5965372" cy="174171"/>
          </a:xfrm>
          <a:custGeom>
            <a:avLst/>
            <a:gdLst>
              <a:gd name="connsiteX0" fmla="*/ 5965372 w 5965372"/>
              <a:gd name="connsiteY0" fmla="*/ 174171 h 174171"/>
              <a:gd name="connsiteX1" fmla="*/ 0 w 5965372"/>
              <a:gd name="connsiteY1" fmla="*/ 0 h 174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65372" h="174171">
                <a:moveTo>
                  <a:pt x="5965372" y="174171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TextBox 120"/>
          <p:cNvSpPr txBox="1"/>
          <p:nvPr/>
        </p:nvSpPr>
        <p:spPr>
          <a:xfrm>
            <a:off x="4807953" y="2671425"/>
            <a:ext cx="914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화상상담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9642546" y="5360090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통합관리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3" name="그림 1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54" y="4932973"/>
            <a:ext cx="810875" cy="992685"/>
          </a:xfrm>
          <a:prstGeom prst="rect">
            <a:avLst/>
          </a:prstGeom>
        </p:spPr>
      </p:pic>
      <p:sp>
        <p:nvSpPr>
          <p:cNvPr id="124" name="자유형 123"/>
          <p:cNvSpPr/>
          <p:nvPr/>
        </p:nvSpPr>
        <p:spPr>
          <a:xfrm>
            <a:off x="3824926" y="2929340"/>
            <a:ext cx="5979474" cy="2150659"/>
          </a:xfrm>
          <a:custGeom>
            <a:avLst/>
            <a:gdLst>
              <a:gd name="connsiteX0" fmla="*/ 7391400 w 7391400"/>
              <a:gd name="connsiteY0" fmla="*/ 2273300 h 2273300"/>
              <a:gd name="connsiteX1" fmla="*/ 0 w 7391400"/>
              <a:gd name="connsiteY1" fmla="*/ 0 h 227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391400" h="2273300">
                <a:moveTo>
                  <a:pt x="7391400" y="227330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TextBox 124"/>
          <p:cNvSpPr txBox="1"/>
          <p:nvPr/>
        </p:nvSpPr>
        <p:spPr>
          <a:xfrm>
            <a:off x="4972624" y="3357016"/>
            <a:ext cx="655032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공통코드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1436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3223350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연계 구성도</a:t>
            </a:r>
            <a:r>
              <a:rPr lang="en-US" altLang="ko-KR" sz="2000">
                <a:solidFill>
                  <a:srgbClr val="7F7F7F"/>
                </a:solidFill>
              </a:rPr>
              <a:t> - </a:t>
            </a:r>
            <a:r>
              <a:rPr lang="ko-KR" altLang="en-US" sz="2000">
                <a:solidFill>
                  <a:srgbClr val="7F7F7F"/>
                </a:solidFill>
              </a:rPr>
              <a:t>누리집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23" name="직사각형 122"/>
          <p:cNvSpPr/>
          <p:nvPr/>
        </p:nvSpPr>
        <p:spPr>
          <a:xfrm>
            <a:off x="335360" y="710444"/>
            <a:ext cx="4309826" cy="59189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TextBox 123"/>
          <p:cNvSpPr txBox="1"/>
          <p:nvPr/>
        </p:nvSpPr>
        <p:spPr>
          <a:xfrm>
            <a:off x="2815142" y="4359771"/>
            <a:ext cx="643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WAS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989491" y="4359771"/>
            <a:ext cx="642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Web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26" name="직선 연결선 125"/>
          <p:cNvCxnSpPr/>
          <p:nvPr/>
        </p:nvCxnSpPr>
        <p:spPr>
          <a:xfrm>
            <a:off x="1691765" y="4525530"/>
            <a:ext cx="1063873" cy="0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직선 연결선 126"/>
          <p:cNvCxnSpPr/>
          <p:nvPr/>
        </p:nvCxnSpPr>
        <p:spPr>
          <a:xfrm>
            <a:off x="3498137" y="4525530"/>
            <a:ext cx="219677" cy="0"/>
          </a:xfrm>
          <a:prstGeom prst="line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8" name="그림 1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415" y="3377341"/>
            <a:ext cx="1662508" cy="144017"/>
          </a:xfrm>
          <a:prstGeom prst="rect">
            <a:avLst/>
          </a:prstGeom>
        </p:spPr>
      </p:pic>
      <p:pic>
        <p:nvPicPr>
          <p:cNvPr id="129" name="그림 1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1416" y="2347600"/>
            <a:ext cx="1662505" cy="474861"/>
          </a:xfrm>
          <a:prstGeom prst="rect">
            <a:avLst/>
          </a:prstGeom>
        </p:spPr>
      </p:pic>
      <p:sp>
        <p:nvSpPr>
          <p:cNvPr id="130" name="TextBox 129"/>
          <p:cNvSpPr txBox="1"/>
          <p:nvPr/>
        </p:nvSpPr>
        <p:spPr>
          <a:xfrm>
            <a:off x="1924901" y="3373136"/>
            <a:ext cx="246809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OpenJDK Server VM 1.8.0_412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1" name="그림 1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54" y="4050259"/>
            <a:ext cx="810875" cy="992685"/>
          </a:xfrm>
          <a:prstGeom prst="rect">
            <a:avLst/>
          </a:prstGeom>
        </p:spPr>
      </p:pic>
      <p:pic>
        <p:nvPicPr>
          <p:cNvPr id="132" name="그림 1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193" y="4050259"/>
            <a:ext cx="810875" cy="992685"/>
          </a:xfrm>
          <a:prstGeom prst="rect">
            <a:avLst/>
          </a:prstGeom>
        </p:spPr>
      </p:pic>
      <p:sp>
        <p:nvSpPr>
          <p:cNvPr id="133" name="원통 132"/>
          <p:cNvSpPr/>
          <p:nvPr/>
        </p:nvSpPr>
        <p:spPr>
          <a:xfrm>
            <a:off x="3767227" y="4133467"/>
            <a:ext cx="605770" cy="835472"/>
          </a:xfrm>
          <a:prstGeom prst="can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TextBox 133"/>
          <p:cNvSpPr txBox="1"/>
          <p:nvPr/>
        </p:nvSpPr>
        <p:spPr>
          <a:xfrm>
            <a:off x="3824926" y="4371612"/>
            <a:ext cx="468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DB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5" name="그림 1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636" y="3620426"/>
            <a:ext cx="1678330" cy="451585"/>
          </a:xfrm>
          <a:prstGeom prst="rect">
            <a:avLst/>
          </a:prstGeom>
        </p:spPr>
      </p:pic>
      <p:sp>
        <p:nvSpPr>
          <p:cNvPr id="136" name="TextBox 135"/>
          <p:cNvSpPr txBox="1"/>
          <p:nvPr/>
        </p:nvSpPr>
        <p:spPr>
          <a:xfrm>
            <a:off x="2780396" y="3636096"/>
            <a:ext cx="7920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RHEL 8.5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7" name="그림 13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339" y="1916413"/>
            <a:ext cx="1823161" cy="581025"/>
          </a:xfrm>
          <a:prstGeom prst="rect">
            <a:avLst/>
          </a:prstGeom>
        </p:spPr>
      </p:pic>
      <p:pic>
        <p:nvPicPr>
          <p:cNvPr id="138" name="그림 1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416" y="3136483"/>
            <a:ext cx="1662506" cy="144017"/>
          </a:xfrm>
          <a:prstGeom prst="rect">
            <a:avLst/>
          </a:prstGeom>
        </p:spPr>
      </p:pic>
      <p:sp>
        <p:nvSpPr>
          <p:cNvPr id="139" name="TextBox 138"/>
          <p:cNvSpPr txBox="1"/>
          <p:nvPr/>
        </p:nvSpPr>
        <p:spPr>
          <a:xfrm>
            <a:off x="2225803" y="3131989"/>
            <a:ext cx="19859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Nginx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0" name="Rectangle 43"/>
          <p:cNvSpPr>
            <a:spLocks noChangeArrowheads="1"/>
          </p:cNvSpPr>
          <p:nvPr/>
        </p:nvSpPr>
        <p:spPr bwMode="auto">
          <a:xfrm>
            <a:off x="2433211" y="2293951"/>
            <a:ext cx="1433382" cy="4440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KHomePage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1" name="그림 1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416" y="2891840"/>
            <a:ext cx="1662506" cy="144017"/>
          </a:xfrm>
          <a:prstGeom prst="rect">
            <a:avLst/>
          </a:prstGeom>
        </p:spPr>
      </p:pic>
      <p:sp>
        <p:nvSpPr>
          <p:cNvPr id="142" name="TextBox 141"/>
          <p:cNvSpPr txBox="1"/>
          <p:nvPr/>
        </p:nvSpPr>
        <p:spPr>
          <a:xfrm>
            <a:off x="2225803" y="2887346"/>
            <a:ext cx="19859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Apache-tomcat-9.0.82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3" name="직사각형 142"/>
          <p:cNvSpPr/>
          <p:nvPr/>
        </p:nvSpPr>
        <p:spPr>
          <a:xfrm>
            <a:off x="5938243" y="710445"/>
            <a:ext cx="5878242" cy="59189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TextBox 143"/>
          <p:cNvSpPr txBox="1"/>
          <p:nvPr/>
        </p:nvSpPr>
        <p:spPr>
          <a:xfrm>
            <a:off x="9642546" y="2684464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화상상담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5" name="그림 14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54" y="2257347"/>
            <a:ext cx="810875" cy="992685"/>
          </a:xfrm>
          <a:prstGeom prst="rect">
            <a:avLst/>
          </a:prstGeom>
        </p:spPr>
      </p:pic>
      <p:sp>
        <p:nvSpPr>
          <p:cNvPr id="146" name="자유형 145"/>
          <p:cNvSpPr/>
          <p:nvPr/>
        </p:nvSpPr>
        <p:spPr>
          <a:xfrm>
            <a:off x="3905250" y="2867025"/>
            <a:ext cx="5857875" cy="19050"/>
          </a:xfrm>
          <a:custGeom>
            <a:avLst/>
            <a:gdLst>
              <a:gd name="connsiteX0" fmla="*/ 5857875 w 5857875"/>
              <a:gd name="connsiteY0" fmla="*/ 19050 h 19050"/>
              <a:gd name="connsiteX1" fmla="*/ 0 w 5857875"/>
              <a:gd name="connsiteY1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57875" h="19050">
                <a:moveTo>
                  <a:pt x="5857875" y="1905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C00000"/>
            </a:solidFill>
            <a:headEnd type="arrow" w="sm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TextBox 146"/>
          <p:cNvSpPr txBox="1"/>
          <p:nvPr/>
        </p:nvSpPr>
        <p:spPr>
          <a:xfrm>
            <a:off x="4834514" y="2765187"/>
            <a:ext cx="914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화상상담요청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02638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3655398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소프트웨어 구성도</a:t>
            </a:r>
            <a:r>
              <a:rPr lang="en-US" altLang="ko-KR" sz="2000">
                <a:solidFill>
                  <a:srgbClr val="7F7F7F"/>
                </a:solidFill>
              </a:rPr>
              <a:t> - </a:t>
            </a:r>
            <a:r>
              <a:rPr lang="ko-KR" altLang="en-US" sz="2000">
                <a:solidFill>
                  <a:srgbClr val="7F7F7F"/>
                </a:solidFill>
              </a:rPr>
              <a:t>전광판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61" name="TextBox 60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335360" y="710444"/>
            <a:ext cx="4309826" cy="59189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TextBox 62"/>
          <p:cNvSpPr txBox="1"/>
          <p:nvPr/>
        </p:nvSpPr>
        <p:spPr>
          <a:xfrm>
            <a:off x="2815142" y="4359771"/>
            <a:ext cx="643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WAS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989491" y="4359771"/>
            <a:ext cx="642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Web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5" name="직선 연결선 64"/>
          <p:cNvCxnSpPr/>
          <p:nvPr/>
        </p:nvCxnSpPr>
        <p:spPr>
          <a:xfrm>
            <a:off x="1691765" y="4525530"/>
            <a:ext cx="1063873" cy="0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/>
          <p:cNvCxnSpPr/>
          <p:nvPr/>
        </p:nvCxnSpPr>
        <p:spPr>
          <a:xfrm>
            <a:off x="3498137" y="4525530"/>
            <a:ext cx="219677" cy="0"/>
          </a:xfrm>
          <a:prstGeom prst="line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그림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415" y="3377341"/>
            <a:ext cx="1662508" cy="144017"/>
          </a:xfrm>
          <a:prstGeom prst="rect">
            <a:avLst/>
          </a:prstGeom>
        </p:spPr>
      </p:pic>
      <p:pic>
        <p:nvPicPr>
          <p:cNvPr id="68" name="그림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416" y="3193866"/>
            <a:ext cx="1662506" cy="144017"/>
          </a:xfrm>
          <a:prstGeom prst="rect">
            <a:avLst/>
          </a:prstGeom>
        </p:spPr>
      </p:pic>
      <p:pic>
        <p:nvPicPr>
          <p:cNvPr id="69" name="그림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1416" y="2579954"/>
            <a:ext cx="1662505" cy="546645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1924901" y="3373136"/>
            <a:ext cx="246809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OpenJDK Server VM 1.8.0_412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225803" y="3189372"/>
            <a:ext cx="19859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Apache-tomcat-9.0.82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2" name="그림 7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54" y="4050259"/>
            <a:ext cx="810875" cy="992685"/>
          </a:xfrm>
          <a:prstGeom prst="rect">
            <a:avLst/>
          </a:prstGeom>
        </p:spPr>
      </p:pic>
      <p:pic>
        <p:nvPicPr>
          <p:cNvPr id="73" name="그림 7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193" y="4050259"/>
            <a:ext cx="810875" cy="992685"/>
          </a:xfrm>
          <a:prstGeom prst="rect">
            <a:avLst/>
          </a:prstGeom>
        </p:spPr>
      </p:pic>
      <p:sp>
        <p:nvSpPr>
          <p:cNvPr id="74" name="원통 73"/>
          <p:cNvSpPr/>
          <p:nvPr/>
        </p:nvSpPr>
        <p:spPr>
          <a:xfrm>
            <a:off x="3767227" y="4133467"/>
            <a:ext cx="605770" cy="835472"/>
          </a:xfrm>
          <a:prstGeom prst="can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TextBox 74"/>
          <p:cNvSpPr txBox="1"/>
          <p:nvPr/>
        </p:nvSpPr>
        <p:spPr>
          <a:xfrm>
            <a:off x="3824926" y="4371612"/>
            <a:ext cx="468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DB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6" name="그림 7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636" y="3620426"/>
            <a:ext cx="1678330" cy="451585"/>
          </a:xfrm>
          <a:prstGeom prst="rect">
            <a:avLst/>
          </a:prstGeom>
        </p:spPr>
      </p:pic>
      <p:sp>
        <p:nvSpPr>
          <p:cNvPr id="77" name="TextBox 76"/>
          <p:cNvSpPr txBox="1"/>
          <p:nvPr/>
        </p:nvSpPr>
        <p:spPr>
          <a:xfrm>
            <a:off x="2780396" y="3636096"/>
            <a:ext cx="7920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RHEL 8.5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8" name="그림 7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339" y="2285299"/>
            <a:ext cx="1823161" cy="581025"/>
          </a:xfrm>
          <a:prstGeom prst="rect">
            <a:avLst/>
          </a:prstGeom>
        </p:spPr>
      </p:pic>
      <p:sp>
        <p:nvSpPr>
          <p:cNvPr id="79" name="Rectangle 43"/>
          <p:cNvSpPr>
            <a:spLocks noChangeArrowheads="1"/>
          </p:cNvSpPr>
          <p:nvPr/>
        </p:nvSpPr>
        <p:spPr bwMode="auto">
          <a:xfrm>
            <a:off x="2433211" y="2562921"/>
            <a:ext cx="1433382" cy="4440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전광판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5938243" y="710445"/>
            <a:ext cx="5878242" cy="59189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TextBox 80"/>
          <p:cNvSpPr txBox="1"/>
          <p:nvPr/>
        </p:nvSpPr>
        <p:spPr>
          <a:xfrm>
            <a:off x="9642546" y="2684464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IPCC</a:t>
            </a:r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82" name="그림 8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54" y="2257347"/>
            <a:ext cx="810875" cy="992685"/>
          </a:xfrm>
          <a:prstGeom prst="rect">
            <a:avLst/>
          </a:prstGeom>
        </p:spPr>
      </p:pic>
      <p:sp>
        <p:nvSpPr>
          <p:cNvPr id="83" name="자유형 82"/>
          <p:cNvSpPr/>
          <p:nvPr/>
        </p:nvSpPr>
        <p:spPr>
          <a:xfrm>
            <a:off x="3905250" y="2867025"/>
            <a:ext cx="5857875" cy="19050"/>
          </a:xfrm>
          <a:custGeom>
            <a:avLst/>
            <a:gdLst>
              <a:gd name="connsiteX0" fmla="*/ 5857875 w 5857875"/>
              <a:gd name="connsiteY0" fmla="*/ 19050 h 19050"/>
              <a:gd name="connsiteX1" fmla="*/ 0 w 5857875"/>
              <a:gd name="connsiteY1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57875" h="19050">
                <a:moveTo>
                  <a:pt x="5857875" y="1905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C00000"/>
            </a:solidFill>
            <a:headEnd type="none" w="sm" len="med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xtBox 83"/>
          <p:cNvSpPr txBox="1"/>
          <p:nvPr/>
        </p:nvSpPr>
        <p:spPr>
          <a:xfrm>
            <a:off x="4834514" y="2765187"/>
            <a:ext cx="914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공통코드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5963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3655398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소프트웨어 구성도</a:t>
            </a:r>
            <a:r>
              <a:rPr lang="en-US" altLang="ko-KR" sz="2000">
                <a:solidFill>
                  <a:srgbClr val="7F7F7F"/>
                </a:solidFill>
              </a:rPr>
              <a:t> - </a:t>
            </a:r>
            <a:r>
              <a:rPr lang="en-US" altLang="ko-KR" sz="2000" smtClean="0">
                <a:solidFill>
                  <a:srgbClr val="7F7F7F"/>
                </a:solidFill>
              </a:rPr>
              <a:t>SSO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61" name="TextBox 60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335360" y="676618"/>
            <a:ext cx="2675695" cy="59189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TextBox 62"/>
          <p:cNvSpPr txBox="1"/>
          <p:nvPr/>
        </p:nvSpPr>
        <p:spPr>
          <a:xfrm>
            <a:off x="1225601" y="4359771"/>
            <a:ext cx="643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WAS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7" name="그림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74" y="3377341"/>
            <a:ext cx="1662508" cy="144017"/>
          </a:xfrm>
          <a:prstGeom prst="rect">
            <a:avLst/>
          </a:prstGeom>
        </p:spPr>
      </p:pic>
      <p:pic>
        <p:nvPicPr>
          <p:cNvPr id="68" name="그림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75" y="3193866"/>
            <a:ext cx="1662506" cy="144017"/>
          </a:xfrm>
          <a:prstGeom prst="rect">
            <a:avLst/>
          </a:prstGeom>
        </p:spPr>
      </p:pic>
      <p:pic>
        <p:nvPicPr>
          <p:cNvPr id="69" name="그림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875" y="2579954"/>
            <a:ext cx="1662505" cy="546645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335360" y="3373136"/>
            <a:ext cx="246809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OpenJDK Server VM 1.8.0_412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36262" y="3189372"/>
            <a:ext cx="19859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Apache-tomcat-9.0.82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3" name="그림 7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52" y="4050259"/>
            <a:ext cx="810875" cy="992685"/>
          </a:xfrm>
          <a:prstGeom prst="rect">
            <a:avLst/>
          </a:prstGeom>
        </p:spPr>
      </p:pic>
      <p:pic>
        <p:nvPicPr>
          <p:cNvPr id="76" name="그림 7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95" y="3620426"/>
            <a:ext cx="1678330" cy="451585"/>
          </a:xfrm>
          <a:prstGeom prst="rect">
            <a:avLst/>
          </a:prstGeom>
        </p:spPr>
      </p:pic>
      <p:sp>
        <p:nvSpPr>
          <p:cNvPr id="77" name="TextBox 76"/>
          <p:cNvSpPr txBox="1"/>
          <p:nvPr/>
        </p:nvSpPr>
        <p:spPr>
          <a:xfrm>
            <a:off x="1190855" y="3636096"/>
            <a:ext cx="7920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RHEL 8.5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8" name="그림 7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98" y="2285299"/>
            <a:ext cx="1823161" cy="581025"/>
          </a:xfrm>
          <a:prstGeom prst="rect">
            <a:avLst/>
          </a:prstGeom>
        </p:spPr>
      </p:pic>
      <p:sp>
        <p:nvSpPr>
          <p:cNvPr id="79" name="Rectangle 43"/>
          <p:cNvSpPr>
            <a:spLocks noChangeArrowheads="1"/>
          </p:cNvSpPr>
          <p:nvPr/>
        </p:nvSpPr>
        <p:spPr bwMode="auto">
          <a:xfrm>
            <a:off x="843670" y="2562921"/>
            <a:ext cx="1433382" cy="4440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SSO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938243" y="710445"/>
            <a:ext cx="5878242" cy="59189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9642546" y="5360090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통합관리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54" y="4932973"/>
            <a:ext cx="810875" cy="992685"/>
          </a:xfrm>
          <a:prstGeom prst="rect">
            <a:avLst/>
          </a:prstGeom>
        </p:spPr>
      </p:pic>
      <p:sp>
        <p:nvSpPr>
          <p:cNvPr id="2" name="자유형 1"/>
          <p:cNvSpPr/>
          <p:nvPr/>
        </p:nvSpPr>
        <p:spPr>
          <a:xfrm>
            <a:off x="2369720" y="2944509"/>
            <a:ext cx="7504257" cy="2557479"/>
          </a:xfrm>
          <a:custGeom>
            <a:avLst/>
            <a:gdLst>
              <a:gd name="connsiteX0" fmla="*/ 7435272 w 7435272"/>
              <a:gd name="connsiteY0" fmla="*/ 120072 h 120072"/>
              <a:gd name="connsiteX1" fmla="*/ 0 w 7435272"/>
              <a:gd name="connsiteY1" fmla="*/ 0 h 1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35272" h="120072">
                <a:moveTo>
                  <a:pt x="7435272" y="120072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4182787" y="3469835"/>
            <a:ext cx="46905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Token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235" y="747802"/>
            <a:ext cx="1305153" cy="129945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9352632" y="1794626"/>
            <a:ext cx="20243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정부디렉토리시스템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자유형 2"/>
          <p:cNvSpPr/>
          <p:nvPr/>
        </p:nvSpPr>
        <p:spPr>
          <a:xfrm>
            <a:off x="2235200" y="1403927"/>
            <a:ext cx="7352145" cy="1283855"/>
          </a:xfrm>
          <a:custGeom>
            <a:avLst/>
            <a:gdLst>
              <a:gd name="connsiteX0" fmla="*/ 0 w 7352145"/>
              <a:gd name="connsiteY0" fmla="*/ 1283855 h 1283855"/>
              <a:gd name="connsiteX1" fmla="*/ 7352145 w 7352145"/>
              <a:gd name="connsiteY1" fmla="*/ 0 h 1283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352145" h="1283855">
                <a:moveTo>
                  <a:pt x="0" y="1283855"/>
                </a:moveTo>
                <a:lnTo>
                  <a:pt x="7352145" y="0"/>
                </a:ln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4007032" y="2192966"/>
            <a:ext cx="884513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LDAP </a:t>
            </a:r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인증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자유형 4"/>
          <p:cNvSpPr/>
          <p:nvPr/>
        </p:nvSpPr>
        <p:spPr>
          <a:xfrm>
            <a:off x="2413000" y="2806700"/>
            <a:ext cx="7391400" cy="2273300"/>
          </a:xfrm>
          <a:custGeom>
            <a:avLst/>
            <a:gdLst>
              <a:gd name="connsiteX0" fmla="*/ 7391400 w 7391400"/>
              <a:gd name="connsiteY0" fmla="*/ 2273300 h 2273300"/>
              <a:gd name="connsiteX1" fmla="*/ 0 w 7391400"/>
              <a:gd name="connsiteY1" fmla="*/ 0 h 227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391400" h="2273300">
                <a:moveTo>
                  <a:pt x="7391400" y="227330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4088966" y="3215865"/>
            <a:ext cx="655032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공통코드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0577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4" name="직선 연결선 193"/>
          <p:cNvCxnSpPr/>
          <p:nvPr/>
        </p:nvCxnSpPr>
        <p:spPr>
          <a:xfrm>
            <a:off x="11874009" y="1825918"/>
            <a:ext cx="0" cy="333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직선 연결선 194"/>
          <p:cNvCxnSpPr/>
          <p:nvPr/>
        </p:nvCxnSpPr>
        <p:spPr>
          <a:xfrm>
            <a:off x="391200" y="1825918"/>
            <a:ext cx="0" cy="333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0" name="TextBox 339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3655398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소프트웨어 구성도</a:t>
            </a:r>
            <a:r>
              <a:rPr lang="en-US" altLang="ko-KR" sz="2000">
                <a:solidFill>
                  <a:srgbClr val="7F7F7F"/>
                </a:solidFill>
              </a:rPr>
              <a:t> - </a:t>
            </a:r>
            <a:r>
              <a:rPr lang="ko-KR" altLang="en-US" sz="2000">
                <a:solidFill>
                  <a:srgbClr val="7F7F7F"/>
                </a:solidFill>
              </a:rPr>
              <a:t>상담</a:t>
            </a:r>
            <a:r>
              <a:rPr lang="en-US" altLang="ko-KR" sz="2000">
                <a:solidFill>
                  <a:srgbClr val="7F7F7F"/>
                </a:solidFill>
              </a:rPr>
              <a:t>APP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341" name="TextBox 340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418" name="그림 4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904" y="4368662"/>
            <a:ext cx="574686" cy="527551"/>
          </a:xfrm>
          <a:prstGeom prst="rect">
            <a:avLst/>
          </a:prstGeom>
        </p:spPr>
      </p:pic>
      <p:pic>
        <p:nvPicPr>
          <p:cNvPr id="419" name="그림 4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750" y="4368662"/>
            <a:ext cx="663358" cy="569190"/>
          </a:xfrm>
          <a:prstGeom prst="rect">
            <a:avLst/>
          </a:prstGeom>
        </p:spPr>
      </p:pic>
      <p:pic>
        <p:nvPicPr>
          <p:cNvPr id="420" name="그림 4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174" y="4368662"/>
            <a:ext cx="663358" cy="569190"/>
          </a:xfrm>
          <a:prstGeom prst="rect">
            <a:avLst/>
          </a:prstGeom>
        </p:spPr>
      </p:pic>
      <p:pic>
        <p:nvPicPr>
          <p:cNvPr id="421" name="그림 4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869" y="4368662"/>
            <a:ext cx="457974" cy="497873"/>
          </a:xfrm>
          <a:prstGeom prst="rect">
            <a:avLst/>
          </a:prstGeom>
        </p:spPr>
      </p:pic>
      <p:pic>
        <p:nvPicPr>
          <p:cNvPr id="422" name="그림 4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648" y="4368662"/>
            <a:ext cx="457974" cy="497873"/>
          </a:xfrm>
          <a:prstGeom prst="rect">
            <a:avLst/>
          </a:prstGeom>
        </p:spPr>
      </p:pic>
      <p:pic>
        <p:nvPicPr>
          <p:cNvPr id="423" name="그림 4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37" y="4368662"/>
            <a:ext cx="610375" cy="600402"/>
          </a:xfrm>
          <a:prstGeom prst="rect">
            <a:avLst/>
          </a:prstGeom>
        </p:spPr>
      </p:pic>
      <p:pic>
        <p:nvPicPr>
          <p:cNvPr id="424" name="그림 4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609" y="4368662"/>
            <a:ext cx="610375" cy="600402"/>
          </a:xfrm>
          <a:prstGeom prst="rect">
            <a:avLst/>
          </a:prstGeom>
        </p:spPr>
      </p:pic>
      <p:pic>
        <p:nvPicPr>
          <p:cNvPr id="425" name="그림 4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541" y="4368662"/>
            <a:ext cx="485244" cy="539999"/>
          </a:xfrm>
          <a:prstGeom prst="rect">
            <a:avLst/>
          </a:prstGeom>
        </p:spPr>
      </p:pic>
      <p:pic>
        <p:nvPicPr>
          <p:cNvPr id="426" name="그림 4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373" y="4368662"/>
            <a:ext cx="485244" cy="539999"/>
          </a:xfrm>
          <a:prstGeom prst="rect">
            <a:avLst/>
          </a:prstGeom>
        </p:spPr>
      </p:pic>
      <p:pic>
        <p:nvPicPr>
          <p:cNvPr id="427" name="그림 4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893" y="4368662"/>
            <a:ext cx="565442" cy="561253"/>
          </a:xfrm>
          <a:prstGeom prst="rect">
            <a:avLst/>
          </a:prstGeom>
        </p:spPr>
      </p:pic>
      <p:pic>
        <p:nvPicPr>
          <p:cNvPr id="428" name="그림 4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611" y="4368662"/>
            <a:ext cx="565442" cy="561253"/>
          </a:xfrm>
          <a:prstGeom prst="rect">
            <a:avLst/>
          </a:prstGeom>
        </p:spPr>
      </p:pic>
      <p:pic>
        <p:nvPicPr>
          <p:cNvPr id="429" name="그림 4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571" y="4368662"/>
            <a:ext cx="490237" cy="531844"/>
          </a:xfrm>
          <a:prstGeom prst="rect">
            <a:avLst/>
          </a:prstGeom>
        </p:spPr>
      </p:pic>
      <p:pic>
        <p:nvPicPr>
          <p:cNvPr id="430" name="그림 4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87" y="4368662"/>
            <a:ext cx="574686" cy="527551"/>
          </a:xfrm>
          <a:prstGeom prst="rect">
            <a:avLst/>
          </a:prstGeom>
        </p:spPr>
      </p:pic>
      <p:pic>
        <p:nvPicPr>
          <p:cNvPr id="431" name="그림 4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082" y="4368662"/>
            <a:ext cx="490237" cy="531844"/>
          </a:xfrm>
          <a:prstGeom prst="rect">
            <a:avLst/>
          </a:prstGeom>
        </p:spPr>
      </p:pic>
      <p:sp>
        <p:nvSpPr>
          <p:cNvPr id="432" name="직사각형 431"/>
          <p:cNvSpPr/>
          <p:nvPr/>
        </p:nvSpPr>
        <p:spPr>
          <a:xfrm>
            <a:off x="421071" y="4582564"/>
            <a:ext cx="1665841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000">
                <a:latin typeface="Consolas" panose="020B0609020204030204" pitchFamily="49" charset="0"/>
              </a:rPr>
              <a:t>acrc-palette-deploy-</a:t>
            </a:r>
            <a:r>
              <a:rPr lang="en-US" altLang="ko-KR" sz="1000">
                <a:latin typeface="Consolas" panose="020B0609020204030204" pitchFamily="49" charset="0"/>
              </a:rPr>
              <a:t>1</a:t>
            </a:r>
            <a:endParaRPr lang="ko-KR" altLang="en-US" sz="1000">
              <a:latin typeface="Consolas" panose="020B0609020204030204" pitchFamily="49" charset="0"/>
            </a:endParaRPr>
          </a:p>
        </p:txBody>
      </p:sp>
      <p:sp>
        <p:nvSpPr>
          <p:cNvPr id="433" name="직사각형 432"/>
          <p:cNvSpPr/>
          <p:nvPr/>
        </p:nvSpPr>
        <p:spPr>
          <a:xfrm>
            <a:off x="421071" y="4754214"/>
            <a:ext cx="1665841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000">
                <a:latin typeface="Consolas" panose="020B0609020204030204" pitchFamily="49" charset="0"/>
              </a:rPr>
              <a:t>acrc-palette-deploy-</a:t>
            </a:r>
            <a:r>
              <a:rPr lang="en-US" altLang="ko-KR" sz="1000">
                <a:latin typeface="Consolas" panose="020B0609020204030204" pitchFamily="49" charset="0"/>
              </a:rPr>
              <a:t>2</a:t>
            </a:r>
            <a:endParaRPr lang="ko-KR" altLang="en-US" sz="1000">
              <a:latin typeface="Consolas" panose="020B0609020204030204" pitchFamily="49" charset="0"/>
            </a:endParaRPr>
          </a:p>
        </p:txBody>
      </p:sp>
      <p:cxnSp>
        <p:nvCxnSpPr>
          <p:cNvPr id="434" name="직선 연결선 433"/>
          <p:cNvCxnSpPr/>
          <p:nvPr/>
        </p:nvCxnSpPr>
        <p:spPr>
          <a:xfrm>
            <a:off x="3614266" y="1825918"/>
            <a:ext cx="0" cy="333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5" name="직선 연결선 434"/>
          <p:cNvCxnSpPr/>
          <p:nvPr/>
        </p:nvCxnSpPr>
        <p:spPr>
          <a:xfrm>
            <a:off x="2061330" y="1825918"/>
            <a:ext cx="0" cy="333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6" name="직선 연결선 435"/>
          <p:cNvCxnSpPr/>
          <p:nvPr/>
        </p:nvCxnSpPr>
        <p:spPr>
          <a:xfrm>
            <a:off x="5210512" y="1825918"/>
            <a:ext cx="0" cy="333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7" name="직선 연결선 436"/>
          <p:cNvCxnSpPr/>
          <p:nvPr/>
        </p:nvCxnSpPr>
        <p:spPr>
          <a:xfrm>
            <a:off x="6741478" y="1825918"/>
            <a:ext cx="0" cy="333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8" name="직선 연결선 437"/>
          <p:cNvCxnSpPr/>
          <p:nvPr/>
        </p:nvCxnSpPr>
        <p:spPr>
          <a:xfrm>
            <a:off x="8278496" y="1825918"/>
            <a:ext cx="0" cy="333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9" name="직선 연결선 438"/>
          <p:cNvCxnSpPr/>
          <p:nvPr/>
        </p:nvCxnSpPr>
        <p:spPr>
          <a:xfrm>
            <a:off x="10084118" y="1825918"/>
            <a:ext cx="0" cy="333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0" name="직선 연결선 439"/>
          <p:cNvCxnSpPr/>
          <p:nvPr/>
        </p:nvCxnSpPr>
        <p:spPr>
          <a:xfrm>
            <a:off x="393422" y="4193050"/>
            <a:ext cx="1148280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40"/>
          <p:cNvSpPr txBox="1"/>
          <p:nvPr/>
        </p:nvSpPr>
        <p:spPr>
          <a:xfrm>
            <a:off x="8772225" y="2105519"/>
            <a:ext cx="61555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국토부</a:t>
            </a:r>
            <a:endParaRPr lang="en-US" altLang="ko-KR"/>
          </a:p>
        </p:txBody>
      </p:sp>
      <p:sp>
        <p:nvSpPr>
          <p:cNvPr id="442" name="TextBox 441"/>
          <p:cNvSpPr txBox="1"/>
          <p:nvPr/>
        </p:nvSpPr>
        <p:spPr>
          <a:xfrm>
            <a:off x="2164604" y="2105519"/>
            <a:ext cx="115256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/>
              <a:t>ASP</a:t>
            </a:r>
            <a:r>
              <a:rPr lang="ko-KR" altLang="en-US"/>
              <a:t>국민</a:t>
            </a:r>
            <a:r>
              <a:rPr lang="en-US" altLang="ko-KR"/>
              <a:t>Call</a:t>
            </a:r>
            <a:endParaRPr lang="ko-KR" altLang="en-US" dirty="0" err="1"/>
          </a:p>
        </p:txBody>
      </p:sp>
      <p:sp>
        <p:nvSpPr>
          <p:cNvPr id="443" name="TextBox 442"/>
          <p:cNvSpPr txBox="1"/>
          <p:nvPr/>
        </p:nvSpPr>
        <p:spPr>
          <a:xfrm>
            <a:off x="3635416" y="1982408"/>
            <a:ext cx="1436291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환경청</a:t>
            </a:r>
            <a:r>
              <a:rPr lang="en-US" altLang="ko-KR"/>
              <a:t>,</a:t>
            </a:r>
          </a:p>
          <a:p>
            <a:r>
              <a:rPr lang="ko-KR" altLang="en-US"/>
              <a:t>국가문화유산청</a:t>
            </a:r>
            <a:endParaRPr lang="ko-KR" altLang="en-US" dirty="0" err="1"/>
          </a:p>
        </p:txBody>
      </p:sp>
      <p:sp>
        <p:nvSpPr>
          <p:cNvPr id="444" name="TextBox 443"/>
          <p:cNvSpPr txBox="1"/>
          <p:nvPr/>
        </p:nvSpPr>
        <p:spPr>
          <a:xfrm>
            <a:off x="6960096" y="2105519"/>
            <a:ext cx="102592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여성가족부</a:t>
            </a:r>
            <a:endParaRPr lang="en-US" altLang="ko-KR"/>
          </a:p>
        </p:txBody>
      </p:sp>
      <p:sp>
        <p:nvSpPr>
          <p:cNvPr id="445" name="TextBox 444"/>
          <p:cNvSpPr txBox="1"/>
          <p:nvPr/>
        </p:nvSpPr>
        <p:spPr>
          <a:xfrm>
            <a:off x="10209878" y="1982408"/>
            <a:ext cx="1641475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농촌진흥청</a:t>
            </a:r>
            <a:endParaRPr lang="en-US" altLang="ko-KR"/>
          </a:p>
          <a:p>
            <a:r>
              <a:rPr lang="ko-KR" altLang="en-US"/>
              <a:t>농림축산검역본부</a:t>
            </a:r>
            <a:endParaRPr lang="en-US" altLang="ko-KR"/>
          </a:p>
        </p:txBody>
      </p:sp>
      <p:cxnSp>
        <p:nvCxnSpPr>
          <p:cNvPr id="446" name="직선 연결선 445"/>
          <p:cNvCxnSpPr/>
          <p:nvPr/>
        </p:nvCxnSpPr>
        <p:spPr>
          <a:xfrm>
            <a:off x="393422" y="5163663"/>
            <a:ext cx="1148280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7" name="직선 연결선 446"/>
          <p:cNvCxnSpPr/>
          <p:nvPr/>
        </p:nvCxnSpPr>
        <p:spPr>
          <a:xfrm>
            <a:off x="393422" y="2552163"/>
            <a:ext cx="1148280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8" name="직선 연결선 447"/>
          <p:cNvCxnSpPr/>
          <p:nvPr/>
        </p:nvCxnSpPr>
        <p:spPr>
          <a:xfrm>
            <a:off x="393422" y="1825918"/>
            <a:ext cx="1148280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9" name="TextBox 448"/>
          <p:cNvSpPr txBox="1"/>
          <p:nvPr/>
        </p:nvSpPr>
        <p:spPr>
          <a:xfrm>
            <a:off x="5585541" y="2105519"/>
            <a:ext cx="61555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기상청</a:t>
            </a:r>
            <a:endParaRPr lang="en-US" altLang="ko-KR"/>
          </a:p>
        </p:txBody>
      </p:sp>
      <p:grpSp>
        <p:nvGrpSpPr>
          <p:cNvPr id="450" name="그룹 449"/>
          <p:cNvGrpSpPr/>
          <p:nvPr/>
        </p:nvGrpSpPr>
        <p:grpSpPr>
          <a:xfrm>
            <a:off x="621366" y="2863013"/>
            <a:ext cx="1076748" cy="694055"/>
            <a:chOff x="621366" y="1795634"/>
            <a:chExt cx="1076748" cy="694055"/>
          </a:xfrm>
        </p:grpSpPr>
        <p:pic>
          <p:nvPicPr>
            <p:cNvPr id="451" name="그림 45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366" y="1795634"/>
              <a:ext cx="560062" cy="694055"/>
            </a:xfrm>
            <a:prstGeom prst="rect">
              <a:avLst/>
            </a:prstGeom>
          </p:spPr>
        </p:pic>
        <p:pic>
          <p:nvPicPr>
            <p:cNvPr id="452" name="그림 45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368" y="1811398"/>
              <a:ext cx="525746" cy="651529"/>
            </a:xfrm>
            <a:prstGeom prst="rect">
              <a:avLst/>
            </a:prstGeom>
          </p:spPr>
        </p:pic>
      </p:grpSp>
      <p:sp>
        <p:nvSpPr>
          <p:cNvPr id="453" name="직사각형 452"/>
          <p:cNvSpPr/>
          <p:nvPr/>
        </p:nvSpPr>
        <p:spPr>
          <a:xfrm>
            <a:off x="566209" y="2584410"/>
            <a:ext cx="1269578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>
                <a:latin typeface="Consolas" panose="020B0609020204030204" pitchFamily="49" charset="0"/>
              </a:rPr>
              <a:t>acrc.call110.go.kr</a:t>
            </a:r>
          </a:p>
          <a:p>
            <a:pPr algn="ctr"/>
            <a:r>
              <a:rPr lang="en-US" altLang="ko-KR" sz="1000">
                <a:solidFill>
                  <a:srgbClr val="C00000"/>
                </a:solidFill>
                <a:latin typeface="Consolas" panose="020B0609020204030204" pitchFamily="49" charset="0"/>
              </a:rPr>
              <a:t>192.168.100.25</a:t>
            </a:r>
            <a:endParaRPr lang="ko-KR" altLang="en-US" sz="10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454" name="그룹 453"/>
          <p:cNvGrpSpPr/>
          <p:nvPr/>
        </p:nvGrpSpPr>
        <p:grpSpPr>
          <a:xfrm>
            <a:off x="573543" y="3541535"/>
            <a:ext cx="1269578" cy="644549"/>
            <a:chOff x="493303" y="2249821"/>
            <a:chExt cx="1269578" cy="644549"/>
          </a:xfrm>
        </p:grpSpPr>
        <p:sp>
          <p:nvSpPr>
            <p:cNvPr id="455" name="직사각형 454"/>
            <p:cNvSpPr/>
            <p:nvPr/>
          </p:nvSpPr>
          <p:spPr>
            <a:xfrm>
              <a:off x="493303" y="2249821"/>
              <a:ext cx="126957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>
                  <a:latin typeface="Consolas" panose="020B0609020204030204" pitchFamily="49" charset="0"/>
                </a:rPr>
                <a:t>ske-acrc-call110</a:t>
              </a:r>
              <a:r>
                <a:rPr lang="en-US" altLang="ko-KR" sz="1000">
                  <a:latin typeface="Consolas" panose="020B0609020204030204" pitchFamily="49" charset="0"/>
                </a:rPr>
                <a:t>-1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456" name="직사각형 455"/>
            <p:cNvSpPr/>
            <p:nvPr/>
          </p:nvSpPr>
          <p:spPr>
            <a:xfrm>
              <a:off x="493303" y="2604714"/>
              <a:ext cx="126957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>
                  <a:latin typeface="Consolas" panose="020B0609020204030204" pitchFamily="49" charset="0"/>
                </a:rPr>
                <a:t>ske-acrc-call110</a:t>
              </a:r>
              <a:r>
                <a:rPr lang="en-US" altLang="ko-KR" sz="1000">
                  <a:latin typeface="Consolas" panose="020B0609020204030204" pitchFamily="49" charset="0"/>
                </a:rPr>
                <a:t>-2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457" name="직사각형 456"/>
            <p:cNvSpPr/>
            <p:nvPr/>
          </p:nvSpPr>
          <p:spPr>
            <a:xfrm>
              <a:off x="720497" y="2740482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192.168.90.3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458" name="직사각형 457"/>
            <p:cNvSpPr/>
            <p:nvPr/>
          </p:nvSpPr>
          <p:spPr>
            <a:xfrm>
              <a:off x="720497" y="2407106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192.168.90.2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</p:grpSp>
      <p:sp>
        <p:nvSpPr>
          <p:cNvPr id="459" name="직사각형 458"/>
          <p:cNvSpPr/>
          <p:nvPr/>
        </p:nvSpPr>
        <p:spPr>
          <a:xfrm>
            <a:off x="2178845" y="2584410"/>
            <a:ext cx="1199046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>
                <a:latin typeface="Consolas" panose="020B0609020204030204" pitchFamily="49" charset="0"/>
              </a:rPr>
              <a:t>asp.call110.go.kr</a:t>
            </a:r>
          </a:p>
          <a:p>
            <a:pPr algn="ctr"/>
            <a:r>
              <a:rPr lang="en-US" altLang="ko-KR" sz="1000">
                <a:solidFill>
                  <a:srgbClr val="C00000"/>
                </a:solidFill>
                <a:latin typeface="Consolas" panose="020B0609020204030204" pitchFamily="49" charset="0"/>
              </a:rPr>
              <a:t>192.168.100.26</a:t>
            </a:r>
            <a:endParaRPr lang="ko-KR" altLang="en-US" sz="10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460" name="그룹 459"/>
          <p:cNvGrpSpPr/>
          <p:nvPr/>
        </p:nvGrpSpPr>
        <p:grpSpPr>
          <a:xfrm>
            <a:off x="2150913" y="3541535"/>
            <a:ext cx="1199046" cy="644549"/>
            <a:chOff x="493303" y="2249821"/>
            <a:chExt cx="1199046" cy="644549"/>
          </a:xfrm>
        </p:grpSpPr>
        <p:sp>
          <p:nvSpPr>
            <p:cNvPr id="461" name="직사각형 460"/>
            <p:cNvSpPr/>
            <p:nvPr/>
          </p:nvSpPr>
          <p:spPr>
            <a:xfrm>
              <a:off x="493303" y="2249821"/>
              <a:ext cx="119904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>
                  <a:latin typeface="Consolas" panose="020B0609020204030204" pitchFamily="49" charset="0"/>
                </a:rPr>
                <a:t>ske-a</a:t>
              </a:r>
              <a:r>
                <a:rPr lang="en-US" altLang="ko-KR" sz="1000">
                  <a:latin typeface="Consolas" panose="020B0609020204030204" pitchFamily="49" charset="0"/>
                </a:rPr>
                <a:t>sp</a:t>
              </a:r>
              <a:r>
                <a:rPr lang="ko-KR" altLang="en-US" sz="1000">
                  <a:latin typeface="Consolas" panose="020B0609020204030204" pitchFamily="49" charset="0"/>
                </a:rPr>
                <a:t>-call110</a:t>
              </a:r>
              <a:r>
                <a:rPr lang="en-US" altLang="ko-KR" sz="1000">
                  <a:latin typeface="Consolas" panose="020B0609020204030204" pitchFamily="49" charset="0"/>
                </a:rPr>
                <a:t>-1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462" name="직사각형 461"/>
            <p:cNvSpPr/>
            <p:nvPr/>
          </p:nvSpPr>
          <p:spPr>
            <a:xfrm>
              <a:off x="493303" y="2604714"/>
              <a:ext cx="119904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>
                  <a:latin typeface="Consolas" panose="020B0609020204030204" pitchFamily="49" charset="0"/>
                </a:rPr>
                <a:t>ske-a</a:t>
              </a:r>
              <a:r>
                <a:rPr lang="en-US" altLang="ko-KR" sz="1000">
                  <a:latin typeface="Consolas" panose="020B0609020204030204" pitchFamily="49" charset="0"/>
                </a:rPr>
                <a:t>sp</a:t>
              </a:r>
              <a:r>
                <a:rPr lang="ko-KR" altLang="en-US" sz="1000">
                  <a:latin typeface="Consolas" panose="020B0609020204030204" pitchFamily="49" charset="0"/>
                </a:rPr>
                <a:t>-call110</a:t>
              </a:r>
              <a:r>
                <a:rPr lang="en-US" altLang="ko-KR" sz="1000">
                  <a:latin typeface="Consolas" panose="020B0609020204030204" pitchFamily="49" charset="0"/>
                </a:rPr>
                <a:t>-2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463" name="직사각형 462"/>
            <p:cNvSpPr/>
            <p:nvPr/>
          </p:nvSpPr>
          <p:spPr>
            <a:xfrm>
              <a:off x="720497" y="2740482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192.168.90.5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464" name="직사각형 463"/>
            <p:cNvSpPr/>
            <p:nvPr/>
          </p:nvSpPr>
          <p:spPr>
            <a:xfrm>
              <a:off x="720497" y="2407106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192.168.90.4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</p:grpSp>
      <p:sp>
        <p:nvSpPr>
          <p:cNvPr id="465" name="직사각형 464"/>
          <p:cNvSpPr/>
          <p:nvPr/>
        </p:nvSpPr>
        <p:spPr>
          <a:xfrm>
            <a:off x="3819157" y="2584410"/>
            <a:ext cx="1199046" cy="46166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altLang="ko-KR" sz="1000">
                <a:latin typeface="Consolas" panose="020B0609020204030204" pitchFamily="49" charset="0"/>
              </a:rPr>
              <a:t>me.call110.go.kr</a:t>
            </a:r>
          </a:p>
          <a:p>
            <a:r>
              <a:rPr lang="en-US" altLang="ko-KR" sz="1000">
                <a:latin typeface="Consolas" panose="020B0609020204030204" pitchFamily="49" charset="0"/>
              </a:rPr>
              <a:t>khs.call110.go.kr</a:t>
            </a:r>
          </a:p>
          <a:p>
            <a:r>
              <a:rPr lang="en-US" altLang="ko-KR" sz="1000">
                <a:solidFill>
                  <a:srgbClr val="C00000"/>
                </a:solidFill>
                <a:latin typeface="Consolas" panose="020B0609020204030204" pitchFamily="49" charset="0"/>
              </a:rPr>
              <a:t>192.168.100.30</a:t>
            </a:r>
            <a:endParaRPr lang="ko-KR" altLang="en-US" sz="10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466" name="그룹 465"/>
          <p:cNvGrpSpPr/>
          <p:nvPr/>
        </p:nvGrpSpPr>
        <p:grpSpPr>
          <a:xfrm>
            <a:off x="3755959" y="3541535"/>
            <a:ext cx="1410643" cy="644549"/>
            <a:chOff x="493303" y="2249821"/>
            <a:chExt cx="1410643" cy="644549"/>
          </a:xfrm>
        </p:grpSpPr>
        <p:sp>
          <p:nvSpPr>
            <p:cNvPr id="467" name="직사각형 466"/>
            <p:cNvSpPr/>
            <p:nvPr/>
          </p:nvSpPr>
          <p:spPr>
            <a:xfrm>
              <a:off x="493303" y="2249821"/>
              <a:ext cx="1410643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>
                  <a:latin typeface="Consolas" panose="020B0609020204030204" pitchFamily="49" charset="0"/>
                </a:rPr>
                <a:t>ske-</a:t>
              </a:r>
              <a:r>
                <a:rPr lang="en-US" altLang="ko-KR" sz="1000">
                  <a:latin typeface="Consolas" panose="020B0609020204030204" pitchFamily="49" charset="0"/>
                </a:rPr>
                <a:t>me</a:t>
              </a:r>
              <a:r>
                <a:rPr lang="ko-KR" altLang="en-US" sz="1000">
                  <a:latin typeface="Consolas" panose="020B0609020204030204" pitchFamily="49" charset="0"/>
                </a:rPr>
                <a:t>-</a:t>
              </a:r>
              <a:r>
                <a:rPr lang="en-US" altLang="ko-KR" sz="1000">
                  <a:latin typeface="Consolas" panose="020B0609020204030204" pitchFamily="49" charset="0"/>
                </a:rPr>
                <a:t>khs-</a:t>
              </a:r>
              <a:r>
                <a:rPr lang="ko-KR" altLang="en-US" sz="1000">
                  <a:latin typeface="Consolas" panose="020B0609020204030204" pitchFamily="49" charset="0"/>
                </a:rPr>
                <a:t>call110</a:t>
              </a:r>
              <a:r>
                <a:rPr lang="en-US" altLang="ko-KR" sz="1000">
                  <a:latin typeface="Consolas" panose="020B0609020204030204" pitchFamily="49" charset="0"/>
                </a:rPr>
                <a:t>-1</a:t>
              </a:r>
            </a:p>
          </p:txBody>
        </p:sp>
        <p:sp>
          <p:nvSpPr>
            <p:cNvPr id="468" name="직사각형 467"/>
            <p:cNvSpPr/>
            <p:nvPr/>
          </p:nvSpPr>
          <p:spPr>
            <a:xfrm>
              <a:off x="493303" y="2604714"/>
              <a:ext cx="1410643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>
                  <a:latin typeface="Consolas" panose="020B0609020204030204" pitchFamily="49" charset="0"/>
                </a:rPr>
                <a:t>ske-</a:t>
              </a:r>
              <a:r>
                <a:rPr lang="en-US" altLang="ko-KR" sz="1000">
                  <a:latin typeface="Consolas" panose="020B0609020204030204" pitchFamily="49" charset="0"/>
                </a:rPr>
                <a:t>me-khs</a:t>
              </a:r>
              <a:r>
                <a:rPr lang="ko-KR" altLang="en-US" sz="1000">
                  <a:latin typeface="Consolas" panose="020B0609020204030204" pitchFamily="49" charset="0"/>
                </a:rPr>
                <a:t>-call110</a:t>
              </a:r>
              <a:r>
                <a:rPr lang="en-US" altLang="ko-KR" sz="1000">
                  <a:latin typeface="Consolas" panose="020B0609020204030204" pitchFamily="49" charset="0"/>
                </a:rPr>
                <a:t>-2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469" name="직사각형 468"/>
            <p:cNvSpPr/>
            <p:nvPr/>
          </p:nvSpPr>
          <p:spPr>
            <a:xfrm>
              <a:off x="720497" y="2740482"/>
              <a:ext cx="91691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192.168.90.16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470" name="직사각형 469"/>
            <p:cNvSpPr/>
            <p:nvPr/>
          </p:nvSpPr>
          <p:spPr>
            <a:xfrm>
              <a:off x="720497" y="2407106"/>
              <a:ext cx="91691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192.168.90.15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</p:grpSp>
      <p:sp>
        <p:nvSpPr>
          <p:cNvPr id="471" name="직사각형 470"/>
          <p:cNvSpPr/>
          <p:nvPr/>
        </p:nvSpPr>
        <p:spPr>
          <a:xfrm>
            <a:off x="5288809" y="2584410"/>
            <a:ext cx="1340110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>
                <a:latin typeface="Consolas" panose="020B0609020204030204" pitchFamily="49" charset="0"/>
              </a:rPr>
              <a:t>molit.call110.go.kr</a:t>
            </a:r>
          </a:p>
          <a:p>
            <a:pPr algn="ctr"/>
            <a:r>
              <a:rPr lang="en-US" altLang="ko-KR" sz="1000">
                <a:solidFill>
                  <a:srgbClr val="C00000"/>
                </a:solidFill>
                <a:latin typeface="Consolas" panose="020B0609020204030204" pitchFamily="49" charset="0"/>
              </a:rPr>
              <a:t>192.168.100.29</a:t>
            </a:r>
            <a:endParaRPr lang="ko-KR" altLang="en-US" sz="10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472" name="그룹 471"/>
          <p:cNvGrpSpPr/>
          <p:nvPr/>
        </p:nvGrpSpPr>
        <p:grpSpPr>
          <a:xfrm>
            <a:off x="5331408" y="3541535"/>
            <a:ext cx="1340110" cy="644549"/>
            <a:chOff x="493303" y="2249821"/>
            <a:chExt cx="1340110" cy="644549"/>
          </a:xfrm>
        </p:grpSpPr>
        <p:sp>
          <p:nvSpPr>
            <p:cNvPr id="473" name="직사각형 472"/>
            <p:cNvSpPr/>
            <p:nvPr/>
          </p:nvSpPr>
          <p:spPr>
            <a:xfrm>
              <a:off x="493303" y="2249821"/>
              <a:ext cx="1340110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>
                  <a:latin typeface="Consolas" panose="020B0609020204030204" pitchFamily="49" charset="0"/>
                </a:rPr>
                <a:t>ske-</a:t>
              </a:r>
              <a:r>
                <a:rPr lang="en-US" altLang="ko-KR" sz="1000">
                  <a:latin typeface="Consolas" panose="020B0609020204030204" pitchFamily="49" charset="0"/>
                </a:rPr>
                <a:t>molit</a:t>
              </a:r>
              <a:r>
                <a:rPr lang="ko-KR" altLang="en-US" sz="1000">
                  <a:latin typeface="Consolas" panose="020B0609020204030204" pitchFamily="49" charset="0"/>
                </a:rPr>
                <a:t>-call110</a:t>
              </a:r>
              <a:r>
                <a:rPr lang="en-US" altLang="ko-KR" sz="1000">
                  <a:latin typeface="Consolas" panose="020B0609020204030204" pitchFamily="49" charset="0"/>
                </a:rPr>
                <a:t>-1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474" name="직사각형 473"/>
            <p:cNvSpPr/>
            <p:nvPr/>
          </p:nvSpPr>
          <p:spPr>
            <a:xfrm>
              <a:off x="493303" y="2604714"/>
              <a:ext cx="1340110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>
                  <a:latin typeface="Consolas" panose="020B0609020204030204" pitchFamily="49" charset="0"/>
                </a:rPr>
                <a:t>ske-</a:t>
              </a:r>
              <a:r>
                <a:rPr lang="en-US" altLang="ko-KR" sz="1000">
                  <a:latin typeface="Consolas" panose="020B0609020204030204" pitchFamily="49" charset="0"/>
                </a:rPr>
                <a:t>molit</a:t>
              </a:r>
              <a:r>
                <a:rPr lang="ko-KR" altLang="en-US" sz="1000">
                  <a:latin typeface="Consolas" panose="020B0609020204030204" pitchFamily="49" charset="0"/>
                </a:rPr>
                <a:t>-call110</a:t>
              </a:r>
              <a:r>
                <a:rPr lang="en-US" altLang="ko-KR" sz="1000">
                  <a:latin typeface="Consolas" panose="020B0609020204030204" pitchFamily="49" charset="0"/>
                </a:rPr>
                <a:t>-2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475" name="직사각형 474"/>
            <p:cNvSpPr/>
            <p:nvPr/>
          </p:nvSpPr>
          <p:spPr>
            <a:xfrm>
              <a:off x="720497" y="2740482"/>
              <a:ext cx="91691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192.168.90.14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476" name="직사각형 475"/>
            <p:cNvSpPr/>
            <p:nvPr/>
          </p:nvSpPr>
          <p:spPr>
            <a:xfrm>
              <a:off x="720497" y="2407106"/>
              <a:ext cx="91691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192.168.90.13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</p:grpSp>
      <p:sp>
        <p:nvSpPr>
          <p:cNvPr id="477" name="직사각형 476"/>
          <p:cNvSpPr/>
          <p:nvPr/>
        </p:nvSpPr>
        <p:spPr>
          <a:xfrm>
            <a:off x="6820387" y="2584410"/>
            <a:ext cx="1340110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>
                <a:latin typeface="Consolas" panose="020B0609020204030204" pitchFamily="49" charset="0"/>
              </a:rPr>
              <a:t>mogef.call110.go.kr</a:t>
            </a:r>
          </a:p>
          <a:p>
            <a:pPr algn="ctr"/>
            <a:r>
              <a:rPr lang="en-US" altLang="ko-KR" sz="1000">
                <a:solidFill>
                  <a:srgbClr val="C00000"/>
                </a:solidFill>
                <a:latin typeface="Consolas" panose="020B0609020204030204" pitchFamily="49" charset="0"/>
              </a:rPr>
              <a:t>192.168.100.27</a:t>
            </a:r>
            <a:endParaRPr lang="ko-KR" altLang="en-US" sz="10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478" name="그룹 477"/>
          <p:cNvGrpSpPr/>
          <p:nvPr/>
        </p:nvGrpSpPr>
        <p:grpSpPr>
          <a:xfrm>
            <a:off x="6862986" y="3541535"/>
            <a:ext cx="1340110" cy="644549"/>
            <a:chOff x="493303" y="2249821"/>
            <a:chExt cx="1340110" cy="644549"/>
          </a:xfrm>
        </p:grpSpPr>
        <p:sp>
          <p:nvSpPr>
            <p:cNvPr id="479" name="직사각형 478"/>
            <p:cNvSpPr/>
            <p:nvPr/>
          </p:nvSpPr>
          <p:spPr>
            <a:xfrm>
              <a:off x="493303" y="2249821"/>
              <a:ext cx="1340110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>
                  <a:latin typeface="Consolas" panose="020B0609020204030204" pitchFamily="49" charset="0"/>
                </a:rPr>
                <a:t>ske-</a:t>
              </a:r>
              <a:r>
                <a:rPr lang="en-US" altLang="ko-KR" sz="1000">
                  <a:latin typeface="Consolas" panose="020B0609020204030204" pitchFamily="49" charset="0"/>
                </a:rPr>
                <a:t>mogef</a:t>
              </a:r>
              <a:r>
                <a:rPr lang="ko-KR" altLang="en-US" sz="1000">
                  <a:latin typeface="Consolas" panose="020B0609020204030204" pitchFamily="49" charset="0"/>
                </a:rPr>
                <a:t>-call110</a:t>
              </a:r>
              <a:r>
                <a:rPr lang="en-US" altLang="ko-KR" sz="1000">
                  <a:latin typeface="Consolas" panose="020B0609020204030204" pitchFamily="49" charset="0"/>
                </a:rPr>
                <a:t>-1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480" name="직사각형 479"/>
            <p:cNvSpPr/>
            <p:nvPr/>
          </p:nvSpPr>
          <p:spPr>
            <a:xfrm>
              <a:off x="493303" y="2604714"/>
              <a:ext cx="1340110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>
                  <a:latin typeface="Consolas" panose="020B0609020204030204" pitchFamily="49" charset="0"/>
                </a:rPr>
                <a:t>ske-</a:t>
              </a:r>
              <a:r>
                <a:rPr lang="en-US" altLang="ko-KR" sz="1000">
                  <a:latin typeface="Consolas" panose="020B0609020204030204" pitchFamily="49" charset="0"/>
                </a:rPr>
                <a:t>mogef</a:t>
              </a:r>
              <a:r>
                <a:rPr lang="ko-KR" altLang="en-US" sz="1000">
                  <a:latin typeface="Consolas" panose="020B0609020204030204" pitchFamily="49" charset="0"/>
                </a:rPr>
                <a:t>-call110</a:t>
              </a:r>
              <a:r>
                <a:rPr lang="en-US" altLang="ko-KR" sz="1000">
                  <a:latin typeface="Consolas" panose="020B0609020204030204" pitchFamily="49" charset="0"/>
                </a:rPr>
                <a:t>-2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481" name="직사각형 480"/>
            <p:cNvSpPr/>
            <p:nvPr/>
          </p:nvSpPr>
          <p:spPr>
            <a:xfrm>
              <a:off x="720497" y="2740482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192.168.90.8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482" name="직사각형 481"/>
            <p:cNvSpPr/>
            <p:nvPr/>
          </p:nvSpPr>
          <p:spPr>
            <a:xfrm>
              <a:off x="720497" y="2407106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192.168.90.7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</p:grpSp>
      <p:sp>
        <p:nvSpPr>
          <p:cNvPr id="483" name="직사각형 482"/>
          <p:cNvSpPr/>
          <p:nvPr/>
        </p:nvSpPr>
        <p:spPr>
          <a:xfrm>
            <a:off x="8546636" y="2584410"/>
            <a:ext cx="1199046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>
                <a:latin typeface="Consolas" panose="020B0609020204030204" pitchFamily="49" charset="0"/>
              </a:rPr>
              <a:t>kma.call110.go.kr</a:t>
            </a:r>
          </a:p>
          <a:p>
            <a:pPr algn="ctr"/>
            <a:r>
              <a:rPr lang="en-US" altLang="ko-KR" sz="1000">
                <a:solidFill>
                  <a:srgbClr val="C00000"/>
                </a:solidFill>
                <a:latin typeface="Consolas" panose="020B0609020204030204" pitchFamily="49" charset="0"/>
              </a:rPr>
              <a:t>192.168.100.28</a:t>
            </a:r>
            <a:endParaRPr lang="ko-KR" altLang="en-US" sz="10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484" name="그룹 483"/>
          <p:cNvGrpSpPr/>
          <p:nvPr/>
        </p:nvGrpSpPr>
        <p:grpSpPr>
          <a:xfrm>
            <a:off x="8518704" y="3541535"/>
            <a:ext cx="1199046" cy="644549"/>
            <a:chOff x="493303" y="2249821"/>
            <a:chExt cx="1199046" cy="644549"/>
          </a:xfrm>
        </p:grpSpPr>
        <p:sp>
          <p:nvSpPr>
            <p:cNvPr id="485" name="직사각형 484"/>
            <p:cNvSpPr/>
            <p:nvPr/>
          </p:nvSpPr>
          <p:spPr>
            <a:xfrm>
              <a:off x="493303" y="2249821"/>
              <a:ext cx="119904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>
                  <a:latin typeface="Consolas" panose="020B0609020204030204" pitchFamily="49" charset="0"/>
                </a:rPr>
                <a:t>ske-</a:t>
              </a:r>
              <a:r>
                <a:rPr lang="en-US" altLang="ko-KR" sz="1000">
                  <a:latin typeface="Consolas" panose="020B0609020204030204" pitchFamily="49" charset="0"/>
                </a:rPr>
                <a:t>kma</a:t>
              </a:r>
              <a:r>
                <a:rPr lang="ko-KR" altLang="en-US" sz="1000">
                  <a:latin typeface="Consolas" panose="020B0609020204030204" pitchFamily="49" charset="0"/>
                </a:rPr>
                <a:t>-call110</a:t>
              </a:r>
              <a:r>
                <a:rPr lang="en-US" altLang="ko-KR" sz="1000">
                  <a:latin typeface="Consolas" panose="020B0609020204030204" pitchFamily="49" charset="0"/>
                </a:rPr>
                <a:t>-1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486" name="직사각형 485"/>
            <p:cNvSpPr/>
            <p:nvPr/>
          </p:nvSpPr>
          <p:spPr>
            <a:xfrm>
              <a:off x="493303" y="2604714"/>
              <a:ext cx="119904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>
                  <a:latin typeface="Consolas" panose="020B0609020204030204" pitchFamily="49" charset="0"/>
                </a:rPr>
                <a:t>ske-</a:t>
              </a:r>
              <a:r>
                <a:rPr lang="en-US" altLang="ko-KR" sz="1000">
                  <a:latin typeface="Consolas" panose="020B0609020204030204" pitchFamily="49" charset="0"/>
                </a:rPr>
                <a:t>kma</a:t>
              </a:r>
              <a:r>
                <a:rPr lang="ko-KR" altLang="en-US" sz="1000">
                  <a:latin typeface="Consolas" panose="020B0609020204030204" pitchFamily="49" charset="0"/>
                </a:rPr>
                <a:t>-call110</a:t>
              </a:r>
              <a:r>
                <a:rPr lang="en-US" altLang="ko-KR" sz="1000">
                  <a:latin typeface="Consolas" panose="020B0609020204030204" pitchFamily="49" charset="0"/>
                </a:rPr>
                <a:t>-2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487" name="직사각형 486"/>
            <p:cNvSpPr/>
            <p:nvPr/>
          </p:nvSpPr>
          <p:spPr>
            <a:xfrm>
              <a:off x="720497" y="2740482"/>
              <a:ext cx="91691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192.168.90.10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488" name="직사각형 487"/>
            <p:cNvSpPr/>
            <p:nvPr/>
          </p:nvSpPr>
          <p:spPr>
            <a:xfrm>
              <a:off x="720497" y="2407106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192.168.90.9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</p:grpSp>
      <p:sp>
        <p:nvSpPr>
          <p:cNvPr id="489" name="직사각형 488"/>
          <p:cNvSpPr/>
          <p:nvPr/>
        </p:nvSpPr>
        <p:spPr>
          <a:xfrm>
            <a:off x="10283885" y="2584410"/>
            <a:ext cx="1269578" cy="46166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>
                <a:latin typeface="Consolas" panose="020B0609020204030204" pitchFamily="49" charset="0"/>
              </a:rPr>
              <a:t>rpqa.call110.go.kr</a:t>
            </a:r>
          </a:p>
          <a:p>
            <a:pPr algn="ctr"/>
            <a:r>
              <a:rPr lang="en-US" altLang="ko-KR" sz="1000">
                <a:latin typeface="Consolas" panose="020B0609020204030204" pitchFamily="49" charset="0"/>
              </a:rPr>
              <a:t>rda.call110.go.kr</a:t>
            </a:r>
          </a:p>
          <a:p>
            <a:pPr algn="ctr"/>
            <a:r>
              <a:rPr lang="en-US" altLang="ko-KR" sz="1000">
                <a:solidFill>
                  <a:srgbClr val="C00000"/>
                </a:solidFill>
                <a:latin typeface="Consolas" panose="020B0609020204030204" pitchFamily="49" charset="0"/>
              </a:rPr>
              <a:t>192.168.100.31</a:t>
            </a:r>
            <a:endParaRPr lang="ko-KR" altLang="en-US" sz="10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490" name="그룹 489"/>
          <p:cNvGrpSpPr/>
          <p:nvPr/>
        </p:nvGrpSpPr>
        <p:grpSpPr>
          <a:xfrm>
            <a:off x="10291218" y="3541535"/>
            <a:ext cx="1622239" cy="644549"/>
            <a:chOff x="493303" y="2249821"/>
            <a:chExt cx="1622239" cy="644549"/>
          </a:xfrm>
        </p:grpSpPr>
        <p:sp>
          <p:nvSpPr>
            <p:cNvPr id="491" name="직사각형 490"/>
            <p:cNvSpPr/>
            <p:nvPr/>
          </p:nvSpPr>
          <p:spPr>
            <a:xfrm>
              <a:off x="493303" y="2249821"/>
              <a:ext cx="1551707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>
                  <a:latin typeface="Consolas" panose="020B0609020204030204" pitchFamily="49" charset="0"/>
                </a:rPr>
                <a:t>ske-</a:t>
              </a:r>
              <a:r>
                <a:rPr lang="en-US" altLang="ko-KR" sz="1000">
                  <a:latin typeface="Consolas" panose="020B0609020204030204" pitchFamily="49" charset="0"/>
                </a:rPr>
                <a:t>rda-apqa</a:t>
              </a:r>
              <a:r>
                <a:rPr lang="ko-KR" altLang="en-US" sz="1000">
                  <a:latin typeface="Consolas" panose="020B0609020204030204" pitchFamily="49" charset="0"/>
                </a:rPr>
                <a:t>-call110</a:t>
              </a:r>
              <a:r>
                <a:rPr lang="en-US" altLang="ko-KR" sz="1000">
                  <a:latin typeface="Consolas" panose="020B0609020204030204" pitchFamily="49" charset="0"/>
                </a:rPr>
                <a:t>-1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492" name="직사각형 491"/>
            <p:cNvSpPr/>
            <p:nvPr/>
          </p:nvSpPr>
          <p:spPr>
            <a:xfrm>
              <a:off x="493303" y="2604714"/>
              <a:ext cx="1622239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>
                  <a:latin typeface="Consolas" panose="020B0609020204030204" pitchFamily="49" charset="0"/>
                </a:rPr>
                <a:t>ske-</a:t>
              </a:r>
              <a:r>
                <a:rPr lang="en-US" altLang="ko-KR" sz="1000">
                  <a:latin typeface="Consolas" panose="020B0609020204030204" pitchFamily="49" charset="0"/>
                </a:rPr>
                <a:t> rda-apqa</a:t>
              </a:r>
              <a:r>
                <a:rPr lang="ko-KR" altLang="en-US" sz="1000">
                  <a:latin typeface="Consolas" panose="020B0609020204030204" pitchFamily="49" charset="0"/>
                </a:rPr>
                <a:t>-call110</a:t>
              </a:r>
              <a:r>
                <a:rPr lang="en-US" altLang="ko-KR" sz="1000">
                  <a:latin typeface="Consolas" panose="020B0609020204030204" pitchFamily="49" charset="0"/>
                </a:rPr>
                <a:t>-2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493" name="직사각형 492"/>
            <p:cNvSpPr/>
            <p:nvPr/>
          </p:nvSpPr>
          <p:spPr>
            <a:xfrm>
              <a:off x="720497" y="2740482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>
                  <a:solidFill>
                    <a:srgbClr val="C00000"/>
                  </a:solidFill>
                  <a:latin typeface="Consolas" panose="020B0609020204030204" pitchFamily="49" charset="0"/>
                </a:rPr>
                <a:t>192.168.0.19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494" name="직사각형 493"/>
            <p:cNvSpPr/>
            <p:nvPr/>
          </p:nvSpPr>
          <p:spPr>
            <a:xfrm>
              <a:off x="720497" y="2407106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>
                  <a:solidFill>
                    <a:srgbClr val="C00000"/>
                  </a:solidFill>
                  <a:latin typeface="Consolas" panose="020B0609020204030204" pitchFamily="49" charset="0"/>
                </a:rPr>
                <a:t>192.168.0.18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</p:grpSp>
      <p:sp>
        <p:nvSpPr>
          <p:cNvPr id="495" name="직사각형 494"/>
          <p:cNvSpPr/>
          <p:nvPr/>
        </p:nvSpPr>
        <p:spPr>
          <a:xfrm>
            <a:off x="2052419" y="4582564"/>
            <a:ext cx="159530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 sz="1000">
                <a:latin typeface="Consolas" panose="020B0609020204030204" pitchFamily="49" charset="0"/>
              </a:rPr>
              <a:t>asp</a:t>
            </a:r>
            <a:r>
              <a:rPr lang="ko-KR" altLang="en-US" sz="1000">
                <a:latin typeface="Consolas" panose="020B0609020204030204" pitchFamily="49" charset="0"/>
              </a:rPr>
              <a:t>-palette-deploy-</a:t>
            </a:r>
            <a:r>
              <a:rPr lang="en-US" altLang="ko-KR" sz="1000">
                <a:latin typeface="Consolas" panose="020B0609020204030204" pitchFamily="49" charset="0"/>
              </a:rPr>
              <a:t>1</a:t>
            </a:r>
            <a:endParaRPr lang="ko-KR" altLang="en-US" sz="1000">
              <a:latin typeface="Consolas" panose="020B0609020204030204" pitchFamily="49" charset="0"/>
            </a:endParaRPr>
          </a:p>
        </p:txBody>
      </p:sp>
      <p:sp>
        <p:nvSpPr>
          <p:cNvPr id="496" name="직사각형 495"/>
          <p:cNvSpPr/>
          <p:nvPr/>
        </p:nvSpPr>
        <p:spPr>
          <a:xfrm>
            <a:off x="2052419" y="4754214"/>
            <a:ext cx="159530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000">
                <a:latin typeface="Consolas" panose="020B0609020204030204" pitchFamily="49" charset="0"/>
              </a:rPr>
              <a:t>a</a:t>
            </a:r>
            <a:r>
              <a:rPr lang="en-US" altLang="ko-KR" sz="1000">
                <a:latin typeface="Consolas" panose="020B0609020204030204" pitchFamily="49" charset="0"/>
              </a:rPr>
              <a:t>sp</a:t>
            </a:r>
            <a:r>
              <a:rPr lang="ko-KR" altLang="en-US" sz="1000">
                <a:latin typeface="Consolas" panose="020B0609020204030204" pitchFamily="49" charset="0"/>
              </a:rPr>
              <a:t>-palette-deploy-</a:t>
            </a:r>
            <a:r>
              <a:rPr lang="en-US" altLang="ko-KR" sz="1000">
                <a:latin typeface="Consolas" panose="020B0609020204030204" pitchFamily="49" charset="0"/>
              </a:rPr>
              <a:t>2</a:t>
            </a:r>
            <a:endParaRPr lang="ko-KR" altLang="en-US" sz="1000">
              <a:latin typeface="Consolas" panose="020B0609020204030204" pitchFamily="49" charset="0"/>
            </a:endParaRPr>
          </a:p>
        </p:txBody>
      </p:sp>
      <p:sp>
        <p:nvSpPr>
          <p:cNvPr id="497" name="직사각형 496"/>
          <p:cNvSpPr/>
          <p:nvPr/>
        </p:nvSpPr>
        <p:spPr>
          <a:xfrm>
            <a:off x="3522380" y="4582564"/>
            <a:ext cx="1806905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 sz="1000">
                <a:latin typeface="Consolas" panose="020B0609020204030204" pitchFamily="49" charset="0"/>
              </a:rPr>
              <a:t>me-khs</a:t>
            </a:r>
            <a:r>
              <a:rPr lang="ko-KR" altLang="en-US" sz="1000">
                <a:latin typeface="Consolas" panose="020B0609020204030204" pitchFamily="49" charset="0"/>
              </a:rPr>
              <a:t>-palette-deploy-</a:t>
            </a:r>
            <a:r>
              <a:rPr lang="en-US" altLang="ko-KR" sz="1000">
                <a:latin typeface="Consolas" panose="020B0609020204030204" pitchFamily="49" charset="0"/>
              </a:rPr>
              <a:t>1</a:t>
            </a:r>
            <a:endParaRPr lang="ko-KR" altLang="en-US" sz="1000">
              <a:latin typeface="Consolas" panose="020B0609020204030204" pitchFamily="49" charset="0"/>
            </a:endParaRPr>
          </a:p>
        </p:txBody>
      </p:sp>
      <p:sp>
        <p:nvSpPr>
          <p:cNvPr id="498" name="직사각형 497"/>
          <p:cNvSpPr/>
          <p:nvPr/>
        </p:nvSpPr>
        <p:spPr>
          <a:xfrm>
            <a:off x="3522380" y="4754214"/>
            <a:ext cx="1806905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 sz="1000">
                <a:latin typeface="Consolas" panose="020B0609020204030204" pitchFamily="49" charset="0"/>
              </a:rPr>
              <a:t>me-khs</a:t>
            </a:r>
            <a:r>
              <a:rPr lang="ko-KR" altLang="en-US" sz="1000">
                <a:latin typeface="Consolas" panose="020B0609020204030204" pitchFamily="49" charset="0"/>
              </a:rPr>
              <a:t>-palette-deploy-</a:t>
            </a:r>
            <a:r>
              <a:rPr lang="en-US" altLang="ko-KR" sz="1000">
                <a:latin typeface="Consolas" panose="020B0609020204030204" pitchFamily="49" charset="0"/>
              </a:rPr>
              <a:t>2</a:t>
            </a:r>
            <a:endParaRPr lang="ko-KR" altLang="en-US" sz="1000">
              <a:latin typeface="Consolas" panose="020B0609020204030204" pitchFamily="49" charset="0"/>
            </a:endParaRPr>
          </a:p>
        </p:txBody>
      </p:sp>
      <p:sp>
        <p:nvSpPr>
          <p:cNvPr id="499" name="직사각형 498"/>
          <p:cNvSpPr/>
          <p:nvPr/>
        </p:nvSpPr>
        <p:spPr>
          <a:xfrm>
            <a:off x="5132844" y="4582564"/>
            <a:ext cx="173637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 sz="1000">
                <a:latin typeface="Consolas" panose="020B0609020204030204" pitchFamily="49" charset="0"/>
              </a:rPr>
              <a:t>molit</a:t>
            </a:r>
            <a:r>
              <a:rPr lang="ko-KR" altLang="en-US" sz="1000">
                <a:latin typeface="Consolas" panose="020B0609020204030204" pitchFamily="49" charset="0"/>
              </a:rPr>
              <a:t>-palette-deploy-</a:t>
            </a:r>
            <a:r>
              <a:rPr lang="en-US" altLang="ko-KR" sz="1000">
                <a:latin typeface="Consolas" panose="020B0609020204030204" pitchFamily="49" charset="0"/>
              </a:rPr>
              <a:t>1</a:t>
            </a:r>
            <a:endParaRPr lang="ko-KR" altLang="en-US" sz="1000">
              <a:latin typeface="Consolas" panose="020B0609020204030204" pitchFamily="49" charset="0"/>
            </a:endParaRPr>
          </a:p>
        </p:txBody>
      </p:sp>
      <p:sp>
        <p:nvSpPr>
          <p:cNvPr id="500" name="직사각형 499"/>
          <p:cNvSpPr/>
          <p:nvPr/>
        </p:nvSpPr>
        <p:spPr>
          <a:xfrm>
            <a:off x="5132844" y="4754214"/>
            <a:ext cx="173637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 sz="1000">
                <a:latin typeface="Consolas" panose="020B0609020204030204" pitchFamily="49" charset="0"/>
              </a:rPr>
              <a:t>molit</a:t>
            </a:r>
            <a:r>
              <a:rPr lang="ko-KR" altLang="en-US" sz="1000">
                <a:latin typeface="Consolas" panose="020B0609020204030204" pitchFamily="49" charset="0"/>
              </a:rPr>
              <a:t>-palette-deploy-</a:t>
            </a:r>
            <a:r>
              <a:rPr lang="en-US" altLang="ko-KR" sz="1000">
                <a:latin typeface="Consolas" panose="020B0609020204030204" pitchFamily="49" charset="0"/>
              </a:rPr>
              <a:t>2</a:t>
            </a:r>
            <a:endParaRPr lang="ko-KR" altLang="en-US" sz="1000">
              <a:latin typeface="Consolas" panose="020B0609020204030204" pitchFamily="49" charset="0"/>
            </a:endParaRPr>
          </a:p>
        </p:txBody>
      </p:sp>
      <p:sp>
        <p:nvSpPr>
          <p:cNvPr id="501" name="직사각형 500"/>
          <p:cNvSpPr/>
          <p:nvPr/>
        </p:nvSpPr>
        <p:spPr>
          <a:xfrm>
            <a:off x="6747618" y="4582564"/>
            <a:ext cx="173637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 sz="1000">
                <a:latin typeface="Consolas" panose="020B0609020204030204" pitchFamily="49" charset="0"/>
              </a:rPr>
              <a:t>mogef</a:t>
            </a:r>
            <a:r>
              <a:rPr lang="ko-KR" altLang="en-US" sz="1000">
                <a:latin typeface="Consolas" panose="020B0609020204030204" pitchFamily="49" charset="0"/>
              </a:rPr>
              <a:t>-palette-deploy-</a:t>
            </a:r>
            <a:r>
              <a:rPr lang="en-US" altLang="ko-KR" sz="1000">
                <a:latin typeface="Consolas" panose="020B0609020204030204" pitchFamily="49" charset="0"/>
              </a:rPr>
              <a:t>1</a:t>
            </a:r>
            <a:endParaRPr lang="ko-KR" altLang="en-US" sz="1000">
              <a:latin typeface="Consolas" panose="020B0609020204030204" pitchFamily="49" charset="0"/>
            </a:endParaRPr>
          </a:p>
        </p:txBody>
      </p:sp>
      <p:sp>
        <p:nvSpPr>
          <p:cNvPr id="502" name="직사각형 501"/>
          <p:cNvSpPr/>
          <p:nvPr/>
        </p:nvSpPr>
        <p:spPr>
          <a:xfrm>
            <a:off x="6747618" y="4754214"/>
            <a:ext cx="173637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 sz="1000">
                <a:latin typeface="Consolas" panose="020B0609020204030204" pitchFamily="49" charset="0"/>
              </a:rPr>
              <a:t>mogef</a:t>
            </a:r>
            <a:r>
              <a:rPr lang="ko-KR" altLang="en-US" sz="1000">
                <a:latin typeface="Consolas" panose="020B0609020204030204" pitchFamily="49" charset="0"/>
              </a:rPr>
              <a:t>-palette-deploy-</a:t>
            </a:r>
            <a:r>
              <a:rPr lang="en-US" altLang="ko-KR" sz="1000">
                <a:latin typeface="Consolas" panose="020B0609020204030204" pitchFamily="49" charset="0"/>
              </a:rPr>
              <a:t>2</a:t>
            </a:r>
            <a:endParaRPr lang="ko-KR" altLang="en-US" sz="1000">
              <a:latin typeface="Consolas" panose="020B0609020204030204" pitchFamily="49" charset="0"/>
            </a:endParaRPr>
          </a:p>
        </p:txBody>
      </p:sp>
      <p:sp>
        <p:nvSpPr>
          <p:cNvPr id="503" name="직사각형 502"/>
          <p:cNvSpPr/>
          <p:nvPr/>
        </p:nvSpPr>
        <p:spPr>
          <a:xfrm>
            <a:off x="8377621" y="4582564"/>
            <a:ext cx="159530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 sz="1000">
                <a:latin typeface="Consolas" panose="020B0609020204030204" pitchFamily="49" charset="0"/>
              </a:rPr>
              <a:t>kma</a:t>
            </a:r>
            <a:r>
              <a:rPr lang="ko-KR" altLang="en-US" sz="1000">
                <a:latin typeface="Consolas" panose="020B0609020204030204" pitchFamily="49" charset="0"/>
              </a:rPr>
              <a:t>-palette-deploy-</a:t>
            </a:r>
            <a:r>
              <a:rPr lang="en-US" altLang="ko-KR" sz="1000">
                <a:latin typeface="Consolas" panose="020B0609020204030204" pitchFamily="49" charset="0"/>
              </a:rPr>
              <a:t>1</a:t>
            </a:r>
            <a:endParaRPr lang="ko-KR" altLang="en-US" sz="1000">
              <a:latin typeface="Consolas" panose="020B0609020204030204" pitchFamily="49" charset="0"/>
            </a:endParaRPr>
          </a:p>
        </p:txBody>
      </p:sp>
      <p:sp>
        <p:nvSpPr>
          <p:cNvPr id="504" name="직사각형 503"/>
          <p:cNvSpPr/>
          <p:nvPr/>
        </p:nvSpPr>
        <p:spPr>
          <a:xfrm>
            <a:off x="8377621" y="4754214"/>
            <a:ext cx="159530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 sz="1000">
                <a:latin typeface="Consolas" panose="020B0609020204030204" pitchFamily="49" charset="0"/>
              </a:rPr>
              <a:t>kma</a:t>
            </a:r>
            <a:r>
              <a:rPr lang="ko-KR" altLang="en-US" sz="1000">
                <a:latin typeface="Consolas" panose="020B0609020204030204" pitchFamily="49" charset="0"/>
              </a:rPr>
              <a:t>-palette-deploy-</a:t>
            </a:r>
            <a:r>
              <a:rPr lang="en-US" altLang="ko-KR" sz="1000">
                <a:latin typeface="Consolas" panose="020B0609020204030204" pitchFamily="49" charset="0"/>
              </a:rPr>
              <a:t>2</a:t>
            </a:r>
            <a:endParaRPr lang="ko-KR" altLang="en-US" sz="1000">
              <a:latin typeface="Consolas" panose="020B0609020204030204" pitchFamily="49" charset="0"/>
            </a:endParaRPr>
          </a:p>
        </p:txBody>
      </p:sp>
      <p:sp>
        <p:nvSpPr>
          <p:cNvPr id="505" name="직사각형 504"/>
          <p:cNvSpPr/>
          <p:nvPr/>
        </p:nvSpPr>
        <p:spPr>
          <a:xfrm>
            <a:off x="10019735" y="4582564"/>
            <a:ext cx="194796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 sz="1000">
                <a:latin typeface="Consolas" panose="020B0609020204030204" pitchFamily="49" charset="0"/>
              </a:rPr>
              <a:t>rpa-apqa</a:t>
            </a:r>
            <a:r>
              <a:rPr lang="ko-KR" altLang="en-US" sz="1000">
                <a:latin typeface="Consolas" panose="020B0609020204030204" pitchFamily="49" charset="0"/>
              </a:rPr>
              <a:t>-palette-deploy-</a:t>
            </a:r>
            <a:r>
              <a:rPr lang="en-US" altLang="ko-KR" sz="1000">
                <a:latin typeface="Consolas" panose="020B0609020204030204" pitchFamily="49" charset="0"/>
              </a:rPr>
              <a:t>1</a:t>
            </a:r>
            <a:endParaRPr lang="ko-KR" altLang="en-US" sz="1000">
              <a:latin typeface="Consolas" panose="020B0609020204030204" pitchFamily="49" charset="0"/>
            </a:endParaRPr>
          </a:p>
        </p:txBody>
      </p:sp>
      <p:sp>
        <p:nvSpPr>
          <p:cNvPr id="506" name="직사각형 505"/>
          <p:cNvSpPr/>
          <p:nvPr/>
        </p:nvSpPr>
        <p:spPr>
          <a:xfrm>
            <a:off x="10019735" y="4754214"/>
            <a:ext cx="194796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 sz="1000">
                <a:latin typeface="Consolas" panose="020B0609020204030204" pitchFamily="49" charset="0"/>
              </a:rPr>
              <a:t>rpa-apqa</a:t>
            </a:r>
            <a:r>
              <a:rPr lang="ko-KR" altLang="en-US" sz="1000">
                <a:latin typeface="Consolas" panose="020B0609020204030204" pitchFamily="49" charset="0"/>
              </a:rPr>
              <a:t>-palette-deploy-</a:t>
            </a:r>
            <a:r>
              <a:rPr lang="en-US" altLang="ko-KR" sz="1000">
                <a:latin typeface="Consolas" panose="020B0609020204030204" pitchFamily="49" charset="0"/>
              </a:rPr>
              <a:t>2</a:t>
            </a:r>
            <a:endParaRPr lang="ko-KR" altLang="en-US" sz="1000">
              <a:latin typeface="Consolas" panose="020B0609020204030204" pitchFamily="49" charset="0"/>
            </a:endParaRPr>
          </a:p>
        </p:txBody>
      </p:sp>
      <p:sp>
        <p:nvSpPr>
          <p:cNvPr id="508" name="TextBox 507"/>
          <p:cNvSpPr txBox="1"/>
          <p:nvPr/>
        </p:nvSpPr>
        <p:spPr>
          <a:xfrm>
            <a:off x="754931" y="2105519"/>
            <a:ext cx="102592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ko-KR" altLang="en-US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권익위원회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509" name="그룹 508"/>
          <p:cNvGrpSpPr/>
          <p:nvPr/>
        </p:nvGrpSpPr>
        <p:grpSpPr>
          <a:xfrm>
            <a:off x="2260762" y="2863013"/>
            <a:ext cx="1076748" cy="694055"/>
            <a:chOff x="621366" y="1795634"/>
            <a:chExt cx="1076748" cy="694055"/>
          </a:xfrm>
        </p:grpSpPr>
        <p:pic>
          <p:nvPicPr>
            <p:cNvPr id="510" name="그림 50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366" y="1795634"/>
              <a:ext cx="560062" cy="694055"/>
            </a:xfrm>
            <a:prstGeom prst="rect">
              <a:avLst/>
            </a:prstGeom>
          </p:spPr>
        </p:pic>
        <p:pic>
          <p:nvPicPr>
            <p:cNvPr id="511" name="그림 51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368" y="1811398"/>
              <a:ext cx="525746" cy="651529"/>
            </a:xfrm>
            <a:prstGeom prst="rect">
              <a:avLst/>
            </a:prstGeom>
          </p:spPr>
        </p:pic>
      </p:grpSp>
      <p:grpSp>
        <p:nvGrpSpPr>
          <p:cNvPr id="512" name="그룹 511"/>
          <p:cNvGrpSpPr/>
          <p:nvPr/>
        </p:nvGrpSpPr>
        <p:grpSpPr>
          <a:xfrm>
            <a:off x="3807064" y="2863013"/>
            <a:ext cx="1076748" cy="694055"/>
            <a:chOff x="621366" y="1795634"/>
            <a:chExt cx="1076748" cy="694055"/>
          </a:xfrm>
        </p:grpSpPr>
        <p:pic>
          <p:nvPicPr>
            <p:cNvPr id="513" name="그림 5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366" y="1795634"/>
              <a:ext cx="560062" cy="694055"/>
            </a:xfrm>
            <a:prstGeom prst="rect">
              <a:avLst/>
            </a:prstGeom>
          </p:spPr>
        </p:pic>
        <p:pic>
          <p:nvPicPr>
            <p:cNvPr id="514" name="그림 51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368" y="1811398"/>
              <a:ext cx="525746" cy="651529"/>
            </a:xfrm>
            <a:prstGeom prst="rect">
              <a:avLst/>
            </a:prstGeom>
          </p:spPr>
        </p:pic>
      </p:grpSp>
      <p:grpSp>
        <p:nvGrpSpPr>
          <p:cNvPr id="515" name="그룹 514"/>
          <p:cNvGrpSpPr/>
          <p:nvPr/>
        </p:nvGrpSpPr>
        <p:grpSpPr>
          <a:xfrm>
            <a:off x="5427103" y="2863013"/>
            <a:ext cx="1076748" cy="694055"/>
            <a:chOff x="621366" y="1795634"/>
            <a:chExt cx="1076748" cy="694055"/>
          </a:xfrm>
        </p:grpSpPr>
        <p:pic>
          <p:nvPicPr>
            <p:cNvPr id="516" name="그림 51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366" y="1795634"/>
              <a:ext cx="560062" cy="694055"/>
            </a:xfrm>
            <a:prstGeom prst="rect">
              <a:avLst/>
            </a:prstGeom>
          </p:spPr>
        </p:pic>
        <p:pic>
          <p:nvPicPr>
            <p:cNvPr id="517" name="그림 51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368" y="1811398"/>
              <a:ext cx="525746" cy="651529"/>
            </a:xfrm>
            <a:prstGeom prst="rect">
              <a:avLst/>
            </a:prstGeom>
          </p:spPr>
        </p:pic>
      </p:grpSp>
      <p:grpSp>
        <p:nvGrpSpPr>
          <p:cNvPr id="518" name="그룹 517"/>
          <p:cNvGrpSpPr/>
          <p:nvPr/>
        </p:nvGrpSpPr>
        <p:grpSpPr>
          <a:xfrm>
            <a:off x="6974999" y="2863013"/>
            <a:ext cx="1076748" cy="694055"/>
            <a:chOff x="621366" y="1795634"/>
            <a:chExt cx="1076748" cy="694055"/>
          </a:xfrm>
        </p:grpSpPr>
        <p:pic>
          <p:nvPicPr>
            <p:cNvPr id="519" name="그림 51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366" y="1795634"/>
              <a:ext cx="560062" cy="694055"/>
            </a:xfrm>
            <a:prstGeom prst="rect">
              <a:avLst/>
            </a:prstGeom>
          </p:spPr>
        </p:pic>
        <p:pic>
          <p:nvPicPr>
            <p:cNvPr id="520" name="그림 51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368" y="1811398"/>
              <a:ext cx="525746" cy="651529"/>
            </a:xfrm>
            <a:prstGeom prst="rect">
              <a:avLst/>
            </a:prstGeom>
          </p:spPr>
        </p:pic>
      </p:grpSp>
      <p:grpSp>
        <p:nvGrpSpPr>
          <p:cNvPr id="521" name="그룹 520"/>
          <p:cNvGrpSpPr/>
          <p:nvPr/>
        </p:nvGrpSpPr>
        <p:grpSpPr>
          <a:xfrm>
            <a:off x="8611028" y="2863013"/>
            <a:ext cx="1076748" cy="694055"/>
            <a:chOff x="621366" y="1795634"/>
            <a:chExt cx="1076748" cy="694055"/>
          </a:xfrm>
        </p:grpSpPr>
        <p:pic>
          <p:nvPicPr>
            <p:cNvPr id="522" name="그림 52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366" y="1795634"/>
              <a:ext cx="560062" cy="694055"/>
            </a:xfrm>
            <a:prstGeom prst="rect">
              <a:avLst/>
            </a:prstGeom>
          </p:spPr>
        </p:pic>
        <p:pic>
          <p:nvPicPr>
            <p:cNvPr id="523" name="그림 52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368" y="1811398"/>
              <a:ext cx="525746" cy="651529"/>
            </a:xfrm>
            <a:prstGeom prst="rect">
              <a:avLst/>
            </a:prstGeom>
          </p:spPr>
        </p:pic>
      </p:grpSp>
      <p:grpSp>
        <p:nvGrpSpPr>
          <p:cNvPr id="524" name="그룹 523"/>
          <p:cNvGrpSpPr/>
          <p:nvPr/>
        </p:nvGrpSpPr>
        <p:grpSpPr>
          <a:xfrm>
            <a:off x="10380300" y="2863013"/>
            <a:ext cx="1076748" cy="694055"/>
            <a:chOff x="621366" y="1795634"/>
            <a:chExt cx="1076748" cy="694055"/>
          </a:xfrm>
        </p:grpSpPr>
        <p:pic>
          <p:nvPicPr>
            <p:cNvPr id="525" name="그림 52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366" y="1795634"/>
              <a:ext cx="560062" cy="694055"/>
            </a:xfrm>
            <a:prstGeom prst="rect">
              <a:avLst/>
            </a:prstGeom>
          </p:spPr>
        </p:pic>
        <p:pic>
          <p:nvPicPr>
            <p:cNvPr id="526" name="그림 52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368" y="1811398"/>
              <a:ext cx="525746" cy="651529"/>
            </a:xfrm>
            <a:prstGeom prst="rect">
              <a:avLst/>
            </a:prstGeom>
          </p:spPr>
        </p:pic>
      </p:grpSp>
      <p:pic>
        <p:nvPicPr>
          <p:cNvPr id="547" name="그림 54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602" y="756787"/>
            <a:ext cx="1067493" cy="1063708"/>
          </a:xfrm>
          <a:prstGeom prst="rect">
            <a:avLst/>
          </a:prstGeom>
        </p:spPr>
      </p:pic>
      <p:sp>
        <p:nvSpPr>
          <p:cNvPr id="548" name="TextBox 547"/>
          <p:cNvSpPr txBox="1"/>
          <p:nvPr/>
        </p:nvSpPr>
        <p:spPr>
          <a:xfrm>
            <a:off x="5383663" y="1101021"/>
            <a:ext cx="7207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ACRC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2361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653955" y="373965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연계 구성도 </a:t>
            </a:r>
            <a:r>
              <a:rPr lang="en-US" altLang="ko-KR" sz="2000">
                <a:solidFill>
                  <a:srgbClr val="7F7F7F"/>
                </a:solidFill>
              </a:rPr>
              <a:t>- </a:t>
            </a:r>
            <a:r>
              <a:rPr lang="ko-KR" altLang="en-US" sz="2000">
                <a:solidFill>
                  <a:srgbClr val="7F7F7F"/>
                </a:solidFill>
              </a:rPr>
              <a:t>상담</a:t>
            </a:r>
            <a:r>
              <a:rPr lang="en-US" altLang="ko-KR" sz="2000">
                <a:solidFill>
                  <a:srgbClr val="7F7F7F"/>
                </a:solidFill>
              </a:rPr>
              <a:t>APP</a:t>
            </a:r>
            <a:endParaRPr lang="ko-KR" altLang="en-US" sz="200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132889" y="266096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330" name="그림 3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07" y="2523807"/>
            <a:ext cx="782156" cy="782156"/>
          </a:xfrm>
          <a:prstGeom prst="rect">
            <a:avLst/>
          </a:prstGeom>
        </p:spPr>
      </p:pic>
      <p:sp>
        <p:nvSpPr>
          <p:cNvPr id="331" name="TextBox 330"/>
          <p:cNvSpPr txBox="1"/>
          <p:nvPr/>
        </p:nvSpPr>
        <p:spPr>
          <a:xfrm>
            <a:off x="556420" y="330596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상담원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2" name="TextBox 331"/>
          <p:cNvSpPr txBox="1"/>
          <p:nvPr/>
        </p:nvSpPr>
        <p:spPr>
          <a:xfrm>
            <a:off x="7239624" y="604720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CTI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998" y="857129"/>
            <a:ext cx="1305153" cy="1299454"/>
          </a:xfrm>
          <a:prstGeom prst="rect">
            <a:avLst/>
          </a:prstGeom>
        </p:spPr>
      </p:pic>
      <p:pic>
        <p:nvPicPr>
          <p:cNvPr id="333" name="그림 3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900" y="860472"/>
            <a:ext cx="1305153" cy="1299454"/>
          </a:xfrm>
          <a:prstGeom prst="rect">
            <a:avLst/>
          </a:prstGeom>
        </p:spPr>
      </p:pic>
      <p:sp>
        <p:nvSpPr>
          <p:cNvPr id="335" name="TextBox 334"/>
          <p:cNvSpPr txBox="1"/>
          <p:nvPr/>
        </p:nvSpPr>
        <p:spPr>
          <a:xfrm>
            <a:off x="8668490" y="1907296"/>
            <a:ext cx="8324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기상청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258" y="4579569"/>
            <a:ext cx="616275" cy="616275"/>
          </a:xfrm>
          <a:prstGeom prst="rect">
            <a:avLst/>
          </a:prstGeom>
        </p:spPr>
      </p:pic>
      <p:pic>
        <p:nvPicPr>
          <p:cNvPr id="336" name="그림 3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533" y="4579716"/>
            <a:ext cx="616275" cy="616275"/>
          </a:xfrm>
          <a:prstGeom prst="rect">
            <a:avLst/>
          </a:prstGeom>
        </p:spPr>
      </p:pic>
      <p:pic>
        <p:nvPicPr>
          <p:cNvPr id="337" name="그림 3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808" y="4579716"/>
            <a:ext cx="616275" cy="616275"/>
          </a:xfrm>
          <a:prstGeom prst="rect">
            <a:avLst/>
          </a:prstGeom>
        </p:spPr>
      </p:pic>
      <p:sp>
        <p:nvSpPr>
          <p:cNvPr id="341" name="TextBox 340"/>
          <p:cNvSpPr txBox="1"/>
          <p:nvPr/>
        </p:nvSpPr>
        <p:spPr>
          <a:xfrm>
            <a:off x="9861986" y="5215789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긴급기관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2" name="TextBox 341"/>
          <p:cNvSpPr txBox="1"/>
          <p:nvPr/>
        </p:nvSpPr>
        <p:spPr>
          <a:xfrm>
            <a:off x="9861986" y="6243404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비긴급기관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4" name="TextBox 343"/>
          <p:cNvSpPr txBox="1"/>
          <p:nvPr/>
        </p:nvSpPr>
        <p:spPr>
          <a:xfrm>
            <a:off x="11352584" y="6093296"/>
            <a:ext cx="5358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. . .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6" name="TextBox 345"/>
          <p:cNvSpPr txBox="1"/>
          <p:nvPr/>
        </p:nvSpPr>
        <p:spPr>
          <a:xfrm>
            <a:off x="1707129" y="6047204"/>
            <a:ext cx="1180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통합통계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0" name="TextBox 349"/>
          <p:cNvSpPr txBox="1"/>
          <p:nvPr/>
        </p:nvSpPr>
        <p:spPr>
          <a:xfrm>
            <a:off x="3044623" y="6047204"/>
            <a:ext cx="1180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통합관리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2" name="TextBox 351"/>
          <p:cNvSpPr txBox="1"/>
          <p:nvPr/>
        </p:nvSpPr>
        <p:spPr>
          <a:xfrm>
            <a:off x="4412385" y="6047204"/>
            <a:ext cx="1180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녹취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4" name="TextBox 353"/>
          <p:cNvSpPr txBox="1"/>
          <p:nvPr/>
        </p:nvSpPr>
        <p:spPr>
          <a:xfrm>
            <a:off x="5428220" y="6047204"/>
            <a:ext cx="14630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AD Advisor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1" name="직선 화살표 연결선 40"/>
          <p:cNvCxnSpPr/>
          <p:nvPr/>
        </p:nvCxnSpPr>
        <p:spPr>
          <a:xfrm flipH="1">
            <a:off x="892789" y="1477341"/>
            <a:ext cx="2330290" cy="0"/>
          </a:xfrm>
          <a:prstGeom prst="straightConnector1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직선 연결선 96"/>
          <p:cNvCxnSpPr/>
          <p:nvPr/>
        </p:nvCxnSpPr>
        <p:spPr>
          <a:xfrm flipV="1">
            <a:off x="3825954" y="3688891"/>
            <a:ext cx="0" cy="305530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직선 연결선 358"/>
          <p:cNvCxnSpPr>
            <a:cxnSpLocks/>
          </p:cNvCxnSpPr>
          <p:nvPr/>
        </p:nvCxnSpPr>
        <p:spPr>
          <a:xfrm flipV="1">
            <a:off x="6089500" y="3681840"/>
            <a:ext cx="0" cy="395232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4" name="TextBox 363"/>
          <p:cNvSpPr txBox="1"/>
          <p:nvPr/>
        </p:nvSpPr>
        <p:spPr>
          <a:xfrm>
            <a:off x="765461" y="4261433"/>
            <a:ext cx="83846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altLang="ko-KR" sz="1300" b="1">
                <a:latin typeface="HY엽서M" panose="02030600000101010101" pitchFamily="18" charset="-127"/>
                <a:ea typeface="HY엽서M" panose="02030600000101010101" pitchFamily="18" charset="-127"/>
              </a:rPr>
              <a:t>SMS</a:t>
            </a:r>
          </a:p>
          <a:p>
            <a:pPr algn="l"/>
            <a:r>
              <a:rPr lang="en-US" altLang="ko-KR" sz="1300">
                <a:latin typeface="HY엽서M" panose="02030600000101010101" pitchFamily="18" charset="-127"/>
                <a:ea typeface="HY엽서M" panose="02030600000101010101" pitchFamily="18" charset="-127"/>
              </a:rPr>
              <a:t>JDBC</a:t>
            </a:r>
            <a:endParaRPr lang="ko-KR" altLang="en-US" sz="1300" dirty="0" err="1"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pic>
        <p:nvPicPr>
          <p:cNvPr id="370" name="그림 36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22" y="998933"/>
            <a:ext cx="768092" cy="1064054"/>
          </a:xfrm>
          <a:prstGeom prst="rect">
            <a:avLst/>
          </a:prstGeom>
        </p:spPr>
      </p:pic>
      <p:cxnSp>
        <p:nvCxnSpPr>
          <p:cNvPr id="130" name="직선 화살표 연결선 129"/>
          <p:cNvCxnSpPr/>
          <p:nvPr/>
        </p:nvCxnSpPr>
        <p:spPr>
          <a:xfrm>
            <a:off x="942595" y="3861127"/>
            <a:ext cx="0" cy="123939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2" name="TextBox 371"/>
          <p:cNvSpPr txBox="1"/>
          <p:nvPr/>
        </p:nvSpPr>
        <p:spPr>
          <a:xfrm>
            <a:off x="492182" y="1870814"/>
            <a:ext cx="14551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K8S Console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75" name="직선 화살표 연결선 374"/>
          <p:cNvCxnSpPr/>
          <p:nvPr/>
        </p:nvCxnSpPr>
        <p:spPr>
          <a:xfrm>
            <a:off x="3456977" y="4211157"/>
            <a:ext cx="0" cy="93272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직선 화살표 연결선 383"/>
          <p:cNvCxnSpPr/>
          <p:nvPr/>
        </p:nvCxnSpPr>
        <p:spPr>
          <a:xfrm>
            <a:off x="4739756" y="3672890"/>
            <a:ext cx="0" cy="146074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2" name="직사각형 391"/>
          <p:cNvSpPr/>
          <p:nvPr/>
        </p:nvSpPr>
        <p:spPr>
          <a:xfrm>
            <a:off x="3619646" y="2276872"/>
            <a:ext cx="2835693" cy="1404968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27" name="직선 연결선 426"/>
          <p:cNvCxnSpPr>
            <a:cxnSpLocks/>
          </p:cNvCxnSpPr>
          <p:nvPr/>
        </p:nvCxnSpPr>
        <p:spPr>
          <a:xfrm>
            <a:off x="6455339" y="3536596"/>
            <a:ext cx="2854806" cy="0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" name="직선 연결선 428"/>
          <p:cNvCxnSpPr>
            <a:cxnSpLocks/>
          </p:cNvCxnSpPr>
          <p:nvPr/>
        </p:nvCxnSpPr>
        <p:spPr>
          <a:xfrm>
            <a:off x="9310145" y="3536596"/>
            <a:ext cx="0" cy="2329666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" name="직선 연결선 429"/>
          <p:cNvCxnSpPr>
            <a:cxnSpLocks/>
          </p:cNvCxnSpPr>
          <p:nvPr/>
        </p:nvCxnSpPr>
        <p:spPr>
          <a:xfrm>
            <a:off x="9310145" y="5866262"/>
            <a:ext cx="524601" cy="0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3" name="직선 연결선 432"/>
          <p:cNvCxnSpPr>
            <a:cxnSpLocks/>
          </p:cNvCxnSpPr>
          <p:nvPr/>
        </p:nvCxnSpPr>
        <p:spPr>
          <a:xfrm>
            <a:off x="6455339" y="3160732"/>
            <a:ext cx="3142838" cy="0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4" name="직선 연결선 433"/>
          <p:cNvCxnSpPr/>
          <p:nvPr/>
        </p:nvCxnSpPr>
        <p:spPr>
          <a:xfrm>
            <a:off x="9598177" y="3160732"/>
            <a:ext cx="0" cy="1920132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6" name="직선 연결선 435"/>
          <p:cNvCxnSpPr>
            <a:cxnSpLocks/>
          </p:cNvCxnSpPr>
          <p:nvPr/>
        </p:nvCxnSpPr>
        <p:spPr>
          <a:xfrm>
            <a:off x="9598177" y="5080864"/>
            <a:ext cx="263809" cy="0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9" name="직선 연결선 438"/>
          <p:cNvCxnSpPr/>
          <p:nvPr/>
        </p:nvCxnSpPr>
        <p:spPr>
          <a:xfrm>
            <a:off x="6455339" y="2784867"/>
            <a:ext cx="534497" cy="0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7" name="직선 연결선 446"/>
          <p:cNvCxnSpPr/>
          <p:nvPr/>
        </p:nvCxnSpPr>
        <p:spPr>
          <a:xfrm>
            <a:off x="6753578" y="1466275"/>
            <a:ext cx="1902836" cy="0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8" name="직선 연결선 447"/>
          <p:cNvCxnSpPr/>
          <p:nvPr/>
        </p:nvCxnSpPr>
        <p:spPr>
          <a:xfrm flipV="1">
            <a:off x="6753578" y="1466275"/>
            <a:ext cx="0" cy="942727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1" name="직선 연결선 450"/>
          <p:cNvCxnSpPr/>
          <p:nvPr/>
        </p:nvCxnSpPr>
        <p:spPr>
          <a:xfrm>
            <a:off x="6455339" y="2409002"/>
            <a:ext cx="308976" cy="0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5" name="직선 연결선 464"/>
          <p:cNvCxnSpPr/>
          <p:nvPr/>
        </p:nvCxnSpPr>
        <p:spPr>
          <a:xfrm flipV="1">
            <a:off x="3216715" y="1486842"/>
            <a:ext cx="0" cy="932540"/>
          </a:xfrm>
          <a:prstGeom prst="line">
            <a:avLst/>
          </a:prstGeom>
          <a:ln>
            <a:solidFill>
              <a:srgbClr val="C00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" name="TextBox 470"/>
          <p:cNvSpPr txBox="1"/>
          <p:nvPr/>
        </p:nvSpPr>
        <p:spPr>
          <a:xfrm>
            <a:off x="492182" y="6047204"/>
            <a:ext cx="1180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개방</a:t>
            </a:r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75" name="직선 연결선 474"/>
          <p:cNvCxnSpPr/>
          <p:nvPr/>
        </p:nvCxnSpPr>
        <p:spPr>
          <a:xfrm>
            <a:off x="6083391" y="4077072"/>
            <a:ext cx="1380761" cy="0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" name="직선 연결선 475"/>
          <p:cNvCxnSpPr>
            <a:cxnSpLocks/>
          </p:cNvCxnSpPr>
          <p:nvPr/>
        </p:nvCxnSpPr>
        <p:spPr>
          <a:xfrm>
            <a:off x="7466660" y="4077072"/>
            <a:ext cx="0" cy="988839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1" name="직선 연결선 480"/>
          <p:cNvCxnSpPr/>
          <p:nvPr/>
        </p:nvCxnSpPr>
        <p:spPr>
          <a:xfrm>
            <a:off x="2130936" y="3994421"/>
            <a:ext cx="1695018" cy="0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8" name="TextBox 487"/>
          <p:cNvSpPr txBox="1"/>
          <p:nvPr/>
        </p:nvSpPr>
        <p:spPr>
          <a:xfrm>
            <a:off x="1859075" y="4261433"/>
            <a:ext cx="83846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ko-KR" altLang="en-US" sz="1300" b="1">
                <a:latin typeface="HY엽서M" panose="02030600000101010101" pitchFamily="18" charset="-127"/>
                <a:ea typeface="HY엽서M" panose="02030600000101010101" pitchFamily="18" charset="-127"/>
              </a:rPr>
              <a:t>상담통계</a:t>
            </a:r>
            <a:endParaRPr lang="en-US" altLang="ko-KR" sz="1300" b="1">
              <a:latin typeface="HY엽서M" panose="02030600000101010101" pitchFamily="18" charset="-127"/>
              <a:ea typeface="HY엽서M" panose="02030600000101010101" pitchFamily="18" charset="-127"/>
            </a:endParaRPr>
          </a:p>
          <a:p>
            <a:pPr algn="l"/>
            <a:r>
              <a:rPr lang="en-US" altLang="ko-KR" sz="1300">
                <a:latin typeface="HY엽서M" panose="02030600000101010101" pitchFamily="18" charset="-127"/>
                <a:ea typeface="HY엽서M" panose="02030600000101010101" pitchFamily="18" charset="-127"/>
              </a:rPr>
              <a:t>Http</a:t>
            </a:r>
            <a:endParaRPr lang="ko-KR" altLang="en-US" sz="1300" dirty="0" err="1"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cxnSp>
        <p:nvCxnSpPr>
          <p:cNvPr id="490" name="직선 연결선 489"/>
          <p:cNvCxnSpPr/>
          <p:nvPr/>
        </p:nvCxnSpPr>
        <p:spPr>
          <a:xfrm flipV="1">
            <a:off x="4249065" y="3688891"/>
            <a:ext cx="0" cy="522266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2" name="직선 연결선 491"/>
          <p:cNvCxnSpPr/>
          <p:nvPr/>
        </p:nvCxnSpPr>
        <p:spPr>
          <a:xfrm>
            <a:off x="3456977" y="4211298"/>
            <a:ext cx="792088" cy="0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7" name="TextBox 496"/>
          <p:cNvSpPr txBox="1"/>
          <p:nvPr/>
        </p:nvSpPr>
        <p:spPr>
          <a:xfrm>
            <a:off x="3197647" y="4261433"/>
            <a:ext cx="83846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ko-KR" altLang="en-US" sz="1300" b="1">
                <a:latin typeface="HY엽서M" panose="02030600000101010101" pitchFamily="18" charset="-127"/>
                <a:ea typeface="HY엽서M" panose="02030600000101010101" pitchFamily="18" charset="-127"/>
              </a:rPr>
              <a:t>공지사항</a:t>
            </a:r>
            <a:r>
              <a:rPr lang="en-US" altLang="ko-KR" sz="1300">
                <a:latin typeface="HY엽서M" panose="02030600000101010101" pitchFamily="18" charset="-127"/>
                <a:ea typeface="HY엽서M" panose="02030600000101010101" pitchFamily="18" charset="-127"/>
              </a:rPr>
              <a:t>Http</a:t>
            </a:r>
            <a:endParaRPr lang="ko-KR" altLang="en-US" sz="1300" dirty="0" err="1"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sp>
        <p:nvSpPr>
          <p:cNvPr id="498" name="TextBox 497"/>
          <p:cNvSpPr txBox="1"/>
          <p:nvPr/>
        </p:nvSpPr>
        <p:spPr>
          <a:xfrm>
            <a:off x="4526090" y="4261433"/>
            <a:ext cx="838464" cy="6001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ko-KR" altLang="en-US" sz="1300" b="1">
                <a:latin typeface="HY엽서M" panose="02030600000101010101" pitchFamily="18" charset="-127"/>
                <a:ea typeface="HY엽서M" panose="02030600000101010101" pitchFamily="18" charset="-127"/>
              </a:rPr>
              <a:t>녹취키</a:t>
            </a:r>
            <a:r>
              <a:rPr lang="en-US" altLang="ko-KR" sz="1300" b="1">
                <a:latin typeface="HY엽서M" panose="02030600000101010101" pitchFamily="18" charset="-127"/>
                <a:ea typeface="HY엽서M" panose="02030600000101010101" pitchFamily="18" charset="-127"/>
              </a:rPr>
              <a:t>,</a:t>
            </a:r>
          </a:p>
          <a:p>
            <a:pPr algn="l"/>
            <a:r>
              <a:rPr lang="ko-KR" altLang="en-US" sz="1300" b="1">
                <a:latin typeface="HY엽서M" panose="02030600000101010101" pitchFamily="18" charset="-127"/>
                <a:ea typeface="HY엽서M" panose="02030600000101010101" pitchFamily="18" charset="-127"/>
              </a:rPr>
              <a:t>상담결과</a:t>
            </a:r>
            <a:endParaRPr lang="en-US" altLang="ko-KR" sz="1300" b="1">
              <a:latin typeface="HY엽서M" panose="02030600000101010101" pitchFamily="18" charset="-127"/>
              <a:ea typeface="HY엽서M" panose="02030600000101010101" pitchFamily="18" charset="-127"/>
            </a:endParaRPr>
          </a:p>
          <a:p>
            <a:pPr algn="l"/>
            <a:r>
              <a:rPr lang="en-US" altLang="ko-KR" sz="1300">
                <a:latin typeface="HY엽서M" panose="02030600000101010101" pitchFamily="18" charset="-127"/>
                <a:ea typeface="HY엽서M" panose="02030600000101010101" pitchFamily="18" charset="-127"/>
              </a:rPr>
              <a:t>Http</a:t>
            </a:r>
            <a:endParaRPr lang="ko-KR" altLang="en-US" sz="1300" dirty="0" err="1"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sp>
        <p:nvSpPr>
          <p:cNvPr id="499" name="TextBox 498"/>
          <p:cNvSpPr txBox="1"/>
          <p:nvPr/>
        </p:nvSpPr>
        <p:spPr>
          <a:xfrm>
            <a:off x="5490993" y="4261433"/>
            <a:ext cx="979672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ko-KR" altLang="en-US" sz="1300" b="1">
                <a:latin typeface="HY엽서M" panose="02030600000101010101" pitchFamily="18" charset="-127"/>
                <a:ea typeface="HY엽서M" panose="02030600000101010101" pitchFamily="18" charset="-127"/>
              </a:rPr>
              <a:t>모범상담사례</a:t>
            </a:r>
            <a:endParaRPr lang="en-US" altLang="ko-KR" sz="1300" b="1">
              <a:latin typeface="HY엽서M" panose="02030600000101010101" pitchFamily="18" charset="-127"/>
              <a:ea typeface="HY엽서M" panose="02030600000101010101" pitchFamily="18" charset="-127"/>
            </a:endParaRPr>
          </a:p>
          <a:p>
            <a:pPr algn="l"/>
            <a:r>
              <a:rPr lang="en-US" altLang="ko-KR" sz="1300">
                <a:latin typeface="HY엽서M" panose="02030600000101010101" pitchFamily="18" charset="-127"/>
                <a:ea typeface="HY엽서M" panose="02030600000101010101" pitchFamily="18" charset="-127"/>
              </a:rPr>
              <a:t>Http</a:t>
            </a:r>
            <a:endParaRPr lang="ko-KR" altLang="en-US" sz="1300" dirty="0" err="1"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cxnSp>
        <p:nvCxnSpPr>
          <p:cNvPr id="500" name="직선 연결선 499"/>
          <p:cNvCxnSpPr/>
          <p:nvPr/>
        </p:nvCxnSpPr>
        <p:spPr>
          <a:xfrm flipV="1">
            <a:off x="5329185" y="3688891"/>
            <a:ext cx="0" cy="522266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1" name="직선 화살표 연결선 500"/>
          <p:cNvCxnSpPr/>
          <p:nvPr/>
        </p:nvCxnSpPr>
        <p:spPr>
          <a:xfrm>
            <a:off x="6007946" y="4211157"/>
            <a:ext cx="0" cy="932723"/>
          </a:xfrm>
          <a:prstGeom prst="straightConnector1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2" name="직선 연결선 501"/>
          <p:cNvCxnSpPr/>
          <p:nvPr/>
        </p:nvCxnSpPr>
        <p:spPr>
          <a:xfrm>
            <a:off x="5329185" y="4211298"/>
            <a:ext cx="678761" cy="0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5" name="TextBox 504"/>
          <p:cNvSpPr txBox="1"/>
          <p:nvPr/>
        </p:nvSpPr>
        <p:spPr>
          <a:xfrm>
            <a:off x="7165785" y="4261433"/>
            <a:ext cx="979672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ko-KR" altLang="en-US" sz="1300" b="1">
                <a:latin typeface="HY엽서M" panose="02030600000101010101" pitchFamily="18" charset="-127"/>
                <a:ea typeface="HY엽서M" panose="02030600000101010101" pitchFamily="18" charset="-127"/>
              </a:rPr>
              <a:t>전화상담</a:t>
            </a:r>
            <a:endParaRPr lang="en-US" altLang="ko-KR" sz="1300" b="1">
              <a:latin typeface="HY엽서M" panose="02030600000101010101" pitchFamily="18" charset="-127"/>
              <a:ea typeface="HY엽서M" panose="02030600000101010101" pitchFamily="18" charset="-127"/>
            </a:endParaRPr>
          </a:p>
          <a:p>
            <a:pPr algn="l"/>
            <a:r>
              <a:rPr lang="en-US" altLang="ko-KR" sz="1300" smtClean="0">
                <a:latin typeface="HY엽서M" panose="02030600000101010101" pitchFamily="18" charset="-127"/>
                <a:ea typeface="HY엽서M" panose="02030600000101010101" pitchFamily="18" charset="-127"/>
              </a:rPr>
              <a:t>SIP, RTP</a:t>
            </a:r>
            <a:endParaRPr lang="ko-KR" altLang="en-US" sz="1300" dirty="0" err="1"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cxnSp>
        <p:nvCxnSpPr>
          <p:cNvPr id="510" name="직선 화살표 연결선 509"/>
          <p:cNvCxnSpPr/>
          <p:nvPr/>
        </p:nvCxnSpPr>
        <p:spPr>
          <a:xfrm>
            <a:off x="2130936" y="3990995"/>
            <a:ext cx="0" cy="107491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" name="TextBox 511"/>
          <p:cNvSpPr txBox="1"/>
          <p:nvPr/>
        </p:nvSpPr>
        <p:spPr>
          <a:xfrm>
            <a:off x="1760762" y="1272656"/>
            <a:ext cx="838464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ko-KR" altLang="en-US" sz="1300" b="1">
                <a:latin typeface="HY엽서M" panose="02030600000101010101" pitchFamily="18" charset="-127"/>
                <a:ea typeface="HY엽서M" panose="02030600000101010101" pitchFamily="18" charset="-127"/>
              </a:rPr>
              <a:t>배포</a:t>
            </a:r>
            <a:endParaRPr lang="en-US" altLang="ko-KR" sz="1300" b="1">
              <a:latin typeface="HY엽서M" panose="02030600000101010101" pitchFamily="18" charset="-127"/>
              <a:ea typeface="HY엽서M" panose="02030600000101010101" pitchFamily="18" charset="-127"/>
            </a:endParaRPr>
          </a:p>
          <a:p>
            <a:pPr algn="l"/>
            <a:r>
              <a:rPr lang="en-US" altLang="ko-KR" sz="1300">
                <a:latin typeface="HY엽서M" panose="02030600000101010101" pitchFamily="18" charset="-127"/>
                <a:ea typeface="HY엽서M" panose="02030600000101010101" pitchFamily="18" charset="-127"/>
              </a:rPr>
              <a:t>Tcp/ip</a:t>
            </a:r>
            <a:endParaRPr lang="ko-KR" altLang="en-US" sz="1300" dirty="0" err="1"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sp>
        <p:nvSpPr>
          <p:cNvPr id="517" name="TextBox 516"/>
          <p:cNvSpPr txBox="1"/>
          <p:nvPr/>
        </p:nvSpPr>
        <p:spPr>
          <a:xfrm>
            <a:off x="8007555" y="1263987"/>
            <a:ext cx="979672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ko-KR" altLang="en-US" sz="1300" b="1">
                <a:latin typeface="HY엽서M" panose="02030600000101010101" pitchFamily="18" charset="-127"/>
                <a:ea typeface="HY엽서M" panose="02030600000101010101" pitchFamily="18" charset="-127"/>
              </a:rPr>
              <a:t>ㅇㅇ</a:t>
            </a:r>
            <a:endParaRPr lang="en-US" altLang="ko-KR" sz="1300" b="1">
              <a:latin typeface="HY엽서M" panose="02030600000101010101" pitchFamily="18" charset="-127"/>
              <a:ea typeface="HY엽서M" panose="02030600000101010101" pitchFamily="18" charset="-127"/>
            </a:endParaRPr>
          </a:p>
          <a:p>
            <a:pPr algn="l"/>
            <a:r>
              <a:rPr lang="en-US" altLang="ko-KR" sz="1300">
                <a:latin typeface="HY엽서M" panose="02030600000101010101" pitchFamily="18" charset="-127"/>
                <a:ea typeface="HY엽서M" panose="02030600000101010101" pitchFamily="18" charset="-127"/>
              </a:rPr>
              <a:t>REST API</a:t>
            </a:r>
            <a:endParaRPr lang="ko-KR" altLang="en-US" sz="1300" dirty="0" err="1"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sp>
        <p:nvSpPr>
          <p:cNvPr id="521" name="TextBox 520"/>
          <p:cNvSpPr txBox="1"/>
          <p:nvPr/>
        </p:nvSpPr>
        <p:spPr>
          <a:xfrm>
            <a:off x="7126487" y="2859905"/>
            <a:ext cx="979672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300" b="1">
                <a:latin typeface="HY엽서M" panose="02030600000101010101" pitchFamily="18" charset="-127"/>
                <a:ea typeface="HY엽서M" panose="02030600000101010101" pitchFamily="18" charset="-127"/>
              </a:rPr>
              <a:t>ESB </a:t>
            </a:r>
            <a:r>
              <a:rPr lang="ko-KR" altLang="en-US" sz="1300" b="1">
                <a:latin typeface="HY엽서M" panose="02030600000101010101" pitchFamily="18" charset="-127"/>
                <a:ea typeface="HY엽서M" panose="02030600000101010101" pitchFamily="18" charset="-127"/>
              </a:rPr>
              <a:t>연계</a:t>
            </a:r>
            <a:endParaRPr lang="ko-KR" altLang="en-US" sz="1300">
              <a:latin typeface="HY엽서M" panose="02030600000101010101" pitchFamily="18" charset="-127"/>
              <a:ea typeface="HY엽서M" panose="02030600000101010101" pitchFamily="18" charset="-127"/>
            </a:endParaRPr>
          </a:p>
          <a:p>
            <a:pPr algn="l"/>
            <a:r>
              <a:rPr lang="en-US" altLang="ko-KR" sz="1300">
                <a:latin typeface="HY엽서M" panose="02030600000101010101" pitchFamily="18" charset="-127"/>
                <a:ea typeface="HY엽서M" panose="02030600000101010101" pitchFamily="18" charset="-127"/>
              </a:rPr>
              <a:t>REST API</a:t>
            </a:r>
            <a:endParaRPr lang="ko-KR" altLang="en-US" sz="1300" dirty="0" err="1"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sp>
        <p:nvSpPr>
          <p:cNvPr id="522" name="TextBox 521"/>
          <p:cNvSpPr txBox="1"/>
          <p:nvPr/>
        </p:nvSpPr>
        <p:spPr>
          <a:xfrm>
            <a:off x="7126487" y="3329718"/>
            <a:ext cx="979672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300" b="1">
                <a:latin typeface="HY엽서M" panose="02030600000101010101" pitchFamily="18" charset="-127"/>
                <a:ea typeface="HY엽서M" panose="02030600000101010101" pitchFamily="18" charset="-127"/>
              </a:rPr>
              <a:t>호연계</a:t>
            </a:r>
            <a:endParaRPr lang="en-US" altLang="ko-KR" sz="1300" b="1">
              <a:latin typeface="HY엽서M" panose="02030600000101010101" pitchFamily="18" charset="-127"/>
              <a:ea typeface="HY엽서M" panose="02030600000101010101" pitchFamily="18" charset="-127"/>
            </a:endParaRPr>
          </a:p>
          <a:p>
            <a:r>
              <a:rPr lang="en-US" altLang="ko-KR" sz="1300" smtClean="0">
                <a:latin typeface="HY엽서M" panose="02030600000101010101" pitchFamily="18" charset="-127"/>
                <a:ea typeface="HY엽서M" panose="02030600000101010101" pitchFamily="18" charset="-127"/>
              </a:rPr>
              <a:t>SIP, RTP</a:t>
            </a:r>
            <a:endParaRPr lang="ko-KR" altLang="en-US" sz="1300" dirty="0" err="1"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cxnSp>
        <p:nvCxnSpPr>
          <p:cNvPr id="523" name="직선 연결선 522"/>
          <p:cNvCxnSpPr/>
          <p:nvPr/>
        </p:nvCxnSpPr>
        <p:spPr>
          <a:xfrm>
            <a:off x="3223079" y="2409002"/>
            <a:ext cx="386180" cy="0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7" name="직선 연결선 526"/>
          <p:cNvCxnSpPr/>
          <p:nvPr/>
        </p:nvCxnSpPr>
        <p:spPr>
          <a:xfrm flipV="1">
            <a:off x="6992512" y="2372635"/>
            <a:ext cx="0" cy="412232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9" name="직선 연결선 528"/>
          <p:cNvCxnSpPr/>
          <p:nvPr/>
        </p:nvCxnSpPr>
        <p:spPr>
          <a:xfrm>
            <a:off x="6989836" y="2374475"/>
            <a:ext cx="2867505" cy="0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1" name="TextBox 530"/>
          <p:cNvSpPr txBox="1"/>
          <p:nvPr/>
        </p:nvSpPr>
        <p:spPr>
          <a:xfrm>
            <a:off x="7132552" y="2150962"/>
            <a:ext cx="979672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ko-KR" altLang="en-US" sz="1300" b="1">
                <a:latin typeface="HY엽서M" panose="02030600000101010101" pitchFamily="18" charset="-127"/>
                <a:ea typeface="HY엽서M" panose="02030600000101010101" pitchFamily="18" charset="-127"/>
              </a:rPr>
              <a:t>민원정보분석</a:t>
            </a:r>
            <a:r>
              <a:rPr lang="en-US" altLang="ko-KR" sz="1300">
                <a:latin typeface="HY엽서M" panose="02030600000101010101" pitchFamily="18" charset="-127"/>
                <a:ea typeface="HY엽서M" panose="02030600000101010101" pitchFamily="18" charset="-127"/>
              </a:rPr>
              <a:t>REST API</a:t>
            </a:r>
            <a:endParaRPr lang="ko-KR" altLang="en-US" sz="1300" dirty="0" err="1"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cxnSp>
        <p:nvCxnSpPr>
          <p:cNvPr id="534" name="직선 연결선 533"/>
          <p:cNvCxnSpPr/>
          <p:nvPr/>
        </p:nvCxnSpPr>
        <p:spPr>
          <a:xfrm flipV="1">
            <a:off x="9857341" y="1466276"/>
            <a:ext cx="0" cy="906358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7" name="직선 연결선 536"/>
          <p:cNvCxnSpPr/>
          <p:nvPr/>
        </p:nvCxnSpPr>
        <p:spPr>
          <a:xfrm>
            <a:off x="9857341" y="1466275"/>
            <a:ext cx="534498" cy="0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9" name="TextBox 538"/>
          <p:cNvSpPr txBox="1"/>
          <p:nvPr/>
        </p:nvSpPr>
        <p:spPr>
          <a:xfrm>
            <a:off x="9900151" y="1907296"/>
            <a:ext cx="20243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민원정보분석시스템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86" name="직선 연결선 85"/>
          <p:cNvCxnSpPr/>
          <p:nvPr/>
        </p:nvCxnSpPr>
        <p:spPr>
          <a:xfrm>
            <a:off x="942595" y="3855048"/>
            <a:ext cx="2274120" cy="0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직선 연결선 86"/>
          <p:cNvCxnSpPr/>
          <p:nvPr/>
        </p:nvCxnSpPr>
        <p:spPr>
          <a:xfrm flipV="1">
            <a:off x="3216715" y="2922508"/>
            <a:ext cx="0" cy="932540"/>
          </a:xfrm>
          <a:prstGeom prst="line">
            <a:avLst/>
          </a:prstGeom>
          <a:ln>
            <a:solidFill>
              <a:srgbClr val="C00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연결선 88"/>
          <p:cNvCxnSpPr/>
          <p:nvPr/>
        </p:nvCxnSpPr>
        <p:spPr>
          <a:xfrm>
            <a:off x="3215459" y="2922508"/>
            <a:ext cx="386180" cy="0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>
            <a:extLst>
              <a:ext uri="{FF2B5EF4-FFF2-40B4-BE49-F238E27FC236}">
                <a16:creationId xmlns:a16="http://schemas.microsoft.com/office/drawing/2014/main" id="{F35AFBEB-BEE8-4E1E-E85F-FE869D40A3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258" y="5553900"/>
            <a:ext cx="616275" cy="61627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905CE947-0546-77A4-65E9-61190F7703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533" y="5554047"/>
            <a:ext cx="616275" cy="61627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733C241-666B-C729-0F43-020067AA3C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808" y="5554047"/>
            <a:ext cx="616275" cy="61627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19F3AD2-B4AE-B4F8-37BD-621D1E73A712}"/>
              </a:ext>
            </a:extLst>
          </p:cNvPr>
          <p:cNvSpPr txBox="1"/>
          <p:nvPr/>
        </p:nvSpPr>
        <p:spPr>
          <a:xfrm>
            <a:off x="8204139" y="6047204"/>
            <a:ext cx="1064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통합관리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0EA053-0D23-2051-EAFD-393315975197}"/>
              </a:ext>
            </a:extLst>
          </p:cNvPr>
          <p:cNvSpPr txBox="1"/>
          <p:nvPr/>
        </p:nvSpPr>
        <p:spPr>
          <a:xfrm>
            <a:off x="8249167" y="4261433"/>
            <a:ext cx="979672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ko-KR" altLang="en-US" sz="1300" b="1">
                <a:latin typeface="HY엽서M" panose="02030600000101010101" pitchFamily="18" charset="-127"/>
                <a:ea typeface="HY엽서M" panose="02030600000101010101" pitchFamily="18" charset="-127"/>
              </a:rPr>
              <a:t>공통코드</a:t>
            </a:r>
            <a:endParaRPr lang="en-US" altLang="ko-KR" sz="1300" b="1">
              <a:latin typeface="HY엽서M" panose="02030600000101010101" pitchFamily="18" charset="-127"/>
              <a:ea typeface="HY엽서M" panose="02030600000101010101" pitchFamily="18" charset="-127"/>
            </a:endParaRPr>
          </a:p>
          <a:p>
            <a:pPr algn="l"/>
            <a:r>
              <a:rPr lang="en-US" altLang="ko-KR" sz="1300">
                <a:latin typeface="HY엽서M" panose="02030600000101010101" pitchFamily="18" charset="-127"/>
                <a:ea typeface="HY엽서M" panose="02030600000101010101" pitchFamily="18" charset="-127"/>
              </a:rPr>
              <a:t>Http</a:t>
            </a:r>
            <a:endParaRPr lang="ko-KR" altLang="en-US" sz="1300" dirty="0" err="1"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162D41DD-3BF8-8E93-B375-5BDD42BD349C}"/>
              </a:ext>
            </a:extLst>
          </p:cNvPr>
          <p:cNvCxnSpPr>
            <a:cxnSpLocks/>
          </p:cNvCxnSpPr>
          <p:nvPr/>
        </p:nvCxnSpPr>
        <p:spPr>
          <a:xfrm>
            <a:off x="6377167" y="3919518"/>
            <a:ext cx="2291323" cy="0"/>
          </a:xfrm>
          <a:prstGeom prst="line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EDB170F6-A542-6FB9-7959-BF7F4C429CB0}"/>
              </a:ext>
            </a:extLst>
          </p:cNvPr>
          <p:cNvCxnSpPr>
            <a:cxnSpLocks/>
          </p:cNvCxnSpPr>
          <p:nvPr/>
        </p:nvCxnSpPr>
        <p:spPr>
          <a:xfrm flipV="1">
            <a:off x="6377167" y="3672890"/>
            <a:ext cx="0" cy="246628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2765153A-DA4B-B940-6C3B-51438AF888F0}"/>
              </a:ext>
            </a:extLst>
          </p:cNvPr>
          <p:cNvCxnSpPr>
            <a:cxnSpLocks/>
          </p:cNvCxnSpPr>
          <p:nvPr/>
        </p:nvCxnSpPr>
        <p:spPr>
          <a:xfrm>
            <a:off x="8668490" y="3919518"/>
            <a:ext cx="0" cy="1214112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" name="그림 8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374" y="5070773"/>
            <a:ext cx="810875" cy="992685"/>
          </a:xfrm>
          <a:prstGeom prst="rect">
            <a:avLst/>
          </a:prstGeom>
        </p:spPr>
      </p:pic>
      <p:pic>
        <p:nvPicPr>
          <p:cNvPr id="90" name="그림 8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749" y="5070773"/>
            <a:ext cx="810875" cy="992685"/>
          </a:xfrm>
          <a:prstGeom prst="rect">
            <a:avLst/>
          </a:prstGeom>
        </p:spPr>
      </p:pic>
      <p:pic>
        <p:nvPicPr>
          <p:cNvPr id="91" name="그림 9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121" y="5070773"/>
            <a:ext cx="810875" cy="992685"/>
          </a:xfrm>
          <a:prstGeom prst="rect">
            <a:avLst/>
          </a:prstGeom>
        </p:spPr>
      </p:pic>
      <p:pic>
        <p:nvPicPr>
          <p:cNvPr id="92" name="그림 9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233" y="5070773"/>
            <a:ext cx="810875" cy="992685"/>
          </a:xfrm>
          <a:prstGeom prst="rect">
            <a:avLst/>
          </a:prstGeom>
        </p:spPr>
      </p:pic>
      <p:pic>
        <p:nvPicPr>
          <p:cNvPr id="93" name="그림 9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336" y="5070773"/>
            <a:ext cx="810875" cy="992685"/>
          </a:xfrm>
          <a:prstGeom prst="rect">
            <a:avLst/>
          </a:prstGeom>
        </p:spPr>
      </p:pic>
      <p:pic>
        <p:nvPicPr>
          <p:cNvPr id="94" name="그림 9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847" y="5070773"/>
            <a:ext cx="810875" cy="992685"/>
          </a:xfrm>
          <a:prstGeom prst="rect">
            <a:avLst/>
          </a:prstGeom>
        </p:spPr>
      </p:pic>
      <p:sp>
        <p:nvSpPr>
          <p:cNvPr id="95" name="원통 94"/>
          <p:cNvSpPr/>
          <p:nvPr/>
        </p:nvSpPr>
        <p:spPr>
          <a:xfrm>
            <a:off x="659665" y="5166748"/>
            <a:ext cx="605770" cy="835472"/>
          </a:xfrm>
          <a:prstGeom prst="can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198" y="2310956"/>
            <a:ext cx="734741" cy="67447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261" y="2305797"/>
            <a:ext cx="648125" cy="703132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414" y="2286912"/>
            <a:ext cx="678009" cy="672987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847" y="2305797"/>
            <a:ext cx="610723" cy="67963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591" y="2959403"/>
            <a:ext cx="677387" cy="666318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018" y="3008929"/>
            <a:ext cx="584653" cy="635588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192" y="2960029"/>
            <a:ext cx="776362" cy="66615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492105" y="2498257"/>
            <a:ext cx="833562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300" smtClean="0"/>
              <a:t>권익위원회</a:t>
            </a:r>
            <a:endParaRPr lang="ko-KR" altLang="en-US" sz="1300"/>
          </a:p>
        </p:txBody>
      </p:sp>
      <p:sp>
        <p:nvSpPr>
          <p:cNvPr id="102" name="TextBox 101"/>
          <p:cNvSpPr txBox="1"/>
          <p:nvPr/>
        </p:nvSpPr>
        <p:spPr>
          <a:xfrm>
            <a:off x="4432269" y="2444502"/>
            <a:ext cx="609141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300" smtClean="0"/>
              <a:t>국민</a:t>
            </a:r>
            <a:r>
              <a:rPr lang="en-US" altLang="ko-KR" sz="1300" smtClean="0"/>
              <a:t>Call</a:t>
            </a:r>
            <a:endParaRPr lang="ko-KR" altLang="en-US" sz="1300"/>
          </a:p>
        </p:txBody>
      </p:sp>
      <p:sp>
        <p:nvSpPr>
          <p:cNvPr id="103" name="TextBox 102"/>
          <p:cNvSpPr txBox="1"/>
          <p:nvPr/>
        </p:nvSpPr>
        <p:spPr>
          <a:xfrm>
            <a:off x="5117591" y="2381949"/>
            <a:ext cx="1166986" cy="4001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300" smtClean="0"/>
              <a:t>환경청</a:t>
            </a:r>
            <a:endParaRPr lang="en-US" altLang="ko-KR" sz="1300" smtClean="0"/>
          </a:p>
          <a:p>
            <a:r>
              <a:rPr lang="ko-KR" altLang="en-US" sz="1300" smtClean="0"/>
              <a:t>국가문화유산청</a:t>
            </a:r>
            <a:endParaRPr lang="ko-KR" altLang="en-US" sz="1300"/>
          </a:p>
        </p:txBody>
      </p:sp>
      <p:sp>
        <p:nvSpPr>
          <p:cNvPr id="104" name="TextBox 103"/>
          <p:cNvSpPr txBox="1"/>
          <p:nvPr/>
        </p:nvSpPr>
        <p:spPr>
          <a:xfrm>
            <a:off x="5851566" y="2387196"/>
            <a:ext cx="500137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300" smtClean="0"/>
              <a:t>기상청</a:t>
            </a:r>
            <a:endParaRPr lang="ko-KR" altLang="en-US" sz="1300"/>
          </a:p>
        </p:txBody>
      </p:sp>
      <p:sp>
        <p:nvSpPr>
          <p:cNvPr id="105" name="TextBox 104"/>
          <p:cNvSpPr txBox="1"/>
          <p:nvPr/>
        </p:nvSpPr>
        <p:spPr>
          <a:xfrm>
            <a:off x="3584970" y="3221512"/>
            <a:ext cx="833562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300" smtClean="0"/>
              <a:t>여성가족부</a:t>
            </a:r>
            <a:endParaRPr lang="ko-KR" altLang="en-US" sz="1300"/>
          </a:p>
        </p:txBody>
      </p:sp>
      <p:sp>
        <p:nvSpPr>
          <p:cNvPr id="106" name="TextBox 105"/>
          <p:cNvSpPr txBox="1"/>
          <p:nvPr/>
        </p:nvSpPr>
        <p:spPr>
          <a:xfrm>
            <a:off x="4469310" y="3221512"/>
            <a:ext cx="500137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300" smtClean="0"/>
              <a:t>국토부</a:t>
            </a:r>
            <a:endParaRPr lang="ko-KR" altLang="en-US" sz="1300"/>
          </a:p>
        </p:txBody>
      </p:sp>
      <p:sp>
        <p:nvSpPr>
          <p:cNvPr id="108" name="TextBox 107"/>
          <p:cNvSpPr txBox="1"/>
          <p:nvPr/>
        </p:nvSpPr>
        <p:spPr>
          <a:xfrm>
            <a:off x="5117591" y="3073299"/>
            <a:ext cx="1333698" cy="4001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300" smtClean="0"/>
              <a:t>농촌진흥청</a:t>
            </a:r>
            <a:endParaRPr lang="en-US" altLang="ko-KR" sz="1300" smtClean="0"/>
          </a:p>
          <a:p>
            <a:r>
              <a:rPr lang="ko-KR" altLang="en-US" sz="1300" smtClean="0"/>
              <a:t>농림축산검역본부</a:t>
            </a:r>
            <a:endParaRPr lang="ko-KR" altLang="en-US" sz="1300"/>
          </a:p>
        </p:txBody>
      </p:sp>
      <p:pic>
        <p:nvPicPr>
          <p:cNvPr id="116" name="그림 1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45029" y="1596481"/>
            <a:ext cx="1662508" cy="144017"/>
          </a:xfrm>
          <a:prstGeom prst="rect">
            <a:avLst/>
          </a:prstGeom>
        </p:spPr>
      </p:pic>
      <p:pic>
        <p:nvPicPr>
          <p:cNvPr id="118" name="그림 11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45030" y="987684"/>
            <a:ext cx="1662505" cy="546645"/>
          </a:xfrm>
          <a:prstGeom prst="rect">
            <a:avLst/>
          </a:prstGeom>
        </p:spPr>
      </p:pic>
      <p:sp>
        <p:nvSpPr>
          <p:cNvPr id="119" name="TextBox 118"/>
          <p:cNvSpPr txBox="1"/>
          <p:nvPr/>
        </p:nvSpPr>
        <p:spPr>
          <a:xfrm>
            <a:off x="2248515" y="1592276"/>
            <a:ext cx="246809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Nginx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1" name="그림 1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250" y="1839566"/>
            <a:ext cx="1678330" cy="451585"/>
          </a:xfrm>
          <a:prstGeom prst="rect">
            <a:avLst/>
          </a:prstGeom>
        </p:spPr>
      </p:pic>
      <p:sp>
        <p:nvSpPr>
          <p:cNvPr id="122" name="TextBox 121"/>
          <p:cNvSpPr txBox="1"/>
          <p:nvPr/>
        </p:nvSpPr>
        <p:spPr>
          <a:xfrm>
            <a:off x="3104010" y="1855236"/>
            <a:ext cx="7920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RHEL 8.5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3" name="그림 12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953" y="693029"/>
            <a:ext cx="1823161" cy="581025"/>
          </a:xfrm>
          <a:prstGeom prst="rect">
            <a:avLst/>
          </a:prstGeom>
        </p:spPr>
      </p:pic>
      <p:sp>
        <p:nvSpPr>
          <p:cNvPr id="124" name="Rectangle 43"/>
          <p:cNvSpPr>
            <a:spLocks noChangeArrowheads="1"/>
          </p:cNvSpPr>
          <p:nvPr/>
        </p:nvSpPr>
        <p:spPr bwMode="auto">
          <a:xfrm>
            <a:off x="2756825" y="970651"/>
            <a:ext cx="1433382" cy="4440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palette-frontend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5" name="그림 12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98171" y="1577793"/>
            <a:ext cx="1662508" cy="144017"/>
          </a:xfrm>
          <a:prstGeom prst="rect">
            <a:avLst/>
          </a:prstGeom>
        </p:spPr>
      </p:pic>
      <p:pic>
        <p:nvPicPr>
          <p:cNvPr id="126" name="그림 1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98172" y="1394318"/>
            <a:ext cx="1662506" cy="144017"/>
          </a:xfrm>
          <a:prstGeom prst="rect">
            <a:avLst/>
          </a:prstGeom>
        </p:spPr>
      </p:pic>
      <p:pic>
        <p:nvPicPr>
          <p:cNvPr id="127" name="그림 12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98172" y="780406"/>
            <a:ext cx="1662505" cy="546645"/>
          </a:xfrm>
          <a:prstGeom prst="rect">
            <a:avLst/>
          </a:prstGeom>
        </p:spPr>
      </p:pic>
      <p:sp>
        <p:nvSpPr>
          <p:cNvPr id="128" name="TextBox 127"/>
          <p:cNvSpPr txBox="1"/>
          <p:nvPr/>
        </p:nvSpPr>
        <p:spPr>
          <a:xfrm>
            <a:off x="4001657" y="1573588"/>
            <a:ext cx="246809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OpenJDK Server VM 1.8.0_412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302559" y="1389824"/>
            <a:ext cx="19859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Apache-tomcat-9.0.82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1" name="그림 13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392" y="1820878"/>
            <a:ext cx="1678330" cy="451585"/>
          </a:xfrm>
          <a:prstGeom prst="rect">
            <a:avLst/>
          </a:prstGeom>
        </p:spPr>
      </p:pic>
      <p:sp>
        <p:nvSpPr>
          <p:cNvPr id="132" name="TextBox 131"/>
          <p:cNvSpPr txBox="1"/>
          <p:nvPr/>
        </p:nvSpPr>
        <p:spPr>
          <a:xfrm>
            <a:off x="4857152" y="1836548"/>
            <a:ext cx="7920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RHEL 8.5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3" name="그림 13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095" y="485751"/>
            <a:ext cx="1823161" cy="581025"/>
          </a:xfrm>
          <a:prstGeom prst="rect">
            <a:avLst/>
          </a:prstGeom>
        </p:spPr>
      </p:pic>
      <p:sp>
        <p:nvSpPr>
          <p:cNvPr id="134" name="Rectangle 43"/>
          <p:cNvSpPr>
            <a:spLocks noChangeArrowheads="1"/>
          </p:cNvSpPr>
          <p:nvPr/>
        </p:nvSpPr>
        <p:spPr bwMode="auto">
          <a:xfrm>
            <a:off x="4509967" y="763373"/>
            <a:ext cx="1433382" cy="4440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palette-back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5" name="그림 13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87148" y="1577793"/>
            <a:ext cx="1662508" cy="144017"/>
          </a:xfrm>
          <a:prstGeom prst="rect">
            <a:avLst/>
          </a:prstGeom>
        </p:spPr>
      </p:pic>
      <p:pic>
        <p:nvPicPr>
          <p:cNvPr id="136" name="그림 13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87149" y="1394318"/>
            <a:ext cx="1662506" cy="144017"/>
          </a:xfrm>
          <a:prstGeom prst="rect">
            <a:avLst/>
          </a:prstGeom>
        </p:spPr>
      </p:pic>
      <p:pic>
        <p:nvPicPr>
          <p:cNvPr id="137" name="그림 13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87149" y="780406"/>
            <a:ext cx="1662505" cy="546645"/>
          </a:xfrm>
          <a:prstGeom prst="rect">
            <a:avLst/>
          </a:prstGeom>
        </p:spPr>
      </p:pic>
      <p:sp>
        <p:nvSpPr>
          <p:cNvPr id="138" name="TextBox 137"/>
          <p:cNvSpPr txBox="1"/>
          <p:nvPr/>
        </p:nvSpPr>
        <p:spPr>
          <a:xfrm>
            <a:off x="5790634" y="1573588"/>
            <a:ext cx="246809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OpenJDK Server VM 1.8.0_412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6091536" y="1389824"/>
            <a:ext cx="19859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Apache-tomcat-9.0.82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0" name="그림 1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369" y="1820878"/>
            <a:ext cx="1678330" cy="451585"/>
          </a:xfrm>
          <a:prstGeom prst="rect">
            <a:avLst/>
          </a:prstGeom>
        </p:spPr>
      </p:pic>
      <p:sp>
        <p:nvSpPr>
          <p:cNvPr id="141" name="TextBox 140"/>
          <p:cNvSpPr txBox="1"/>
          <p:nvPr/>
        </p:nvSpPr>
        <p:spPr>
          <a:xfrm>
            <a:off x="6646129" y="1836548"/>
            <a:ext cx="7920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RHEL 8.5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2" name="그림 14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072" y="485751"/>
            <a:ext cx="1823161" cy="581025"/>
          </a:xfrm>
          <a:prstGeom prst="rect">
            <a:avLst/>
          </a:prstGeom>
        </p:spPr>
      </p:pic>
      <p:sp>
        <p:nvSpPr>
          <p:cNvPr id="143" name="Rectangle 43"/>
          <p:cNvSpPr>
            <a:spLocks noChangeArrowheads="1"/>
          </p:cNvSpPr>
          <p:nvPr/>
        </p:nvSpPr>
        <p:spPr bwMode="auto">
          <a:xfrm>
            <a:off x="6298944" y="763373"/>
            <a:ext cx="1433382" cy="4440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palette-admin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7089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직사각형 462"/>
          <p:cNvSpPr/>
          <p:nvPr/>
        </p:nvSpPr>
        <p:spPr>
          <a:xfrm>
            <a:off x="335359" y="710444"/>
            <a:ext cx="4847779" cy="59189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60598" y="64345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연계 구성도 </a:t>
            </a:r>
            <a:r>
              <a:rPr lang="en-US" altLang="ko-KR" sz="2000">
                <a:solidFill>
                  <a:srgbClr val="7F7F7F"/>
                </a:solidFill>
              </a:rPr>
              <a:t>- KMS</a:t>
            </a:r>
            <a:endParaRPr lang="ko-KR" altLang="en-US" sz="200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pic>
        <p:nvPicPr>
          <p:cNvPr id="405" name="그림 404">
            <a:extLst>
              <a:ext uri="{FF2B5EF4-FFF2-40B4-BE49-F238E27FC236}">
                <a16:creationId xmlns:a16="http://schemas.microsoft.com/office/drawing/2014/main" id="{8B663DA9-F142-6981-7691-3883B2F2FC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518" y="5385746"/>
            <a:ext cx="453059" cy="453059"/>
          </a:xfrm>
          <a:prstGeom prst="rect">
            <a:avLst/>
          </a:prstGeom>
        </p:spPr>
      </p:pic>
      <p:pic>
        <p:nvPicPr>
          <p:cNvPr id="406" name="그림 405">
            <a:extLst>
              <a:ext uri="{FF2B5EF4-FFF2-40B4-BE49-F238E27FC236}">
                <a16:creationId xmlns:a16="http://schemas.microsoft.com/office/drawing/2014/main" id="{9926519F-3855-D45C-3C31-8E1EE7D757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115" y="5385746"/>
            <a:ext cx="453059" cy="453059"/>
          </a:xfrm>
          <a:prstGeom prst="rect">
            <a:avLst/>
          </a:prstGeom>
        </p:spPr>
      </p:pic>
      <p:cxnSp>
        <p:nvCxnSpPr>
          <p:cNvPr id="407" name="직선 연결선 406"/>
          <p:cNvCxnSpPr/>
          <p:nvPr/>
        </p:nvCxnSpPr>
        <p:spPr>
          <a:xfrm>
            <a:off x="496018" y="1825918"/>
            <a:ext cx="0" cy="42576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" name="직선 연결선 408"/>
          <p:cNvCxnSpPr/>
          <p:nvPr/>
        </p:nvCxnSpPr>
        <p:spPr>
          <a:xfrm>
            <a:off x="496018" y="3511330"/>
            <a:ext cx="451011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" name="직선 연결선 409"/>
          <p:cNvCxnSpPr/>
          <p:nvPr/>
        </p:nvCxnSpPr>
        <p:spPr>
          <a:xfrm>
            <a:off x="496018" y="6083558"/>
            <a:ext cx="451011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직선 연결선 410"/>
          <p:cNvCxnSpPr/>
          <p:nvPr/>
        </p:nvCxnSpPr>
        <p:spPr>
          <a:xfrm>
            <a:off x="496018" y="1825918"/>
            <a:ext cx="451011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2" name="그룹 411"/>
          <p:cNvGrpSpPr/>
          <p:nvPr/>
        </p:nvGrpSpPr>
        <p:grpSpPr>
          <a:xfrm>
            <a:off x="2247577" y="2181293"/>
            <a:ext cx="1076748" cy="694055"/>
            <a:chOff x="621366" y="1795634"/>
            <a:chExt cx="1076748" cy="694055"/>
          </a:xfrm>
        </p:grpSpPr>
        <p:pic>
          <p:nvPicPr>
            <p:cNvPr id="413" name="그림 4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366" y="1795634"/>
              <a:ext cx="560062" cy="694055"/>
            </a:xfrm>
            <a:prstGeom prst="rect">
              <a:avLst/>
            </a:prstGeom>
          </p:spPr>
        </p:pic>
        <p:pic>
          <p:nvPicPr>
            <p:cNvPr id="414" name="그림 4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368" y="1811398"/>
              <a:ext cx="525746" cy="651529"/>
            </a:xfrm>
            <a:prstGeom prst="rect">
              <a:avLst/>
            </a:prstGeom>
          </p:spPr>
        </p:pic>
      </p:grpSp>
      <p:sp>
        <p:nvSpPr>
          <p:cNvPr id="416" name="직사각형 415">
            <a:extLst>
              <a:ext uri="{FF2B5EF4-FFF2-40B4-BE49-F238E27FC236}">
                <a16:creationId xmlns:a16="http://schemas.microsoft.com/office/drawing/2014/main" id="{0EB6195A-DE3E-490F-D47D-A5DC7ADBB77A}"/>
              </a:ext>
            </a:extLst>
          </p:cNvPr>
          <p:cNvSpPr/>
          <p:nvPr/>
        </p:nvSpPr>
        <p:spPr>
          <a:xfrm>
            <a:off x="1609460" y="5469332"/>
            <a:ext cx="159530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 sz="1000">
                <a:latin typeface="Consolas" panose="020B0609020204030204" pitchFamily="49" charset="0"/>
              </a:rPr>
              <a:t>kms</a:t>
            </a:r>
            <a:r>
              <a:rPr lang="ko-KR" altLang="en-US" sz="1000">
                <a:latin typeface="Consolas" panose="020B0609020204030204" pitchFamily="49" charset="0"/>
              </a:rPr>
              <a:t>-palette-deploy-</a:t>
            </a:r>
            <a:r>
              <a:rPr lang="en-US" altLang="ko-KR" sz="1000">
                <a:latin typeface="Consolas" panose="020B0609020204030204" pitchFamily="49" charset="0"/>
              </a:rPr>
              <a:t>1</a:t>
            </a:r>
            <a:endParaRPr lang="ko-KR" altLang="en-US" sz="1000">
              <a:latin typeface="Consolas" panose="020B0609020204030204" pitchFamily="49" charset="0"/>
            </a:endParaRPr>
          </a:p>
        </p:txBody>
      </p:sp>
      <p:sp>
        <p:nvSpPr>
          <p:cNvPr id="417" name="직사각형 416">
            <a:extLst>
              <a:ext uri="{FF2B5EF4-FFF2-40B4-BE49-F238E27FC236}">
                <a16:creationId xmlns:a16="http://schemas.microsoft.com/office/drawing/2014/main" id="{BCA3F174-50B4-C87E-9D26-044569A4D0E3}"/>
              </a:ext>
            </a:extLst>
          </p:cNvPr>
          <p:cNvSpPr/>
          <p:nvPr/>
        </p:nvSpPr>
        <p:spPr>
          <a:xfrm>
            <a:off x="1609460" y="5640982"/>
            <a:ext cx="159530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ko-KR" sz="1000">
                <a:latin typeface="Consolas" panose="020B0609020204030204" pitchFamily="49" charset="0"/>
              </a:rPr>
              <a:t>kms</a:t>
            </a:r>
            <a:r>
              <a:rPr lang="ko-KR" altLang="en-US" sz="1000">
                <a:latin typeface="Consolas" panose="020B0609020204030204" pitchFamily="49" charset="0"/>
              </a:rPr>
              <a:t>-palette-deploy-</a:t>
            </a:r>
            <a:r>
              <a:rPr lang="en-US" altLang="ko-KR" sz="1000">
                <a:latin typeface="Consolas" panose="020B0609020204030204" pitchFamily="49" charset="0"/>
              </a:rPr>
              <a:t>2</a:t>
            </a:r>
            <a:endParaRPr lang="ko-KR" altLang="en-US" sz="1000">
              <a:latin typeface="Consolas" panose="020B0609020204030204" pitchFamily="49" charset="0"/>
            </a:endParaRPr>
          </a:p>
        </p:txBody>
      </p:sp>
      <p:sp>
        <p:nvSpPr>
          <p:cNvPr id="418" name="직사각형 417">
            <a:extLst>
              <a:ext uri="{FF2B5EF4-FFF2-40B4-BE49-F238E27FC236}">
                <a16:creationId xmlns:a16="http://schemas.microsoft.com/office/drawing/2014/main" id="{66BFCCE9-12BB-8796-5E04-97F4F21EAB67}"/>
              </a:ext>
            </a:extLst>
          </p:cNvPr>
          <p:cNvSpPr/>
          <p:nvPr/>
        </p:nvSpPr>
        <p:spPr>
          <a:xfrm>
            <a:off x="2199055" y="1900961"/>
            <a:ext cx="1199047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>
                <a:latin typeface="Consolas" panose="020B0609020204030204" pitchFamily="49" charset="0"/>
              </a:rPr>
              <a:t>kms.call110.go.kr</a:t>
            </a:r>
          </a:p>
          <a:p>
            <a:pPr algn="ctr"/>
            <a:r>
              <a:rPr lang="en-US" altLang="ko-KR" sz="1000">
                <a:solidFill>
                  <a:srgbClr val="C00000"/>
                </a:solidFill>
                <a:latin typeface="Consolas" panose="020B0609020204030204" pitchFamily="49" charset="0"/>
              </a:rPr>
              <a:t>192.168.100.25</a:t>
            </a:r>
            <a:endParaRPr lang="ko-KR" altLang="en-US" sz="1000">
              <a:solidFill>
                <a:srgbClr val="C00000"/>
              </a:solidFill>
              <a:latin typeface="Consolas" panose="020B0609020204030204" pitchFamily="49" charset="0"/>
            </a:endParaRPr>
          </a:p>
        </p:txBody>
      </p:sp>
      <p:grpSp>
        <p:nvGrpSpPr>
          <p:cNvPr id="419" name="그룹 418">
            <a:extLst>
              <a:ext uri="{FF2B5EF4-FFF2-40B4-BE49-F238E27FC236}">
                <a16:creationId xmlns:a16="http://schemas.microsoft.com/office/drawing/2014/main" id="{BE925B15-55A9-8E09-761C-0F076F066AA4}"/>
              </a:ext>
            </a:extLst>
          </p:cNvPr>
          <p:cNvGrpSpPr/>
          <p:nvPr/>
        </p:nvGrpSpPr>
        <p:grpSpPr>
          <a:xfrm>
            <a:off x="2171123" y="2858086"/>
            <a:ext cx="1199046" cy="644549"/>
            <a:chOff x="493303" y="2249821"/>
            <a:chExt cx="1199046" cy="644549"/>
          </a:xfrm>
        </p:grpSpPr>
        <p:sp>
          <p:nvSpPr>
            <p:cNvPr id="420" name="직사각형 419">
              <a:extLst>
                <a:ext uri="{FF2B5EF4-FFF2-40B4-BE49-F238E27FC236}">
                  <a16:creationId xmlns:a16="http://schemas.microsoft.com/office/drawing/2014/main" id="{37BFC8AA-B338-74D0-03E7-D1BF5B8D51DF}"/>
                </a:ext>
              </a:extLst>
            </p:cNvPr>
            <p:cNvSpPr/>
            <p:nvPr/>
          </p:nvSpPr>
          <p:spPr>
            <a:xfrm>
              <a:off x="493303" y="2249821"/>
              <a:ext cx="119904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 smtClean="0">
                  <a:latin typeface="Consolas" panose="020B0609020204030204" pitchFamily="49" charset="0"/>
                </a:rPr>
                <a:t>ske-</a:t>
              </a:r>
              <a:r>
                <a:rPr lang="en-US" altLang="ko-KR" sz="1000" smtClean="0">
                  <a:latin typeface="Consolas" panose="020B0609020204030204" pitchFamily="49" charset="0"/>
                </a:rPr>
                <a:t>kms</a:t>
              </a:r>
              <a:r>
                <a:rPr lang="ko-KR" altLang="en-US" sz="1000" smtClean="0">
                  <a:latin typeface="Consolas" panose="020B0609020204030204" pitchFamily="49" charset="0"/>
                </a:rPr>
                <a:t>-call110</a:t>
              </a:r>
              <a:r>
                <a:rPr lang="en-US" altLang="ko-KR" sz="1000">
                  <a:latin typeface="Consolas" panose="020B0609020204030204" pitchFamily="49" charset="0"/>
                </a:rPr>
                <a:t>-1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421" name="직사각형 420">
              <a:extLst>
                <a:ext uri="{FF2B5EF4-FFF2-40B4-BE49-F238E27FC236}">
                  <a16:creationId xmlns:a16="http://schemas.microsoft.com/office/drawing/2014/main" id="{64D37407-4FD1-95FA-5454-FDBEA13E3C3A}"/>
                </a:ext>
              </a:extLst>
            </p:cNvPr>
            <p:cNvSpPr/>
            <p:nvPr/>
          </p:nvSpPr>
          <p:spPr>
            <a:xfrm>
              <a:off x="493303" y="2604714"/>
              <a:ext cx="119904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000">
                  <a:latin typeface="Consolas" panose="020B0609020204030204" pitchFamily="49" charset="0"/>
                </a:rPr>
                <a:t>ske-</a:t>
              </a:r>
              <a:r>
                <a:rPr lang="en-US" altLang="ko-KR" sz="1000">
                  <a:latin typeface="Consolas" panose="020B0609020204030204" pitchFamily="49" charset="0"/>
                </a:rPr>
                <a:t>kms</a:t>
              </a:r>
              <a:r>
                <a:rPr lang="ko-KR" altLang="en-US" sz="1000">
                  <a:latin typeface="Consolas" panose="020B0609020204030204" pitchFamily="49" charset="0"/>
                </a:rPr>
                <a:t>-call110</a:t>
              </a:r>
              <a:r>
                <a:rPr lang="en-US" altLang="ko-KR" sz="1000">
                  <a:latin typeface="Consolas" panose="020B0609020204030204" pitchFamily="49" charset="0"/>
                </a:rPr>
                <a:t>-2</a:t>
              </a:r>
              <a:endParaRPr lang="ko-KR" altLang="en-US" sz="1000">
                <a:latin typeface="Consolas" panose="020B0609020204030204" pitchFamily="49" charset="0"/>
              </a:endParaRPr>
            </a:p>
          </p:txBody>
        </p:sp>
        <p:sp>
          <p:nvSpPr>
            <p:cNvPr id="422" name="직사각형 421">
              <a:extLst>
                <a:ext uri="{FF2B5EF4-FFF2-40B4-BE49-F238E27FC236}">
                  <a16:creationId xmlns:a16="http://schemas.microsoft.com/office/drawing/2014/main" id="{5D79A39A-3070-5E4F-14DB-05F7EF336959}"/>
                </a:ext>
              </a:extLst>
            </p:cNvPr>
            <p:cNvSpPr/>
            <p:nvPr/>
          </p:nvSpPr>
          <p:spPr>
            <a:xfrm>
              <a:off x="720497" y="2740482"/>
              <a:ext cx="91691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192.168.90.19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423" name="직사각형 422">
              <a:extLst>
                <a:ext uri="{FF2B5EF4-FFF2-40B4-BE49-F238E27FC236}">
                  <a16:creationId xmlns:a16="http://schemas.microsoft.com/office/drawing/2014/main" id="{92B10075-0C10-7B38-437B-32E14F175795}"/>
                </a:ext>
              </a:extLst>
            </p:cNvPr>
            <p:cNvSpPr/>
            <p:nvPr/>
          </p:nvSpPr>
          <p:spPr>
            <a:xfrm>
              <a:off x="720497" y="2407106"/>
              <a:ext cx="846386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000">
                  <a:solidFill>
                    <a:srgbClr val="C00000"/>
                  </a:solidFill>
                  <a:latin typeface="Consolas" panose="020B0609020204030204" pitchFamily="49" charset="0"/>
                </a:rPr>
                <a:t>192.168.90.6</a:t>
              </a:r>
              <a:endParaRPr lang="ko-KR" altLang="en-US" sz="1000">
                <a:solidFill>
                  <a:srgbClr val="C00000"/>
                </a:solidFill>
                <a:latin typeface="Consolas" panose="020B0609020204030204" pitchFamily="49" charset="0"/>
              </a:endParaRPr>
            </a:p>
          </p:txBody>
        </p:sp>
      </p:grpSp>
      <p:cxnSp>
        <p:nvCxnSpPr>
          <p:cNvPr id="424" name="직선 연결선 423"/>
          <p:cNvCxnSpPr/>
          <p:nvPr/>
        </p:nvCxnSpPr>
        <p:spPr>
          <a:xfrm>
            <a:off x="5006131" y="1825918"/>
            <a:ext cx="0" cy="42576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5" name="그림 4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542" y="4673664"/>
            <a:ext cx="1662508" cy="144017"/>
          </a:xfrm>
          <a:prstGeom prst="rect">
            <a:avLst/>
          </a:prstGeom>
        </p:spPr>
      </p:pic>
      <p:pic>
        <p:nvPicPr>
          <p:cNvPr id="436" name="그림 4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543" y="4490189"/>
            <a:ext cx="1662506" cy="144017"/>
          </a:xfrm>
          <a:prstGeom prst="rect">
            <a:avLst/>
          </a:prstGeom>
        </p:spPr>
      </p:pic>
      <p:pic>
        <p:nvPicPr>
          <p:cNvPr id="437" name="그림 4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543" y="3979284"/>
            <a:ext cx="1662505" cy="462602"/>
          </a:xfrm>
          <a:prstGeom prst="rect">
            <a:avLst/>
          </a:prstGeom>
        </p:spPr>
      </p:pic>
      <p:sp>
        <p:nvSpPr>
          <p:cNvPr id="438" name="TextBox 437"/>
          <p:cNvSpPr txBox="1"/>
          <p:nvPr/>
        </p:nvSpPr>
        <p:spPr>
          <a:xfrm>
            <a:off x="764986" y="4669459"/>
            <a:ext cx="246809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OpenJDK Server VM 1.8.0_412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9" name="TextBox 438"/>
          <p:cNvSpPr txBox="1"/>
          <p:nvPr/>
        </p:nvSpPr>
        <p:spPr>
          <a:xfrm>
            <a:off x="632930" y="4485695"/>
            <a:ext cx="19859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Apache-tomcat-9.0.82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41" name="그림 4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63" y="4916749"/>
            <a:ext cx="1678330" cy="451585"/>
          </a:xfrm>
          <a:prstGeom prst="rect">
            <a:avLst/>
          </a:prstGeom>
        </p:spPr>
      </p:pic>
      <p:sp>
        <p:nvSpPr>
          <p:cNvPr id="442" name="TextBox 441"/>
          <p:cNvSpPr txBox="1"/>
          <p:nvPr/>
        </p:nvSpPr>
        <p:spPr>
          <a:xfrm>
            <a:off x="1187523" y="4932419"/>
            <a:ext cx="7920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RHEL 8.5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43" name="그림 4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66" y="3684629"/>
            <a:ext cx="1823161" cy="581025"/>
          </a:xfrm>
          <a:prstGeom prst="rect">
            <a:avLst/>
          </a:prstGeom>
        </p:spPr>
      </p:pic>
      <p:sp>
        <p:nvSpPr>
          <p:cNvPr id="445" name="Rectangle 43"/>
          <p:cNvSpPr>
            <a:spLocks noChangeArrowheads="1"/>
          </p:cNvSpPr>
          <p:nvPr/>
        </p:nvSpPr>
        <p:spPr bwMode="auto">
          <a:xfrm>
            <a:off x="840338" y="3904449"/>
            <a:ext cx="1433382" cy="4440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kms-acrc-project-web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46" name="그림 4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5896" y="4619558"/>
            <a:ext cx="1662508" cy="144017"/>
          </a:xfrm>
          <a:prstGeom prst="rect">
            <a:avLst/>
          </a:prstGeom>
        </p:spPr>
      </p:pic>
      <p:pic>
        <p:nvPicPr>
          <p:cNvPr id="447" name="그림 4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5897" y="4436083"/>
            <a:ext cx="1662506" cy="144017"/>
          </a:xfrm>
          <a:prstGeom prst="rect">
            <a:avLst/>
          </a:prstGeom>
        </p:spPr>
      </p:pic>
      <p:pic>
        <p:nvPicPr>
          <p:cNvPr id="448" name="그림 4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5897" y="3925178"/>
            <a:ext cx="1662505" cy="462602"/>
          </a:xfrm>
          <a:prstGeom prst="rect">
            <a:avLst/>
          </a:prstGeom>
        </p:spPr>
      </p:pic>
      <p:sp>
        <p:nvSpPr>
          <p:cNvPr id="449" name="TextBox 448"/>
          <p:cNvSpPr txBox="1"/>
          <p:nvPr/>
        </p:nvSpPr>
        <p:spPr>
          <a:xfrm>
            <a:off x="2900284" y="4431589"/>
            <a:ext cx="19859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Apache-tomcat-9.0.82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50" name="그림 44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117" y="4862643"/>
            <a:ext cx="1678330" cy="451585"/>
          </a:xfrm>
          <a:prstGeom prst="rect">
            <a:avLst/>
          </a:prstGeom>
        </p:spPr>
      </p:pic>
      <p:sp>
        <p:nvSpPr>
          <p:cNvPr id="451" name="TextBox 450"/>
          <p:cNvSpPr txBox="1"/>
          <p:nvPr/>
        </p:nvSpPr>
        <p:spPr>
          <a:xfrm>
            <a:off x="3454877" y="4878313"/>
            <a:ext cx="7920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RHEL 8.5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52" name="그림 45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820" y="3630523"/>
            <a:ext cx="1823161" cy="581025"/>
          </a:xfrm>
          <a:prstGeom prst="rect">
            <a:avLst/>
          </a:prstGeom>
        </p:spPr>
      </p:pic>
      <p:sp>
        <p:nvSpPr>
          <p:cNvPr id="453" name="Rectangle 43"/>
          <p:cNvSpPr>
            <a:spLocks noChangeArrowheads="1"/>
          </p:cNvSpPr>
          <p:nvPr/>
        </p:nvSpPr>
        <p:spPr bwMode="auto">
          <a:xfrm>
            <a:off x="3107692" y="3904449"/>
            <a:ext cx="1433382" cy="4440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kms-acrc-project-batch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66" name="그림 46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607" y="756787"/>
            <a:ext cx="1067493" cy="1063708"/>
          </a:xfrm>
          <a:prstGeom prst="rect">
            <a:avLst/>
          </a:prstGeom>
        </p:spPr>
      </p:pic>
      <p:sp>
        <p:nvSpPr>
          <p:cNvPr id="467" name="TextBox 466"/>
          <p:cNvSpPr txBox="1"/>
          <p:nvPr/>
        </p:nvSpPr>
        <p:spPr>
          <a:xfrm>
            <a:off x="2435320" y="1101021"/>
            <a:ext cx="7207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ACRC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68" name="직사각형 467"/>
          <p:cNvSpPr/>
          <p:nvPr/>
        </p:nvSpPr>
        <p:spPr>
          <a:xfrm>
            <a:off x="5938243" y="710445"/>
            <a:ext cx="5878242" cy="59189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9" name="TextBox 468"/>
          <p:cNvSpPr txBox="1"/>
          <p:nvPr/>
        </p:nvSpPr>
        <p:spPr>
          <a:xfrm>
            <a:off x="9642546" y="2684464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상담</a:t>
            </a:r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APP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70" name="그림 46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54" y="2257347"/>
            <a:ext cx="810875" cy="992685"/>
          </a:xfrm>
          <a:prstGeom prst="rect">
            <a:avLst/>
          </a:prstGeom>
        </p:spPr>
      </p:pic>
      <p:sp>
        <p:nvSpPr>
          <p:cNvPr id="471" name="자유형 470"/>
          <p:cNvSpPr/>
          <p:nvPr/>
        </p:nvSpPr>
        <p:spPr>
          <a:xfrm flipV="1">
            <a:off x="2087418" y="2886074"/>
            <a:ext cx="7675707" cy="1147401"/>
          </a:xfrm>
          <a:custGeom>
            <a:avLst/>
            <a:gdLst>
              <a:gd name="connsiteX0" fmla="*/ 5857875 w 5857875"/>
              <a:gd name="connsiteY0" fmla="*/ 19050 h 19050"/>
              <a:gd name="connsiteX1" fmla="*/ 0 w 5857875"/>
              <a:gd name="connsiteY1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57875" h="19050">
                <a:moveTo>
                  <a:pt x="5857875" y="1905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2" name="TextBox 471"/>
          <p:cNvSpPr txBox="1"/>
          <p:nvPr/>
        </p:nvSpPr>
        <p:spPr>
          <a:xfrm>
            <a:off x="5285263" y="3431532"/>
            <a:ext cx="569336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검색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6" name="TextBox 475"/>
          <p:cNvSpPr txBox="1"/>
          <p:nvPr/>
        </p:nvSpPr>
        <p:spPr>
          <a:xfrm>
            <a:off x="9642546" y="5360090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통합관리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77" name="그림 47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54" y="4932973"/>
            <a:ext cx="810875" cy="992685"/>
          </a:xfrm>
          <a:prstGeom prst="rect">
            <a:avLst/>
          </a:prstGeom>
        </p:spPr>
      </p:pic>
      <p:sp>
        <p:nvSpPr>
          <p:cNvPr id="478" name="자유형 477"/>
          <p:cNvSpPr/>
          <p:nvPr/>
        </p:nvSpPr>
        <p:spPr>
          <a:xfrm>
            <a:off x="4411591" y="4280481"/>
            <a:ext cx="5443609" cy="1033748"/>
          </a:xfrm>
          <a:custGeom>
            <a:avLst/>
            <a:gdLst>
              <a:gd name="connsiteX0" fmla="*/ 5857875 w 5857875"/>
              <a:gd name="connsiteY0" fmla="*/ 19050 h 19050"/>
              <a:gd name="connsiteX1" fmla="*/ 0 w 5857875"/>
              <a:gd name="connsiteY1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57875" h="19050">
                <a:moveTo>
                  <a:pt x="5857875" y="1905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C00000"/>
            </a:solidFill>
            <a:headEnd type="arrow" w="sm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9" name="TextBox 478"/>
          <p:cNvSpPr txBox="1"/>
          <p:nvPr/>
        </p:nvSpPr>
        <p:spPr>
          <a:xfrm>
            <a:off x="5208025" y="4403111"/>
            <a:ext cx="717246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공통코드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1848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직사각형 713"/>
          <p:cNvSpPr/>
          <p:nvPr/>
        </p:nvSpPr>
        <p:spPr>
          <a:xfrm>
            <a:off x="5566000" y="710444"/>
            <a:ext cx="6424092" cy="59189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4" name="직사각형 663"/>
          <p:cNvSpPr/>
          <p:nvPr/>
        </p:nvSpPr>
        <p:spPr>
          <a:xfrm>
            <a:off x="335360" y="710444"/>
            <a:ext cx="4309826" cy="59189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2719293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연계 구성도</a:t>
            </a:r>
            <a:r>
              <a:rPr lang="en-US" altLang="ko-KR" sz="2000">
                <a:solidFill>
                  <a:srgbClr val="7F7F7F"/>
                </a:solidFill>
              </a:rPr>
              <a:t> - </a:t>
            </a:r>
            <a:r>
              <a:rPr lang="ko-KR" altLang="en-US" sz="2000">
                <a:solidFill>
                  <a:srgbClr val="7F7F7F"/>
                </a:solidFill>
              </a:rPr>
              <a:t>통합관리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815142" y="4359771"/>
            <a:ext cx="643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WAS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89491" y="4359771"/>
            <a:ext cx="642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Web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2" name="그림 5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32" y="5431983"/>
            <a:ext cx="1305153" cy="1299454"/>
          </a:xfrm>
          <a:prstGeom prst="rect">
            <a:avLst/>
          </a:prstGeom>
        </p:spPr>
      </p:pic>
      <p:sp>
        <p:nvSpPr>
          <p:cNvPr id="105" name="TextBox 104"/>
          <p:cNvSpPr txBox="1"/>
          <p:nvPr/>
        </p:nvSpPr>
        <p:spPr>
          <a:xfrm>
            <a:off x="10979571" y="6289697"/>
            <a:ext cx="735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LDAP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48" name="직선 연결선 147"/>
          <p:cNvCxnSpPr/>
          <p:nvPr/>
        </p:nvCxnSpPr>
        <p:spPr>
          <a:xfrm>
            <a:off x="1691765" y="4525530"/>
            <a:ext cx="1063873" cy="0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직선 연결선 151"/>
          <p:cNvCxnSpPr/>
          <p:nvPr/>
        </p:nvCxnSpPr>
        <p:spPr>
          <a:xfrm>
            <a:off x="3498137" y="4525530"/>
            <a:ext cx="219677" cy="0"/>
          </a:xfrm>
          <a:prstGeom prst="line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7" name="그림 17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32" y="645960"/>
            <a:ext cx="1305153" cy="1299454"/>
          </a:xfrm>
          <a:prstGeom prst="rect">
            <a:avLst/>
          </a:prstGeom>
        </p:spPr>
      </p:pic>
      <p:sp>
        <p:nvSpPr>
          <p:cNvPr id="178" name="TextBox 177"/>
          <p:cNvSpPr txBox="1"/>
          <p:nvPr/>
        </p:nvSpPr>
        <p:spPr>
          <a:xfrm>
            <a:off x="10647557" y="1477229"/>
            <a:ext cx="17112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행정표준코드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7779013" y="1166263"/>
            <a:ext cx="1301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과천 </a:t>
            </a:r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ESB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82" name="직선 연결선 181"/>
          <p:cNvCxnSpPr/>
          <p:nvPr/>
        </p:nvCxnSpPr>
        <p:spPr>
          <a:xfrm>
            <a:off x="8767115" y="1073844"/>
            <a:ext cx="2029905" cy="0"/>
          </a:xfrm>
          <a:prstGeom prst="line">
            <a:avLst/>
          </a:prstGeom>
          <a:ln w="190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Box 184"/>
          <p:cNvSpPr txBox="1"/>
          <p:nvPr/>
        </p:nvSpPr>
        <p:spPr>
          <a:xfrm>
            <a:off x="7983774" y="2125144"/>
            <a:ext cx="6506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VOP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8824127" y="2125144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상담</a:t>
            </a:r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APP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4" name="그림 2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9458" y="5655361"/>
            <a:ext cx="114286" cy="45719"/>
          </a:xfrm>
          <a:prstGeom prst="rect">
            <a:avLst/>
          </a:prstGeom>
        </p:spPr>
      </p:pic>
      <p:pic>
        <p:nvPicPr>
          <p:cNvPr id="205" name="그림 2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9458" y="5712044"/>
            <a:ext cx="114286" cy="45719"/>
          </a:xfrm>
          <a:prstGeom prst="rect">
            <a:avLst/>
          </a:prstGeom>
        </p:spPr>
      </p:pic>
      <p:sp>
        <p:nvSpPr>
          <p:cNvPr id="230" name="TextBox 229"/>
          <p:cNvSpPr txBox="1"/>
          <p:nvPr/>
        </p:nvSpPr>
        <p:spPr>
          <a:xfrm>
            <a:off x="3885033" y="5005935"/>
            <a:ext cx="244452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https://www.dir.go.kr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D726B4C4-F20B-1788-BD78-62B06F9948CA}"/>
              </a:ext>
            </a:extLst>
          </p:cNvPr>
          <p:cNvGrpSpPr/>
          <p:nvPr/>
        </p:nvGrpSpPr>
        <p:grpSpPr>
          <a:xfrm>
            <a:off x="6336707" y="4173060"/>
            <a:ext cx="524503" cy="605528"/>
            <a:chOff x="2231366" y="5188561"/>
            <a:chExt cx="524502" cy="605528"/>
          </a:xfrm>
        </p:grpSpPr>
        <p:pic>
          <p:nvPicPr>
            <p:cNvPr id="357" name="Picture 4">
              <a:extLst>
                <a:ext uri="{FF2B5EF4-FFF2-40B4-BE49-F238E27FC236}">
                  <a16:creationId xmlns:a16="http://schemas.microsoft.com/office/drawing/2014/main" id="{ABC95289-CABB-24E4-54D2-A4C2BAF4624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2"/>
            <a:stretch/>
          </p:blipFill>
          <p:spPr bwMode="auto">
            <a:xfrm>
              <a:off x="2329088" y="5188561"/>
              <a:ext cx="316875" cy="404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DAA8651D-6AC6-3C0A-8DDE-AAFE2A61373E}"/>
                </a:ext>
              </a:extLst>
            </p:cNvPr>
            <p:cNvSpPr txBox="1"/>
            <p:nvPr/>
          </p:nvSpPr>
          <p:spPr>
            <a:xfrm>
              <a:off x="2231366" y="5578774"/>
              <a:ext cx="524502" cy="2153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799" b="1" dirty="0">
                  <a:latin typeface="+mn-ea"/>
                </a:rPr>
                <a:t>상담</a:t>
              </a:r>
              <a:r>
                <a:rPr lang="en-US" altLang="ko-KR" sz="799" b="1" dirty="0">
                  <a:latin typeface="+mn-ea"/>
                </a:rPr>
                <a:t>AP</a:t>
              </a:r>
              <a:endParaRPr lang="ko-KR" altLang="en-US" sz="799" b="1" dirty="0">
                <a:latin typeface="+mn-ea"/>
              </a:endParaRPr>
            </a:p>
          </p:txBody>
        </p:sp>
      </p:grpSp>
      <p:grpSp>
        <p:nvGrpSpPr>
          <p:cNvPr id="359" name="그룹 358">
            <a:extLst>
              <a:ext uri="{FF2B5EF4-FFF2-40B4-BE49-F238E27FC236}">
                <a16:creationId xmlns:a16="http://schemas.microsoft.com/office/drawing/2014/main" id="{B77AF9C2-6806-9E9C-84E8-E158C7C00998}"/>
              </a:ext>
            </a:extLst>
          </p:cNvPr>
          <p:cNvGrpSpPr/>
          <p:nvPr/>
        </p:nvGrpSpPr>
        <p:grpSpPr>
          <a:xfrm>
            <a:off x="7061365" y="4173060"/>
            <a:ext cx="414598" cy="605528"/>
            <a:chOff x="2231366" y="5188561"/>
            <a:chExt cx="414597" cy="605528"/>
          </a:xfrm>
        </p:grpSpPr>
        <p:pic>
          <p:nvPicPr>
            <p:cNvPr id="360" name="Picture 4">
              <a:extLst>
                <a:ext uri="{FF2B5EF4-FFF2-40B4-BE49-F238E27FC236}">
                  <a16:creationId xmlns:a16="http://schemas.microsoft.com/office/drawing/2014/main" id="{B4B691DE-F708-8C01-F948-B8E6EB8530B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2"/>
            <a:stretch/>
          </p:blipFill>
          <p:spPr bwMode="auto">
            <a:xfrm>
              <a:off x="2329088" y="5188561"/>
              <a:ext cx="316875" cy="404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C75CA4DB-D776-93BD-2E8A-ADF2C11AB50D}"/>
                </a:ext>
              </a:extLst>
            </p:cNvPr>
            <p:cNvSpPr txBox="1"/>
            <p:nvPr/>
          </p:nvSpPr>
          <p:spPr>
            <a:xfrm>
              <a:off x="2231366" y="5578774"/>
              <a:ext cx="407483" cy="2153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99" b="1" dirty="0">
                  <a:latin typeface="+mn-ea"/>
                </a:rPr>
                <a:t>KMS</a:t>
              </a:r>
              <a:endParaRPr lang="ko-KR" altLang="en-US" sz="799" b="1" dirty="0">
                <a:latin typeface="+mn-ea"/>
              </a:endParaRPr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43E63D00-4D45-EBC4-F25A-D62DD9CC85E2}"/>
              </a:ext>
            </a:extLst>
          </p:cNvPr>
          <p:cNvGrpSpPr/>
          <p:nvPr/>
        </p:nvGrpSpPr>
        <p:grpSpPr>
          <a:xfrm>
            <a:off x="7676107" y="4173060"/>
            <a:ext cx="595035" cy="605528"/>
            <a:chOff x="2192454" y="5188561"/>
            <a:chExt cx="595036" cy="605528"/>
          </a:xfrm>
        </p:grpSpPr>
        <p:pic>
          <p:nvPicPr>
            <p:cNvPr id="363" name="Picture 4">
              <a:extLst>
                <a:ext uri="{FF2B5EF4-FFF2-40B4-BE49-F238E27FC236}">
                  <a16:creationId xmlns:a16="http://schemas.microsoft.com/office/drawing/2014/main" id="{994CA135-1ADA-1BA9-1355-020CCEB23A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2"/>
            <a:stretch/>
          </p:blipFill>
          <p:spPr bwMode="auto">
            <a:xfrm>
              <a:off x="2329088" y="5188561"/>
              <a:ext cx="316875" cy="404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8CAF308D-D1E7-9D79-8A02-74B4545D6338}"/>
                </a:ext>
              </a:extLst>
            </p:cNvPr>
            <p:cNvSpPr txBox="1"/>
            <p:nvPr/>
          </p:nvSpPr>
          <p:spPr>
            <a:xfrm>
              <a:off x="2192454" y="5578774"/>
              <a:ext cx="595036" cy="2153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799" b="1" dirty="0">
                  <a:latin typeface="+mn-ea"/>
                </a:rPr>
                <a:t>통합통계</a:t>
              </a:r>
            </a:p>
          </p:txBody>
        </p:sp>
      </p:grpSp>
      <p:pic>
        <p:nvPicPr>
          <p:cNvPr id="366" name="Picture 4">
            <a:extLst>
              <a:ext uri="{FF2B5EF4-FFF2-40B4-BE49-F238E27FC236}">
                <a16:creationId xmlns:a16="http://schemas.microsoft.com/office/drawing/2014/main" id="{041D6D10-AF19-652B-3FF7-1C3D8DE1CF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"/>
          <a:stretch/>
        </p:blipFill>
        <p:spPr bwMode="auto">
          <a:xfrm>
            <a:off x="9623631" y="4173060"/>
            <a:ext cx="316875" cy="404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8" name="그룹 367">
            <a:extLst>
              <a:ext uri="{FF2B5EF4-FFF2-40B4-BE49-F238E27FC236}">
                <a16:creationId xmlns:a16="http://schemas.microsoft.com/office/drawing/2014/main" id="{5FE4DBBF-5383-7741-3058-1AC1962C1A05}"/>
              </a:ext>
            </a:extLst>
          </p:cNvPr>
          <p:cNvGrpSpPr/>
          <p:nvPr/>
        </p:nvGrpSpPr>
        <p:grpSpPr>
          <a:xfrm>
            <a:off x="5783145" y="4812154"/>
            <a:ext cx="697627" cy="728511"/>
            <a:chOff x="2122533" y="5188561"/>
            <a:chExt cx="697627" cy="728511"/>
          </a:xfrm>
        </p:grpSpPr>
        <p:pic>
          <p:nvPicPr>
            <p:cNvPr id="369" name="Picture 4">
              <a:extLst>
                <a:ext uri="{FF2B5EF4-FFF2-40B4-BE49-F238E27FC236}">
                  <a16:creationId xmlns:a16="http://schemas.microsoft.com/office/drawing/2014/main" id="{B804E53E-6A63-6DC6-234C-2531C98FD2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2"/>
            <a:stretch/>
          </p:blipFill>
          <p:spPr bwMode="auto">
            <a:xfrm>
              <a:off x="2329088" y="5188561"/>
              <a:ext cx="316875" cy="404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6375136E-4390-6174-23C6-C5DC18215C36}"/>
                </a:ext>
              </a:extLst>
            </p:cNvPr>
            <p:cNvSpPr txBox="1"/>
            <p:nvPr/>
          </p:nvSpPr>
          <p:spPr>
            <a:xfrm>
              <a:off x="2122533" y="5578774"/>
              <a:ext cx="697627" cy="3382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799" b="1" dirty="0">
                  <a:latin typeface="+mn-ea"/>
                </a:rPr>
                <a:t>상담</a:t>
              </a:r>
              <a:endParaRPr lang="en-US" altLang="ko-KR" sz="799" b="1" dirty="0">
                <a:latin typeface="+mn-ea"/>
              </a:endParaRPr>
            </a:p>
            <a:p>
              <a:pPr algn="ctr"/>
              <a:r>
                <a:rPr lang="ko-KR" altLang="en-US" sz="799" b="1" dirty="0" err="1">
                  <a:latin typeface="+mn-ea"/>
                </a:rPr>
                <a:t>어드바이저</a:t>
              </a:r>
              <a:endParaRPr lang="ko-KR" altLang="en-US" sz="799" b="1" dirty="0">
                <a:latin typeface="+mn-ea"/>
              </a:endParaRPr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33225F13-F1B1-B840-1817-D4B5AC7262D8}"/>
              </a:ext>
            </a:extLst>
          </p:cNvPr>
          <p:cNvGrpSpPr/>
          <p:nvPr/>
        </p:nvGrpSpPr>
        <p:grpSpPr>
          <a:xfrm>
            <a:off x="6676536" y="4812157"/>
            <a:ext cx="360996" cy="605528"/>
            <a:chOff x="2286157" y="5188561"/>
            <a:chExt cx="360995" cy="605528"/>
          </a:xfrm>
        </p:grpSpPr>
        <p:pic>
          <p:nvPicPr>
            <p:cNvPr id="372" name="Picture 4">
              <a:extLst>
                <a:ext uri="{FF2B5EF4-FFF2-40B4-BE49-F238E27FC236}">
                  <a16:creationId xmlns:a16="http://schemas.microsoft.com/office/drawing/2014/main" id="{0315E9C0-643C-D0E4-C534-80B281DA64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2"/>
            <a:stretch/>
          </p:blipFill>
          <p:spPr bwMode="auto">
            <a:xfrm>
              <a:off x="2329088" y="5188561"/>
              <a:ext cx="316875" cy="404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3" name="TextBox 372">
              <a:extLst>
                <a:ext uri="{FF2B5EF4-FFF2-40B4-BE49-F238E27FC236}">
                  <a16:creationId xmlns:a16="http://schemas.microsoft.com/office/drawing/2014/main" id="{00749F59-EDD6-F541-2BF7-CDE1E662A0D9}"/>
                </a:ext>
              </a:extLst>
            </p:cNvPr>
            <p:cNvSpPr txBox="1"/>
            <p:nvPr/>
          </p:nvSpPr>
          <p:spPr>
            <a:xfrm>
              <a:off x="2286157" y="5578774"/>
              <a:ext cx="360995" cy="2153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99" b="1" dirty="0">
                  <a:latin typeface="+mn-ea"/>
                </a:rPr>
                <a:t>STT</a:t>
              </a:r>
              <a:endParaRPr lang="ko-KR" altLang="en-US" sz="799" b="1" dirty="0">
                <a:latin typeface="+mn-ea"/>
              </a:endParaRPr>
            </a:p>
          </p:txBody>
        </p:sp>
      </p:grpSp>
      <p:grpSp>
        <p:nvGrpSpPr>
          <p:cNvPr id="374" name="그룹 373">
            <a:extLst>
              <a:ext uri="{FF2B5EF4-FFF2-40B4-BE49-F238E27FC236}">
                <a16:creationId xmlns:a16="http://schemas.microsoft.com/office/drawing/2014/main" id="{ED070D33-6890-8D45-04F2-6A8097D8C746}"/>
              </a:ext>
            </a:extLst>
          </p:cNvPr>
          <p:cNvGrpSpPr/>
          <p:nvPr/>
        </p:nvGrpSpPr>
        <p:grpSpPr>
          <a:xfrm>
            <a:off x="7233290" y="4812158"/>
            <a:ext cx="335035" cy="620283"/>
            <a:chOff x="2310928" y="5188561"/>
            <a:chExt cx="335035" cy="620283"/>
          </a:xfrm>
        </p:grpSpPr>
        <p:pic>
          <p:nvPicPr>
            <p:cNvPr id="375" name="Picture 4">
              <a:extLst>
                <a:ext uri="{FF2B5EF4-FFF2-40B4-BE49-F238E27FC236}">
                  <a16:creationId xmlns:a16="http://schemas.microsoft.com/office/drawing/2014/main" id="{A444234C-703F-869F-C75A-FE19669CC0F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2"/>
            <a:stretch/>
          </p:blipFill>
          <p:spPr bwMode="auto">
            <a:xfrm>
              <a:off x="2329088" y="5188561"/>
              <a:ext cx="316875" cy="404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D1C0B702-2410-BEE7-8AC4-66E4FED5DF9C}"/>
                </a:ext>
              </a:extLst>
            </p:cNvPr>
            <p:cNvSpPr txBox="1"/>
            <p:nvPr/>
          </p:nvSpPr>
          <p:spPr>
            <a:xfrm>
              <a:off x="2310928" y="5593529"/>
              <a:ext cx="316112" cy="2153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799" b="1" dirty="0">
                  <a:latin typeface="+mn-ea"/>
                </a:rPr>
                <a:t>TA</a:t>
              </a:r>
              <a:endParaRPr lang="ko-KR" altLang="en-US" sz="799" b="1" dirty="0">
                <a:latin typeface="+mn-ea"/>
              </a:endParaRPr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87702991-C754-6C4C-A21F-3D2C4D9C3E68}"/>
              </a:ext>
            </a:extLst>
          </p:cNvPr>
          <p:cNvGrpSpPr/>
          <p:nvPr/>
        </p:nvGrpSpPr>
        <p:grpSpPr>
          <a:xfrm>
            <a:off x="7868754" y="4856930"/>
            <a:ext cx="380232" cy="603227"/>
            <a:chOff x="2287081" y="5188561"/>
            <a:chExt cx="380232" cy="603227"/>
          </a:xfrm>
        </p:grpSpPr>
        <p:pic>
          <p:nvPicPr>
            <p:cNvPr id="378" name="Picture 4">
              <a:extLst>
                <a:ext uri="{FF2B5EF4-FFF2-40B4-BE49-F238E27FC236}">
                  <a16:creationId xmlns:a16="http://schemas.microsoft.com/office/drawing/2014/main" id="{02CCA040-6ADF-CE86-9AB8-EA3FC65945E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2"/>
            <a:stretch/>
          </p:blipFill>
          <p:spPr bwMode="auto">
            <a:xfrm>
              <a:off x="2329088" y="5188561"/>
              <a:ext cx="316875" cy="404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B60B0975-A30C-F8EC-C4FC-D21ADAE8A4CC}"/>
                </a:ext>
              </a:extLst>
            </p:cNvPr>
            <p:cNvSpPr txBox="1"/>
            <p:nvPr/>
          </p:nvSpPr>
          <p:spPr>
            <a:xfrm>
              <a:off x="2287081" y="5576473"/>
              <a:ext cx="380232" cy="2153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99" b="1" dirty="0">
                  <a:latin typeface="+mn-ea"/>
                </a:rPr>
                <a:t>PBX</a:t>
              </a:r>
              <a:endParaRPr lang="ko-KR" altLang="en-US" sz="799" b="1" dirty="0">
                <a:latin typeface="+mn-ea"/>
              </a:endParaRPr>
            </a:p>
          </p:txBody>
        </p:sp>
      </p:grpSp>
      <p:grpSp>
        <p:nvGrpSpPr>
          <p:cNvPr id="380" name="그룹 379">
            <a:extLst>
              <a:ext uri="{FF2B5EF4-FFF2-40B4-BE49-F238E27FC236}">
                <a16:creationId xmlns:a16="http://schemas.microsoft.com/office/drawing/2014/main" id="{F26D8FC9-260D-695D-B3D9-5F7427550B56}"/>
              </a:ext>
            </a:extLst>
          </p:cNvPr>
          <p:cNvGrpSpPr/>
          <p:nvPr/>
        </p:nvGrpSpPr>
        <p:grpSpPr>
          <a:xfrm>
            <a:off x="8547175" y="4856930"/>
            <a:ext cx="341760" cy="603227"/>
            <a:chOff x="2315420" y="5188561"/>
            <a:chExt cx="341760" cy="603227"/>
          </a:xfrm>
        </p:grpSpPr>
        <p:pic>
          <p:nvPicPr>
            <p:cNvPr id="381" name="Picture 4">
              <a:extLst>
                <a:ext uri="{FF2B5EF4-FFF2-40B4-BE49-F238E27FC236}">
                  <a16:creationId xmlns:a16="http://schemas.microsoft.com/office/drawing/2014/main" id="{3DDE2180-D230-A763-81EA-E7DE6FE012E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2"/>
            <a:stretch/>
          </p:blipFill>
          <p:spPr bwMode="auto">
            <a:xfrm>
              <a:off x="2329088" y="5188561"/>
              <a:ext cx="316875" cy="404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B1A6CC8C-E8D7-62AA-78BD-30E9443C5640}"/>
                </a:ext>
              </a:extLst>
            </p:cNvPr>
            <p:cNvSpPr txBox="1"/>
            <p:nvPr/>
          </p:nvSpPr>
          <p:spPr>
            <a:xfrm>
              <a:off x="2315420" y="5576473"/>
              <a:ext cx="341760" cy="2153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99" b="1" dirty="0">
                  <a:latin typeface="+mn-ea"/>
                </a:rPr>
                <a:t>CTI</a:t>
              </a:r>
              <a:endParaRPr lang="ko-KR" altLang="en-US" sz="799" b="1" dirty="0">
                <a:latin typeface="+mn-ea"/>
              </a:endParaRPr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40403300-BAFF-AFA3-B713-95B719A9C09E}"/>
              </a:ext>
            </a:extLst>
          </p:cNvPr>
          <p:cNvGrpSpPr/>
          <p:nvPr/>
        </p:nvGrpSpPr>
        <p:grpSpPr>
          <a:xfrm>
            <a:off x="9187129" y="4841194"/>
            <a:ext cx="365283" cy="618965"/>
            <a:chOff x="2280679" y="5188561"/>
            <a:chExt cx="365284" cy="618965"/>
          </a:xfrm>
        </p:grpSpPr>
        <p:pic>
          <p:nvPicPr>
            <p:cNvPr id="384" name="Picture 4">
              <a:extLst>
                <a:ext uri="{FF2B5EF4-FFF2-40B4-BE49-F238E27FC236}">
                  <a16:creationId xmlns:a16="http://schemas.microsoft.com/office/drawing/2014/main" id="{ABBFEF12-A34C-0446-EC34-00522ECDD1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2"/>
            <a:stretch/>
          </p:blipFill>
          <p:spPr bwMode="auto">
            <a:xfrm>
              <a:off x="2329088" y="5188561"/>
              <a:ext cx="316875" cy="404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85" name="TextBox 384">
              <a:extLst>
                <a:ext uri="{FF2B5EF4-FFF2-40B4-BE49-F238E27FC236}">
                  <a16:creationId xmlns:a16="http://schemas.microsoft.com/office/drawing/2014/main" id="{FD9582A8-0192-19D2-8B16-96962A304F83}"/>
                </a:ext>
              </a:extLst>
            </p:cNvPr>
            <p:cNvSpPr txBox="1"/>
            <p:nvPr/>
          </p:nvSpPr>
          <p:spPr>
            <a:xfrm>
              <a:off x="2280679" y="5592211"/>
              <a:ext cx="352983" cy="2153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99" b="1" dirty="0">
                  <a:latin typeface="+mn-ea"/>
                </a:rPr>
                <a:t>IVR</a:t>
              </a:r>
              <a:endParaRPr lang="ko-KR" altLang="en-US" sz="799" b="1" dirty="0">
                <a:latin typeface="+mn-ea"/>
              </a:endParaRPr>
            </a:p>
          </p:txBody>
        </p:sp>
      </p:grpSp>
      <p:grpSp>
        <p:nvGrpSpPr>
          <p:cNvPr id="386" name="그룹 385">
            <a:extLst>
              <a:ext uri="{FF2B5EF4-FFF2-40B4-BE49-F238E27FC236}">
                <a16:creationId xmlns:a16="http://schemas.microsoft.com/office/drawing/2014/main" id="{EB8A2D0D-FD10-9031-CF5F-D5F31F20A75A}"/>
              </a:ext>
            </a:extLst>
          </p:cNvPr>
          <p:cNvGrpSpPr/>
          <p:nvPr/>
        </p:nvGrpSpPr>
        <p:grpSpPr>
          <a:xfrm>
            <a:off x="9850611" y="4855611"/>
            <a:ext cx="389850" cy="604547"/>
            <a:chOff x="2260367" y="5188561"/>
            <a:chExt cx="389849" cy="604547"/>
          </a:xfrm>
        </p:grpSpPr>
        <p:pic>
          <p:nvPicPr>
            <p:cNvPr id="387" name="Picture 4">
              <a:extLst>
                <a:ext uri="{FF2B5EF4-FFF2-40B4-BE49-F238E27FC236}">
                  <a16:creationId xmlns:a16="http://schemas.microsoft.com/office/drawing/2014/main" id="{1D88150F-50E8-A152-CE01-ADABACB188D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2"/>
            <a:stretch/>
          </p:blipFill>
          <p:spPr bwMode="auto">
            <a:xfrm>
              <a:off x="2329088" y="5188561"/>
              <a:ext cx="316875" cy="404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88" name="TextBox 387">
              <a:extLst>
                <a:ext uri="{FF2B5EF4-FFF2-40B4-BE49-F238E27FC236}">
                  <a16:creationId xmlns:a16="http://schemas.microsoft.com/office/drawing/2014/main" id="{475A7FE6-21E9-56D7-F3D7-829D7F421EB2}"/>
                </a:ext>
              </a:extLst>
            </p:cNvPr>
            <p:cNvSpPr txBox="1"/>
            <p:nvPr/>
          </p:nvSpPr>
          <p:spPr>
            <a:xfrm>
              <a:off x="2260367" y="5577793"/>
              <a:ext cx="389849" cy="2153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799" b="1" dirty="0">
                  <a:latin typeface="+mn-ea"/>
                </a:rPr>
                <a:t>녹취</a:t>
              </a:r>
            </a:p>
          </p:txBody>
        </p:sp>
      </p:grpSp>
      <p:pic>
        <p:nvPicPr>
          <p:cNvPr id="390" name="Picture 4">
            <a:extLst>
              <a:ext uri="{FF2B5EF4-FFF2-40B4-BE49-F238E27FC236}">
                <a16:creationId xmlns:a16="http://schemas.microsoft.com/office/drawing/2014/main" id="{C2E173C0-5243-84BE-2FA4-AB787BD302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"/>
          <a:stretch/>
        </p:blipFill>
        <p:spPr bwMode="auto">
          <a:xfrm>
            <a:off x="8509535" y="4173060"/>
            <a:ext cx="316875" cy="404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92" name="그룹 391">
            <a:extLst>
              <a:ext uri="{FF2B5EF4-FFF2-40B4-BE49-F238E27FC236}">
                <a16:creationId xmlns:a16="http://schemas.microsoft.com/office/drawing/2014/main" id="{6957E909-6998-4BB8-2908-F19AB3367037}"/>
              </a:ext>
            </a:extLst>
          </p:cNvPr>
          <p:cNvGrpSpPr/>
          <p:nvPr/>
        </p:nvGrpSpPr>
        <p:grpSpPr>
          <a:xfrm>
            <a:off x="10538652" y="4855611"/>
            <a:ext cx="492443" cy="604547"/>
            <a:chOff x="2260367" y="5188561"/>
            <a:chExt cx="492444" cy="604547"/>
          </a:xfrm>
        </p:grpSpPr>
        <p:pic>
          <p:nvPicPr>
            <p:cNvPr id="393" name="Picture 4">
              <a:extLst>
                <a:ext uri="{FF2B5EF4-FFF2-40B4-BE49-F238E27FC236}">
                  <a16:creationId xmlns:a16="http://schemas.microsoft.com/office/drawing/2014/main" id="{002C2CCA-19F9-B574-E175-60D91C33BEA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2"/>
            <a:stretch/>
          </p:blipFill>
          <p:spPr bwMode="auto">
            <a:xfrm>
              <a:off x="2329088" y="5188561"/>
              <a:ext cx="316875" cy="404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71276805-040E-5A7B-0989-9A2DCB00830B}"/>
                </a:ext>
              </a:extLst>
            </p:cNvPr>
            <p:cNvSpPr txBox="1"/>
            <p:nvPr/>
          </p:nvSpPr>
          <p:spPr>
            <a:xfrm>
              <a:off x="2260367" y="5577793"/>
              <a:ext cx="492444" cy="2153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799" b="1" dirty="0">
                  <a:latin typeface="+mn-ea"/>
                </a:rPr>
                <a:t>전광판</a:t>
              </a:r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96B7CFA9-4B91-CC54-5319-9CB95AFDD6BC}"/>
              </a:ext>
            </a:extLst>
          </p:cNvPr>
          <p:cNvGrpSpPr/>
          <p:nvPr/>
        </p:nvGrpSpPr>
        <p:grpSpPr>
          <a:xfrm>
            <a:off x="5721961" y="4173060"/>
            <a:ext cx="414597" cy="605528"/>
            <a:chOff x="2231366" y="5188561"/>
            <a:chExt cx="414597" cy="605528"/>
          </a:xfrm>
        </p:grpSpPr>
        <p:pic>
          <p:nvPicPr>
            <p:cNvPr id="396" name="Picture 4">
              <a:extLst>
                <a:ext uri="{FF2B5EF4-FFF2-40B4-BE49-F238E27FC236}">
                  <a16:creationId xmlns:a16="http://schemas.microsoft.com/office/drawing/2014/main" id="{E9E05CE0-FB87-2492-8B82-42FDA01FCA5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2"/>
            <a:stretch/>
          </p:blipFill>
          <p:spPr bwMode="auto">
            <a:xfrm>
              <a:off x="2329088" y="5188561"/>
              <a:ext cx="316875" cy="404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3B13FBF1-0CCB-AE67-40AA-2B78967D40E9}"/>
                </a:ext>
              </a:extLst>
            </p:cNvPr>
            <p:cNvSpPr txBox="1"/>
            <p:nvPr/>
          </p:nvSpPr>
          <p:spPr>
            <a:xfrm>
              <a:off x="2231366" y="5578774"/>
              <a:ext cx="380232" cy="2153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99" b="1" dirty="0">
                  <a:latin typeface="+mn-ea"/>
                </a:rPr>
                <a:t>SSO</a:t>
              </a:r>
              <a:endParaRPr lang="ko-KR" altLang="en-US" sz="799" b="1" dirty="0">
                <a:latin typeface="+mn-ea"/>
              </a:endParaRPr>
            </a:p>
          </p:txBody>
        </p:sp>
      </p:grpSp>
      <p:grpSp>
        <p:nvGrpSpPr>
          <p:cNvPr id="398" name="그룹 397">
            <a:extLst>
              <a:ext uri="{FF2B5EF4-FFF2-40B4-BE49-F238E27FC236}">
                <a16:creationId xmlns:a16="http://schemas.microsoft.com/office/drawing/2014/main" id="{F253914E-BF3E-BF75-DB38-166C84616DA6}"/>
              </a:ext>
            </a:extLst>
          </p:cNvPr>
          <p:cNvGrpSpPr/>
          <p:nvPr/>
        </p:nvGrpSpPr>
        <p:grpSpPr>
          <a:xfrm>
            <a:off x="11329289" y="4841193"/>
            <a:ext cx="500458" cy="604547"/>
            <a:chOff x="2260367" y="5188561"/>
            <a:chExt cx="500458" cy="604547"/>
          </a:xfrm>
        </p:grpSpPr>
        <p:pic>
          <p:nvPicPr>
            <p:cNvPr id="399" name="Picture 4">
              <a:extLst>
                <a:ext uri="{FF2B5EF4-FFF2-40B4-BE49-F238E27FC236}">
                  <a16:creationId xmlns:a16="http://schemas.microsoft.com/office/drawing/2014/main" id="{073A0CAF-C5E7-AA25-1226-0F53A6797F2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2"/>
            <a:stretch/>
          </p:blipFill>
          <p:spPr bwMode="auto">
            <a:xfrm>
              <a:off x="2329088" y="5188561"/>
              <a:ext cx="316875" cy="404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B35AADBE-4581-35F2-72AB-9FE81E61F1C7}"/>
                </a:ext>
              </a:extLst>
            </p:cNvPr>
            <p:cNvSpPr txBox="1"/>
            <p:nvPr/>
          </p:nvSpPr>
          <p:spPr>
            <a:xfrm>
              <a:off x="2260367" y="5577793"/>
              <a:ext cx="500458" cy="2153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99" b="1" dirty="0">
                  <a:latin typeface="+mn-ea"/>
                </a:rPr>
                <a:t>D-ARS</a:t>
              </a:r>
              <a:endParaRPr lang="ko-KR" altLang="en-US" sz="799" b="1" dirty="0">
                <a:latin typeface="+mn-ea"/>
              </a:endParaRPr>
            </a:p>
          </p:txBody>
        </p:sp>
      </p:grpSp>
      <p:cxnSp>
        <p:nvCxnSpPr>
          <p:cNvPr id="401" name="연결선: 구부러짐 175">
            <a:extLst>
              <a:ext uri="{FF2B5EF4-FFF2-40B4-BE49-F238E27FC236}">
                <a16:creationId xmlns:a16="http://schemas.microsoft.com/office/drawing/2014/main" id="{5F16E40B-D96B-FA4F-ABEF-18B11444654F}"/>
              </a:ext>
            </a:extLst>
          </p:cNvPr>
          <p:cNvCxnSpPr>
            <a:cxnSpLocks/>
            <a:stCxn id="366" idx="2"/>
            <a:endCxn id="393" idx="0"/>
          </p:cNvCxnSpPr>
          <p:nvPr/>
        </p:nvCxnSpPr>
        <p:spPr>
          <a:xfrm rot="16200000" flipH="1">
            <a:off x="10135148" y="4224949"/>
            <a:ext cx="277582" cy="983741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2" name="연결선: 구부러짐 175">
            <a:extLst>
              <a:ext uri="{FF2B5EF4-FFF2-40B4-BE49-F238E27FC236}">
                <a16:creationId xmlns:a16="http://schemas.microsoft.com/office/drawing/2014/main" id="{5F16E40B-D96B-FA4F-ABEF-18B11444654F}"/>
              </a:ext>
            </a:extLst>
          </p:cNvPr>
          <p:cNvCxnSpPr>
            <a:cxnSpLocks/>
            <a:stCxn id="366" idx="2"/>
            <a:endCxn id="399" idx="0"/>
          </p:cNvCxnSpPr>
          <p:nvPr/>
        </p:nvCxnSpPr>
        <p:spPr>
          <a:xfrm rot="16200000" flipH="1">
            <a:off x="10537676" y="3822421"/>
            <a:ext cx="263164" cy="1774379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3" name="연결선: 구부러짐 175">
            <a:extLst>
              <a:ext uri="{FF2B5EF4-FFF2-40B4-BE49-F238E27FC236}">
                <a16:creationId xmlns:a16="http://schemas.microsoft.com/office/drawing/2014/main" id="{5F16E40B-D96B-FA4F-ABEF-18B11444654F}"/>
              </a:ext>
            </a:extLst>
          </p:cNvPr>
          <p:cNvCxnSpPr>
            <a:cxnSpLocks/>
            <a:stCxn id="366" idx="2"/>
            <a:endCxn id="378" idx="0"/>
          </p:cNvCxnSpPr>
          <p:nvPr/>
        </p:nvCxnSpPr>
        <p:spPr>
          <a:xfrm rot="5400000">
            <a:off x="8786184" y="3861044"/>
            <a:ext cx="278901" cy="1712870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4" name="연결선: 구부러짐 175">
            <a:extLst>
              <a:ext uri="{FF2B5EF4-FFF2-40B4-BE49-F238E27FC236}">
                <a16:creationId xmlns:a16="http://schemas.microsoft.com/office/drawing/2014/main" id="{5F16E40B-D96B-FA4F-ABEF-18B11444654F}"/>
              </a:ext>
            </a:extLst>
          </p:cNvPr>
          <p:cNvCxnSpPr>
            <a:cxnSpLocks/>
            <a:stCxn id="366" idx="2"/>
            <a:endCxn id="381" idx="0"/>
          </p:cNvCxnSpPr>
          <p:nvPr/>
        </p:nvCxnSpPr>
        <p:spPr>
          <a:xfrm rot="5400000">
            <a:off x="9111225" y="4186085"/>
            <a:ext cx="278901" cy="1062788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연결선: 구부러짐 175">
            <a:extLst>
              <a:ext uri="{FF2B5EF4-FFF2-40B4-BE49-F238E27FC236}">
                <a16:creationId xmlns:a16="http://schemas.microsoft.com/office/drawing/2014/main" id="{5F16E40B-D96B-FA4F-ABEF-18B11444654F}"/>
              </a:ext>
            </a:extLst>
          </p:cNvPr>
          <p:cNvCxnSpPr>
            <a:cxnSpLocks/>
            <a:stCxn id="366" idx="2"/>
            <a:endCxn id="384" idx="0"/>
          </p:cNvCxnSpPr>
          <p:nvPr/>
        </p:nvCxnSpPr>
        <p:spPr>
          <a:xfrm rot="5400000">
            <a:off x="9456440" y="4515564"/>
            <a:ext cx="263165" cy="388094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연결선: 구부러짐 175">
            <a:extLst>
              <a:ext uri="{FF2B5EF4-FFF2-40B4-BE49-F238E27FC236}">
                <a16:creationId xmlns:a16="http://schemas.microsoft.com/office/drawing/2014/main" id="{5F16E40B-D96B-FA4F-ABEF-18B11444654F}"/>
              </a:ext>
            </a:extLst>
          </p:cNvPr>
          <p:cNvCxnSpPr>
            <a:cxnSpLocks/>
            <a:stCxn id="366" idx="2"/>
            <a:endCxn id="387" idx="0"/>
          </p:cNvCxnSpPr>
          <p:nvPr/>
        </p:nvCxnSpPr>
        <p:spPr>
          <a:xfrm rot="16200000" flipH="1">
            <a:off x="9791128" y="4568969"/>
            <a:ext cx="277582" cy="295701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" name="연결선: 구부러짐 175">
            <a:extLst>
              <a:ext uri="{FF2B5EF4-FFF2-40B4-BE49-F238E27FC236}">
                <a16:creationId xmlns:a16="http://schemas.microsoft.com/office/drawing/2014/main" id="{5F16E40B-D96B-FA4F-ABEF-18B11444654F}"/>
              </a:ext>
            </a:extLst>
          </p:cNvPr>
          <p:cNvCxnSpPr>
            <a:cxnSpLocks/>
            <a:stCxn id="655" idx="2"/>
            <a:endCxn id="369" idx="0"/>
          </p:cNvCxnSpPr>
          <p:nvPr/>
        </p:nvCxnSpPr>
        <p:spPr>
          <a:xfrm rot="5400000">
            <a:off x="7359523" y="3493809"/>
            <a:ext cx="106961" cy="2529729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" name="연결선: 구부러짐 175">
            <a:extLst>
              <a:ext uri="{FF2B5EF4-FFF2-40B4-BE49-F238E27FC236}">
                <a16:creationId xmlns:a16="http://schemas.microsoft.com/office/drawing/2014/main" id="{5F16E40B-D96B-FA4F-ABEF-18B11444654F}"/>
              </a:ext>
            </a:extLst>
          </p:cNvPr>
          <p:cNvCxnSpPr>
            <a:cxnSpLocks/>
            <a:stCxn id="655" idx="2"/>
            <a:endCxn id="372" idx="0"/>
          </p:cNvCxnSpPr>
          <p:nvPr/>
        </p:nvCxnSpPr>
        <p:spPr>
          <a:xfrm rot="5400000">
            <a:off x="7724404" y="3858694"/>
            <a:ext cx="106964" cy="1799962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0" name="그룹 409">
            <a:extLst>
              <a:ext uri="{FF2B5EF4-FFF2-40B4-BE49-F238E27FC236}">
                <a16:creationId xmlns:a16="http://schemas.microsoft.com/office/drawing/2014/main" id="{4AF1F32B-D11B-D2D0-4A87-C43F24F80F41}"/>
              </a:ext>
            </a:extLst>
          </p:cNvPr>
          <p:cNvGrpSpPr/>
          <p:nvPr/>
        </p:nvGrpSpPr>
        <p:grpSpPr>
          <a:xfrm>
            <a:off x="10415632" y="4173060"/>
            <a:ext cx="414597" cy="605528"/>
            <a:chOff x="2231366" y="5188561"/>
            <a:chExt cx="414597" cy="605528"/>
          </a:xfrm>
        </p:grpSpPr>
        <p:pic>
          <p:nvPicPr>
            <p:cNvPr id="411" name="Picture 4">
              <a:extLst>
                <a:ext uri="{FF2B5EF4-FFF2-40B4-BE49-F238E27FC236}">
                  <a16:creationId xmlns:a16="http://schemas.microsoft.com/office/drawing/2014/main" id="{041D6D10-AF19-652B-3FF7-1C3D8DE1CF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2"/>
            <a:stretch/>
          </p:blipFill>
          <p:spPr bwMode="auto">
            <a:xfrm>
              <a:off x="2329088" y="5188561"/>
              <a:ext cx="316875" cy="404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C1B2ACEF-8CE1-ACD8-73A9-85C69F64F8C5}"/>
                </a:ext>
              </a:extLst>
            </p:cNvPr>
            <p:cNvSpPr txBox="1"/>
            <p:nvPr/>
          </p:nvSpPr>
          <p:spPr>
            <a:xfrm>
              <a:off x="2231366" y="5578774"/>
              <a:ext cx="396262" cy="2153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99" b="1" smtClean="0">
                  <a:latin typeface="+mn-ea"/>
                </a:rPr>
                <a:t>VOP</a:t>
              </a:r>
              <a:endParaRPr lang="ko-KR" altLang="en-US" sz="799" b="1" dirty="0">
                <a:latin typeface="+mn-ea"/>
              </a:endParaRPr>
            </a:p>
          </p:txBody>
        </p:sp>
      </p:grpSp>
      <p:grpSp>
        <p:nvGrpSpPr>
          <p:cNvPr id="413" name="그룹 412">
            <a:extLst>
              <a:ext uri="{FF2B5EF4-FFF2-40B4-BE49-F238E27FC236}">
                <a16:creationId xmlns:a16="http://schemas.microsoft.com/office/drawing/2014/main" id="{4AF1F32B-D11B-D2D0-4A87-C43F24F80F41}"/>
              </a:ext>
            </a:extLst>
          </p:cNvPr>
          <p:cNvGrpSpPr/>
          <p:nvPr/>
        </p:nvGrpSpPr>
        <p:grpSpPr>
          <a:xfrm>
            <a:off x="11238779" y="4173060"/>
            <a:ext cx="595035" cy="605528"/>
            <a:chOff x="2231366" y="5188561"/>
            <a:chExt cx="595035" cy="605528"/>
          </a:xfrm>
        </p:grpSpPr>
        <p:pic>
          <p:nvPicPr>
            <p:cNvPr id="414" name="Picture 4">
              <a:extLst>
                <a:ext uri="{FF2B5EF4-FFF2-40B4-BE49-F238E27FC236}">
                  <a16:creationId xmlns:a16="http://schemas.microsoft.com/office/drawing/2014/main" id="{041D6D10-AF19-652B-3FF7-1C3D8DE1CF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2"/>
            <a:stretch/>
          </p:blipFill>
          <p:spPr bwMode="auto">
            <a:xfrm>
              <a:off x="2329088" y="5188561"/>
              <a:ext cx="316875" cy="404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5" name="TextBox 414">
              <a:extLst>
                <a:ext uri="{FF2B5EF4-FFF2-40B4-BE49-F238E27FC236}">
                  <a16:creationId xmlns:a16="http://schemas.microsoft.com/office/drawing/2014/main" id="{C1B2ACEF-8CE1-ACD8-73A9-85C69F64F8C5}"/>
                </a:ext>
              </a:extLst>
            </p:cNvPr>
            <p:cNvSpPr txBox="1"/>
            <p:nvPr/>
          </p:nvSpPr>
          <p:spPr>
            <a:xfrm>
              <a:off x="2231366" y="5578774"/>
              <a:ext cx="595035" cy="2153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799" b="1" smtClean="0">
                  <a:latin typeface="+mn-ea"/>
                </a:rPr>
                <a:t>화상상담</a:t>
              </a:r>
              <a:endParaRPr lang="ko-KR" altLang="en-US" sz="799" b="1" dirty="0">
                <a:latin typeface="+mn-ea"/>
              </a:endParaRPr>
            </a:p>
          </p:txBody>
        </p:sp>
      </p:grpSp>
      <p:cxnSp>
        <p:nvCxnSpPr>
          <p:cNvPr id="416" name="연결선: 구부러짐 169">
            <a:extLst>
              <a:ext uri="{FF2B5EF4-FFF2-40B4-BE49-F238E27FC236}">
                <a16:creationId xmlns:a16="http://schemas.microsoft.com/office/drawing/2014/main" id="{DFFD3A70-6C3C-4263-0BD1-7290BB27D398}"/>
              </a:ext>
            </a:extLst>
          </p:cNvPr>
          <p:cNvCxnSpPr>
            <a:cxnSpLocks/>
            <a:endCxn id="396" idx="0"/>
          </p:cNvCxnSpPr>
          <p:nvPr/>
        </p:nvCxnSpPr>
        <p:spPr>
          <a:xfrm rot="16200000" flipH="1">
            <a:off x="5528897" y="3723835"/>
            <a:ext cx="196041" cy="702408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7" name="연결선: 구부러짐 169">
            <a:extLst>
              <a:ext uri="{FF2B5EF4-FFF2-40B4-BE49-F238E27FC236}">
                <a16:creationId xmlns:a16="http://schemas.microsoft.com/office/drawing/2014/main" id="{DFFD3A70-6C3C-4263-0BD1-7290BB27D398}"/>
              </a:ext>
            </a:extLst>
          </p:cNvPr>
          <p:cNvCxnSpPr>
            <a:cxnSpLocks/>
            <a:endCxn id="357" idx="0"/>
          </p:cNvCxnSpPr>
          <p:nvPr/>
        </p:nvCxnSpPr>
        <p:spPr>
          <a:xfrm rot="16200000" flipH="1">
            <a:off x="5836270" y="3416462"/>
            <a:ext cx="196041" cy="1317154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8" name="연결선: 구부러짐 169">
            <a:extLst>
              <a:ext uri="{FF2B5EF4-FFF2-40B4-BE49-F238E27FC236}">
                <a16:creationId xmlns:a16="http://schemas.microsoft.com/office/drawing/2014/main" id="{DFFD3A70-6C3C-4263-0BD1-7290BB27D398}"/>
              </a:ext>
            </a:extLst>
          </p:cNvPr>
          <p:cNvCxnSpPr>
            <a:cxnSpLocks/>
            <a:endCxn id="360" idx="0"/>
          </p:cNvCxnSpPr>
          <p:nvPr/>
        </p:nvCxnSpPr>
        <p:spPr>
          <a:xfrm rot="16200000" flipH="1">
            <a:off x="6198599" y="3054133"/>
            <a:ext cx="196041" cy="2041812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" name="연결선: 구부러짐 169">
            <a:extLst>
              <a:ext uri="{FF2B5EF4-FFF2-40B4-BE49-F238E27FC236}">
                <a16:creationId xmlns:a16="http://schemas.microsoft.com/office/drawing/2014/main" id="{DFFD3A70-6C3C-4263-0BD1-7290BB27D398}"/>
              </a:ext>
            </a:extLst>
          </p:cNvPr>
          <p:cNvCxnSpPr>
            <a:cxnSpLocks/>
            <a:endCxn id="363" idx="0"/>
          </p:cNvCxnSpPr>
          <p:nvPr/>
        </p:nvCxnSpPr>
        <p:spPr>
          <a:xfrm rot="16200000" flipH="1">
            <a:off x="6525425" y="2727306"/>
            <a:ext cx="196041" cy="2695465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0" name="연결선: 구부러짐 169">
            <a:extLst>
              <a:ext uri="{FF2B5EF4-FFF2-40B4-BE49-F238E27FC236}">
                <a16:creationId xmlns:a16="http://schemas.microsoft.com/office/drawing/2014/main" id="{DFFD3A70-6C3C-4263-0BD1-7290BB27D398}"/>
              </a:ext>
            </a:extLst>
          </p:cNvPr>
          <p:cNvCxnSpPr>
            <a:cxnSpLocks/>
            <a:endCxn id="366" idx="0"/>
          </p:cNvCxnSpPr>
          <p:nvPr/>
        </p:nvCxnSpPr>
        <p:spPr>
          <a:xfrm rot="16200000" flipH="1">
            <a:off x="7430871" y="1821861"/>
            <a:ext cx="196041" cy="4506356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2" name="연결선: 구부러짐 169">
            <a:extLst>
              <a:ext uri="{FF2B5EF4-FFF2-40B4-BE49-F238E27FC236}">
                <a16:creationId xmlns:a16="http://schemas.microsoft.com/office/drawing/2014/main" id="{DFFD3A70-6C3C-4263-0BD1-7290BB27D398}"/>
              </a:ext>
            </a:extLst>
          </p:cNvPr>
          <p:cNvCxnSpPr>
            <a:cxnSpLocks/>
          </p:cNvCxnSpPr>
          <p:nvPr/>
        </p:nvCxnSpPr>
        <p:spPr>
          <a:xfrm rot="16200000" flipH="1">
            <a:off x="7795580" y="1457152"/>
            <a:ext cx="298316" cy="5338050"/>
          </a:xfrm>
          <a:prstGeom prst="curvedConnector2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5" name="연결선: 구부러짐 169">
            <a:extLst>
              <a:ext uri="{FF2B5EF4-FFF2-40B4-BE49-F238E27FC236}">
                <a16:creationId xmlns:a16="http://schemas.microsoft.com/office/drawing/2014/main" id="{DFFD3A70-6C3C-4263-0BD1-7290BB27D398}"/>
              </a:ext>
            </a:extLst>
          </p:cNvPr>
          <p:cNvCxnSpPr>
            <a:cxnSpLocks/>
          </p:cNvCxnSpPr>
          <p:nvPr/>
        </p:nvCxnSpPr>
        <p:spPr>
          <a:xfrm rot="16200000" flipH="1">
            <a:off x="8223050" y="1029681"/>
            <a:ext cx="311034" cy="6205709"/>
          </a:xfrm>
          <a:prstGeom prst="curvedConnector2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2" name="연결선: 구부러짐 175">
            <a:extLst>
              <a:ext uri="{FF2B5EF4-FFF2-40B4-BE49-F238E27FC236}">
                <a16:creationId xmlns:a16="http://schemas.microsoft.com/office/drawing/2014/main" id="{5F16E40B-D96B-FA4F-ABEF-18B11444654F}"/>
              </a:ext>
            </a:extLst>
          </p:cNvPr>
          <p:cNvCxnSpPr>
            <a:cxnSpLocks/>
            <a:stCxn id="655" idx="2"/>
          </p:cNvCxnSpPr>
          <p:nvPr/>
        </p:nvCxnSpPr>
        <p:spPr>
          <a:xfrm rot="5400000">
            <a:off x="7704163" y="3911551"/>
            <a:ext cx="180062" cy="1767346"/>
          </a:xfrm>
          <a:prstGeom prst="curved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5" name="그림 4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1415" y="3377341"/>
            <a:ext cx="1662508" cy="144017"/>
          </a:xfrm>
          <a:prstGeom prst="rect">
            <a:avLst/>
          </a:prstGeom>
        </p:spPr>
      </p:pic>
      <p:pic>
        <p:nvPicPr>
          <p:cNvPr id="481" name="그림 4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1416" y="3193866"/>
            <a:ext cx="1662506" cy="144017"/>
          </a:xfrm>
          <a:prstGeom prst="rect">
            <a:avLst/>
          </a:prstGeom>
        </p:spPr>
      </p:pic>
      <p:pic>
        <p:nvPicPr>
          <p:cNvPr id="483" name="그림 48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1416" y="2077956"/>
            <a:ext cx="1662505" cy="1062728"/>
          </a:xfrm>
          <a:prstGeom prst="rect">
            <a:avLst/>
          </a:prstGeom>
        </p:spPr>
      </p:pic>
      <p:sp>
        <p:nvSpPr>
          <p:cNvPr id="491" name="TextBox 490"/>
          <p:cNvSpPr txBox="1"/>
          <p:nvPr/>
        </p:nvSpPr>
        <p:spPr>
          <a:xfrm>
            <a:off x="1924901" y="3373136"/>
            <a:ext cx="246809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OpenJDK Server VM 1.8.0_412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93" name="TextBox 492"/>
          <p:cNvSpPr txBox="1"/>
          <p:nvPr/>
        </p:nvSpPr>
        <p:spPr>
          <a:xfrm>
            <a:off x="2225803" y="3189372"/>
            <a:ext cx="19859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Apache-tomcat-9.0.82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0" name="Rectangle 43"/>
          <p:cNvSpPr>
            <a:spLocks noChangeArrowheads="1"/>
          </p:cNvSpPr>
          <p:nvPr/>
        </p:nvSpPr>
        <p:spPr bwMode="auto">
          <a:xfrm>
            <a:off x="2433211" y="2580228"/>
            <a:ext cx="1433382" cy="4440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ims-backend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76" name="TextBox 575">
            <a:extLst>
              <a:ext uri="{FF2B5EF4-FFF2-40B4-BE49-F238E27FC236}">
                <a16:creationId xmlns:a16="http://schemas.microsoft.com/office/drawing/2014/main" id="{C1B2ACEF-8CE1-ACD8-73A9-85C69F64F8C5}"/>
              </a:ext>
            </a:extLst>
          </p:cNvPr>
          <p:cNvSpPr txBox="1"/>
          <p:nvPr/>
        </p:nvSpPr>
        <p:spPr>
          <a:xfrm>
            <a:off x="9525909" y="4563273"/>
            <a:ext cx="466474" cy="12298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799" b="1" dirty="0">
                <a:latin typeface="+mn-ea"/>
              </a:rPr>
              <a:t>IPCC</a:t>
            </a:r>
            <a:r>
              <a:rPr lang="ko-KR" altLang="en-US" sz="799" b="1" dirty="0">
                <a:latin typeface="+mn-ea"/>
              </a:rPr>
              <a:t> 운영</a:t>
            </a:r>
          </a:p>
        </p:txBody>
      </p:sp>
      <p:cxnSp>
        <p:nvCxnSpPr>
          <p:cNvPr id="578" name="연결선: 구부러짐 169">
            <a:extLst>
              <a:ext uri="{FF2B5EF4-FFF2-40B4-BE49-F238E27FC236}">
                <a16:creationId xmlns:a16="http://schemas.microsoft.com/office/drawing/2014/main" id="{DFFD3A70-6C3C-4263-0BD1-7290BB27D398}"/>
              </a:ext>
            </a:extLst>
          </p:cNvPr>
          <p:cNvCxnSpPr>
            <a:cxnSpLocks/>
          </p:cNvCxnSpPr>
          <p:nvPr/>
        </p:nvCxnSpPr>
        <p:spPr>
          <a:xfrm rot="16200000" flipH="1">
            <a:off x="6083169" y="3169562"/>
            <a:ext cx="238971" cy="1853883"/>
          </a:xfrm>
          <a:prstGeom prst="curvedConnector2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4" name="그림 6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899" y="3417605"/>
            <a:ext cx="1662507" cy="144017"/>
          </a:xfrm>
          <a:prstGeom prst="rect">
            <a:avLst/>
          </a:prstGeom>
        </p:spPr>
      </p:pic>
      <p:pic>
        <p:nvPicPr>
          <p:cNvPr id="606" name="그림 60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900" y="2879022"/>
            <a:ext cx="1662505" cy="477359"/>
          </a:xfrm>
          <a:prstGeom prst="rect">
            <a:avLst/>
          </a:prstGeom>
        </p:spPr>
      </p:pic>
      <p:sp>
        <p:nvSpPr>
          <p:cNvPr id="608" name="TextBox 607"/>
          <p:cNvSpPr txBox="1"/>
          <p:nvPr/>
        </p:nvSpPr>
        <p:spPr>
          <a:xfrm>
            <a:off x="740863" y="3410361"/>
            <a:ext cx="108012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Nginx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23" name="그림 6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54" y="4050259"/>
            <a:ext cx="810875" cy="992685"/>
          </a:xfrm>
          <a:prstGeom prst="rect">
            <a:avLst/>
          </a:prstGeom>
        </p:spPr>
      </p:pic>
      <p:pic>
        <p:nvPicPr>
          <p:cNvPr id="624" name="그림 6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193" y="4050259"/>
            <a:ext cx="810875" cy="992685"/>
          </a:xfrm>
          <a:prstGeom prst="rect">
            <a:avLst/>
          </a:prstGeom>
        </p:spPr>
      </p:pic>
      <p:pic>
        <p:nvPicPr>
          <p:cNvPr id="625" name="그림 6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5" y="710444"/>
            <a:ext cx="810875" cy="992685"/>
          </a:xfrm>
          <a:prstGeom prst="rect">
            <a:avLst/>
          </a:prstGeom>
        </p:spPr>
      </p:pic>
      <p:pic>
        <p:nvPicPr>
          <p:cNvPr id="627" name="그림 6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5" y="1698027"/>
            <a:ext cx="810875" cy="992685"/>
          </a:xfrm>
          <a:prstGeom prst="rect">
            <a:avLst/>
          </a:prstGeom>
        </p:spPr>
      </p:pic>
      <p:pic>
        <p:nvPicPr>
          <p:cNvPr id="628" name="그림 6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935" y="1698027"/>
            <a:ext cx="810875" cy="992685"/>
          </a:xfrm>
          <a:prstGeom prst="rect">
            <a:avLst/>
          </a:prstGeom>
        </p:spPr>
      </p:pic>
      <p:sp>
        <p:nvSpPr>
          <p:cNvPr id="629" name="원통 628"/>
          <p:cNvSpPr/>
          <p:nvPr/>
        </p:nvSpPr>
        <p:spPr>
          <a:xfrm>
            <a:off x="3767227" y="4133467"/>
            <a:ext cx="605770" cy="835472"/>
          </a:xfrm>
          <a:prstGeom prst="can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0" name="TextBox 629"/>
          <p:cNvSpPr txBox="1"/>
          <p:nvPr/>
        </p:nvSpPr>
        <p:spPr>
          <a:xfrm>
            <a:off x="3824926" y="4371612"/>
            <a:ext cx="468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DB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55" name="TextBox 654">
            <a:extLst>
              <a:ext uri="{FF2B5EF4-FFF2-40B4-BE49-F238E27FC236}">
                <a16:creationId xmlns:a16="http://schemas.microsoft.com/office/drawing/2014/main" id="{607FC9E3-D423-81FF-AE9A-1E1C51228686}"/>
              </a:ext>
            </a:extLst>
          </p:cNvPr>
          <p:cNvSpPr txBox="1"/>
          <p:nvPr/>
        </p:nvSpPr>
        <p:spPr>
          <a:xfrm>
            <a:off x="8625769" y="4582211"/>
            <a:ext cx="104196" cy="12298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799" b="1" dirty="0">
                <a:latin typeface="+mn-ea"/>
              </a:rPr>
              <a:t>AI</a:t>
            </a:r>
            <a:endParaRPr lang="ko-KR" altLang="en-US" sz="799" b="1" dirty="0">
              <a:latin typeface="+mn-ea"/>
            </a:endParaRPr>
          </a:p>
        </p:txBody>
      </p:sp>
      <p:pic>
        <p:nvPicPr>
          <p:cNvPr id="668" name="그림 66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68" y="3620426"/>
            <a:ext cx="1678330" cy="451585"/>
          </a:xfrm>
          <a:prstGeom prst="rect">
            <a:avLst/>
          </a:prstGeom>
        </p:spPr>
      </p:pic>
      <p:pic>
        <p:nvPicPr>
          <p:cNvPr id="669" name="그림 66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636" y="3620426"/>
            <a:ext cx="1678330" cy="451585"/>
          </a:xfrm>
          <a:prstGeom prst="rect">
            <a:avLst/>
          </a:prstGeom>
        </p:spPr>
      </p:pic>
      <p:sp>
        <p:nvSpPr>
          <p:cNvPr id="670" name="TextBox 669"/>
          <p:cNvSpPr txBox="1"/>
          <p:nvPr/>
        </p:nvSpPr>
        <p:spPr>
          <a:xfrm>
            <a:off x="2780396" y="3636096"/>
            <a:ext cx="7920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RHEL 8.5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71" name="TextBox 670"/>
          <p:cNvSpPr txBox="1"/>
          <p:nvPr/>
        </p:nvSpPr>
        <p:spPr>
          <a:xfrm>
            <a:off x="884880" y="3647387"/>
            <a:ext cx="7920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RHEL 8.5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72" name="그림 67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45" y="2598477"/>
            <a:ext cx="1823161" cy="581025"/>
          </a:xfrm>
          <a:prstGeom prst="rect">
            <a:avLst/>
          </a:prstGeom>
        </p:spPr>
      </p:pic>
      <p:sp>
        <p:nvSpPr>
          <p:cNvPr id="673" name="Rectangle 43"/>
          <p:cNvSpPr>
            <a:spLocks noChangeArrowheads="1"/>
          </p:cNvSpPr>
          <p:nvPr/>
        </p:nvSpPr>
        <p:spPr bwMode="auto">
          <a:xfrm>
            <a:off x="537695" y="2832249"/>
            <a:ext cx="1433382" cy="4440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ims-frontend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74" name="그림 67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339" y="1783301"/>
            <a:ext cx="1823161" cy="581025"/>
          </a:xfrm>
          <a:prstGeom prst="rect">
            <a:avLst/>
          </a:prstGeom>
        </p:spPr>
      </p:pic>
      <p:sp>
        <p:nvSpPr>
          <p:cNvPr id="675" name="Rectangle 43"/>
          <p:cNvSpPr>
            <a:spLocks noChangeArrowheads="1"/>
          </p:cNvSpPr>
          <p:nvPr/>
        </p:nvSpPr>
        <p:spPr bwMode="auto">
          <a:xfrm>
            <a:off x="2433211" y="2060923"/>
            <a:ext cx="1433382" cy="4440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ims-batch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76" name="그림 67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307" y="5355444"/>
            <a:ext cx="1823161" cy="581025"/>
          </a:xfrm>
          <a:prstGeom prst="rect">
            <a:avLst/>
          </a:prstGeom>
        </p:spPr>
      </p:pic>
      <p:cxnSp>
        <p:nvCxnSpPr>
          <p:cNvPr id="677" name="직선 연결선 676"/>
          <p:cNvCxnSpPr/>
          <p:nvPr/>
        </p:nvCxnSpPr>
        <p:spPr>
          <a:xfrm>
            <a:off x="9332274" y="5942862"/>
            <a:ext cx="1352666" cy="0"/>
          </a:xfrm>
          <a:prstGeom prst="line">
            <a:avLst/>
          </a:prstGeom>
          <a:ln w="190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8" name="그림 6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2191" y="5851005"/>
            <a:ext cx="1662507" cy="183714"/>
          </a:xfrm>
          <a:prstGeom prst="rect">
            <a:avLst/>
          </a:prstGeom>
        </p:spPr>
      </p:pic>
      <p:sp>
        <p:nvSpPr>
          <p:cNvPr id="679" name="TextBox 678"/>
          <p:cNvSpPr txBox="1"/>
          <p:nvPr/>
        </p:nvSpPr>
        <p:spPr>
          <a:xfrm>
            <a:off x="7907155" y="5883457"/>
            <a:ext cx="108012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Nginx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80" name="TextBox 679"/>
          <p:cNvSpPr txBox="1"/>
          <p:nvPr/>
        </p:nvSpPr>
        <p:spPr>
          <a:xfrm>
            <a:off x="7907155" y="5634421"/>
            <a:ext cx="108012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nginx.conf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81" name="TextBox 680"/>
          <p:cNvSpPr txBox="1"/>
          <p:nvPr/>
        </p:nvSpPr>
        <p:spPr>
          <a:xfrm>
            <a:off x="7086053" y="6104694"/>
            <a:ext cx="1301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SNS Web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84" name="그림 68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583" y="5655382"/>
            <a:ext cx="810875" cy="992685"/>
          </a:xfrm>
          <a:prstGeom prst="rect">
            <a:avLst/>
          </a:prstGeom>
        </p:spPr>
      </p:pic>
      <p:pic>
        <p:nvPicPr>
          <p:cNvPr id="685" name="그림 68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279" y="6099583"/>
            <a:ext cx="1678330" cy="451585"/>
          </a:xfrm>
          <a:prstGeom prst="rect">
            <a:avLst/>
          </a:prstGeom>
        </p:spPr>
      </p:pic>
      <p:sp>
        <p:nvSpPr>
          <p:cNvPr id="686" name="TextBox 685"/>
          <p:cNvSpPr txBox="1"/>
          <p:nvPr/>
        </p:nvSpPr>
        <p:spPr>
          <a:xfrm>
            <a:off x="8051172" y="6120483"/>
            <a:ext cx="7920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RHEL 8.5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98" name="자유형 697"/>
          <p:cNvSpPr/>
          <p:nvPr/>
        </p:nvSpPr>
        <p:spPr>
          <a:xfrm>
            <a:off x="3717425" y="2428809"/>
            <a:ext cx="1740760" cy="1535489"/>
          </a:xfrm>
          <a:custGeom>
            <a:avLst/>
            <a:gdLst>
              <a:gd name="connsiteX0" fmla="*/ 1410051 w 1410051"/>
              <a:gd name="connsiteY0" fmla="*/ 1059260 h 1104980"/>
              <a:gd name="connsiteX1" fmla="*/ 351 w 1410051"/>
              <a:gd name="connsiteY1" fmla="*/ 80 h 1104980"/>
              <a:gd name="connsiteX2" fmla="*/ 1303371 w 1410051"/>
              <a:gd name="connsiteY2" fmla="*/ 1104980 h 110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10051" h="1104980">
                <a:moveTo>
                  <a:pt x="1410051" y="1059260"/>
                </a:moveTo>
                <a:cubicBezTo>
                  <a:pt x="714091" y="525860"/>
                  <a:pt x="18131" y="-7540"/>
                  <a:pt x="351" y="80"/>
                </a:cubicBezTo>
                <a:cubicBezTo>
                  <a:pt x="-17429" y="7700"/>
                  <a:pt x="642971" y="556340"/>
                  <a:pt x="1303371" y="1104980"/>
                </a:cubicBez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0" name="TextBox 699"/>
          <p:cNvSpPr txBox="1"/>
          <p:nvPr/>
        </p:nvSpPr>
        <p:spPr>
          <a:xfrm>
            <a:off x="4771968" y="3469289"/>
            <a:ext cx="660623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공통코드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01" name="자유형 700"/>
          <p:cNvSpPr/>
          <p:nvPr/>
        </p:nvSpPr>
        <p:spPr>
          <a:xfrm>
            <a:off x="3805875" y="2108200"/>
            <a:ext cx="4089452" cy="372928"/>
          </a:xfrm>
          <a:custGeom>
            <a:avLst/>
            <a:gdLst>
              <a:gd name="connsiteX0" fmla="*/ 3924324 w 3924324"/>
              <a:gd name="connsiteY0" fmla="*/ 0 h 200025"/>
              <a:gd name="connsiteX1" fmla="*/ 24 w 3924324"/>
              <a:gd name="connsiteY1" fmla="*/ 123825 h 200025"/>
              <a:gd name="connsiteX2" fmla="*/ 3876699 w 3924324"/>
              <a:gd name="connsiteY2" fmla="*/ 200025 h 200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24324" h="200025">
                <a:moveTo>
                  <a:pt x="3924324" y="0"/>
                </a:moveTo>
                <a:lnTo>
                  <a:pt x="24" y="123825"/>
                </a:lnTo>
                <a:cubicBezTo>
                  <a:pt x="-7913" y="157162"/>
                  <a:pt x="1934393" y="178593"/>
                  <a:pt x="3876699" y="200025"/>
                </a:cubicBez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2" name="자유형 701"/>
          <p:cNvSpPr/>
          <p:nvPr/>
        </p:nvSpPr>
        <p:spPr>
          <a:xfrm>
            <a:off x="3717425" y="1075380"/>
            <a:ext cx="4118933" cy="1217087"/>
          </a:xfrm>
          <a:custGeom>
            <a:avLst/>
            <a:gdLst>
              <a:gd name="connsiteX0" fmla="*/ 0 w 5299636"/>
              <a:gd name="connsiteY0" fmla="*/ 855407 h 973394"/>
              <a:gd name="connsiteX1" fmla="*/ 5299587 w 5299636"/>
              <a:gd name="connsiteY1" fmla="*/ 0 h 973394"/>
              <a:gd name="connsiteX2" fmla="*/ 78658 w 5299636"/>
              <a:gd name="connsiteY2" fmla="*/ 973394 h 97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99636" h="973394">
                <a:moveTo>
                  <a:pt x="0" y="855407"/>
                </a:moveTo>
                <a:lnTo>
                  <a:pt x="5299587" y="0"/>
                </a:lnTo>
                <a:cubicBezTo>
                  <a:pt x="5312697" y="19664"/>
                  <a:pt x="2695677" y="496529"/>
                  <a:pt x="78658" y="973394"/>
                </a:cubicBez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3" name="TextBox 702"/>
          <p:cNvSpPr txBox="1"/>
          <p:nvPr/>
        </p:nvSpPr>
        <p:spPr>
          <a:xfrm>
            <a:off x="4646925" y="1733066"/>
            <a:ext cx="914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행정표준코드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13" name="자유형 712"/>
          <p:cNvSpPr/>
          <p:nvPr/>
        </p:nvSpPr>
        <p:spPr>
          <a:xfrm>
            <a:off x="3771900" y="2895600"/>
            <a:ext cx="3790950" cy="2495550"/>
          </a:xfrm>
          <a:custGeom>
            <a:avLst/>
            <a:gdLst>
              <a:gd name="connsiteX0" fmla="*/ 0 w 3790950"/>
              <a:gd name="connsiteY0" fmla="*/ 0 h 2495550"/>
              <a:gd name="connsiteX1" fmla="*/ 1219200 w 3790950"/>
              <a:gd name="connsiteY1" fmla="*/ 1971675 h 2495550"/>
              <a:gd name="connsiteX2" fmla="*/ 3790950 w 3790950"/>
              <a:gd name="connsiteY2" fmla="*/ 2495550 h 249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90950" h="2495550">
                <a:moveTo>
                  <a:pt x="0" y="0"/>
                </a:moveTo>
                <a:cubicBezTo>
                  <a:pt x="293687" y="777875"/>
                  <a:pt x="587375" y="1555750"/>
                  <a:pt x="1219200" y="1971675"/>
                </a:cubicBezTo>
                <a:cubicBezTo>
                  <a:pt x="1851025" y="2387600"/>
                  <a:pt x="2820987" y="2441575"/>
                  <a:pt x="3790950" y="2495550"/>
                </a:cubicBez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5" name="TextBox 714"/>
          <p:cNvSpPr txBox="1"/>
          <p:nvPr/>
        </p:nvSpPr>
        <p:spPr>
          <a:xfrm>
            <a:off x="4723202" y="4812871"/>
            <a:ext cx="72929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LDAP </a:t>
            </a:r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인증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16" name="TextBox 715"/>
          <p:cNvSpPr txBox="1"/>
          <p:nvPr/>
        </p:nvSpPr>
        <p:spPr>
          <a:xfrm>
            <a:off x="8051172" y="3115767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SSO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17" name="그림 7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5" y="2688650"/>
            <a:ext cx="810875" cy="992685"/>
          </a:xfrm>
          <a:prstGeom prst="rect">
            <a:avLst/>
          </a:prstGeom>
        </p:spPr>
      </p:pic>
      <p:sp>
        <p:nvSpPr>
          <p:cNvPr id="720" name="자유형 719"/>
          <p:cNvSpPr/>
          <p:nvPr/>
        </p:nvSpPr>
        <p:spPr>
          <a:xfrm>
            <a:off x="3825240" y="2758440"/>
            <a:ext cx="4099565" cy="443199"/>
          </a:xfrm>
          <a:custGeom>
            <a:avLst/>
            <a:gdLst>
              <a:gd name="connsiteX0" fmla="*/ 0 w 4099565"/>
              <a:gd name="connsiteY0" fmla="*/ 0 h 443199"/>
              <a:gd name="connsiteX1" fmla="*/ 4099560 w 4099565"/>
              <a:gd name="connsiteY1" fmla="*/ 441960 h 443199"/>
              <a:gd name="connsiteX2" fmla="*/ 22860 w 4099565"/>
              <a:gd name="connsiteY2" fmla="*/ 106680 h 443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99565" h="443199">
                <a:moveTo>
                  <a:pt x="0" y="0"/>
                </a:moveTo>
                <a:lnTo>
                  <a:pt x="4099560" y="441960"/>
                </a:lnTo>
                <a:cubicBezTo>
                  <a:pt x="4103370" y="459740"/>
                  <a:pt x="2063115" y="283210"/>
                  <a:pt x="22860" y="106680"/>
                </a:cubicBez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1" name="TextBox 720"/>
          <p:cNvSpPr txBox="1"/>
          <p:nvPr/>
        </p:nvSpPr>
        <p:spPr>
          <a:xfrm>
            <a:off x="4886289" y="2803267"/>
            <a:ext cx="41844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Token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64993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2719293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연계 구성도</a:t>
            </a:r>
            <a:r>
              <a:rPr lang="en-US" altLang="ko-KR" sz="2000">
                <a:solidFill>
                  <a:srgbClr val="7F7F7F"/>
                </a:solidFill>
              </a:rPr>
              <a:t> - </a:t>
            </a:r>
            <a:r>
              <a:rPr lang="ko-KR" altLang="en-US" sz="2000">
                <a:solidFill>
                  <a:srgbClr val="7F7F7F"/>
                </a:solidFill>
              </a:rPr>
              <a:t>통합통계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335360" y="710444"/>
            <a:ext cx="4309826" cy="59189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TextBox 77"/>
          <p:cNvSpPr txBox="1"/>
          <p:nvPr/>
        </p:nvSpPr>
        <p:spPr>
          <a:xfrm>
            <a:off x="2815142" y="4359771"/>
            <a:ext cx="643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WAS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989491" y="4359771"/>
            <a:ext cx="642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Web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80" name="직선 연결선 79"/>
          <p:cNvCxnSpPr/>
          <p:nvPr/>
        </p:nvCxnSpPr>
        <p:spPr>
          <a:xfrm>
            <a:off x="1691765" y="4525530"/>
            <a:ext cx="1063873" cy="0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/>
          <p:nvPr/>
        </p:nvCxnSpPr>
        <p:spPr>
          <a:xfrm>
            <a:off x="3498137" y="4525530"/>
            <a:ext cx="219677" cy="0"/>
          </a:xfrm>
          <a:prstGeom prst="line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" name="그림 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415" y="3377341"/>
            <a:ext cx="1662508" cy="144017"/>
          </a:xfrm>
          <a:prstGeom prst="rect">
            <a:avLst/>
          </a:prstGeom>
        </p:spPr>
      </p:pic>
      <p:pic>
        <p:nvPicPr>
          <p:cNvPr id="83" name="그림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416" y="3193866"/>
            <a:ext cx="1662506" cy="144017"/>
          </a:xfrm>
          <a:prstGeom prst="rect">
            <a:avLst/>
          </a:prstGeom>
        </p:spPr>
      </p:pic>
      <p:pic>
        <p:nvPicPr>
          <p:cNvPr id="84" name="그림 8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1416" y="2579954"/>
            <a:ext cx="1662505" cy="546645"/>
          </a:xfrm>
          <a:prstGeom prst="rect">
            <a:avLst/>
          </a:prstGeom>
        </p:spPr>
      </p:pic>
      <p:sp>
        <p:nvSpPr>
          <p:cNvPr id="85" name="TextBox 84"/>
          <p:cNvSpPr txBox="1"/>
          <p:nvPr/>
        </p:nvSpPr>
        <p:spPr>
          <a:xfrm>
            <a:off x="1924901" y="3373136"/>
            <a:ext cx="246809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OpenJDK Server VM 1.8.0_412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225803" y="3189372"/>
            <a:ext cx="19859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Apache-tomcat-9.0.82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1" name="그림 9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54" y="4050259"/>
            <a:ext cx="810875" cy="992685"/>
          </a:xfrm>
          <a:prstGeom prst="rect">
            <a:avLst/>
          </a:prstGeom>
        </p:spPr>
      </p:pic>
      <p:pic>
        <p:nvPicPr>
          <p:cNvPr id="92" name="그림 9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193" y="4050259"/>
            <a:ext cx="810875" cy="992685"/>
          </a:xfrm>
          <a:prstGeom prst="rect">
            <a:avLst/>
          </a:prstGeom>
        </p:spPr>
      </p:pic>
      <p:sp>
        <p:nvSpPr>
          <p:cNvPr id="93" name="원통 92"/>
          <p:cNvSpPr/>
          <p:nvPr/>
        </p:nvSpPr>
        <p:spPr>
          <a:xfrm>
            <a:off x="3767227" y="4133467"/>
            <a:ext cx="605770" cy="835472"/>
          </a:xfrm>
          <a:prstGeom prst="can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TextBox 93"/>
          <p:cNvSpPr txBox="1"/>
          <p:nvPr/>
        </p:nvSpPr>
        <p:spPr>
          <a:xfrm>
            <a:off x="3824926" y="4371612"/>
            <a:ext cx="468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DB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6" name="그림 9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636" y="3620426"/>
            <a:ext cx="1678330" cy="451585"/>
          </a:xfrm>
          <a:prstGeom prst="rect">
            <a:avLst/>
          </a:prstGeom>
        </p:spPr>
      </p:pic>
      <p:sp>
        <p:nvSpPr>
          <p:cNvPr id="97" name="TextBox 96"/>
          <p:cNvSpPr txBox="1"/>
          <p:nvPr/>
        </p:nvSpPr>
        <p:spPr>
          <a:xfrm>
            <a:off x="2780396" y="3636096"/>
            <a:ext cx="7920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RHEL 8.5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01" name="그림 10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339" y="2285299"/>
            <a:ext cx="1823161" cy="581025"/>
          </a:xfrm>
          <a:prstGeom prst="rect">
            <a:avLst/>
          </a:prstGeom>
        </p:spPr>
      </p:pic>
      <p:sp>
        <p:nvSpPr>
          <p:cNvPr id="102" name="Rectangle 43"/>
          <p:cNvSpPr>
            <a:spLocks noChangeArrowheads="1"/>
          </p:cNvSpPr>
          <p:nvPr/>
        </p:nvSpPr>
        <p:spPr bwMode="auto">
          <a:xfrm>
            <a:off x="2433211" y="2562921"/>
            <a:ext cx="1433382" cy="4440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wfms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5938243" y="710445"/>
            <a:ext cx="5878242" cy="59189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TextBox 103"/>
          <p:cNvSpPr txBox="1"/>
          <p:nvPr/>
        </p:nvSpPr>
        <p:spPr>
          <a:xfrm>
            <a:off x="9642546" y="2684464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상담</a:t>
            </a:r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APP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05" name="그림 10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54" y="2257347"/>
            <a:ext cx="810875" cy="992685"/>
          </a:xfrm>
          <a:prstGeom prst="rect">
            <a:avLst/>
          </a:prstGeom>
        </p:spPr>
      </p:pic>
      <p:sp>
        <p:nvSpPr>
          <p:cNvPr id="6" name="자유형 5"/>
          <p:cNvSpPr/>
          <p:nvPr/>
        </p:nvSpPr>
        <p:spPr>
          <a:xfrm>
            <a:off x="3905250" y="2867025"/>
            <a:ext cx="5857875" cy="19050"/>
          </a:xfrm>
          <a:custGeom>
            <a:avLst/>
            <a:gdLst>
              <a:gd name="connsiteX0" fmla="*/ 5857875 w 5857875"/>
              <a:gd name="connsiteY0" fmla="*/ 19050 h 19050"/>
              <a:gd name="connsiteX1" fmla="*/ 0 w 5857875"/>
              <a:gd name="connsiteY1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57875" h="19050">
                <a:moveTo>
                  <a:pt x="5857875" y="1905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TextBox 107"/>
          <p:cNvSpPr txBox="1"/>
          <p:nvPr/>
        </p:nvSpPr>
        <p:spPr>
          <a:xfrm>
            <a:off x="4834514" y="2765187"/>
            <a:ext cx="914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상담통계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0" name="자유형 109"/>
          <p:cNvSpPr/>
          <p:nvPr/>
        </p:nvSpPr>
        <p:spPr>
          <a:xfrm>
            <a:off x="3824926" y="2929340"/>
            <a:ext cx="5979474" cy="2150659"/>
          </a:xfrm>
          <a:custGeom>
            <a:avLst/>
            <a:gdLst>
              <a:gd name="connsiteX0" fmla="*/ 7391400 w 7391400"/>
              <a:gd name="connsiteY0" fmla="*/ 2273300 h 2273300"/>
              <a:gd name="connsiteX1" fmla="*/ 0 w 7391400"/>
              <a:gd name="connsiteY1" fmla="*/ 0 h 227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391400" h="2273300">
                <a:moveTo>
                  <a:pt x="7391400" y="227330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TextBox 110"/>
          <p:cNvSpPr txBox="1"/>
          <p:nvPr/>
        </p:nvSpPr>
        <p:spPr>
          <a:xfrm>
            <a:off x="4972624" y="3357016"/>
            <a:ext cx="655032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공통코드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642546" y="5360090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통합관리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3" name="그림 1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54" y="4932973"/>
            <a:ext cx="810875" cy="99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57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2719293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연계 구성도</a:t>
            </a:r>
            <a:r>
              <a:rPr lang="en-US" altLang="ko-KR" sz="2000">
                <a:solidFill>
                  <a:srgbClr val="7F7F7F"/>
                </a:solidFill>
              </a:rPr>
              <a:t> - REC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335360" y="710444"/>
            <a:ext cx="4309826" cy="59189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2815142" y="4359771"/>
            <a:ext cx="643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WAS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89491" y="4359771"/>
            <a:ext cx="642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Web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2" name="직선 연결선 31"/>
          <p:cNvCxnSpPr/>
          <p:nvPr/>
        </p:nvCxnSpPr>
        <p:spPr>
          <a:xfrm>
            <a:off x="1691765" y="4525530"/>
            <a:ext cx="1063873" cy="0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3498137" y="4525530"/>
            <a:ext cx="219677" cy="0"/>
          </a:xfrm>
          <a:prstGeom prst="line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그림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415" y="3377341"/>
            <a:ext cx="1662508" cy="144017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416" y="3193866"/>
            <a:ext cx="1662506" cy="144017"/>
          </a:xfrm>
          <a:prstGeom prst="rect">
            <a:avLst/>
          </a:prstGeom>
        </p:spPr>
      </p:pic>
      <p:pic>
        <p:nvPicPr>
          <p:cNvPr id="36" name="그림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1416" y="2579954"/>
            <a:ext cx="1662505" cy="546645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24901" y="3373136"/>
            <a:ext cx="246809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OpenJDK Server VM 1.8.0_412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225803" y="3189372"/>
            <a:ext cx="19859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Apache-tomcat-9.0.82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54" y="4050259"/>
            <a:ext cx="810875" cy="992685"/>
          </a:xfrm>
          <a:prstGeom prst="rect">
            <a:avLst/>
          </a:prstGeom>
        </p:spPr>
      </p:pic>
      <p:pic>
        <p:nvPicPr>
          <p:cNvPr id="40" name="그림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193" y="4050259"/>
            <a:ext cx="810875" cy="992685"/>
          </a:xfrm>
          <a:prstGeom prst="rect">
            <a:avLst/>
          </a:prstGeom>
        </p:spPr>
      </p:pic>
      <p:sp>
        <p:nvSpPr>
          <p:cNvPr id="41" name="원통 40"/>
          <p:cNvSpPr/>
          <p:nvPr/>
        </p:nvSpPr>
        <p:spPr>
          <a:xfrm>
            <a:off x="3767227" y="4133467"/>
            <a:ext cx="605770" cy="835472"/>
          </a:xfrm>
          <a:prstGeom prst="can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3824926" y="4371612"/>
            <a:ext cx="468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DB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3" name="그림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636" y="3620426"/>
            <a:ext cx="1678330" cy="451585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2780396" y="3636096"/>
            <a:ext cx="7920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RHEL 8.5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5" name="그림 4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339" y="2285299"/>
            <a:ext cx="1823161" cy="581025"/>
          </a:xfrm>
          <a:prstGeom prst="rect">
            <a:avLst/>
          </a:prstGeom>
        </p:spPr>
      </p:pic>
      <p:sp>
        <p:nvSpPr>
          <p:cNvPr id="46" name="Rectangle 43"/>
          <p:cNvSpPr>
            <a:spLocks noChangeArrowheads="1"/>
          </p:cNvSpPr>
          <p:nvPr/>
        </p:nvSpPr>
        <p:spPr bwMode="auto">
          <a:xfrm>
            <a:off x="2433211" y="2562921"/>
            <a:ext cx="1433382" cy="4440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REC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5938243" y="710445"/>
            <a:ext cx="5878242" cy="59189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TextBox 68"/>
          <p:cNvSpPr txBox="1"/>
          <p:nvPr/>
        </p:nvSpPr>
        <p:spPr>
          <a:xfrm>
            <a:off x="9642546" y="2684464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상담</a:t>
            </a:r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APP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0" name="그림 6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54" y="2257347"/>
            <a:ext cx="810875" cy="992685"/>
          </a:xfrm>
          <a:prstGeom prst="rect">
            <a:avLst/>
          </a:prstGeom>
        </p:spPr>
      </p:pic>
      <p:sp>
        <p:nvSpPr>
          <p:cNvPr id="71" name="자유형 70"/>
          <p:cNvSpPr/>
          <p:nvPr/>
        </p:nvSpPr>
        <p:spPr>
          <a:xfrm>
            <a:off x="3905250" y="2714790"/>
            <a:ext cx="5857875" cy="19050"/>
          </a:xfrm>
          <a:custGeom>
            <a:avLst/>
            <a:gdLst>
              <a:gd name="connsiteX0" fmla="*/ 5857875 w 5857875"/>
              <a:gd name="connsiteY0" fmla="*/ 19050 h 19050"/>
              <a:gd name="connsiteX1" fmla="*/ 0 w 5857875"/>
              <a:gd name="connsiteY1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57875" h="19050">
                <a:moveTo>
                  <a:pt x="5857875" y="1905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C00000"/>
            </a:solidFill>
            <a:headEnd type="arrow" w="sm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TextBox 71"/>
          <p:cNvSpPr txBox="1"/>
          <p:nvPr/>
        </p:nvSpPr>
        <p:spPr>
          <a:xfrm>
            <a:off x="4834514" y="2612952"/>
            <a:ext cx="914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상담음성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9642546" y="3774310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IPCC</a:t>
            </a:r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80" name="그림 7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54" y="3347193"/>
            <a:ext cx="810875" cy="992685"/>
          </a:xfrm>
          <a:prstGeom prst="rect">
            <a:avLst/>
          </a:prstGeom>
        </p:spPr>
      </p:pic>
      <p:sp>
        <p:nvSpPr>
          <p:cNvPr id="81" name="자유형 80"/>
          <p:cNvSpPr/>
          <p:nvPr/>
        </p:nvSpPr>
        <p:spPr>
          <a:xfrm>
            <a:off x="3824926" y="2843555"/>
            <a:ext cx="5882428" cy="974275"/>
          </a:xfrm>
          <a:custGeom>
            <a:avLst/>
            <a:gdLst>
              <a:gd name="connsiteX0" fmla="*/ 5857875 w 5857875"/>
              <a:gd name="connsiteY0" fmla="*/ 19050 h 19050"/>
              <a:gd name="connsiteX1" fmla="*/ 0 w 5857875"/>
              <a:gd name="connsiteY1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57875" h="19050">
                <a:moveTo>
                  <a:pt x="5857875" y="1905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C00000"/>
            </a:solidFill>
            <a:headEnd type="none"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TextBox 81"/>
          <p:cNvSpPr txBox="1"/>
          <p:nvPr/>
        </p:nvSpPr>
        <p:spPr>
          <a:xfrm>
            <a:off x="4834514" y="2958606"/>
            <a:ext cx="914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공통코드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4320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직사각형 240"/>
          <p:cNvSpPr/>
          <p:nvPr/>
        </p:nvSpPr>
        <p:spPr>
          <a:xfrm>
            <a:off x="7248055" y="1586577"/>
            <a:ext cx="4568429" cy="50428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444748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소프트웨어 구성도</a:t>
            </a:r>
            <a:r>
              <a:rPr lang="en-US" altLang="ko-KR" sz="2000">
                <a:solidFill>
                  <a:srgbClr val="7F7F7F"/>
                </a:solidFill>
              </a:rPr>
              <a:t>- AI </a:t>
            </a:r>
            <a:r>
              <a:rPr lang="ko-KR" altLang="en-US" sz="2000">
                <a:solidFill>
                  <a:srgbClr val="7F7F7F"/>
                </a:solidFill>
              </a:rPr>
              <a:t>상담어드바이저</a:t>
            </a: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70" name="직사각형 169"/>
          <p:cNvSpPr/>
          <p:nvPr/>
        </p:nvSpPr>
        <p:spPr>
          <a:xfrm>
            <a:off x="446691" y="1641994"/>
            <a:ext cx="5449284" cy="49874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172" name="TextBox 171"/>
          <p:cNvSpPr txBox="1"/>
          <p:nvPr/>
        </p:nvSpPr>
        <p:spPr>
          <a:xfrm>
            <a:off x="637840" y="5975189"/>
            <a:ext cx="544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STT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80" name="그림 17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38" y="5665677"/>
            <a:ext cx="810875" cy="992685"/>
          </a:xfrm>
          <a:prstGeom prst="rect">
            <a:avLst/>
          </a:prstGeom>
        </p:spPr>
      </p:pic>
      <p:sp>
        <p:nvSpPr>
          <p:cNvPr id="189" name="TextBox 188"/>
          <p:cNvSpPr txBox="1"/>
          <p:nvPr/>
        </p:nvSpPr>
        <p:spPr>
          <a:xfrm>
            <a:off x="1793061" y="5975189"/>
            <a:ext cx="11603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STT</a:t>
            </a:r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관리자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90" name="그림 18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321" y="5665677"/>
            <a:ext cx="810875" cy="992685"/>
          </a:xfrm>
          <a:prstGeom prst="rect">
            <a:avLst/>
          </a:prstGeom>
        </p:spPr>
      </p:pic>
      <p:sp>
        <p:nvSpPr>
          <p:cNvPr id="192" name="TextBox 191"/>
          <p:cNvSpPr txBox="1"/>
          <p:nvPr/>
        </p:nvSpPr>
        <p:spPr>
          <a:xfrm>
            <a:off x="3259815" y="5975189"/>
            <a:ext cx="9551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STT</a:t>
            </a:r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관리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93" name="그림 19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504" y="5665677"/>
            <a:ext cx="810875" cy="992685"/>
          </a:xfrm>
          <a:prstGeom prst="rect">
            <a:avLst/>
          </a:prstGeom>
        </p:spPr>
      </p:pic>
      <p:sp>
        <p:nvSpPr>
          <p:cNvPr id="195" name="TextBox 194"/>
          <p:cNvSpPr txBox="1"/>
          <p:nvPr/>
        </p:nvSpPr>
        <p:spPr>
          <a:xfrm>
            <a:off x="4843453" y="5975189"/>
            <a:ext cx="4851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QA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96" name="그림 19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687" y="5665677"/>
            <a:ext cx="810875" cy="992685"/>
          </a:xfrm>
          <a:prstGeom prst="rect">
            <a:avLst/>
          </a:prstGeom>
        </p:spPr>
      </p:pic>
      <p:sp>
        <p:nvSpPr>
          <p:cNvPr id="197" name="TextBox 196"/>
          <p:cNvSpPr txBox="1"/>
          <p:nvPr/>
        </p:nvSpPr>
        <p:spPr>
          <a:xfrm>
            <a:off x="434244" y="4817642"/>
            <a:ext cx="11224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AI Engine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98" name="그림 19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38" y="4508130"/>
            <a:ext cx="810875" cy="992685"/>
          </a:xfrm>
          <a:prstGeom prst="rect">
            <a:avLst/>
          </a:prstGeom>
        </p:spPr>
      </p:pic>
      <p:sp>
        <p:nvSpPr>
          <p:cNvPr id="199" name="TextBox 198"/>
          <p:cNvSpPr txBox="1"/>
          <p:nvPr/>
        </p:nvSpPr>
        <p:spPr>
          <a:xfrm>
            <a:off x="434244" y="3643344"/>
            <a:ext cx="9471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TA Web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0" name="그림 19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38" y="3333832"/>
            <a:ext cx="810875" cy="992685"/>
          </a:xfrm>
          <a:prstGeom prst="rect">
            <a:avLst/>
          </a:prstGeom>
        </p:spPr>
      </p:pic>
      <p:sp>
        <p:nvSpPr>
          <p:cNvPr id="201" name="TextBox 200"/>
          <p:cNvSpPr txBox="1"/>
          <p:nvPr/>
        </p:nvSpPr>
        <p:spPr>
          <a:xfrm>
            <a:off x="434244" y="2673238"/>
            <a:ext cx="1132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ADV Web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2" name="그림 20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38" y="2014447"/>
            <a:ext cx="810875" cy="992685"/>
          </a:xfrm>
          <a:prstGeom prst="rect">
            <a:avLst/>
          </a:prstGeom>
        </p:spPr>
      </p:pic>
      <p:sp>
        <p:nvSpPr>
          <p:cNvPr id="203" name="TextBox 202"/>
          <p:cNvSpPr txBox="1"/>
          <p:nvPr/>
        </p:nvSpPr>
        <p:spPr>
          <a:xfrm>
            <a:off x="1743050" y="3643344"/>
            <a:ext cx="11630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TA Engine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4" name="그림 20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944" y="3333832"/>
            <a:ext cx="810875" cy="992685"/>
          </a:xfrm>
          <a:prstGeom prst="rect">
            <a:avLst/>
          </a:prstGeom>
        </p:spPr>
      </p:pic>
      <p:sp>
        <p:nvSpPr>
          <p:cNvPr id="205" name="TextBox 204"/>
          <p:cNvSpPr txBox="1"/>
          <p:nvPr/>
        </p:nvSpPr>
        <p:spPr>
          <a:xfrm>
            <a:off x="3124579" y="3643344"/>
            <a:ext cx="8408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TA API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6" name="그림 20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473" y="3333832"/>
            <a:ext cx="810875" cy="992685"/>
          </a:xfrm>
          <a:prstGeom prst="rect">
            <a:avLst/>
          </a:prstGeom>
        </p:spPr>
      </p:pic>
      <p:sp>
        <p:nvSpPr>
          <p:cNvPr id="207" name="TextBox 206"/>
          <p:cNvSpPr txBox="1"/>
          <p:nvPr/>
        </p:nvSpPr>
        <p:spPr>
          <a:xfrm>
            <a:off x="1743050" y="2673238"/>
            <a:ext cx="11498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ADV WAS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8" name="그림 20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944" y="2014447"/>
            <a:ext cx="810875" cy="992685"/>
          </a:xfrm>
          <a:prstGeom prst="rect">
            <a:avLst/>
          </a:prstGeom>
        </p:spPr>
      </p:pic>
      <p:sp>
        <p:nvSpPr>
          <p:cNvPr id="209" name="TextBox 208"/>
          <p:cNvSpPr txBox="1"/>
          <p:nvPr/>
        </p:nvSpPr>
        <p:spPr>
          <a:xfrm>
            <a:off x="3259342" y="2673238"/>
            <a:ext cx="5934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LLM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10" name="그림 20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512" y="2014447"/>
            <a:ext cx="810875" cy="992685"/>
          </a:xfrm>
          <a:prstGeom prst="rect">
            <a:avLst/>
          </a:prstGeom>
        </p:spPr>
      </p:pic>
      <p:sp>
        <p:nvSpPr>
          <p:cNvPr id="211" name="원통 210"/>
          <p:cNvSpPr/>
          <p:nvPr/>
        </p:nvSpPr>
        <p:spPr>
          <a:xfrm>
            <a:off x="4868605" y="2097040"/>
            <a:ext cx="605770" cy="835472"/>
          </a:xfrm>
          <a:prstGeom prst="can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2" name="TextBox 211"/>
          <p:cNvSpPr txBox="1"/>
          <p:nvPr/>
        </p:nvSpPr>
        <p:spPr>
          <a:xfrm>
            <a:off x="4926304" y="2684464"/>
            <a:ext cx="468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DB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46691" y="5490958"/>
            <a:ext cx="5449284" cy="16940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mtClean="0">
                <a:solidFill>
                  <a:schemeClr val="tx1"/>
                </a:solidFill>
              </a:rPr>
              <a:t>STT</a:t>
            </a: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4" name="직사각형 213"/>
          <p:cNvSpPr/>
          <p:nvPr/>
        </p:nvSpPr>
        <p:spPr>
          <a:xfrm>
            <a:off x="446691" y="3010736"/>
            <a:ext cx="5449284" cy="3369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mtClean="0">
                <a:solidFill>
                  <a:schemeClr val="tx1"/>
                </a:solidFill>
              </a:rPr>
              <a:t>TA</a:t>
            </a: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7" name="직사각형 216"/>
          <p:cNvSpPr/>
          <p:nvPr/>
        </p:nvSpPr>
        <p:spPr>
          <a:xfrm>
            <a:off x="446691" y="1586578"/>
            <a:ext cx="5449284" cy="3369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mtClean="0">
                <a:solidFill>
                  <a:schemeClr val="tx1"/>
                </a:solidFill>
              </a:rPr>
              <a:t>ADV</a:t>
            </a: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7" name="직사각형 226"/>
          <p:cNvSpPr/>
          <p:nvPr/>
        </p:nvSpPr>
        <p:spPr>
          <a:xfrm>
            <a:off x="446691" y="4348580"/>
            <a:ext cx="5449284" cy="16940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mtClean="0">
                <a:solidFill>
                  <a:schemeClr val="tx1"/>
                </a:solidFill>
              </a:rPr>
              <a:t>AI Engine</a:t>
            </a:r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228" name="그림 2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443" y="2084763"/>
            <a:ext cx="1662508" cy="144017"/>
          </a:xfrm>
          <a:prstGeom prst="rect">
            <a:avLst/>
          </a:prstGeom>
        </p:spPr>
      </p:pic>
      <p:pic>
        <p:nvPicPr>
          <p:cNvPr id="229" name="그림 2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444" y="1901288"/>
            <a:ext cx="1662506" cy="144017"/>
          </a:xfrm>
          <a:prstGeom prst="rect">
            <a:avLst/>
          </a:prstGeom>
        </p:spPr>
      </p:pic>
      <p:pic>
        <p:nvPicPr>
          <p:cNvPr id="230" name="그림 2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2444" y="945762"/>
            <a:ext cx="1662505" cy="908022"/>
          </a:xfrm>
          <a:prstGeom prst="rect">
            <a:avLst/>
          </a:prstGeom>
        </p:spPr>
      </p:pic>
      <p:sp>
        <p:nvSpPr>
          <p:cNvPr id="231" name="TextBox 230"/>
          <p:cNvSpPr txBox="1"/>
          <p:nvPr/>
        </p:nvSpPr>
        <p:spPr>
          <a:xfrm>
            <a:off x="1195929" y="2080558"/>
            <a:ext cx="246809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OpenJDK Server VM 1.8.0_412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1496831" y="1896794"/>
            <a:ext cx="19859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Apache-tomcat-9.0.82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33" name="그림 2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664" y="2327848"/>
            <a:ext cx="1678330" cy="451585"/>
          </a:xfrm>
          <a:prstGeom prst="rect">
            <a:avLst/>
          </a:prstGeom>
        </p:spPr>
      </p:pic>
      <p:sp>
        <p:nvSpPr>
          <p:cNvPr id="234" name="TextBox 233"/>
          <p:cNvSpPr txBox="1"/>
          <p:nvPr/>
        </p:nvSpPr>
        <p:spPr>
          <a:xfrm>
            <a:off x="2051424" y="2343518"/>
            <a:ext cx="7920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RHEL 8.5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35" name="그림 2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67" y="520398"/>
            <a:ext cx="1823161" cy="581025"/>
          </a:xfrm>
          <a:prstGeom prst="rect">
            <a:avLst/>
          </a:prstGeom>
        </p:spPr>
      </p:pic>
      <p:sp>
        <p:nvSpPr>
          <p:cNvPr id="236" name="Rectangle 43"/>
          <p:cNvSpPr>
            <a:spLocks noChangeArrowheads="1"/>
          </p:cNvSpPr>
          <p:nvPr/>
        </p:nvSpPr>
        <p:spPr bwMode="auto">
          <a:xfrm>
            <a:off x="1704239" y="759180"/>
            <a:ext cx="1433382" cy="4440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adv-egov-message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7" name="Rectangle 43"/>
          <p:cNvSpPr>
            <a:spLocks noChangeArrowheads="1"/>
          </p:cNvSpPr>
          <p:nvPr/>
        </p:nvSpPr>
        <p:spPr bwMode="auto">
          <a:xfrm>
            <a:off x="1704239" y="1347010"/>
            <a:ext cx="1433382" cy="4440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1600" b="1">
                <a:latin typeface="맑은 고딕" panose="020B0503020000020004" pitchFamily="50" charset="-127"/>
              </a:rPr>
              <a:t>adv-egov-web</a:t>
            </a:r>
            <a:endParaRPr lang="ko-KR" altLang="en-US" sz="1600" b="1" dirty="0">
              <a:latin typeface="맑은 고딕" panose="020B0503020000020004" pitchFamily="50" charset="-127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9642546" y="3923442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상담</a:t>
            </a:r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APP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39" name="그림 2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54" y="3496325"/>
            <a:ext cx="810875" cy="992685"/>
          </a:xfrm>
          <a:prstGeom prst="rect">
            <a:avLst/>
          </a:prstGeom>
        </p:spPr>
      </p:pic>
      <p:sp>
        <p:nvSpPr>
          <p:cNvPr id="11" name="자유형 10"/>
          <p:cNvSpPr/>
          <p:nvPr/>
        </p:nvSpPr>
        <p:spPr>
          <a:xfrm>
            <a:off x="3062513" y="1538512"/>
            <a:ext cx="6740247" cy="2185783"/>
          </a:xfrm>
          <a:custGeom>
            <a:avLst/>
            <a:gdLst>
              <a:gd name="connsiteX0" fmla="*/ 0 w 6778172"/>
              <a:gd name="connsiteY0" fmla="*/ 0 h 116115"/>
              <a:gd name="connsiteX1" fmla="*/ 6778172 w 6778172"/>
              <a:gd name="connsiteY1" fmla="*/ 116115 h 116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778172" h="116115">
                <a:moveTo>
                  <a:pt x="0" y="0"/>
                </a:moveTo>
                <a:lnTo>
                  <a:pt x="6778172" y="116115"/>
                </a:ln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0" name="TextBox 239"/>
          <p:cNvSpPr txBox="1"/>
          <p:nvPr/>
        </p:nvSpPr>
        <p:spPr>
          <a:xfrm>
            <a:off x="6125658" y="2631403"/>
            <a:ext cx="914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모범상담사례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2" name="TextBox 241"/>
          <p:cNvSpPr txBox="1"/>
          <p:nvPr/>
        </p:nvSpPr>
        <p:spPr>
          <a:xfrm>
            <a:off x="9886794" y="4992692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REC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43" name="그림 2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54" y="4565575"/>
            <a:ext cx="810875" cy="992685"/>
          </a:xfrm>
          <a:prstGeom prst="rect">
            <a:avLst/>
          </a:prstGeom>
        </p:spPr>
      </p:pic>
      <p:sp>
        <p:nvSpPr>
          <p:cNvPr id="13" name="자유형 12"/>
          <p:cNvSpPr/>
          <p:nvPr/>
        </p:nvSpPr>
        <p:spPr>
          <a:xfrm>
            <a:off x="1288026" y="5142271"/>
            <a:ext cx="8514735" cy="943897"/>
          </a:xfrm>
          <a:custGeom>
            <a:avLst/>
            <a:gdLst>
              <a:gd name="connsiteX0" fmla="*/ 8514735 w 8514735"/>
              <a:gd name="connsiteY0" fmla="*/ 0 h 943897"/>
              <a:gd name="connsiteX1" fmla="*/ 0 w 8514735"/>
              <a:gd name="connsiteY1" fmla="*/ 943897 h 943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14735" h="943897">
                <a:moveTo>
                  <a:pt x="8514735" y="0"/>
                </a:moveTo>
                <a:lnTo>
                  <a:pt x="0" y="943897"/>
                </a:ln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4" name="TextBox 243"/>
          <p:cNvSpPr txBox="1"/>
          <p:nvPr/>
        </p:nvSpPr>
        <p:spPr>
          <a:xfrm>
            <a:off x="6125658" y="5408482"/>
            <a:ext cx="914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상담요청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4514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6" y="92098"/>
            <a:ext cx="2719293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연계 구성도</a:t>
            </a:r>
            <a:r>
              <a:rPr lang="en-US" altLang="ko-KR" sz="2000">
                <a:solidFill>
                  <a:srgbClr val="7F7F7F"/>
                </a:solidFill>
              </a:rPr>
              <a:t> - VOP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335360" y="710444"/>
            <a:ext cx="4309826" cy="59189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TextBox 76"/>
          <p:cNvSpPr txBox="1"/>
          <p:nvPr/>
        </p:nvSpPr>
        <p:spPr>
          <a:xfrm>
            <a:off x="2815142" y="4359771"/>
            <a:ext cx="643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WAS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989491" y="4359771"/>
            <a:ext cx="642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Web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9" name="직선 연결선 78"/>
          <p:cNvCxnSpPr/>
          <p:nvPr/>
        </p:nvCxnSpPr>
        <p:spPr>
          <a:xfrm>
            <a:off x="1691765" y="4525530"/>
            <a:ext cx="1063873" cy="0"/>
          </a:xfrm>
          <a:prstGeom prst="line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연결선 79"/>
          <p:cNvCxnSpPr/>
          <p:nvPr/>
        </p:nvCxnSpPr>
        <p:spPr>
          <a:xfrm>
            <a:off x="3498137" y="4525530"/>
            <a:ext cx="219677" cy="0"/>
          </a:xfrm>
          <a:prstGeom prst="line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그림 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415" y="3377341"/>
            <a:ext cx="1662508" cy="144017"/>
          </a:xfrm>
          <a:prstGeom prst="rect">
            <a:avLst/>
          </a:prstGeom>
        </p:spPr>
      </p:pic>
      <p:pic>
        <p:nvPicPr>
          <p:cNvPr id="82" name="그림 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416" y="3193866"/>
            <a:ext cx="1662506" cy="144017"/>
          </a:xfrm>
          <a:prstGeom prst="rect">
            <a:avLst/>
          </a:prstGeom>
        </p:spPr>
      </p:pic>
      <p:pic>
        <p:nvPicPr>
          <p:cNvPr id="83" name="그림 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1416" y="2412220"/>
            <a:ext cx="1662505" cy="546645"/>
          </a:xfrm>
          <a:prstGeom prst="rect">
            <a:avLst/>
          </a:prstGeom>
        </p:spPr>
      </p:pic>
      <p:sp>
        <p:nvSpPr>
          <p:cNvPr id="84" name="TextBox 83"/>
          <p:cNvSpPr txBox="1"/>
          <p:nvPr/>
        </p:nvSpPr>
        <p:spPr>
          <a:xfrm>
            <a:off x="1924901" y="3373136"/>
            <a:ext cx="246809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OpenJDK Server VM 1.8.0_412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225803" y="3189372"/>
            <a:ext cx="19859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IBM HTTP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86" name="그림 8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54" y="4050259"/>
            <a:ext cx="810875" cy="992685"/>
          </a:xfrm>
          <a:prstGeom prst="rect">
            <a:avLst/>
          </a:prstGeom>
        </p:spPr>
      </p:pic>
      <p:pic>
        <p:nvPicPr>
          <p:cNvPr id="87" name="그림 8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193" y="4050259"/>
            <a:ext cx="810875" cy="992685"/>
          </a:xfrm>
          <a:prstGeom prst="rect">
            <a:avLst/>
          </a:prstGeom>
        </p:spPr>
      </p:pic>
      <p:sp>
        <p:nvSpPr>
          <p:cNvPr id="88" name="원통 87"/>
          <p:cNvSpPr/>
          <p:nvPr/>
        </p:nvSpPr>
        <p:spPr>
          <a:xfrm>
            <a:off x="3767227" y="4133467"/>
            <a:ext cx="605770" cy="835472"/>
          </a:xfrm>
          <a:prstGeom prst="can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TextBox 88"/>
          <p:cNvSpPr txBox="1"/>
          <p:nvPr/>
        </p:nvSpPr>
        <p:spPr>
          <a:xfrm>
            <a:off x="3824926" y="4371612"/>
            <a:ext cx="468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DB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0" name="그림 8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636" y="3620426"/>
            <a:ext cx="1678330" cy="451585"/>
          </a:xfrm>
          <a:prstGeom prst="rect">
            <a:avLst/>
          </a:prstGeom>
        </p:spPr>
      </p:pic>
      <p:sp>
        <p:nvSpPr>
          <p:cNvPr id="91" name="TextBox 90"/>
          <p:cNvSpPr txBox="1"/>
          <p:nvPr/>
        </p:nvSpPr>
        <p:spPr>
          <a:xfrm>
            <a:off x="2780396" y="3636096"/>
            <a:ext cx="7920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>
                <a:latin typeface="맑은 고딕" panose="020B0503020000020004" pitchFamily="50" charset="-127"/>
                <a:ea typeface="맑은 고딕" panose="020B0503020000020004" pitchFamily="50" charset="-127"/>
              </a:rPr>
              <a:t>RHEL 8.5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2" name="그림 9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339" y="2117565"/>
            <a:ext cx="1823161" cy="581025"/>
          </a:xfrm>
          <a:prstGeom prst="rect">
            <a:avLst/>
          </a:prstGeom>
        </p:spPr>
      </p:pic>
      <p:sp>
        <p:nvSpPr>
          <p:cNvPr id="93" name="Rectangle 43"/>
          <p:cNvSpPr>
            <a:spLocks noChangeArrowheads="1"/>
          </p:cNvSpPr>
          <p:nvPr/>
        </p:nvSpPr>
        <p:spPr bwMode="auto">
          <a:xfrm>
            <a:off x="2433211" y="2395187"/>
            <a:ext cx="1433382" cy="44403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VOP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4" name="그림 9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416" y="3002918"/>
            <a:ext cx="1662506" cy="144017"/>
          </a:xfrm>
          <a:prstGeom prst="rect">
            <a:avLst/>
          </a:prstGeom>
        </p:spPr>
      </p:pic>
      <p:sp>
        <p:nvSpPr>
          <p:cNvPr id="95" name="TextBox 94"/>
          <p:cNvSpPr txBox="1"/>
          <p:nvPr/>
        </p:nvSpPr>
        <p:spPr>
          <a:xfrm>
            <a:off x="2225803" y="2998424"/>
            <a:ext cx="19859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Apache-tomcat-9.0.82</a:t>
            </a:r>
            <a:endParaRPr lang="ko-KR" altLang="en-US" sz="10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6" name="직사각형 115"/>
          <p:cNvSpPr/>
          <p:nvPr/>
        </p:nvSpPr>
        <p:spPr>
          <a:xfrm>
            <a:off x="5938243" y="710445"/>
            <a:ext cx="5878242" cy="59189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TextBox 116"/>
          <p:cNvSpPr txBox="1"/>
          <p:nvPr/>
        </p:nvSpPr>
        <p:spPr>
          <a:xfrm>
            <a:off x="9642546" y="4499128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통합관리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8" name="그림 1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54" y="4072011"/>
            <a:ext cx="810875" cy="992685"/>
          </a:xfrm>
          <a:prstGeom prst="rect">
            <a:avLst/>
          </a:prstGeom>
        </p:spPr>
      </p:pic>
      <p:sp>
        <p:nvSpPr>
          <p:cNvPr id="119" name="자유형 118"/>
          <p:cNvSpPr/>
          <p:nvPr/>
        </p:nvSpPr>
        <p:spPr>
          <a:xfrm>
            <a:off x="3700397" y="2653699"/>
            <a:ext cx="6024071" cy="2060770"/>
          </a:xfrm>
          <a:custGeom>
            <a:avLst/>
            <a:gdLst>
              <a:gd name="connsiteX0" fmla="*/ 5857875 w 5857875"/>
              <a:gd name="connsiteY0" fmla="*/ 19050 h 19050"/>
              <a:gd name="connsiteX1" fmla="*/ 0 w 5857875"/>
              <a:gd name="connsiteY1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57875" h="19050">
                <a:moveTo>
                  <a:pt x="5857875" y="1905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C00000"/>
            </a:solidFill>
            <a:headEnd type="arrow" w="sm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TextBox 119"/>
          <p:cNvSpPr txBox="1"/>
          <p:nvPr/>
        </p:nvSpPr>
        <p:spPr>
          <a:xfrm>
            <a:off x="4834514" y="3119144"/>
            <a:ext cx="914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행정표준코드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9642546" y="5737504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삼담</a:t>
            </a:r>
            <a:r>
              <a:rPr lang="en-US" altLang="ko-KR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APP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4" name="그림 1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54" y="5310387"/>
            <a:ext cx="810875" cy="992685"/>
          </a:xfrm>
          <a:prstGeom prst="rect">
            <a:avLst/>
          </a:prstGeom>
        </p:spPr>
      </p:pic>
      <p:sp>
        <p:nvSpPr>
          <p:cNvPr id="5" name="자유형 4"/>
          <p:cNvSpPr/>
          <p:nvPr/>
        </p:nvSpPr>
        <p:spPr>
          <a:xfrm>
            <a:off x="3681105" y="2754122"/>
            <a:ext cx="5932795" cy="3175342"/>
          </a:xfrm>
          <a:custGeom>
            <a:avLst/>
            <a:gdLst>
              <a:gd name="connsiteX0" fmla="*/ 0 w 5829300"/>
              <a:gd name="connsiteY0" fmla="*/ 0 h 1333500"/>
              <a:gd name="connsiteX1" fmla="*/ 5829300 w 5829300"/>
              <a:gd name="connsiteY1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29300" h="1333500">
                <a:moveTo>
                  <a:pt x="0" y="0"/>
                </a:moveTo>
                <a:lnTo>
                  <a:pt x="5829300" y="1333500"/>
                </a:ln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TextBox 124"/>
          <p:cNvSpPr txBox="1"/>
          <p:nvPr/>
        </p:nvSpPr>
        <p:spPr>
          <a:xfrm>
            <a:off x="4834514" y="3521358"/>
            <a:ext cx="914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상담요청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6" name="그림 1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235" y="747802"/>
            <a:ext cx="1305153" cy="1299454"/>
          </a:xfrm>
          <a:prstGeom prst="rect">
            <a:avLst/>
          </a:prstGeom>
        </p:spPr>
      </p:pic>
      <p:sp>
        <p:nvSpPr>
          <p:cNvPr id="127" name="TextBox 126"/>
          <p:cNvSpPr txBox="1"/>
          <p:nvPr/>
        </p:nvSpPr>
        <p:spPr>
          <a:xfrm>
            <a:off x="9112486" y="1794626"/>
            <a:ext cx="20243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>
                <a:latin typeface="맑은 고딕" panose="020B0503020000020004" pitchFamily="50" charset="-127"/>
                <a:ea typeface="맑은 고딕" panose="020B0503020000020004" pitchFamily="50" charset="-127"/>
              </a:rPr>
              <a:t>민원정보분석시스템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자유형 5"/>
          <p:cNvSpPr/>
          <p:nvPr/>
        </p:nvSpPr>
        <p:spPr>
          <a:xfrm>
            <a:off x="3700397" y="1409699"/>
            <a:ext cx="5659503" cy="1075805"/>
          </a:xfrm>
          <a:custGeom>
            <a:avLst/>
            <a:gdLst>
              <a:gd name="connsiteX0" fmla="*/ 0 w 5588000"/>
              <a:gd name="connsiteY0" fmla="*/ 1066800 h 1066800"/>
              <a:gd name="connsiteX1" fmla="*/ 5588000 w 5588000"/>
              <a:gd name="connsiteY1" fmla="*/ 0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88000" h="1066800">
                <a:moveTo>
                  <a:pt x="0" y="1066800"/>
                </a:moveTo>
                <a:lnTo>
                  <a:pt x="5588000" y="0"/>
                </a:ln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TextBox 127"/>
          <p:cNvSpPr txBox="1"/>
          <p:nvPr/>
        </p:nvSpPr>
        <p:spPr>
          <a:xfrm>
            <a:off x="4834514" y="2072681"/>
            <a:ext cx="914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LDAP </a:t>
            </a:r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인증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9642546" y="2797287"/>
            <a:ext cx="1120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중계서버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0" name="그림 1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354" y="2370170"/>
            <a:ext cx="810875" cy="992685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3733800" y="2590800"/>
            <a:ext cx="5549900" cy="304800"/>
          </a:xfrm>
          <a:custGeom>
            <a:avLst/>
            <a:gdLst>
              <a:gd name="connsiteX0" fmla="*/ 0 w 5549900"/>
              <a:gd name="connsiteY0" fmla="*/ 0 h 304800"/>
              <a:gd name="connsiteX1" fmla="*/ 5549900 w 554990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49900" h="304800">
                <a:moveTo>
                  <a:pt x="0" y="0"/>
                </a:moveTo>
                <a:lnTo>
                  <a:pt x="5549900" y="304800"/>
                </a:lnTo>
              </a:path>
            </a:pathLst>
          </a:custGeom>
          <a:noFill/>
          <a:ln w="19050">
            <a:solidFill>
              <a:srgbClr val="C00000"/>
            </a:solidFill>
            <a:headEnd w="sm" len="med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TextBox 130"/>
          <p:cNvSpPr txBox="1"/>
          <p:nvPr/>
        </p:nvSpPr>
        <p:spPr>
          <a:xfrm>
            <a:off x="4834514" y="2556604"/>
            <a:ext cx="914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GPKI </a:t>
            </a:r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인증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2" name="자유형 131"/>
          <p:cNvSpPr/>
          <p:nvPr/>
        </p:nvSpPr>
        <p:spPr>
          <a:xfrm>
            <a:off x="3805915" y="2653699"/>
            <a:ext cx="5901440" cy="1845429"/>
          </a:xfrm>
          <a:custGeom>
            <a:avLst/>
            <a:gdLst>
              <a:gd name="connsiteX0" fmla="*/ 5857875 w 5857875"/>
              <a:gd name="connsiteY0" fmla="*/ 19050 h 19050"/>
              <a:gd name="connsiteX1" fmla="*/ 0 w 5857875"/>
              <a:gd name="connsiteY1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57875" h="19050">
                <a:moveTo>
                  <a:pt x="5857875" y="1905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C00000"/>
            </a:solidFill>
            <a:headEnd type="arrow" w="sm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TextBox 132"/>
          <p:cNvSpPr txBox="1"/>
          <p:nvPr/>
        </p:nvSpPr>
        <p:spPr>
          <a:xfrm>
            <a:off x="4834514" y="2905788"/>
            <a:ext cx="914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공통코드</a:t>
            </a:r>
            <a:endParaRPr lang="ko-KR" altLang="en-US" sz="1200" dirty="0" err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9322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665</Words>
  <Application>Microsoft Office PowerPoint</Application>
  <PresentationFormat>와이드스크린</PresentationFormat>
  <Paragraphs>404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1" baseType="lpstr">
      <vt:lpstr>HY엽서M</vt:lpstr>
      <vt:lpstr>KoPub돋움체 Bold</vt:lpstr>
      <vt:lpstr>나눔고딕</vt:lpstr>
      <vt:lpstr>맑은 고딕</vt:lpstr>
      <vt:lpstr>Arial</vt:lpstr>
      <vt:lpstr>Consolas</vt:lpstr>
      <vt:lpstr>Segoe UI Semibold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165</cp:revision>
  <cp:lastPrinted>2024-08-28T08:58:20Z</cp:lastPrinted>
  <dcterms:created xsi:type="dcterms:W3CDTF">2024-08-28T01:08:10Z</dcterms:created>
  <dcterms:modified xsi:type="dcterms:W3CDTF">2024-08-28T10:22:57Z</dcterms:modified>
</cp:coreProperties>
</file>