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6" r:id="rId1"/>
  </p:sldMasterIdLst>
  <p:notesMasterIdLst>
    <p:notesMasterId r:id="rId20"/>
  </p:notesMasterIdLst>
  <p:handoutMasterIdLst>
    <p:handoutMasterId r:id="rId21"/>
  </p:handoutMasterIdLst>
  <p:sldIdLst>
    <p:sldId id="349" r:id="rId2"/>
    <p:sldId id="531" r:id="rId3"/>
    <p:sldId id="532" r:id="rId4"/>
    <p:sldId id="533" r:id="rId5"/>
    <p:sldId id="534" r:id="rId6"/>
    <p:sldId id="535" r:id="rId7"/>
    <p:sldId id="529" r:id="rId8"/>
    <p:sldId id="536" r:id="rId9"/>
    <p:sldId id="537" r:id="rId10"/>
    <p:sldId id="540" r:id="rId11"/>
    <p:sldId id="541" r:id="rId12"/>
    <p:sldId id="542" r:id="rId13"/>
    <p:sldId id="543" r:id="rId14"/>
    <p:sldId id="544" r:id="rId15"/>
    <p:sldId id="545" r:id="rId16"/>
    <p:sldId id="548" r:id="rId17"/>
    <p:sldId id="549" r:id="rId18"/>
    <p:sldId id="539" r:id="rId19"/>
  </p:sldIdLst>
  <p:sldSz cx="9906000" cy="6858000" type="A4"/>
  <p:notesSz cx="6896100" cy="10033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29768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859536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289304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719072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148840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578608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008376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438144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기본 구역" id="{C3E71684-5FA8-4586-8A34-946DE16F50BD}">
          <p14:sldIdLst>
            <p14:sldId id="349"/>
            <p14:sldId id="531"/>
            <p14:sldId id="532"/>
            <p14:sldId id="533"/>
            <p14:sldId id="534"/>
            <p14:sldId id="535"/>
            <p14:sldId id="529"/>
            <p14:sldId id="536"/>
            <p14:sldId id="537"/>
            <p14:sldId id="540"/>
            <p14:sldId id="541"/>
            <p14:sldId id="542"/>
            <p14:sldId id="543"/>
            <p14:sldId id="544"/>
            <p14:sldId id="545"/>
            <p14:sldId id="548"/>
            <p14:sldId id="549"/>
            <p14:sldId id="539"/>
          </p14:sldIdLst>
        </p14:section>
      </p14:sectionLst>
    </p:ext>
    <p:ext uri="{EFAFB233-063F-42B5-8137-9DF3F51BA10A}">
      <p15:sldGuideLst xmlns:p15="http://schemas.microsoft.com/office/powerpoint/2012/main">
        <p15:guide id="4" pos="6023" userDrawn="1">
          <p15:clr>
            <a:srgbClr val="A4A3A4"/>
          </p15:clr>
        </p15:guide>
        <p15:guide id="7" pos="217" userDrawn="1">
          <p15:clr>
            <a:srgbClr val="A4A3A4"/>
          </p15:clr>
        </p15:guide>
        <p15:guide id="8" orient="horz" pos="2160">
          <p15:clr>
            <a:srgbClr val="A4A3A4"/>
          </p15:clr>
        </p15:guide>
        <p15:guide id="9" orient="horz" pos="100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000066"/>
    <a:srgbClr val="002776"/>
    <a:srgbClr val="72C7E7"/>
    <a:srgbClr val="7BCE6C"/>
    <a:srgbClr val="00A1DE"/>
    <a:srgbClr val="A4D400"/>
    <a:srgbClr val="C9DD03"/>
    <a:srgbClr val="3C8A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밝은 스타일 2 - 강조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63" autoAdjust="0"/>
    <p:restoredTop sz="94667" autoAdjust="0"/>
  </p:normalViewPr>
  <p:slideViewPr>
    <p:cSldViewPr snapToGrid="0" showGuides="1">
      <p:cViewPr varScale="1">
        <p:scale>
          <a:sx n="54" d="100"/>
          <a:sy n="54" d="100"/>
        </p:scale>
        <p:origin x="72" y="600"/>
      </p:cViewPr>
      <p:guideLst>
        <p:guide pos="6023"/>
        <p:guide pos="217"/>
        <p:guide orient="horz" pos="2160"/>
        <p:guide orient="horz" pos="1003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t" anchorCtr="0" compatLnSpc="1">
            <a:prstTxWarp prst="textNoShape">
              <a:avLst/>
            </a:prstTxWarp>
          </a:bodyPr>
          <a:lstStyle>
            <a:lvl1pPr defTabSz="635000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906838" y="0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t" anchorCtr="0" compatLnSpc="1">
            <a:prstTxWarp prst="textNoShape">
              <a:avLst/>
            </a:prstTxWarp>
          </a:bodyPr>
          <a:lstStyle>
            <a:lvl1pPr algn="r" defTabSz="635000">
              <a:defRPr sz="800"/>
            </a:lvl1pPr>
          </a:lstStyle>
          <a:p>
            <a:pPr>
              <a:defRPr/>
            </a:pPr>
            <a:fld id="{DDAA0DBD-AC87-40BF-A7C2-6881CAE2C52C}" type="datetimeFigureOut">
              <a:rPr lang="en-US"/>
              <a:pPr>
                <a:defRPr/>
              </a:pPr>
              <a:t>1/4/2026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529763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b" anchorCtr="0" compatLnSpc="1">
            <a:prstTxWarp prst="textNoShape">
              <a:avLst/>
            </a:prstTxWarp>
          </a:bodyPr>
          <a:lstStyle>
            <a:lvl1pPr defTabSz="635000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906838" y="9529763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b" anchorCtr="0" compatLnSpc="1">
            <a:prstTxWarp prst="textNoShape">
              <a:avLst/>
            </a:prstTxWarp>
          </a:bodyPr>
          <a:lstStyle>
            <a:lvl1pPr algn="r" defTabSz="635000">
              <a:defRPr sz="800"/>
            </a:lvl1pPr>
          </a:lstStyle>
          <a:p>
            <a:pPr>
              <a:defRPr/>
            </a:pPr>
            <a:fld id="{B50E21A8-1B89-46DD-97BC-65C92641B0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807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>
            <a:lvl1pPr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906838" y="0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>
            <a:lvl1pPr algn="r"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11D399D-0333-4D3B-8E15-BAB7851467CB}" type="datetimeFigureOut">
              <a:rPr lang="en-US"/>
              <a:pPr>
                <a:defRPr/>
              </a:pPr>
              <a:t>1/4/2026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1838" y="752475"/>
            <a:ext cx="5434012" cy="3762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9391" tIns="69696" rIns="139391" bIns="69696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8975" y="4765675"/>
            <a:ext cx="5518150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0"/>
            <a:r>
              <a:rPr lang="en-US" noProof="0"/>
              <a:t>Second level</a:t>
            </a:r>
          </a:p>
          <a:p>
            <a:pPr lvl="0"/>
            <a:r>
              <a:rPr lang="en-US" noProof="0"/>
              <a:t>Third level</a:t>
            </a:r>
          </a:p>
          <a:p>
            <a:pPr lvl="0"/>
            <a:r>
              <a:rPr lang="en-US" noProof="0"/>
              <a:t>Fourth level</a:t>
            </a:r>
          </a:p>
          <a:p>
            <a:pPr lv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529763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b" anchorCtr="0" compatLnSpc="1">
            <a:prstTxWarp prst="textNoShape">
              <a:avLst/>
            </a:prstTxWarp>
          </a:bodyPr>
          <a:lstStyle>
            <a:lvl1pPr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906838" y="9529763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b" anchorCtr="0" compatLnSpc="1">
            <a:prstTxWarp prst="textNoShape">
              <a:avLst/>
            </a:prstTxWarp>
          </a:bodyPr>
          <a:lstStyle>
            <a:lvl1pPr algn="r"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5287087-C0CC-41C5-BD26-C524F9D12F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573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698373" indent="-268605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1074420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504188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933956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48840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78608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008376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438144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3976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183BE68A-C7EF-604C-ABD9-63AE9A1735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8" y="358801"/>
            <a:ext cx="1224136" cy="54006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102358" y="2168877"/>
            <a:ext cx="5734050" cy="116837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kumimoji="0" lang="en-US" sz="4000" b="1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latinLnBrk="1"/>
            <a:endParaRPr lang="en-US" noProof="0" dirty="0"/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B9EC7366-608B-CF85-9F33-ED5DF1CCD801}"/>
              </a:ext>
            </a:extLst>
          </p:cNvPr>
          <p:cNvGrpSpPr/>
          <p:nvPr userDrawn="1"/>
        </p:nvGrpSpPr>
        <p:grpSpPr>
          <a:xfrm>
            <a:off x="2007488" y="1542276"/>
            <a:ext cx="5886070" cy="90192"/>
            <a:chOff x="1992255" y="1628800"/>
            <a:chExt cx="5886070" cy="200153"/>
          </a:xfrm>
        </p:grpSpPr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EF31DF4E-66D6-5DE9-715C-6BC72AAA3EF9}"/>
                </a:ext>
              </a:extLst>
            </p:cNvPr>
            <p:cNvSpPr/>
            <p:nvPr userDrawn="1"/>
          </p:nvSpPr>
          <p:spPr>
            <a:xfrm>
              <a:off x="1992255" y="1628801"/>
              <a:ext cx="1088114" cy="200152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B4A460F6-B206-5058-DCD4-2D4421F485C8}"/>
                </a:ext>
              </a:extLst>
            </p:cNvPr>
            <p:cNvSpPr/>
            <p:nvPr userDrawn="1"/>
          </p:nvSpPr>
          <p:spPr>
            <a:xfrm>
              <a:off x="3080369" y="1628800"/>
              <a:ext cx="4797956" cy="199749"/>
            </a:xfrm>
            <a:prstGeom prst="rect">
              <a:avLst/>
            </a:prstGeom>
            <a:solidFill>
              <a:srgbClr val="008E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66AA1F3F-CF81-E052-0464-D44EC0CC89BE}"/>
              </a:ext>
            </a:extLst>
          </p:cNvPr>
          <p:cNvGrpSpPr/>
          <p:nvPr userDrawn="1"/>
        </p:nvGrpSpPr>
        <p:grpSpPr>
          <a:xfrm>
            <a:off x="1950338" y="3411676"/>
            <a:ext cx="5886070" cy="90010"/>
            <a:chOff x="1992255" y="3113965"/>
            <a:chExt cx="5886070" cy="199749"/>
          </a:xfrm>
        </p:grpSpPr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302D3B54-1B6C-545E-5418-8FA29E67CBD3}"/>
                </a:ext>
              </a:extLst>
            </p:cNvPr>
            <p:cNvSpPr/>
            <p:nvPr userDrawn="1"/>
          </p:nvSpPr>
          <p:spPr>
            <a:xfrm>
              <a:off x="1992255" y="3113965"/>
              <a:ext cx="5886070" cy="199749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E3388F30-44B3-E3CD-9108-F58482756724}"/>
                </a:ext>
              </a:extLst>
            </p:cNvPr>
            <p:cNvSpPr/>
            <p:nvPr userDrawn="1"/>
          </p:nvSpPr>
          <p:spPr>
            <a:xfrm>
              <a:off x="1992255" y="3113965"/>
              <a:ext cx="1088114" cy="199749"/>
            </a:xfrm>
            <a:prstGeom prst="rect">
              <a:avLst/>
            </a:prstGeom>
            <a:solidFill>
              <a:srgbClr val="632C8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F044FDCB-CD84-2B04-5BDB-F9E30C9B8D64}"/>
              </a:ext>
            </a:extLst>
          </p:cNvPr>
          <p:cNvSpPr txBox="1"/>
          <p:nvPr userDrawn="1"/>
        </p:nvSpPr>
        <p:spPr>
          <a:xfrm>
            <a:off x="2383054" y="1722702"/>
            <a:ext cx="506100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ko-KR" altLang="en-US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차세대 </a:t>
            </a:r>
            <a:r>
              <a:rPr lang="en-US" altLang="ko-KR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ERP</a:t>
            </a:r>
            <a:r>
              <a:rPr lang="ko-KR" altLang="en-US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시스템 구축 용역 사업</a:t>
            </a:r>
          </a:p>
        </p:txBody>
      </p:sp>
      <p:pic>
        <p:nvPicPr>
          <p:cNvPr id="23" name="_x20452238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848" y="6192456"/>
            <a:ext cx="1968304" cy="2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  <p15:guide id="3" orient="horz" pos="4133" userDrawn="1">
          <p15:clr>
            <a:srgbClr val="FBAE40"/>
          </p15:clr>
        </p15:guide>
        <p15:guide id="4" pos="6023" userDrawn="1">
          <p15:clr>
            <a:srgbClr val="FBAE40"/>
          </p15:clr>
        </p15:guide>
        <p15:guide id="5" pos="21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9301" y="374452"/>
            <a:ext cx="9223774" cy="326234"/>
          </a:xfrm>
        </p:spPr>
        <p:txBody>
          <a:bodyPr anchor="ctr"/>
          <a:lstStyle>
            <a:lvl1pPr>
              <a:defRPr sz="1800"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9300" y="766358"/>
            <a:ext cx="9224275" cy="536800"/>
          </a:xfrm>
        </p:spPr>
        <p:txBody>
          <a:bodyPr/>
          <a:lstStyle>
            <a:lvl1pPr marL="0" indent="0">
              <a:defRPr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8" name="텍스트 개체 틀 17"/>
          <p:cNvSpPr>
            <a:spLocks noGrp="1"/>
          </p:cNvSpPr>
          <p:nvPr>
            <p:ph type="body" sz="quarter" idx="13"/>
          </p:nvPr>
        </p:nvSpPr>
        <p:spPr>
          <a:xfrm>
            <a:off x="5137482" y="1981200"/>
            <a:ext cx="4415592" cy="43053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 smtClean="0"/>
            </a:lvl1pPr>
            <a:lvl2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2pPr>
            <a:lvl3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3pPr>
            <a:lvl4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4pPr>
            <a:lvl5pPr>
              <a:lnSpc>
                <a:spcPct val="120000"/>
              </a:lnSpc>
              <a:spcAft>
                <a:spcPts val="0"/>
              </a:spcAft>
              <a:defRPr lang="ko-KR" altLang="en-US" sz="1200" b="0"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>
              <a:buFont typeface="Wingdings" pitchFamily="2" charset="2"/>
              <a:buChar char="§"/>
            </a:pPr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20" name="차트 개체 틀 19"/>
          <p:cNvSpPr>
            <a:spLocks noGrp="1"/>
          </p:cNvSpPr>
          <p:nvPr>
            <p:ph type="chart" sz="quarter" idx="14"/>
          </p:nvPr>
        </p:nvSpPr>
        <p:spPr>
          <a:xfrm>
            <a:off x="342900" y="1981200"/>
            <a:ext cx="4400550" cy="216969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  <p:sp>
        <p:nvSpPr>
          <p:cNvPr id="24" name="표 개체 틀 23"/>
          <p:cNvSpPr>
            <a:spLocks noGrp="1"/>
          </p:cNvSpPr>
          <p:nvPr>
            <p:ph type="tbl" sz="quarter" idx="16"/>
          </p:nvPr>
        </p:nvSpPr>
        <p:spPr>
          <a:xfrm>
            <a:off x="342900" y="4267200"/>
            <a:ext cx="4399200" cy="182077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5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529" y="289700"/>
            <a:ext cx="9223200" cy="327600"/>
          </a:xfrm>
        </p:spPr>
        <p:txBody>
          <a:bodyPr/>
          <a:lstStyle>
            <a:lvl1pPr>
              <a:defRPr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36529" y="724395"/>
            <a:ext cx="9223200" cy="5364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GB" dirty="0"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</a:t>
            </a:r>
            <a:endParaRPr lang="en-GB" dirty="0"/>
          </a:p>
        </p:txBody>
      </p:sp>
      <p:sp>
        <p:nvSpPr>
          <p:cNvPr id="14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3411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329299" y="316512"/>
            <a:ext cx="9223200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 18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29300" y="755472"/>
            <a:ext cx="9224275" cy="5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Arial,16</a:t>
            </a:r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6123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BC7044CC-16F7-F2C3-9390-3F8A9605FB6C}"/>
              </a:ext>
            </a:extLst>
          </p:cNvPr>
          <p:cNvCxnSpPr>
            <a:cxnSpLocks/>
          </p:cNvCxnSpPr>
          <p:nvPr userDrawn="1"/>
        </p:nvCxnSpPr>
        <p:spPr>
          <a:xfrm>
            <a:off x="329129" y="725870"/>
            <a:ext cx="922337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>
            <a:extLst>
              <a:ext uri="{FF2B5EF4-FFF2-40B4-BE49-F238E27FC236}">
                <a16:creationId xmlns:a16="http://schemas.microsoft.com/office/drawing/2014/main" id="{CF8C6328-E0F2-1EF5-7A09-3E3805E9CAD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29" y="6502091"/>
            <a:ext cx="686871" cy="303031"/>
          </a:xfrm>
          <a:prstGeom prst="rect">
            <a:avLst/>
          </a:prstGeom>
        </p:spPr>
      </p:pic>
      <p:pic>
        <p:nvPicPr>
          <p:cNvPr id="9" name="_x204523904" descr="EMB0000108011d6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391" y="6626123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2" r:id="rId2"/>
    <p:sldLayoutId id="2147483929" r:id="rId3"/>
  </p:sldLayoutIdLst>
  <p:hf hdr="0" dt="0"/>
  <p:txStyles>
    <p:titleStyle>
      <a:lvl1pPr algn="l" defTabSz="958025" rtl="0" eaLnBrk="0" fontAlgn="base" hangingPunct="0">
        <a:lnSpc>
          <a:spcPct val="100000"/>
        </a:lnSpc>
        <a:spcBef>
          <a:spcPct val="0"/>
        </a:spcBef>
        <a:spcAft>
          <a:spcPct val="0"/>
        </a:spcAft>
        <a:defRPr sz="1800" b="1" kern="1200">
          <a:solidFill>
            <a:schemeClr val="tx1"/>
          </a:solidFill>
          <a:latin typeface="+mn-lt"/>
          <a:ea typeface="맑은 고딕" pitchFamily="50" charset="-127"/>
          <a:cs typeface="+mj-cs"/>
        </a:defRPr>
      </a:lvl1pPr>
      <a:lvl2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2pPr>
      <a:lvl3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3pPr>
      <a:lvl4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4pPr>
      <a:lvl5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5pPr>
      <a:lvl6pPr marL="429768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6pPr>
      <a:lvl7pPr marL="859536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7pPr>
      <a:lvl8pPr marL="1289304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8pPr>
      <a:lvl9pPr marL="1719072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9pPr>
    </p:titleStyle>
    <p:bodyStyle>
      <a:lvl1pPr marL="0" indent="0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defRPr lang="en-US" sz="1600" b="1" kern="1200" dirty="0">
          <a:solidFill>
            <a:schemeClr val="tx1"/>
          </a:solidFill>
          <a:latin typeface="+mn-lt"/>
          <a:ea typeface="맑은 고딕" pitchFamily="50" charset="-127"/>
          <a:cs typeface="+mn-cs"/>
        </a:defRPr>
      </a:lvl1pPr>
      <a:lvl2pPr marL="191008" indent="-191008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•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2pPr>
      <a:lvl3pPr marL="374555" indent="-183547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‒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3pPr>
      <a:lvl4pPr marL="565563" indent="-191008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•"/>
        <a:defRPr lang="en-US" kern="1200" dirty="0">
          <a:solidFill>
            <a:schemeClr val="tx2"/>
          </a:solidFill>
          <a:latin typeface="+mn-lt"/>
          <a:ea typeface="+mj-ea"/>
          <a:cs typeface="+mj-cs"/>
        </a:defRPr>
      </a:lvl4pPr>
      <a:lvl5pPr marL="746125" indent="-180563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‒"/>
        <a:defRPr lang="en-GB" kern="1200" dirty="0">
          <a:solidFill>
            <a:schemeClr val="tx2"/>
          </a:solidFill>
          <a:latin typeface="+mn-lt"/>
          <a:ea typeface="+mj-ea"/>
          <a:cs typeface="+mj-cs"/>
        </a:defRPr>
      </a:lvl5pPr>
      <a:lvl6pPr marL="841629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500" kern="1200" baseline="0">
          <a:solidFill>
            <a:schemeClr val="accent1"/>
          </a:solidFill>
          <a:latin typeface="+mn-lt"/>
          <a:ea typeface="+mn-ea"/>
          <a:cs typeface="+mn-cs"/>
        </a:defRPr>
      </a:lvl6pPr>
      <a:lvl7pPr marL="1014730" indent="-173101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177386" indent="-162656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3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348994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76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30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9072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84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60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837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814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59" userDrawn="1">
          <p15:clr>
            <a:srgbClr val="F26B43"/>
          </p15:clr>
        </p15:guide>
        <p15:guide id="2" pos="3120" userDrawn="1">
          <p15:clr>
            <a:srgbClr val="F26B43"/>
          </p15:clr>
        </p15:guide>
        <p15:guide id="3" orient="horz" pos="22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7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부제목 6"/>
          <p:cNvSpPr>
            <a:spLocks noGrp="1"/>
          </p:cNvSpPr>
          <p:nvPr>
            <p:ph type="subTitle" idx="4294967295"/>
          </p:nvPr>
        </p:nvSpPr>
        <p:spPr>
          <a:xfrm>
            <a:off x="2646045" y="5883388"/>
            <a:ext cx="4613910" cy="493662"/>
          </a:xfrm>
        </p:spPr>
        <p:txBody>
          <a:bodyPr/>
          <a:lstStyle/>
          <a:p>
            <a:pPr algn="ctr"/>
            <a:r>
              <a:rPr lang="en-US" altLang="ko-KR" dirty="0"/>
              <a:t>2025</a:t>
            </a:r>
            <a:r>
              <a:rPr lang="en-US" altLang="ko-KR"/>
              <a:t>. 12. 03</a:t>
            </a:r>
            <a:endParaRPr lang="en-US" altLang="ko-KR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AEBE6B6C-8DC7-8ECD-A776-02075F97B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975" y="2060110"/>
            <a:ext cx="5734050" cy="141689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/>
              <a:t>CICD-ITSM</a:t>
            </a:r>
            <a:r>
              <a:rPr lang="ko-KR" altLang="en-US"/>
              <a:t>연동 정의서</a:t>
            </a:r>
            <a:endParaRPr lang="ko-KR" altLang="en-US" sz="18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2A28CF-B02D-9091-9309-503AC4091D75}"/>
              </a:ext>
            </a:extLst>
          </p:cNvPr>
          <p:cNvSpPr txBox="1"/>
          <p:nvPr/>
        </p:nvSpPr>
        <p:spPr>
          <a:xfrm>
            <a:off x="6044218" y="4302397"/>
            <a:ext cx="3551613" cy="11164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>
              <a:lnSpc>
                <a:spcPct val="130000"/>
              </a:lnSpc>
              <a:spcBef>
                <a:spcPts val="0"/>
              </a:spcBef>
            </a:pPr>
            <a:r>
              <a:rPr lang="en-US" altLang="ko-KR" sz="1400" b="1" dirty="0">
                <a:latin typeface="+mn-ea"/>
                <a:ea typeface="+mn-ea"/>
              </a:rPr>
              <a:t>NGES_</a:t>
            </a:r>
            <a:r>
              <a:rPr lang="en-US" altLang="ko-KR" sz="1400" b="1" dirty="0">
                <a:latin typeface="+mn-ea"/>
              </a:rPr>
              <a:t>AA_</a:t>
            </a:r>
            <a:r>
              <a:rPr lang="en-US" altLang="ko-KR" sz="1400" b="1" dirty="0">
                <a:latin typeface="+mn-ea"/>
                <a:ea typeface="+mn-ea"/>
              </a:rPr>
              <a:t>AN11-1</a:t>
            </a:r>
          </a:p>
          <a:p>
            <a:pPr lvl="1" algn="r">
              <a:lnSpc>
                <a:spcPct val="130000"/>
              </a:lnSpc>
              <a:spcBef>
                <a:spcPts val="0"/>
              </a:spcBef>
            </a:pPr>
            <a:r>
              <a:rPr lang="en-US" altLang="ko-KR" sz="1400" b="1" dirty="0">
                <a:latin typeface="+mn-ea"/>
                <a:ea typeface="+mn-ea"/>
              </a:rPr>
              <a:t>Ver. 0.1</a:t>
            </a:r>
          </a:p>
          <a:p>
            <a:pPr algn="r">
              <a:lnSpc>
                <a:spcPct val="130000"/>
              </a:lnSpc>
              <a:spcBef>
                <a:spcPts val="0"/>
              </a:spcBef>
            </a:pPr>
            <a:r>
              <a:rPr lang="ko-KR" altLang="en-US" sz="1400" b="1">
                <a:latin typeface="+mn-ea"/>
              </a:rPr>
              <a:t>ㅇㅇ</a:t>
            </a:r>
            <a:r>
              <a:rPr lang="ko-KR" altLang="en-US" sz="1400" b="1">
                <a:latin typeface="+mn-ea"/>
                <a:ea typeface="+mn-ea"/>
              </a:rPr>
              <a:t> </a:t>
            </a:r>
            <a:r>
              <a:rPr lang="ko-KR" altLang="en-US" sz="1400" b="1" dirty="0">
                <a:latin typeface="+mn-ea"/>
                <a:ea typeface="+mn-ea"/>
              </a:rPr>
              <a:t>단계</a:t>
            </a:r>
          </a:p>
        </p:txBody>
      </p:sp>
    </p:spTree>
    <p:extLst>
      <p:ext uri="{BB962C8B-B14F-4D97-AF65-F5344CB8AC3E}">
        <p14:creationId xmlns:p14="http://schemas.microsoft.com/office/powerpoint/2010/main" val="3061278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4. </a:t>
            </a:r>
            <a:r>
              <a:rPr lang="ko-KR" altLang="en-US" dirty="0"/>
              <a:t>서버 상세 구성</a:t>
            </a:r>
          </a:p>
        </p:txBody>
      </p:sp>
      <p:sp>
        <p:nvSpPr>
          <p:cNvPr id="5" name="제목 1"/>
          <p:cNvSpPr txBox="1">
            <a:spLocks/>
          </p:cNvSpPr>
          <p:nvPr/>
        </p:nvSpPr>
        <p:spPr bwMode="auto">
          <a:xfrm>
            <a:off x="529733" y="853745"/>
            <a:ext cx="9223774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958025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8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j-cs"/>
              </a:defRPr>
            </a:lvl1pPr>
            <a:lvl2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2pPr>
            <a:lvl3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3pPr>
            <a:lvl4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4pPr>
            <a:lvl5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5pPr>
            <a:lvl6pPr marL="429768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6pPr>
            <a:lvl7pPr marL="859536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7pPr>
            <a:lvl8pPr marL="1289304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8pPr>
            <a:lvl9pPr marL="1719072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altLang="ko-KR" sz="1600" dirty="0"/>
              <a:t>4.2. </a:t>
            </a:r>
            <a:r>
              <a:rPr lang="ko-KR" altLang="en-US" sz="1600" dirty="0"/>
              <a:t>형상 서버 상세 구성 </a:t>
            </a:r>
          </a:p>
        </p:txBody>
      </p:sp>
      <p:sp>
        <p:nvSpPr>
          <p:cNvPr id="1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306387" cy="144247"/>
          </a:xfrm>
        </p:spPr>
        <p:txBody>
          <a:bodyPr/>
          <a:lstStyle/>
          <a:p>
            <a:pPr>
              <a:defRPr/>
            </a:pPr>
            <a:r>
              <a:rPr lang="en-US" dirty="0"/>
              <a:t>10</a:t>
            </a:r>
          </a:p>
        </p:txBody>
      </p:sp>
      <p:graphicFrame>
        <p:nvGraphicFramePr>
          <p:cNvPr id="4" name="개체 3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369421"/>
              </p:ext>
            </p:extLst>
          </p:nvPr>
        </p:nvGraphicFramePr>
        <p:xfrm>
          <a:off x="584200" y="1333500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프레젠테이션" showAsIcon="1" r:id="rId3" imgW="914400" imgH="771480" progId="PowerPoint.Show.12">
                  <p:embed/>
                </p:oleObj>
              </mc:Choice>
              <mc:Fallback>
                <p:oleObj name="프레젠테이션" showAsIcon="1" r:id="rId3" imgW="914400" imgH="771480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84200" y="1333500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735834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5. API </a:t>
            </a:r>
            <a:r>
              <a:rPr lang="ko-KR" altLang="en-US" dirty="0"/>
              <a:t>정의</a:t>
            </a:r>
          </a:p>
        </p:txBody>
      </p:sp>
      <p:sp>
        <p:nvSpPr>
          <p:cNvPr id="5" name="제목 1"/>
          <p:cNvSpPr txBox="1">
            <a:spLocks/>
          </p:cNvSpPr>
          <p:nvPr/>
        </p:nvSpPr>
        <p:spPr bwMode="auto">
          <a:xfrm>
            <a:off x="529733" y="853745"/>
            <a:ext cx="9223774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958025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8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j-cs"/>
              </a:defRPr>
            </a:lvl1pPr>
            <a:lvl2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2pPr>
            <a:lvl3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3pPr>
            <a:lvl4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4pPr>
            <a:lvl5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5pPr>
            <a:lvl6pPr marL="429768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6pPr>
            <a:lvl7pPr marL="859536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7pPr>
            <a:lvl8pPr marL="1289304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8pPr>
            <a:lvl9pPr marL="1719072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altLang="ko-KR" sz="1600" dirty="0"/>
              <a:t>5.1. </a:t>
            </a:r>
            <a:r>
              <a:rPr lang="ko-KR" altLang="en-US" sz="1600" dirty="0"/>
              <a:t>권한</a:t>
            </a:r>
          </a:p>
        </p:txBody>
      </p:sp>
      <p:graphicFrame>
        <p:nvGraphicFramePr>
          <p:cNvPr id="40" name="Group 1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907451"/>
              </p:ext>
            </p:extLst>
          </p:nvPr>
        </p:nvGraphicFramePr>
        <p:xfrm>
          <a:off x="529733" y="1333038"/>
          <a:ext cx="9023342" cy="520648"/>
        </p:xfrm>
        <a:graphic>
          <a:graphicData uri="http://schemas.openxmlformats.org/drawingml/2006/table">
            <a:tbl>
              <a:tblPr/>
              <a:tblGrid>
                <a:gridCol w="939874">
                  <a:extLst>
                    <a:ext uri="{9D8B030D-6E8A-4147-A177-3AD203B41FA5}">
                      <a16:colId xmlns:a16="http://schemas.microsoft.com/office/drawing/2014/main" val="4168508715"/>
                    </a:ext>
                  </a:extLst>
                </a:gridCol>
                <a:gridCol w="3672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05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9901">
                  <a:extLst>
                    <a:ext uri="{9D8B030D-6E8A-4147-A177-3AD203B41FA5}">
                      <a16:colId xmlns:a16="http://schemas.microsoft.com/office/drawing/2014/main" val="3122773747"/>
                    </a:ext>
                  </a:extLst>
                </a:gridCol>
                <a:gridCol w="2330154">
                  <a:extLst>
                    <a:ext uri="{9D8B030D-6E8A-4147-A177-3AD203B41FA5}">
                      <a16:colId xmlns:a16="http://schemas.microsoft.com/office/drawing/2014/main" val="4182022081"/>
                    </a:ext>
                  </a:extLst>
                </a:gridCol>
              </a:tblGrid>
              <a:tr h="2013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구분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URL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전송타입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인증 필요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설명</a:t>
                      </a: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083929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인증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https://edsd.high1.com/addon/api/auth/getToken</a:t>
                      </a:r>
                      <a:endParaRPr kumimoji="0" lang="ko-KR" altLang="en-US" sz="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POST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N</a:t>
                      </a:r>
                      <a:endParaRPr lang="ko-KR" sz="1000" b="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API 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사용을 위한 인증 토큰 발급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6245996"/>
                  </a:ext>
                </a:extLst>
              </a:tr>
            </a:tbl>
          </a:graphicData>
        </a:graphic>
      </p:graphicFrame>
      <p:sp>
        <p:nvSpPr>
          <p:cNvPr id="6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306387" cy="144247"/>
          </a:xfrm>
        </p:spPr>
        <p:txBody>
          <a:bodyPr/>
          <a:lstStyle/>
          <a:p>
            <a:pPr>
              <a:defRPr/>
            </a:pPr>
            <a:r>
              <a:rPr lang="en-US" dirty="0"/>
              <a:t>11</a:t>
            </a:r>
          </a:p>
        </p:txBody>
      </p:sp>
      <p:graphicFrame>
        <p:nvGraphicFramePr>
          <p:cNvPr id="3" name="개체 2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5461329"/>
              </p:ext>
            </p:extLst>
          </p:nvPr>
        </p:nvGraphicFramePr>
        <p:xfrm>
          <a:off x="529733" y="2006745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프레젠테이션" showAsIcon="1" r:id="rId3" imgW="914400" imgH="771480" progId="PowerPoint.Show.12">
                  <p:embed/>
                </p:oleObj>
              </mc:Choice>
              <mc:Fallback>
                <p:oleObj name="프레젠테이션" showAsIcon="1" r:id="rId3" imgW="914400" imgH="771480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29733" y="2006745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50080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5. API </a:t>
            </a:r>
            <a:r>
              <a:rPr lang="ko-KR" altLang="en-US" dirty="0"/>
              <a:t>정의</a:t>
            </a:r>
          </a:p>
        </p:txBody>
      </p:sp>
      <p:sp>
        <p:nvSpPr>
          <p:cNvPr id="5" name="제목 1"/>
          <p:cNvSpPr txBox="1">
            <a:spLocks/>
          </p:cNvSpPr>
          <p:nvPr/>
        </p:nvSpPr>
        <p:spPr bwMode="auto">
          <a:xfrm>
            <a:off x="529733" y="853745"/>
            <a:ext cx="9223774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958025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8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j-cs"/>
              </a:defRPr>
            </a:lvl1pPr>
            <a:lvl2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2pPr>
            <a:lvl3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3pPr>
            <a:lvl4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4pPr>
            <a:lvl5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5pPr>
            <a:lvl6pPr marL="429768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6pPr>
            <a:lvl7pPr marL="859536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7pPr>
            <a:lvl8pPr marL="1289304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8pPr>
            <a:lvl9pPr marL="1719072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altLang="ko-KR" sz="1600" dirty="0"/>
              <a:t>5.2. ERP10(PC)</a:t>
            </a:r>
            <a:endParaRPr lang="ko-KR" altLang="en-US" sz="1600" dirty="0"/>
          </a:p>
        </p:txBody>
      </p:sp>
      <p:graphicFrame>
        <p:nvGraphicFramePr>
          <p:cNvPr id="40" name="Group 1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1883180"/>
              </p:ext>
            </p:extLst>
          </p:nvPr>
        </p:nvGraphicFramePr>
        <p:xfrm>
          <a:off x="529733" y="1333038"/>
          <a:ext cx="9023342" cy="2735352"/>
        </p:xfrm>
        <a:graphic>
          <a:graphicData uri="http://schemas.openxmlformats.org/drawingml/2006/table">
            <a:tbl>
              <a:tblPr/>
              <a:tblGrid>
                <a:gridCol w="939874">
                  <a:extLst>
                    <a:ext uri="{9D8B030D-6E8A-4147-A177-3AD203B41FA5}">
                      <a16:colId xmlns:a16="http://schemas.microsoft.com/office/drawing/2014/main" val="4168508715"/>
                    </a:ext>
                  </a:extLst>
                </a:gridCol>
                <a:gridCol w="3672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05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9901">
                  <a:extLst>
                    <a:ext uri="{9D8B030D-6E8A-4147-A177-3AD203B41FA5}">
                      <a16:colId xmlns:a16="http://schemas.microsoft.com/office/drawing/2014/main" val="3122773747"/>
                    </a:ext>
                  </a:extLst>
                </a:gridCol>
                <a:gridCol w="2330154">
                  <a:extLst>
                    <a:ext uri="{9D8B030D-6E8A-4147-A177-3AD203B41FA5}">
                      <a16:colId xmlns:a16="http://schemas.microsoft.com/office/drawing/2014/main" val="4182022081"/>
                    </a:ext>
                  </a:extLst>
                </a:gridCol>
              </a:tblGrid>
              <a:tr h="2013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구분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URL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전송타입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인증 필요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설명</a:t>
                      </a: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083929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조회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/addon/api/pjt/list/all</a:t>
                      </a:r>
                      <a:endParaRPr kumimoji="0" lang="ko-KR" altLang="en-US" sz="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GET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lang="ko-KR" sz="1000" b="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빌드 대상 리스트 조회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(</a:t>
                      </a:r>
                      <a:r>
                        <a:rPr kumimoji="0" lang="en-US" altLang="ko-KR" sz="10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GitLab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)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6245996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빌드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/addon/api/build/buildRequest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POST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lang="ko-KR" sz="1000" b="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빌드 요청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8581927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조회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/addon/api/build/list/all</a:t>
                      </a:r>
                      <a:endParaRPr kumimoji="0" lang="ko-KR" altLang="en-US" sz="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GET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lang="ko-KR" sz="1000" b="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빌드 대상 리스트 조회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8211152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조회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addon/api/build/list/search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GET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lang="ko-KR" sz="1000" b="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빌드 대상 리스트 조회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(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검색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)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913790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배포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addon/api/deploy/save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POST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lang="ko-KR" sz="1000" b="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배포 리스트 생성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1481781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조회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addon/api/udt/list/all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GET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lang="ko-KR" sz="1000" b="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배포 대상 리스트 조회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(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전체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)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9743077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조회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addon/api/udt/list/req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GET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lang="ko-KR" sz="1000" b="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배포 대상 리스트 조회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(REQ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조회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)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5148969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조회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https://edsd.high1.com/addon/api/udt/list/search</a:t>
                      </a:r>
                      <a:endParaRPr kumimoji="0" lang="ko-KR" alt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GET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lang="ko-KR" sz="1000" b="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배포 대상 리스트 조회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(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검색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)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5491932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배포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addon/api/deploy/save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POST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lang="ko-KR" sz="1000" b="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배포 승인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7998477"/>
                  </a:ext>
                </a:extLst>
              </a:tr>
            </a:tbl>
          </a:graphicData>
        </a:graphic>
      </p:graphicFrame>
      <p:sp>
        <p:nvSpPr>
          <p:cNvPr id="6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306387" cy="144247"/>
          </a:xfrm>
        </p:spPr>
        <p:txBody>
          <a:bodyPr/>
          <a:lstStyle/>
          <a:p>
            <a:pPr>
              <a:defRPr/>
            </a:pPr>
            <a:r>
              <a:rPr lang="en-US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6387303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5. API </a:t>
            </a:r>
            <a:r>
              <a:rPr lang="ko-KR" altLang="en-US" dirty="0"/>
              <a:t>정의</a:t>
            </a:r>
          </a:p>
        </p:txBody>
      </p:sp>
      <p:sp>
        <p:nvSpPr>
          <p:cNvPr id="5" name="제목 1"/>
          <p:cNvSpPr txBox="1">
            <a:spLocks/>
          </p:cNvSpPr>
          <p:nvPr/>
        </p:nvSpPr>
        <p:spPr bwMode="auto">
          <a:xfrm>
            <a:off x="529733" y="853745"/>
            <a:ext cx="9223774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958025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8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j-cs"/>
              </a:defRPr>
            </a:lvl1pPr>
            <a:lvl2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2pPr>
            <a:lvl3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3pPr>
            <a:lvl4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4pPr>
            <a:lvl5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5pPr>
            <a:lvl6pPr marL="429768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6pPr>
            <a:lvl7pPr marL="859536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7pPr>
            <a:lvl8pPr marL="1289304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8pPr>
            <a:lvl9pPr marL="1719072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altLang="ko-KR" sz="1600" dirty="0"/>
              <a:t>5.2. ERP10(</a:t>
            </a:r>
            <a:r>
              <a:rPr lang="ko-KR" altLang="en-US" sz="1600" dirty="0"/>
              <a:t>모바일</a:t>
            </a:r>
            <a:r>
              <a:rPr lang="en-US" altLang="ko-KR" sz="1600" dirty="0"/>
              <a:t>)</a:t>
            </a:r>
            <a:endParaRPr lang="ko-KR" altLang="en-US" sz="1600" dirty="0"/>
          </a:p>
        </p:txBody>
      </p:sp>
      <p:graphicFrame>
        <p:nvGraphicFramePr>
          <p:cNvPr id="40" name="Group 1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7745199"/>
              </p:ext>
            </p:extLst>
          </p:nvPr>
        </p:nvGraphicFramePr>
        <p:xfrm>
          <a:off x="529733" y="1333038"/>
          <a:ext cx="9023342" cy="2735352"/>
        </p:xfrm>
        <a:graphic>
          <a:graphicData uri="http://schemas.openxmlformats.org/drawingml/2006/table">
            <a:tbl>
              <a:tblPr/>
              <a:tblGrid>
                <a:gridCol w="939874">
                  <a:extLst>
                    <a:ext uri="{9D8B030D-6E8A-4147-A177-3AD203B41FA5}">
                      <a16:colId xmlns:a16="http://schemas.microsoft.com/office/drawing/2014/main" val="4168508715"/>
                    </a:ext>
                  </a:extLst>
                </a:gridCol>
                <a:gridCol w="3672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05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9901">
                  <a:extLst>
                    <a:ext uri="{9D8B030D-6E8A-4147-A177-3AD203B41FA5}">
                      <a16:colId xmlns:a16="http://schemas.microsoft.com/office/drawing/2014/main" val="3122773747"/>
                    </a:ext>
                  </a:extLst>
                </a:gridCol>
                <a:gridCol w="2330154">
                  <a:extLst>
                    <a:ext uri="{9D8B030D-6E8A-4147-A177-3AD203B41FA5}">
                      <a16:colId xmlns:a16="http://schemas.microsoft.com/office/drawing/2014/main" val="4182022081"/>
                    </a:ext>
                  </a:extLst>
                </a:gridCol>
              </a:tblGrid>
              <a:tr h="2013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구분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URL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전송타입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인증 필요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설명</a:t>
                      </a: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083929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조회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/addon/api/mob/pjt/list/all</a:t>
                      </a:r>
                      <a:endParaRPr kumimoji="0" lang="ko-KR" altLang="en-US" sz="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GET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lang="ko-KR" sz="1000" b="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빌드 대상 리스트 조회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(</a:t>
                      </a:r>
                      <a:r>
                        <a:rPr kumimoji="0" lang="en-US" altLang="ko-KR" sz="10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GitLab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)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6245996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빌드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/addon/api/mob/build/buildRequest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POST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lang="ko-KR" sz="1000" b="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빌드 요청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8581927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조회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/addon/api/mob/build/list/all</a:t>
                      </a:r>
                      <a:endParaRPr kumimoji="0" lang="ko-KR" altLang="en-US" sz="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GET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lang="ko-KR" sz="1000" b="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빌드 대상 리스트 조회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8211152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조회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addon/api/mob/build/list/search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GET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lang="ko-KR" sz="1000" b="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빌드 대상 리스트 조회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(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검색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)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913790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배포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addon/api/mob/deploy/save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POST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lang="ko-KR" sz="1000" b="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배포 리스트 생성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1481781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조회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addon/api/mob/udt/list/all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GET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lang="ko-KR" sz="1000" b="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배포 대상 리스트 조회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(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전체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)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9743077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조회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addon/api/mob/udt/list/req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GET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lang="ko-KR" sz="1000" b="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배포 대상 리스트 조회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(REQ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조회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)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5148969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조회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https://edsd.high1.com/addon/api/mob/udt/list/search</a:t>
                      </a:r>
                      <a:endParaRPr kumimoji="0" lang="ko-KR" alt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GET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lang="ko-KR" sz="1000" b="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배포 대상 리스트 조회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(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검색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)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5491932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배포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addon/api/mob/deploy/save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POST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lang="ko-KR" sz="1000" b="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배포 승인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7998477"/>
                  </a:ext>
                </a:extLst>
              </a:tr>
            </a:tbl>
          </a:graphicData>
        </a:graphic>
      </p:graphicFrame>
      <p:sp>
        <p:nvSpPr>
          <p:cNvPr id="6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306387" cy="144247"/>
          </a:xfrm>
        </p:spPr>
        <p:txBody>
          <a:bodyPr/>
          <a:lstStyle/>
          <a:p>
            <a:pPr>
              <a:defRPr/>
            </a:pPr>
            <a:r>
              <a:rPr lang="en-US" dirty="0"/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7423015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5. API </a:t>
            </a:r>
            <a:r>
              <a:rPr lang="ko-KR" altLang="en-US" dirty="0"/>
              <a:t>정의</a:t>
            </a:r>
          </a:p>
        </p:txBody>
      </p:sp>
      <p:sp>
        <p:nvSpPr>
          <p:cNvPr id="5" name="제목 1"/>
          <p:cNvSpPr txBox="1">
            <a:spLocks/>
          </p:cNvSpPr>
          <p:nvPr/>
        </p:nvSpPr>
        <p:spPr bwMode="auto">
          <a:xfrm>
            <a:off x="529733" y="853745"/>
            <a:ext cx="9223774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958025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8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j-cs"/>
              </a:defRPr>
            </a:lvl1pPr>
            <a:lvl2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2pPr>
            <a:lvl3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3pPr>
            <a:lvl4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4pPr>
            <a:lvl5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5pPr>
            <a:lvl6pPr marL="429768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6pPr>
            <a:lvl7pPr marL="859536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7pPr>
            <a:lvl8pPr marL="1289304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8pPr>
            <a:lvl9pPr marL="1719072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altLang="ko-KR" sz="1600" dirty="0"/>
              <a:t>5.2. </a:t>
            </a:r>
            <a:r>
              <a:rPr lang="ko-KR" altLang="en-US" sz="1600" dirty="0"/>
              <a:t>그룹웨어</a:t>
            </a:r>
            <a:r>
              <a:rPr lang="en-US" altLang="ko-KR" sz="1600" dirty="0"/>
              <a:t>(PC/</a:t>
            </a:r>
            <a:r>
              <a:rPr lang="ko-KR" altLang="en-US" sz="1600" dirty="0"/>
              <a:t>모바일</a:t>
            </a:r>
            <a:r>
              <a:rPr lang="en-US" altLang="ko-KR" sz="1600" dirty="0"/>
              <a:t>)</a:t>
            </a:r>
            <a:endParaRPr lang="ko-KR" altLang="en-US" sz="1600" dirty="0"/>
          </a:p>
        </p:txBody>
      </p:sp>
      <p:graphicFrame>
        <p:nvGraphicFramePr>
          <p:cNvPr id="40" name="Group 1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7582269"/>
              </p:ext>
            </p:extLst>
          </p:nvPr>
        </p:nvGraphicFramePr>
        <p:xfrm>
          <a:off x="529733" y="1333038"/>
          <a:ext cx="9023342" cy="2458514"/>
        </p:xfrm>
        <a:graphic>
          <a:graphicData uri="http://schemas.openxmlformats.org/drawingml/2006/table">
            <a:tbl>
              <a:tblPr/>
              <a:tblGrid>
                <a:gridCol w="939874">
                  <a:extLst>
                    <a:ext uri="{9D8B030D-6E8A-4147-A177-3AD203B41FA5}">
                      <a16:colId xmlns:a16="http://schemas.microsoft.com/office/drawing/2014/main" val="4168508715"/>
                    </a:ext>
                  </a:extLst>
                </a:gridCol>
                <a:gridCol w="38406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27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9901">
                  <a:extLst>
                    <a:ext uri="{9D8B030D-6E8A-4147-A177-3AD203B41FA5}">
                      <a16:colId xmlns:a16="http://schemas.microsoft.com/office/drawing/2014/main" val="3122773747"/>
                    </a:ext>
                  </a:extLst>
                </a:gridCol>
                <a:gridCol w="2330154">
                  <a:extLst>
                    <a:ext uri="{9D8B030D-6E8A-4147-A177-3AD203B41FA5}">
                      <a16:colId xmlns:a16="http://schemas.microsoft.com/office/drawing/2014/main" val="4182022081"/>
                    </a:ext>
                  </a:extLst>
                </a:gridCol>
              </a:tblGrid>
              <a:tr h="2013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구분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URL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전송타입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인증 필요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설명</a:t>
                      </a: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083929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조회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/addon/api/gw/result/front/dev/lastest</a:t>
                      </a:r>
                      <a:endParaRPr kumimoji="0" lang="ko-KR" altLang="en-US" sz="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GET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lang="ko-KR" sz="1000" b="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최종 배포 내역 조회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(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개발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_FRONT)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6245996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조회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/addon/api/gw/result/front/prod/lastest</a:t>
                      </a:r>
                      <a:endParaRPr kumimoji="0" lang="ko-KR" altLang="en-US" sz="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GET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lang="ko-KR" sz="1000" b="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최종 배포 내역 조회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(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운영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_FRONT)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8581927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조회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/addon/api/gw/result/back/dev/lastest</a:t>
                      </a:r>
                      <a:endParaRPr kumimoji="0" lang="ko-KR" altLang="en-US" sz="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GET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lang="ko-KR" sz="1000" b="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최종 배포 내역 조회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(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개발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_BACK)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8211152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조회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/addon/api/gw/result/back/prod/lastest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GET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lang="ko-KR" sz="1000" b="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최종 </a:t>
                      </a:r>
                      <a:r>
                        <a:rPr kumimoji="0" lang="ko-KR" altLang="en-US" sz="10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배포 내역 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조회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(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운영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_BACK)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913790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배포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/addon/api/gw/deploy/front/dev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POST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lang="ko-KR" sz="1000" b="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FRONT 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배포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(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개발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)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1481781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배포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/addon/api/gw/deploy/front/prod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GET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lang="ko-KR" sz="1000" b="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FRONT 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배포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(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운영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)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9743077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배포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/addon/api/gw/deploy/back/dev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GET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lang="ko-KR" sz="1000" b="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BACK 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배포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(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개발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)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5148969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배포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/addon/api/gw/deploy/back/prod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GET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lang="ko-KR" sz="1000" b="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BACK 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배포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(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운영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)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5491932"/>
                  </a:ext>
                </a:extLst>
              </a:tr>
            </a:tbl>
          </a:graphicData>
        </a:graphic>
      </p:graphicFrame>
      <p:sp>
        <p:nvSpPr>
          <p:cNvPr id="6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306387" cy="144247"/>
          </a:xfrm>
        </p:spPr>
        <p:txBody>
          <a:bodyPr/>
          <a:lstStyle/>
          <a:p>
            <a:pPr>
              <a:defRPr/>
            </a:pPr>
            <a:r>
              <a:rPr lang="en-US" dirty="0"/>
              <a:t>1</a:t>
            </a:r>
            <a:fld id="{161F61C0-2215-4557-9AEC-40913A79701B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5644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5. API </a:t>
            </a:r>
            <a:r>
              <a:rPr lang="ko-KR" altLang="en-US" dirty="0"/>
              <a:t>정의</a:t>
            </a:r>
          </a:p>
        </p:txBody>
      </p:sp>
      <p:sp>
        <p:nvSpPr>
          <p:cNvPr id="5" name="제목 1"/>
          <p:cNvSpPr txBox="1">
            <a:spLocks/>
          </p:cNvSpPr>
          <p:nvPr/>
        </p:nvSpPr>
        <p:spPr bwMode="auto">
          <a:xfrm>
            <a:off x="529733" y="853745"/>
            <a:ext cx="9223774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958025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8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j-cs"/>
              </a:defRPr>
            </a:lvl1pPr>
            <a:lvl2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2pPr>
            <a:lvl3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3pPr>
            <a:lvl4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4pPr>
            <a:lvl5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5pPr>
            <a:lvl6pPr marL="429768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6pPr>
            <a:lvl7pPr marL="859536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7pPr>
            <a:lvl8pPr marL="1289304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8pPr>
            <a:lvl9pPr marL="1719072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altLang="ko-KR" sz="1600" dirty="0"/>
              <a:t>5.3. </a:t>
            </a:r>
            <a:r>
              <a:rPr lang="ko-KR" altLang="en-US" sz="1600" dirty="0"/>
              <a:t>건설 관리</a:t>
            </a:r>
          </a:p>
        </p:txBody>
      </p:sp>
      <p:graphicFrame>
        <p:nvGraphicFramePr>
          <p:cNvPr id="40" name="Group 1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833965"/>
              </p:ext>
            </p:extLst>
          </p:nvPr>
        </p:nvGraphicFramePr>
        <p:xfrm>
          <a:off x="529733" y="1333038"/>
          <a:ext cx="9023342" cy="3012190"/>
        </p:xfrm>
        <a:graphic>
          <a:graphicData uri="http://schemas.openxmlformats.org/drawingml/2006/table">
            <a:tbl>
              <a:tblPr/>
              <a:tblGrid>
                <a:gridCol w="939874">
                  <a:extLst>
                    <a:ext uri="{9D8B030D-6E8A-4147-A177-3AD203B41FA5}">
                      <a16:colId xmlns:a16="http://schemas.microsoft.com/office/drawing/2014/main" val="4168508715"/>
                    </a:ext>
                  </a:extLst>
                </a:gridCol>
                <a:gridCol w="38406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27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9901">
                  <a:extLst>
                    <a:ext uri="{9D8B030D-6E8A-4147-A177-3AD203B41FA5}">
                      <a16:colId xmlns:a16="http://schemas.microsoft.com/office/drawing/2014/main" val="3122773747"/>
                    </a:ext>
                  </a:extLst>
                </a:gridCol>
                <a:gridCol w="2330154">
                  <a:extLst>
                    <a:ext uri="{9D8B030D-6E8A-4147-A177-3AD203B41FA5}">
                      <a16:colId xmlns:a16="http://schemas.microsoft.com/office/drawing/2014/main" val="4182022081"/>
                    </a:ext>
                  </a:extLst>
                </a:gridCol>
              </a:tblGrid>
              <a:tr h="2013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구분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URL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전송타입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인증 필요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설명</a:t>
                      </a: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083929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조회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/addon/api/const/result/build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GET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lang="ko-KR" sz="1000" b="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빌드 내역 조회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903667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조회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/addon/api/const/result/deploy/dev</a:t>
                      </a:r>
                      <a:endParaRPr kumimoji="0" lang="ko-KR" altLang="en-US" sz="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GET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lang="ko-KR" sz="1000" b="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개발서버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배포 내역 조회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6245996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조회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/addon/api/const/result/deploy/prod</a:t>
                      </a:r>
                      <a:endParaRPr kumimoji="0" lang="ko-KR" altLang="en-US" sz="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GET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lang="ko-KR" sz="1000" b="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운영서버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배포 내역 조회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8581927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조회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/addon/api/const/result/rollback/dev</a:t>
                      </a:r>
                      <a:endParaRPr kumimoji="0" lang="ko-KR" altLang="en-US" sz="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GET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lang="ko-KR" sz="1000" b="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개발서버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수동 복구 내역 조회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8211152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조회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/addon/api/const/result/rollback/prod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GET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lang="ko-KR" sz="1000" b="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운영서버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수동 복구 내역 조회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913790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빌드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/addon/api/const/build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POST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빌드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1481781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배포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/addon/api/const/deploy/dev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POST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개발서버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배포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9743077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배포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/addon/api/const/deploy/prod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POST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운영서버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배포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5148969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복구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/addon/api/const/rollback/dev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POST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개발서버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복구 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(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수동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)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5491932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복구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/addon/api/const/rollback/prod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POST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운영서버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복구 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(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수동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)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8745745"/>
                  </a:ext>
                </a:extLst>
              </a:tr>
            </a:tbl>
          </a:graphicData>
        </a:graphic>
      </p:graphicFrame>
      <p:sp>
        <p:nvSpPr>
          <p:cNvPr id="6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306387" cy="144247"/>
          </a:xfrm>
        </p:spPr>
        <p:txBody>
          <a:bodyPr/>
          <a:lstStyle/>
          <a:p>
            <a:pPr>
              <a:defRPr/>
            </a:pPr>
            <a:r>
              <a:rPr lang="en-US" dirty="0"/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40211439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5. API </a:t>
            </a:r>
            <a:r>
              <a:rPr lang="ko-KR" altLang="en-US" dirty="0"/>
              <a:t>정의</a:t>
            </a:r>
          </a:p>
        </p:txBody>
      </p:sp>
      <p:sp>
        <p:nvSpPr>
          <p:cNvPr id="5" name="제목 1"/>
          <p:cNvSpPr txBox="1">
            <a:spLocks/>
          </p:cNvSpPr>
          <p:nvPr/>
        </p:nvSpPr>
        <p:spPr bwMode="auto">
          <a:xfrm>
            <a:off x="529733" y="853745"/>
            <a:ext cx="9223774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958025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8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j-cs"/>
              </a:defRPr>
            </a:lvl1pPr>
            <a:lvl2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2pPr>
            <a:lvl3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3pPr>
            <a:lvl4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4pPr>
            <a:lvl5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5pPr>
            <a:lvl6pPr marL="429768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6pPr>
            <a:lvl7pPr marL="859536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7pPr>
            <a:lvl8pPr marL="1289304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8pPr>
            <a:lvl9pPr marL="1719072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altLang="ko-KR" sz="1600" dirty="0"/>
              <a:t>5.4. </a:t>
            </a:r>
            <a:r>
              <a:rPr lang="ko-KR" altLang="en-US" sz="1600" dirty="0"/>
              <a:t>시설 관리</a:t>
            </a:r>
          </a:p>
        </p:txBody>
      </p:sp>
      <p:graphicFrame>
        <p:nvGraphicFramePr>
          <p:cNvPr id="40" name="Group 1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028830"/>
              </p:ext>
            </p:extLst>
          </p:nvPr>
        </p:nvGraphicFramePr>
        <p:xfrm>
          <a:off x="529733" y="1333038"/>
          <a:ext cx="9023342" cy="3012190"/>
        </p:xfrm>
        <a:graphic>
          <a:graphicData uri="http://schemas.openxmlformats.org/drawingml/2006/table">
            <a:tbl>
              <a:tblPr/>
              <a:tblGrid>
                <a:gridCol w="939874">
                  <a:extLst>
                    <a:ext uri="{9D8B030D-6E8A-4147-A177-3AD203B41FA5}">
                      <a16:colId xmlns:a16="http://schemas.microsoft.com/office/drawing/2014/main" val="4168508715"/>
                    </a:ext>
                  </a:extLst>
                </a:gridCol>
                <a:gridCol w="38406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27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9901">
                  <a:extLst>
                    <a:ext uri="{9D8B030D-6E8A-4147-A177-3AD203B41FA5}">
                      <a16:colId xmlns:a16="http://schemas.microsoft.com/office/drawing/2014/main" val="3122773747"/>
                    </a:ext>
                  </a:extLst>
                </a:gridCol>
                <a:gridCol w="2330154">
                  <a:extLst>
                    <a:ext uri="{9D8B030D-6E8A-4147-A177-3AD203B41FA5}">
                      <a16:colId xmlns:a16="http://schemas.microsoft.com/office/drawing/2014/main" val="4182022081"/>
                    </a:ext>
                  </a:extLst>
                </a:gridCol>
              </a:tblGrid>
              <a:tr h="2013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구분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URL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전송타입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인증 필요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설명</a:t>
                      </a: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083929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조회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/addon/api/infra/result/build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GET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lang="ko-KR" sz="1000" b="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빌드 내역 조회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903667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조회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/addon/api/infra/result/deploy/dev</a:t>
                      </a:r>
                      <a:endParaRPr kumimoji="0" lang="ko-KR" altLang="en-US" sz="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GET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lang="ko-KR" sz="1000" b="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개발서버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배포 내역 조회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6245996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조회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/addon/api/infra/result/deploy/prod</a:t>
                      </a:r>
                      <a:endParaRPr kumimoji="0" lang="ko-KR" altLang="en-US" sz="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GET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lang="ko-KR" sz="1000" b="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운영서버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배포 내역 조회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8581927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조회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/addon/api/infra/result/rollback/dev</a:t>
                      </a:r>
                      <a:endParaRPr kumimoji="0" lang="ko-KR" altLang="en-US" sz="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GET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lang="ko-KR" sz="1000" b="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개발서버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수동 복구 내역 조회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8211152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조회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/addon/api/infra/result/rollback/prod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GET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lang="ko-KR" sz="1000" b="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운영서버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수동 복구 내역 조회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913790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빌드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/addon/api/infra/build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POST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빌드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1481781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배포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/addon/api/infra/deploy/dev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POST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개발서버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배포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9743077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배포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/addon/api/infra/deploy/prod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POST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운영서버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배포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5148969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복구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/addon/api/infra/rollback/dev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POST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개발서버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복구 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(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수동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)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5491932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복구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/addon/api/infra/rollback/prod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POST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운영서버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복구 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(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수동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)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8745745"/>
                  </a:ext>
                </a:extLst>
              </a:tr>
            </a:tbl>
          </a:graphicData>
        </a:graphic>
      </p:graphicFrame>
      <p:sp>
        <p:nvSpPr>
          <p:cNvPr id="6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306387" cy="144247"/>
          </a:xfrm>
        </p:spPr>
        <p:txBody>
          <a:bodyPr/>
          <a:lstStyle/>
          <a:p>
            <a:pPr>
              <a:defRPr/>
            </a:pPr>
            <a:r>
              <a:rPr lang="en-US" dirty="0"/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5463013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5. API </a:t>
            </a:r>
            <a:r>
              <a:rPr lang="ko-KR" altLang="en-US" dirty="0"/>
              <a:t>정의</a:t>
            </a:r>
          </a:p>
        </p:txBody>
      </p:sp>
      <p:sp>
        <p:nvSpPr>
          <p:cNvPr id="5" name="제목 1"/>
          <p:cNvSpPr txBox="1">
            <a:spLocks/>
          </p:cNvSpPr>
          <p:nvPr/>
        </p:nvSpPr>
        <p:spPr bwMode="auto">
          <a:xfrm>
            <a:off x="529733" y="853745"/>
            <a:ext cx="9223774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958025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8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j-cs"/>
              </a:defRPr>
            </a:lvl1pPr>
            <a:lvl2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2pPr>
            <a:lvl3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3pPr>
            <a:lvl4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4pPr>
            <a:lvl5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5pPr>
            <a:lvl6pPr marL="429768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6pPr>
            <a:lvl7pPr marL="859536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7pPr>
            <a:lvl8pPr marL="1289304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8pPr>
            <a:lvl9pPr marL="1719072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altLang="ko-KR" sz="1600" dirty="0"/>
              <a:t>5.5. </a:t>
            </a:r>
            <a:r>
              <a:rPr lang="ko-KR" altLang="en-US" sz="1600" dirty="0"/>
              <a:t>성과 관리</a:t>
            </a:r>
          </a:p>
        </p:txBody>
      </p:sp>
      <p:graphicFrame>
        <p:nvGraphicFramePr>
          <p:cNvPr id="40" name="Group 1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0173211"/>
              </p:ext>
            </p:extLst>
          </p:nvPr>
        </p:nvGraphicFramePr>
        <p:xfrm>
          <a:off x="529733" y="1333038"/>
          <a:ext cx="9023342" cy="3012190"/>
        </p:xfrm>
        <a:graphic>
          <a:graphicData uri="http://schemas.openxmlformats.org/drawingml/2006/table">
            <a:tbl>
              <a:tblPr/>
              <a:tblGrid>
                <a:gridCol w="939874">
                  <a:extLst>
                    <a:ext uri="{9D8B030D-6E8A-4147-A177-3AD203B41FA5}">
                      <a16:colId xmlns:a16="http://schemas.microsoft.com/office/drawing/2014/main" val="4168508715"/>
                    </a:ext>
                  </a:extLst>
                </a:gridCol>
                <a:gridCol w="38406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27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9901">
                  <a:extLst>
                    <a:ext uri="{9D8B030D-6E8A-4147-A177-3AD203B41FA5}">
                      <a16:colId xmlns:a16="http://schemas.microsoft.com/office/drawing/2014/main" val="3122773747"/>
                    </a:ext>
                  </a:extLst>
                </a:gridCol>
                <a:gridCol w="2330154">
                  <a:extLst>
                    <a:ext uri="{9D8B030D-6E8A-4147-A177-3AD203B41FA5}">
                      <a16:colId xmlns:a16="http://schemas.microsoft.com/office/drawing/2014/main" val="4182022081"/>
                    </a:ext>
                  </a:extLst>
                </a:gridCol>
              </a:tblGrid>
              <a:tr h="2013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구분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URL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전송타입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인증 필요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설명</a:t>
                      </a: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083929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조회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/addon/api/kpi/result/build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GET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lang="ko-KR" sz="1000" b="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빌드 내역 조회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903667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조회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/addon/api/kpi/result/deploy/dev</a:t>
                      </a:r>
                      <a:endParaRPr kumimoji="0" lang="ko-KR" altLang="en-US" sz="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GET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lang="ko-KR" sz="1000" b="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개발서버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배포 내역 조회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6245996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조회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/addon/api/kpi/result/deploy/prod</a:t>
                      </a:r>
                      <a:endParaRPr kumimoji="0" lang="ko-KR" altLang="en-US" sz="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GET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lang="ko-KR" sz="1000" b="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운영서버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배포 내역 조회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8581927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조회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/addon/api/kpi/result/rollback/dev</a:t>
                      </a:r>
                      <a:endParaRPr kumimoji="0" lang="ko-KR" altLang="en-US" sz="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GET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lang="ko-KR" sz="1000" b="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개발서버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수동 복구 내역 조회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8211152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조회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/addon/api/kpi/result/rollback/prod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GET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lang="ko-KR" sz="1000" b="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운영서버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수동 복구 내역 조회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913790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빌드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/addon/api/kpi/build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POST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빌드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1481781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배포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/addon/api/kpi/deploy/dev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POST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개발서버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배포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9743077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배포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/addon/api/kpi/deploy/prod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POST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운영서버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배포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5148969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복구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/addon/api/kpi/rollback/dev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POST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개발서버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복구 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(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수동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)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5491932"/>
                  </a:ext>
                </a:extLst>
              </a:tr>
              <a:tr h="276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복구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https://edsd.high1.com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/addon/api/kpi/rollback/prod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POST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Y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운영서버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복구 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(</a:t>
                      </a:r>
                      <a:r>
                        <a:rPr kumimoji="0" lang="ko-KR" altLang="en-US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수동</a:t>
                      </a:r>
                      <a:r>
                        <a:rPr kumimoji="0" lang="en-US" altLang="ko-KR" sz="1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)</a:t>
                      </a:r>
                      <a:endParaRPr kumimoji="0" lang="ko-KR" altLang="ko-KR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8745745"/>
                  </a:ext>
                </a:extLst>
              </a:tr>
            </a:tbl>
          </a:graphicData>
        </a:graphic>
      </p:graphicFrame>
      <p:sp>
        <p:nvSpPr>
          <p:cNvPr id="6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306387" cy="144247"/>
          </a:xfrm>
        </p:spPr>
        <p:txBody>
          <a:bodyPr/>
          <a:lstStyle/>
          <a:p>
            <a:pPr>
              <a:defRPr/>
            </a:pPr>
            <a:r>
              <a:rPr lang="en-US" dirty="0"/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20640023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62200" y="3047499"/>
            <a:ext cx="485581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4351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ko-KR" sz="4400" b="1" i="1" dirty="0">
                <a:latin typeface="+mn-lt"/>
              </a:rPr>
              <a:t>End </a:t>
            </a:r>
            <a:r>
              <a:rPr lang="en-US" altLang="ko-KR" sz="4400" b="1" i="1">
                <a:latin typeface="+mn-lt"/>
              </a:rPr>
              <a:t>of Document</a:t>
            </a:r>
            <a:endParaRPr lang="en-US" altLang="ko-KR" sz="4400" b="1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66361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2083" y="330196"/>
            <a:ext cx="9223774" cy="326234"/>
          </a:xfrm>
        </p:spPr>
        <p:txBody>
          <a:bodyPr/>
          <a:lstStyle/>
          <a:p>
            <a:r>
              <a:rPr lang="ko-KR" altLang="en-US" dirty="0"/>
              <a:t>개정이력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EA29180F-7E02-6DEF-AAD1-EA6B42FE35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4432420"/>
              </p:ext>
            </p:extLst>
          </p:nvPr>
        </p:nvGraphicFramePr>
        <p:xfrm>
          <a:off x="452501" y="1088740"/>
          <a:ext cx="9046004" cy="4995555"/>
        </p:xfrm>
        <a:graphic>
          <a:graphicData uri="http://schemas.openxmlformats.org/drawingml/2006/table">
            <a:tbl>
              <a:tblPr/>
              <a:tblGrid>
                <a:gridCol w="454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3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33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43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00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버전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일자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내역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작성자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승인자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34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0.1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</a:t>
                      </a: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</a:t>
                      </a:r>
                      <a:r>
                        <a:rPr 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-09-</a:t>
                      </a: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01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초안 작성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6462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최민욱</a:t>
                      </a: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정영권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defTabSz="85953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0.2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85953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2025-10-01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85953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건설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시설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성과 추가</a:t>
                      </a: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85953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진승현</a:t>
                      </a: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85953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김성근</a:t>
                      </a: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defTabSz="85953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0.8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85953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2025-12-03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85953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취합 및 설명 추가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85953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김두포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85953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3586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목차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850077"/>
              </p:ext>
            </p:extLst>
          </p:nvPr>
        </p:nvGraphicFramePr>
        <p:xfrm>
          <a:off x="376339" y="688673"/>
          <a:ext cx="9176735" cy="3999912"/>
        </p:xfrm>
        <a:graphic>
          <a:graphicData uri="http://schemas.openxmlformats.org/drawingml/2006/table">
            <a:tbl>
              <a:tblPr/>
              <a:tblGrid>
                <a:gridCol w="8742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7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21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9828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목적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0870534"/>
                  </a:ext>
                </a:extLst>
              </a:tr>
              <a:tr h="379828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ITSM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연동 구성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5216488"/>
                  </a:ext>
                </a:extLst>
              </a:tr>
              <a:tr h="379828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ITSM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연동 프로세스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7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2340080"/>
                  </a:ext>
                </a:extLst>
              </a:tr>
              <a:tr h="527538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서버 상세 구성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9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423354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dirty="0"/>
                        <a:t>API </a:t>
                      </a:r>
                      <a:r>
                        <a:rPr lang="ko-KR" altLang="en-US" sz="1000" dirty="0"/>
                        <a:t>정의</a:t>
                      </a:r>
                      <a:r>
                        <a:rPr lang="en-US" altLang="ko-KR" sz="1000" dirty="0"/>
                        <a:t>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11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672956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869592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3364562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462957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7425961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6068403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02954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7821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04252" y="745393"/>
            <a:ext cx="8640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latin typeface="+mn-ea"/>
              </a:rPr>
              <a:t>강원랜드 차세대</a:t>
            </a:r>
            <a:r>
              <a:rPr lang="en-US" altLang="ko-KR" sz="1200" dirty="0">
                <a:latin typeface="+mn-ea"/>
              </a:rPr>
              <a:t>ERP </a:t>
            </a:r>
            <a:r>
              <a:rPr lang="ko-KR" altLang="en-US" sz="1200" dirty="0">
                <a:latin typeface="+mn-ea"/>
              </a:rPr>
              <a:t>시스템 </a:t>
            </a:r>
            <a:r>
              <a:rPr lang="en-US" altLang="ko-KR" sz="1200" dirty="0">
                <a:latin typeface="+mn-ea"/>
              </a:rPr>
              <a:t>CICD</a:t>
            </a:r>
            <a:r>
              <a:rPr lang="ko-KR" altLang="en-US" sz="1200" dirty="0">
                <a:latin typeface="+mn-ea"/>
              </a:rPr>
              <a:t>와 </a:t>
            </a:r>
            <a:r>
              <a:rPr lang="en-US" altLang="ko-KR" sz="1200" dirty="0">
                <a:latin typeface="+mn-ea"/>
              </a:rPr>
              <a:t>ITSM </a:t>
            </a:r>
            <a:r>
              <a:rPr lang="ko-KR" altLang="en-US" sz="1200" dirty="0">
                <a:latin typeface="+mn-ea"/>
              </a:rPr>
              <a:t>시스템간의 연동 표준을 제공한다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latin typeface="+mn-ea"/>
              </a:rPr>
              <a:t>목표 대상 시스템 및 </a:t>
            </a:r>
            <a:r>
              <a:rPr lang="en-US" altLang="ko-KR" sz="1200" dirty="0">
                <a:latin typeface="+mn-ea"/>
              </a:rPr>
              <a:t>CICD </a:t>
            </a:r>
            <a:r>
              <a:rPr lang="ko-KR" altLang="en-US" sz="1200" dirty="0">
                <a:latin typeface="+mn-ea"/>
              </a:rPr>
              <a:t>구성은 </a:t>
            </a:r>
            <a:r>
              <a:rPr lang="en-US" altLang="ko-KR" sz="1200" dirty="0">
                <a:latin typeface="+mn-ea"/>
              </a:rPr>
              <a:t>[NGES_AA_DE61-1_[</a:t>
            </a:r>
            <a:r>
              <a:rPr lang="ko-KR" altLang="en-US" sz="1200" dirty="0">
                <a:latin typeface="+mn-ea"/>
              </a:rPr>
              <a:t>별첨</a:t>
            </a:r>
            <a:r>
              <a:rPr lang="en-US" altLang="ko-KR" sz="1200" dirty="0">
                <a:latin typeface="+mn-ea"/>
              </a:rPr>
              <a:t>#1]_CICD</a:t>
            </a:r>
            <a:r>
              <a:rPr lang="ko-KR" altLang="en-US" sz="1200" dirty="0">
                <a:latin typeface="+mn-ea"/>
              </a:rPr>
              <a:t>구성안</a:t>
            </a:r>
            <a:r>
              <a:rPr lang="en-US" altLang="ko-KR" sz="1200" dirty="0">
                <a:latin typeface="+mn-ea"/>
              </a:rPr>
              <a:t>_v0.40.pptx] </a:t>
            </a:r>
            <a:r>
              <a:rPr lang="ko-KR" altLang="en-US" sz="1200" dirty="0">
                <a:latin typeface="+mn-ea"/>
              </a:rPr>
              <a:t>를 참조한다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latin typeface="+mn-ea"/>
              </a:rPr>
              <a:t>개발환경 </a:t>
            </a:r>
            <a:r>
              <a:rPr lang="en-US" altLang="ko-KR" sz="1200" dirty="0">
                <a:latin typeface="+mn-ea"/>
              </a:rPr>
              <a:t>:</a:t>
            </a:r>
            <a:r>
              <a:rPr lang="ko-KR" altLang="en-US" sz="1200" dirty="0">
                <a:latin typeface="+mn-ea"/>
              </a:rPr>
              <a:t> 주기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임의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선별 빌드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배포를 원칙으로 하며</a:t>
            </a:r>
            <a:r>
              <a:rPr lang="en-US" altLang="ko-KR" sz="1200" dirty="0">
                <a:latin typeface="+mn-ea"/>
              </a:rPr>
              <a:t>, ITSM</a:t>
            </a:r>
            <a:r>
              <a:rPr lang="ko-KR" altLang="en-US" sz="1200" dirty="0">
                <a:latin typeface="+mn-ea"/>
              </a:rPr>
              <a:t>에서 설정한 권한에 따라 통제 권한을 갖는다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 err="1">
                <a:latin typeface="+mn-ea"/>
              </a:rPr>
              <a:t>운영환경</a:t>
            </a:r>
            <a:r>
              <a:rPr lang="ko-KR" altLang="en-US" sz="1200" dirty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승인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절차에 따른 통제된 빌드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배포를 원칙으로 함</a:t>
            </a:r>
            <a:r>
              <a:rPr lang="en-US" altLang="ko-KR" sz="1200" dirty="0">
                <a:latin typeface="+mn-ea"/>
              </a:rPr>
              <a:t>. ITSM</a:t>
            </a:r>
            <a:r>
              <a:rPr lang="ko-KR" altLang="en-US" sz="1200" dirty="0">
                <a:latin typeface="+mn-ea"/>
              </a:rPr>
              <a:t>에서 설정한 권한에 따라 통제 권한을 갖는다</a:t>
            </a:r>
            <a:r>
              <a:rPr lang="en-US" altLang="ko-KR" sz="1200" dirty="0">
                <a:latin typeface="+mn-ea"/>
              </a:rPr>
              <a:t>.</a:t>
            </a:r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2A48BE2E-ECCF-EA72-BA4E-D409B7EE0947}"/>
              </a:ext>
            </a:extLst>
          </p:cNvPr>
          <p:cNvCxnSpPr/>
          <p:nvPr/>
        </p:nvCxnSpPr>
        <p:spPr bwMode="auto">
          <a:xfrm>
            <a:off x="504252" y="1945722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F98876F-2126-7C18-6E39-C456020EBDB7}"/>
              </a:ext>
            </a:extLst>
          </p:cNvPr>
          <p:cNvSpPr txBox="1"/>
          <p:nvPr/>
        </p:nvSpPr>
        <p:spPr>
          <a:xfrm>
            <a:off x="531468" y="2201485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+mn-ea"/>
              </a:rPr>
              <a:t>ERP/</a:t>
            </a:r>
            <a:r>
              <a:rPr lang="ko-KR" altLang="en-US" sz="1200" b="1" dirty="0">
                <a:latin typeface="+mn-ea"/>
              </a:rPr>
              <a:t>모바일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565DDBF-159D-7CA7-4F4D-10FE362B5BE7}"/>
              </a:ext>
            </a:extLst>
          </p:cNvPr>
          <p:cNvSpPr txBox="1"/>
          <p:nvPr/>
        </p:nvSpPr>
        <p:spPr>
          <a:xfrm>
            <a:off x="557532" y="2458894"/>
            <a:ext cx="8640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 err="1">
                <a:latin typeface="+mn-ea"/>
              </a:rPr>
              <a:t>커스텀</a:t>
            </a:r>
            <a:r>
              <a:rPr lang="ko-KR" altLang="en-US" sz="1200" dirty="0">
                <a:latin typeface="+mn-ea"/>
              </a:rPr>
              <a:t> 개발 </a:t>
            </a:r>
            <a:r>
              <a:rPr lang="en-US" altLang="ko-KR" sz="1200" dirty="0">
                <a:latin typeface="+mn-ea"/>
              </a:rPr>
              <a:t>: CICD – EDS </a:t>
            </a:r>
            <a:r>
              <a:rPr lang="ko-KR" altLang="en-US" sz="1200" dirty="0">
                <a:latin typeface="+mn-ea"/>
              </a:rPr>
              <a:t>를 통한 빌드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배포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버전 관리를 진행한다</a:t>
            </a:r>
            <a:r>
              <a:rPr lang="en-US" altLang="ko-KR" sz="1200" dirty="0">
                <a:latin typeface="+mn-ea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1200" dirty="0" err="1">
                <a:latin typeface="+mn-ea"/>
              </a:rPr>
              <a:t>솔루션사</a:t>
            </a:r>
            <a:r>
              <a:rPr lang="ko-KR" altLang="en-US" sz="1200" dirty="0">
                <a:latin typeface="+mn-ea"/>
              </a:rPr>
              <a:t> 패치 </a:t>
            </a:r>
            <a:r>
              <a:rPr lang="en-US" altLang="ko-KR" sz="1200" dirty="0">
                <a:latin typeface="+mn-ea"/>
              </a:rPr>
              <a:t>: CICD - EDS</a:t>
            </a:r>
            <a:r>
              <a:rPr lang="ko-KR" altLang="en-US" sz="1200" dirty="0">
                <a:latin typeface="+mn-ea"/>
              </a:rPr>
              <a:t>를 통한 빌드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배포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버전 관리를 진행한다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ERP/</a:t>
            </a:r>
            <a:r>
              <a:rPr lang="ko-KR" altLang="en-US" sz="1200" dirty="0">
                <a:latin typeface="+mn-ea"/>
              </a:rPr>
              <a:t>모바일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위 </a:t>
            </a:r>
            <a:r>
              <a:rPr lang="en-US" altLang="ko-KR" sz="1200" dirty="0">
                <a:latin typeface="+mn-ea"/>
              </a:rPr>
              <a:t>PC </a:t>
            </a:r>
            <a:r>
              <a:rPr lang="ko-KR" altLang="en-US" sz="1200" dirty="0">
                <a:latin typeface="+mn-ea"/>
              </a:rPr>
              <a:t>내용과 상동</a:t>
            </a:r>
            <a:endParaRPr lang="en-US" altLang="ko-KR" sz="1200" dirty="0">
              <a:latin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321576-B684-5E49-C857-379793F78AF6}"/>
              </a:ext>
            </a:extLst>
          </p:cNvPr>
          <p:cNvSpPr txBox="1"/>
          <p:nvPr/>
        </p:nvSpPr>
        <p:spPr>
          <a:xfrm>
            <a:off x="504252" y="3425621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200" b="1" dirty="0">
                <a:latin typeface="+mn-ea"/>
              </a:rPr>
              <a:t>그룹웨어</a:t>
            </a:r>
            <a:r>
              <a:rPr lang="en-US" altLang="ko-KR" sz="1200" b="1" dirty="0">
                <a:latin typeface="+mn-ea"/>
              </a:rPr>
              <a:t>/</a:t>
            </a:r>
            <a:r>
              <a:rPr lang="ko-KR" altLang="en-US" sz="1200" b="1" dirty="0">
                <a:latin typeface="+mn-ea"/>
              </a:rPr>
              <a:t>모바일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454E6F-77B7-502F-2CCA-D241A5A18744}"/>
              </a:ext>
            </a:extLst>
          </p:cNvPr>
          <p:cNvSpPr txBox="1"/>
          <p:nvPr/>
        </p:nvSpPr>
        <p:spPr>
          <a:xfrm>
            <a:off x="530316" y="3683030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그룹웨어 </a:t>
            </a:r>
            <a:r>
              <a:rPr lang="en-US" altLang="ko-KR" sz="1200" dirty="0">
                <a:latin typeface="+mn-ea"/>
              </a:rPr>
              <a:t>: CICD – </a:t>
            </a:r>
            <a:r>
              <a:rPr lang="en-US" altLang="ko-KR" sz="1200" dirty="0" err="1">
                <a:latin typeface="+mn-ea"/>
              </a:rPr>
              <a:t>GitLab</a:t>
            </a:r>
            <a:r>
              <a:rPr lang="en-US" altLang="ko-KR" sz="1200" dirty="0">
                <a:latin typeface="+mn-ea"/>
              </a:rPr>
              <a:t> - </a:t>
            </a:r>
            <a:r>
              <a:rPr lang="en-US" altLang="ko-KR" sz="1200" dirty="0" err="1">
                <a:latin typeface="+mn-ea"/>
              </a:rPr>
              <a:t>GitLab</a:t>
            </a:r>
            <a:r>
              <a:rPr lang="en-US" altLang="ko-KR" sz="1200" dirty="0">
                <a:latin typeface="+mn-ea"/>
              </a:rPr>
              <a:t> Runner </a:t>
            </a:r>
            <a:r>
              <a:rPr lang="ko-KR" altLang="en-US" sz="1200" dirty="0">
                <a:latin typeface="+mn-ea"/>
              </a:rPr>
              <a:t>를 통한 빌드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배포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버전</a:t>
            </a: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관리를 진행한다</a:t>
            </a:r>
            <a:r>
              <a:rPr lang="en-US" altLang="ko-KR" sz="1200" dirty="0">
                <a:latin typeface="+mn-ea"/>
              </a:rPr>
              <a:t>. (</a:t>
            </a:r>
            <a:r>
              <a:rPr lang="ko-KR" altLang="en-US" sz="1200" dirty="0">
                <a:latin typeface="+mn-ea"/>
              </a:rPr>
              <a:t>그룹웨어 모바일 상동</a:t>
            </a:r>
            <a:r>
              <a:rPr lang="en-US" altLang="ko-KR" sz="1200" dirty="0">
                <a:latin typeface="+mn-ea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그룹웨어 모바일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위 그룹웨어</a:t>
            </a:r>
            <a:r>
              <a:rPr lang="en-US" altLang="ko-KR" sz="1200" dirty="0">
                <a:latin typeface="+mn-ea"/>
              </a:rPr>
              <a:t>(PC) </a:t>
            </a:r>
            <a:r>
              <a:rPr lang="ko-KR" altLang="en-US" sz="1200" dirty="0">
                <a:latin typeface="+mn-ea"/>
              </a:rPr>
              <a:t>내용과 상동</a:t>
            </a:r>
            <a:endParaRPr lang="en-US" altLang="ko-KR" sz="1200" dirty="0"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AF2DE67-4AA9-D244-27B1-3EC107D3CE80}"/>
              </a:ext>
            </a:extLst>
          </p:cNvPr>
          <p:cNvSpPr txBox="1"/>
          <p:nvPr/>
        </p:nvSpPr>
        <p:spPr>
          <a:xfrm>
            <a:off x="504252" y="4392538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200" b="1" dirty="0">
                <a:latin typeface="+mn-ea"/>
              </a:rPr>
              <a:t>건설</a:t>
            </a:r>
            <a:r>
              <a:rPr lang="en-US" altLang="ko-KR" sz="1200" b="1" dirty="0">
                <a:latin typeface="+mn-ea"/>
              </a:rPr>
              <a:t>/</a:t>
            </a:r>
            <a:r>
              <a:rPr lang="ko-KR" altLang="en-US" sz="1200" b="1" dirty="0">
                <a:latin typeface="+mn-ea"/>
              </a:rPr>
              <a:t>시설</a:t>
            </a:r>
            <a:r>
              <a:rPr lang="en-US" altLang="ko-KR" sz="1200" b="1" dirty="0">
                <a:latin typeface="+mn-ea"/>
              </a:rPr>
              <a:t>/</a:t>
            </a:r>
            <a:r>
              <a:rPr lang="ko-KR" altLang="en-US" sz="1200" b="1" dirty="0">
                <a:latin typeface="+mn-ea"/>
              </a:rPr>
              <a:t>성과 관리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2C0898-612A-3BB5-636E-569E6E17AF69}"/>
              </a:ext>
            </a:extLst>
          </p:cNvPr>
          <p:cNvSpPr txBox="1"/>
          <p:nvPr/>
        </p:nvSpPr>
        <p:spPr>
          <a:xfrm>
            <a:off x="557532" y="4669537"/>
            <a:ext cx="8640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건설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시설 관리 </a:t>
            </a:r>
            <a:r>
              <a:rPr lang="en-US" altLang="ko-KR" sz="1200" dirty="0">
                <a:latin typeface="+mn-ea"/>
              </a:rPr>
              <a:t>: CICD – </a:t>
            </a:r>
            <a:r>
              <a:rPr lang="en-US" altLang="ko-KR" sz="1200" dirty="0" err="1">
                <a:latin typeface="+mn-ea"/>
              </a:rPr>
              <a:t>GitLab</a:t>
            </a:r>
            <a:r>
              <a:rPr lang="en-US" altLang="ko-KR" sz="1200" dirty="0">
                <a:latin typeface="+mn-ea"/>
              </a:rPr>
              <a:t> - Jenkins </a:t>
            </a:r>
            <a:r>
              <a:rPr lang="ko-KR" altLang="en-US" sz="1200" dirty="0">
                <a:latin typeface="+mn-ea"/>
              </a:rPr>
              <a:t>를 통한 빌드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배포를 진행한다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성과 관리 </a:t>
            </a:r>
            <a:r>
              <a:rPr lang="en-US" altLang="ko-KR" sz="1200" dirty="0">
                <a:latin typeface="+mn-ea"/>
              </a:rPr>
              <a:t>: CICD – </a:t>
            </a:r>
            <a:r>
              <a:rPr lang="en-US" altLang="ko-KR" sz="1200" dirty="0" err="1">
                <a:latin typeface="+mn-ea"/>
              </a:rPr>
              <a:t>GitLab</a:t>
            </a: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배포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버전</a:t>
            </a: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관리를 진행한다</a:t>
            </a:r>
            <a:r>
              <a:rPr lang="en-US" altLang="ko-KR" sz="1200" dirty="0">
                <a:latin typeface="+mn-ea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               (</a:t>
            </a:r>
            <a:r>
              <a:rPr lang="ko-KR" altLang="en-US" sz="1200" dirty="0">
                <a:latin typeface="+mn-ea"/>
              </a:rPr>
              <a:t>성과 관리 솔루션은 별도 빌드 솔루션이 존재하며 빌드 된 버전을 </a:t>
            </a:r>
            <a:r>
              <a:rPr lang="en-US" altLang="ko-KR" sz="1200" dirty="0" err="1">
                <a:latin typeface="+mn-ea"/>
              </a:rPr>
              <a:t>GitLab</a:t>
            </a:r>
            <a:r>
              <a:rPr lang="ko-KR" altLang="en-US" sz="1200" dirty="0">
                <a:latin typeface="+mn-ea"/>
              </a:rPr>
              <a:t>에서 관리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배포 한다</a:t>
            </a:r>
            <a:r>
              <a:rPr lang="en-US" altLang="ko-KR" sz="1200" dirty="0">
                <a:latin typeface="+mn-ea"/>
              </a:rPr>
              <a:t>.)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F21627E-D472-6E01-E954-E76CDAF5C353}"/>
              </a:ext>
            </a:extLst>
          </p:cNvPr>
          <p:cNvSpPr txBox="1"/>
          <p:nvPr/>
        </p:nvSpPr>
        <p:spPr>
          <a:xfrm>
            <a:off x="504252" y="5869866"/>
            <a:ext cx="9021588" cy="55399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ko-KR" altLang="en-US" sz="1000" dirty="0">
                <a:latin typeface="Arial" pitchFamily="34" charset="0"/>
              </a:rPr>
              <a:t>솔루션 기반 개발소스의 빌드</a:t>
            </a:r>
            <a:r>
              <a:rPr lang="en-US" altLang="ko-KR" sz="1000" dirty="0">
                <a:latin typeface="Arial" pitchFamily="34" charset="0"/>
              </a:rPr>
              <a:t>/</a:t>
            </a:r>
            <a:r>
              <a:rPr lang="ko-KR" altLang="en-US" sz="1000" dirty="0">
                <a:latin typeface="Arial" pitchFamily="34" charset="0"/>
              </a:rPr>
              <a:t>배포의 경우 솔루션사 정책을 따른다</a:t>
            </a:r>
            <a:r>
              <a:rPr lang="en-US" altLang="ko-KR" sz="1000" dirty="0">
                <a:latin typeface="Arial" pitchFamily="34" charset="0"/>
              </a:rPr>
              <a:t>.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ko-KR" sz="1000" dirty="0">
                <a:latin typeface="Arial" pitchFamily="34" charset="0"/>
              </a:rPr>
              <a:t>ERP</a:t>
            </a:r>
            <a:r>
              <a:rPr lang="ko-KR" altLang="en-US" sz="1000" dirty="0">
                <a:latin typeface="Arial" pitchFamily="34" charset="0"/>
              </a:rPr>
              <a:t>에 경우 솔루션 사 패치 진행 시 </a:t>
            </a:r>
            <a:r>
              <a:rPr lang="en-US" altLang="ko-KR" sz="1000" dirty="0">
                <a:latin typeface="Arial" pitchFamily="34" charset="0"/>
              </a:rPr>
              <a:t>EDS</a:t>
            </a:r>
            <a:r>
              <a:rPr lang="ko-KR" altLang="en-US" sz="1000" dirty="0">
                <a:latin typeface="Arial" pitchFamily="34" charset="0"/>
              </a:rPr>
              <a:t>가 갖는 버전으로 롤백이 진행되므로 반드시 </a:t>
            </a:r>
            <a:r>
              <a:rPr lang="en-US" altLang="ko-KR" sz="1000" dirty="0">
                <a:latin typeface="Arial" pitchFamily="34" charset="0"/>
              </a:rPr>
              <a:t>EDS</a:t>
            </a:r>
            <a:r>
              <a:rPr lang="ko-KR" altLang="en-US" sz="1000" dirty="0">
                <a:latin typeface="Arial" pitchFamily="34" charset="0"/>
              </a:rPr>
              <a:t>에 업데이트 버전을 등록해야 한다</a:t>
            </a:r>
            <a:r>
              <a:rPr lang="en-US" altLang="ko-KR" sz="1000" dirty="0">
                <a:latin typeface="Arial" pitchFamily="34" charset="0"/>
              </a:rPr>
              <a:t>.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ko-KR" altLang="en-US" sz="1000" dirty="0">
                <a:latin typeface="Arial" pitchFamily="34" charset="0"/>
              </a:rPr>
              <a:t>성과 관리에 경우 별도 협의 필요</a:t>
            </a:r>
            <a:endParaRPr lang="en-US" altLang="ko-KR" sz="1000" dirty="0">
              <a:latin typeface="Arial" pitchFamily="34" charset="0"/>
            </a:endParaRPr>
          </a:p>
        </p:txBody>
      </p:sp>
      <p:sp>
        <p:nvSpPr>
          <p:cNvPr id="48" name="제목 4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+mj-ea"/>
                <a:ea typeface="+mj-ea"/>
              </a:rPr>
              <a:t>1.</a:t>
            </a:r>
            <a:r>
              <a:rPr lang="ko-KR" altLang="en-US" dirty="0">
                <a:latin typeface="+mj-ea"/>
                <a:ea typeface="+mj-ea"/>
              </a:rPr>
              <a:t>목적</a:t>
            </a:r>
          </a:p>
        </p:txBody>
      </p:sp>
    </p:spTree>
    <p:extLst>
      <p:ext uri="{BB962C8B-B14F-4D97-AF65-F5344CB8AC3E}">
        <p14:creationId xmlns:p14="http://schemas.microsoft.com/office/powerpoint/2010/main" val="4285552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2. ITSM </a:t>
            </a:r>
            <a:r>
              <a:rPr lang="ko-KR" altLang="en-US" dirty="0"/>
              <a:t>연동 구성</a:t>
            </a:r>
          </a:p>
        </p:txBody>
      </p:sp>
      <p:sp>
        <p:nvSpPr>
          <p:cNvPr id="5" name="제목 1"/>
          <p:cNvSpPr txBox="1">
            <a:spLocks/>
          </p:cNvSpPr>
          <p:nvPr/>
        </p:nvSpPr>
        <p:spPr bwMode="auto">
          <a:xfrm>
            <a:off x="529733" y="853745"/>
            <a:ext cx="9223774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958025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8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j-cs"/>
              </a:defRPr>
            </a:lvl1pPr>
            <a:lvl2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2pPr>
            <a:lvl3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3pPr>
            <a:lvl4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4pPr>
            <a:lvl5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5pPr>
            <a:lvl6pPr marL="429768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6pPr>
            <a:lvl7pPr marL="859536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7pPr>
            <a:lvl8pPr marL="1289304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8pPr>
            <a:lvl9pPr marL="1719072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altLang="ko-KR" sz="1600" dirty="0"/>
              <a:t>2.1. ITSM – CICD </a:t>
            </a:r>
            <a:r>
              <a:rPr lang="ko-KR" altLang="en-US" sz="1600" dirty="0"/>
              <a:t>연동 개발 서버 구성 </a:t>
            </a:r>
            <a:r>
              <a:rPr lang="en-US" altLang="ko-KR" sz="1600" dirty="0"/>
              <a:t>- </a:t>
            </a:r>
            <a:r>
              <a:rPr lang="ko-KR" altLang="en-US" sz="1600" dirty="0" err="1"/>
              <a:t>업무망</a:t>
            </a:r>
            <a:endParaRPr lang="ko-KR" altLang="en-US" sz="1600" dirty="0"/>
          </a:p>
        </p:txBody>
      </p:sp>
      <p:grpSp>
        <p:nvGrpSpPr>
          <p:cNvPr id="116" name="그룹 115"/>
          <p:cNvGrpSpPr/>
          <p:nvPr/>
        </p:nvGrpSpPr>
        <p:grpSpPr>
          <a:xfrm>
            <a:off x="7351621" y="3648642"/>
            <a:ext cx="1989794" cy="1068156"/>
            <a:chOff x="5147734" y="3496825"/>
            <a:chExt cx="1989794" cy="1068156"/>
          </a:xfrm>
        </p:grpSpPr>
        <p:sp>
          <p:nvSpPr>
            <p:cNvPr id="156" name="직사각형 155">
              <a:extLst>
                <a:ext uri="{FF2B5EF4-FFF2-40B4-BE49-F238E27FC236}">
                  <a16:creationId xmlns:a16="http://schemas.microsoft.com/office/drawing/2014/main" id="{0C3AF374-BA2F-EE6B-BF40-F885F29F46E5}"/>
                </a:ext>
              </a:extLst>
            </p:cNvPr>
            <p:cNvSpPr/>
            <p:nvPr/>
          </p:nvSpPr>
          <p:spPr bwMode="auto">
            <a:xfrm>
              <a:off x="5427368" y="3728796"/>
              <a:ext cx="1425502" cy="287839"/>
            </a:xfrm>
            <a:prstGeom prst="rect">
              <a:avLst/>
            </a:prstGeom>
            <a:solidFill>
              <a:srgbClr val="002060"/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web</a:t>
              </a:r>
              <a:endParaRPr lang="ko-KR" altLang="en-US" sz="10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157" name="직사각형 156"/>
            <p:cNvSpPr/>
            <p:nvPr/>
          </p:nvSpPr>
          <p:spPr>
            <a:xfrm>
              <a:off x="5147734" y="3496825"/>
              <a:ext cx="1989794" cy="1068156"/>
            </a:xfrm>
            <a:prstGeom prst="rect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8" name="직사각형 157">
              <a:extLst>
                <a:ext uri="{FF2B5EF4-FFF2-40B4-BE49-F238E27FC236}">
                  <a16:creationId xmlns:a16="http://schemas.microsoft.com/office/drawing/2014/main" id="{0C3AF374-BA2F-EE6B-BF40-F885F29F46E5}"/>
                </a:ext>
              </a:extLst>
            </p:cNvPr>
            <p:cNvSpPr/>
            <p:nvPr/>
          </p:nvSpPr>
          <p:spPr bwMode="auto">
            <a:xfrm>
              <a:off x="5427368" y="4088836"/>
              <a:ext cx="1425502" cy="287839"/>
            </a:xfrm>
            <a:prstGeom prst="rect">
              <a:avLst/>
            </a:prstGeom>
            <a:solidFill>
              <a:srgbClr val="002060"/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was</a:t>
              </a:r>
              <a:endParaRPr lang="ko-KR" altLang="en-US" sz="10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159" name="TextBox 158"/>
            <p:cNvSpPr txBox="1"/>
            <p:nvPr/>
          </p:nvSpPr>
          <p:spPr>
            <a:xfrm>
              <a:off x="5205596" y="3525399"/>
              <a:ext cx="8858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1000" b="1" dirty="0">
                  <a:solidFill>
                    <a:schemeClr val="tx2"/>
                  </a:solidFill>
                  <a:latin typeface="Verdana" panose="020B0604030504040204" pitchFamily="34" charset="0"/>
                  <a:ea typeface="맑은 고딕" pitchFamily="50" charset="-127"/>
                  <a:cs typeface="Verdana" panose="020B0604030504040204" pitchFamily="34" charset="0"/>
                </a:rPr>
                <a:t>건설</a:t>
              </a:r>
              <a:r>
                <a:rPr lang="en-US" altLang="ko-KR" sz="1000" b="1" dirty="0">
                  <a:solidFill>
                    <a:schemeClr val="tx2"/>
                  </a:solidFill>
                  <a:latin typeface="Verdana" panose="020B0604030504040204" pitchFamily="34" charset="0"/>
                  <a:ea typeface="맑은 고딕" pitchFamily="50" charset="-127"/>
                  <a:cs typeface="Verdana" panose="020B0604030504040204" pitchFamily="34" charset="0"/>
                </a:rPr>
                <a:t>/</a:t>
              </a:r>
              <a:r>
                <a:rPr lang="ko-KR" altLang="en-US" sz="1000" b="1" dirty="0">
                  <a:solidFill>
                    <a:schemeClr val="tx2"/>
                  </a:solidFill>
                  <a:latin typeface="Verdana" panose="020B0604030504040204" pitchFamily="34" charset="0"/>
                  <a:ea typeface="맑은 고딕" pitchFamily="50" charset="-127"/>
                  <a:cs typeface="Verdana" panose="020B0604030504040204" pitchFamily="34" charset="0"/>
                </a:rPr>
                <a:t>시설</a:t>
              </a:r>
            </a:p>
          </p:txBody>
        </p:sp>
      </p:grpSp>
      <p:grpSp>
        <p:nvGrpSpPr>
          <p:cNvPr id="117" name="그룹 116"/>
          <p:cNvGrpSpPr/>
          <p:nvPr/>
        </p:nvGrpSpPr>
        <p:grpSpPr>
          <a:xfrm>
            <a:off x="7351621" y="4945002"/>
            <a:ext cx="1989794" cy="1068156"/>
            <a:chOff x="5147734" y="4793185"/>
            <a:chExt cx="1989794" cy="1068156"/>
          </a:xfrm>
        </p:grpSpPr>
        <p:sp>
          <p:nvSpPr>
            <p:cNvPr id="152" name="직사각형 151">
              <a:extLst>
                <a:ext uri="{FF2B5EF4-FFF2-40B4-BE49-F238E27FC236}">
                  <a16:creationId xmlns:a16="http://schemas.microsoft.com/office/drawing/2014/main" id="{0C3AF374-BA2F-EE6B-BF40-F885F29F46E5}"/>
                </a:ext>
              </a:extLst>
            </p:cNvPr>
            <p:cNvSpPr/>
            <p:nvPr/>
          </p:nvSpPr>
          <p:spPr bwMode="auto">
            <a:xfrm>
              <a:off x="5427368" y="5025156"/>
              <a:ext cx="1425502" cy="287839"/>
            </a:xfrm>
            <a:prstGeom prst="rect">
              <a:avLst/>
            </a:prstGeom>
            <a:solidFill>
              <a:srgbClr val="002060"/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web</a:t>
              </a:r>
              <a:endParaRPr lang="ko-KR" altLang="en-US" sz="10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153" name="직사각형 152"/>
            <p:cNvSpPr/>
            <p:nvPr/>
          </p:nvSpPr>
          <p:spPr>
            <a:xfrm>
              <a:off x="5147734" y="4793185"/>
              <a:ext cx="1989794" cy="1068156"/>
            </a:xfrm>
            <a:prstGeom prst="rect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4" name="직사각형 153">
              <a:extLst>
                <a:ext uri="{FF2B5EF4-FFF2-40B4-BE49-F238E27FC236}">
                  <a16:creationId xmlns:a16="http://schemas.microsoft.com/office/drawing/2014/main" id="{0C3AF374-BA2F-EE6B-BF40-F885F29F46E5}"/>
                </a:ext>
              </a:extLst>
            </p:cNvPr>
            <p:cNvSpPr/>
            <p:nvPr/>
          </p:nvSpPr>
          <p:spPr bwMode="auto">
            <a:xfrm>
              <a:off x="5427368" y="5385196"/>
              <a:ext cx="1425502" cy="287839"/>
            </a:xfrm>
            <a:prstGeom prst="rect">
              <a:avLst/>
            </a:prstGeom>
            <a:solidFill>
              <a:srgbClr val="002060"/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was</a:t>
              </a:r>
              <a:endParaRPr lang="ko-KR" altLang="en-US" sz="10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5205596" y="4821759"/>
              <a:ext cx="8858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1000" b="1" dirty="0">
                  <a:solidFill>
                    <a:schemeClr val="tx2"/>
                  </a:solidFill>
                  <a:latin typeface="Verdana" panose="020B0604030504040204" pitchFamily="34" charset="0"/>
                  <a:ea typeface="맑은 고딕" pitchFamily="50" charset="-127"/>
                  <a:cs typeface="Verdana" panose="020B0604030504040204" pitchFamily="34" charset="0"/>
                </a:rPr>
                <a:t>성과관리</a:t>
              </a:r>
            </a:p>
          </p:txBody>
        </p:sp>
      </p:grpSp>
      <p:grpSp>
        <p:nvGrpSpPr>
          <p:cNvPr id="118" name="그룹 117"/>
          <p:cNvGrpSpPr/>
          <p:nvPr/>
        </p:nvGrpSpPr>
        <p:grpSpPr>
          <a:xfrm>
            <a:off x="7351621" y="2720515"/>
            <a:ext cx="1989794" cy="699923"/>
            <a:chOff x="5147734" y="2568698"/>
            <a:chExt cx="1989794" cy="699923"/>
          </a:xfrm>
        </p:grpSpPr>
        <p:sp>
          <p:nvSpPr>
            <p:cNvPr id="149" name="직사각형 148">
              <a:extLst>
                <a:ext uri="{FF2B5EF4-FFF2-40B4-BE49-F238E27FC236}">
                  <a16:creationId xmlns:a16="http://schemas.microsoft.com/office/drawing/2014/main" id="{0C3AF374-BA2F-EE6B-BF40-F885F29F46E5}"/>
                </a:ext>
              </a:extLst>
            </p:cNvPr>
            <p:cNvSpPr/>
            <p:nvPr/>
          </p:nvSpPr>
          <p:spPr bwMode="auto">
            <a:xfrm>
              <a:off x="5427368" y="2800669"/>
              <a:ext cx="1425502" cy="287839"/>
            </a:xfrm>
            <a:prstGeom prst="rect">
              <a:avLst/>
            </a:prstGeom>
            <a:solidFill>
              <a:srgbClr val="002060"/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K8S</a:t>
              </a:r>
              <a:endParaRPr lang="ko-KR" altLang="en-US" sz="10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150" name="직사각형 149"/>
            <p:cNvSpPr/>
            <p:nvPr/>
          </p:nvSpPr>
          <p:spPr>
            <a:xfrm>
              <a:off x="5147734" y="2568698"/>
              <a:ext cx="1989794" cy="699923"/>
            </a:xfrm>
            <a:prstGeom prst="rect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1" name="TextBox 150"/>
            <p:cNvSpPr txBox="1"/>
            <p:nvPr/>
          </p:nvSpPr>
          <p:spPr>
            <a:xfrm>
              <a:off x="5205596" y="2597272"/>
              <a:ext cx="8858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000" b="1" dirty="0">
                  <a:solidFill>
                    <a:schemeClr val="tx2"/>
                  </a:solidFill>
                  <a:latin typeface="Verdana" panose="020B0604030504040204" pitchFamily="34" charset="0"/>
                  <a:ea typeface="맑은 고딕" pitchFamily="50" charset="-127"/>
                  <a:cs typeface="Verdana" panose="020B0604030504040204" pitchFamily="34" charset="0"/>
                </a:rPr>
                <a:t>GW</a:t>
              </a:r>
              <a:endParaRPr lang="ko-KR" altLang="en-US" sz="1000" b="1" dirty="0">
                <a:solidFill>
                  <a:schemeClr val="tx2"/>
                </a:solidFill>
                <a:latin typeface="Verdana" panose="020B0604030504040204" pitchFamily="34" charset="0"/>
                <a:ea typeface="맑은 고딕" pitchFamily="50" charset="-127"/>
                <a:cs typeface="Verdana" panose="020B0604030504040204" pitchFamily="34" charset="0"/>
              </a:endParaRPr>
            </a:p>
          </p:txBody>
        </p:sp>
      </p:grpSp>
      <p:grpSp>
        <p:nvGrpSpPr>
          <p:cNvPr id="119" name="그룹 118"/>
          <p:cNvGrpSpPr/>
          <p:nvPr/>
        </p:nvGrpSpPr>
        <p:grpSpPr>
          <a:xfrm>
            <a:off x="7351621" y="1424155"/>
            <a:ext cx="1989794" cy="1068156"/>
            <a:chOff x="5147734" y="1272338"/>
            <a:chExt cx="1989794" cy="1068156"/>
          </a:xfrm>
        </p:grpSpPr>
        <p:sp>
          <p:nvSpPr>
            <p:cNvPr id="145" name="직사각형 144">
              <a:extLst>
                <a:ext uri="{FF2B5EF4-FFF2-40B4-BE49-F238E27FC236}">
                  <a16:creationId xmlns:a16="http://schemas.microsoft.com/office/drawing/2014/main" id="{0C3AF374-BA2F-EE6B-BF40-F885F29F46E5}"/>
                </a:ext>
              </a:extLst>
            </p:cNvPr>
            <p:cNvSpPr/>
            <p:nvPr/>
          </p:nvSpPr>
          <p:spPr bwMode="auto">
            <a:xfrm>
              <a:off x="5427368" y="1504309"/>
              <a:ext cx="1425502" cy="287839"/>
            </a:xfrm>
            <a:prstGeom prst="rect">
              <a:avLst/>
            </a:prstGeom>
            <a:solidFill>
              <a:srgbClr val="002060"/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web</a:t>
              </a:r>
              <a:endParaRPr lang="ko-KR" altLang="en-US" sz="10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146" name="직사각형 145"/>
            <p:cNvSpPr/>
            <p:nvPr/>
          </p:nvSpPr>
          <p:spPr>
            <a:xfrm>
              <a:off x="5147734" y="1272338"/>
              <a:ext cx="1989794" cy="1068156"/>
            </a:xfrm>
            <a:prstGeom prst="rect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7" name="직사각형 146">
              <a:extLst>
                <a:ext uri="{FF2B5EF4-FFF2-40B4-BE49-F238E27FC236}">
                  <a16:creationId xmlns:a16="http://schemas.microsoft.com/office/drawing/2014/main" id="{0C3AF374-BA2F-EE6B-BF40-F885F29F46E5}"/>
                </a:ext>
              </a:extLst>
            </p:cNvPr>
            <p:cNvSpPr/>
            <p:nvPr/>
          </p:nvSpPr>
          <p:spPr bwMode="auto">
            <a:xfrm>
              <a:off x="5427368" y="1864349"/>
              <a:ext cx="1425502" cy="287839"/>
            </a:xfrm>
            <a:prstGeom prst="rect">
              <a:avLst/>
            </a:prstGeom>
            <a:solidFill>
              <a:srgbClr val="002060"/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was</a:t>
              </a:r>
              <a:endParaRPr lang="ko-KR" altLang="en-US" sz="10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148" name="TextBox 147"/>
            <p:cNvSpPr txBox="1"/>
            <p:nvPr/>
          </p:nvSpPr>
          <p:spPr>
            <a:xfrm>
              <a:off x="5205596" y="1300912"/>
              <a:ext cx="1931932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000" b="1" dirty="0">
                  <a:solidFill>
                    <a:schemeClr val="tx2"/>
                  </a:solidFill>
                  <a:latin typeface="Verdana" panose="020B0604030504040204" pitchFamily="34" charset="0"/>
                  <a:ea typeface="맑은 고딕" pitchFamily="50" charset="-127"/>
                  <a:cs typeface="Verdana" panose="020B0604030504040204" pitchFamily="34" charset="0"/>
                </a:rPr>
                <a:t>ERP</a:t>
              </a:r>
              <a:endParaRPr lang="ko-KR" altLang="en-US" sz="1000" b="1" dirty="0">
                <a:solidFill>
                  <a:schemeClr val="tx2"/>
                </a:solidFill>
                <a:latin typeface="Verdana" panose="020B0604030504040204" pitchFamily="34" charset="0"/>
                <a:ea typeface="맑은 고딕" pitchFamily="50" charset="-127"/>
                <a:cs typeface="Verdana" panose="020B0604030504040204" pitchFamily="34" charset="0"/>
              </a:endParaRPr>
            </a:p>
          </p:txBody>
        </p:sp>
      </p:grpSp>
      <p:cxnSp>
        <p:nvCxnSpPr>
          <p:cNvPr id="121" name="구부러진 연결선 120"/>
          <p:cNvCxnSpPr>
            <a:stCxn id="163" idx="1"/>
          </p:cNvCxnSpPr>
          <p:nvPr/>
        </p:nvCxnSpPr>
        <p:spPr>
          <a:xfrm rot="10800000" flipV="1">
            <a:off x="2143373" y="2426878"/>
            <a:ext cx="856929" cy="541648"/>
          </a:xfrm>
          <a:prstGeom prst="curved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구부러진 연결선 121"/>
          <p:cNvCxnSpPr>
            <a:stCxn id="161" idx="3"/>
            <a:endCxn id="156" idx="1"/>
          </p:cNvCxnSpPr>
          <p:nvPr/>
        </p:nvCxnSpPr>
        <p:spPr>
          <a:xfrm>
            <a:off x="6165626" y="3516089"/>
            <a:ext cx="1465629" cy="508444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구부러진 연결선 122"/>
          <p:cNvCxnSpPr>
            <a:stCxn id="161" idx="3"/>
            <a:endCxn id="158" idx="1"/>
          </p:cNvCxnSpPr>
          <p:nvPr/>
        </p:nvCxnSpPr>
        <p:spPr>
          <a:xfrm>
            <a:off x="6165626" y="3516089"/>
            <a:ext cx="1465629" cy="868484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구부러진 연결선 123"/>
          <p:cNvCxnSpPr>
            <a:stCxn id="161" idx="3"/>
            <a:endCxn id="152" idx="1"/>
          </p:cNvCxnSpPr>
          <p:nvPr/>
        </p:nvCxnSpPr>
        <p:spPr>
          <a:xfrm>
            <a:off x="6165626" y="3516089"/>
            <a:ext cx="1465629" cy="1804804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구부러진 연결선 124"/>
          <p:cNvCxnSpPr>
            <a:stCxn id="161" idx="3"/>
            <a:endCxn id="154" idx="1"/>
          </p:cNvCxnSpPr>
          <p:nvPr/>
        </p:nvCxnSpPr>
        <p:spPr>
          <a:xfrm>
            <a:off x="6165626" y="3516089"/>
            <a:ext cx="1465629" cy="2164844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구부러진 연결선 125"/>
          <p:cNvCxnSpPr>
            <a:stCxn id="160" idx="3"/>
            <a:endCxn id="149" idx="1"/>
          </p:cNvCxnSpPr>
          <p:nvPr/>
        </p:nvCxnSpPr>
        <p:spPr>
          <a:xfrm flipV="1">
            <a:off x="6165626" y="3096406"/>
            <a:ext cx="1465629" cy="35575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구부러진 연결선 133"/>
          <p:cNvCxnSpPr>
            <a:stCxn id="166" idx="3"/>
            <a:endCxn id="147" idx="1"/>
          </p:cNvCxnSpPr>
          <p:nvPr/>
        </p:nvCxnSpPr>
        <p:spPr>
          <a:xfrm flipV="1">
            <a:off x="6165626" y="2160086"/>
            <a:ext cx="1465629" cy="613068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구부러진 연결선 134"/>
          <p:cNvCxnSpPr>
            <a:stCxn id="166" idx="3"/>
            <a:endCxn id="145" idx="1"/>
          </p:cNvCxnSpPr>
          <p:nvPr/>
        </p:nvCxnSpPr>
        <p:spPr>
          <a:xfrm flipV="1">
            <a:off x="6165626" y="1800046"/>
            <a:ext cx="1465629" cy="973108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8" name="그룹 137"/>
          <p:cNvGrpSpPr/>
          <p:nvPr/>
        </p:nvGrpSpPr>
        <p:grpSpPr>
          <a:xfrm>
            <a:off x="1996253" y="4716798"/>
            <a:ext cx="1989794" cy="1068156"/>
            <a:chOff x="2107727" y="4801111"/>
            <a:chExt cx="1989794" cy="1068156"/>
          </a:xfrm>
        </p:grpSpPr>
        <p:sp>
          <p:nvSpPr>
            <p:cNvPr id="141" name="직사각형 140">
              <a:extLst>
                <a:ext uri="{FF2B5EF4-FFF2-40B4-BE49-F238E27FC236}">
                  <a16:creationId xmlns:a16="http://schemas.microsoft.com/office/drawing/2014/main" id="{0C3AF374-BA2F-EE6B-BF40-F885F29F46E5}"/>
                </a:ext>
              </a:extLst>
            </p:cNvPr>
            <p:cNvSpPr/>
            <p:nvPr/>
          </p:nvSpPr>
          <p:spPr bwMode="auto">
            <a:xfrm>
              <a:off x="2387361" y="5033082"/>
              <a:ext cx="1425502" cy="287839"/>
            </a:xfrm>
            <a:prstGeom prst="rect">
              <a:avLst/>
            </a:prstGeom>
            <a:solidFill>
              <a:srgbClr val="002060"/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web</a:t>
              </a:r>
              <a:endParaRPr lang="ko-KR" altLang="en-US" sz="10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142" name="직사각형 141"/>
            <p:cNvSpPr/>
            <p:nvPr/>
          </p:nvSpPr>
          <p:spPr>
            <a:xfrm>
              <a:off x="2107727" y="4801111"/>
              <a:ext cx="1989794" cy="1068156"/>
            </a:xfrm>
            <a:prstGeom prst="rect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3" name="직사각형 142">
              <a:extLst>
                <a:ext uri="{FF2B5EF4-FFF2-40B4-BE49-F238E27FC236}">
                  <a16:creationId xmlns:a16="http://schemas.microsoft.com/office/drawing/2014/main" id="{0C3AF374-BA2F-EE6B-BF40-F885F29F46E5}"/>
                </a:ext>
              </a:extLst>
            </p:cNvPr>
            <p:cNvSpPr/>
            <p:nvPr/>
          </p:nvSpPr>
          <p:spPr bwMode="auto">
            <a:xfrm>
              <a:off x="2387361" y="5393122"/>
              <a:ext cx="1425502" cy="287839"/>
            </a:xfrm>
            <a:prstGeom prst="rect">
              <a:avLst/>
            </a:prstGeom>
            <a:solidFill>
              <a:srgbClr val="002060"/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was</a:t>
              </a:r>
              <a:endParaRPr lang="ko-KR" altLang="en-US" sz="10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2165589" y="4829685"/>
              <a:ext cx="1541666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1000" b="1" dirty="0">
                  <a:solidFill>
                    <a:schemeClr val="tx2"/>
                  </a:solidFill>
                  <a:latin typeface="Verdana" panose="020B0604030504040204" pitchFamily="34" charset="0"/>
                  <a:ea typeface="맑은 고딕" pitchFamily="50" charset="-127"/>
                  <a:cs typeface="Verdana" panose="020B0604030504040204" pitchFamily="34" charset="0"/>
                </a:rPr>
                <a:t>공통</a:t>
              </a:r>
              <a:r>
                <a:rPr lang="en-US" altLang="ko-KR" sz="1000" b="1" dirty="0">
                  <a:solidFill>
                    <a:schemeClr val="tx2"/>
                  </a:solidFill>
                  <a:latin typeface="Verdana" panose="020B0604030504040204" pitchFamily="34" charset="0"/>
                  <a:ea typeface="맑은 고딕" pitchFamily="50" charset="-127"/>
                  <a:cs typeface="Verdana" panose="020B0604030504040204" pitchFamily="34" charset="0"/>
                </a:rPr>
                <a:t>/batch/</a:t>
              </a:r>
              <a:r>
                <a:rPr lang="ko-KR" altLang="en-US" sz="1000" b="1" dirty="0">
                  <a:solidFill>
                    <a:schemeClr val="tx2"/>
                  </a:solidFill>
                  <a:latin typeface="Verdana" panose="020B0604030504040204" pitchFamily="34" charset="0"/>
                  <a:ea typeface="맑은 고딕" pitchFamily="50" charset="-127"/>
                  <a:cs typeface="Verdana" panose="020B0604030504040204" pitchFamily="34" charset="0"/>
                </a:rPr>
                <a:t>기타</a:t>
              </a:r>
            </a:p>
          </p:txBody>
        </p:sp>
      </p:grpSp>
      <p:cxnSp>
        <p:nvCxnSpPr>
          <p:cNvPr id="139" name="구부러진 연결선 138"/>
          <p:cNvCxnSpPr>
            <a:stCxn id="161" idx="1"/>
            <a:endCxn id="143" idx="1"/>
          </p:cNvCxnSpPr>
          <p:nvPr/>
        </p:nvCxnSpPr>
        <p:spPr>
          <a:xfrm rot="10800000" flipV="1">
            <a:off x="2275888" y="3516089"/>
            <a:ext cx="2569845" cy="1936640"/>
          </a:xfrm>
          <a:prstGeom prst="curvedConnector3">
            <a:avLst>
              <a:gd name="adj1" fmla="val 10889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2" name="그룹 191"/>
          <p:cNvGrpSpPr/>
          <p:nvPr/>
        </p:nvGrpSpPr>
        <p:grpSpPr>
          <a:xfrm>
            <a:off x="2914868" y="1987543"/>
            <a:ext cx="3483640" cy="2346995"/>
            <a:chOff x="2334791" y="1968643"/>
            <a:chExt cx="3483640" cy="2346995"/>
          </a:xfrm>
        </p:grpSpPr>
        <p:sp>
          <p:nvSpPr>
            <p:cNvPr id="160" name="직사각형 159">
              <a:extLst>
                <a:ext uri="{FF2B5EF4-FFF2-40B4-BE49-F238E27FC236}">
                  <a16:creationId xmlns:a16="http://schemas.microsoft.com/office/drawing/2014/main" id="{F25A28F3-B4B0-A377-A81D-D07103E3AC98}"/>
                </a:ext>
              </a:extLst>
            </p:cNvPr>
            <p:cNvSpPr/>
            <p:nvPr/>
          </p:nvSpPr>
          <p:spPr bwMode="auto">
            <a:xfrm>
              <a:off x="4265655" y="2979437"/>
              <a:ext cx="1319894" cy="267288"/>
            </a:xfrm>
            <a:prstGeom prst="rect">
              <a:avLst/>
            </a:prstGeom>
            <a:solidFill>
              <a:srgbClr val="00B0F0"/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000" b="1" dirty="0" err="1">
                  <a:solidFill>
                    <a:schemeClr val="bg1"/>
                  </a:solidFill>
                  <a:latin typeface="Arial" pitchFamily="34" charset="0"/>
                </a:rPr>
                <a:t>gitLab</a:t>
              </a:r>
              <a:endParaRPr lang="en-US" altLang="ko-KR" sz="10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161" name="직사각형 160">
              <a:extLst>
                <a:ext uri="{FF2B5EF4-FFF2-40B4-BE49-F238E27FC236}">
                  <a16:creationId xmlns:a16="http://schemas.microsoft.com/office/drawing/2014/main" id="{F25A28F3-B4B0-A377-A81D-D07103E3AC98}"/>
                </a:ext>
              </a:extLst>
            </p:cNvPr>
            <p:cNvSpPr/>
            <p:nvPr/>
          </p:nvSpPr>
          <p:spPr bwMode="auto">
            <a:xfrm>
              <a:off x="4265655" y="3363545"/>
              <a:ext cx="1319894" cy="267288"/>
            </a:xfrm>
            <a:prstGeom prst="rect">
              <a:avLst/>
            </a:prstGeom>
            <a:solidFill>
              <a:srgbClr val="00B0F0"/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000" b="1" dirty="0" err="1">
                  <a:solidFill>
                    <a:schemeClr val="bg1"/>
                  </a:solidFill>
                  <a:latin typeface="Arial" pitchFamily="34" charset="0"/>
                </a:rPr>
                <a:t>jenkins</a:t>
              </a:r>
              <a:endParaRPr lang="en-US" altLang="ko-KR" sz="10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162" name="직사각형 161">
              <a:extLst>
                <a:ext uri="{FF2B5EF4-FFF2-40B4-BE49-F238E27FC236}">
                  <a16:creationId xmlns:a16="http://schemas.microsoft.com/office/drawing/2014/main" id="{F25A28F3-B4B0-A377-A81D-D07103E3AC98}"/>
                </a:ext>
              </a:extLst>
            </p:cNvPr>
            <p:cNvSpPr/>
            <p:nvPr/>
          </p:nvSpPr>
          <p:spPr bwMode="auto">
            <a:xfrm>
              <a:off x="4265655" y="3747654"/>
              <a:ext cx="1319894" cy="267288"/>
            </a:xfrm>
            <a:prstGeom prst="rect">
              <a:avLst/>
            </a:prstGeom>
            <a:solidFill>
              <a:srgbClr val="00B0F0"/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nexus</a:t>
              </a:r>
            </a:p>
          </p:txBody>
        </p:sp>
        <p:sp>
          <p:nvSpPr>
            <p:cNvPr id="163" name="직사각형 162">
              <a:extLst>
                <a:ext uri="{FF2B5EF4-FFF2-40B4-BE49-F238E27FC236}">
                  <a16:creationId xmlns:a16="http://schemas.microsoft.com/office/drawing/2014/main" id="{F25A28F3-B4B0-A377-A81D-D07103E3AC98}"/>
                </a:ext>
              </a:extLst>
            </p:cNvPr>
            <p:cNvSpPr/>
            <p:nvPr/>
          </p:nvSpPr>
          <p:spPr bwMode="auto">
            <a:xfrm>
              <a:off x="2420224" y="2274334"/>
              <a:ext cx="1319894" cy="267288"/>
            </a:xfrm>
            <a:prstGeom prst="rect">
              <a:avLst/>
            </a:prstGeom>
            <a:solidFill>
              <a:srgbClr val="00B0F0"/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000" b="1" dirty="0" err="1">
                  <a:solidFill>
                    <a:schemeClr val="bg1"/>
                  </a:solidFill>
                  <a:latin typeface="Arial" pitchFamily="34" charset="0"/>
                </a:rPr>
                <a:t>nginx</a:t>
              </a:r>
              <a:endParaRPr lang="en-US" altLang="ko-KR" sz="10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164" name="직사각형 163"/>
            <p:cNvSpPr/>
            <p:nvPr/>
          </p:nvSpPr>
          <p:spPr>
            <a:xfrm>
              <a:off x="2334791" y="1968643"/>
              <a:ext cx="3483640" cy="2346995"/>
            </a:xfrm>
            <a:prstGeom prst="rect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5" name="TextBox 164"/>
            <p:cNvSpPr txBox="1"/>
            <p:nvPr/>
          </p:nvSpPr>
          <p:spPr>
            <a:xfrm>
              <a:off x="2390818" y="2010058"/>
              <a:ext cx="8858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000" b="1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EDS</a:t>
              </a:r>
              <a:endParaRPr lang="ko-KR" altLang="en-US" sz="1000" b="1" dirty="0">
                <a:solidFill>
                  <a:schemeClr val="tx2"/>
                </a:solidFill>
                <a:latin typeface="Verdana" panose="020B0604030504040204" pitchFamily="34" charset="0"/>
                <a:ea typeface="맑은 고딕" pitchFamily="50" charset="-127"/>
                <a:cs typeface="Verdana" panose="020B0604030504040204" pitchFamily="34" charset="0"/>
              </a:endParaRPr>
            </a:p>
          </p:txBody>
        </p:sp>
        <p:sp>
          <p:nvSpPr>
            <p:cNvPr id="166" name="직사각형 165">
              <a:extLst>
                <a:ext uri="{FF2B5EF4-FFF2-40B4-BE49-F238E27FC236}">
                  <a16:creationId xmlns:a16="http://schemas.microsoft.com/office/drawing/2014/main" id="{F25A28F3-B4B0-A377-A81D-D07103E3AC98}"/>
                </a:ext>
              </a:extLst>
            </p:cNvPr>
            <p:cNvSpPr/>
            <p:nvPr/>
          </p:nvSpPr>
          <p:spPr bwMode="auto">
            <a:xfrm>
              <a:off x="4265655" y="2620610"/>
              <a:ext cx="1319894" cy="267288"/>
            </a:xfrm>
            <a:prstGeom prst="rect">
              <a:avLst/>
            </a:prstGeom>
            <a:solidFill>
              <a:srgbClr val="00B0F0"/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000" b="1" dirty="0" err="1">
                  <a:solidFill>
                    <a:schemeClr val="bg1"/>
                  </a:solidFill>
                  <a:latin typeface="Arial" pitchFamily="34" charset="0"/>
                </a:rPr>
                <a:t>eds</a:t>
              </a:r>
              <a:endParaRPr lang="en-US" altLang="ko-KR" sz="10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170" name="직사각형 169">
              <a:extLst>
                <a:ext uri="{FF2B5EF4-FFF2-40B4-BE49-F238E27FC236}">
                  <a16:creationId xmlns:a16="http://schemas.microsoft.com/office/drawing/2014/main" id="{F25A28F3-B4B0-A377-A81D-D07103E3AC98}"/>
                </a:ext>
              </a:extLst>
            </p:cNvPr>
            <p:cNvSpPr/>
            <p:nvPr/>
          </p:nvSpPr>
          <p:spPr bwMode="auto">
            <a:xfrm>
              <a:off x="2451255" y="3175238"/>
              <a:ext cx="1319894" cy="267288"/>
            </a:xfrm>
            <a:prstGeom prst="rect">
              <a:avLst/>
            </a:prstGeom>
            <a:solidFill>
              <a:srgbClr val="00B0F0"/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000" b="1" dirty="0" err="1">
                  <a:solidFill>
                    <a:schemeClr val="bg1"/>
                  </a:solidFill>
                  <a:latin typeface="Arial" pitchFamily="34" charset="0"/>
                </a:rPr>
                <a:t>cicd</a:t>
              </a:r>
              <a:endParaRPr lang="en-US" altLang="ko-KR" sz="10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cxnSp>
          <p:nvCxnSpPr>
            <p:cNvPr id="174" name="구부러진 연결선 173"/>
            <p:cNvCxnSpPr>
              <a:stCxn id="170" idx="3"/>
              <a:endCxn id="166" idx="1"/>
            </p:cNvCxnSpPr>
            <p:nvPr/>
          </p:nvCxnSpPr>
          <p:spPr>
            <a:xfrm flipV="1">
              <a:off x="3771149" y="2754254"/>
              <a:ext cx="494506" cy="554628"/>
            </a:xfrm>
            <a:prstGeom prst="curved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구부러진 연결선 175"/>
            <p:cNvCxnSpPr>
              <a:stCxn id="170" idx="3"/>
            </p:cNvCxnSpPr>
            <p:nvPr/>
          </p:nvCxnSpPr>
          <p:spPr>
            <a:xfrm flipV="1">
              <a:off x="3771149" y="3109148"/>
              <a:ext cx="494505" cy="199734"/>
            </a:xfrm>
            <a:prstGeom prst="curved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구부러진 연결선 177"/>
            <p:cNvCxnSpPr>
              <a:endCxn id="161" idx="1"/>
            </p:cNvCxnSpPr>
            <p:nvPr/>
          </p:nvCxnSpPr>
          <p:spPr>
            <a:xfrm>
              <a:off x="3774050" y="3348560"/>
              <a:ext cx="491605" cy="148629"/>
            </a:xfrm>
            <a:prstGeom prst="curved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구부러진 연결선 179"/>
            <p:cNvCxnSpPr>
              <a:stCxn id="170" idx="3"/>
              <a:endCxn id="162" idx="1"/>
            </p:cNvCxnSpPr>
            <p:nvPr/>
          </p:nvCxnSpPr>
          <p:spPr>
            <a:xfrm>
              <a:off x="3771149" y="3308882"/>
              <a:ext cx="494506" cy="572416"/>
            </a:xfrm>
            <a:prstGeom prst="curved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구부러진 연결선 183"/>
            <p:cNvCxnSpPr>
              <a:endCxn id="170" idx="0"/>
            </p:cNvCxnSpPr>
            <p:nvPr/>
          </p:nvCxnSpPr>
          <p:spPr>
            <a:xfrm rot="5400000">
              <a:off x="2808382" y="2860239"/>
              <a:ext cx="617820" cy="12179"/>
            </a:xfrm>
            <a:prstGeom prst="curved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7" name="그룹 186"/>
          <p:cNvGrpSpPr/>
          <p:nvPr/>
        </p:nvGrpSpPr>
        <p:grpSpPr>
          <a:xfrm>
            <a:off x="448518" y="2575635"/>
            <a:ext cx="1989794" cy="1068156"/>
            <a:chOff x="2107727" y="4801111"/>
            <a:chExt cx="1989794" cy="1068156"/>
          </a:xfrm>
        </p:grpSpPr>
        <p:sp>
          <p:nvSpPr>
            <p:cNvPr id="188" name="직사각형 187">
              <a:extLst>
                <a:ext uri="{FF2B5EF4-FFF2-40B4-BE49-F238E27FC236}">
                  <a16:creationId xmlns:a16="http://schemas.microsoft.com/office/drawing/2014/main" id="{0C3AF374-BA2F-EE6B-BF40-F885F29F46E5}"/>
                </a:ext>
              </a:extLst>
            </p:cNvPr>
            <p:cNvSpPr/>
            <p:nvPr/>
          </p:nvSpPr>
          <p:spPr bwMode="auto">
            <a:xfrm>
              <a:off x="2387361" y="5033082"/>
              <a:ext cx="1425502" cy="287839"/>
            </a:xfrm>
            <a:prstGeom prst="rect">
              <a:avLst/>
            </a:prstGeom>
            <a:solidFill>
              <a:srgbClr val="002060"/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web</a:t>
              </a:r>
              <a:endParaRPr lang="ko-KR" altLang="en-US" sz="10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189" name="직사각형 188"/>
            <p:cNvSpPr/>
            <p:nvPr/>
          </p:nvSpPr>
          <p:spPr>
            <a:xfrm>
              <a:off x="2107727" y="4801111"/>
              <a:ext cx="1989794" cy="1068156"/>
            </a:xfrm>
            <a:prstGeom prst="rect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0" name="직사각형 189">
              <a:extLst>
                <a:ext uri="{FF2B5EF4-FFF2-40B4-BE49-F238E27FC236}">
                  <a16:creationId xmlns:a16="http://schemas.microsoft.com/office/drawing/2014/main" id="{0C3AF374-BA2F-EE6B-BF40-F885F29F46E5}"/>
                </a:ext>
              </a:extLst>
            </p:cNvPr>
            <p:cNvSpPr/>
            <p:nvPr/>
          </p:nvSpPr>
          <p:spPr bwMode="auto">
            <a:xfrm>
              <a:off x="2387361" y="5393122"/>
              <a:ext cx="1425502" cy="287839"/>
            </a:xfrm>
            <a:prstGeom prst="rect">
              <a:avLst/>
            </a:prstGeom>
            <a:solidFill>
              <a:srgbClr val="002060"/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was</a:t>
              </a:r>
              <a:endParaRPr lang="ko-KR" altLang="en-US" sz="10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191" name="TextBox 190"/>
            <p:cNvSpPr txBox="1"/>
            <p:nvPr/>
          </p:nvSpPr>
          <p:spPr>
            <a:xfrm>
              <a:off x="2165589" y="4829685"/>
              <a:ext cx="1541666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000" b="1" dirty="0">
                  <a:solidFill>
                    <a:schemeClr val="tx2"/>
                  </a:solidFill>
                  <a:latin typeface="Verdana" panose="020B0604030504040204" pitchFamily="34" charset="0"/>
                  <a:ea typeface="맑은 고딕" pitchFamily="50" charset="-127"/>
                  <a:cs typeface="Verdana" panose="020B0604030504040204" pitchFamily="34" charset="0"/>
                </a:rPr>
                <a:t>ITSM</a:t>
              </a:r>
              <a:endParaRPr lang="ko-KR" altLang="en-US" sz="1000" b="1" dirty="0">
                <a:solidFill>
                  <a:schemeClr val="tx2"/>
                </a:solidFill>
                <a:latin typeface="Verdana" panose="020B0604030504040204" pitchFamily="34" charset="0"/>
                <a:ea typeface="맑은 고딕" pitchFamily="50" charset="-127"/>
                <a:cs typeface="Verdana" panose="020B0604030504040204" pitchFamily="34" charset="0"/>
              </a:endParaRPr>
            </a:p>
          </p:txBody>
        </p:sp>
      </p:grpSp>
      <p:sp>
        <p:nvSpPr>
          <p:cNvPr id="197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306387" cy="144247"/>
          </a:xfrm>
        </p:spPr>
        <p:txBody>
          <a:bodyPr/>
          <a:lstStyle/>
          <a:p>
            <a:pPr>
              <a:defRPr/>
            </a:pPr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198753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2. ITSM </a:t>
            </a:r>
            <a:r>
              <a:rPr lang="ko-KR" altLang="en-US" dirty="0"/>
              <a:t>연동 구성</a:t>
            </a:r>
          </a:p>
        </p:txBody>
      </p:sp>
      <p:sp>
        <p:nvSpPr>
          <p:cNvPr id="5" name="제목 1"/>
          <p:cNvSpPr txBox="1">
            <a:spLocks/>
          </p:cNvSpPr>
          <p:nvPr/>
        </p:nvSpPr>
        <p:spPr bwMode="auto">
          <a:xfrm>
            <a:off x="529733" y="853745"/>
            <a:ext cx="9223774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958025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8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j-cs"/>
              </a:defRPr>
            </a:lvl1pPr>
            <a:lvl2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2pPr>
            <a:lvl3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3pPr>
            <a:lvl4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4pPr>
            <a:lvl5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5pPr>
            <a:lvl6pPr marL="429768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6pPr>
            <a:lvl7pPr marL="859536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7pPr>
            <a:lvl8pPr marL="1289304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8pPr>
            <a:lvl9pPr marL="1719072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altLang="ko-KR" sz="1600" dirty="0"/>
              <a:t>2.2. ITSM – CICD </a:t>
            </a:r>
            <a:r>
              <a:rPr lang="ko-KR" altLang="en-US" sz="1600" dirty="0"/>
              <a:t>연동 개발 서버 구성 </a:t>
            </a:r>
            <a:r>
              <a:rPr lang="en-US" altLang="ko-KR" sz="1600" dirty="0"/>
              <a:t>- </a:t>
            </a:r>
            <a:r>
              <a:rPr lang="ko-KR" altLang="en-US" sz="1600" dirty="0" err="1"/>
              <a:t>인터넷망</a:t>
            </a:r>
            <a:endParaRPr lang="ko-KR" altLang="en-US" sz="1600" dirty="0"/>
          </a:p>
        </p:txBody>
      </p:sp>
      <p:sp>
        <p:nvSpPr>
          <p:cNvPr id="3" name="폭발 1 2"/>
          <p:cNvSpPr/>
          <p:nvPr/>
        </p:nvSpPr>
        <p:spPr>
          <a:xfrm>
            <a:off x="1932831" y="2105637"/>
            <a:ext cx="6417578" cy="3280096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/>
              <a:t>인터넷망은</a:t>
            </a:r>
            <a:r>
              <a:rPr lang="ko-KR" altLang="en-US" dirty="0"/>
              <a:t> 연동 대상이 아님</a:t>
            </a:r>
          </a:p>
        </p:txBody>
      </p:sp>
      <p:sp>
        <p:nvSpPr>
          <p:cNvPr id="57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306387" cy="144247"/>
          </a:xfrm>
        </p:spPr>
        <p:txBody>
          <a:bodyPr/>
          <a:lstStyle/>
          <a:p>
            <a:pPr>
              <a:defRPr/>
            </a:pPr>
            <a:r>
              <a:rPr lang="en-US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25750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/>
          <p:cNvSpPr/>
          <p:nvPr/>
        </p:nvSpPr>
        <p:spPr>
          <a:xfrm>
            <a:off x="526918" y="2850127"/>
            <a:ext cx="8096963" cy="1166920"/>
          </a:xfrm>
          <a:prstGeom prst="rect">
            <a:avLst/>
          </a:prstGeom>
          <a:solidFill>
            <a:srgbClr val="70AD47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8614566" y="2841531"/>
            <a:ext cx="607041" cy="1175516"/>
          </a:xfrm>
          <a:prstGeom prst="rect">
            <a:avLst/>
          </a:prstGeom>
          <a:solidFill>
            <a:srgbClr val="70AD47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빌드</a:t>
            </a:r>
          </a:p>
        </p:txBody>
      </p:sp>
      <p:sp>
        <p:nvSpPr>
          <p:cNvPr id="80" name="직사각형 79"/>
          <p:cNvSpPr/>
          <p:nvPr/>
        </p:nvSpPr>
        <p:spPr>
          <a:xfrm>
            <a:off x="8614567" y="5607956"/>
            <a:ext cx="610572" cy="760231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000" b="1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배포</a:t>
            </a:r>
            <a:endParaRPr lang="en-US" altLang="ko-KR" sz="1000" b="1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완료</a:t>
            </a:r>
          </a:p>
        </p:txBody>
      </p:sp>
      <p:sp>
        <p:nvSpPr>
          <p:cNvPr id="81" name="직사각형 80"/>
          <p:cNvSpPr/>
          <p:nvPr/>
        </p:nvSpPr>
        <p:spPr>
          <a:xfrm>
            <a:off x="526918" y="5617803"/>
            <a:ext cx="8096963" cy="75038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8" name="직사각형 57"/>
          <p:cNvSpPr/>
          <p:nvPr/>
        </p:nvSpPr>
        <p:spPr>
          <a:xfrm>
            <a:off x="8614568" y="2038699"/>
            <a:ext cx="610572" cy="814980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000" b="1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토큰</a:t>
            </a:r>
            <a:endParaRPr lang="en-US" altLang="ko-KR" sz="1000" b="1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000" b="1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발급</a:t>
            </a:r>
            <a:endParaRPr kumimoji="0" lang="ko-KR" altLang="en-US" sz="1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526919" y="2049255"/>
            <a:ext cx="8096963" cy="804424"/>
          </a:xfrm>
          <a:prstGeom prst="rect">
            <a:avLst/>
          </a:prstGeom>
          <a:solidFill>
            <a:srgbClr val="5B9BD5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ITSM </a:t>
            </a:r>
            <a:r>
              <a:rPr lang="ko-KR" altLang="en-US" dirty="0"/>
              <a:t>연동 프로세스 </a:t>
            </a:r>
          </a:p>
        </p:txBody>
      </p:sp>
      <p:sp>
        <p:nvSpPr>
          <p:cNvPr id="5" name="제목 1"/>
          <p:cNvSpPr txBox="1">
            <a:spLocks/>
          </p:cNvSpPr>
          <p:nvPr/>
        </p:nvSpPr>
        <p:spPr bwMode="auto">
          <a:xfrm>
            <a:off x="529733" y="853745"/>
            <a:ext cx="9223774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958025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8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j-cs"/>
              </a:defRPr>
            </a:lvl1pPr>
            <a:lvl2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2pPr>
            <a:lvl3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3pPr>
            <a:lvl4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4pPr>
            <a:lvl5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5pPr>
            <a:lvl6pPr marL="429768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6pPr>
            <a:lvl7pPr marL="859536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7pPr>
            <a:lvl8pPr marL="1289304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8pPr>
            <a:lvl9pPr marL="1719072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altLang="ko-KR" sz="1600" dirty="0"/>
              <a:t>3.1. ITSM – CICD </a:t>
            </a:r>
            <a:r>
              <a:rPr lang="ko-KR" altLang="en-US" sz="1600" dirty="0"/>
              <a:t>연동 프로세스 </a:t>
            </a:r>
            <a:r>
              <a:rPr lang="en-US" altLang="ko-KR" sz="1600" dirty="0"/>
              <a:t>FLOW</a:t>
            </a:r>
            <a:endParaRPr lang="ko-KR" altLang="en-US" sz="1600" dirty="0"/>
          </a:p>
        </p:txBody>
      </p:sp>
      <p:grpSp>
        <p:nvGrpSpPr>
          <p:cNvPr id="86" name="그룹 85"/>
          <p:cNvGrpSpPr/>
          <p:nvPr/>
        </p:nvGrpSpPr>
        <p:grpSpPr>
          <a:xfrm>
            <a:off x="526918" y="3998573"/>
            <a:ext cx="8686207" cy="1609383"/>
            <a:chOff x="526918" y="4172068"/>
            <a:chExt cx="8686207" cy="1435888"/>
          </a:xfrm>
        </p:grpSpPr>
        <p:sp>
          <p:nvSpPr>
            <p:cNvPr id="11" name="직사각형 10"/>
            <p:cNvSpPr/>
            <p:nvPr/>
          </p:nvSpPr>
          <p:spPr>
            <a:xfrm>
              <a:off x="526918" y="4183440"/>
              <a:ext cx="8122305" cy="1424516"/>
            </a:xfrm>
            <a:prstGeom prst="rect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8656962" y="4172068"/>
              <a:ext cx="556163" cy="1427180"/>
            </a:xfrm>
            <a:prstGeom prst="rect">
              <a:avLst/>
            </a:prstGeom>
            <a:solidFill>
              <a:srgbClr val="ED7D31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1000" b="1" kern="0" dirty="0">
                  <a:solidFill>
                    <a:prstClr val="black"/>
                  </a:solidFill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배포</a:t>
              </a:r>
              <a:endParaRPr lang="en-US" altLang="ko-KR" sz="1000" b="1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목록</a:t>
              </a:r>
              <a:endParaRPr kumimoji="0" lang="en-US" altLang="ko-KR" sz="1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1000" b="1" kern="0" dirty="0">
                  <a:solidFill>
                    <a:prstClr val="black"/>
                  </a:solidFill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생성</a:t>
              </a:r>
              <a:endParaRPr kumimoji="0" lang="ko-KR" altLang="en-US" sz="1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</p:grpSp>
      <p:sp>
        <p:nvSpPr>
          <p:cNvPr id="22" name="직사각형 21"/>
          <p:cNvSpPr/>
          <p:nvPr/>
        </p:nvSpPr>
        <p:spPr>
          <a:xfrm>
            <a:off x="7985315" y="1443466"/>
            <a:ext cx="982127" cy="532484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CICD</a:t>
            </a:r>
            <a:endParaRPr kumimoji="0" lang="en-US" altLang="ko-KR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394113" y="1443466"/>
            <a:ext cx="982127" cy="532484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ITSM</a:t>
            </a:r>
            <a:endParaRPr kumimoji="0" lang="ko-KR" altLang="en-US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25" name="직선 연결선 24"/>
          <p:cNvCxnSpPr>
            <a:stCxn id="23" idx="2"/>
          </p:cNvCxnSpPr>
          <p:nvPr/>
        </p:nvCxnSpPr>
        <p:spPr>
          <a:xfrm>
            <a:off x="885177" y="1975950"/>
            <a:ext cx="0" cy="4533907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27" name="직선 연결선 26"/>
          <p:cNvCxnSpPr>
            <a:stCxn id="22" idx="2"/>
          </p:cNvCxnSpPr>
          <p:nvPr/>
        </p:nvCxnSpPr>
        <p:spPr>
          <a:xfrm>
            <a:off x="8476379" y="1975950"/>
            <a:ext cx="0" cy="4533907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EE4E95D5-39EB-9733-0798-0A8A262E7845}"/>
              </a:ext>
            </a:extLst>
          </p:cNvPr>
          <p:cNvSpPr txBox="1"/>
          <p:nvPr/>
        </p:nvSpPr>
        <p:spPr>
          <a:xfrm>
            <a:off x="4188780" y="2398544"/>
            <a:ext cx="1196161" cy="246221"/>
          </a:xfrm>
          <a:prstGeom prst="rect">
            <a:avLst/>
          </a:prstGeom>
          <a:noFill/>
          <a:effectLst/>
        </p:spPr>
        <p:txBody>
          <a:bodyPr wrap="none" rtlCol="0" anchor="ctr">
            <a:spAutoFit/>
          </a:bodyPr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000" b="1" dirty="0">
                <a:solidFill>
                  <a:srgbClr val="5B9BD5">
                    <a:lumMod val="50000"/>
                  </a:srgbClr>
                </a:solidFill>
                <a:latin typeface="맑은 고딕" panose="020B0503020000020004" pitchFamily="50" charset="-127"/>
                <a:cs typeface="+mn-cs"/>
              </a:rPr>
              <a:t>2. </a:t>
            </a:r>
            <a:r>
              <a:rPr lang="ko-KR" altLang="en-US" sz="1000" b="1" dirty="0">
                <a:solidFill>
                  <a:srgbClr val="5B9BD5">
                    <a:lumMod val="50000"/>
                  </a:srgbClr>
                </a:solidFill>
                <a:latin typeface="맑은 고딕" panose="020B0503020000020004" pitchFamily="50" charset="-127"/>
                <a:cs typeface="+mn-cs"/>
              </a:rPr>
              <a:t>인증 토큰 전송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E4E95D5-39EB-9733-0798-0A8A262E7845}"/>
              </a:ext>
            </a:extLst>
          </p:cNvPr>
          <p:cNvSpPr txBox="1"/>
          <p:nvPr/>
        </p:nvSpPr>
        <p:spPr>
          <a:xfrm>
            <a:off x="4102217" y="2798553"/>
            <a:ext cx="1369286" cy="246221"/>
          </a:xfrm>
          <a:prstGeom prst="rect">
            <a:avLst/>
          </a:prstGeom>
          <a:noFill/>
          <a:effectLst/>
        </p:spPr>
        <p:txBody>
          <a:bodyPr wrap="none" rtlCol="0" anchor="ctr">
            <a:spAutoFit/>
          </a:bodyPr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000" b="1" dirty="0">
                <a:solidFill>
                  <a:srgbClr val="5B9BD5">
                    <a:lumMod val="50000"/>
                  </a:srgbClr>
                </a:solidFill>
                <a:latin typeface="맑은 고딕" panose="020B0503020000020004" pitchFamily="50" charset="-127"/>
                <a:cs typeface="+mn-cs"/>
              </a:rPr>
              <a:t>3. </a:t>
            </a:r>
            <a:r>
              <a:rPr lang="ko-KR" altLang="en-US" sz="1000" b="1" dirty="0">
                <a:solidFill>
                  <a:srgbClr val="5B9BD5">
                    <a:lumMod val="50000"/>
                  </a:srgbClr>
                </a:solidFill>
                <a:latin typeface="맑은 고딕" panose="020B0503020000020004" pitchFamily="50" charset="-127"/>
                <a:cs typeface="+mn-cs"/>
              </a:rPr>
              <a:t>빌드 리스트 요청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E4E95D5-39EB-9733-0798-0A8A262E7845}"/>
              </a:ext>
            </a:extLst>
          </p:cNvPr>
          <p:cNvSpPr txBox="1"/>
          <p:nvPr/>
        </p:nvSpPr>
        <p:spPr>
          <a:xfrm>
            <a:off x="4124659" y="3198562"/>
            <a:ext cx="1324402" cy="246221"/>
          </a:xfrm>
          <a:prstGeom prst="rect">
            <a:avLst/>
          </a:prstGeom>
          <a:noFill/>
          <a:effectLst/>
        </p:spPr>
        <p:txBody>
          <a:bodyPr wrap="none" rtlCol="0" anchor="ctr">
            <a:spAutoFit/>
          </a:bodyPr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000" b="1" dirty="0">
                <a:solidFill>
                  <a:srgbClr val="5B9BD5">
                    <a:lumMod val="50000"/>
                  </a:srgbClr>
                </a:solidFill>
                <a:latin typeface="맑은 고딕" panose="020B0503020000020004" pitchFamily="50" charset="-127"/>
                <a:cs typeface="+mn-cs"/>
              </a:rPr>
              <a:t>4. </a:t>
            </a:r>
            <a:r>
              <a:rPr lang="ko-KR" altLang="en-US" sz="1000" b="1" dirty="0">
                <a:solidFill>
                  <a:srgbClr val="5B9BD5">
                    <a:lumMod val="50000"/>
                  </a:srgbClr>
                </a:solidFill>
                <a:latin typeface="맑은 고딕" panose="020B0503020000020004" pitchFamily="50" charset="-127"/>
                <a:cs typeface="+mn-cs"/>
              </a:rPr>
              <a:t>빌드 리스트 전송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E4E95D5-39EB-9733-0798-0A8A262E7845}"/>
              </a:ext>
            </a:extLst>
          </p:cNvPr>
          <p:cNvSpPr txBox="1"/>
          <p:nvPr/>
        </p:nvSpPr>
        <p:spPr>
          <a:xfrm>
            <a:off x="4038097" y="2062825"/>
            <a:ext cx="1497526" cy="246221"/>
          </a:xfrm>
          <a:prstGeom prst="rect">
            <a:avLst/>
          </a:prstGeom>
          <a:noFill/>
          <a:effectLst/>
        </p:spPr>
        <p:txBody>
          <a:bodyPr wrap="none" rtlCol="0" anchor="ctr">
            <a:spAutoFit/>
          </a:bodyPr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000" b="1" dirty="0">
                <a:solidFill>
                  <a:srgbClr val="5B9BD5">
                    <a:lumMod val="50000"/>
                  </a:srgbClr>
                </a:solidFill>
                <a:latin typeface="맑은 고딕" panose="020B0503020000020004" pitchFamily="50" charset="-127"/>
                <a:cs typeface="+mn-cs"/>
              </a:rPr>
              <a:t>1. </a:t>
            </a:r>
            <a:r>
              <a:rPr lang="ko-KR" altLang="en-US" sz="1000" b="1" dirty="0">
                <a:solidFill>
                  <a:srgbClr val="5B9BD5">
                    <a:lumMod val="50000"/>
                  </a:srgbClr>
                </a:solidFill>
                <a:latin typeface="맑은 고딕" panose="020B0503020000020004" pitchFamily="50" charset="-127"/>
                <a:cs typeface="+mn-cs"/>
              </a:rPr>
              <a:t>인증 토큰 발급 요청</a:t>
            </a:r>
          </a:p>
        </p:txBody>
      </p:sp>
      <p:cxnSp>
        <p:nvCxnSpPr>
          <p:cNvPr id="37" name="직선 화살표 연결선 36"/>
          <p:cNvCxnSpPr/>
          <p:nvPr/>
        </p:nvCxnSpPr>
        <p:spPr>
          <a:xfrm>
            <a:off x="895554" y="2321650"/>
            <a:ext cx="7580824" cy="0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8" name="직선 화살표 연결선 37"/>
          <p:cNvCxnSpPr/>
          <p:nvPr/>
        </p:nvCxnSpPr>
        <p:spPr>
          <a:xfrm flipH="1">
            <a:off x="893151" y="2721659"/>
            <a:ext cx="7583227" cy="0"/>
          </a:xfrm>
          <a:prstGeom prst="straightConnector1">
            <a:avLst/>
          </a:prstGeom>
          <a:noFill/>
          <a:ln w="6350" cap="flat" cmpd="sng" algn="ctr">
            <a:solidFill>
              <a:srgbClr val="002060"/>
            </a:solidFill>
            <a:prstDash val="dash"/>
            <a:miter lim="800000"/>
            <a:tailEnd type="triangle"/>
          </a:ln>
          <a:effectLst/>
        </p:spPr>
      </p:cxnSp>
      <p:cxnSp>
        <p:nvCxnSpPr>
          <p:cNvPr id="42" name="직선 화살표 연결선 41"/>
          <p:cNvCxnSpPr/>
          <p:nvPr/>
        </p:nvCxnSpPr>
        <p:spPr>
          <a:xfrm>
            <a:off x="888011" y="3921686"/>
            <a:ext cx="7588367" cy="0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EE4E95D5-39EB-9733-0798-0A8A262E7845}"/>
              </a:ext>
            </a:extLst>
          </p:cNvPr>
          <p:cNvSpPr txBox="1"/>
          <p:nvPr/>
        </p:nvSpPr>
        <p:spPr>
          <a:xfrm>
            <a:off x="3583623" y="3598571"/>
            <a:ext cx="2406475" cy="246221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000" b="1" dirty="0">
                <a:solidFill>
                  <a:srgbClr val="5B9BD5">
                    <a:lumMod val="50000"/>
                  </a:srgbClr>
                </a:solidFill>
                <a:latin typeface="맑은 고딕" panose="020B0503020000020004" pitchFamily="50" charset="-127"/>
                <a:cs typeface="+mn-cs"/>
              </a:rPr>
              <a:t>5. </a:t>
            </a:r>
            <a:r>
              <a:rPr lang="ko-KR" altLang="en-US" sz="1000" b="1" dirty="0">
                <a:solidFill>
                  <a:srgbClr val="5B9BD5">
                    <a:lumMod val="50000"/>
                  </a:srgbClr>
                </a:solidFill>
                <a:latin typeface="맑은 고딕" panose="020B0503020000020004" pitchFamily="50" charset="-127"/>
                <a:cs typeface="+mn-cs"/>
              </a:rPr>
              <a:t>빌드 요청</a:t>
            </a:r>
          </a:p>
        </p:txBody>
      </p:sp>
      <p:cxnSp>
        <p:nvCxnSpPr>
          <p:cNvPr id="44" name="직선 화살표 연결선 43"/>
          <p:cNvCxnSpPr/>
          <p:nvPr/>
        </p:nvCxnSpPr>
        <p:spPr>
          <a:xfrm>
            <a:off x="893151" y="3121668"/>
            <a:ext cx="7583227" cy="0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5" name="직선 화살표 연결선 44"/>
          <p:cNvCxnSpPr/>
          <p:nvPr/>
        </p:nvCxnSpPr>
        <p:spPr>
          <a:xfrm flipH="1">
            <a:off x="893151" y="3521677"/>
            <a:ext cx="7583228" cy="0"/>
          </a:xfrm>
          <a:prstGeom prst="straightConnector1">
            <a:avLst/>
          </a:prstGeom>
          <a:noFill/>
          <a:ln w="6350" cap="flat" cmpd="sng" algn="ctr">
            <a:solidFill>
              <a:srgbClr val="002060"/>
            </a:solidFill>
            <a:prstDash val="dash"/>
            <a:miter lim="800000"/>
            <a:tailEnd type="triangle"/>
          </a:ln>
          <a:effectLst/>
        </p:spPr>
      </p:cxnSp>
      <p:cxnSp>
        <p:nvCxnSpPr>
          <p:cNvPr id="48" name="직선 화살표 연결선 47"/>
          <p:cNvCxnSpPr/>
          <p:nvPr/>
        </p:nvCxnSpPr>
        <p:spPr>
          <a:xfrm flipV="1">
            <a:off x="895554" y="4321695"/>
            <a:ext cx="7569953" cy="18466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EE4E95D5-39EB-9733-0798-0A8A262E7845}"/>
              </a:ext>
            </a:extLst>
          </p:cNvPr>
          <p:cNvSpPr txBox="1"/>
          <p:nvPr/>
        </p:nvSpPr>
        <p:spPr>
          <a:xfrm>
            <a:off x="3643443" y="3998580"/>
            <a:ext cx="2286834" cy="246221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000" b="1" dirty="0">
                <a:solidFill>
                  <a:srgbClr val="5B9BD5">
                    <a:lumMod val="50000"/>
                  </a:srgbClr>
                </a:solidFill>
                <a:latin typeface="맑은 고딕" panose="020B0503020000020004" pitchFamily="50" charset="-127"/>
                <a:cs typeface="+mn-cs"/>
              </a:rPr>
              <a:t>6. </a:t>
            </a:r>
            <a:r>
              <a:rPr lang="ko-KR" altLang="en-US" sz="1000" b="1" dirty="0">
                <a:solidFill>
                  <a:srgbClr val="5B9BD5">
                    <a:lumMod val="50000"/>
                  </a:srgbClr>
                </a:solidFill>
                <a:latin typeface="맑은 고딕" panose="020B0503020000020004" pitchFamily="50" charset="-127"/>
                <a:cs typeface="+mn-cs"/>
              </a:rPr>
              <a:t>빌드 완료 목록 요청</a:t>
            </a:r>
          </a:p>
        </p:txBody>
      </p:sp>
      <p:cxnSp>
        <p:nvCxnSpPr>
          <p:cNvPr id="50" name="직선 화살표 연결선 49"/>
          <p:cNvCxnSpPr/>
          <p:nvPr/>
        </p:nvCxnSpPr>
        <p:spPr>
          <a:xfrm flipH="1">
            <a:off x="893151" y="4740170"/>
            <a:ext cx="7560526" cy="0"/>
          </a:xfrm>
          <a:prstGeom prst="straightConnector1">
            <a:avLst/>
          </a:prstGeom>
          <a:noFill/>
          <a:ln w="6350" cap="flat" cmpd="sng" algn="ctr">
            <a:solidFill>
              <a:srgbClr val="002060"/>
            </a:solidFill>
            <a:prstDash val="dash"/>
            <a:miter lim="800000"/>
            <a:tailEnd type="triangle"/>
          </a:ln>
          <a:effectLst/>
        </p:spPr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EE4E95D5-39EB-9733-0798-0A8A262E7845}"/>
              </a:ext>
            </a:extLst>
          </p:cNvPr>
          <p:cNvSpPr txBox="1"/>
          <p:nvPr/>
        </p:nvSpPr>
        <p:spPr>
          <a:xfrm>
            <a:off x="3954988" y="4417055"/>
            <a:ext cx="1663744" cy="246221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000" b="1" dirty="0">
                <a:solidFill>
                  <a:srgbClr val="5B9BD5">
                    <a:lumMod val="50000"/>
                  </a:srgbClr>
                </a:solidFill>
                <a:latin typeface="맑은 고딕" panose="020B0503020000020004" pitchFamily="50" charset="-127"/>
                <a:cs typeface="+mn-cs"/>
              </a:rPr>
              <a:t>7. </a:t>
            </a:r>
            <a:r>
              <a:rPr lang="ko-KR" altLang="en-US" sz="1000" b="1" dirty="0">
                <a:solidFill>
                  <a:srgbClr val="5B9BD5">
                    <a:lumMod val="50000"/>
                  </a:srgbClr>
                </a:solidFill>
                <a:latin typeface="맑은 고딕" panose="020B0503020000020004" pitchFamily="50" charset="-127"/>
                <a:cs typeface="+mn-cs"/>
              </a:rPr>
              <a:t>빌드 완료 리스트 전송</a:t>
            </a:r>
          </a:p>
        </p:txBody>
      </p:sp>
      <p:cxnSp>
        <p:nvCxnSpPr>
          <p:cNvPr id="52" name="직선 화살표 연결선 51"/>
          <p:cNvCxnSpPr/>
          <p:nvPr/>
        </p:nvCxnSpPr>
        <p:spPr>
          <a:xfrm flipH="1">
            <a:off x="913714" y="5540188"/>
            <a:ext cx="7551793" cy="0"/>
          </a:xfrm>
          <a:prstGeom prst="straightConnector1">
            <a:avLst/>
          </a:prstGeom>
          <a:noFill/>
          <a:ln w="6350" cap="flat" cmpd="sng" algn="ctr">
            <a:solidFill>
              <a:srgbClr val="002060"/>
            </a:solidFill>
            <a:prstDash val="dash"/>
            <a:miter lim="800000"/>
            <a:tailEnd type="triangle"/>
          </a:ln>
          <a:effectLst/>
        </p:spPr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EE4E95D5-39EB-9733-0798-0A8A262E7845}"/>
              </a:ext>
            </a:extLst>
          </p:cNvPr>
          <p:cNvSpPr txBox="1"/>
          <p:nvPr/>
        </p:nvSpPr>
        <p:spPr>
          <a:xfrm>
            <a:off x="4038097" y="4817064"/>
            <a:ext cx="1497526" cy="246221"/>
          </a:xfrm>
          <a:prstGeom prst="rect">
            <a:avLst/>
          </a:prstGeom>
          <a:noFill/>
          <a:effectLst/>
        </p:spPr>
        <p:txBody>
          <a:bodyPr wrap="none" rtlCol="0" anchor="ctr">
            <a:spAutoFit/>
          </a:bodyPr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000" b="1" dirty="0">
                <a:solidFill>
                  <a:srgbClr val="5B9BD5">
                    <a:lumMod val="50000"/>
                  </a:srgbClr>
                </a:solidFill>
                <a:latin typeface="맑은 고딕" panose="020B0503020000020004" pitchFamily="50" charset="-127"/>
                <a:cs typeface="+mn-cs"/>
              </a:rPr>
              <a:t>8. </a:t>
            </a:r>
            <a:r>
              <a:rPr lang="ko-KR" altLang="en-US" sz="1000" b="1" dirty="0">
                <a:solidFill>
                  <a:srgbClr val="5B9BD5">
                    <a:lumMod val="50000"/>
                  </a:srgbClr>
                </a:solidFill>
                <a:latin typeface="맑은 고딕" panose="020B0503020000020004" pitchFamily="50" charset="-127"/>
                <a:cs typeface="+mn-cs"/>
              </a:rPr>
              <a:t>배포 목록 생성 요청</a:t>
            </a:r>
          </a:p>
        </p:txBody>
      </p:sp>
      <p:cxnSp>
        <p:nvCxnSpPr>
          <p:cNvPr id="54" name="직선 화살표 연결선 53"/>
          <p:cNvCxnSpPr/>
          <p:nvPr/>
        </p:nvCxnSpPr>
        <p:spPr>
          <a:xfrm>
            <a:off x="893151" y="5140179"/>
            <a:ext cx="7560526" cy="0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55" name="직선 화살표 연결선 54"/>
          <p:cNvCxnSpPr/>
          <p:nvPr/>
        </p:nvCxnSpPr>
        <p:spPr>
          <a:xfrm flipH="1">
            <a:off x="884418" y="6275908"/>
            <a:ext cx="7591960" cy="0"/>
          </a:xfrm>
          <a:prstGeom prst="straightConnector1">
            <a:avLst/>
          </a:prstGeom>
          <a:noFill/>
          <a:ln w="6350" cap="flat" cmpd="sng" algn="ctr">
            <a:solidFill>
              <a:srgbClr val="002060"/>
            </a:solidFill>
            <a:prstDash val="dash"/>
            <a:miter lim="800000"/>
            <a:tailEnd type="triangle"/>
          </a:ln>
          <a:effectLst/>
        </p:spPr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EE4E95D5-39EB-9733-0798-0A8A262E7845}"/>
              </a:ext>
            </a:extLst>
          </p:cNvPr>
          <p:cNvSpPr txBox="1"/>
          <p:nvPr/>
        </p:nvSpPr>
        <p:spPr>
          <a:xfrm>
            <a:off x="3903671" y="5217073"/>
            <a:ext cx="1766378" cy="246221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000" b="1" dirty="0">
                <a:solidFill>
                  <a:srgbClr val="5B9BD5">
                    <a:lumMod val="50000"/>
                  </a:srgbClr>
                </a:solidFill>
                <a:latin typeface="맑은 고딕" panose="020B0503020000020004" pitchFamily="50" charset="-127"/>
                <a:cs typeface="+mn-cs"/>
              </a:rPr>
              <a:t>9. </a:t>
            </a:r>
            <a:r>
              <a:rPr lang="ko-KR" altLang="en-US" sz="1000" b="1" dirty="0">
                <a:solidFill>
                  <a:srgbClr val="5B9BD5">
                    <a:lumMod val="50000"/>
                  </a:srgbClr>
                </a:solidFill>
                <a:latin typeface="맑은 고딕" panose="020B0503020000020004" pitchFamily="50" charset="-127"/>
                <a:cs typeface="+mn-cs"/>
              </a:rPr>
              <a:t>배포 목록 생성 완료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E4E95D5-39EB-9733-0798-0A8A262E7845}"/>
              </a:ext>
            </a:extLst>
          </p:cNvPr>
          <p:cNvSpPr txBox="1"/>
          <p:nvPr/>
        </p:nvSpPr>
        <p:spPr>
          <a:xfrm>
            <a:off x="4302593" y="5952801"/>
            <a:ext cx="968535" cy="246221"/>
          </a:xfrm>
          <a:prstGeom prst="rect">
            <a:avLst/>
          </a:prstGeom>
          <a:noFill/>
          <a:effectLst/>
        </p:spPr>
        <p:txBody>
          <a:bodyPr wrap="none" rtlCol="0" anchor="ctr">
            <a:spAutoFit/>
          </a:bodyPr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000" b="1" dirty="0">
                <a:solidFill>
                  <a:srgbClr val="5B9BD5">
                    <a:lumMod val="50000"/>
                  </a:srgbClr>
                </a:solidFill>
                <a:latin typeface="맑은 고딕" panose="020B0503020000020004" pitchFamily="50" charset="-127"/>
                <a:cs typeface="+mn-cs"/>
              </a:rPr>
              <a:t>11. </a:t>
            </a:r>
            <a:r>
              <a:rPr lang="ko-KR" altLang="en-US" sz="1000" b="1" dirty="0">
                <a:solidFill>
                  <a:srgbClr val="5B9BD5">
                    <a:lumMod val="50000"/>
                  </a:srgbClr>
                </a:solidFill>
                <a:latin typeface="맑은 고딕" panose="020B0503020000020004" pitchFamily="50" charset="-127"/>
                <a:cs typeface="+mn-cs"/>
              </a:rPr>
              <a:t>배포 완료</a:t>
            </a:r>
          </a:p>
        </p:txBody>
      </p:sp>
      <p:grpSp>
        <p:nvGrpSpPr>
          <p:cNvPr id="74" name="그룹 73"/>
          <p:cNvGrpSpPr/>
          <p:nvPr/>
        </p:nvGrpSpPr>
        <p:grpSpPr>
          <a:xfrm>
            <a:off x="895554" y="5617075"/>
            <a:ext cx="7580824" cy="258832"/>
            <a:chOff x="895554" y="2062818"/>
            <a:chExt cx="7580824" cy="258832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EE4E95D5-39EB-9733-0798-0A8A262E7845}"/>
                </a:ext>
              </a:extLst>
            </p:cNvPr>
            <p:cNvSpPr txBox="1"/>
            <p:nvPr/>
          </p:nvSpPr>
          <p:spPr>
            <a:xfrm>
              <a:off x="4302593" y="2062818"/>
              <a:ext cx="968535" cy="246221"/>
            </a:xfrm>
            <a:prstGeom prst="rect">
              <a:avLst/>
            </a:prstGeom>
            <a:noFill/>
            <a:effectLst/>
          </p:spPr>
          <p:txBody>
            <a:bodyPr wrap="none" rtlCol="0" anchor="ctr">
              <a:spAutoFit/>
            </a:bodyPr>
            <a:lstStyle/>
            <a:p>
              <a:pPr algn="ctr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000" b="1" dirty="0">
                  <a:solidFill>
                    <a:srgbClr val="5B9BD5">
                      <a:lumMod val="50000"/>
                    </a:srgbClr>
                  </a:solidFill>
                  <a:latin typeface="맑은 고딕" panose="020B0503020000020004" pitchFamily="50" charset="-127"/>
                  <a:cs typeface="+mn-cs"/>
                </a:rPr>
                <a:t>10. </a:t>
              </a:r>
              <a:r>
                <a:rPr lang="ko-KR" altLang="en-US" sz="1000" b="1" dirty="0">
                  <a:solidFill>
                    <a:srgbClr val="5B9BD5">
                      <a:lumMod val="50000"/>
                    </a:srgbClr>
                  </a:solidFill>
                  <a:latin typeface="맑은 고딕" panose="020B0503020000020004" pitchFamily="50" charset="-127"/>
                  <a:cs typeface="+mn-cs"/>
                </a:rPr>
                <a:t>배포 승인</a:t>
              </a:r>
            </a:p>
          </p:txBody>
        </p:sp>
        <p:cxnSp>
          <p:nvCxnSpPr>
            <p:cNvPr id="76" name="직선 화살표 연결선 75"/>
            <p:cNvCxnSpPr/>
            <p:nvPr/>
          </p:nvCxnSpPr>
          <p:spPr>
            <a:xfrm>
              <a:off x="895554" y="2321650"/>
              <a:ext cx="7580824" cy="0"/>
            </a:xfrm>
            <a:prstGeom prst="straightConnector1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</p:grpSp>
      <p:sp>
        <p:nvSpPr>
          <p:cNvPr id="88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306387" cy="144247"/>
          </a:xfrm>
        </p:spPr>
        <p:txBody>
          <a:bodyPr/>
          <a:lstStyle/>
          <a:p>
            <a:pPr>
              <a:defRPr/>
            </a:pPr>
            <a:r>
              <a:rPr lang="en-US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8651576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ITSM</a:t>
            </a:r>
            <a:r>
              <a:rPr lang="ko-KR" altLang="en-US" dirty="0"/>
              <a:t> 연동 프로세스 </a:t>
            </a:r>
          </a:p>
        </p:txBody>
      </p:sp>
      <p:sp>
        <p:nvSpPr>
          <p:cNvPr id="5" name="제목 1"/>
          <p:cNvSpPr txBox="1">
            <a:spLocks/>
          </p:cNvSpPr>
          <p:nvPr/>
        </p:nvSpPr>
        <p:spPr bwMode="auto">
          <a:xfrm>
            <a:off x="529733" y="853745"/>
            <a:ext cx="9223774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958025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8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j-cs"/>
              </a:defRPr>
            </a:lvl1pPr>
            <a:lvl2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2pPr>
            <a:lvl3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3pPr>
            <a:lvl4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4pPr>
            <a:lvl5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5pPr>
            <a:lvl6pPr marL="429768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6pPr>
            <a:lvl7pPr marL="859536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7pPr>
            <a:lvl8pPr marL="1289304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8pPr>
            <a:lvl9pPr marL="1719072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altLang="ko-KR" sz="1600" dirty="0"/>
              <a:t>3.2. ITSM – CICD </a:t>
            </a:r>
            <a:r>
              <a:rPr lang="ko-KR" altLang="en-US" sz="1600" dirty="0"/>
              <a:t>연동 프로세스</a:t>
            </a:r>
          </a:p>
        </p:txBody>
      </p:sp>
      <p:sp>
        <p:nvSpPr>
          <p:cNvPr id="117" name="직사각형 116">
            <a:extLst>
              <a:ext uri="{FF2B5EF4-FFF2-40B4-BE49-F238E27FC236}">
                <a16:creationId xmlns:a16="http://schemas.microsoft.com/office/drawing/2014/main" id="{4851030F-87A8-43FA-AADC-77EA7844123C}"/>
              </a:ext>
            </a:extLst>
          </p:cNvPr>
          <p:cNvSpPr/>
          <p:nvPr/>
        </p:nvSpPr>
        <p:spPr bwMode="auto">
          <a:xfrm>
            <a:off x="4548005" y="1994511"/>
            <a:ext cx="921754" cy="1127814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</a:rPr>
              <a:t>EDS</a:t>
            </a:r>
          </a:p>
          <a:p>
            <a:pPr algn="ctr" eaLnBrk="0" hangingPunct="0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</a:rPr>
              <a:t>/Jenkins</a:t>
            </a:r>
          </a:p>
          <a:p>
            <a:pPr algn="ctr" eaLnBrk="0" hangingPunct="0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</a:rPr>
              <a:t>Server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</a:endParaRPr>
          </a:p>
        </p:txBody>
      </p:sp>
      <p:grpSp>
        <p:nvGrpSpPr>
          <p:cNvPr id="118" name="그룹 117">
            <a:extLst>
              <a:ext uri="{FF2B5EF4-FFF2-40B4-BE49-F238E27FC236}">
                <a16:creationId xmlns:a16="http://schemas.microsoft.com/office/drawing/2014/main" id="{28F00FA9-2D6A-99A0-7142-69854FCEF05D}"/>
              </a:ext>
            </a:extLst>
          </p:cNvPr>
          <p:cNvGrpSpPr/>
          <p:nvPr/>
        </p:nvGrpSpPr>
        <p:grpSpPr>
          <a:xfrm>
            <a:off x="4826553" y="3460611"/>
            <a:ext cx="1440241" cy="1037887"/>
            <a:chOff x="5508104" y="4005064"/>
            <a:chExt cx="1800200" cy="1192795"/>
          </a:xfrm>
        </p:grpSpPr>
        <p:sp>
          <p:nvSpPr>
            <p:cNvPr id="162" name="실행 단추: 문서 161">
              <a:hlinkClick r:id="" action="ppaction://noaction" highlightClick="1"/>
              <a:extLst>
                <a:ext uri="{FF2B5EF4-FFF2-40B4-BE49-F238E27FC236}">
                  <a16:creationId xmlns:a16="http://schemas.microsoft.com/office/drawing/2014/main" id="{9CF5C81D-47A7-1A1D-6EDA-B788536AE627}"/>
                </a:ext>
              </a:extLst>
            </p:cNvPr>
            <p:cNvSpPr/>
            <p:nvPr/>
          </p:nvSpPr>
          <p:spPr bwMode="auto">
            <a:xfrm>
              <a:off x="5508104" y="4005064"/>
              <a:ext cx="1800200" cy="936104"/>
            </a:xfrm>
            <a:prstGeom prst="actionButtonDocumen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ko-KR" altLang="en-US" sz="1200" dirty="0">
                <a:latin typeface="Arial" pitchFamily="34" charset="0"/>
              </a:endParaRP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CA94F999-B739-5A5C-02C2-0EBB30A8310C}"/>
                </a:ext>
              </a:extLst>
            </p:cNvPr>
            <p:cNvSpPr txBox="1"/>
            <p:nvPr/>
          </p:nvSpPr>
          <p:spPr>
            <a:xfrm>
              <a:off x="5921757" y="4773403"/>
              <a:ext cx="976175" cy="4244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>
                      <a:lumMod val="75000"/>
                    </a:schemeClr>
                  </a:solidFill>
                  <a:latin typeface="+mn-ea"/>
                </a:rPr>
                <a:t>Maven</a:t>
              </a:r>
            </a:p>
            <a:p>
              <a:pPr algn="ctr"/>
              <a:r>
                <a:rPr lang="en-US" altLang="ko-KR" sz="900" dirty="0">
                  <a:solidFill>
                    <a:schemeClr val="bg1">
                      <a:lumMod val="75000"/>
                    </a:schemeClr>
                  </a:solidFill>
                  <a:latin typeface="+mn-ea"/>
                </a:rPr>
                <a:t>Build Script</a:t>
              </a:r>
              <a:endParaRPr lang="ko-KR" altLang="en-US" sz="900" dirty="0">
                <a:solidFill>
                  <a:schemeClr val="bg1">
                    <a:lumMod val="75000"/>
                  </a:schemeClr>
                </a:solidFill>
                <a:latin typeface="+mn-ea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6D986148-5EF1-DE4E-BD6B-96F6686CA97E}"/>
                </a:ext>
              </a:extLst>
            </p:cNvPr>
            <p:cNvSpPr txBox="1"/>
            <p:nvPr/>
          </p:nvSpPr>
          <p:spPr>
            <a:xfrm>
              <a:off x="6044341" y="4358215"/>
              <a:ext cx="727723" cy="2476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>
                  <a:latin typeface="+mn-ea"/>
                </a:rPr>
                <a:t>pom.xml</a:t>
              </a:r>
              <a:endParaRPr lang="ko-KR" altLang="en-US" sz="800" dirty="0">
                <a:latin typeface="+mn-ea"/>
              </a:endParaRPr>
            </a:p>
          </p:txBody>
        </p:sp>
      </p:grpSp>
      <p:grpSp>
        <p:nvGrpSpPr>
          <p:cNvPr id="119" name="그룹 118">
            <a:extLst>
              <a:ext uri="{FF2B5EF4-FFF2-40B4-BE49-F238E27FC236}">
                <a16:creationId xmlns:a16="http://schemas.microsoft.com/office/drawing/2014/main" id="{97B8F1F3-0C41-4FF3-E078-4C084D7A2942}"/>
              </a:ext>
            </a:extLst>
          </p:cNvPr>
          <p:cNvGrpSpPr/>
          <p:nvPr/>
        </p:nvGrpSpPr>
        <p:grpSpPr>
          <a:xfrm>
            <a:off x="3847189" y="3460611"/>
            <a:ext cx="1440241" cy="1080007"/>
            <a:chOff x="7092280" y="2420888"/>
            <a:chExt cx="1800200" cy="1241202"/>
          </a:xfrm>
        </p:grpSpPr>
        <p:sp>
          <p:nvSpPr>
            <p:cNvPr id="158" name="실행 단추: 문서 157">
              <a:hlinkClick r:id="" action="ppaction://noaction" highlightClick="1"/>
              <a:extLst>
                <a:ext uri="{FF2B5EF4-FFF2-40B4-BE49-F238E27FC236}">
                  <a16:creationId xmlns:a16="http://schemas.microsoft.com/office/drawing/2014/main" id="{DF22CB03-26CD-4FAE-0610-6AAD6F06F332}"/>
                </a:ext>
              </a:extLst>
            </p:cNvPr>
            <p:cNvSpPr/>
            <p:nvPr/>
          </p:nvSpPr>
          <p:spPr bwMode="auto">
            <a:xfrm>
              <a:off x="7092280" y="2420888"/>
              <a:ext cx="1800200" cy="936104"/>
            </a:xfrm>
            <a:prstGeom prst="actionButtonDocumen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ko-KR" altLang="en-US" sz="1200" dirty="0">
                <a:latin typeface="Arial" pitchFamily="34" charset="0"/>
              </a:endParaRPr>
            </a:p>
          </p:txBody>
        </p:sp>
        <p:grpSp>
          <p:nvGrpSpPr>
            <p:cNvPr id="159" name="그룹 64">
              <a:extLst>
                <a:ext uri="{FF2B5EF4-FFF2-40B4-BE49-F238E27FC236}">
                  <a16:creationId xmlns:a16="http://schemas.microsoft.com/office/drawing/2014/main" id="{E05F9E9B-27D4-D39F-7AF0-D8892338E9A5}"/>
                </a:ext>
              </a:extLst>
            </p:cNvPr>
            <p:cNvGrpSpPr/>
            <p:nvPr/>
          </p:nvGrpSpPr>
          <p:grpSpPr>
            <a:xfrm>
              <a:off x="7472451" y="2800648"/>
              <a:ext cx="1060327" cy="861442"/>
              <a:chOff x="7472451" y="2800648"/>
              <a:chExt cx="1060327" cy="861442"/>
            </a:xfrm>
          </p:grpSpPr>
          <p:sp>
            <p:nvSpPr>
              <p:cNvPr id="160" name="TextBox 159">
                <a:extLst>
                  <a:ext uri="{FF2B5EF4-FFF2-40B4-BE49-F238E27FC236}">
                    <a16:creationId xmlns:a16="http://schemas.microsoft.com/office/drawing/2014/main" id="{C27EC1CE-6076-CE6C-AC7B-6714DF1238BA}"/>
                  </a:ext>
                </a:extLst>
              </p:cNvPr>
              <p:cNvSpPr txBox="1"/>
              <p:nvPr/>
            </p:nvSpPr>
            <p:spPr>
              <a:xfrm>
                <a:off x="7472451" y="3202262"/>
                <a:ext cx="1060327" cy="4598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ko-KR" sz="1000" dirty="0">
                    <a:solidFill>
                      <a:schemeClr val="bg1">
                        <a:lumMod val="75000"/>
                      </a:schemeClr>
                    </a:solidFill>
                    <a:latin typeface="+mn-ea"/>
                  </a:rPr>
                  <a:t>Ant</a:t>
                </a:r>
              </a:p>
              <a:p>
                <a:pPr algn="ctr"/>
                <a:r>
                  <a:rPr lang="en-US" altLang="ko-KR" sz="1000" dirty="0">
                    <a:solidFill>
                      <a:schemeClr val="bg1">
                        <a:lumMod val="75000"/>
                      </a:schemeClr>
                    </a:solidFill>
                    <a:latin typeface="+mn-ea"/>
                  </a:rPr>
                  <a:t>Build Script</a:t>
                </a:r>
                <a:endParaRPr lang="ko-KR" altLang="en-US" sz="1000" dirty="0">
                  <a:solidFill>
                    <a:schemeClr val="bg1">
                      <a:lumMod val="75000"/>
                    </a:schemeClr>
                  </a:solidFill>
                  <a:latin typeface="+mn-ea"/>
                </a:endParaRPr>
              </a:p>
            </p:txBody>
          </p:sp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D733C363-FF33-B5AB-725C-3A51FCC8E8BD}"/>
                  </a:ext>
                </a:extLst>
              </p:cNvPr>
              <p:cNvSpPr txBox="1"/>
              <p:nvPr/>
            </p:nvSpPr>
            <p:spPr>
              <a:xfrm>
                <a:off x="7607381" y="2800648"/>
                <a:ext cx="755774" cy="2476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dirty="0">
                    <a:latin typeface="+mn-ea"/>
                  </a:rPr>
                  <a:t>build.xml</a:t>
                </a:r>
                <a:endParaRPr lang="ko-KR" altLang="en-US" sz="800" dirty="0">
                  <a:latin typeface="+mn-ea"/>
                </a:endParaRPr>
              </a:p>
            </p:txBody>
          </p:sp>
        </p:grpSp>
      </p:grpSp>
      <p:sp>
        <p:nvSpPr>
          <p:cNvPr id="120" name="직사각형 119">
            <a:extLst>
              <a:ext uri="{FF2B5EF4-FFF2-40B4-BE49-F238E27FC236}">
                <a16:creationId xmlns:a16="http://schemas.microsoft.com/office/drawing/2014/main" id="{7EB6F8DB-B4A1-ABF2-083A-3CE1D977A472}"/>
              </a:ext>
            </a:extLst>
          </p:cNvPr>
          <p:cNvSpPr/>
          <p:nvPr/>
        </p:nvSpPr>
        <p:spPr bwMode="auto">
          <a:xfrm>
            <a:off x="2579777" y="1994511"/>
            <a:ext cx="921754" cy="1127814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</a:rPr>
              <a:t>CICD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</a:endParaRPr>
          </a:p>
        </p:txBody>
      </p:sp>
      <p:grpSp>
        <p:nvGrpSpPr>
          <p:cNvPr id="121" name="그룹 120">
            <a:extLst>
              <a:ext uri="{FF2B5EF4-FFF2-40B4-BE49-F238E27FC236}">
                <a16:creationId xmlns:a16="http://schemas.microsoft.com/office/drawing/2014/main" id="{0F55CDC9-2CFF-9D0F-6FDC-008618BD78F2}"/>
              </a:ext>
            </a:extLst>
          </p:cNvPr>
          <p:cNvGrpSpPr/>
          <p:nvPr/>
        </p:nvGrpSpPr>
        <p:grpSpPr>
          <a:xfrm>
            <a:off x="3578142" y="2337774"/>
            <a:ext cx="972592" cy="553999"/>
            <a:chOff x="753653" y="5019057"/>
            <a:chExt cx="1530554" cy="636685"/>
          </a:xfrm>
        </p:grpSpPr>
        <p:sp>
          <p:nvSpPr>
            <p:cNvPr id="155" name="오른쪽으로 구부러진 화살표 19">
              <a:extLst>
                <a:ext uri="{FF2B5EF4-FFF2-40B4-BE49-F238E27FC236}">
                  <a16:creationId xmlns:a16="http://schemas.microsoft.com/office/drawing/2014/main" id="{EF57AE2E-79DF-2F1A-E486-CB9025CCF4BB}"/>
                </a:ext>
              </a:extLst>
            </p:cNvPr>
            <p:cNvSpPr/>
            <p:nvPr/>
          </p:nvSpPr>
          <p:spPr bwMode="auto">
            <a:xfrm>
              <a:off x="814410" y="5085183"/>
              <a:ext cx="648072" cy="460623"/>
            </a:xfrm>
            <a:prstGeom prst="curvedRightArrow">
              <a:avLst/>
            </a:prstGeom>
            <a:solidFill>
              <a:srgbClr val="92D050">
                <a:alpha val="3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ko-KR" altLang="en-US" sz="1200" dirty="0">
                <a:latin typeface="Arial" pitchFamily="34" charset="0"/>
              </a:endParaRP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7ACB5681-BBA9-871D-5777-29B3DA7A779C}"/>
                </a:ext>
              </a:extLst>
            </p:cNvPr>
            <p:cNvSpPr txBox="1"/>
            <p:nvPr/>
          </p:nvSpPr>
          <p:spPr>
            <a:xfrm>
              <a:off x="753653" y="5019057"/>
              <a:ext cx="1530554" cy="6366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b="1" dirty="0">
                  <a:solidFill>
                    <a:schemeClr val="bg1">
                      <a:lumMod val="65000"/>
                    </a:schemeClr>
                  </a:solidFill>
                  <a:latin typeface="+mn-ea"/>
                </a:rPr>
                <a:t>watches </a:t>
              </a:r>
            </a:p>
            <a:p>
              <a:pPr algn="ctr"/>
              <a:r>
                <a:rPr lang="en-US" altLang="ko-KR" sz="1000" b="1" dirty="0">
                  <a:solidFill>
                    <a:schemeClr val="bg1">
                      <a:lumMod val="65000"/>
                    </a:schemeClr>
                  </a:solidFill>
                  <a:latin typeface="+mn-ea"/>
                </a:rPr>
                <a:t>&amp; </a:t>
              </a:r>
            </a:p>
            <a:p>
              <a:pPr algn="ctr"/>
              <a:r>
                <a:rPr lang="en-US" altLang="ko-KR" sz="1000" b="1" dirty="0">
                  <a:solidFill>
                    <a:schemeClr val="bg1">
                      <a:lumMod val="65000"/>
                    </a:schemeClr>
                  </a:solidFill>
                  <a:latin typeface="+mn-ea"/>
                </a:rPr>
                <a:t>event</a:t>
              </a:r>
              <a:endParaRPr lang="ko-KR" altLang="en-US" sz="1000" b="1" dirty="0">
                <a:solidFill>
                  <a:schemeClr val="bg1">
                    <a:lumMod val="65000"/>
                  </a:schemeClr>
                </a:solidFill>
                <a:latin typeface="+mn-ea"/>
              </a:endParaRPr>
            </a:p>
          </p:txBody>
        </p:sp>
        <p:sp>
          <p:nvSpPr>
            <p:cNvPr id="157" name="오른쪽으로 구부러진 화살표 21">
              <a:extLst>
                <a:ext uri="{FF2B5EF4-FFF2-40B4-BE49-F238E27FC236}">
                  <a16:creationId xmlns:a16="http://schemas.microsoft.com/office/drawing/2014/main" id="{DD09B9E2-E69F-D87A-8EC2-28DEF4AF8AB5}"/>
                </a:ext>
              </a:extLst>
            </p:cNvPr>
            <p:cNvSpPr/>
            <p:nvPr/>
          </p:nvSpPr>
          <p:spPr bwMode="auto">
            <a:xfrm rot="10800000">
              <a:off x="1511280" y="5056609"/>
              <a:ext cx="648072" cy="460623"/>
            </a:xfrm>
            <a:prstGeom prst="curvedRightArrow">
              <a:avLst/>
            </a:prstGeom>
            <a:solidFill>
              <a:srgbClr val="92D050">
                <a:alpha val="3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ko-KR" altLang="en-US" sz="1200" dirty="0">
                <a:latin typeface="Arial" pitchFamily="34" charset="0"/>
              </a:endParaRPr>
            </a:p>
          </p:txBody>
        </p:sp>
      </p:grpSp>
      <p:sp>
        <p:nvSpPr>
          <p:cNvPr id="122" name="직사각형 121">
            <a:extLst>
              <a:ext uri="{FF2B5EF4-FFF2-40B4-BE49-F238E27FC236}">
                <a16:creationId xmlns:a16="http://schemas.microsoft.com/office/drawing/2014/main" id="{11C26629-FE9E-40E0-9295-CC72AEF793FE}"/>
              </a:ext>
            </a:extLst>
          </p:cNvPr>
          <p:cNvSpPr/>
          <p:nvPr/>
        </p:nvSpPr>
        <p:spPr bwMode="auto">
          <a:xfrm>
            <a:off x="6727671" y="2871699"/>
            <a:ext cx="921754" cy="1002501"/>
          </a:xfrm>
          <a:prstGeom prst="rect">
            <a:avLst/>
          </a:prstGeom>
          <a:solidFill>
            <a:srgbClr val="002060"/>
          </a:solidFill>
          <a:ln w="127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</a:rPr>
              <a:t>Dev</a:t>
            </a:r>
          </a:p>
          <a:p>
            <a:pPr algn="ctr" eaLnBrk="0" hangingPunct="0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</a:rPr>
              <a:t>Target</a:t>
            </a:r>
          </a:p>
          <a:p>
            <a:pPr algn="ctr" eaLnBrk="0" hangingPunct="0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</a:rPr>
              <a:t>Server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</a:endParaRPr>
          </a:p>
        </p:txBody>
      </p:sp>
      <p:grpSp>
        <p:nvGrpSpPr>
          <p:cNvPr id="123" name="그룹 122">
            <a:extLst>
              <a:ext uri="{FF2B5EF4-FFF2-40B4-BE49-F238E27FC236}">
                <a16:creationId xmlns:a16="http://schemas.microsoft.com/office/drawing/2014/main" id="{812013A8-124C-9E2F-E14A-74C8DE85A8CD}"/>
              </a:ext>
            </a:extLst>
          </p:cNvPr>
          <p:cNvGrpSpPr/>
          <p:nvPr/>
        </p:nvGrpSpPr>
        <p:grpSpPr>
          <a:xfrm>
            <a:off x="5590313" y="2746387"/>
            <a:ext cx="1085839" cy="313282"/>
            <a:chOff x="5940152" y="2924944"/>
            <a:chExt cx="864096" cy="360040"/>
          </a:xfrm>
        </p:grpSpPr>
        <p:sp>
          <p:nvSpPr>
            <p:cNvPr id="153" name="오른쪽 화살표 24">
              <a:extLst>
                <a:ext uri="{FF2B5EF4-FFF2-40B4-BE49-F238E27FC236}">
                  <a16:creationId xmlns:a16="http://schemas.microsoft.com/office/drawing/2014/main" id="{0708AD67-0D27-013E-759B-D2ACE434C6AD}"/>
                </a:ext>
              </a:extLst>
            </p:cNvPr>
            <p:cNvSpPr/>
            <p:nvPr/>
          </p:nvSpPr>
          <p:spPr bwMode="auto">
            <a:xfrm>
              <a:off x="5940152" y="2924944"/>
              <a:ext cx="864096" cy="360040"/>
            </a:xfrm>
            <a:prstGeom prst="rightArrow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ko-KR" altLang="en-US" sz="1200" dirty="0">
                <a:latin typeface="Arial" pitchFamily="34" charset="0"/>
              </a:endParaRP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DAF81127-D273-AA24-FAE8-BF2E4AA40995}"/>
                </a:ext>
              </a:extLst>
            </p:cNvPr>
            <p:cNvSpPr txBox="1"/>
            <p:nvPr/>
          </p:nvSpPr>
          <p:spPr>
            <a:xfrm>
              <a:off x="6103684" y="2949522"/>
              <a:ext cx="615874" cy="2829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b="1" dirty="0">
                  <a:latin typeface="+mn-ea"/>
                </a:rPr>
                <a:t>deploy</a:t>
              </a:r>
              <a:endParaRPr lang="ko-KR" altLang="en-US" sz="1000" b="1" dirty="0">
                <a:latin typeface="+mn-ea"/>
              </a:endParaRPr>
            </a:p>
          </p:txBody>
        </p:sp>
      </p:grpSp>
      <p:sp>
        <p:nvSpPr>
          <p:cNvPr id="124" name="왼쪽 중괄호 123">
            <a:extLst>
              <a:ext uri="{FF2B5EF4-FFF2-40B4-BE49-F238E27FC236}">
                <a16:creationId xmlns:a16="http://schemas.microsoft.com/office/drawing/2014/main" id="{AF72233E-B376-F424-65AF-349907DDABAF}"/>
              </a:ext>
            </a:extLst>
          </p:cNvPr>
          <p:cNvSpPr/>
          <p:nvPr/>
        </p:nvSpPr>
        <p:spPr bwMode="auto">
          <a:xfrm rot="5400000">
            <a:off x="4953506" y="2585144"/>
            <a:ext cx="187969" cy="1728289"/>
          </a:xfrm>
          <a:prstGeom prst="leftBrace">
            <a:avLst/>
          </a:prstGeom>
          <a:noFill/>
          <a:ln w="38100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hangingPunct="0"/>
            <a:endParaRPr lang="ko-KR" altLang="en-US" sz="1800" dirty="0">
              <a:latin typeface="Arial" pitchFamily="34" charset="0"/>
              <a:ea typeface="맑은 고딕" pitchFamily="50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1994361" y="2401777"/>
            <a:ext cx="576097" cy="313282"/>
            <a:chOff x="1946070" y="2067500"/>
            <a:chExt cx="576097" cy="313282"/>
          </a:xfrm>
        </p:grpSpPr>
        <p:sp>
          <p:nvSpPr>
            <p:cNvPr id="125" name="오른쪽 화살표 27">
              <a:extLst>
                <a:ext uri="{FF2B5EF4-FFF2-40B4-BE49-F238E27FC236}">
                  <a16:creationId xmlns:a16="http://schemas.microsoft.com/office/drawing/2014/main" id="{F125423A-D5AF-6A37-31F2-3DD730C06147}"/>
                </a:ext>
              </a:extLst>
            </p:cNvPr>
            <p:cNvSpPr/>
            <p:nvPr/>
          </p:nvSpPr>
          <p:spPr bwMode="auto">
            <a:xfrm>
              <a:off x="2003680" y="2067500"/>
              <a:ext cx="518487" cy="313282"/>
            </a:xfrm>
            <a:prstGeom prst="rightArrow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ko-KR" altLang="en-US" sz="1200" dirty="0">
                <a:latin typeface="Arial" pitchFamily="34" charset="0"/>
              </a:endParaRP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B902F3EF-740D-427B-A18D-52764D137452}"/>
                </a:ext>
              </a:extLst>
            </p:cNvPr>
            <p:cNvSpPr txBox="1"/>
            <p:nvPr/>
          </p:nvSpPr>
          <p:spPr>
            <a:xfrm>
              <a:off x="1946070" y="2105459"/>
              <a:ext cx="574196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" b="1" dirty="0" err="1">
                  <a:latin typeface="+mn-ea"/>
                </a:rPr>
                <a:t>RestFulAPI</a:t>
              </a:r>
              <a:endParaRPr lang="ko-KR" altLang="en-US" sz="800" b="1" dirty="0">
                <a:latin typeface="+mn-ea"/>
              </a:endParaRPr>
            </a:p>
          </p:txBody>
        </p:sp>
      </p:grpSp>
      <p:sp>
        <p:nvSpPr>
          <p:cNvPr id="127" name="오른쪽으로 구부러진 화살표 29">
            <a:extLst>
              <a:ext uri="{FF2B5EF4-FFF2-40B4-BE49-F238E27FC236}">
                <a16:creationId xmlns:a16="http://schemas.microsoft.com/office/drawing/2014/main" id="{2ED82666-EAA6-6C95-E658-1C2EA56A29B7}"/>
              </a:ext>
            </a:extLst>
          </p:cNvPr>
          <p:cNvSpPr/>
          <p:nvPr/>
        </p:nvSpPr>
        <p:spPr bwMode="auto">
          <a:xfrm rot="5400000">
            <a:off x="1945304" y="708896"/>
            <a:ext cx="631060" cy="1820411"/>
          </a:xfrm>
          <a:prstGeom prst="curvedRightArrow">
            <a:avLst/>
          </a:prstGeom>
          <a:solidFill>
            <a:srgbClr val="92D050">
              <a:alpha val="30000"/>
            </a:srgb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hangingPunct="0"/>
            <a:endParaRPr lang="ko-KR" altLang="en-US" sz="1200" dirty="0">
              <a:latin typeface="Arial" pitchFamily="34" charset="0"/>
            </a:endParaRPr>
          </a:p>
        </p:txBody>
      </p:sp>
      <p:sp>
        <p:nvSpPr>
          <p:cNvPr id="130" name="직사각형 129">
            <a:extLst>
              <a:ext uri="{FF2B5EF4-FFF2-40B4-BE49-F238E27FC236}">
                <a16:creationId xmlns:a16="http://schemas.microsoft.com/office/drawing/2014/main" id="{ED8E4732-EE35-419A-5718-EE07CE5A935F}"/>
              </a:ext>
            </a:extLst>
          </p:cNvPr>
          <p:cNvSpPr/>
          <p:nvPr/>
        </p:nvSpPr>
        <p:spPr bwMode="auto">
          <a:xfrm>
            <a:off x="4538505" y="4578092"/>
            <a:ext cx="979364" cy="501250"/>
          </a:xfrm>
          <a:prstGeom prst="rect">
            <a:avLst/>
          </a:prstGeom>
          <a:solidFill>
            <a:schemeClr val="tx2">
              <a:lumMod val="65000"/>
            </a:schemeClr>
          </a:solidFill>
          <a:ln w="127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en-US" altLang="ko-KR" sz="1000" b="1" dirty="0">
                <a:solidFill>
                  <a:schemeClr val="bg1"/>
                </a:solidFill>
                <a:latin typeface="Arial" pitchFamily="34" charset="0"/>
              </a:rPr>
              <a:t>Maven</a:t>
            </a:r>
          </a:p>
          <a:p>
            <a:pPr algn="ctr" eaLnBrk="0" hangingPunct="0"/>
            <a:r>
              <a:rPr lang="en-US" altLang="ko-KR" sz="1000" b="1" dirty="0">
                <a:solidFill>
                  <a:schemeClr val="bg1"/>
                </a:solidFill>
                <a:latin typeface="Arial" pitchFamily="34" charset="0"/>
              </a:rPr>
              <a:t>Repository</a:t>
            </a:r>
            <a:endParaRPr lang="ko-KR" altLang="en-US" sz="1000" b="1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A8F9EECC-3E8E-9265-E2CE-E7F215BC72C7}"/>
              </a:ext>
            </a:extLst>
          </p:cNvPr>
          <p:cNvSpPr txBox="1"/>
          <p:nvPr/>
        </p:nvSpPr>
        <p:spPr>
          <a:xfrm>
            <a:off x="1806391" y="1167831"/>
            <a:ext cx="914674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feedback</a:t>
            </a:r>
          </a:p>
        </p:txBody>
      </p:sp>
      <p:sp>
        <p:nvSpPr>
          <p:cNvPr id="132" name="오른쪽으로 구부러진 화살표 34">
            <a:extLst>
              <a:ext uri="{FF2B5EF4-FFF2-40B4-BE49-F238E27FC236}">
                <a16:creationId xmlns:a16="http://schemas.microsoft.com/office/drawing/2014/main" id="{175B9B35-AE3B-7356-CD3E-DA57A9958F9C}"/>
              </a:ext>
            </a:extLst>
          </p:cNvPr>
          <p:cNvSpPr/>
          <p:nvPr/>
        </p:nvSpPr>
        <p:spPr bwMode="auto">
          <a:xfrm rot="5400000">
            <a:off x="4499993" y="2084069"/>
            <a:ext cx="1017172" cy="2592434"/>
          </a:xfrm>
          <a:prstGeom prst="curvedRightArrow">
            <a:avLst/>
          </a:prstGeom>
          <a:solidFill>
            <a:schemeClr val="tx2">
              <a:lumMod val="75000"/>
              <a:alpha val="3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hangingPunct="0"/>
            <a:endParaRPr lang="ko-KR" altLang="en-US" sz="1200" dirty="0">
              <a:latin typeface="Arial" pitchFamily="34" charset="0"/>
            </a:endParaRPr>
          </a:p>
        </p:txBody>
      </p:sp>
      <p:sp>
        <p:nvSpPr>
          <p:cNvPr id="133" name="오른쪽으로 구부러진 화살표 35">
            <a:extLst>
              <a:ext uri="{FF2B5EF4-FFF2-40B4-BE49-F238E27FC236}">
                <a16:creationId xmlns:a16="http://schemas.microsoft.com/office/drawing/2014/main" id="{5A61BBC7-BFFF-6B02-31B7-4EE3D8E403EB}"/>
              </a:ext>
            </a:extLst>
          </p:cNvPr>
          <p:cNvSpPr/>
          <p:nvPr/>
        </p:nvSpPr>
        <p:spPr bwMode="auto">
          <a:xfrm rot="16200000">
            <a:off x="4615213" y="3149226"/>
            <a:ext cx="1017172" cy="2592434"/>
          </a:xfrm>
          <a:prstGeom prst="curvedRightArrow">
            <a:avLst/>
          </a:prstGeom>
          <a:solidFill>
            <a:schemeClr val="tx2">
              <a:lumMod val="75000"/>
              <a:alpha val="3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hangingPunct="0"/>
            <a:endParaRPr lang="ko-KR" altLang="en-US" sz="1200" dirty="0">
              <a:latin typeface="Arial" pitchFamily="34" charset="0"/>
            </a:endParaRPr>
          </a:p>
        </p:txBody>
      </p:sp>
      <p:grpSp>
        <p:nvGrpSpPr>
          <p:cNvPr id="134" name="그룹 133">
            <a:extLst>
              <a:ext uri="{FF2B5EF4-FFF2-40B4-BE49-F238E27FC236}">
                <a16:creationId xmlns:a16="http://schemas.microsoft.com/office/drawing/2014/main" id="{4715F9D0-B421-50CD-A32B-4DBA063C9A87}"/>
              </a:ext>
            </a:extLst>
          </p:cNvPr>
          <p:cNvGrpSpPr/>
          <p:nvPr/>
        </p:nvGrpSpPr>
        <p:grpSpPr>
          <a:xfrm>
            <a:off x="5565586" y="2057167"/>
            <a:ext cx="1085839" cy="313282"/>
            <a:chOff x="5940152" y="2924944"/>
            <a:chExt cx="864096" cy="360040"/>
          </a:xfrm>
        </p:grpSpPr>
        <p:sp>
          <p:nvSpPr>
            <p:cNvPr id="151" name="오른쪽 화살표 37">
              <a:extLst>
                <a:ext uri="{FF2B5EF4-FFF2-40B4-BE49-F238E27FC236}">
                  <a16:creationId xmlns:a16="http://schemas.microsoft.com/office/drawing/2014/main" id="{7049C91B-A5B9-29DC-6295-A0855942DE60}"/>
                </a:ext>
              </a:extLst>
            </p:cNvPr>
            <p:cNvSpPr/>
            <p:nvPr/>
          </p:nvSpPr>
          <p:spPr bwMode="auto">
            <a:xfrm>
              <a:off x="5940152" y="2924944"/>
              <a:ext cx="864096" cy="360040"/>
            </a:xfrm>
            <a:prstGeom prst="rightArrow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ko-KR" altLang="en-US" sz="1200" dirty="0">
                <a:latin typeface="Arial" pitchFamily="34" charset="0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F41A9828-E3FB-C9F7-90E2-AE9927EB7D20}"/>
                </a:ext>
              </a:extLst>
            </p:cNvPr>
            <p:cNvSpPr txBox="1"/>
            <p:nvPr/>
          </p:nvSpPr>
          <p:spPr>
            <a:xfrm>
              <a:off x="6075009" y="2944231"/>
              <a:ext cx="603637" cy="2829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b="1" dirty="0">
                  <a:latin typeface="+mn-ea"/>
                </a:rPr>
                <a:t>reporting</a:t>
              </a:r>
              <a:endParaRPr lang="ko-KR" altLang="en-US" sz="1000" b="1" dirty="0">
                <a:latin typeface="+mn-ea"/>
              </a:endParaRPr>
            </a:p>
          </p:txBody>
        </p:sp>
      </p:grpSp>
      <p:pic>
        <p:nvPicPr>
          <p:cNvPr id="135" name="Picture 20" descr="http://192.168.60.30:8180/hudson/static/f2f87b58/images/48x48/graph.png">
            <a:extLst>
              <a:ext uri="{FF2B5EF4-FFF2-40B4-BE49-F238E27FC236}">
                <a16:creationId xmlns:a16="http://schemas.microsoft.com/office/drawing/2014/main" id="{B29F4971-F633-0F89-0622-480C7362A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890" y="1378281"/>
            <a:ext cx="468239" cy="509257"/>
          </a:xfrm>
          <a:prstGeom prst="rect">
            <a:avLst/>
          </a:prstGeom>
          <a:noFill/>
        </p:spPr>
      </p:pic>
      <p:pic>
        <p:nvPicPr>
          <p:cNvPr id="136" name="Picture 28" descr="http://192.168.60.30:8180/hudson/static/f2f87b58/images/48x48/clipboard.png">
            <a:extLst>
              <a:ext uri="{FF2B5EF4-FFF2-40B4-BE49-F238E27FC236}">
                <a16:creationId xmlns:a16="http://schemas.microsoft.com/office/drawing/2014/main" id="{1DB72E7C-8043-0E35-CF57-CB86157D2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7615" y="2067500"/>
            <a:ext cx="468239" cy="509257"/>
          </a:xfrm>
          <a:prstGeom prst="rect">
            <a:avLst/>
          </a:prstGeom>
          <a:noFill/>
        </p:spPr>
      </p:pic>
      <p:sp>
        <p:nvSpPr>
          <p:cNvPr id="137" name="왼쪽 중괄호 136">
            <a:extLst>
              <a:ext uri="{FF2B5EF4-FFF2-40B4-BE49-F238E27FC236}">
                <a16:creationId xmlns:a16="http://schemas.microsoft.com/office/drawing/2014/main" id="{4EABC354-7269-7393-05D2-850116BFDA58}"/>
              </a:ext>
            </a:extLst>
          </p:cNvPr>
          <p:cNvSpPr/>
          <p:nvPr/>
        </p:nvSpPr>
        <p:spPr bwMode="auto">
          <a:xfrm>
            <a:off x="6670062" y="1367948"/>
            <a:ext cx="172829" cy="1253126"/>
          </a:xfrm>
          <a:prstGeom prst="leftBrace">
            <a:avLst/>
          </a:prstGeom>
          <a:noFill/>
          <a:ln w="25400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hangingPunct="0"/>
            <a:endParaRPr lang="ko-KR" altLang="en-US" sz="1800" dirty="0">
              <a:latin typeface="Arial" pitchFamily="34" charset="0"/>
              <a:ea typeface="맑은 고딕" pitchFamily="50" charset="-127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FACCE0A6-8911-3640-3F14-0A0C686B4103}"/>
              </a:ext>
            </a:extLst>
          </p:cNvPr>
          <p:cNvSpPr txBox="1"/>
          <p:nvPr/>
        </p:nvSpPr>
        <p:spPr>
          <a:xfrm>
            <a:off x="7303768" y="1722561"/>
            <a:ext cx="113364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Code Inspection</a:t>
            </a:r>
          </a:p>
          <a:p>
            <a:r>
              <a:rPr lang="en-US" altLang="ko-KR" sz="1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Unit Test</a:t>
            </a:r>
          </a:p>
          <a:p>
            <a:r>
              <a:rPr lang="en-US" altLang="ko-KR" sz="1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Test Coverage</a:t>
            </a:r>
          </a:p>
        </p:txBody>
      </p:sp>
      <p:sp>
        <p:nvSpPr>
          <p:cNvPr id="139" name="직사각형 138">
            <a:extLst>
              <a:ext uri="{FF2B5EF4-FFF2-40B4-BE49-F238E27FC236}">
                <a16:creationId xmlns:a16="http://schemas.microsoft.com/office/drawing/2014/main" id="{B10A78F0-35AC-EAE5-75B8-C6B0132C04F7}"/>
              </a:ext>
            </a:extLst>
          </p:cNvPr>
          <p:cNvSpPr/>
          <p:nvPr/>
        </p:nvSpPr>
        <p:spPr bwMode="auto">
          <a:xfrm>
            <a:off x="4546125" y="5315296"/>
            <a:ext cx="979364" cy="501250"/>
          </a:xfrm>
          <a:prstGeom prst="rect">
            <a:avLst/>
          </a:prstGeom>
          <a:solidFill>
            <a:schemeClr val="tx2">
              <a:lumMod val="65000"/>
            </a:schemeClr>
          </a:solidFill>
          <a:ln w="127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en-US" altLang="ko-KR" sz="1000" b="1" dirty="0">
                <a:solidFill>
                  <a:schemeClr val="bg1"/>
                </a:solidFill>
                <a:latin typeface="Arial" pitchFamily="34" charset="0"/>
              </a:rPr>
              <a:t>Nexus</a:t>
            </a:r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943D6B4-D3CD-D73A-3872-8D5C126DB93B}"/>
              </a:ext>
            </a:extLst>
          </p:cNvPr>
          <p:cNvGrpSpPr/>
          <p:nvPr/>
        </p:nvGrpSpPr>
        <p:grpSpPr>
          <a:xfrm rot="5400000">
            <a:off x="4833884" y="4944694"/>
            <a:ext cx="438594" cy="553235"/>
            <a:chOff x="814410" y="5056609"/>
            <a:chExt cx="1344942" cy="489197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149" name="오른쪽으로 구부러진 화살표 48">
              <a:extLst>
                <a:ext uri="{FF2B5EF4-FFF2-40B4-BE49-F238E27FC236}">
                  <a16:creationId xmlns:a16="http://schemas.microsoft.com/office/drawing/2014/main" id="{4FC8E0E4-6D9D-A97B-B70A-A2400C81CC56}"/>
                </a:ext>
              </a:extLst>
            </p:cNvPr>
            <p:cNvSpPr/>
            <p:nvPr/>
          </p:nvSpPr>
          <p:spPr bwMode="auto">
            <a:xfrm>
              <a:off x="814410" y="5085183"/>
              <a:ext cx="648072" cy="460623"/>
            </a:xfrm>
            <a:prstGeom prst="curvedRightArrow">
              <a:avLst/>
            </a:prstGeom>
            <a:grpFill/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ko-KR" altLang="en-US" sz="1200" dirty="0">
                <a:latin typeface="Arial" pitchFamily="34" charset="0"/>
              </a:endParaRPr>
            </a:p>
          </p:txBody>
        </p:sp>
        <p:sp>
          <p:nvSpPr>
            <p:cNvPr id="150" name="오른쪽으로 구부러진 화살표 50">
              <a:extLst>
                <a:ext uri="{FF2B5EF4-FFF2-40B4-BE49-F238E27FC236}">
                  <a16:creationId xmlns:a16="http://schemas.microsoft.com/office/drawing/2014/main" id="{B7185485-5EF1-59D0-649E-9D278BBBC8AE}"/>
                </a:ext>
              </a:extLst>
            </p:cNvPr>
            <p:cNvSpPr/>
            <p:nvPr/>
          </p:nvSpPr>
          <p:spPr bwMode="auto">
            <a:xfrm rot="10800000">
              <a:off x="1511280" y="5056609"/>
              <a:ext cx="648072" cy="460623"/>
            </a:xfrm>
            <a:prstGeom prst="curvedRightArrow">
              <a:avLst/>
            </a:prstGeom>
            <a:grpFill/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ko-KR" altLang="en-US" sz="1200" dirty="0">
                <a:latin typeface="Arial" pitchFamily="34" charset="0"/>
              </a:endParaRPr>
            </a:p>
          </p:txBody>
        </p:sp>
      </p:grpSp>
      <p:sp>
        <p:nvSpPr>
          <p:cNvPr id="144" name="직사각형 143">
            <a:extLst>
              <a:ext uri="{FF2B5EF4-FFF2-40B4-BE49-F238E27FC236}">
                <a16:creationId xmlns:a16="http://schemas.microsoft.com/office/drawing/2014/main" id="{CDFA3965-AA1A-8D57-5E16-9CF6312D4BCB}"/>
              </a:ext>
            </a:extLst>
          </p:cNvPr>
          <p:cNvSpPr/>
          <p:nvPr/>
        </p:nvSpPr>
        <p:spPr bwMode="auto">
          <a:xfrm>
            <a:off x="7850694" y="2871698"/>
            <a:ext cx="921754" cy="1003921"/>
          </a:xfrm>
          <a:prstGeom prst="rect">
            <a:avLst/>
          </a:prstGeom>
          <a:solidFill>
            <a:srgbClr val="002060"/>
          </a:solidFill>
          <a:ln w="127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</a:rPr>
              <a:t>Prod</a:t>
            </a:r>
          </a:p>
          <a:p>
            <a:pPr algn="ctr" eaLnBrk="0" hangingPunct="0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</a:rPr>
              <a:t>Target</a:t>
            </a:r>
          </a:p>
          <a:p>
            <a:pPr algn="ctr" eaLnBrk="0" hangingPunct="0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</a:rPr>
              <a:t>Server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45" name="사각형: 둥근 모서리 5">
            <a:extLst>
              <a:ext uri="{FF2B5EF4-FFF2-40B4-BE49-F238E27FC236}">
                <a16:creationId xmlns:a16="http://schemas.microsoft.com/office/drawing/2014/main" id="{1B24E17D-0A18-D178-CF03-F2BF27CF5CA1}"/>
              </a:ext>
            </a:extLst>
          </p:cNvPr>
          <p:cNvSpPr/>
          <p:nvPr/>
        </p:nvSpPr>
        <p:spPr bwMode="auto">
          <a:xfrm>
            <a:off x="6586845" y="2746387"/>
            <a:ext cx="2343969" cy="1253126"/>
          </a:xfrm>
          <a:prstGeom prst="roundRect">
            <a:avLst/>
          </a:prstGeom>
          <a:noFill/>
          <a:ln w="127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hangingPunct="0"/>
            <a:endParaRPr lang="ko-KR" altLang="en-US" sz="1200" dirty="0">
              <a:latin typeface="Arial" pitchFamily="34" charset="0"/>
            </a:endParaRP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F85C8246-86D6-DEAF-76AC-6A4073882EE5}"/>
              </a:ext>
            </a:extLst>
          </p:cNvPr>
          <p:cNvSpPr txBox="1"/>
          <p:nvPr/>
        </p:nvSpPr>
        <p:spPr>
          <a:xfrm>
            <a:off x="467513" y="4368577"/>
            <a:ext cx="4100087" cy="2092881"/>
          </a:xfrm>
          <a:prstGeom prst="rect">
            <a:avLst/>
          </a:prstGeom>
          <a:noFill/>
          <a:ln w="19050">
            <a:noFill/>
          </a:ln>
        </p:spPr>
        <p:txBody>
          <a:bodyPr wrap="square" spcCol="720000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buFont typeface="Arial" pitchFamily="34" charset="0"/>
              <a:buChar char="•"/>
            </a:pPr>
            <a:r>
              <a:rPr lang="ko-KR" altLang="en-US" sz="1000" b="1" dirty="0">
                <a:latin typeface="+mn-ea"/>
              </a:rPr>
              <a:t> </a:t>
            </a:r>
            <a:r>
              <a:rPr lang="en-US" altLang="ko-KR" sz="1000" b="1" dirty="0">
                <a:latin typeface="+mn-ea"/>
              </a:rPr>
              <a:t>ITSM</a:t>
            </a:r>
            <a:r>
              <a:rPr lang="ko-KR" altLang="en-US" sz="1000" b="1" dirty="0">
                <a:latin typeface="+mn-ea"/>
              </a:rPr>
              <a:t>을 통한 소스 변경 관리 및 </a:t>
            </a:r>
            <a:r>
              <a:rPr lang="en-US" altLang="ko-KR" sz="1000" b="1" dirty="0">
                <a:latin typeface="+mn-ea"/>
              </a:rPr>
              <a:t>workflow </a:t>
            </a:r>
            <a:r>
              <a:rPr lang="ko-KR" altLang="en-US" sz="1000" b="1" dirty="0">
                <a:latin typeface="+mn-ea"/>
              </a:rPr>
              <a:t>적용</a:t>
            </a:r>
            <a:endParaRPr lang="en-US" altLang="ko-KR" sz="1000" b="1" dirty="0">
              <a:latin typeface="+mn-ea"/>
            </a:endParaRPr>
          </a:p>
          <a:p>
            <a:pPr>
              <a:lnSpc>
                <a:spcPct val="150000"/>
              </a:lnSpc>
              <a:spcBef>
                <a:spcPts val="500"/>
              </a:spcBef>
              <a:buFont typeface="Arial" pitchFamily="34" charset="0"/>
              <a:buChar char="•"/>
            </a:pPr>
            <a:r>
              <a:rPr lang="en-US" altLang="ko-KR" sz="1000" b="1" dirty="0">
                <a:latin typeface="+mn-ea"/>
              </a:rPr>
              <a:t> CICD </a:t>
            </a:r>
            <a:r>
              <a:rPr lang="ko-KR" altLang="en-US" sz="1000" b="1" dirty="0">
                <a:latin typeface="+mn-ea"/>
              </a:rPr>
              <a:t>솔루션을 통한 각 서버 </a:t>
            </a:r>
            <a:r>
              <a:rPr lang="en-US" altLang="ko-KR" sz="1000" b="1" dirty="0" err="1">
                <a:latin typeface="+mn-ea"/>
              </a:rPr>
              <a:t>JenkinsAPI</a:t>
            </a:r>
            <a:r>
              <a:rPr lang="en-US" altLang="ko-KR" sz="1000" b="1" dirty="0">
                <a:latin typeface="+mn-ea"/>
              </a:rPr>
              <a:t> </a:t>
            </a:r>
            <a:r>
              <a:rPr lang="ko-KR" altLang="en-US" sz="1000" b="1" dirty="0">
                <a:latin typeface="+mn-ea"/>
              </a:rPr>
              <a:t>및 </a:t>
            </a:r>
            <a:r>
              <a:rPr lang="en-US" altLang="ko-KR" sz="1000" b="1" dirty="0">
                <a:latin typeface="+mn-ea"/>
              </a:rPr>
              <a:t>EDS </a:t>
            </a:r>
            <a:r>
              <a:rPr lang="ko-KR" altLang="en-US" sz="1000" b="1" dirty="0">
                <a:latin typeface="+mn-ea"/>
              </a:rPr>
              <a:t>연동</a:t>
            </a:r>
            <a:endParaRPr lang="en-US" altLang="ko-KR" sz="1000" b="1" dirty="0">
              <a:latin typeface="+mn-ea"/>
            </a:endParaRPr>
          </a:p>
          <a:p>
            <a:pPr>
              <a:lnSpc>
                <a:spcPct val="150000"/>
              </a:lnSpc>
              <a:spcBef>
                <a:spcPts val="500"/>
              </a:spcBef>
              <a:buFont typeface="Arial" pitchFamily="34" charset="0"/>
              <a:buChar char="•"/>
            </a:pPr>
            <a:r>
              <a:rPr lang="ko-KR" altLang="en-US" sz="1000" b="1" dirty="0">
                <a:latin typeface="+mn-ea"/>
              </a:rPr>
              <a:t> </a:t>
            </a:r>
            <a:r>
              <a:rPr lang="en-US" altLang="ko-KR" sz="1000" b="1" dirty="0" err="1">
                <a:latin typeface="+mn-ea"/>
              </a:rPr>
              <a:t>GitLab</a:t>
            </a:r>
            <a:r>
              <a:rPr lang="en-US" altLang="ko-KR" sz="1000" b="1" dirty="0">
                <a:latin typeface="+mn-ea"/>
              </a:rPr>
              <a:t> </a:t>
            </a:r>
            <a:r>
              <a:rPr lang="ko-KR" altLang="en-US" sz="1000" b="1" dirty="0">
                <a:latin typeface="+mn-ea"/>
              </a:rPr>
              <a:t>형상관리서버를 통한 </a:t>
            </a:r>
            <a:r>
              <a:rPr lang="ko-KR" altLang="en-US" sz="1000" b="1" dirty="0" err="1">
                <a:latin typeface="+mn-ea"/>
              </a:rPr>
              <a:t>프로젝트별</a:t>
            </a:r>
            <a:r>
              <a:rPr lang="ko-KR" altLang="en-US" sz="1000" b="1" dirty="0">
                <a:latin typeface="+mn-ea"/>
              </a:rPr>
              <a:t> 소스 관리</a:t>
            </a:r>
            <a:endParaRPr lang="en-US" altLang="ko-KR" sz="1000" b="1" dirty="0">
              <a:latin typeface="+mn-ea"/>
            </a:endParaRPr>
          </a:p>
          <a:p>
            <a:pPr>
              <a:lnSpc>
                <a:spcPct val="150000"/>
              </a:lnSpc>
              <a:spcBef>
                <a:spcPts val="500"/>
              </a:spcBef>
              <a:buFont typeface="Arial" pitchFamily="34" charset="0"/>
              <a:buChar char="•"/>
            </a:pPr>
            <a:r>
              <a:rPr lang="en-US" altLang="ko-KR" sz="1000" b="1" dirty="0">
                <a:latin typeface="+mn-ea"/>
              </a:rPr>
              <a:t> Maven</a:t>
            </a:r>
            <a:r>
              <a:rPr lang="ko-KR" altLang="en-US" sz="1000" b="1" dirty="0">
                <a:latin typeface="+mn-ea"/>
              </a:rPr>
              <a:t>을 통한 단일화된</a:t>
            </a:r>
            <a:r>
              <a:rPr lang="en-US" altLang="ko-KR" sz="1000" b="1" dirty="0">
                <a:latin typeface="+mn-ea"/>
              </a:rPr>
              <a:t> Lib</a:t>
            </a:r>
            <a:r>
              <a:rPr lang="ko-KR" altLang="en-US" sz="1000" b="1" dirty="0">
                <a:latin typeface="+mn-ea"/>
              </a:rPr>
              <a:t>관리</a:t>
            </a:r>
            <a:r>
              <a:rPr lang="en-US" altLang="ko-KR" sz="1000" b="1" dirty="0">
                <a:latin typeface="+mn-ea"/>
              </a:rPr>
              <a:t>, </a:t>
            </a:r>
            <a:r>
              <a:rPr lang="ko-KR" altLang="en-US" sz="1000" b="1" dirty="0">
                <a:latin typeface="+mn-ea"/>
              </a:rPr>
              <a:t>프로젝트 </a:t>
            </a:r>
            <a:r>
              <a:rPr lang="en-US" altLang="ko-KR" sz="1000" b="1" dirty="0">
                <a:latin typeface="+mn-ea"/>
              </a:rPr>
              <a:t>Life-Cycle</a:t>
            </a:r>
            <a:r>
              <a:rPr lang="ko-KR" altLang="en-US" sz="1000" b="1" dirty="0">
                <a:latin typeface="+mn-ea"/>
              </a:rPr>
              <a:t>관리</a:t>
            </a:r>
            <a:endParaRPr lang="en-US" altLang="ko-KR" sz="1000" b="1" dirty="0">
              <a:latin typeface="+mn-ea"/>
            </a:endParaRPr>
          </a:p>
          <a:p>
            <a:pPr>
              <a:lnSpc>
                <a:spcPct val="150000"/>
              </a:lnSpc>
              <a:spcBef>
                <a:spcPts val="500"/>
              </a:spcBef>
              <a:buFont typeface="Arial" pitchFamily="34" charset="0"/>
              <a:buChar char="•"/>
            </a:pPr>
            <a:r>
              <a:rPr lang="en-US" altLang="ko-KR" sz="1000" b="1" dirty="0">
                <a:latin typeface="+mn-ea"/>
              </a:rPr>
              <a:t> Nexus</a:t>
            </a:r>
            <a:r>
              <a:rPr lang="ko-KR" altLang="en-US" sz="1000" b="1" dirty="0">
                <a:latin typeface="+mn-ea"/>
              </a:rPr>
              <a:t>를 통한 내부 </a:t>
            </a:r>
            <a:r>
              <a:rPr lang="en-US" altLang="ko-KR" sz="1000" b="1" dirty="0">
                <a:latin typeface="+mn-ea"/>
              </a:rPr>
              <a:t>Lib </a:t>
            </a:r>
            <a:r>
              <a:rPr lang="ko-KR" altLang="en-US" sz="1000" b="1" dirty="0">
                <a:latin typeface="+mn-ea"/>
              </a:rPr>
              <a:t>관리</a:t>
            </a:r>
            <a:endParaRPr lang="en-US" altLang="ko-KR" sz="1000" b="1" dirty="0">
              <a:latin typeface="+mn-ea"/>
            </a:endParaRPr>
          </a:p>
          <a:p>
            <a:pPr>
              <a:lnSpc>
                <a:spcPct val="150000"/>
              </a:lnSpc>
              <a:spcBef>
                <a:spcPts val="500"/>
              </a:spcBef>
              <a:buFont typeface="Arial" pitchFamily="34" charset="0"/>
              <a:buChar char="•"/>
            </a:pPr>
            <a:r>
              <a:rPr lang="en-US" altLang="ko-KR" sz="1000" b="1" dirty="0">
                <a:latin typeface="+mn-ea"/>
              </a:rPr>
              <a:t> Jenkins CI/CD</a:t>
            </a:r>
            <a:r>
              <a:rPr lang="ko-KR" altLang="en-US" sz="1000" b="1" dirty="0">
                <a:latin typeface="+mn-ea"/>
              </a:rPr>
              <a:t>에</a:t>
            </a:r>
            <a:r>
              <a:rPr lang="en-US" altLang="ko-KR" sz="1000" b="1" dirty="0">
                <a:latin typeface="+mn-ea"/>
              </a:rPr>
              <a:t> </a:t>
            </a:r>
            <a:r>
              <a:rPr lang="ko-KR" altLang="en-US" sz="1000" b="1" dirty="0">
                <a:latin typeface="+mn-ea"/>
              </a:rPr>
              <a:t>의한 자동화</a:t>
            </a:r>
            <a:r>
              <a:rPr lang="en-US" altLang="ko-KR" sz="1000" b="1" dirty="0">
                <a:latin typeface="+mn-ea"/>
              </a:rPr>
              <a:t> </a:t>
            </a:r>
            <a:r>
              <a:rPr lang="ko-KR" altLang="en-US" sz="1000" b="1" dirty="0">
                <a:latin typeface="+mn-ea"/>
              </a:rPr>
              <a:t>빌드</a:t>
            </a:r>
            <a:r>
              <a:rPr lang="en-US" altLang="ko-KR" sz="1000" b="1" dirty="0">
                <a:latin typeface="+mn-ea"/>
              </a:rPr>
              <a:t>/</a:t>
            </a:r>
            <a:r>
              <a:rPr lang="ko-KR" altLang="en-US" sz="1000" b="1" dirty="0">
                <a:latin typeface="+mn-ea"/>
              </a:rPr>
              <a:t>배포</a:t>
            </a:r>
            <a:r>
              <a:rPr lang="en-US" altLang="ko-KR" sz="1000" b="1" dirty="0">
                <a:latin typeface="+mn-ea"/>
              </a:rPr>
              <a:t>/</a:t>
            </a:r>
            <a:r>
              <a:rPr lang="ko-KR" altLang="en-US" sz="1000" b="1" dirty="0">
                <a:latin typeface="+mn-ea"/>
              </a:rPr>
              <a:t>리포팅</a:t>
            </a:r>
            <a:endParaRPr lang="en-US" altLang="ko-KR" sz="1000" b="1" dirty="0">
              <a:latin typeface="+mn-ea"/>
            </a:endParaRPr>
          </a:p>
          <a:p>
            <a:pPr>
              <a:lnSpc>
                <a:spcPct val="150000"/>
              </a:lnSpc>
              <a:spcBef>
                <a:spcPts val="500"/>
              </a:spcBef>
              <a:buFont typeface="Arial" pitchFamily="34" charset="0"/>
              <a:buChar char="•"/>
            </a:pPr>
            <a:r>
              <a:rPr lang="en-US" altLang="ko-KR" sz="1000" b="1" dirty="0">
                <a:latin typeface="+mn-ea"/>
              </a:rPr>
              <a:t> plugin </a:t>
            </a:r>
            <a:r>
              <a:rPr lang="ko-KR" altLang="en-US" sz="1000" b="1" dirty="0">
                <a:latin typeface="+mn-ea"/>
              </a:rPr>
              <a:t>구성 </a:t>
            </a:r>
            <a:r>
              <a:rPr lang="en-US" altLang="ko-KR" sz="1000" b="1" dirty="0">
                <a:latin typeface="+mn-ea"/>
              </a:rPr>
              <a:t>: CI/CD pipe-line </a:t>
            </a:r>
            <a:r>
              <a:rPr lang="ko-KR" altLang="en-US" sz="1000" b="1" dirty="0">
                <a:latin typeface="+mn-ea"/>
              </a:rPr>
              <a:t>구성을 위한 </a:t>
            </a:r>
            <a:r>
              <a:rPr lang="en-US" altLang="ko-KR" sz="1000" b="1" dirty="0">
                <a:latin typeface="+mn-ea"/>
              </a:rPr>
              <a:t>Jenkins tools.</a:t>
            </a:r>
            <a:endParaRPr lang="ko-KR" altLang="en-US" sz="1000" b="1" dirty="0">
              <a:latin typeface="+mn-ea"/>
            </a:endParaRPr>
          </a:p>
        </p:txBody>
      </p:sp>
      <p:sp>
        <p:nvSpPr>
          <p:cNvPr id="167" name="직사각형 166">
            <a:extLst>
              <a:ext uri="{FF2B5EF4-FFF2-40B4-BE49-F238E27FC236}">
                <a16:creationId xmlns:a16="http://schemas.microsoft.com/office/drawing/2014/main" id="{7EB6F8DB-B4A1-ABF2-083A-3CE1D977A472}"/>
              </a:ext>
            </a:extLst>
          </p:cNvPr>
          <p:cNvSpPr/>
          <p:nvPr/>
        </p:nvSpPr>
        <p:spPr bwMode="auto">
          <a:xfrm>
            <a:off x="1028838" y="1982091"/>
            <a:ext cx="921754" cy="1127814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</a:rPr>
              <a:t>ITSM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69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306387" cy="144247"/>
          </a:xfrm>
        </p:spPr>
        <p:txBody>
          <a:bodyPr/>
          <a:lstStyle/>
          <a:p>
            <a:pPr>
              <a:defRPr/>
            </a:pPr>
            <a:r>
              <a:rPr lang="en-US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511990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4. </a:t>
            </a:r>
            <a:r>
              <a:rPr lang="ko-KR" altLang="en-US" dirty="0"/>
              <a:t>서버 상세 구성</a:t>
            </a:r>
          </a:p>
        </p:txBody>
      </p:sp>
      <p:sp>
        <p:nvSpPr>
          <p:cNvPr id="5" name="제목 1"/>
          <p:cNvSpPr txBox="1">
            <a:spLocks/>
          </p:cNvSpPr>
          <p:nvPr/>
        </p:nvSpPr>
        <p:spPr bwMode="auto">
          <a:xfrm>
            <a:off x="529733" y="853745"/>
            <a:ext cx="9223774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958025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8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j-cs"/>
              </a:defRPr>
            </a:lvl1pPr>
            <a:lvl2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2pPr>
            <a:lvl3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3pPr>
            <a:lvl4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4pPr>
            <a:lvl5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5pPr>
            <a:lvl6pPr marL="429768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6pPr>
            <a:lvl7pPr marL="859536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7pPr>
            <a:lvl8pPr marL="1289304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8pPr>
            <a:lvl9pPr marL="1719072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altLang="ko-KR" sz="1600" dirty="0"/>
              <a:t>4.1. CICD </a:t>
            </a:r>
            <a:r>
              <a:rPr lang="ko-KR" altLang="en-US" sz="1600" dirty="0"/>
              <a:t>서버 상세 구성 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60033" y="1333038"/>
            <a:ext cx="8640960" cy="923330"/>
          </a:xfrm>
          <a:prstGeom prst="rect">
            <a:avLst/>
          </a:prstGeom>
          <a:noFill/>
          <a:ln w="952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171450" marR="0" lvl="1" indent="-171450" defTabSz="9144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sz="1200" b="1" kern="0" dirty="0">
                <a:solidFill>
                  <a:srgbClr val="000000"/>
                </a:solidFill>
                <a:latin typeface="맑은 고딕"/>
                <a:cs typeface="+mn-cs"/>
              </a:rPr>
              <a:t>서버 </a:t>
            </a:r>
            <a:r>
              <a:rPr lang="en-US" altLang="ko-KR" sz="1200" b="1" kern="0" dirty="0">
                <a:solidFill>
                  <a:srgbClr val="000000"/>
                </a:solidFill>
                <a:latin typeface="맑은 고딕"/>
                <a:cs typeface="+mn-cs"/>
              </a:rPr>
              <a:t>: ierpeds1d (10.43.134.11)</a:t>
            </a:r>
          </a:p>
          <a:p>
            <a:pPr marL="171450" marR="0" lvl="1" indent="-171450" defTabSz="9144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sz="1200" b="1" kern="0" dirty="0">
                <a:solidFill>
                  <a:srgbClr val="000000"/>
                </a:solidFill>
                <a:latin typeface="맑은 고딕"/>
                <a:cs typeface="+mn-cs"/>
              </a:rPr>
              <a:t>경로 </a:t>
            </a:r>
            <a:r>
              <a:rPr lang="en-US" altLang="ko-KR" sz="1200" b="1" kern="0" dirty="0">
                <a:solidFill>
                  <a:srgbClr val="000000"/>
                </a:solidFill>
                <a:latin typeface="맑은 고딕"/>
                <a:cs typeface="+mn-cs"/>
              </a:rPr>
              <a:t>: /app/support/.</a:t>
            </a:r>
            <a:r>
              <a:rPr lang="en-US" altLang="ko-KR" sz="1200" b="1" kern="0" dirty="0" err="1">
                <a:solidFill>
                  <a:srgbClr val="000000"/>
                </a:solidFill>
                <a:latin typeface="맑은 고딕"/>
                <a:cs typeface="+mn-cs"/>
              </a:rPr>
              <a:t>eds.addon</a:t>
            </a:r>
            <a:endParaRPr lang="en-US" altLang="ko-KR" sz="1200" b="1" kern="0" dirty="0">
              <a:solidFill>
                <a:srgbClr val="000000"/>
              </a:solidFill>
              <a:latin typeface="맑은 고딕"/>
              <a:cs typeface="+mn-cs"/>
            </a:endParaRPr>
          </a:p>
          <a:p>
            <a:pPr marL="171450" marR="0" lvl="1" indent="-171450" defTabSz="9144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sz="1200" b="1" kern="0" dirty="0">
                <a:solidFill>
                  <a:srgbClr val="000000"/>
                </a:solidFill>
                <a:latin typeface="맑은 고딕"/>
                <a:cs typeface="+mn-cs"/>
              </a:rPr>
              <a:t>계정 </a:t>
            </a:r>
            <a:r>
              <a:rPr lang="en-US" altLang="ko-KR" sz="1200" b="1" kern="0" dirty="0">
                <a:solidFill>
                  <a:srgbClr val="000000"/>
                </a:solidFill>
                <a:latin typeface="맑은 고딕"/>
                <a:cs typeface="+mn-cs"/>
              </a:rPr>
              <a:t>: </a:t>
            </a:r>
            <a:r>
              <a:rPr lang="en-US" altLang="ko-KR" sz="1200" b="1" kern="0" dirty="0" err="1">
                <a:solidFill>
                  <a:srgbClr val="000000"/>
                </a:solidFill>
                <a:latin typeface="맑은 고딕"/>
                <a:cs typeface="+mn-cs"/>
              </a:rPr>
              <a:t>edsadm</a:t>
            </a:r>
            <a:endParaRPr kumimoji="0" lang="en-US" altLang="ko-KR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/>
              <a:cs typeface="+mn-cs"/>
            </a:endParaRPr>
          </a:p>
        </p:txBody>
      </p:sp>
      <p:cxnSp>
        <p:nvCxnSpPr>
          <p:cNvPr id="41" name="직선 연결선 40">
            <a:extLst>
              <a:ext uri="{FF2B5EF4-FFF2-40B4-BE49-F238E27FC236}">
                <a16:creationId xmlns:a16="http://schemas.microsoft.com/office/drawing/2014/main" id="{16216A03-136F-49AD-80B1-ED1DD504DF3B}"/>
              </a:ext>
            </a:extLst>
          </p:cNvPr>
          <p:cNvCxnSpPr/>
          <p:nvPr/>
        </p:nvCxnSpPr>
        <p:spPr bwMode="auto">
          <a:xfrm>
            <a:off x="588025" y="2341150"/>
            <a:ext cx="8856984" cy="0"/>
          </a:xfrm>
          <a:prstGeom prst="line">
            <a:avLst/>
          </a:prstGeom>
          <a:noFill/>
          <a:ln w="9525" cap="flat" cmpd="sng" algn="ctr">
            <a:solidFill>
              <a:srgbClr val="D6EBF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142DE3CC-F3C0-4D2B-B8B2-3BB701E687B7}"/>
              </a:ext>
            </a:extLst>
          </p:cNvPr>
          <p:cNvSpPr txBox="1"/>
          <p:nvPr/>
        </p:nvSpPr>
        <p:spPr>
          <a:xfrm>
            <a:off x="687249" y="2485166"/>
            <a:ext cx="3069128" cy="276999"/>
          </a:xfrm>
          <a:prstGeom prst="rect">
            <a:avLst/>
          </a:prstGeom>
          <a:solidFill>
            <a:srgbClr val="D6EBF6">
              <a:lumMod val="90000"/>
              <a:alpha val="3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cs typeface="+mn-cs"/>
              </a:rPr>
              <a:t>-</a:t>
            </a: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cs typeface="+mn-cs"/>
              </a:rPr>
              <a:t> </a:t>
            </a:r>
            <a:r>
              <a:rPr lang="ko-KR" altLang="en-US" sz="1200" b="1" kern="0" dirty="0">
                <a:solidFill>
                  <a:srgbClr val="000000"/>
                </a:solidFill>
                <a:latin typeface="맑은 고딕"/>
                <a:cs typeface="+mn-cs"/>
              </a:rPr>
              <a:t>설치</a:t>
            </a:r>
            <a:endParaRPr kumimoji="0" lang="en-US" altLang="ko-KR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/>
              <a:cs typeface="+mn-cs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40E8C19-88CE-4AC2-B64A-BB8FD2F78D6E}"/>
              </a:ext>
            </a:extLst>
          </p:cNvPr>
          <p:cNvSpPr txBox="1"/>
          <p:nvPr/>
        </p:nvSpPr>
        <p:spPr>
          <a:xfrm>
            <a:off x="1074614" y="2773198"/>
            <a:ext cx="79935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다운로드 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: https://edsd.high1.com/gitlab/nges-infra/nges-dz-eds-supporter.git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구동방식 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: 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SpringBoot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 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내장 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tomcat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으로 구동</a:t>
            </a:r>
            <a:endParaRPr lang="en-US" altLang="ko-KR" sz="900" dirty="0">
              <a:solidFill>
                <a:srgbClr val="000000"/>
              </a:solidFill>
              <a:latin typeface="+mn-ea"/>
            </a:endParaRP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구동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JRE : openjdk-jre-1.8.0_412-412-b08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900" dirty="0" err="1">
                <a:solidFill>
                  <a:srgbClr val="000000"/>
                </a:solidFill>
                <a:latin typeface="+mn-ea"/>
                <a:cs typeface="+mn-cs"/>
              </a:rPr>
              <a:t>구성위치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 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: /app/support/.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eds.addon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 </a:t>
            </a:r>
          </a:p>
          <a:p>
            <a:pPr lvl="1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 - /app/support/.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eds.addon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/bin : jar 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디렉토리</a:t>
            </a:r>
            <a:endParaRPr lang="en-US" altLang="ko-KR" sz="900" dirty="0">
              <a:solidFill>
                <a:srgbClr val="000000"/>
              </a:solidFill>
              <a:latin typeface="+mn-ea"/>
              <a:cs typeface="+mn-cs"/>
            </a:endParaRPr>
          </a:p>
          <a:p>
            <a:pPr lvl="1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 - /app/support/.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eds.addon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/logs : log 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디렉토리</a:t>
            </a:r>
            <a:endParaRPr lang="en-US" altLang="ko-KR" sz="900" dirty="0">
              <a:solidFill>
                <a:srgbClr val="000000"/>
              </a:solidFill>
              <a:latin typeface="+mn-ea"/>
              <a:cs typeface="+mn-cs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951D758-0F39-44FE-BB49-78197348F8D4}"/>
              </a:ext>
            </a:extLst>
          </p:cNvPr>
          <p:cNvSpPr txBox="1"/>
          <p:nvPr/>
        </p:nvSpPr>
        <p:spPr>
          <a:xfrm>
            <a:off x="687249" y="4407478"/>
            <a:ext cx="3069128" cy="276999"/>
          </a:xfrm>
          <a:prstGeom prst="rect">
            <a:avLst/>
          </a:prstGeom>
          <a:solidFill>
            <a:srgbClr val="D6EBF6">
              <a:lumMod val="90000"/>
              <a:alpha val="3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cs typeface="+mn-cs"/>
              </a:rPr>
              <a:t>-</a:t>
            </a: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cs typeface="+mn-cs"/>
              </a:rPr>
              <a:t> </a:t>
            </a:r>
            <a:r>
              <a:rPr lang="ko-KR" altLang="en-US" sz="1200" b="1" kern="0" noProof="0" dirty="0">
                <a:solidFill>
                  <a:srgbClr val="000000"/>
                </a:solidFill>
                <a:latin typeface="맑은 고딕"/>
                <a:cs typeface="+mn-cs"/>
              </a:rPr>
              <a:t>포트</a:t>
            </a:r>
            <a:r>
              <a:rPr lang="en-US" altLang="ko-KR" sz="1200" b="1" kern="0" dirty="0">
                <a:solidFill>
                  <a:srgbClr val="000000"/>
                </a:solidFill>
                <a:latin typeface="맑은 고딕"/>
                <a:cs typeface="+mn-cs"/>
              </a:rPr>
              <a:t>/</a:t>
            </a:r>
            <a:r>
              <a:rPr lang="ko-KR" altLang="en-US" sz="1200" b="1" kern="0" dirty="0" err="1">
                <a:solidFill>
                  <a:srgbClr val="000000"/>
                </a:solidFill>
                <a:latin typeface="맑은 고딕"/>
                <a:cs typeface="+mn-cs"/>
              </a:rPr>
              <a:t>접속경로</a:t>
            </a:r>
            <a:r>
              <a:rPr lang="en-US" altLang="ko-KR" sz="1200" b="1" kern="0" dirty="0">
                <a:solidFill>
                  <a:srgbClr val="000000"/>
                </a:solidFill>
                <a:latin typeface="맑은 고딕"/>
                <a:cs typeface="+mn-cs"/>
              </a:rPr>
              <a:t>/</a:t>
            </a:r>
            <a:r>
              <a:rPr lang="ko-KR" altLang="en-US" sz="1200" b="1" kern="0" dirty="0">
                <a:solidFill>
                  <a:srgbClr val="000000"/>
                </a:solidFill>
                <a:latin typeface="맑은 고딕"/>
                <a:cs typeface="+mn-cs"/>
              </a:rPr>
              <a:t>구동 설정</a:t>
            </a:r>
            <a:endParaRPr kumimoji="0" lang="en-US" altLang="ko-KR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/>
              <a:cs typeface="+mn-cs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34785F2-D28B-46E4-A6B5-88D69C75A5A0}"/>
              </a:ext>
            </a:extLst>
          </p:cNvPr>
          <p:cNvSpPr txBox="1"/>
          <p:nvPr/>
        </p:nvSpPr>
        <p:spPr>
          <a:xfrm>
            <a:off x="1075455" y="4730533"/>
            <a:ext cx="6847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/app/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eds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/tools/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jdk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/bin/java -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Dfile.encoding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=UTF8 -jar 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900" dirty="0">
                <a:solidFill>
                  <a:srgbClr val="000000"/>
                </a:solidFill>
                <a:latin typeface="+mn-ea"/>
              </a:rPr>
              <a:t>/app/support/.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</a:rPr>
              <a:t>eds.addon</a:t>
            </a:r>
            <a:r>
              <a:rPr lang="en-US" altLang="ko-KR" sz="900" dirty="0">
                <a:solidFill>
                  <a:srgbClr val="000000"/>
                </a:solidFill>
                <a:latin typeface="+mn-ea"/>
              </a:rPr>
              <a:t>/bin/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 nges-dz-eds-supporter-1.0-SNAPSHOT.jar --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httpPort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=7781 --prefix=/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addon</a:t>
            </a:r>
            <a:endParaRPr lang="en-US" altLang="ko-KR" sz="900" dirty="0">
              <a:solidFill>
                <a:srgbClr val="000000"/>
              </a:solidFill>
              <a:latin typeface="+mn-ea"/>
              <a:cs typeface="+mn-cs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FE383C5-738F-4C9D-895B-F89738424552}"/>
              </a:ext>
            </a:extLst>
          </p:cNvPr>
          <p:cNvSpPr txBox="1"/>
          <p:nvPr/>
        </p:nvSpPr>
        <p:spPr>
          <a:xfrm>
            <a:off x="1074614" y="3882726"/>
            <a:ext cx="7999784" cy="338554"/>
          </a:xfrm>
          <a:prstGeom prst="rect">
            <a:avLst/>
          </a:prstGeom>
          <a:solidFill>
            <a:srgbClr val="999999">
              <a:lumMod val="40000"/>
              <a:lumOff val="60000"/>
            </a:srgbClr>
          </a:solidFill>
          <a:ln>
            <a:solidFill>
              <a:srgbClr val="000000">
                <a:lumMod val="50000"/>
                <a:lumOff val="50000"/>
              </a:srgbClr>
            </a:solidFill>
          </a:ln>
        </p:spPr>
        <p:txBody>
          <a:bodyPr wrap="square" rtlCol="0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사업 내에서 개발한 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SI CICD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솔루션을 </a:t>
            </a:r>
            <a:r>
              <a:rPr lang="en-US" altLang="ko-KR" sz="800" dirty="0" err="1">
                <a:solidFill>
                  <a:srgbClr val="000000"/>
                </a:solidFill>
                <a:latin typeface="Consolas" panose="020B0609020204030204" pitchFamily="49" charset="0"/>
              </a:rPr>
              <a:t>GitLab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에서 직접 받아 빌드 하여 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bin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에 배포 </a:t>
            </a:r>
            <a:endParaRPr lang="en-US" altLang="ko-KR" sz="8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서버 표준 </a:t>
            </a:r>
            <a:r>
              <a:rPr lang="en-US" altLang="ko-KR" sz="800" dirty="0" err="1">
                <a:solidFill>
                  <a:srgbClr val="000000"/>
                </a:solidFill>
                <a:latin typeface="Consolas" panose="020B0609020204030204" pitchFamily="49" charset="0"/>
              </a:rPr>
              <a:t>jre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en-US" altLang="ko-KR" sz="800" dirty="0">
                <a:solidFill>
                  <a:srgbClr val="000000"/>
                </a:solidFill>
                <a:latin typeface="+mn-ea"/>
              </a:rPr>
              <a:t>openjdk-jre-1.8.0_412-412-b08) </a:t>
            </a:r>
            <a:r>
              <a:rPr lang="ko-KR" altLang="en-US" sz="800" dirty="0">
                <a:solidFill>
                  <a:srgbClr val="000000"/>
                </a:solidFill>
                <a:latin typeface="+mn-ea"/>
              </a:rPr>
              <a:t>버전을 사용하여 구동</a:t>
            </a:r>
            <a:endParaRPr lang="en-US" altLang="ko-KR" sz="800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  <p:cxnSp>
        <p:nvCxnSpPr>
          <p:cNvPr id="64" name="직선 연결선 63"/>
          <p:cNvCxnSpPr/>
          <p:nvPr/>
        </p:nvCxnSpPr>
        <p:spPr>
          <a:xfrm>
            <a:off x="4940776" y="1433986"/>
            <a:ext cx="0" cy="715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4FE383C5-738F-4C9D-895B-F89738424552}"/>
              </a:ext>
            </a:extLst>
          </p:cNvPr>
          <p:cNvSpPr txBox="1"/>
          <p:nvPr/>
        </p:nvSpPr>
        <p:spPr>
          <a:xfrm>
            <a:off x="1069227" y="5195804"/>
            <a:ext cx="7999784" cy="215444"/>
          </a:xfrm>
          <a:prstGeom prst="rect">
            <a:avLst/>
          </a:prstGeom>
          <a:solidFill>
            <a:srgbClr val="999999">
              <a:lumMod val="40000"/>
              <a:lumOff val="60000"/>
            </a:srgbClr>
          </a:solidFill>
          <a:ln>
            <a:solidFill>
              <a:srgbClr val="000000">
                <a:lumMod val="50000"/>
                <a:lumOff val="50000"/>
              </a:srgbClr>
            </a:solidFill>
          </a:ln>
        </p:spPr>
        <p:txBody>
          <a:bodyPr wrap="square" rtlCol="0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Nginx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reverse-proxy, </a:t>
            </a:r>
            <a:r>
              <a:rPr lang="en-US" altLang="ko-KR" sz="800" dirty="0" err="1">
                <a:solidFill>
                  <a:srgbClr val="000000"/>
                </a:solidFill>
                <a:latin typeface="Consolas" panose="020B0609020204030204" pitchFamily="49" charset="0"/>
              </a:rPr>
              <a:t>url-rewrit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를 구성하여 포트없이 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path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를 사용하여 접속하도록 구성 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ko-KR" sz="800" dirty="0">
                <a:solidFill>
                  <a:srgbClr val="000000"/>
                </a:solidFill>
                <a:latin typeface="Verdana" panose="020B0604030504040204" pitchFamily="34" charset="0"/>
              </a:rPr>
              <a:t>https://edsd.high1.com/addon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endParaRPr lang="en-US" altLang="ko-KR" sz="800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34785F2-D28B-46E4-A6B5-88D69C75A5A0}"/>
              </a:ext>
            </a:extLst>
          </p:cNvPr>
          <p:cNvSpPr txBox="1"/>
          <p:nvPr/>
        </p:nvSpPr>
        <p:spPr>
          <a:xfrm>
            <a:off x="5068279" y="1520390"/>
            <a:ext cx="37327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1000" dirty="0">
                <a:solidFill>
                  <a:srgbClr val="000000"/>
                </a:solidFill>
                <a:latin typeface="+mn-ea"/>
                <a:cs typeface="+mn-cs"/>
              </a:rPr>
              <a:t>시작 </a:t>
            </a:r>
            <a:r>
              <a:rPr lang="en-US" altLang="ko-KR" sz="1000" dirty="0">
                <a:solidFill>
                  <a:srgbClr val="000000"/>
                </a:solidFill>
                <a:latin typeface="+mn-ea"/>
                <a:cs typeface="+mn-cs"/>
              </a:rPr>
              <a:t>: /app/support/.eds.addon/start.sh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1000" dirty="0">
                <a:solidFill>
                  <a:srgbClr val="000000"/>
                </a:solidFill>
                <a:latin typeface="+mn-ea"/>
                <a:cs typeface="+mn-cs"/>
              </a:rPr>
              <a:t>중지 </a:t>
            </a:r>
            <a:r>
              <a:rPr lang="en-US" altLang="ko-KR" sz="1000" dirty="0">
                <a:solidFill>
                  <a:srgbClr val="000000"/>
                </a:solidFill>
                <a:latin typeface="+mn-ea"/>
                <a:cs typeface="+mn-cs"/>
              </a:rPr>
              <a:t>: /app/support/.eds.addon/stop.sh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000" dirty="0">
                <a:solidFill>
                  <a:srgbClr val="000000"/>
                </a:solidFill>
                <a:latin typeface="+mn-ea"/>
                <a:cs typeface="+mn-cs"/>
              </a:rPr>
              <a:t>URL</a:t>
            </a:r>
            <a:r>
              <a:rPr lang="ko-KR" altLang="en-US" sz="1000" dirty="0">
                <a:solidFill>
                  <a:srgbClr val="000000"/>
                </a:solidFill>
                <a:latin typeface="+mn-ea"/>
                <a:cs typeface="+mn-cs"/>
              </a:rPr>
              <a:t> </a:t>
            </a:r>
            <a:r>
              <a:rPr lang="en-US" altLang="ko-KR" sz="1000" dirty="0">
                <a:solidFill>
                  <a:srgbClr val="000000"/>
                </a:solidFill>
                <a:latin typeface="+mn-ea"/>
                <a:cs typeface="+mn-cs"/>
              </a:rPr>
              <a:t>: </a:t>
            </a:r>
            <a:r>
              <a:rPr lang="en-US" altLang="ko-KR" sz="1000" dirty="0">
                <a:solidFill>
                  <a:srgbClr val="000000"/>
                </a:solidFill>
                <a:latin typeface="Verdana" panose="020B0604030504040204" pitchFamily="34" charset="0"/>
              </a:rPr>
              <a:t>https://edsd.high1.com/addon</a:t>
            </a:r>
          </a:p>
        </p:txBody>
      </p:sp>
      <p:sp>
        <p:nvSpPr>
          <p:cNvPr id="67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306387" cy="144247"/>
          </a:xfrm>
        </p:spPr>
        <p:txBody>
          <a:bodyPr/>
          <a:lstStyle/>
          <a:p>
            <a:pPr>
              <a:defRPr/>
            </a:pPr>
            <a:r>
              <a:rPr lang="en-US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869147496"/>
      </p:ext>
    </p:extLst>
  </p:cSld>
  <p:clrMapOvr>
    <a:masterClrMapping/>
  </p:clrMapOvr>
</p:sld>
</file>

<file path=ppt/theme/theme1.xml><?xml version="1.0" encoding="utf-8"?>
<a:theme xmlns:a="http://schemas.openxmlformats.org/drawingml/2006/main" name="19_Blank">
  <a:themeElements>
    <a:clrScheme name="Deloitte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00A1DE"/>
      </a:accent3>
      <a:accent4>
        <a:srgbClr val="3C8A2E"/>
      </a:accent4>
      <a:accent5>
        <a:srgbClr val="72C7E7"/>
      </a:accent5>
      <a:accent6>
        <a:srgbClr val="C9DD03"/>
      </a:accent6>
      <a:hlink>
        <a:srgbClr val="00A1DE"/>
      </a:hlink>
      <a:folHlink>
        <a:srgbClr val="72C7E7"/>
      </a:folHlink>
    </a:clrScheme>
    <a:fontScheme name="사용자 지정 2">
      <a:majorFont>
        <a:latin typeface="Arial"/>
        <a:ea typeface="맑은 고딕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>
          <a:defRPr sz="1200" dirty="0" smtClean="0">
            <a:solidFill>
              <a:schemeClr val="tx2"/>
            </a:solidFill>
            <a:latin typeface="+mn-lt"/>
            <a:ea typeface="맑은 고딕" pitchFamily="50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2007_Screen_Medium_27-94x21.59_18Nov08</Template>
  <TotalTime>10206</TotalTime>
  <Words>2424</Words>
  <Application>Microsoft Office PowerPoint</Application>
  <PresentationFormat>A4 용지(210x297mm)</PresentationFormat>
  <Paragraphs>531</Paragraphs>
  <Slides>18</Slides>
  <Notes>1</Notes>
  <HiddenSlides>0</HiddenSlides>
  <MMClips>0</MMClips>
  <ScaleCrop>false</ScaleCrop>
  <HeadingPairs>
    <vt:vector size="8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7" baseType="lpstr">
      <vt:lpstr>맑은 고딕</vt:lpstr>
      <vt:lpstr>Arial</vt:lpstr>
      <vt:lpstr>Calibri</vt:lpstr>
      <vt:lpstr>Consolas</vt:lpstr>
      <vt:lpstr>Times New Roman</vt:lpstr>
      <vt:lpstr>Verdana</vt:lpstr>
      <vt:lpstr>Wingdings</vt:lpstr>
      <vt:lpstr>19_Blank</vt:lpstr>
      <vt:lpstr>프레젠테이션</vt:lpstr>
      <vt:lpstr>CICD-ITSM연동 정의서</vt:lpstr>
      <vt:lpstr>개정이력</vt:lpstr>
      <vt:lpstr>목차</vt:lpstr>
      <vt:lpstr>1.목적</vt:lpstr>
      <vt:lpstr>2. ITSM 연동 구성</vt:lpstr>
      <vt:lpstr>2. ITSM 연동 구성</vt:lpstr>
      <vt:lpstr>3. ITSM 연동 프로세스 </vt:lpstr>
      <vt:lpstr>3. ITSM 연동 프로세스 </vt:lpstr>
      <vt:lpstr>4. 서버 상세 구성</vt:lpstr>
      <vt:lpstr>4. 서버 상세 구성</vt:lpstr>
      <vt:lpstr>5. API 정의</vt:lpstr>
      <vt:lpstr>5. API 정의</vt:lpstr>
      <vt:lpstr>5. API 정의</vt:lpstr>
      <vt:lpstr>5. API 정의</vt:lpstr>
      <vt:lpstr>5. API 정의</vt:lpstr>
      <vt:lpstr>5. API 정의</vt:lpstr>
      <vt:lpstr>5. API 정의</vt:lpstr>
      <vt:lpstr>PowerPoint 프레젠테이션</vt:lpstr>
    </vt:vector>
  </TitlesOfParts>
  <Company>Deloitte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– Times New Roman 28pt, Line spacing 28pt Title 2 – Times new roman</dc:title>
  <dc:creator>Dasgupta, Tania</dc:creator>
  <cp:lastModifiedBy>Administrator</cp:lastModifiedBy>
  <cp:revision>603</cp:revision>
  <cp:lastPrinted>2011-11-25T08:04:21Z</cp:lastPrinted>
  <dcterms:created xsi:type="dcterms:W3CDTF">2010-01-13T15:51:22Z</dcterms:created>
  <dcterms:modified xsi:type="dcterms:W3CDTF">2026-01-04T04:12:01Z</dcterms:modified>
</cp:coreProperties>
</file>