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23"/>
  </p:notesMasterIdLst>
  <p:sldIdLst>
    <p:sldId id="910" r:id="rId2"/>
    <p:sldId id="911" r:id="rId3"/>
    <p:sldId id="912" r:id="rId4"/>
    <p:sldId id="913" r:id="rId5"/>
    <p:sldId id="914" r:id="rId6"/>
    <p:sldId id="915" r:id="rId7"/>
    <p:sldId id="916" r:id="rId8"/>
    <p:sldId id="917" r:id="rId9"/>
    <p:sldId id="918" r:id="rId10"/>
    <p:sldId id="919" r:id="rId11"/>
    <p:sldId id="920" r:id="rId12"/>
    <p:sldId id="921" r:id="rId13"/>
    <p:sldId id="922" r:id="rId14"/>
    <p:sldId id="923" r:id="rId15"/>
    <p:sldId id="924" r:id="rId16"/>
    <p:sldId id="925" r:id="rId17"/>
    <p:sldId id="926" r:id="rId18"/>
    <p:sldId id="927" r:id="rId19"/>
    <p:sldId id="928" r:id="rId20"/>
    <p:sldId id="929" r:id="rId21"/>
    <p:sldId id="930" r:id="rId22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4889" userDrawn="1">
          <p15:clr>
            <a:srgbClr val="A4A3A4"/>
          </p15:clr>
        </p15:guide>
        <p15:guide id="3" pos="3528" userDrawn="1">
          <p15:clr>
            <a:srgbClr val="A4A3A4"/>
          </p15:clr>
        </p15:guide>
        <p15:guide id="4" pos="13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snapVertSplitter="1" vertBarState="minimized" horzBarState="maximized">
    <p:restoredLeft sz="16875" autoAdjust="0"/>
    <p:restoredTop sz="0" autoAdjust="0"/>
  </p:normalViewPr>
  <p:slideViewPr>
    <p:cSldViewPr>
      <p:cViewPr varScale="1">
        <p:scale>
          <a:sx n="119" d="100"/>
          <a:sy n="119" d="100"/>
        </p:scale>
        <p:origin x="-1770" y="-96"/>
      </p:cViewPr>
      <p:guideLst>
        <p:guide orient="horz" pos="2160"/>
        <p:guide pos="4889"/>
        <p:guide pos="3528"/>
        <p:guide pos="1351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191688"/>
    </p:cViewPr>
  </p:sorterViewPr>
  <p:notesViewPr>
    <p:cSldViewPr>
      <p:cViewPr varScale="1">
        <p:scale>
          <a:sx n="45" d="100"/>
          <a:sy n="45" d="100"/>
        </p:scale>
        <p:origin x="2757" y="39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fld id="{497369D3-9F11-4B11-AC7B-C5D50A4B0F7B}" type="datetimeFigureOut">
              <a:rPr lang="ko-KR" altLang="en-US" smtClean="0"/>
              <a:pPr/>
              <a:t>2017-11-06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355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fld id="{B9BA0295-F161-4F4C-A87F-C0AD9E54149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54264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나눔고딕" panose="020D0604000000000000" pitchFamily="50" charset="-127"/>
        <a:ea typeface="나눔고딕" panose="020D0604000000000000" pitchFamily="50" charset="-127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나눔고딕" panose="020D0604000000000000" pitchFamily="50" charset="-127"/>
        <a:ea typeface="나눔고딕" panose="020D0604000000000000" pitchFamily="50" charset="-127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나눔고딕" panose="020D0604000000000000" pitchFamily="50" charset="-127"/>
        <a:ea typeface="나눔고딕" panose="020D0604000000000000" pitchFamily="50" charset="-127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나눔고딕" panose="020D0604000000000000" pitchFamily="50" charset="-127"/>
        <a:ea typeface="나눔고딕" panose="020D0604000000000000" pitchFamily="50" charset="-127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나눔고딕" panose="020D0604000000000000" pitchFamily="50" charset="-127"/>
        <a:ea typeface="나눔고딕" panose="020D0604000000000000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간지_단계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119"/>
          <p:cNvSpPr>
            <a:spLocks noChangeArrowheads="1"/>
          </p:cNvSpPr>
          <p:nvPr userDrawn="1"/>
        </p:nvSpPr>
        <p:spPr bwMode="auto">
          <a:xfrm>
            <a:off x="4538978" y="6524625"/>
            <a:ext cx="796293" cy="248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3302" tIns="31651" rIns="63302" bIns="31651">
            <a:spAutoFit/>
          </a:bodyPr>
          <a:lstStyle/>
          <a:p>
            <a:pPr algn="ctr" defTabSz="6286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ko-KR" sz="1200" b="1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Ⅰ - </a:t>
            </a:r>
            <a:fld id="{4122D7C4-5402-4F01-A1BA-3F3D5571D745}" type="slidenum">
              <a:rPr lang="en-US" altLang="ko-KR" sz="1200" b="1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algn="ctr" defTabSz="62865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ko-KR" sz="1200" b="1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4" name="직사각형 23"/>
          <p:cNvSpPr/>
          <p:nvPr userDrawn="1"/>
        </p:nvSpPr>
        <p:spPr>
          <a:xfrm>
            <a:off x="4304928" y="6364386"/>
            <a:ext cx="1224136" cy="409477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" lastClr="FFFFFF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 eaLnBrk="0" fontAlgn="base" hangingPunct="0">
              <a:spcBef>
                <a:spcPct val="30000"/>
              </a:spcBef>
              <a:spcAft>
                <a:spcPct val="0"/>
              </a:spcAft>
              <a:defRPr/>
            </a:pPr>
            <a:endParaRPr lang="ko-KR" altLang="en-US" sz="1200" kern="0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4358549" y="5366714"/>
            <a:ext cx="11945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40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en-US" altLang="ko-KR" sz="2000" b="1" dirty="0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rPr>
              <a:t>2017.10</a:t>
            </a:r>
            <a:endParaRPr lang="ko-KR" altLang="en-US" sz="2000" b="1" dirty="0">
              <a:solidFill>
                <a:prstClr val="black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35" name="TextBox 34"/>
          <p:cNvSpPr txBox="1"/>
          <p:nvPr userDrawn="1"/>
        </p:nvSpPr>
        <p:spPr>
          <a:xfrm>
            <a:off x="0" y="548678"/>
            <a:ext cx="9910596" cy="487565"/>
          </a:xfrm>
          <a:prstGeom prst="rect">
            <a:avLst/>
          </a:prstGeom>
          <a:solidFill>
            <a:srgbClr val="777777"/>
          </a:solidFill>
        </p:spPr>
        <p:txBody>
          <a:bodyPr wrap="none" rtlCol="0">
            <a:noAutofit/>
          </a:bodyPr>
          <a:lstStyle/>
          <a:p>
            <a:pPr algn="r"/>
            <a:endParaRPr lang="ko-KR" altLang="en-US" sz="1600" b="1" dirty="0">
              <a:solidFill>
                <a:prstClr val="white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3629892" y="562533"/>
            <a:ext cx="6218538" cy="470766"/>
          </a:xfrm>
          <a:prstGeom prst="rect">
            <a:avLst/>
          </a:prstGeom>
        </p:spPr>
        <p:txBody>
          <a:bodyPr tIns="36000" bIns="36000" anchor="ctr"/>
          <a:lstStyle>
            <a:lvl1pPr marL="0" indent="0" algn="r">
              <a:buNone/>
              <a:defRPr sz="2000" b="1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defRPr>
            </a:lvl1pPr>
            <a:lvl2pPr marL="457200" indent="0">
              <a:buNone/>
              <a:defRPr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2pPr>
            <a:lvl3pPr>
              <a:defRPr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3pPr>
            <a:lvl4pPr>
              <a:defRPr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4pPr>
            <a:lvl5pPr>
              <a:defRPr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pic>
        <p:nvPicPr>
          <p:cNvPr id="2" name="그림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456" y="1711269"/>
            <a:ext cx="1944216" cy="441867"/>
          </a:xfrm>
          <a:prstGeom prst="rect">
            <a:avLst/>
          </a:prstGeom>
        </p:spPr>
      </p:pic>
      <p:sp>
        <p:nvSpPr>
          <p:cNvPr id="14" name="Rectangle 3"/>
          <p:cNvSpPr>
            <a:spLocks noChangeArrowheads="1"/>
          </p:cNvSpPr>
          <p:nvPr userDrawn="1"/>
        </p:nvSpPr>
        <p:spPr bwMode="auto">
          <a:xfrm>
            <a:off x="2656013" y="2287362"/>
            <a:ext cx="7249987" cy="1742972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>
            <a:noFill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fontAlgn="base" latinLnBrk="1">
              <a:spcBef>
                <a:spcPct val="0"/>
              </a:spcBef>
              <a:spcAft>
                <a:spcPct val="0"/>
              </a:spcAft>
              <a:defRPr/>
            </a:pPr>
            <a:endParaRPr kumimoji="1" lang="ko-KR" altLang="ko-KR" kern="0">
              <a:solidFill>
                <a:prstClr val="black"/>
              </a:solidFill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5" name="Line 5"/>
          <p:cNvSpPr>
            <a:spLocks noChangeShapeType="1"/>
          </p:cNvSpPr>
          <p:nvPr userDrawn="1"/>
        </p:nvSpPr>
        <p:spPr bwMode="auto">
          <a:xfrm>
            <a:off x="0" y="2270370"/>
            <a:ext cx="9906000" cy="0"/>
          </a:xfrm>
          <a:prstGeom prst="line">
            <a:avLst/>
          </a:prstGeom>
          <a:noFill/>
          <a:ln w="38100">
            <a:solidFill>
              <a:srgbClr val="77777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ko-KR" altLang="en-US" sz="12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6" name="Line 6"/>
          <p:cNvSpPr>
            <a:spLocks noChangeShapeType="1"/>
          </p:cNvSpPr>
          <p:nvPr userDrawn="1"/>
        </p:nvSpPr>
        <p:spPr bwMode="auto">
          <a:xfrm>
            <a:off x="-1" y="4047133"/>
            <a:ext cx="9906001" cy="0"/>
          </a:xfrm>
          <a:prstGeom prst="line">
            <a:avLst/>
          </a:prstGeom>
          <a:noFill/>
          <a:ln w="38100">
            <a:solidFill>
              <a:srgbClr val="77777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ko-KR" altLang="en-US" sz="12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7" name="Line 13"/>
          <p:cNvSpPr>
            <a:spLocks noChangeShapeType="1"/>
          </p:cNvSpPr>
          <p:nvPr userDrawn="1"/>
        </p:nvSpPr>
        <p:spPr bwMode="auto">
          <a:xfrm>
            <a:off x="2648744" y="2270370"/>
            <a:ext cx="0" cy="1776763"/>
          </a:xfrm>
          <a:prstGeom prst="line">
            <a:avLst/>
          </a:prstGeom>
          <a:noFill/>
          <a:ln w="38100">
            <a:solidFill>
              <a:srgbClr val="77777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30000"/>
              </a:spcBef>
              <a:spcAft>
                <a:spcPct val="0"/>
              </a:spcAft>
            </a:pPr>
            <a:endParaRPr lang="ko-KR" altLang="en-US" sz="12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5" name="TextBox 24"/>
          <p:cNvSpPr txBox="1"/>
          <p:nvPr userDrawn="1"/>
        </p:nvSpPr>
        <p:spPr>
          <a:xfrm>
            <a:off x="3512840" y="2794409"/>
            <a:ext cx="5489879" cy="6632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 eaLnBrk="0" fontAlgn="base" hangingPunct="0">
              <a:lnSpc>
                <a:spcPct val="150000"/>
              </a:lnSpc>
              <a:spcBef>
                <a:spcPts val="1800"/>
              </a:spcBef>
              <a:spcAft>
                <a:spcPts val="300"/>
              </a:spcAft>
            </a:pPr>
            <a:r>
              <a:rPr lang="ko-KR" altLang="en-US" sz="2800" b="0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부패방지정보시스템 </a:t>
            </a:r>
            <a:r>
              <a:rPr lang="en-US" altLang="ko-KR" sz="2800" b="0" dirty="0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BPR/ISP</a:t>
            </a:r>
            <a:endParaRPr lang="ko-KR" altLang="en-US" sz="1600" b="0" dirty="0">
              <a:solidFill>
                <a:prstClr val="black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pic>
        <p:nvPicPr>
          <p:cNvPr id="26" name="그림 25"/>
          <p:cNvPicPr>
            <a:picLocks noChangeAspect="1"/>
          </p:cNvPicPr>
          <p:nvPr userDrawn="1"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2287170"/>
            <a:ext cx="2641476" cy="1741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590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간지_소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ine 161"/>
          <p:cNvSpPr>
            <a:spLocks noChangeShapeType="1"/>
          </p:cNvSpPr>
          <p:nvPr userDrawn="1"/>
        </p:nvSpPr>
        <p:spPr bwMode="auto">
          <a:xfrm>
            <a:off x="266130" y="1208729"/>
            <a:ext cx="9386591" cy="0"/>
          </a:xfrm>
          <a:prstGeom prst="line">
            <a:avLst/>
          </a:prstGeom>
          <a:noFill/>
          <a:ln w="28575">
            <a:solidFill>
              <a:srgbClr val="3333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ko-KR" altLang="en-US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0"/>
          </p:nvPr>
        </p:nvSpPr>
        <p:spPr>
          <a:xfrm>
            <a:off x="2627281" y="1726441"/>
            <a:ext cx="4701983" cy="44310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11"/>
          </p:nvPr>
        </p:nvSpPr>
        <p:spPr>
          <a:xfrm>
            <a:off x="212108" y="620713"/>
            <a:ext cx="7712692" cy="492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506018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_I.사업개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266132" y="192507"/>
            <a:ext cx="6256942" cy="483395"/>
          </a:xfrm>
          <a:prstGeom prst="rect">
            <a:avLst/>
          </a:prstGeom>
        </p:spPr>
        <p:txBody>
          <a:bodyPr tIns="18000" bIns="18000" anchor="b">
            <a:normAutofit/>
          </a:bodyPr>
          <a:lstStyle>
            <a:lvl1pPr marL="0" indent="0">
              <a:buNone/>
              <a:defRPr sz="1800" b="1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10" name="Rectangle 119"/>
          <p:cNvSpPr>
            <a:spLocks noChangeArrowheads="1"/>
          </p:cNvSpPr>
          <p:nvPr userDrawn="1"/>
        </p:nvSpPr>
        <p:spPr bwMode="auto">
          <a:xfrm>
            <a:off x="4610100" y="6498366"/>
            <a:ext cx="796293" cy="248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3302" tIns="31651" rIns="63302" bIns="31651">
            <a:spAutoFit/>
          </a:bodyPr>
          <a:lstStyle/>
          <a:p>
            <a:pPr defTabSz="628650">
              <a:spcBef>
                <a:spcPct val="0"/>
              </a:spcBef>
            </a:pPr>
            <a:r>
              <a:rPr lang="en-US" altLang="ko-KR" sz="12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Ⅰ - </a:t>
            </a:r>
            <a:fld id="{A3AC85EC-EEEA-48AA-BBB2-2299B7C4C688}" type="slidenum">
              <a:rPr lang="en-US" altLang="ko-KR" sz="120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defTabSz="628650">
                <a:spcBef>
                  <a:spcPct val="0"/>
                </a:spcBef>
              </a:pPr>
              <a:t>‹#›</a:t>
            </a:fld>
            <a:endParaRPr lang="en-US" altLang="ko-KR" sz="12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" name="Line 161"/>
          <p:cNvSpPr>
            <a:spLocks noChangeShapeType="1"/>
          </p:cNvSpPr>
          <p:nvPr userDrawn="1"/>
        </p:nvSpPr>
        <p:spPr bwMode="auto">
          <a:xfrm>
            <a:off x="266130" y="765175"/>
            <a:ext cx="9386591" cy="0"/>
          </a:xfrm>
          <a:prstGeom prst="line">
            <a:avLst/>
          </a:prstGeom>
          <a:noFill/>
          <a:ln w="12700">
            <a:solidFill>
              <a:srgbClr val="3333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ko-KR" altLang="en-US" dirty="0">
              <a:solidFill>
                <a:prstClr val="black"/>
              </a:solidFill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6753200" y="120357"/>
            <a:ext cx="2878285" cy="560387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" baseline="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1pPr>
            <a:lvl2pPr marL="457200" indent="0">
              <a:buNone/>
              <a:defRPr sz="110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2pPr>
            <a:lvl3pPr marL="914400" indent="0">
              <a:buNone/>
              <a:defRPr sz="110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3pPr>
            <a:lvl4pPr marL="1371600" indent="0">
              <a:buNone/>
              <a:defRPr sz="110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4pPr>
            <a:lvl5pPr marL="1828800" indent="0">
              <a:buNone/>
              <a:defRPr sz="110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5pPr>
          </a:lstStyle>
          <a:p>
            <a:pPr lvl="0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82999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_II.환경분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266132" y="192507"/>
            <a:ext cx="6256942" cy="483395"/>
          </a:xfrm>
          <a:prstGeom prst="rect">
            <a:avLst/>
          </a:prstGeom>
        </p:spPr>
        <p:txBody>
          <a:bodyPr tIns="18000" bIns="18000" anchor="b">
            <a:normAutofit/>
          </a:bodyPr>
          <a:lstStyle>
            <a:lvl1pPr marL="0" indent="0">
              <a:buNone/>
              <a:defRPr sz="1800" b="1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10" name="Rectangle 119"/>
          <p:cNvSpPr>
            <a:spLocks noChangeArrowheads="1"/>
          </p:cNvSpPr>
          <p:nvPr userDrawn="1"/>
        </p:nvSpPr>
        <p:spPr bwMode="auto">
          <a:xfrm>
            <a:off x="4610100" y="6498366"/>
            <a:ext cx="796293" cy="248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3302" tIns="31651" rIns="63302" bIns="31651">
            <a:spAutoFit/>
          </a:bodyPr>
          <a:lstStyle/>
          <a:p>
            <a:pPr defTabSz="628650">
              <a:spcBef>
                <a:spcPct val="0"/>
              </a:spcBef>
            </a:pPr>
            <a:r>
              <a:rPr lang="en-US" altLang="ko-KR" sz="12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Ⅱ - </a:t>
            </a:r>
            <a:fld id="{A3AC85EC-EEEA-48AA-BBB2-2299B7C4C688}" type="slidenum">
              <a:rPr lang="en-US" altLang="ko-KR" sz="120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defTabSz="628650">
                <a:spcBef>
                  <a:spcPct val="0"/>
                </a:spcBef>
              </a:pPr>
              <a:t>‹#›</a:t>
            </a:fld>
            <a:endParaRPr lang="en-US" altLang="ko-KR" sz="12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Line 10"/>
          <p:cNvSpPr>
            <a:spLocks noChangeShapeType="1"/>
          </p:cNvSpPr>
          <p:nvPr userDrawn="1"/>
        </p:nvSpPr>
        <p:spPr bwMode="auto">
          <a:xfrm>
            <a:off x="266130" y="6445542"/>
            <a:ext cx="938659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ko-KR" altLang="en-US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" name="Line 161"/>
          <p:cNvSpPr>
            <a:spLocks noChangeShapeType="1"/>
          </p:cNvSpPr>
          <p:nvPr userDrawn="1"/>
        </p:nvSpPr>
        <p:spPr bwMode="auto">
          <a:xfrm>
            <a:off x="266130" y="765175"/>
            <a:ext cx="9386591" cy="0"/>
          </a:xfrm>
          <a:prstGeom prst="line">
            <a:avLst/>
          </a:prstGeom>
          <a:noFill/>
          <a:ln w="12700">
            <a:solidFill>
              <a:srgbClr val="3333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ko-KR" altLang="en-US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0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6753200" y="120357"/>
            <a:ext cx="2878285" cy="560387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" baseline="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1pPr>
            <a:lvl2pPr marL="457200" indent="0">
              <a:buNone/>
              <a:defRPr sz="110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2pPr>
            <a:lvl3pPr marL="914400" indent="0">
              <a:buNone/>
              <a:defRPr sz="110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3pPr>
            <a:lvl4pPr marL="1371600" indent="0">
              <a:buNone/>
              <a:defRPr sz="110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4pPr>
            <a:lvl5pPr marL="1828800" indent="0">
              <a:buNone/>
              <a:defRPr sz="110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5pPr>
          </a:lstStyle>
          <a:p>
            <a:pPr lvl="0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76214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_III.현황분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266132" y="192507"/>
            <a:ext cx="6256942" cy="483395"/>
          </a:xfrm>
          <a:prstGeom prst="rect">
            <a:avLst/>
          </a:prstGeom>
        </p:spPr>
        <p:txBody>
          <a:bodyPr tIns="18000" bIns="18000" anchor="b">
            <a:normAutofit/>
          </a:bodyPr>
          <a:lstStyle>
            <a:lvl1pPr marL="0" indent="0">
              <a:buNone/>
              <a:defRPr sz="1800" b="0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10" name="Rectangle 119"/>
          <p:cNvSpPr>
            <a:spLocks noChangeArrowheads="1"/>
          </p:cNvSpPr>
          <p:nvPr userDrawn="1"/>
        </p:nvSpPr>
        <p:spPr bwMode="auto">
          <a:xfrm>
            <a:off x="4610100" y="6498366"/>
            <a:ext cx="796293" cy="248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3302" tIns="31651" rIns="63302" bIns="31651">
            <a:spAutoFit/>
          </a:bodyPr>
          <a:lstStyle/>
          <a:p>
            <a:pPr defTabSz="628650">
              <a:spcBef>
                <a:spcPct val="0"/>
              </a:spcBef>
            </a:pPr>
            <a:r>
              <a:rPr lang="en-US" altLang="ko-KR" sz="12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Ⅲ - </a:t>
            </a:r>
            <a:fld id="{A3AC85EC-EEEA-48AA-BBB2-2299B7C4C688}" type="slidenum">
              <a:rPr lang="en-US" altLang="ko-KR" sz="120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defTabSz="628650">
                <a:spcBef>
                  <a:spcPct val="0"/>
                </a:spcBef>
              </a:pPr>
              <a:t>‹#›</a:t>
            </a:fld>
            <a:endParaRPr lang="en-US" altLang="ko-KR" sz="12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Line 10"/>
          <p:cNvSpPr>
            <a:spLocks noChangeShapeType="1"/>
          </p:cNvSpPr>
          <p:nvPr userDrawn="1"/>
        </p:nvSpPr>
        <p:spPr bwMode="auto">
          <a:xfrm>
            <a:off x="266130" y="6445542"/>
            <a:ext cx="938659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ko-KR" altLang="en-US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" name="Line 161"/>
          <p:cNvSpPr>
            <a:spLocks noChangeShapeType="1"/>
          </p:cNvSpPr>
          <p:nvPr userDrawn="1"/>
        </p:nvSpPr>
        <p:spPr bwMode="auto">
          <a:xfrm>
            <a:off x="266130" y="765175"/>
            <a:ext cx="9386591" cy="0"/>
          </a:xfrm>
          <a:prstGeom prst="line">
            <a:avLst/>
          </a:prstGeom>
          <a:noFill/>
          <a:ln w="12700">
            <a:solidFill>
              <a:srgbClr val="3333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ko-KR" altLang="en-US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0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6753200" y="120357"/>
            <a:ext cx="2878285" cy="560387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" baseline="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1pPr>
            <a:lvl2pPr marL="457200" indent="0">
              <a:buNone/>
              <a:defRPr sz="110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2pPr>
            <a:lvl3pPr marL="914400" indent="0">
              <a:buNone/>
              <a:defRPr sz="110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3pPr>
            <a:lvl4pPr marL="1371600" indent="0">
              <a:buNone/>
              <a:defRPr sz="110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4pPr>
            <a:lvl5pPr marL="1828800" indent="0">
              <a:buNone/>
              <a:defRPr sz="110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5pPr>
          </a:lstStyle>
          <a:p>
            <a:pPr lvl="0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19041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_IV.목표모델수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266132" y="192507"/>
            <a:ext cx="6256942" cy="483395"/>
          </a:xfrm>
          <a:prstGeom prst="rect">
            <a:avLst/>
          </a:prstGeom>
        </p:spPr>
        <p:txBody>
          <a:bodyPr tIns="18000" bIns="18000" anchor="b">
            <a:normAutofit/>
          </a:bodyPr>
          <a:lstStyle>
            <a:lvl1pPr marL="0" indent="0">
              <a:buNone/>
              <a:defRPr sz="1800" b="0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10" name="Rectangle 119"/>
          <p:cNvSpPr>
            <a:spLocks noChangeArrowheads="1"/>
          </p:cNvSpPr>
          <p:nvPr userDrawn="1"/>
        </p:nvSpPr>
        <p:spPr bwMode="auto">
          <a:xfrm>
            <a:off x="4610100" y="6498366"/>
            <a:ext cx="796293" cy="248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3302" tIns="31651" rIns="63302" bIns="31651">
            <a:spAutoFit/>
          </a:bodyPr>
          <a:lstStyle/>
          <a:p>
            <a:pPr defTabSz="628650">
              <a:spcBef>
                <a:spcPct val="0"/>
              </a:spcBef>
            </a:pPr>
            <a:r>
              <a:rPr lang="en-US" altLang="ko-KR" sz="12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Ⅳ - </a:t>
            </a:r>
            <a:fld id="{A3AC85EC-EEEA-48AA-BBB2-2299B7C4C688}" type="slidenum">
              <a:rPr lang="en-US" altLang="ko-KR" sz="120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defTabSz="628650">
                <a:spcBef>
                  <a:spcPct val="0"/>
                </a:spcBef>
              </a:pPr>
              <a:t>‹#›</a:t>
            </a:fld>
            <a:endParaRPr lang="en-US" altLang="ko-KR" sz="12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Line 10"/>
          <p:cNvSpPr>
            <a:spLocks noChangeShapeType="1"/>
          </p:cNvSpPr>
          <p:nvPr userDrawn="1"/>
        </p:nvSpPr>
        <p:spPr bwMode="auto">
          <a:xfrm>
            <a:off x="266130" y="6445542"/>
            <a:ext cx="938659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ko-KR" altLang="en-US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" name="Line 161"/>
          <p:cNvSpPr>
            <a:spLocks noChangeShapeType="1"/>
          </p:cNvSpPr>
          <p:nvPr userDrawn="1"/>
        </p:nvSpPr>
        <p:spPr bwMode="auto">
          <a:xfrm>
            <a:off x="266130" y="765175"/>
            <a:ext cx="9386591" cy="0"/>
          </a:xfrm>
          <a:prstGeom prst="line">
            <a:avLst/>
          </a:prstGeom>
          <a:noFill/>
          <a:ln w="12700">
            <a:solidFill>
              <a:srgbClr val="3333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ko-KR" altLang="en-US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0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6753200" y="120357"/>
            <a:ext cx="2878285" cy="560387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" baseline="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1pPr>
            <a:lvl2pPr marL="457200" indent="0">
              <a:buNone/>
              <a:defRPr sz="110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2pPr>
            <a:lvl3pPr marL="914400" indent="0">
              <a:buNone/>
              <a:defRPr sz="110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3pPr>
            <a:lvl4pPr marL="1371600" indent="0">
              <a:buNone/>
              <a:defRPr sz="110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4pPr>
            <a:lvl5pPr marL="1828800" indent="0">
              <a:buNone/>
              <a:defRPr sz="110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5pPr>
          </a:lstStyle>
          <a:p>
            <a:pPr lvl="0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32586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_V.이행계획수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266132" y="192507"/>
            <a:ext cx="6256942" cy="483395"/>
          </a:xfrm>
          <a:prstGeom prst="rect">
            <a:avLst/>
          </a:prstGeom>
        </p:spPr>
        <p:txBody>
          <a:bodyPr tIns="18000" bIns="18000" anchor="b">
            <a:normAutofit/>
          </a:bodyPr>
          <a:lstStyle>
            <a:lvl1pPr marL="0" indent="0">
              <a:buNone/>
              <a:defRPr sz="1800" b="0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/>
              <a:t>마스터 텍스트 스타일을 편집합니다</a:t>
            </a:r>
          </a:p>
        </p:txBody>
      </p:sp>
      <p:sp>
        <p:nvSpPr>
          <p:cNvPr id="10" name="Rectangle 119"/>
          <p:cNvSpPr>
            <a:spLocks noChangeArrowheads="1"/>
          </p:cNvSpPr>
          <p:nvPr userDrawn="1"/>
        </p:nvSpPr>
        <p:spPr bwMode="auto">
          <a:xfrm>
            <a:off x="4610100" y="6498366"/>
            <a:ext cx="796293" cy="248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3302" tIns="31651" rIns="63302" bIns="31651">
            <a:spAutoFit/>
          </a:bodyPr>
          <a:lstStyle/>
          <a:p>
            <a:pPr defTabSz="628650">
              <a:spcBef>
                <a:spcPct val="0"/>
              </a:spcBef>
            </a:pPr>
            <a:r>
              <a:rPr lang="en-US" altLang="ko-KR" sz="12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Ⅴ - </a:t>
            </a:r>
            <a:fld id="{A3AC85EC-EEEA-48AA-BBB2-2299B7C4C688}" type="slidenum">
              <a:rPr lang="en-US" altLang="ko-KR" sz="120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pPr defTabSz="628650">
                <a:spcBef>
                  <a:spcPct val="0"/>
                </a:spcBef>
              </a:pPr>
              <a:t>‹#›</a:t>
            </a:fld>
            <a:endParaRPr lang="en-US" altLang="ko-KR" sz="1200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Line 10"/>
          <p:cNvSpPr>
            <a:spLocks noChangeShapeType="1"/>
          </p:cNvSpPr>
          <p:nvPr userDrawn="1"/>
        </p:nvSpPr>
        <p:spPr bwMode="auto">
          <a:xfrm>
            <a:off x="266130" y="6445542"/>
            <a:ext cx="938659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ko-KR" altLang="en-US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" name="Line 161"/>
          <p:cNvSpPr>
            <a:spLocks noChangeShapeType="1"/>
          </p:cNvSpPr>
          <p:nvPr userDrawn="1"/>
        </p:nvSpPr>
        <p:spPr bwMode="auto">
          <a:xfrm>
            <a:off x="266130" y="765175"/>
            <a:ext cx="9386591" cy="0"/>
          </a:xfrm>
          <a:prstGeom prst="line">
            <a:avLst/>
          </a:prstGeom>
          <a:noFill/>
          <a:ln w="12700">
            <a:solidFill>
              <a:srgbClr val="3333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ko-KR" altLang="en-US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6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6753200" y="120357"/>
            <a:ext cx="2878285" cy="560387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" baseline="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1pPr>
            <a:lvl2pPr marL="457200" indent="0">
              <a:buNone/>
              <a:defRPr sz="110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2pPr>
            <a:lvl3pPr marL="914400" indent="0">
              <a:buNone/>
              <a:defRPr sz="110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3pPr>
            <a:lvl4pPr marL="1371600" indent="0">
              <a:buNone/>
              <a:defRPr sz="110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4pPr>
            <a:lvl5pPr marL="1828800" indent="0">
              <a:buNone/>
              <a:defRPr sz="110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5pPr>
          </a:lstStyle>
          <a:p>
            <a:pPr lvl="0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8474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of Docu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ChangeArrowheads="1"/>
          </p:cNvSpPr>
          <p:nvPr userDrawn="1"/>
        </p:nvSpPr>
        <p:spPr bwMode="auto">
          <a:xfrm>
            <a:off x="0" y="0"/>
            <a:ext cx="9906000" cy="914400"/>
          </a:xfrm>
          <a:prstGeom prst="rect">
            <a:avLst/>
          </a:prstGeom>
          <a:gradFill rotWithShape="1">
            <a:gsLst>
              <a:gs pos="0">
                <a:srgbClr val="B2B2B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5" name="Group 14"/>
          <p:cNvGrpSpPr>
            <a:grpSpLocks/>
          </p:cNvGrpSpPr>
          <p:nvPr userDrawn="1"/>
        </p:nvGrpSpPr>
        <p:grpSpPr bwMode="auto">
          <a:xfrm>
            <a:off x="2085975" y="2781300"/>
            <a:ext cx="5688013" cy="1223963"/>
            <a:chOff x="1421" y="1752"/>
            <a:chExt cx="3583" cy="771"/>
          </a:xfrm>
        </p:grpSpPr>
        <p:sp>
          <p:nvSpPr>
            <p:cNvPr id="6" name="Text Box 7"/>
            <p:cNvSpPr txBox="1">
              <a:spLocks noChangeArrowheads="1"/>
            </p:cNvSpPr>
            <p:nvPr userDrawn="1"/>
          </p:nvSpPr>
          <p:spPr bwMode="auto">
            <a:xfrm>
              <a:off x="1938" y="1934"/>
              <a:ext cx="2533" cy="40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1pPr>
              <a:lvl2pPr marL="742950" indent="-285750">
                <a:defRPr sz="1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2pPr>
              <a:lvl3pPr marL="1143000" indent="-228600">
                <a:defRPr sz="1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3pPr>
              <a:lvl4pPr marL="1600200" indent="-228600">
                <a:defRPr sz="1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4pPr>
              <a:lvl5pPr marL="2057400" indent="-228600">
                <a:defRPr sz="1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5pPr>
              <a:lvl6pPr marL="2514600" indent="-228600" algn="ctr" eaLnBrk="0" fontAlgn="base" hangingPunct="0">
                <a:spcBef>
                  <a:spcPct val="3000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6pPr>
              <a:lvl7pPr marL="2971800" indent="-228600" algn="ctr" eaLnBrk="0" fontAlgn="base" hangingPunct="0">
                <a:spcBef>
                  <a:spcPct val="3000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7pPr>
              <a:lvl8pPr marL="3429000" indent="-228600" algn="ctr" eaLnBrk="0" fontAlgn="base" hangingPunct="0">
                <a:spcBef>
                  <a:spcPct val="3000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8pPr>
              <a:lvl9pPr marL="3886200" indent="-228600" algn="ctr" eaLnBrk="0" fontAlgn="base" hangingPunct="0">
                <a:spcBef>
                  <a:spcPct val="3000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defRPr>
              </a:lvl9pPr>
            </a:lstStyle>
            <a:p>
              <a:pPr latinLnBrk="1">
                <a:spcBef>
                  <a:spcPct val="0"/>
                </a:spcBef>
                <a:defRPr/>
              </a:pPr>
              <a:r>
                <a:rPr kumimoji="1" lang="en-US" altLang="ko-KR" sz="3600" b="1" dirty="0">
                  <a:solidFill>
                    <a:prstClr val="black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End of Document</a:t>
              </a:r>
            </a:p>
          </p:txBody>
        </p:sp>
        <p:sp>
          <p:nvSpPr>
            <p:cNvPr id="7" name="Line 12"/>
            <p:cNvSpPr>
              <a:spLocks noChangeShapeType="1"/>
            </p:cNvSpPr>
            <p:nvPr userDrawn="1"/>
          </p:nvSpPr>
          <p:spPr bwMode="auto">
            <a:xfrm>
              <a:off x="1421" y="1752"/>
              <a:ext cx="3583" cy="0"/>
            </a:xfrm>
            <a:prstGeom prst="line">
              <a:avLst/>
            </a:prstGeom>
            <a:noFill/>
            <a:ln w="57150" cmpd="thinThick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ko-KR" altLang="en-US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  <p:sp>
          <p:nvSpPr>
            <p:cNvPr id="8" name="Line 13"/>
            <p:cNvSpPr>
              <a:spLocks noChangeShapeType="1"/>
            </p:cNvSpPr>
            <p:nvPr userDrawn="1"/>
          </p:nvSpPr>
          <p:spPr bwMode="auto">
            <a:xfrm>
              <a:off x="1421" y="2523"/>
              <a:ext cx="3583" cy="0"/>
            </a:xfrm>
            <a:prstGeom prst="line">
              <a:avLst/>
            </a:prstGeom>
            <a:noFill/>
            <a:ln w="57150" cmpd="thinThick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/>
            <a:p>
              <a:endParaRPr lang="ko-KR" altLang="en-US">
                <a:solidFill>
                  <a:prstClr val="black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76977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의도적 공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ChangeArrowheads="1"/>
          </p:cNvSpPr>
          <p:nvPr userDrawn="1"/>
        </p:nvSpPr>
        <p:spPr bwMode="auto">
          <a:xfrm>
            <a:off x="0" y="0"/>
            <a:ext cx="9906000" cy="914400"/>
          </a:xfrm>
          <a:prstGeom prst="rect">
            <a:avLst/>
          </a:prstGeom>
          <a:gradFill rotWithShape="1">
            <a:gsLst>
              <a:gs pos="0">
                <a:srgbClr val="B2B2B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" name="모서리가 둥근 직사각형 1"/>
          <p:cNvSpPr/>
          <p:nvPr userDrawn="1"/>
        </p:nvSpPr>
        <p:spPr>
          <a:xfrm>
            <a:off x="2072680" y="2708920"/>
            <a:ext cx="5976664" cy="18002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이 페이지는 편집을 위한</a:t>
            </a:r>
            <a:endParaRPr lang="en-US" altLang="ko-KR" sz="24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ctr"/>
            <a:r>
              <a:rPr lang="ko-KR" altLang="en-US" sz="36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의도적 공란입니다</a:t>
            </a:r>
            <a:r>
              <a:rPr lang="en-US" altLang="ko-KR" sz="3600" dirty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.</a:t>
            </a:r>
            <a:endParaRPr lang="ko-KR" altLang="en-US" sz="2400" dirty="0">
              <a:solidFill>
                <a:schemeClr val="tx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72008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0"/>
          <p:cNvSpPr>
            <a:spLocks noChangeShapeType="1"/>
          </p:cNvSpPr>
          <p:nvPr userDrawn="1"/>
        </p:nvSpPr>
        <p:spPr bwMode="auto">
          <a:xfrm>
            <a:off x="266130" y="6445542"/>
            <a:ext cx="938659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ko-KR" altLang="en-US" dirty="0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pic>
        <p:nvPicPr>
          <p:cNvPr id="9" name="Picture 2" descr="\\192.168.2.168\KITA_Audit\사업지원\제안\07.로고\한국IT로고\한국IT로고_main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2740" y="6539983"/>
            <a:ext cx="930059" cy="187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그림 16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28464" y="6498366"/>
            <a:ext cx="1266967" cy="287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823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/>
          <p:cNvSpPr>
            <a:spLocks noGrp="1"/>
          </p:cNvSpPr>
          <p:nvPr>
            <p:ph type="body" sz="quarter" idx="10"/>
          </p:nvPr>
        </p:nvSpPr>
        <p:spPr>
          <a:xfrm>
            <a:off x="2054373" y="1628800"/>
            <a:ext cx="6571035" cy="4824536"/>
          </a:xfrm>
        </p:spPr>
        <p:txBody>
          <a:bodyPr/>
          <a:lstStyle/>
          <a:p>
            <a:r>
              <a:rPr lang="en-US" altLang="ko-KR" b="1" dirty="0"/>
              <a:t>1. </a:t>
            </a:r>
            <a:r>
              <a:rPr lang="ko-KR" altLang="en-US" b="1" dirty="0"/>
              <a:t>정보화 전략 수립</a:t>
            </a:r>
            <a:endParaRPr lang="en-US" altLang="ko-KR" b="1" dirty="0"/>
          </a:p>
          <a:p>
            <a:r>
              <a:rPr lang="en-US" altLang="ko-KR" b="1" dirty="0"/>
              <a:t>2. </a:t>
            </a:r>
            <a:r>
              <a:rPr lang="ko-KR" altLang="en-US" b="1" dirty="0"/>
              <a:t>목표모델 서비스 개념 정의</a:t>
            </a:r>
            <a:endParaRPr lang="en-US" altLang="ko-KR" b="1" dirty="0"/>
          </a:p>
          <a:p>
            <a:r>
              <a:rPr lang="en-US" altLang="ko-KR" b="1" dirty="0"/>
              <a:t>3. </a:t>
            </a:r>
            <a:r>
              <a:rPr lang="ko-KR" altLang="en-US" b="1" dirty="0"/>
              <a:t>목표모델 구조 정의</a:t>
            </a:r>
            <a:endParaRPr lang="en-US" altLang="ko-KR" b="1" dirty="0"/>
          </a:p>
          <a:p>
            <a:pPr>
              <a:spcBef>
                <a:spcPts val="600"/>
              </a:spcBef>
            </a:pPr>
            <a:r>
              <a:rPr lang="ko-KR" altLang="en-US" b="1" dirty="0"/>
              <a:t>   </a:t>
            </a:r>
            <a:r>
              <a:rPr lang="en-US" altLang="ko-KR" b="1" dirty="0"/>
              <a:t>3.1   </a:t>
            </a:r>
            <a:r>
              <a:rPr lang="ko-KR" altLang="en-US" b="1" dirty="0"/>
              <a:t>부패방지 표준 업무프로세스 정립</a:t>
            </a:r>
          </a:p>
          <a:p>
            <a:pPr>
              <a:spcBef>
                <a:spcPts val="600"/>
              </a:spcBef>
            </a:pPr>
            <a:r>
              <a:rPr lang="ko-KR" altLang="en-US" b="1" dirty="0"/>
              <a:t>   </a:t>
            </a:r>
            <a:r>
              <a:rPr lang="en-US" altLang="ko-KR" b="1" dirty="0"/>
              <a:t>3.2   </a:t>
            </a:r>
            <a:r>
              <a:rPr lang="ko-KR" altLang="en-US" b="1" dirty="0"/>
              <a:t>지식체계 정립</a:t>
            </a:r>
          </a:p>
          <a:p>
            <a:pPr>
              <a:spcBef>
                <a:spcPts val="600"/>
              </a:spcBef>
            </a:pPr>
            <a:r>
              <a:rPr lang="ko-KR" altLang="en-US" b="1" dirty="0"/>
              <a:t>   </a:t>
            </a:r>
            <a:r>
              <a:rPr lang="en-US" altLang="ko-KR" b="1" dirty="0"/>
              <a:t>3.3   </a:t>
            </a:r>
            <a:r>
              <a:rPr lang="ko-KR" altLang="en-US" b="1" dirty="0"/>
              <a:t>부패방지 관련 법</a:t>
            </a:r>
            <a:r>
              <a:rPr lang="en-US" altLang="ko-KR" dirty="0"/>
              <a:t>·</a:t>
            </a:r>
            <a:r>
              <a:rPr lang="ko-KR" altLang="en-US" b="1" dirty="0"/>
              <a:t>제도 정비</a:t>
            </a:r>
          </a:p>
          <a:p>
            <a:pPr>
              <a:spcBef>
                <a:spcPts val="600"/>
              </a:spcBef>
            </a:pPr>
            <a:r>
              <a:rPr lang="ko-KR" altLang="en-US" b="1" dirty="0"/>
              <a:t>   </a:t>
            </a:r>
            <a:r>
              <a:rPr lang="en-US" altLang="ko-KR" b="1" dirty="0"/>
              <a:t>3.4   </a:t>
            </a:r>
            <a:r>
              <a:rPr lang="ko-KR" altLang="en-US" b="1" dirty="0"/>
              <a:t>부패방지 관련 서식 표준화</a:t>
            </a:r>
          </a:p>
          <a:p>
            <a:pPr>
              <a:spcBef>
                <a:spcPts val="600"/>
              </a:spcBef>
            </a:pPr>
            <a:r>
              <a:rPr lang="ko-KR" altLang="en-US" b="1" dirty="0"/>
              <a:t>   </a:t>
            </a:r>
            <a:r>
              <a:rPr lang="en-US" altLang="ko-KR" b="1" dirty="0"/>
              <a:t>3.5   </a:t>
            </a:r>
            <a:r>
              <a:rPr lang="ko-KR" altLang="en-US" b="1" dirty="0"/>
              <a:t>대국민 부패방지시스템 구축</a:t>
            </a:r>
          </a:p>
          <a:p>
            <a:pPr>
              <a:spcBef>
                <a:spcPts val="600"/>
              </a:spcBef>
            </a:pPr>
            <a:r>
              <a:rPr lang="ko-KR" altLang="en-US" b="1" dirty="0"/>
              <a:t>   </a:t>
            </a:r>
            <a:r>
              <a:rPr lang="en-US" altLang="ko-KR" b="1" dirty="0"/>
              <a:t>3.6   </a:t>
            </a:r>
            <a:r>
              <a:rPr lang="ko-KR" altLang="en-US" b="1" dirty="0"/>
              <a:t>부패방지 업무시스템 구축</a:t>
            </a:r>
          </a:p>
          <a:p>
            <a:pPr>
              <a:spcBef>
                <a:spcPts val="600"/>
              </a:spcBef>
            </a:pPr>
            <a:r>
              <a:rPr lang="ko-KR" altLang="en-US" b="1" dirty="0"/>
              <a:t>   </a:t>
            </a:r>
            <a:r>
              <a:rPr lang="en-US" altLang="ko-KR" b="1" dirty="0"/>
              <a:t>3.7   </a:t>
            </a:r>
            <a:r>
              <a:rPr lang="ko-KR" altLang="en-US" b="1" dirty="0"/>
              <a:t>지식 및 분석활용체계 구축</a:t>
            </a:r>
          </a:p>
          <a:p>
            <a:pPr>
              <a:spcBef>
                <a:spcPts val="600"/>
              </a:spcBef>
            </a:pPr>
            <a:r>
              <a:rPr lang="ko-KR" altLang="en-US" b="1" dirty="0"/>
              <a:t>   </a:t>
            </a:r>
            <a:r>
              <a:rPr lang="en-US" altLang="ko-KR" b="1" dirty="0"/>
              <a:t>3.8   DB</a:t>
            </a:r>
            <a:r>
              <a:rPr lang="ko-KR" altLang="en-US" b="1" dirty="0"/>
              <a:t>표준화 및 구축</a:t>
            </a:r>
          </a:p>
          <a:p>
            <a:pPr>
              <a:spcBef>
                <a:spcPts val="600"/>
              </a:spcBef>
            </a:pPr>
            <a:r>
              <a:rPr lang="ko-KR" altLang="en-US" b="1" dirty="0"/>
              <a:t>   </a:t>
            </a:r>
            <a:r>
              <a:rPr lang="en-US" altLang="ko-KR" b="1" dirty="0"/>
              <a:t>3.9   </a:t>
            </a:r>
            <a:r>
              <a:rPr lang="ko-KR" altLang="en-US" b="1" dirty="0"/>
              <a:t>통합연계체계 구축</a:t>
            </a:r>
          </a:p>
          <a:p>
            <a:pPr>
              <a:spcBef>
                <a:spcPts val="600"/>
              </a:spcBef>
            </a:pPr>
            <a:r>
              <a:rPr lang="ko-KR" altLang="en-US" b="1" dirty="0"/>
              <a:t>   </a:t>
            </a:r>
            <a:r>
              <a:rPr lang="en-US" altLang="ko-KR" b="1" dirty="0"/>
              <a:t>3.10 </a:t>
            </a:r>
            <a:r>
              <a:rPr lang="ko-KR" altLang="en-US" b="1" dirty="0"/>
              <a:t>정보인프라 및 보안체계 구축</a:t>
            </a:r>
          </a:p>
          <a:p>
            <a:pPr>
              <a:spcBef>
                <a:spcPts val="600"/>
              </a:spcBef>
            </a:pPr>
            <a:r>
              <a:rPr lang="ko-KR" altLang="en-US" b="1" dirty="0"/>
              <a:t>   </a:t>
            </a:r>
            <a:r>
              <a:rPr lang="en-US" altLang="ko-KR" b="1" dirty="0"/>
              <a:t>3.11 </a:t>
            </a:r>
            <a:r>
              <a:rPr lang="ko-KR" altLang="en-US" b="1" dirty="0"/>
              <a:t>부패방지 운영관리 조직체계 정립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Ⅳ. </a:t>
            </a:r>
            <a:r>
              <a:rPr lang="ko-KR" altLang="en-US" dirty="0"/>
              <a:t>목표모델 수립</a:t>
            </a:r>
          </a:p>
        </p:txBody>
      </p:sp>
      <p:sp>
        <p:nvSpPr>
          <p:cNvPr id="6" name="Rectangle 16"/>
          <p:cNvSpPr>
            <a:spLocks noChangeArrowheads="1"/>
          </p:cNvSpPr>
          <p:nvPr/>
        </p:nvSpPr>
        <p:spPr bwMode="black">
          <a:xfrm>
            <a:off x="2093526" y="5947279"/>
            <a:ext cx="5739794" cy="315475"/>
          </a:xfrm>
          <a:prstGeom prst="rect">
            <a:avLst/>
          </a:prstGeom>
          <a:noFill/>
          <a:ln w="9525" algn="ctr">
            <a:solidFill>
              <a:srgbClr val="808080"/>
            </a:solidFill>
            <a:miter lim="800000"/>
            <a:headEnd/>
            <a:tailEnd/>
          </a:ln>
          <a:effectLst/>
          <a:ex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  <a:cs typeface="굴림" pitchFamily="50" charset="-127"/>
            </a:endParaRPr>
          </a:p>
        </p:txBody>
      </p:sp>
      <p:pic>
        <p:nvPicPr>
          <p:cNvPr id="7" name="Picture 3" descr="C:\Documents and Settings\Administrator\바탕 화면\무제-2.png"/>
          <p:cNvPicPr>
            <a:picLocks noChangeAspect="1" noChangeArrowheads="1"/>
          </p:cNvPicPr>
          <p:nvPr/>
        </p:nvPicPr>
        <p:blipFill>
          <a:blip r:embed="rId2" cstate="print">
            <a:grayscl/>
          </a:blip>
          <a:srcRect/>
          <a:stretch>
            <a:fillRect/>
          </a:stretch>
        </p:blipFill>
        <p:spPr bwMode="auto">
          <a:xfrm>
            <a:off x="1424608" y="5841061"/>
            <a:ext cx="573728" cy="527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61183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조직 및 직무구성 참조</a:t>
            </a:r>
            <a:r>
              <a:rPr lang="en-US" altLang="ko-KR" dirty="0"/>
              <a:t>(2/2)</a:t>
            </a:r>
            <a:endParaRPr lang="ko-KR" altLang="en-US" dirty="0"/>
          </a:p>
        </p:txBody>
      </p:sp>
      <p:sp>
        <p:nvSpPr>
          <p:cNvPr id="55" name="텍스트 개체 틀 5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3.11 </a:t>
            </a:r>
            <a:r>
              <a:rPr lang="ko-KR" altLang="en-US" dirty="0"/>
              <a:t>부패방지 운영관리 조직체계 정립</a:t>
            </a:r>
            <a:endParaRPr lang="en-US" altLang="ko-KR" dirty="0"/>
          </a:p>
          <a:p>
            <a:r>
              <a:rPr lang="en-US" altLang="ko-KR" dirty="0"/>
              <a:t>3.11.3 </a:t>
            </a:r>
            <a:r>
              <a:rPr lang="ko-KR" altLang="en-US" dirty="0"/>
              <a:t>시스템 운영조직 정의</a:t>
            </a:r>
            <a:endParaRPr lang="en-US" altLang="ko-KR" dirty="0"/>
          </a:p>
        </p:txBody>
      </p:sp>
      <p:sp>
        <p:nvSpPr>
          <p:cNvPr id="45" name="TextBox 44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ITIL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의 운영체계는 서비스 제공 및 서비스 지원에 중점을 두고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IT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조직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고객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협력업체와의 관계를 포괄적으로 다루고 있으며 지속적으로 확대중임</a:t>
            </a:r>
          </a:p>
        </p:txBody>
      </p:sp>
      <p:sp>
        <p:nvSpPr>
          <p:cNvPr id="138" name="Text Box 10">
            <a:extLst>
              <a:ext uri="{FF2B5EF4-FFF2-40B4-BE49-F238E27FC236}">
                <a16:creationId xmlns:a16="http://schemas.microsoft.com/office/drawing/2014/main" xmlns="" id="{FEBE7AD5-0F8C-4D75-847E-04286825D2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1788" y="2635597"/>
            <a:ext cx="2879725" cy="3241675"/>
          </a:xfrm>
          <a:prstGeom prst="rect">
            <a:avLst/>
          </a:prstGeom>
          <a:noFill/>
          <a:ln w="6350" algn="ctr">
            <a:solidFill>
              <a:srgbClr val="FFFFFF">
                <a:lumMod val="75000"/>
              </a:srgbClr>
            </a:solidFill>
            <a:miter lim="800000"/>
            <a:headEnd/>
            <a:tailEnd/>
          </a:ln>
        </p:spPr>
        <p:txBody>
          <a:bodyPr anchor="t" anchorCtr="0"/>
          <a:lstStyle/>
          <a:p>
            <a:pPr marL="266700" marR="0" lvl="0" indent="-266700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     서비스제공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서비스지원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인프라관리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비즈니스 요구관리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어플리케이션관리의 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5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종류 업무 영역으로 구성 </a:t>
            </a:r>
          </a:p>
          <a:p>
            <a:pPr marL="542925" marR="0" lvl="1" indent="-96838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IT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조직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고객 및 협력업체와의 관계를 포괄적으로 다룸</a:t>
            </a:r>
          </a:p>
          <a:p>
            <a:pPr marL="266700" marR="0" lvl="0" indent="-266700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     </a:t>
            </a:r>
            <a:endParaRPr kumimoji="0" lang="en-US" altLang="ko-KR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266700" marR="0" lvl="0" indent="-266700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 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프로세스의 대부분이 서비스 제공과 서비스 지원에 집중</a:t>
            </a:r>
          </a:p>
          <a:p>
            <a:pPr marL="542925" marR="0" lvl="1" indent="-96838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5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종류 업무영역의 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24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종류 프로세스로 구성 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서비스제공 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: 5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종류 프로세스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서비스 지원 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: 6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종류 프로세스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인프라 관리 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: 5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종류 프로세스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비즈니스 요구 관리 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: 4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종류 프로세스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어플리케이션 관리 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: 4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종류 프로세스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pPr marL="542925" marR="0" lvl="1" indent="-96838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서비스 제공과 서비스 지원에 주축을 두어 프로세스를 구성</a:t>
            </a:r>
          </a:p>
          <a:p>
            <a:pPr marL="542925" marR="0" lvl="1" indent="-96838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비즈니스 요구 관리 및 어플리케이션관리 영역의 프로세스는 현재 수립 중</a:t>
            </a:r>
          </a:p>
        </p:txBody>
      </p:sp>
      <p:sp>
        <p:nvSpPr>
          <p:cNvPr id="139" name="Text Box 17">
            <a:extLst>
              <a:ext uri="{FF2B5EF4-FFF2-40B4-BE49-F238E27FC236}">
                <a16:creationId xmlns:a16="http://schemas.microsoft.com/office/drawing/2014/main" xmlns="" id="{E618A99A-A731-47C9-BB5C-836199E923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1575" y="1808956"/>
            <a:ext cx="1644650" cy="442800"/>
          </a:xfrm>
          <a:prstGeom prst="rect">
            <a:avLst/>
          </a:prstGeom>
          <a:solidFill>
            <a:srgbClr val="FFFFFF">
              <a:lumMod val="85000"/>
            </a:srgbClr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anchor="ctr"/>
          <a:lstStyle/>
          <a:p>
            <a:pPr marL="176213" marR="0" lvl="0" indent="-176213" algn="ctr" defTabSz="91440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ITIL</a:t>
            </a:r>
          </a:p>
          <a:p>
            <a:pPr marL="176213" marR="0" lvl="0" indent="-176213" algn="ctr" defTabSz="91440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 Framework</a:t>
            </a:r>
          </a:p>
        </p:txBody>
      </p:sp>
      <p:cxnSp>
        <p:nvCxnSpPr>
          <p:cNvPr id="140" name="AutoShape 18">
            <a:extLst>
              <a:ext uri="{FF2B5EF4-FFF2-40B4-BE49-F238E27FC236}">
                <a16:creationId xmlns:a16="http://schemas.microsoft.com/office/drawing/2014/main" xmlns="" id="{7AB84696-09EF-4B64-B567-82C7C980EB4A}"/>
              </a:ext>
            </a:extLst>
          </p:cNvPr>
          <p:cNvCxnSpPr>
            <a:cxnSpLocks noChangeShapeType="1"/>
            <a:stCxn id="142" idx="2"/>
            <a:endCxn id="146" idx="0"/>
          </p:cNvCxnSpPr>
          <p:nvPr/>
        </p:nvCxnSpPr>
        <p:spPr bwMode="auto">
          <a:xfrm rot="5400000">
            <a:off x="424656" y="4497388"/>
            <a:ext cx="1144587" cy="0"/>
          </a:xfrm>
          <a:prstGeom prst="straightConnector1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</p:spPr>
      </p:cxnSp>
      <p:sp>
        <p:nvSpPr>
          <p:cNvPr id="141" name="Text Box 19">
            <a:extLst>
              <a:ext uri="{FF2B5EF4-FFF2-40B4-BE49-F238E27FC236}">
                <a16:creationId xmlns:a16="http://schemas.microsoft.com/office/drawing/2014/main" xmlns="" id="{A36938ED-9E82-4526-97E2-492DC98564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513" y="2959894"/>
            <a:ext cx="900112" cy="468312"/>
          </a:xfrm>
          <a:prstGeom prst="rect">
            <a:avLst/>
          </a:prstGeom>
          <a:solidFill>
            <a:srgbClr val="FFFFFF">
              <a:lumMod val="95000"/>
            </a:srgbClr>
          </a:solidFill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anchor="ctr"/>
          <a:lstStyle/>
          <a:p>
            <a:pPr marL="85725" marR="0" lvl="0" indent="-85725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itchFamily="2" charset="2"/>
              <a:buAutoNum type="arabicPeriod"/>
              <a:tabLst/>
              <a:defRPr/>
            </a:pPr>
            <a:r>
              <a:rPr kumimoji="0" lang="ko-KR" alt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서비스       제공</a:t>
            </a:r>
          </a:p>
        </p:txBody>
      </p:sp>
      <p:sp>
        <p:nvSpPr>
          <p:cNvPr id="142" name="Text Box 20">
            <a:extLst>
              <a:ext uri="{FF2B5EF4-FFF2-40B4-BE49-F238E27FC236}">
                <a16:creationId xmlns:a16="http://schemas.microsoft.com/office/drawing/2014/main" xmlns="" id="{76B5BF72-2462-4924-A61F-BF9532CA24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100" y="3699669"/>
            <a:ext cx="900113" cy="22542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서비스수준관리</a:t>
            </a:r>
          </a:p>
        </p:txBody>
      </p:sp>
      <p:sp>
        <p:nvSpPr>
          <p:cNvPr id="143" name="Text Box 21">
            <a:extLst>
              <a:ext uri="{FF2B5EF4-FFF2-40B4-BE49-F238E27FC236}">
                <a16:creationId xmlns:a16="http://schemas.microsoft.com/office/drawing/2014/main" xmlns="" id="{4D2E72C0-C106-48C2-A34F-DA62F97838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100" y="4044156"/>
            <a:ext cx="900113" cy="22542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가용성관리</a:t>
            </a:r>
          </a:p>
        </p:txBody>
      </p:sp>
      <p:sp>
        <p:nvSpPr>
          <p:cNvPr id="144" name="Text Box 22">
            <a:extLst>
              <a:ext uri="{FF2B5EF4-FFF2-40B4-BE49-F238E27FC236}">
                <a16:creationId xmlns:a16="http://schemas.microsoft.com/office/drawing/2014/main" xmlns="" id="{E9F9638A-E46F-4905-897C-EAF6DFC5FD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100" y="4390231"/>
            <a:ext cx="900113" cy="22542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용량관리</a:t>
            </a:r>
          </a:p>
        </p:txBody>
      </p:sp>
      <p:sp>
        <p:nvSpPr>
          <p:cNvPr id="145" name="Text Box 23">
            <a:extLst>
              <a:ext uri="{FF2B5EF4-FFF2-40B4-BE49-F238E27FC236}">
                <a16:creationId xmlns:a16="http://schemas.microsoft.com/office/drawing/2014/main" xmlns="" id="{3589DF2C-3B17-4E92-8A08-648AF12DE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100" y="4736306"/>
            <a:ext cx="900113" cy="21272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서비스연속성관리</a:t>
            </a:r>
          </a:p>
        </p:txBody>
      </p:sp>
      <p:sp>
        <p:nvSpPr>
          <p:cNvPr id="146" name="Text Box 24">
            <a:extLst>
              <a:ext uri="{FF2B5EF4-FFF2-40B4-BE49-F238E27FC236}">
                <a16:creationId xmlns:a16="http://schemas.microsoft.com/office/drawing/2014/main" xmlns="" id="{ABEDCF01-9948-4588-90CC-E233678109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100" y="5069681"/>
            <a:ext cx="900113" cy="22542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재무관리</a:t>
            </a:r>
          </a:p>
        </p:txBody>
      </p:sp>
      <p:cxnSp>
        <p:nvCxnSpPr>
          <p:cNvPr id="147" name="AutoShape 25">
            <a:extLst>
              <a:ext uri="{FF2B5EF4-FFF2-40B4-BE49-F238E27FC236}">
                <a16:creationId xmlns:a16="http://schemas.microsoft.com/office/drawing/2014/main" xmlns="" id="{D6238BF3-0B96-4D75-9F93-EDBA448701E9}"/>
              </a:ext>
            </a:extLst>
          </p:cNvPr>
          <p:cNvCxnSpPr>
            <a:cxnSpLocks noChangeShapeType="1"/>
            <a:stCxn id="141" idx="0"/>
            <a:endCxn id="151" idx="0"/>
          </p:cNvCxnSpPr>
          <p:nvPr/>
        </p:nvCxnSpPr>
        <p:spPr bwMode="auto">
          <a:xfrm rot="5400000" flipV="1">
            <a:off x="1562100" y="2393157"/>
            <a:ext cx="1587" cy="1135062"/>
          </a:xfrm>
          <a:prstGeom prst="bentConnector3">
            <a:avLst>
              <a:gd name="adj1" fmla="val -14400005"/>
            </a:avLst>
          </a:prstGeom>
          <a:noFill/>
          <a:ln w="9525">
            <a:solidFill>
              <a:srgbClr val="808080"/>
            </a:solidFill>
            <a:miter lim="800000"/>
            <a:headEnd/>
            <a:tailEnd/>
          </a:ln>
        </p:spPr>
      </p:cxnSp>
      <p:cxnSp>
        <p:nvCxnSpPr>
          <p:cNvPr id="148" name="AutoShape 26">
            <a:extLst>
              <a:ext uri="{FF2B5EF4-FFF2-40B4-BE49-F238E27FC236}">
                <a16:creationId xmlns:a16="http://schemas.microsoft.com/office/drawing/2014/main" xmlns="" id="{E3C9F7D6-6D16-4FBF-861E-FB696161D890}"/>
              </a:ext>
            </a:extLst>
          </p:cNvPr>
          <p:cNvCxnSpPr>
            <a:cxnSpLocks noChangeShapeType="1"/>
            <a:stCxn id="151" idx="0"/>
            <a:endCxn id="159" idx="0"/>
          </p:cNvCxnSpPr>
          <p:nvPr/>
        </p:nvCxnSpPr>
        <p:spPr bwMode="auto">
          <a:xfrm rot="5400000" flipV="1">
            <a:off x="2690813" y="2399506"/>
            <a:ext cx="11112" cy="1131888"/>
          </a:xfrm>
          <a:prstGeom prst="bentConnector3">
            <a:avLst>
              <a:gd name="adj1" fmla="val -2057144"/>
            </a:avLst>
          </a:prstGeom>
          <a:noFill/>
          <a:ln w="9525">
            <a:solidFill>
              <a:srgbClr val="808080"/>
            </a:solidFill>
            <a:miter lim="800000"/>
            <a:headEnd/>
            <a:tailEnd/>
          </a:ln>
        </p:spPr>
      </p:cxnSp>
      <p:cxnSp>
        <p:nvCxnSpPr>
          <p:cNvPr id="149" name="AutoShape 27">
            <a:extLst>
              <a:ext uri="{FF2B5EF4-FFF2-40B4-BE49-F238E27FC236}">
                <a16:creationId xmlns:a16="http://schemas.microsoft.com/office/drawing/2014/main" xmlns="" id="{D8441B36-4730-4208-B0EF-86EE474D7696}"/>
              </a:ext>
            </a:extLst>
          </p:cNvPr>
          <p:cNvCxnSpPr>
            <a:cxnSpLocks noChangeShapeType="1"/>
            <a:stCxn id="159" idx="0"/>
            <a:endCxn id="166" idx="0"/>
          </p:cNvCxnSpPr>
          <p:nvPr/>
        </p:nvCxnSpPr>
        <p:spPr bwMode="auto">
          <a:xfrm rot="16200000">
            <a:off x="3814763" y="2407444"/>
            <a:ext cx="11112" cy="1116012"/>
          </a:xfrm>
          <a:prstGeom prst="bentConnector3">
            <a:avLst>
              <a:gd name="adj1" fmla="val 2157144"/>
            </a:avLst>
          </a:prstGeom>
          <a:noFill/>
          <a:ln w="9525">
            <a:solidFill>
              <a:srgbClr val="808080"/>
            </a:solidFill>
            <a:miter lim="800000"/>
            <a:headEnd/>
            <a:tailEnd/>
          </a:ln>
        </p:spPr>
      </p:cxnSp>
      <p:sp>
        <p:nvSpPr>
          <p:cNvPr id="150" name="Line 28">
            <a:extLst>
              <a:ext uri="{FF2B5EF4-FFF2-40B4-BE49-F238E27FC236}">
                <a16:creationId xmlns:a16="http://schemas.microsoft.com/office/drawing/2014/main" xmlns="" id="{813E0BCF-C2C3-4A5F-94C0-BF53E9D6FCFA}"/>
              </a:ext>
            </a:extLst>
          </p:cNvPr>
          <p:cNvSpPr>
            <a:spLocks noChangeShapeType="1"/>
          </p:cNvSpPr>
          <p:nvPr/>
        </p:nvSpPr>
        <p:spPr bwMode="auto">
          <a:xfrm>
            <a:off x="1692275" y="3512344"/>
            <a:ext cx="381000" cy="0"/>
          </a:xfrm>
          <a:prstGeom prst="line">
            <a:avLst/>
          </a:prstGeom>
          <a:noFill/>
          <a:ln w="6350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51" name="Text Box 29">
            <a:extLst>
              <a:ext uri="{FF2B5EF4-FFF2-40B4-BE49-F238E27FC236}">
                <a16:creationId xmlns:a16="http://schemas.microsoft.com/office/drawing/2014/main" xmlns="" id="{A6591B0C-E2FB-4B9A-8C14-288B1D6CA7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9575" y="2959894"/>
            <a:ext cx="900113" cy="468312"/>
          </a:xfrm>
          <a:prstGeom prst="rect">
            <a:avLst/>
          </a:prstGeom>
          <a:solidFill>
            <a:srgbClr val="FFFFFF">
              <a:lumMod val="95000"/>
            </a:srgbClr>
          </a:solidFill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anchor="ctr"/>
          <a:lstStyle/>
          <a:p>
            <a:pPr marL="85725" marR="0" lvl="0" indent="-85725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altLang="ko-KR" sz="11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2. </a:t>
            </a:r>
            <a:r>
              <a:rPr kumimoji="0" lang="ko-KR" alt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서비스  지원</a:t>
            </a:r>
          </a:p>
        </p:txBody>
      </p:sp>
      <p:cxnSp>
        <p:nvCxnSpPr>
          <p:cNvPr id="152" name="AutoShape 30">
            <a:extLst>
              <a:ext uri="{FF2B5EF4-FFF2-40B4-BE49-F238E27FC236}">
                <a16:creationId xmlns:a16="http://schemas.microsoft.com/office/drawing/2014/main" xmlns="" id="{4B6918A4-D644-43B2-A41E-4A7E18084F17}"/>
              </a:ext>
            </a:extLst>
          </p:cNvPr>
          <p:cNvCxnSpPr>
            <a:cxnSpLocks noChangeShapeType="1"/>
            <a:stCxn id="153" idx="2"/>
            <a:endCxn id="158" idx="0"/>
          </p:cNvCxnSpPr>
          <p:nvPr/>
        </p:nvCxnSpPr>
        <p:spPr bwMode="auto">
          <a:xfrm rot="5400000">
            <a:off x="1386681" y="4670425"/>
            <a:ext cx="1481138" cy="0"/>
          </a:xfrm>
          <a:prstGeom prst="straightConnector1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</p:spPr>
      </p:cxnSp>
      <p:sp>
        <p:nvSpPr>
          <p:cNvPr id="153" name="Text Box 31">
            <a:extLst>
              <a:ext uri="{FF2B5EF4-FFF2-40B4-BE49-F238E27FC236}">
                <a16:creationId xmlns:a16="http://schemas.microsoft.com/office/drawing/2014/main" xmlns="" id="{C8C24261-0274-401E-B67B-E995814BE6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3704431"/>
            <a:ext cx="900113" cy="22542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서비스데스크</a:t>
            </a:r>
          </a:p>
        </p:txBody>
      </p:sp>
      <p:sp>
        <p:nvSpPr>
          <p:cNvPr id="154" name="Text Box 32">
            <a:extLst>
              <a:ext uri="{FF2B5EF4-FFF2-40B4-BE49-F238E27FC236}">
                <a16:creationId xmlns:a16="http://schemas.microsoft.com/office/drawing/2014/main" xmlns="" id="{572410A2-B696-48D6-8CBA-2594C9B588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4047331"/>
            <a:ext cx="900113" cy="22542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인시던트관리</a:t>
            </a:r>
          </a:p>
        </p:txBody>
      </p:sp>
      <p:sp>
        <p:nvSpPr>
          <p:cNvPr id="155" name="Text Box 33">
            <a:extLst>
              <a:ext uri="{FF2B5EF4-FFF2-40B4-BE49-F238E27FC236}">
                <a16:creationId xmlns:a16="http://schemas.microsoft.com/office/drawing/2014/main" xmlns="" id="{42610BEC-4328-4110-A43F-AB42483634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4393406"/>
            <a:ext cx="900113" cy="22542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문제관리</a:t>
            </a:r>
          </a:p>
        </p:txBody>
      </p:sp>
      <p:sp>
        <p:nvSpPr>
          <p:cNvPr id="156" name="Text Box 34">
            <a:extLst>
              <a:ext uri="{FF2B5EF4-FFF2-40B4-BE49-F238E27FC236}">
                <a16:creationId xmlns:a16="http://schemas.microsoft.com/office/drawing/2014/main" xmlns="" id="{53C43DC8-8A9F-4C77-A26C-A2A0F0F666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4739481"/>
            <a:ext cx="900113" cy="214313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구성관리</a:t>
            </a:r>
          </a:p>
        </p:txBody>
      </p:sp>
      <p:sp>
        <p:nvSpPr>
          <p:cNvPr id="157" name="Text Box 35">
            <a:extLst>
              <a:ext uri="{FF2B5EF4-FFF2-40B4-BE49-F238E27FC236}">
                <a16:creationId xmlns:a16="http://schemas.microsoft.com/office/drawing/2014/main" xmlns="" id="{80C921ED-5B6A-49CF-8993-383301488D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5072856"/>
            <a:ext cx="900113" cy="227013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변경관리</a:t>
            </a:r>
          </a:p>
        </p:txBody>
      </p:sp>
      <p:sp>
        <p:nvSpPr>
          <p:cNvPr id="158" name="Text Box 36">
            <a:extLst>
              <a:ext uri="{FF2B5EF4-FFF2-40B4-BE49-F238E27FC236}">
                <a16:creationId xmlns:a16="http://schemas.microsoft.com/office/drawing/2014/main" xmlns="" id="{CF4C761A-EEED-4207-ABB8-5AA1069880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5410994"/>
            <a:ext cx="900113" cy="22542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배포관리</a:t>
            </a:r>
          </a:p>
        </p:txBody>
      </p:sp>
      <p:sp>
        <p:nvSpPr>
          <p:cNvPr id="159" name="Text Box 37">
            <a:extLst>
              <a:ext uri="{FF2B5EF4-FFF2-40B4-BE49-F238E27FC236}">
                <a16:creationId xmlns:a16="http://schemas.microsoft.com/office/drawing/2014/main" xmlns="" id="{20779C7F-086E-4A2B-9E40-0F22F0EB27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1463" y="2971006"/>
            <a:ext cx="900112" cy="468313"/>
          </a:xfrm>
          <a:prstGeom prst="rect">
            <a:avLst/>
          </a:prstGeom>
          <a:solidFill>
            <a:srgbClr val="FFFFFF">
              <a:lumMod val="95000"/>
            </a:srgbClr>
          </a:solidFill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anchor="ctr"/>
          <a:lstStyle/>
          <a:p>
            <a:pPr marL="85725" marR="0" lvl="0" indent="-85725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altLang="ko-KR" sz="11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3. </a:t>
            </a:r>
            <a:r>
              <a:rPr kumimoji="0" lang="ko-KR" alt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인프라   관리</a:t>
            </a:r>
          </a:p>
        </p:txBody>
      </p:sp>
      <p:cxnSp>
        <p:nvCxnSpPr>
          <p:cNvPr id="160" name="AutoShape 38">
            <a:extLst>
              <a:ext uri="{FF2B5EF4-FFF2-40B4-BE49-F238E27FC236}">
                <a16:creationId xmlns:a16="http://schemas.microsoft.com/office/drawing/2014/main" xmlns="" id="{A714120A-60C8-43C2-A2E4-A8370B6DE5D5}"/>
              </a:ext>
            </a:extLst>
          </p:cNvPr>
          <p:cNvCxnSpPr>
            <a:cxnSpLocks noChangeShapeType="1"/>
            <a:stCxn id="161" idx="2"/>
            <a:endCxn id="165" idx="0"/>
          </p:cNvCxnSpPr>
          <p:nvPr/>
        </p:nvCxnSpPr>
        <p:spPr bwMode="auto">
          <a:xfrm rot="5400000">
            <a:off x="2685256" y="4502150"/>
            <a:ext cx="1144588" cy="0"/>
          </a:xfrm>
          <a:prstGeom prst="straightConnector1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</p:spPr>
      </p:cxnSp>
      <p:sp>
        <p:nvSpPr>
          <p:cNvPr id="161" name="Text Box 39">
            <a:extLst>
              <a:ext uri="{FF2B5EF4-FFF2-40B4-BE49-F238E27FC236}">
                <a16:creationId xmlns:a16="http://schemas.microsoft.com/office/drawing/2014/main" xmlns="" id="{5DAC7F41-D5D5-4E61-873E-EA0C55C733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6700" y="3704431"/>
            <a:ext cx="900113" cy="22542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네트워크관리</a:t>
            </a:r>
          </a:p>
        </p:txBody>
      </p:sp>
      <p:sp>
        <p:nvSpPr>
          <p:cNvPr id="162" name="Text Box 40">
            <a:extLst>
              <a:ext uri="{FF2B5EF4-FFF2-40B4-BE49-F238E27FC236}">
                <a16:creationId xmlns:a16="http://schemas.microsoft.com/office/drawing/2014/main" xmlns="" id="{561480A5-DC9A-4893-8967-16FDA41256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6700" y="4048919"/>
            <a:ext cx="900113" cy="22542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운영관리</a:t>
            </a:r>
          </a:p>
        </p:txBody>
      </p:sp>
      <p:sp>
        <p:nvSpPr>
          <p:cNvPr id="163" name="Text Box 41">
            <a:extLst>
              <a:ext uri="{FF2B5EF4-FFF2-40B4-BE49-F238E27FC236}">
                <a16:creationId xmlns:a16="http://schemas.microsoft.com/office/drawing/2014/main" xmlns="" id="{3C9DCEDA-553C-4F81-9EE1-C38CDAAB97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6700" y="4394994"/>
            <a:ext cx="900113" cy="22542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프로세스관리</a:t>
            </a:r>
          </a:p>
        </p:txBody>
      </p:sp>
      <p:sp>
        <p:nvSpPr>
          <p:cNvPr id="164" name="Text Box 42">
            <a:extLst>
              <a:ext uri="{FF2B5EF4-FFF2-40B4-BE49-F238E27FC236}">
                <a16:creationId xmlns:a16="http://schemas.microsoft.com/office/drawing/2014/main" xmlns="" id="{27246FD5-7B1A-4C7A-91E4-CFDF7EFB94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6700" y="4741069"/>
            <a:ext cx="900113" cy="21272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설치 및 수리</a:t>
            </a:r>
          </a:p>
        </p:txBody>
      </p:sp>
      <p:sp>
        <p:nvSpPr>
          <p:cNvPr id="165" name="Text Box 43">
            <a:extLst>
              <a:ext uri="{FF2B5EF4-FFF2-40B4-BE49-F238E27FC236}">
                <a16:creationId xmlns:a16="http://schemas.microsoft.com/office/drawing/2014/main" xmlns="" id="{BD46C46B-4CF5-4761-B3AF-5A961AAEFF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6700" y="5074444"/>
            <a:ext cx="900113" cy="22542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시스템 관리</a:t>
            </a:r>
          </a:p>
        </p:txBody>
      </p:sp>
      <p:sp>
        <p:nvSpPr>
          <p:cNvPr id="166" name="Text Box 44">
            <a:extLst>
              <a:ext uri="{FF2B5EF4-FFF2-40B4-BE49-F238E27FC236}">
                <a16:creationId xmlns:a16="http://schemas.microsoft.com/office/drawing/2014/main" xmlns="" id="{AE052BFF-7C0A-4571-9247-6CCE70481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7475" y="2959894"/>
            <a:ext cx="900113" cy="468312"/>
          </a:xfrm>
          <a:prstGeom prst="rect">
            <a:avLst/>
          </a:prstGeom>
          <a:solidFill>
            <a:srgbClr val="FFFFFF">
              <a:lumMod val="95000"/>
            </a:srgbClr>
          </a:solidFill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anchor="ctr"/>
          <a:lstStyle/>
          <a:p>
            <a:pPr marL="85725" marR="0" lvl="0" indent="-85725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altLang="ko-KR" sz="11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4.</a:t>
            </a:r>
            <a:r>
              <a:rPr kumimoji="0" lang="ko-KR" alt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비즈니스 요구관리</a:t>
            </a:r>
          </a:p>
        </p:txBody>
      </p:sp>
      <p:cxnSp>
        <p:nvCxnSpPr>
          <p:cNvPr id="167" name="AutoShape 45">
            <a:extLst>
              <a:ext uri="{FF2B5EF4-FFF2-40B4-BE49-F238E27FC236}">
                <a16:creationId xmlns:a16="http://schemas.microsoft.com/office/drawing/2014/main" xmlns="" id="{A783AFA3-8F39-480E-8ED5-3D32760BCABC}"/>
              </a:ext>
            </a:extLst>
          </p:cNvPr>
          <p:cNvCxnSpPr>
            <a:cxnSpLocks noChangeShapeType="1"/>
            <a:stCxn id="168" idx="2"/>
            <a:endCxn id="171" idx="0"/>
          </p:cNvCxnSpPr>
          <p:nvPr/>
        </p:nvCxnSpPr>
        <p:spPr bwMode="auto">
          <a:xfrm rot="5400000">
            <a:off x="3974306" y="4344988"/>
            <a:ext cx="811213" cy="0"/>
          </a:xfrm>
          <a:prstGeom prst="straightConnector1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</p:spPr>
      </p:cxnSp>
      <p:sp>
        <p:nvSpPr>
          <p:cNvPr id="168" name="Text Box 46">
            <a:extLst>
              <a:ext uri="{FF2B5EF4-FFF2-40B4-BE49-F238E27FC236}">
                <a16:creationId xmlns:a16="http://schemas.microsoft.com/office/drawing/2014/main" xmlns="" id="{42D4A4AE-AF5B-468E-8F38-6144917015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9063" y="3713956"/>
            <a:ext cx="900112" cy="22542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비즈니스연속성관리</a:t>
            </a:r>
          </a:p>
        </p:txBody>
      </p:sp>
      <p:sp>
        <p:nvSpPr>
          <p:cNvPr id="169" name="Text Box 47">
            <a:extLst>
              <a:ext uri="{FF2B5EF4-FFF2-40B4-BE49-F238E27FC236}">
                <a16:creationId xmlns:a16="http://schemas.microsoft.com/office/drawing/2014/main" xmlns="" id="{317797CF-5B09-4917-A778-DB42AD5E03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9063" y="4058444"/>
            <a:ext cx="900112" cy="22542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아웃소싱</a:t>
            </a:r>
          </a:p>
        </p:txBody>
      </p:sp>
      <p:sp>
        <p:nvSpPr>
          <p:cNvPr id="170" name="Text Box 48">
            <a:extLst>
              <a:ext uri="{FF2B5EF4-FFF2-40B4-BE49-F238E27FC236}">
                <a16:creationId xmlns:a16="http://schemas.microsoft.com/office/drawing/2014/main" xmlns="" id="{664F66AA-5930-4688-8D85-2B69D9062D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9063" y="4404519"/>
            <a:ext cx="900112" cy="22542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변화에 대한 생존</a:t>
            </a:r>
          </a:p>
        </p:txBody>
      </p:sp>
      <p:sp>
        <p:nvSpPr>
          <p:cNvPr id="171" name="Text Box 49">
            <a:extLst>
              <a:ext uri="{FF2B5EF4-FFF2-40B4-BE49-F238E27FC236}">
                <a16:creationId xmlns:a16="http://schemas.microsoft.com/office/drawing/2014/main" xmlns="" id="{AA8BB8ED-2CF2-4D5D-8B0C-20B2B00507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9063" y="4750594"/>
            <a:ext cx="900112" cy="21272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혁신적변화 대응</a:t>
            </a:r>
          </a:p>
        </p:txBody>
      </p:sp>
      <p:sp>
        <p:nvSpPr>
          <p:cNvPr id="172" name="Text Box 50">
            <a:extLst>
              <a:ext uri="{FF2B5EF4-FFF2-40B4-BE49-F238E27FC236}">
                <a16:creationId xmlns:a16="http://schemas.microsoft.com/office/drawing/2014/main" xmlns="" id="{E119091C-9C04-4DF1-BBD9-02394C1A78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3488" y="2959894"/>
            <a:ext cx="900112" cy="468312"/>
          </a:xfrm>
          <a:prstGeom prst="rect">
            <a:avLst/>
          </a:prstGeom>
          <a:solidFill>
            <a:srgbClr val="FFFFFF">
              <a:lumMod val="95000"/>
            </a:srgbClr>
          </a:solidFill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lIns="72000" rIns="36000" anchor="ctr"/>
          <a:lstStyle/>
          <a:p>
            <a:pPr marL="85725" marR="0" lvl="0" indent="-85725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altLang="ko-KR" sz="10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5. </a:t>
            </a:r>
            <a:r>
              <a:rPr kumimoji="0" lang="ko-KR" altLang="en-US" sz="10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어플리  케이션관리</a:t>
            </a:r>
          </a:p>
        </p:txBody>
      </p:sp>
      <p:cxnSp>
        <p:nvCxnSpPr>
          <p:cNvPr id="173" name="AutoShape 51">
            <a:extLst>
              <a:ext uri="{FF2B5EF4-FFF2-40B4-BE49-F238E27FC236}">
                <a16:creationId xmlns:a16="http://schemas.microsoft.com/office/drawing/2014/main" xmlns="" id="{872676AF-8259-44B3-93FB-AB789711EB5C}"/>
              </a:ext>
            </a:extLst>
          </p:cNvPr>
          <p:cNvCxnSpPr>
            <a:cxnSpLocks noChangeShapeType="1"/>
            <a:stCxn id="174" idx="2"/>
            <a:endCxn id="177" idx="0"/>
          </p:cNvCxnSpPr>
          <p:nvPr/>
        </p:nvCxnSpPr>
        <p:spPr bwMode="auto">
          <a:xfrm rot="5400000">
            <a:off x="5088732" y="4340225"/>
            <a:ext cx="811212" cy="0"/>
          </a:xfrm>
          <a:prstGeom prst="straightConnector1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</p:spPr>
      </p:cxnSp>
      <p:sp>
        <p:nvSpPr>
          <p:cNvPr id="174" name="Text Box 52">
            <a:extLst>
              <a:ext uri="{FF2B5EF4-FFF2-40B4-BE49-F238E27FC236}">
                <a16:creationId xmlns:a16="http://schemas.microsoft.com/office/drawing/2014/main" xmlns="" id="{7E107DC9-43FE-4EB9-BA03-0E9EB57AC8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3488" y="3709194"/>
            <a:ext cx="900112" cy="22542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소프트웨어 생명주기</a:t>
            </a:r>
          </a:p>
        </p:txBody>
      </p:sp>
      <p:sp>
        <p:nvSpPr>
          <p:cNvPr id="175" name="Text Box 53">
            <a:extLst>
              <a:ext uri="{FF2B5EF4-FFF2-40B4-BE49-F238E27FC236}">
                <a16:creationId xmlns:a16="http://schemas.microsoft.com/office/drawing/2014/main" xmlns="" id="{7F0F03CD-46D1-4173-A706-B1C4C0C107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3488" y="4053681"/>
            <a:ext cx="900112" cy="22542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IT</a:t>
            </a:r>
            <a:r>
              <a: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서비스 평가</a:t>
            </a:r>
          </a:p>
        </p:txBody>
      </p:sp>
      <p:sp>
        <p:nvSpPr>
          <p:cNvPr id="176" name="Text Box 54">
            <a:extLst>
              <a:ext uri="{FF2B5EF4-FFF2-40B4-BE49-F238E27FC236}">
                <a16:creationId xmlns:a16="http://schemas.microsoft.com/office/drawing/2014/main" xmlns="" id="{00DA94DF-D222-450E-9C37-5A6269B575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3488" y="4399756"/>
            <a:ext cx="900112" cy="22542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솔루션 정의</a:t>
            </a:r>
          </a:p>
        </p:txBody>
      </p:sp>
      <p:sp>
        <p:nvSpPr>
          <p:cNvPr id="177" name="Text Box 55">
            <a:extLst>
              <a:ext uri="{FF2B5EF4-FFF2-40B4-BE49-F238E27FC236}">
                <a16:creationId xmlns:a16="http://schemas.microsoft.com/office/drawing/2014/main" xmlns="" id="{9845FCAA-3A55-4823-9971-AF1FE9E335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3488" y="4745831"/>
            <a:ext cx="900112" cy="21272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솔루션 개발</a:t>
            </a:r>
          </a:p>
        </p:txBody>
      </p:sp>
      <p:cxnSp>
        <p:nvCxnSpPr>
          <p:cNvPr id="178" name="AutoShape 56">
            <a:extLst>
              <a:ext uri="{FF2B5EF4-FFF2-40B4-BE49-F238E27FC236}">
                <a16:creationId xmlns:a16="http://schemas.microsoft.com/office/drawing/2014/main" xmlns="" id="{E7F1625C-F64F-468E-BFA5-28222B6C8FF7}"/>
              </a:ext>
            </a:extLst>
          </p:cNvPr>
          <p:cNvCxnSpPr>
            <a:cxnSpLocks noChangeShapeType="1"/>
            <a:stCxn id="166" idx="0"/>
            <a:endCxn id="172" idx="0"/>
          </p:cNvCxnSpPr>
          <p:nvPr/>
        </p:nvCxnSpPr>
        <p:spPr bwMode="auto">
          <a:xfrm rot="5400000" flipV="1">
            <a:off x="4935538" y="2402681"/>
            <a:ext cx="1587" cy="1116013"/>
          </a:xfrm>
          <a:prstGeom prst="bentConnector3">
            <a:avLst>
              <a:gd name="adj1" fmla="val -14400005"/>
            </a:avLst>
          </a:prstGeom>
          <a:noFill/>
          <a:ln w="9525">
            <a:solidFill>
              <a:srgbClr val="808080"/>
            </a:solidFill>
            <a:miter lim="800000"/>
            <a:headEnd/>
            <a:tailEnd/>
          </a:ln>
        </p:spPr>
      </p:cxnSp>
      <p:cxnSp>
        <p:nvCxnSpPr>
          <p:cNvPr id="179" name="AutoShape 57">
            <a:extLst>
              <a:ext uri="{FF2B5EF4-FFF2-40B4-BE49-F238E27FC236}">
                <a16:creationId xmlns:a16="http://schemas.microsoft.com/office/drawing/2014/main" xmlns="" id="{886CAA36-B41C-405B-940E-1159EA709F52}"/>
              </a:ext>
            </a:extLst>
          </p:cNvPr>
          <p:cNvCxnSpPr>
            <a:cxnSpLocks noChangeShapeType="1"/>
            <a:stCxn id="159" idx="0"/>
            <a:endCxn id="139" idx="2"/>
          </p:cNvCxnSpPr>
          <p:nvPr/>
        </p:nvCxnSpPr>
        <p:spPr bwMode="auto">
          <a:xfrm rot="5400000" flipH="1" flipV="1">
            <a:off x="2903084" y="2610191"/>
            <a:ext cx="719250" cy="2381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808080"/>
            </a:solidFill>
            <a:miter lim="800000"/>
            <a:headEnd/>
            <a:tailEnd/>
          </a:ln>
        </p:spPr>
      </p:cxnSp>
      <p:cxnSp>
        <p:nvCxnSpPr>
          <p:cNvPr id="180" name="AutoShape 61">
            <a:extLst>
              <a:ext uri="{FF2B5EF4-FFF2-40B4-BE49-F238E27FC236}">
                <a16:creationId xmlns:a16="http://schemas.microsoft.com/office/drawing/2014/main" xmlns="" id="{9E58C8FE-11B5-43A7-8204-3591DB95227D}"/>
              </a:ext>
            </a:extLst>
          </p:cNvPr>
          <p:cNvCxnSpPr>
            <a:cxnSpLocks noChangeShapeType="1"/>
            <a:stCxn id="141" idx="2"/>
            <a:endCxn id="142" idx="0"/>
          </p:cNvCxnSpPr>
          <p:nvPr/>
        </p:nvCxnSpPr>
        <p:spPr bwMode="auto">
          <a:xfrm rot="16200000" flipH="1">
            <a:off x="860425" y="3563144"/>
            <a:ext cx="271463" cy="1587"/>
          </a:xfrm>
          <a:prstGeom prst="bentConnector3">
            <a:avLst>
              <a:gd name="adj1" fmla="val 49708"/>
            </a:avLst>
          </a:prstGeom>
          <a:noFill/>
          <a:ln w="9525">
            <a:solidFill>
              <a:srgbClr val="808080"/>
            </a:solidFill>
            <a:miter lim="800000"/>
            <a:headEnd/>
            <a:tailEnd/>
          </a:ln>
        </p:spPr>
      </p:cxnSp>
      <p:cxnSp>
        <p:nvCxnSpPr>
          <p:cNvPr id="181" name="AutoShape 62">
            <a:extLst>
              <a:ext uri="{FF2B5EF4-FFF2-40B4-BE49-F238E27FC236}">
                <a16:creationId xmlns:a16="http://schemas.microsoft.com/office/drawing/2014/main" xmlns="" id="{06EFEBD0-707C-4CB2-B22F-C2B7CBD0B2FF}"/>
              </a:ext>
            </a:extLst>
          </p:cNvPr>
          <p:cNvCxnSpPr>
            <a:cxnSpLocks noChangeShapeType="1"/>
            <a:stCxn id="151" idx="2"/>
            <a:endCxn id="153" idx="0"/>
          </p:cNvCxnSpPr>
          <p:nvPr/>
        </p:nvCxnSpPr>
        <p:spPr bwMode="auto">
          <a:xfrm rot="5400000">
            <a:off x="1990725" y="3564731"/>
            <a:ext cx="276225" cy="3175"/>
          </a:xfrm>
          <a:prstGeom prst="bentConnector3">
            <a:avLst>
              <a:gd name="adj1" fmla="val 49426"/>
            </a:avLst>
          </a:prstGeom>
          <a:noFill/>
          <a:ln w="9525">
            <a:solidFill>
              <a:srgbClr val="808080"/>
            </a:solidFill>
            <a:miter lim="800000"/>
            <a:headEnd/>
            <a:tailEnd/>
          </a:ln>
        </p:spPr>
      </p:cxnSp>
      <p:cxnSp>
        <p:nvCxnSpPr>
          <p:cNvPr id="182" name="AutoShape 63">
            <a:extLst>
              <a:ext uri="{FF2B5EF4-FFF2-40B4-BE49-F238E27FC236}">
                <a16:creationId xmlns:a16="http://schemas.microsoft.com/office/drawing/2014/main" xmlns="" id="{2C28BD07-F4BF-4B4B-B6D2-59B58F6A8710}"/>
              </a:ext>
            </a:extLst>
          </p:cNvPr>
          <p:cNvCxnSpPr>
            <a:cxnSpLocks noChangeShapeType="1"/>
            <a:stCxn id="159" idx="2"/>
            <a:endCxn id="161" idx="0"/>
          </p:cNvCxnSpPr>
          <p:nvPr/>
        </p:nvCxnSpPr>
        <p:spPr bwMode="auto">
          <a:xfrm rot="5400000">
            <a:off x="3127376" y="3569493"/>
            <a:ext cx="265112" cy="4763"/>
          </a:xfrm>
          <a:prstGeom prst="bentConnector3">
            <a:avLst>
              <a:gd name="adj1" fmla="val 49699"/>
            </a:avLst>
          </a:prstGeom>
          <a:noFill/>
          <a:ln w="9525">
            <a:solidFill>
              <a:srgbClr val="808080"/>
            </a:solidFill>
            <a:miter lim="800000"/>
            <a:headEnd/>
            <a:tailEnd/>
          </a:ln>
        </p:spPr>
      </p:cxnSp>
      <p:cxnSp>
        <p:nvCxnSpPr>
          <p:cNvPr id="183" name="AutoShape 64">
            <a:extLst>
              <a:ext uri="{FF2B5EF4-FFF2-40B4-BE49-F238E27FC236}">
                <a16:creationId xmlns:a16="http://schemas.microsoft.com/office/drawing/2014/main" xmlns="" id="{FB546F06-12DC-4126-8766-0941A0BD7C26}"/>
              </a:ext>
            </a:extLst>
          </p:cNvPr>
          <p:cNvCxnSpPr>
            <a:cxnSpLocks noChangeShapeType="1"/>
            <a:stCxn id="166" idx="2"/>
            <a:endCxn id="168" idx="0"/>
          </p:cNvCxnSpPr>
          <p:nvPr/>
        </p:nvCxnSpPr>
        <p:spPr bwMode="auto">
          <a:xfrm rot="16200000" flipH="1">
            <a:off x="4236244" y="3570287"/>
            <a:ext cx="285750" cy="1588"/>
          </a:xfrm>
          <a:prstGeom prst="bentConnector3">
            <a:avLst>
              <a:gd name="adj1" fmla="val 49444"/>
            </a:avLst>
          </a:prstGeom>
          <a:noFill/>
          <a:ln w="9525">
            <a:solidFill>
              <a:srgbClr val="808080"/>
            </a:solidFill>
            <a:miter lim="800000"/>
            <a:headEnd/>
            <a:tailEnd/>
          </a:ln>
        </p:spPr>
      </p:cxnSp>
      <p:cxnSp>
        <p:nvCxnSpPr>
          <p:cNvPr id="184" name="AutoShape 65">
            <a:extLst>
              <a:ext uri="{FF2B5EF4-FFF2-40B4-BE49-F238E27FC236}">
                <a16:creationId xmlns:a16="http://schemas.microsoft.com/office/drawing/2014/main" xmlns="" id="{ADD76239-E1E7-4D40-98A2-4AEECB8C3584}"/>
              </a:ext>
            </a:extLst>
          </p:cNvPr>
          <p:cNvCxnSpPr>
            <a:cxnSpLocks noChangeShapeType="1"/>
            <a:stCxn id="172" idx="2"/>
            <a:endCxn id="174" idx="0"/>
          </p:cNvCxnSpPr>
          <p:nvPr/>
        </p:nvCxnSpPr>
        <p:spPr bwMode="auto">
          <a:xfrm rot="5400000">
            <a:off x="5353844" y="3568700"/>
            <a:ext cx="280988" cy="0"/>
          </a:xfrm>
          <a:prstGeom prst="straightConnector1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</p:spPr>
      </p:cxnSp>
      <p:sp>
        <p:nvSpPr>
          <p:cNvPr id="185" name="AutoShape 67">
            <a:extLst>
              <a:ext uri="{FF2B5EF4-FFF2-40B4-BE49-F238E27FC236}">
                <a16:creationId xmlns:a16="http://schemas.microsoft.com/office/drawing/2014/main" xmlns="" id="{6857BDCB-B869-4144-9E2E-0AB867BD06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" y="2901156"/>
            <a:ext cx="5616575" cy="593725"/>
          </a:xfrm>
          <a:prstGeom prst="roundRect">
            <a:avLst>
              <a:gd name="adj" fmla="val 16667"/>
            </a:avLst>
          </a:prstGeom>
          <a:noFill/>
          <a:ln w="6350">
            <a:solidFill>
              <a:srgbClr val="FF9B9B"/>
            </a:solidFill>
            <a:round/>
            <a:headEnd type="none" w="sm" len="sm"/>
            <a:tailEnd type="none" w="sm" len="sm"/>
          </a:ln>
        </p:spPr>
        <p:txBody>
          <a:bodyPr wrap="none" lIns="100012" tIns="49212" rIns="100012" bIns="49212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86" name="AutoShape 68">
            <a:extLst>
              <a:ext uri="{FF2B5EF4-FFF2-40B4-BE49-F238E27FC236}">
                <a16:creationId xmlns:a16="http://schemas.microsoft.com/office/drawing/2014/main" xmlns="" id="{EDED1152-9428-4163-B7F3-A35714BDA0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975" y="3645694"/>
            <a:ext cx="5616575" cy="2087562"/>
          </a:xfrm>
          <a:prstGeom prst="roundRect">
            <a:avLst>
              <a:gd name="adj" fmla="val 6144"/>
            </a:avLst>
          </a:prstGeom>
          <a:noFill/>
          <a:ln w="6350">
            <a:solidFill>
              <a:srgbClr val="2D2D8A">
                <a:lumMod val="40000"/>
                <a:lumOff val="60000"/>
              </a:srgbClr>
            </a:solidFill>
            <a:round/>
            <a:headEnd type="none" w="sm" len="sm"/>
            <a:tailEnd type="none" w="sm" len="sm"/>
          </a:ln>
        </p:spPr>
        <p:txBody>
          <a:bodyPr wrap="none" lIns="100012" tIns="49212" rIns="100012" bIns="49212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xmlns="" id="{2BAEDF3D-E528-47AB-B1FD-4E3BA42A7281}"/>
              </a:ext>
            </a:extLst>
          </p:cNvPr>
          <p:cNvSpPr txBox="1"/>
          <p:nvPr/>
        </p:nvSpPr>
        <p:spPr>
          <a:xfrm>
            <a:off x="363538" y="2648081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marR="0" lvl="0" indent="-342900" defTabSz="91440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①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xmlns="" id="{228324CF-0CFF-47A2-9A73-C055582DCF47}"/>
              </a:ext>
            </a:extLst>
          </p:cNvPr>
          <p:cNvSpPr txBox="1"/>
          <p:nvPr/>
        </p:nvSpPr>
        <p:spPr>
          <a:xfrm>
            <a:off x="349020" y="3440169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marR="0" lvl="0" indent="-342900" defTabSz="91440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②</a:t>
            </a: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xmlns="" id="{11D47C0E-D142-4037-8A1C-11049C14B1A0}"/>
              </a:ext>
            </a:extLst>
          </p:cNvPr>
          <p:cNvSpPr txBox="1"/>
          <p:nvPr/>
        </p:nvSpPr>
        <p:spPr>
          <a:xfrm>
            <a:off x="6666674" y="3656057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marR="0" lvl="0" indent="-342900" defTabSz="91440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②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xmlns="" id="{82009CC0-B089-4AD2-8705-BCEC80102713}"/>
              </a:ext>
            </a:extLst>
          </p:cNvPr>
          <p:cNvSpPr txBox="1"/>
          <p:nvPr/>
        </p:nvSpPr>
        <p:spPr>
          <a:xfrm>
            <a:off x="6666674" y="2636912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marR="0" lvl="0" indent="-342900" defTabSz="91440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①</a:t>
            </a: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xmlns="" id="{620D5857-8315-423F-BE14-573D26B895A2}"/>
              </a:ext>
            </a:extLst>
          </p:cNvPr>
          <p:cNvSpPr txBox="1"/>
          <p:nvPr/>
        </p:nvSpPr>
        <p:spPr>
          <a:xfrm>
            <a:off x="318361" y="5985284"/>
            <a:ext cx="608371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marR="0" lvl="0" indent="-342900" defTabSz="91440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※ ITIL(Information Technology Infrastructure Library) </a:t>
            </a:r>
            <a:r>
              <a:rPr kumimoji="1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정보기술 서비스관리에 관한 경험사례 등 표준 프레임워크 공급</a:t>
            </a:r>
          </a:p>
        </p:txBody>
      </p:sp>
      <p:sp>
        <p:nvSpPr>
          <p:cNvPr id="61" name="Text Box 57">
            <a:extLst>
              <a:ext uri="{FF2B5EF4-FFF2-40B4-BE49-F238E27FC236}">
                <a16:creationId xmlns:a16="http://schemas.microsoft.com/office/drawing/2014/main" xmlns="" id="{B73C2937-E6E9-4B86-B36B-43B072250F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2912" y="1845717"/>
            <a:ext cx="617477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시사점</a:t>
            </a:r>
          </a:p>
        </p:txBody>
      </p:sp>
      <p:sp>
        <p:nvSpPr>
          <p:cNvPr id="62" name="AutoShape 56">
            <a:extLst>
              <a:ext uri="{FF2B5EF4-FFF2-40B4-BE49-F238E27FC236}">
                <a16:creationId xmlns:a16="http://schemas.microsoft.com/office/drawing/2014/main" xmlns="" id="{631A988E-BB50-4C40-B0F2-7F33E43A47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512922" y="4116927"/>
            <a:ext cx="1868488" cy="252028"/>
          </a:xfrm>
          <a:prstGeom prst="triangle">
            <a:avLst>
              <a:gd name="adj" fmla="val 49736"/>
            </a:avLst>
          </a:prstGeom>
          <a:solidFill>
            <a:srgbClr val="FFFFFF">
              <a:lumMod val="85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856637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부패방지종합정보시스템 운영조직 구성안 도출</a:t>
            </a:r>
          </a:p>
        </p:txBody>
      </p:sp>
      <p:sp>
        <p:nvSpPr>
          <p:cNvPr id="55" name="텍스트 개체 틀 5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3.11 </a:t>
            </a:r>
            <a:r>
              <a:rPr lang="ko-KR" altLang="en-US" dirty="0"/>
              <a:t>부패방지 운영관리 조직체계 정립</a:t>
            </a:r>
            <a:endParaRPr lang="en-US" altLang="ko-KR" dirty="0"/>
          </a:p>
          <a:p>
            <a:r>
              <a:rPr lang="en-US" altLang="ko-KR" dirty="0"/>
              <a:t>3.11.3 </a:t>
            </a:r>
            <a:r>
              <a:rPr lang="ko-KR" altLang="en-US" dirty="0"/>
              <a:t>시스템 운영조직 정의</a:t>
            </a:r>
            <a:endParaRPr lang="en-US" altLang="ko-KR" dirty="0"/>
          </a:p>
        </p:txBody>
      </p:sp>
      <p:sp>
        <p:nvSpPr>
          <p:cNvPr id="45" name="TextBox 44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참조사례와 </a:t>
            </a:r>
            <a:r>
              <a:rPr lang="ko-KR" altLang="en-US" sz="1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권익위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정보 운영 조직의 특성을 고려하여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부패방지종합정보시스템 운영조직의 구성안을 도출함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8" name="Text Box 173">
            <a:extLst>
              <a:ext uri="{FF2B5EF4-FFF2-40B4-BE49-F238E27FC236}">
                <a16:creationId xmlns:a16="http://schemas.microsoft.com/office/drawing/2014/main" xmlns="" id="{EBD9EDDC-810C-48A4-99DA-5B810DF56F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8624" y="1760092"/>
            <a:ext cx="800219" cy="27699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1" u="sng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가는각진제목체" pitchFamily="18" charset="-127"/>
              </a:rPr>
              <a:t>참조사례</a:t>
            </a:r>
            <a:endParaRPr kumimoji="0" lang="ko-KR" altLang="en-US" sz="1200" b="1" i="0" u="sng" strike="noStrike" kern="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가는각진제목체" pitchFamily="18" charset="-127"/>
            </a:endParaRPr>
          </a:p>
        </p:txBody>
      </p:sp>
      <p:sp>
        <p:nvSpPr>
          <p:cNvPr id="99" name="Text Box 86">
            <a:extLst>
              <a:ext uri="{FF2B5EF4-FFF2-40B4-BE49-F238E27FC236}">
                <a16:creationId xmlns:a16="http://schemas.microsoft.com/office/drawing/2014/main" xmlns="" id="{03BAEDCC-6CC0-4515-A7C7-43B7FC5B69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3106" y="2203042"/>
            <a:ext cx="2739958" cy="317624"/>
          </a:xfrm>
          <a:prstGeom prst="rect">
            <a:avLst/>
          </a:prstGeom>
          <a:solidFill>
            <a:srgbClr val="FFFFFF"/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</a:rPr>
              <a:t>전략기획 및 예산관리</a:t>
            </a:r>
          </a:p>
        </p:txBody>
      </p:sp>
      <p:sp>
        <p:nvSpPr>
          <p:cNvPr id="100" name="Text Box 87">
            <a:extLst>
              <a:ext uri="{FF2B5EF4-FFF2-40B4-BE49-F238E27FC236}">
                <a16:creationId xmlns:a16="http://schemas.microsoft.com/office/drawing/2014/main" xmlns="" id="{990C548C-058B-4FF2-A61A-8DE6E7B17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3106" y="2559089"/>
            <a:ext cx="2739958" cy="306000"/>
          </a:xfrm>
          <a:prstGeom prst="rect">
            <a:avLst/>
          </a:prstGeom>
          <a:solidFill>
            <a:srgbClr val="FFFFFF"/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</a:rPr>
              <a:t>교육기획</a:t>
            </a:r>
          </a:p>
        </p:txBody>
      </p:sp>
      <p:sp>
        <p:nvSpPr>
          <p:cNvPr id="101" name="Text Box 88">
            <a:extLst>
              <a:ext uri="{FF2B5EF4-FFF2-40B4-BE49-F238E27FC236}">
                <a16:creationId xmlns:a16="http://schemas.microsoft.com/office/drawing/2014/main" xmlns="" id="{2901D0CB-8AFB-41C1-92DC-6579E75F89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3106" y="2903512"/>
            <a:ext cx="2739958" cy="306000"/>
          </a:xfrm>
          <a:prstGeom prst="rect">
            <a:avLst/>
          </a:prstGeom>
          <a:solidFill>
            <a:srgbClr val="FFFFFF"/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</a:rPr>
              <a:t>대내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</a:rPr>
              <a:t>·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</a:rPr>
              <a:t>외 협력</a:t>
            </a:r>
          </a:p>
        </p:txBody>
      </p:sp>
      <p:sp>
        <p:nvSpPr>
          <p:cNvPr id="102" name="Text Box 89">
            <a:extLst>
              <a:ext uri="{FF2B5EF4-FFF2-40B4-BE49-F238E27FC236}">
                <a16:creationId xmlns:a16="http://schemas.microsoft.com/office/drawing/2014/main" xmlns="" id="{ED028146-65C9-4F99-A38C-B828B31694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3106" y="3247935"/>
            <a:ext cx="2739958" cy="306000"/>
          </a:xfrm>
          <a:prstGeom prst="rect">
            <a:avLst/>
          </a:prstGeom>
          <a:solidFill>
            <a:srgbClr val="FFFFFF"/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</a:rPr>
              <a:t>일반관리</a:t>
            </a:r>
          </a:p>
        </p:txBody>
      </p:sp>
      <p:sp>
        <p:nvSpPr>
          <p:cNvPr id="103" name="Text Box 90">
            <a:extLst>
              <a:ext uri="{FF2B5EF4-FFF2-40B4-BE49-F238E27FC236}">
                <a16:creationId xmlns:a16="http://schemas.microsoft.com/office/drawing/2014/main" xmlns="" id="{6BC230C3-9E62-4A9F-A7CA-1D99FF0606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3106" y="5658896"/>
            <a:ext cx="2739657" cy="306000"/>
          </a:xfrm>
          <a:prstGeom prst="rect">
            <a:avLst/>
          </a:prstGeom>
          <a:solidFill>
            <a:srgbClr val="FFFFFF"/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</a:rPr>
              <a:t>지식 수집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</a:rPr>
              <a:t>/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</a:rPr>
              <a:t>활용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</a:rPr>
              <a:t>/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</a:rPr>
              <a:t>폐기</a:t>
            </a:r>
          </a:p>
        </p:txBody>
      </p:sp>
      <p:sp>
        <p:nvSpPr>
          <p:cNvPr id="104" name="Text Box 91">
            <a:extLst>
              <a:ext uri="{FF2B5EF4-FFF2-40B4-BE49-F238E27FC236}">
                <a16:creationId xmlns:a16="http://schemas.microsoft.com/office/drawing/2014/main" xmlns="" id="{9173D40E-3A56-43FD-86BC-CFE6E4E4D7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3106" y="6003324"/>
            <a:ext cx="2739657" cy="306000"/>
          </a:xfrm>
          <a:prstGeom prst="rect">
            <a:avLst/>
          </a:prstGeom>
          <a:solidFill>
            <a:srgbClr val="FFFFFF"/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000" kern="0" dirty="0">
                <a:solidFill>
                  <a:srgbClr val="000000">
                    <a:lumMod val="75000"/>
                    <a:lumOff val="25000"/>
                  </a:srgbClr>
                </a:solidFill>
              </a:rPr>
              <a:t>지식관리체계 관리</a:t>
            </a:r>
            <a:endParaRPr kumimoji="0" lang="ko-KR" altLang="en-US" sz="10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105" name="Text Box 92">
            <a:extLst>
              <a:ext uri="{FF2B5EF4-FFF2-40B4-BE49-F238E27FC236}">
                <a16:creationId xmlns:a16="http://schemas.microsoft.com/office/drawing/2014/main" xmlns="" id="{DBC79A32-C83A-4965-8CD4-15CCF59D97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3106" y="3592358"/>
            <a:ext cx="2739657" cy="306000"/>
          </a:xfrm>
          <a:prstGeom prst="rect">
            <a:avLst/>
          </a:prstGeom>
          <a:solidFill>
            <a:srgbClr val="FFFFFF"/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</a:rPr>
              <a:t>기술기획</a:t>
            </a:r>
          </a:p>
        </p:txBody>
      </p:sp>
      <p:sp>
        <p:nvSpPr>
          <p:cNvPr id="107" name="Text Box 94">
            <a:extLst>
              <a:ext uri="{FF2B5EF4-FFF2-40B4-BE49-F238E27FC236}">
                <a16:creationId xmlns:a16="http://schemas.microsoft.com/office/drawing/2014/main" xmlns="" id="{4C8B3EB6-E90A-42CA-A7BE-FC6CB42A16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3106" y="4625627"/>
            <a:ext cx="2739657" cy="306000"/>
          </a:xfrm>
          <a:prstGeom prst="rect">
            <a:avLst/>
          </a:prstGeom>
          <a:solidFill>
            <a:srgbClr val="FFFFFF"/>
          </a:solidFill>
          <a:ln w="9525" algn="ctr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sym typeface="Wingdings 2" pitchFamily="18" charset="2"/>
              </a:rPr>
              <a:t>DB(</a:t>
            </a:r>
            <a:r>
              <a:rPr kumimoji="0" lang="ko-KR" altLang="en-US" sz="1000" b="0" i="0" u="none" strike="noStrike" kern="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sym typeface="Wingdings 2" pitchFamily="18" charset="2"/>
              </a:rPr>
              <a:t>콘텐츠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sym typeface="Wingdings 2" pitchFamily="18" charset="2"/>
              </a:rPr>
              <a:t>)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sym typeface="Wingdings 2" pitchFamily="18" charset="2"/>
              </a:rPr>
              <a:t>운영</a:t>
            </a:r>
          </a:p>
        </p:txBody>
      </p:sp>
      <p:sp>
        <p:nvSpPr>
          <p:cNvPr id="108" name="Text Box 95">
            <a:extLst>
              <a:ext uri="{FF2B5EF4-FFF2-40B4-BE49-F238E27FC236}">
                <a16:creationId xmlns:a16="http://schemas.microsoft.com/office/drawing/2014/main" xmlns="" id="{563879CE-9CC9-434D-9F3D-EAE04C794B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3106" y="3936781"/>
            <a:ext cx="2739657" cy="306000"/>
          </a:xfrm>
          <a:prstGeom prst="rect">
            <a:avLst/>
          </a:prstGeom>
          <a:solidFill>
            <a:srgbClr val="FFFFFF"/>
          </a:solidFill>
          <a:ln w="9525" algn="ctr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sym typeface="Wingdings 2" pitchFamily="18" charset="2"/>
              </a:rPr>
              <a:t>연계지원</a:t>
            </a:r>
          </a:p>
        </p:txBody>
      </p:sp>
      <p:sp>
        <p:nvSpPr>
          <p:cNvPr id="109" name="Text Box 96">
            <a:extLst>
              <a:ext uri="{FF2B5EF4-FFF2-40B4-BE49-F238E27FC236}">
                <a16:creationId xmlns:a16="http://schemas.microsoft.com/office/drawing/2014/main" xmlns="" id="{B2F8EAE1-1854-446B-8C11-D03D6631F9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3106" y="4281204"/>
            <a:ext cx="2739657" cy="306000"/>
          </a:xfrm>
          <a:prstGeom prst="rect">
            <a:avLst/>
          </a:prstGeom>
          <a:solidFill>
            <a:srgbClr val="FFFFFF"/>
          </a:solidFill>
          <a:ln w="9525" algn="ctr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sym typeface="Wingdings 2" pitchFamily="18" charset="2"/>
              </a:rPr>
              <a:t>시스템운영</a:t>
            </a:r>
          </a:p>
        </p:txBody>
      </p:sp>
      <p:sp>
        <p:nvSpPr>
          <p:cNvPr id="110" name="Text Box 97">
            <a:extLst>
              <a:ext uri="{FF2B5EF4-FFF2-40B4-BE49-F238E27FC236}">
                <a16:creationId xmlns:a16="http://schemas.microsoft.com/office/drawing/2014/main" xmlns="" id="{AB8B9DD5-6817-4B2E-B267-3E73CE0D98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3106" y="4970050"/>
            <a:ext cx="2739657" cy="306000"/>
          </a:xfrm>
          <a:prstGeom prst="rect">
            <a:avLst/>
          </a:prstGeom>
          <a:solidFill>
            <a:srgbClr val="FFFFFF"/>
          </a:solidFill>
          <a:ln w="9525" algn="ctr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sym typeface="Wingdings 2" pitchFamily="18" charset="2"/>
              </a:rPr>
              <a:t>시스템관리</a:t>
            </a:r>
          </a:p>
        </p:txBody>
      </p:sp>
      <p:sp>
        <p:nvSpPr>
          <p:cNvPr id="113" name="Text Box 100">
            <a:extLst>
              <a:ext uri="{FF2B5EF4-FFF2-40B4-BE49-F238E27FC236}">
                <a16:creationId xmlns:a16="http://schemas.microsoft.com/office/drawing/2014/main" xmlns="" id="{1612CA8C-4C52-412C-9D1B-5CE9041836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3106" y="5314473"/>
            <a:ext cx="2739657" cy="306000"/>
          </a:xfrm>
          <a:prstGeom prst="rect">
            <a:avLst/>
          </a:prstGeom>
          <a:solidFill>
            <a:srgbClr val="FFFFFF"/>
          </a:solidFill>
          <a:ln w="9525" algn="ctr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</a:rPr>
              <a:t>사용자지원</a:t>
            </a:r>
            <a:endParaRPr kumimoji="0" lang="ko-KR" altLang="en-US" sz="10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sym typeface="Wingdings 2" pitchFamily="18" charset="2"/>
            </a:endParaRPr>
          </a:p>
        </p:txBody>
      </p:sp>
      <p:sp>
        <p:nvSpPr>
          <p:cNvPr id="123" name="Text Box 175">
            <a:extLst>
              <a:ext uri="{FF2B5EF4-FFF2-40B4-BE49-F238E27FC236}">
                <a16:creationId xmlns:a16="http://schemas.microsoft.com/office/drawing/2014/main" xmlns="" id="{DFAD8A16-052F-4871-B949-BB54041802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6282" y="1760092"/>
            <a:ext cx="183255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defTabSz="914400" eaLnBrk="0" fontAlgn="base" hangingPunct="0">
              <a:spcBef>
                <a:spcPct val="30000"/>
              </a:spcBef>
              <a:spcAft>
                <a:spcPct val="0"/>
              </a:spcAft>
            </a:pPr>
            <a:r>
              <a:rPr lang="ko-KR" altLang="en-US" sz="1200" b="1" u="sng" dirty="0" err="1">
                <a:solidFill>
                  <a:srgbClr val="000000"/>
                </a:solidFill>
                <a:latin typeface="가는각진제목체" pitchFamily="18" charset="-127"/>
              </a:rPr>
              <a:t>권익위</a:t>
            </a:r>
            <a:r>
              <a:rPr lang="ko-KR" altLang="en-US" sz="1200" b="1" u="sng" dirty="0">
                <a:solidFill>
                  <a:srgbClr val="000000"/>
                </a:solidFill>
                <a:latin typeface="가는각진제목체" pitchFamily="18" charset="-127"/>
              </a:rPr>
              <a:t> 운영조직 구성안</a:t>
            </a:r>
          </a:p>
        </p:txBody>
      </p:sp>
      <p:graphicFrame>
        <p:nvGraphicFramePr>
          <p:cNvPr id="125" name="표 124">
            <a:extLst>
              <a:ext uri="{FF2B5EF4-FFF2-40B4-BE49-F238E27FC236}">
                <a16:creationId xmlns:a16="http://schemas.microsoft.com/office/drawing/2014/main" xmlns="" id="{1BAFB5C4-6683-4239-9857-F23AC6A340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1471234"/>
              </p:ext>
            </p:extLst>
          </p:nvPr>
        </p:nvGraphicFramePr>
        <p:xfrm>
          <a:off x="272480" y="2203044"/>
          <a:ext cx="4248472" cy="4106280"/>
        </p:xfrm>
        <a:graphic>
          <a:graphicData uri="http://schemas.openxmlformats.org/drawingml/2006/table">
            <a:tbl>
              <a:tblPr firstRow="1" bandRow="1"/>
              <a:tblGrid>
                <a:gridCol w="10724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3741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3862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42190">
                <a:tc rowSpan="9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참조사례</a:t>
                      </a:r>
                    </a:p>
                  </a:txBody>
                  <a:tcPr anchor="ctr">
                    <a:lnL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rowSpan="4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en-US" altLang="ko-KR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COBIT</a:t>
                      </a:r>
                      <a:endParaRPr lang="ko-KR" altLang="en-US" sz="10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계획 및 조직</a:t>
                      </a:r>
                    </a:p>
                  </a:txBody>
                  <a:tcPr anchor="ctr">
                    <a:lnL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219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도입 및 구축</a:t>
                      </a:r>
                    </a:p>
                  </a:txBody>
                  <a:tcPr anchor="ctr">
                    <a:lnL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219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운영 및 지원</a:t>
                      </a:r>
                    </a:p>
                  </a:txBody>
                  <a:tcPr anchor="ctr">
                    <a:lnL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4219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모니터링</a:t>
                      </a:r>
                    </a:p>
                  </a:txBody>
                  <a:tcPr anchor="ctr">
                    <a:lnL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219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5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en-US" altLang="ko-KR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ITIL</a:t>
                      </a:r>
                      <a:endParaRPr lang="ko-KR" altLang="en-US" sz="10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서비스 딜리버리</a:t>
                      </a:r>
                    </a:p>
                  </a:txBody>
                  <a:tcPr anchor="ctr">
                    <a:lnL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219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서비스 지원</a:t>
                      </a:r>
                    </a:p>
                  </a:txBody>
                  <a:tcPr anchor="ctr">
                    <a:lnL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219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인프라관리</a:t>
                      </a:r>
                    </a:p>
                  </a:txBody>
                  <a:tcPr anchor="ctr">
                    <a:lnL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4219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비즈니스 요구관리</a:t>
                      </a:r>
                    </a:p>
                  </a:txBody>
                  <a:tcPr anchor="ctr">
                    <a:lnL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4219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latinLnBrk="0"/>
                      <a:r>
                        <a:rPr lang="ko-KR" altLang="en-U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어플리케이션관리</a:t>
                      </a:r>
                    </a:p>
                  </a:txBody>
                  <a:tcPr anchor="ctr">
                    <a:lnL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42190">
                <a:tc rowSpan="3">
                  <a:txBody>
                    <a:bodyPr/>
                    <a:lstStyle/>
                    <a:p>
                      <a:pPr algn="ctr" latinLnBrk="0"/>
                      <a:r>
                        <a:rPr lang="ko-KR" altLang="en-US" sz="1000" b="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권익위</a:t>
                      </a:r>
                      <a:r>
                        <a:rPr lang="ko-KR" altLang="en-U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조직 특성</a:t>
                      </a:r>
                    </a:p>
                  </a:txBody>
                  <a:tcPr anchor="ctr">
                    <a:lnL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0"/>
                      <a:r>
                        <a:rPr lang="ko-KR" altLang="en-U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관계관리 전문인력 배정</a:t>
                      </a:r>
                    </a:p>
                  </a:txBody>
                  <a:tcPr anchor="ctr">
                    <a:lnL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29258258"/>
                  </a:ext>
                </a:extLst>
              </a:tr>
              <a:tr h="34219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0"/>
                      <a:r>
                        <a:rPr lang="ko-KR" altLang="en-U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외부기관 지원 전문인력 배정</a:t>
                      </a:r>
                    </a:p>
                  </a:txBody>
                  <a:tcPr anchor="ctr">
                    <a:lnL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50256823"/>
                  </a:ext>
                </a:extLst>
              </a:tr>
              <a:tr h="34219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0"/>
                      <a:r>
                        <a:rPr lang="ko-KR" altLang="en-U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지식관리 전담조직 구성</a:t>
                      </a:r>
                    </a:p>
                  </a:txBody>
                  <a:tcPr anchor="ctr">
                    <a:lnL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8476668"/>
                  </a:ext>
                </a:extLst>
              </a:tr>
            </a:tbl>
          </a:graphicData>
        </a:graphic>
      </p:graphicFrame>
      <p:sp>
        <p:nvSpPr>
          <p:cNvPr id="189" name="Text Box 148">
            <a:extLst>
              <a:ext uri="{FF2B5EF4-FFF2-40B4-BE49-F238E27FC236}">
                <a16:creationId xmlns:a16="http://schemas.microsoft.com/office/drawing/2014/main" xmlns="" id="{3B7A272E-62D0-4A3C-9546-6DA9783D88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9024" y="2203041"/>
            <a:ext cx="1439862" cy="203973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000" kern="0">
                <a:solidFill>
                  <a:srgbClr val="000000">
                    <a:lumMod val="75000"/>
                    <a:lumOff val="25000"/>
                  </a:srgbClr>
                </a:solidFill>
              </a:rPr>
              <a:t>정보기획 부문</a:t>
            </a:r>
            <a:endParaRPr kumimoji="0" lang="ko-KR" altLang="en-US" sz="10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190" name="AutoShape 7">
            <a:extLst>
              <a:ext uri="{FF2B5EF4-FFF2-40B4-BE49-F238E27FC236}">
                <a16:creationId xmlns:a16="http://schemas.microsoft.com/office/drawing/2014/main" xmlns="" id="{B92A3F18-D0DA-4F3E-97C7-9BB4909684A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972995" y="4076137"/>
            <a:ext cx="3851276" cy="252749"/>
          </a:xfrm>
          <a:prstGeom prst="triangle">
            <a:avLst>
              <a:gd name="adj" fmla="val 49736"/>
            </a:avLst>
          </a:prstGeom>
          <a:solidFill>
            <a:srgbClr val="FFFFFF">
              <a:lumMod val="85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5" name="Text Box 148">
            <a:extLst>
              <a:ext uri="{FF2B5EF4-FFF2-40B4-BE49-F238E27FC236}">
                <a16:creationId xmlns:a16="http://schemas.microsoft.com/office/drawing/2014/main" xmlns="" id="{52D9EDA4-39F5-4E8F-A0DE-700D69AE91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9024" y="4281203"/>
            <a:ext cx="1439862" cy="1339269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anchor="ctr"/>
          <a:lstStyle>
            <a:defPPr>
              <a:defRPr lang="en-US"/>
            </a:defPPr>
            <a:lvl1pPr marR="0" lvl="0" indent="0" algn="ctr" defTabSz="914400" eaLnBrk="0" fontAlgn="base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000" kern="0">
                <a:solidFill>
                  <a:srgbClr val="000000">
                    <a:lumMod val="75000"/>
                    <a:lumOff val="25000"/>
                  </a:srgbClr>
                </a:solidFill>
              </a:defRPr>
            </a:lvl1pPr>
          </a:lstStyle>
          <a:p>
            <a:r>
              <a:rPr lang="ko-KR" altLang="en-US" dirty="0"/>
              <a:t>정보운영 부문</a:t>
            </a:r>
          </a:p>
        </p:txBody>
      </p:sp>
      <p:sp>
        <p:nvSpPr>
          <p:cNvPr id="36" name="Text Box 148">
            <a:extLst>
              <a:ext uri="{FF2B5EF4-FFF2-40B4-BE49-F238E27FC236}">
                <a16:creationId xmlns:a16="http://schemas.microsoft.com/office/drawing/2014/main" xmlns="" id="{A4CD2DBA-92B4-4865-941E-A098E41186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9024" y="5658896"/>
            <a:ext cx="1439862" cy="65042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anchor="ctr"/>
          <a:lstStyle>
            <a:defPPr>
              <a:defRPr lang="en-US"/>
            </a:defPPr>
            <a:lvl1pPr marR="0" lvl="0" indent="0" algn="ctr" defTabSz="914400" eaLnBrk="0" fontAlgn="base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000" kern="0">
                <a:solidFill>
                  <a:srgbClr val="000000">
                    <a:lumMod val="75000"/>
                    <a:lumOff val="25000"/>
                  </a:srgbClr>
                </a:solidFill>
              </a:defRPr>
            </a:lvl1pPr>
          </a:lstStyle>
          <a:p>
            <a:r>
              <a:rPr lang="ko-KR" altLang="en-US" dirty="0"/>
              <a:t>지식관리 부문</a:t>
            </a:r>
          </a:p>
        </p:txBody>
      </p:sp>
    </p:spTree>
    <p:extLst>
      <p:ext uri="{BB962C8B-B14F-4D97-AF65-F5344CB8AC3E}">
        <p14:creationId xmlns:p14="http://schemas.microsoft.com/office/powerpoint/2010/main" val="5928693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부패방지종합정보시스템 운영조직</a:t>
            </a:r>
            <a:r>
              <a:rPr lang="en-US" altLang="ko-KR" dirty="0"/>
              <a:t>(</a:t>
            </a:r>
            <a:r>
              <a:rPr lang="ko-KR" altLang="en-US" dirty="0"/>
              <a:t>안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55" name="텍스트 개체 틀 5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3.11 </a:t>
            </a:r>
            <a:r>
              <a:rPr lang="ko-KR" altLang="en-US" dirty="0"/>
              <a:t>부패방지 운영관리 조직체계 정립</a:t>
            </a:r>
            <a:endParaRPr lang="en-US" altLang="ko-KR" dirty="0"/>
          </a:p>
          <a:p>
            <a:r>
              <a:rPr lang="en-US" altLang="ko-KR" dirty="0"/>
              <a:t>3.11.3 </a:t>
            </a:r>
            <a:r>
              <a:rPr lang="ko-KR" altLang="en-US" dirty="0"/>
              <a:t>시스템 운영조직 정의</a:t>
            </a:r>
            <a:endParaRPr lang="en-US" altLang="ko-KR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183944BD-9DF3-431E-9F9B-BED2A29FC865}"/>
              </a:ext>
            </a:extLst>
          </p:cNvPr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행정서비스 통합 포털의 안정적인 시스템 운영을 위하여 통합 정보화 기획팀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통합 시스템 운영팀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통합 콘텐츠 개발팀 및 통합 연계 관리팀과 원활한 행정서비스 연계를 위한 유관기관 협의체로 구성함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4" name="Rectangle 34">
            <a:extLst>
              <a:ext uri="{FF2B5EF4-FFF2-40B4-BE49-F238E27FC236}">
                <a16:creationId xmlns:a16="http://schemas.microsoft.com/office/drawing/2014/main" xmlns="" id="{4E4EF160-DC73-4681-AB16-5F2B8F796856}"/>
              </a:ext>
            </a:extLst>
          </p:cNvPr>
          <p:cNvSpPr>
            <a:spLocks noChangeArrowheads="1"/>
          </p:cNvSpPr>
          <p:nvPr/>
        </p:nvSpPr>
        <p:spPr bwMode="gray">
          <a:xfrm>
            <a:off x="289898" y="1978704"/>
            <a:ext cx="6233176" cy="43176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ysClr val="windowText" lastClr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6791" tIns="48397" rIns="96791" bIns="48397" anchor="ctr"/>
          <a:lstStyle/>
          <a:p>
            <a:pPr defTabSz="914400">
              <a:defRPr/>
            </a:pPr>
            <a:endParaRPr lang="ko-KR" altLang="en-US" kern="0" dirty="0">
              <a:solidFill>
                <a:sysClr val="windowText" lastClr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2" name="모서리가 둥근 직사각형 82">
            <a:extLst>
              <a:ext uri="{FF2B5EF4-FFF2-40B4-BE49-F238E27FC236}">
                <a16:creationId xmlns:a16="http://schemas.microsoft.com/office/drawing/2014/main" xmlns="" id="{5334FA6B-D287-4571-AD8D-A2A7AA8FF6CC}"/>
              </a:ext>
            </a:extLst>
          </p:cNvPr>
          <p:cNvSpPr/>
          <p:nvPr/>
        </p:nvSpPr>
        <p:spPr bwMode="auto">
          <a:xfrm>
            <a:off x="2181060" y="2017415"/>
            <a:ext cx="2339892" cy="720000"/>
          </a:xfrm>
          <a:prstGeom prst="roundRect">
            <a:avLst/>
          </a:prstGeom>
          <a:gradFill rotWithShape="0">
            <a:gsLst>
              <a:gs pos="0">
                <a:srgbClr val="FFFFFF">
                  <a:lumMod val="65000"/>
                </a:srgbClr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FFFFFF">
                <a:lumMod val="50000"/>
              </a:srgbClr>
            </a:solidFill>
            <a:round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/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400" kern="0" dirty="0">
                <a:solidFill>
                  <a:sysClr val="windowText" lastClr="000000"/>
                </a:solidFill>
                <a:latin typeface="나눔고딕 Bold" panose="020D0304000000000000" pitchFamily="50" charset="-127"/>
                <a:ea typeface="나눔고딕 Bold" panose="020D0304000000000000" pitchFamily="50" charset="-127"/>
              </a:rPr>
              <a:t>부패방지종합정보시스템 </a:t>
            </a:r>
            <a:endParaRPr kumimoji="1" lang="en-US" altLang="ko-KR" sz="1400" kern="0" dirty="0">
              <a:solidFill>
                <a:sysClr val="windowText" lastClr="000000"/>
              </a:solidFill>
              <a:latin typeface="나눔고딕 Bold" panose="020D0304000000000000" pitchFamily="50" charset="-127"/>
              <a:ea typeface="나눔고딕 Bold" panose="020D0304000000000000" pitchFamily="50" charset="-127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400" kern="0" dirty="0">
                <a:solidFill>
                  <a:sysClr val="windowText" lastClr="000000"/>
                </a:solidFill>
                <a:latin typeface="나눔고딕 Bold" panose="020D0304000000000000" pitchFamily="50" charset="-127"/>
                <a:ea typeface="나눔고딕 Bold" panose="020D0304000000000000" pitchFamily="50" charset="-127"/>
              </a:rPr>
              <a:t>운영총괄</a:t>
            </a:r>
            <a:endParaRPr kumimoji="1" lang="en-US" altLang="ko-KR" sz="1400" kern="0" dirty="0">
              <a:solidFill>
                <a:sysClr val="windowText" lastClr="000000"/>
              </a:solidFill>
              <a:latin typeface="나눔고딕 Bold" panose="020D0304000000000000" pitchFamily="50" charset="-127"/>
              <a:ea typeface="나눔고딕 Bold" panose="020D0304000000000000" pitchFamily="50" charset="-127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고딕 Bold" panose="020D0304000000000000" pitchFamily="50" charset="-127"/>
                <a:ea typeface="나눔고딕 Bold" panose="020D0304000000000000" pitchFamily="50" charset="-127"/>
              </a:rPr>
              <a:t>(</a:t>
            </a:r>
            <a:r>
              <a:rPr kumimoji="1" lang="ko-KR" altLang="en-US" sz="1400" kern="0" dirty="0">
                <a:solidFill>
                  <a:sysClr val="windowText" lastClr="000000"/>
                </a:solidFill>
                <a:latin typeface="나눔고딕 Bold" panose="020D0304000000000000" pitchFamily="50" charset="-127"/>
                <a:ea typeface="나눔고딕 Bold" panose="020D0304000000000000" pitchFamily="50" charset="-127"/>
              </a:rPr>
              <a:t>행정관리담당</a:t>
            </a:r>
            <a:r>
              <a:rPr kumimoji="1" lang="ko-KR" alt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고딕 Bold" panose="020D0304000000000000" pitchFamily="50" charset="-127"/>
                <a:ea typeface="나눔고딕 Bold" panose="020D0304000000000000" pitchFamily="50" charset="-127"/>
              </a:rPr>
              <a:t>과장</a:t>
            </a:r>
            <a:r>
              <a:rPr kumimoji="1" lang="en-US" altLang="ko-KR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고딕 Bold" panose="020D0304000000000000" pitchFamily="50" charset="-127"/>
                <a:ea typeface="나눔고딕 Bold" panose="020D0304000000000000" pitchFamily="50" charset="-127"/>
              </a:rPr>
              <a:t>)</a:t>
            </a:r>
            <a:endParaRPr kumimoji="1" lang="ko-KR" altLang="en-US" sz="1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나눔고딕 Bold" panose="020D0304000000000000" pitchFamily="50" charset="-127"/>
              <a:ea typeface="나눔고딕 Bold" panose="020D0304000000000000" pitchFamily="50" charset="-127"/>
            </a:endParaRPr>
          </a:p>
        </p:txBody>
      </p:sp>
      <p:cxnSp>
        <p:nvCxnSpPr>
          <p:cNvPr id="88" name="꺾인 연결선 72">
            <a:extLst>
              <a:ext uri="{FF2B5EF4-FFF2-40B4-BE49-F238E27FC236}">
                <a16:creationId xmlns:a16="http://schemas.microsoft.com/office/drawing/2014/main" xmlns="" id="{9CB03099-67B0-4E0A-B00A-3CC1E52B14F4}"/>
              </a:ext>
            </a:extLst>
          </p:cNvPr>
          <p:cNvCxnSpPr>
            <a:cxnSpLocks/>
            <a:stCxn id="106" idx="0"/>
            <a:endCxn id="112" idx="0"/>
          </p:cNvCxnSpPr>
          <p:nvPr/>
        </p:nvCxnSpPr>
        <p:spPr>
          <a:xfrm rot="5400000" flipH="1" flipV="1">
            <a:off x="3345884" y="917654"/>
            <a:ext cx="12700" cy="4172409"/>
          </a:xfrm>
          <a:prstGeom prst="bentConnector3">
            <a:avLst>
              <a:gd name="adj1" fmla="val 1199984"/>
            </a:avLst>
          </a:prstGeom>
          <a:noFill/>
          <a:ln w="19050" cap="flat" cmpd="sng" algn="ctr">
            <a:solidFill>
              <a:srgbClr val="FFFFFF">
                <a:lumMod val="50000"/>
              </a:srgbClr>
            </a:solidFill>
            <a:prstDash val="solid"/>
          </a:ln>
          <a:effectLst/>
        </p:spPr>
      </p:cxnSp>
      <p:sp>
        <p:nvSpPr>
          <p:cNvPr id="105" name="직사각형 104">
            <a:extLst>
              <a:ext uri="{FF2B5EF4-FFF2-40B4-BE49-F238E27FC236}">
                <a16:creationId xmlns:a16="http://schemas.microsoft.com/office/drawing/2014/main" xmlns="" id="{32FA7893-035E-4480-9B51-E763ED1F63A5}"/>
              </a:ext>
            </a:extLst>
          </p:cNvPr>
          <p:cNvSpPr/>
          <p:nvPr/>
        </p:nvSpPr>
        <p:spPr bwMode="auto">
          <a:xfrm>
            <a:off x="370615" y="3291970"/>
            <a:ext cx="1778128" cy="2873334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  <a:extLst/>
        </p:spPr>
        <p:txBody>
          <a:bodyPr lIns="90000" tIns="46800" rIns="90000" bIns="46800" rtlCol="0" anchor="t" anchorCtr="0"/>
          <a:lstStyle/>
          <a:p>
            <a:pPr marL="177800" lvl="0" indent="-1778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/>
            </a:pPr>
            <a:r>
              <a:rPr kumimoji="1"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정보화 기획</a:t>
            </a:r>
          </a:p>
          <a:p>
            <a:pPr marL="177800" lvl="0" indent="-1778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/>
            </a:pPr>
            <a:r>
              <a:rPr kumimoji="1"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정보화 사업 계획 수립</a:t>
            </a:r>
          </a:p>
          <a:p>
            <a:pPr marL="177800" lvl="0" indent="-1778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/>
            </a:pPr>
            <a:r>
              <a:rPr kumimoji="1"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내</a:t>
            </a:r>
            <a:r>
              <a:rPr kumimoji="1" lang="en-US" altLang="ko-KR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·</a:t>
            </a:r>
            <a:r>
              <a:rPr kumimoji="1"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외부 기관 업무 협조 및 관계관리</a:t>
            </a:r>
            <a:r>
              <a:rPr kumimoji="1" lang="en-US" altLang="ko-KR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(Relation Management)</a:t>
            </a:r>
          </a:p>
          <a:p>
            <a:pPr marL="177800" lvl="0" indent="-1778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/>
            </a:pPr>
            <a:r>
              <a:rPr kumimoji="1"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외부연계 관리</a:t>
            </a:r>
            <a:endParaRPr kumimoji="1" lang="en-US" altLang="ko-KR" sz="1000" kern="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77800" lvl="0" indent="-1778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/>
            </a:pPr>
            <a:r>
              <a:rPr kumimoji="1"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데이터</a:t>
            </a:r>
            <a:r>
              <a:rPr kumimoji="1" lang="en-US" altLang="ko-KR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·</a:t>
            </a:r>
            <a:r>
              <a:rPr kumimoji="1"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연계 표준관리</a:t>
            </a:r>
          </a:p>
          <a:p>
            <a:pPr marL="177800" lvl="0" indent="-1778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/>
            </a:pPr>
            <a:r>
              <a:rPr kumimoji="1" lang="en-US" altLang="ko-KR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Outsourcing </a:t>
            </a:r>
            <a:r>
              <a:rPr kumimoji="1"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관리</a:t>
            </a:r>
            <a:endParaRPr kumimoji="1" lang="en-US" altLang="ko-KR" sz="1000" kern="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77800" lvl="0" indent="-1778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/>
            </a:pPr>
            <a:r>
              <a:rPr kumimoji="1"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구축 후 정보시스템 인수 관리</a:t>
            </a:r>
            <a:endParaRPr kumimoji="1" lang="en-US" altLang="ko-KR" sz="1000" kern="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77800" lvl="0" indent="-1778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/>
            </a:pPr>
            <a:endParaRPr kumimoji="1" lang="en-US" altLang="ko-KR" sz="1000" kern="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6" name="직사각형 105">
            <a:extLst>
              <a:ext uri="{FF2B5EF4-FFF2-40B4-BE49-F238E27FC236}">
                <a16:creationId xmlns:a16="http://schemas.microsoft.com/office/drawing/2014/main" xmlns="" id="{205EE17A-709F-4161-BC97-0F300ECD2E54}"/>
              </a:ext>
            </a:extLst>
          </p:cNvPr>
          <p:cNvSpPr/>
          <p:nvPr/>
        </p:nvSpPr>
        <p:spPr bwMode="auto">
          <a:xfrm>
            <a:off x="370616" y="3003858"/>
            <a:ext cx="1778128" cy="288000"/>
          </a:xfrm>
          <a:prstGeom prst="rect">
            <a:avLst/>
          </a:prstGeom>
          <a:solidFill>
            <a:srgbClr val="FFFFFF">
              <a:lumMod val="75000"/>
            </a:srgbClr>
          </a:solidFill>
          <a:ln w="127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anchor="ctr">
            <a:scene3d>
              <a:camera prst="orthographicFront"/>
              <a:lightRig rig="threePt" dir="t"/>
            </a:scene3d>
            <a:sp3d contourW="25400">
              <a:bevelT w="1270" h="63500"/>
              <a:contourClr>
                <a:schemeClr val="bg1"/>
              </a:contourClr>
            </a:sp3d>
          </a:bodyPr>
          <a:lstStyle/>
          <a:p>
            <a:pPr marL="0" marR="0" lvl="0" indent="0" algn="ctr" defTabSz="1330325" eaLnBrk="1" fontAlgn="auto" latinLnBrk="1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200" kern="0" spc="-20" dirty="0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rPr>
              <a:t>정보기획팀</a:t>
            </a:r>
            <a:r>
              <a:rPr kumimoji="1" lang="en-US" altLang="ko-KR" sz="1200" kern="0" spc="-20" dirty="0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rPr>
              <a:t>(5)</a:t>
            </a:r>
            <a:endParaRPr kumimoji="1" lang="ko-KR" altLang="en-US" sz="1200" b="0" i="0" u="none" strike="noStrike" kern="0" cap="none" spc="-2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108" name="직사각형 107">
            <a:extLst>
              <a:ext uri="{FF2B5EF4-FFF2-40B4-BE49-F238E27FC236}">
                <a16:creationId xmlns:a16="http://schemas.microsoft.com/office/drawing/2014/main" xmlns="" id="{62D7CCB3-20C0-4DC0-8804-AF9EEFE6CE4E}"/>
              </a:ext>
            </a:extLst>
          </p:cNvPr>
          <p:cNvSpPr/>
          <p:nvPr/>
        </p:nvSpPr>
        <p:spPr bwMode="auto">
          <a:xfrm>
            <a:off x="2461943" y="3291970"/>
            <a:ext cx="1778126" cy="2873334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  <a:extLst/>
        </p:spPr>
        <p:txBody>
          <a:bodyPr lIns="90000" tIns="46800" rIns="90000" bIns="46800" rtlCol="0" anchor="t" anchorCtr="0"/>
          <a:lstStyle/>
          <a:p>
            <a:pPr marL="177800" indent="-177800" fontAlgn="base">
              <a:spcBef>
                <a:spcPct val="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  <a:defRPr/>
            </a:pPr>
            <a:r>
              <a:rPr kumimoji="1"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어플리케이션 유지보수</a:t>
            </a:r>
            <a:endParaRPr kumimoji="1" lang="en-US" altLang="ko-KR" sz="1000" kern="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77800" indent="-177800" fontAlgn="base">
              <a:spcBef>
                <a:spcPct val="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  <a:defRPr/>
            </a:pPr>
            <a:r>
              <a:rPr kumimoji="1"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현업 요구사항 대응</a:t>
            </a:r>
            <a:endParaRPr kumimoji="1" lang="en-US" altLang="ko-KR" sz="1000" kern="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77800" indent="-177800" fontAlgn="base">
              <a:spcBef>
                <a:spcPct val="0"/>
              </a:spcBef>
              <a:spcAft>
                <a:spcPct val="0"/>
              </a:spcAft>
              <a:buSzPct val="80000"/>
              <a:buFont typeface="Wingdings" pitchFamily="2" charset="2"/>
              <a:buChar char="§"/>
              <a:defRPr/>
            </a:pPr>
            <a:r>
              <a:rPr kumimoji="1" lang="en-US" altLang="ko-KR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Help Desk </a:t>
            </a:r>
            <a:r>
              <a:rPr kumimoji="1"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운영</a:t>
            </a:r>
            <a:endParaRPr kumimoji="1" lang="en-US" altLang="ko-KR" sz="1000" kern="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9" name="직사각형 108">
            <a:extLst>
              <a:ext uri="{FF2B5EF4-FFF2-40B4-BE49-F238E27FC236}">
                <a16:creationId xmlns:a16="http://schemas.microsoft.com/office/drawing/2014/main" xmlns="" id="{741DB60D-B891-4FCC-97D5-E53A323C1BFF}"/>
              </a:ext>
            </a:extLst>
          </p:cNvPr>
          <p:cNvSpPr/>
          <p:nvPr/>
        </p:nvSpPr>
        <p:spPr bwMode="auto">
          <a:xfrm>
            <a:off x="2461943" y="3003858"/>
            <a:ext cx="1778126" cy="288000"/>
          </a:xfrm>
          <a:prstGeom prst="rect">
            <a:avLst/>
          </a:prstGeom>
          <a:solidFill>
            <a:srgbClr val="FFFFFF">
              <a:lumMod val="75000"/>
            </a:srgbClr>
          </a:solidFill>
          <a:ln w="127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anchor="ctr">
            <a:scene3d>
              <a:camera prst="orthographicFront"/>
              <a:lightRig rig="threePt" dir="t"/>
            </a:scene3d>
            <a:sp3d contourW="25400">
              <a:bevelT w="1270" h="63500"/>
              <a:contourClr>
                <a:schemeClr val="bg1"/>
              </a:contourClr>
            </a:sp3d>
          </a:bodyPr>
          <a:lstStyle/>
          <a:p>
            <a:pPr marL="0" marR="0" lvl="0" indent="0" algn="ctr" defTabSz="1330325" eaLnBrk="1" fontAlgn="auto" latinLnBrk="1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200" kern="0" spc="-20" dirty="0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rPr>
              <a:t>정보운영팀</a:t>
            </a:r>
            <a:r>
              <a:rPr kumimoji="1" lang="en-US" altLang="ko-KR" sz="1200" kern="0" spc="-20" dirty="0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rPr>
              <a:t>(-)</a:t>
            </a:r>
            <a:endParaRPr kumimoji="1" lang="ko-KR" altLang="en-US" sz="1200" b="0" i="0" u="none" strike="noStrike" kern="0" cap="none" spc="-2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111" name="직사각형 110">
            <a:extLst>
              <a:ext uri="{FF2B5EF4-FFF2-40B4-BE49-F238E27FC236}">
                <a16:creationId xmlns:a16="http://schemas.microsoft.com/office/drawing/2014/main" xmlns="" id="{FC64993A-6BBD-4E2E-B20C-C929BB15CCA4}"/>
              </a:ext>
            </a:extLst>
          </p:cNvPr>
          <p:cNvSpPr/>
          <p:nvPr/>
        </p:nvSpPr>
        <p:spPr bwMode="auto">
          <a:xfrm>
            <a:off x="4543026" y="3291970"/>
            <a:ext cx="1778126" cy="2873334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  <a:extLst/>
        </p:spPr>
        <p:txBody>
          <a:bodyPr lIns="90000" tIns="46800" rIns="90000" bIns="46800" rtlCol="0" anchor="t" anchorCtr="0"/>
          <a:lstStyle/>
          <a:p>
            <a:pPr marL="177800" indent="-177800" fontAlgn="base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buChar char="§"/>
              <a:defRPr/>
            </a:pPr>
            <a:r>
              <a:rPr kumimoji="1"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지식서비스 맵 관리</a:t>
            </a:r>
            <a:endParaRPr kumimoji="1" lang="en-US" altLang="ko-KR" sz="1000" kern="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77800" indent="-177800" fontAlgn="base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buChar char="§"/>
              <a:defRPr/>
            </a:pPr>
            <a:r>
              <a:rPr kumimoji="1"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지식 분류체계 관리</a:t>
            </a:r>
            <a:endParaRPr kumimoji="1" lang="en-US" altLang="ko-KR" sz="1000" kern="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77800" indent="-177800" fontAlgn="base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buChar char="§"/>
              <a:defRPr/>
            </a:pPr>
            <a:r>
              <a:rPr kumimoji="1" lang="ko-KR" altLang="en-US" sz="1000" kern="0" dirty="0" err="1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지식현행화</a:t>
            </a:r>
            <a:r>
              <a:rPr kumimoji="1"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관리</a:t>
            </a:r>
            <a:endParaRPr kumimoji="1" lang="en-US" altLang="ko-KR" sz="1000" kern="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77800" indent="-177800" fontAlgn="base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buChar char="§"/>
              <a:defRPr/>
            </a:pPr>
            <a:r>
              <a:rPr kumimoji="1"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맞춤형 지식서비스 발굴 </a:t>
            </a:r>
            <a:endParaRPr kumimoji="1" lang="en-US" altLang="ko-KR" sz="1000" kern="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77800" indent="-177800" fontAlgn="base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buChar char="§"/>
              <a:defRPr/>
            </a:pPr>
            <a:r>
              <a:rPr kumimoji="1"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지식서비스 사용자 만족도 관리</a:t>
            </a:r>
            <a:endParaRPr kumimoji="1" lang="en-US" altLang="ko-KR" sz="1000" kern="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77800" indent="-177800" fontAlgn="base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buChar char="§"/>
              <a:defRPr/>
            </a:pPr>
            <a:r>
              <a:rPr kumimoji="1"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대국민 개방 지식 생성 및 관리</a:t>
            </a:r>
            <a:endParaRPr kumimoji="1" lang="en-US" altLang="ko-KR" sz="1000" kern="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77800" indent="-177800" fontAlgn="base">
              <a:spcBef>
                <a:spcPct val="0"/>
              </a:spcBef>
              <a:spcAft>
                <a:spcPct val="0"/>
              </a:spcAft>
              <a:buSzPct val="100000"/>
              <a:buFont typeface="Wingdings" pitchFamily="2" charset="2"/>
              <a:buChar char="§"/>
              <a:defRPr/>
            </a:pPr>
            <a:r>
              <a:rPr kumimoji="1"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접수창구 통합에 따른 문서 신고자료 전자화</a:t>
            </a:r>
            <a:endParaRPr lang="en-US" altLang="ko-KR" sz="1000" kern="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2" name="직사각형 111">
            <a:extLst>
              <a:ext uri="{FF2B5EF4-FFF2-40B4-BE49-F238E27FC236}">
                <a16:creationId xmlns:a16="http://schemas.microsoft.com/office/drawing/2014/main" xmlns="" id="{32CE502C-7465-464B-BAA1-3826FA476C0B}"/>
              </a:ext>
            </a:extLst>
          </p:cNvPr>
          <p:cNvSpPr/>
          <p:nvPr/>
        </p:nvSpPr>
        <p:spPr bwMode="auto">
          <a:xfrm>
            <a:off x="4543026" y="3003858"/>
            <a:ext cx="1778126" cy="288000"/>
          </a:xfrm>
          <a:prstGeom prst="rect">
            <a:avLst/>
          </a:prstGeom>
          <a:solidFill>
            <a:srgbClr val="FFFFFF">
              <a:lumMod val="75000"/>
            </a:srgbClr>
          </a:solidFill>
          <a:ln w="127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anchor="ctr">
            <a:scene3d>
              <a:camera prst="orthographicFront"/>
              <a:lightRig rig="threePt" dir="t"/>
            </a:scene3d>
            <a:sp3d contourW="25400">
              <a:bevelT w="1270" h="63500"/>
              <a:contourClr>
                <a:schemeClr val="bg1"/>
              </a:contourClr>
            </a:sp3d>
          </a:bodyPr>
          <a:lstStyle/>
          <a:p>
            <a:pPr marL="0" marR="0" lvl="0" indent="0" algn="ctr" defTabSz="1330325" eaLnBrk="1" fontAlgn="auto" latinLnBrk="1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200" kern="0" spc="-20" dirty="0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rPr>
              <a:t>지식관리팀</a:t>
            </a:r>
            <a:r>
              <a:rPr kumimoji="1" lang="en-US" altLang="ko-KR" sz="1200" b="0" i="0" u="none" strike="noStrike" kern="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 ExtraBold" pitchFamily="50" charset="-127"/>
                <a:ea typeface="나눔고딕 ExtraBold" pitchFamily="50" charset="-127"/>
              </a:rPr>
              <a:t>(</a:t>
            </a:r>
            <a:r>
              <a:rPr kumimoji="1" lang="en-US" altLang="ko-KR" sz="1200" kern="0" spc="-20" dirty="0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rPr>
              <a:t>3</a:t>
            </a:r>
            <a:r>
              <a:rPr kumimoji="1" lang="en-US" altLang="ko-KR" sz="1200" b="0" i="0" u="none" strike="noStrike" kern="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 ExtraBold" pitchFamily="50" charset="-127"/>
                <a:ea typeface="나눔고딕 ExtraBold" pitchFamily="50" charset="-127"/>
              </a:rPr>
              <a:t>)</a:t>
            </a:r>
            <a:endParaRPr kumimoji="1" lang="ko-KR" altLang="en-US" sz="1200" b="0" i="0" u="none" strike="noStrike" kern="0" cap="none" spc="-2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118" name="Text Box 6">
            <a:extLst>
              <a:ext uri="{FF2B5EF4-FFF2-40B4-BE49-F238E27FC236}">
                <a16:creationId xmlns:a16="http://schemas.microsoft.com/office/drawing/2014/main" xmlns="" id="{3F785556-5C87-458B-8F3D-CF99FC0BF2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8193" y="1669894"/>
            <a:ext cx="2795488" cy="288147"/>
          </a:xfrm>
          <a:prstGeom prst="rect">
            <a:avLst/>
          </a:prstGeom>
          <a:noFill/>
        </p:spPr>
        <p:txBody>
          <a:bodyPr wrap="none" rtlCol="0">
            <a:noAutofit/>
          </a:bodyPr>
          <a:lstStyle>
            <a:defPPr>
              <a:defRPr lang="en-US"/>
            </a:defPPr>
            <a:lvl1pPr algn="ctr">
              <a:defRPr sz="1400" u="sng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ko-KR" altLang="en-US" dirty="0"/>
              <a:t>사업추진체계</a:t>
            </a:r>
          </a:p>
        </p:txBody>
      </p: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xmlns="" id="{28FCE552-5F77-45EE-AAEC-2C42BF47916E}"/>
              </a:ext>
            </a:extLst>
          </p:cNvPr>
          <p:cNvCxnSpPr>
            <a:cxnSpLocks/>
            <a:stCxn id="92" idx="2"/>
            <a:endCxn id="109" idx="0"/>
          </p:cNvCxnSpPr>
          <p:nvPr/>
        </p:nvCxnSpPr>
        <p:spPr>
          <a:xfrm>
            <a:off x="3351006" y="2737415"/>
            <a:ext cx="0" cy="266443"/>
          </a:xfrm>
          <a:prstGeom prst="line">
            <a:avLst/>
          </a:prstGeom>
          <a:noFill/>
          <a:ln w="19050" cap="flat" cmpd="sng" algn="ctr">
            <a:solidFill>
              <a:srgbClr val="FFFFFF">
                <a:lumMod val="50000"/>
              </a:srgbClr>
            </a:solidFill>
            <a:prstDash val="solid"/>
          </a:ln>
          <a:effectLst/>
        </p:spPr>
      </p:cxnSp>
      <p:sp>
        <p:nvSpPr>
          <p:cNvPr id="121" name="AutoShape 33">
            <a:extLst>
              <a:ext uri="{FF2B5EF4-FFF2-40B4-BE49-F238E27FC236}">
                <a16:creationId xmlns:a16="http://schemas.microsoft.com/office/drawing/2014/main" xmlns="" id="{BF2D577F-1C29-479D-B032-CF9B6C348D53}"/>
              </a:ext>
            </a:extLst>
          </p:cNvPr>
          <p:cNvSpPr>
            <a:spLocks noChangeArrowheads="1"/>
          </p:cNvSpPr>
          <p:nvPr/>
        </p:nvSpPr>
        <p:spPr bwMode="gray">
          <a:xfrm rot="5400000">
            <a:off x="5305396" y="3959904"/>
            <a:ext cx="3096000" cy="30600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rgbClr val="777777"/>
              </a:gs>
              <a:gs pos="100000">
                <a:srgbClr val="FFFFFF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endParaRPr lang="ko-KR" altLang="ko-KR" dirty="0"/>
          </a:p>
        </p:txBody>
      </p:sp>
      <p:sp>
        <p:nvSpPr>
          <p:cNvPr id="122" name="직사각형 121">
            <a:extLst>
              <a:ext uri="{FF2B5EF4-FFF2-40B4-BE49-F238E27FC236}">
                <a16:creationId xmlns:a16="http://schemas.microsoft.com/office/drawing/2014/main" xmlns="" id="{2FE8911C-9B76-41E3-94D2-E73C15075AC5}"/>
              </a:ext>
            </a:extLst>
          </p:cNvPr>
          <p:cNvSpPr/>
          <p:nvPr/>
        </p:nvSpPr>
        <p:spPr bwMode="auto">
          <a:xfrm>
            <a:off x="7041232" y="2008585"/>
            <a:ext cx="2592386" cy="4300735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7200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88900" indent="-88900">
              <a:lnSpc>
                <a:spcPts val="13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통합 포털의 원활한 시스템 운영을 위하여 통합 포털 총괄기획팀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시스템운영팀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서비스연계팀으로 구성함</a:t>
            </a:r>
          </a:p>
          <a:p>
            <a:pPr marL="88900" indent="-88900">
              <a:lnSpc>
                <a:spcPts val="13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행정서비스 통합 포털의 운영 조직은 총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30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명 이상으로 구성함</a:t>
            </a:r>
          </a:p>
          <a:p>
            <a:pPr marL="88900" indent="-88900">
              <a:lnSpc>
                <a:spcPts val="13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행정서비스 통합추진단을 중심으로 유관기관 협의체 운영은 행정서비스 정보 연계 기관별 실무담당자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정부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3.0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위원회 및 유지보수 사업단으로 구성함</a:t>
            </a:r>
          </a:p>
          <a:p>
            <a:pPr marL="88900" indent="-88900">
              <a:lnSpc>
                <a:spcPts val="13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유관기관 협의체는 분기 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회 정기적으로 운영하여 정보 연계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서비스 현행화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콘텐츠 발굴 등의 협의를 중심으로 운영함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xmlns="" id="{5C61E784-D7D6-4575-AC66-6D10B10C2F06}"/>
              </a:ext>
            </a:extLst>
          </p:cNvPr>
          <p:cNvSpPr txBox="1"/>
          <p:nvPr/>
        </p:nvSpPr>
        <p:spPr>
          <a:xfrm>
            <a:off x="7908461" y="1669894"/>
            <a:ext cx="8579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400" u="sng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구성방안</a:t>
            </a:r>
          </a:p>
        </p:txBody>
      </p:sp>
    </p:spTree>
    <p:extLst>
      <p:ext uri="{BB962C8B-B14F-4D97-AF65-F5344CB8AC3E}">
        <p14:creationId xmlns:p14="http://schemas.microsoft.com/office/powerpoint/2010/main" val="2094734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부패방지종합정보시스템 운영조직</a:t>
            </a:r>
            <a:r>
              <a:rPr lang="en-US" altLang="ko-KR" dirty="0"/>
              <a:t>(</a:t>
            </a:r>
            <a:r>
              <a:rPr lang="ko-KR" altLang="en-US" dirty="0"/>
              <a:t>안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55" name="텍스트 개체 틀 5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3.11 </a:t>
            </a:r>
            <a:r>
              <a:rPr lang="ko-KR" altLang="en-US" dirty="0"/>
              <a:t>부패방지 운영관리 조직체계 정립</a:t>
            </a:r>
            <a:endParaRPr lang="en-US" altLang="ko-KR" dirty="0"/>
          </a:p>
          <a:p>
            <a:r>
              <a:rPr lang="en-US" altLang="ko-KR" dirty="0"/>
              <a:t>3.11.3 </a:t>
            </a:r>
            <a:r>
              <a:rPr lang="ko-KR" altLang="en-US" dirty="0"/>
              <a:t>시스템 운영조직 정의</a:t>
            </a:r>
            <a:endParaRPr lang="en-US" altLang="ko-KR" dirty="0"/>
          </a:p>
        </p:txBody>
      </p:sp>
      <p:graphicFrame>
        <p:nvGraphicFramePr>
          <p:cNvPr id="19" name="Group 3">
            <a:extLst>
              <a:ext uri="{FF2B5EF4-FFF2-40B4-BE49-F238E27FC236}">
                <a16:creationId xmlns:a16="http://schemas.microsoft.com/office/drawing/2014/main" xmlns="" id="{D4039BFC-5899-4965-B120-0FB665506C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3282960"/>
              </p:ext>
            </p:extLst>
          </p:nvPr>
        </p:nvGraphicFramePr>
        <p:xfrm>
          <a:off x="266131" y="980728"/>
          <a:ext cx="9365353" cy="5343451"/>
        </p:xfrm>
        <a:graphic>
          <a:graphicData uri="http://schemas.openxmlformats.org/drawingml/2006/table">
            <a:tbl>
              <a:tblPr/>
              <a:tblGrid>
                <a:gridCol w="15362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82907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88032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>
                          <a:tab pos="190500" algn="l"/>
                        </a:tabLst>
                      </a:pPr>
                      <a:r>
                        <a:rPr kumimoji="1" lang="ko-KR" altLang="en-US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부패방지종합정보시스템 운영총괄</a:t>
                      </a:r>
                      <a:endParaRPr kumimoji="1" lang="en-US" altLang="ko-KR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>
                          <a:tab pos="190500" algn="l"/>
                        </a:tabLst>
                      </a:pPr>
                      <a:endParaRPr kumimoji="1" lang="en-US" altLang="ko-KR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0775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>
                          <a:tab pos="190500" algn="l"/>
                        </a:tabLst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목표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-87313" algn="l" defTabSz="914400" rtl="0" eaLnBrk="0" fontAlgn="base" latinLnBrk="1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>
                          <a:tab pos="190500" algn="l"/>
                        </a:tabLst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IT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조직 관리와 정보화 계획 수립 및 실행의 의사결정자</a:t>
                      </a:r>
                    </a:p>
                    <a:p>
                      <a:pPr marL="87313" marR="0" lvl="0" indent="-87313" algn="l" defTabSz="914400" rtl="0" eaLnBrk="0" fontAlgn="base" latinLnBrk="1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>
                          <a:tab pos="190500" algn="l"/>
                        </a:tabLst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IT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에 대한 기획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통제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조정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예산관리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리스크관리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등 수행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0296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>
                          <a:tab pos="190500" algn="l"/>
                        </a:tabLst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구성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-87313" algn="l" defTabSz="914400" rtl="0" eaLnBrk="0" fontAlgn="base" latinLnBrk="1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>
                          <a:tab pos="190500" algn="l"/>
                        </a:tabLst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CIO :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최고정보관리 책임자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65348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>
                          <a:tab pos="190500" algn="l"/>
                        </a:tabLst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주요 업무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-87313" algn="l" defTabSz="914400" rtl="0" eaLnBrk="0" fontAlgn="base" latinLnBrk="1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>
                          <a:tab pos="190500" algn="l"/>
                        </a:tabLst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IT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투입 자원 조정 및 우선순위 조정</a:t>
                      </a:r>
                    </a:p>
                    <a:p>
                      <a:pPr marL="87313" marR="0" lvl="0" indent="-87313" algn="l" defTabSz="914400" rtl="0" eaLnBrk="0" fontAlgn="base" latinLnBrk="1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>
                          <a:tab pos="190500" algn="l"/>
                        </a:tabLst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정보화 전략 계획서를 검토하고 승인</a:t>
                      </a:r>
                    </a:p>
                    <a:p>
                      <a:pPr marL="87313" marR="0" lvl="0" indent="-87313" algn="l" defTabSz="914400" rtl="0" eaLnBrk="0" fontAlgn="base" latinLnBrk="1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>
                          <a:tab pos="190500" algn="l"/>
                        </a:tabLst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정보화 과제 진행 상황 모니터링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비용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일정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범위 조정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업무 진행 정도 등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87313" marR="0" lvl="0" indent="-87313" algn="l" defTabSz="914400" rtl="0" eaLnBrk="0" fontAlgn="base" latinLnBrk="1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>
                          <a:tab pos="190500" algn="l"/>
                        </a:tabLst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IT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통합 보고 및 개별 프로젝트 보고</a:t>
                      </a:r>
                    </a:p>
                    <a:p>
                      <a:pPr marL="87313" marR="0" lvl="0" indent="-87313" algn="l" defTabSz="914400" rtl="0" eaLnBrk="0" fontAlgn="base" latinLnBrk="1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>
                          <a:tab pos="190500" algn="l"/>
                        </a:tabLst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효과적인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IT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자원 관리를 위한 협의 및 업무 지시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6987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>
                          <a:tab pos="190500" algn="l"/>
                        </a:tabLst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운영 방안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-87313" algn="l" defTabSz="914400" rtl="0" eaLnBrk="0" fontAlgn="base" latinLnBrk="1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>
                          <a:tab pos="190500" algn="l"/>
                        </a:tabLst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부패방지국 내 비상근으로 운영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20" name="Rectangle 27">
            <a:extLst>
              <a:ext uri="{FF2B5EF4-FFF2-40B4-BE49-F238E27FC236}">
                <a16:creationId xmlns:a16="http://schemas.microsoft.com/office/drawing/2014/main" xmlns="" id="{3138614C-E24C-4719-B1D2-A85662332F5E}"/>
              </a:ext>
            </a:extLst>
          </p:cNvPr>
          <p:cNvSpPr>
            <a:spLocks noChangeArrowheads="1"/>
          </p:cNvSpPr>
          <p:nvPr/>
        </p:nvSpPr>
        <p:spPr bwMode="auto">
          <a:xfrm rot="19771899">
            <a:off x="240987" y="835708"/>
            <a:ext cx="468312" cy="287337"/>
          </a:xfrm>
          <a:prstGeom prst="rect">
            <a:avLst/>
          </a:prstGeom>
          <a:solidFill>
            <a:srgbClr val="DDDDDD"/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400" fontAlgn="base" latinLnBrk="1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1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신설</a:t>
            </a:r>
          </a:p>
        </p:txBody>
      </p:sp>
    </p:spTree>
    <p:extLst>
      <p:ext uri="{BB962C8B-B14F-4D97-AF65-F5344CB8AC3E}">
        <p14:creationId xmlns:p14="http://schemas.microsoft.com/office/powerpoint/2010/main" val="38293366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부패방지종합정보시스템 운영조직</a:t>
            </a:r>
            <a:r>
              <a:rPr lang="en-US" altLang="ko-KR" dirty="0"/>
              <a:t>(</a:t>
            </a:r>
            <a:r>
              <a:rPr lang="ko-KR" altLang="en-US" dirty="0"/>
              <a:t>안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55" name="텍스트 개체 틀 5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3.11 </a:t>
            </a:r>
            <a:r>
              <a:rPr lang="ko-KR" altLang="en-US" dirty="0"/>
              <a:t>부패방지 운영관리 조직체계 정립</a:t>
            </a:r>
            <a:endParaRPr lang="en-US" altLang="ko-KR" dirty="0"/>
          </a:p>
          <a:p>
            <a:r>
              <a:rPr lang="en-US" altLang="ko-KR" dirty="0"/>
              <a:t>3.11.3 </a:t>
            </a:r>
            <a:r>
              <a:rPr lang="ko-KR" altLang="en-US" dirty="0"/>
              <a:t>시스템 운영조직 정의</a:t>
            </a:r>
            <a:endParaRPr lang="en-US" altLang="ko-KR" dirty="0"/>
          </a:p>
        </p:txBody>
      </p:sp>
      <p:graphicFrame>
        <p:nvGraphicFramePr>
          <p:cNvPr id="19" name="Group 3">
            <a:extLst>
              <a:ext uri="{FF2B5EF4-FFF2-40B4-BE49-F238E27FC236}">
                <a16:creationId xmlns:a16="http://schemas.microsoft.com/office/drawing/2014/main" xmlns="" id="{D4039BFC-5899-4965-B120-0FB665506C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8700946"/>
              </p:ext>
            </p:extLst>
          </p:nvPr>
        </p:nvGraphicFramePr>
        <p:xfrm>
          <a:off x="266131" y="980728"/>
          <a:ext cx="9365353" cy="5361710"/>
        </p:xfrm>
        <a:graphic>
          <a:graphicData uri="http://schemas.openxmlformats.org/drawingml/2006/table">
            <a:tbl>
              <a:tblPr/>
              <a:tblGrid>
                <a:gridCol w="15362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82907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44016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>
                          <a:tab pos="190500" algn="l"/>
                        </a:tabLst>
                      </a:pPr>
                      <a:r>
                        <a:rPr kumimoji="1" lang="ko-KR" altLang="en-US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정보기획팀</a:t>
                      </a:r>
                      <a:endParaRPr kumimoji="1" lang="en-US" altLang="ko-KR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>
                          <a:tab pos="190500" algn="l"/>
                        </a:tabLst>
                      </a:pPr>
                      <a:endParaRPr kumimoji="1" lang="en-US" altLang="ko-KR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5714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>
                          <a:tab pos="190500" algn="l"/>
                        </a:tabLst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목표</a:t>
                      </a:r>
                    </a:p>
                  </a:txBody>
                  <a:tcPr marT="45716" marB="45716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-87313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>
                          <a:tab pos="190500" algn="l"/>
                        </a:tabLst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전사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IT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자원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예산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인력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H/W, S/W, Skill Set)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의 수급을 조정하고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효율적으로 관리함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87313" marR="0" lvl="0" indent="-87313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>
                          <a:tab pos="190500" algn="l"/>
                        </a:tabLst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사용자와 시스템의 정보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 요구사항을 효과적으로 지원할 수 있는 데이터 표준 설계 및 운영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전사 데이터 통합성 관리</a:t>
                      </a:r>
                    </a:p>
                  </a:txBody>
                  <a:tcPr marT="45716" marB="45716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714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>
                          <a:tab pos="190500" algn="l"/>
                        </a:tabLst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구성</a:t>
                      </a:r>
                    </a:p>
                  </a:txBody>
                  <a:tcPr marT="45716" marB="45716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-87313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>
                          <a:tab pos="190500" algn="l"/>
                        </a:tabLst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부내 정규인력으로 구성</a:t>
                      </a:r>
                    </a:p>
                  </a:txBody>
                  <a:tcPr marT="45716" marB="45716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75410967"/>
                  </a:ext>
                </a:extLst>
              </a:tr>
              <a:tr h="286263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>
                          <a:tab pos="190500" algn="l"/>
                        </a:tabLst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주요 업무</a:t>
                      </a:r>
                    </a:p>
                  </a:txBody>
                  <a:tcPr marT="45716" marB="45716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-87313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>
                          <a:tab pos="190500" algn="l"/>
                        </a:tabLst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단기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중장기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IT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전략 수립 </a:t>
                      </a:r>
                    </a:p>
                    <a:p>
                      <a:pPr marL="87313" marR="0" lvl="0" indent="-87313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>
                          <a:tab pos="190500" algn="l"/>
                        </a:tabLst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성과계획 수립 및 검토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87313" marR="0" lvl="0" indent="-87313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>
                          <a:tab pos="190500" algn="l"/>
                        </a:tabLst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개발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도입 시 전사 시스템 통합성 검토 및 의견 제시 </a:t>
                      </a:r>
                    </a:p>
                    <a:p>
                      <a:pPr marL="87313" marR="0" lvl="0" indent="-87313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>
                          <a:tab pos="190500" algn="l"/>
                        </a:tabLst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전사 보안계획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규정지침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조직 구성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Security Architecture) 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수립 및 관리</a:t>
                      </a:r>
                    </a:p>
                    <a:p>
                      <a:pPr marL="87313" marR="0" lvl="0" indent="-87313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>
                          <a:tab pos="190500" algn="l"/>
                        </a:tabLst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업무 연속성 계획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규정지침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조직구성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업무절차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 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및 테스트 계획 수립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이행 평가</a:t>
                      </a:r>
                    </a:p>
                    <a:p>
                      <a:pPr marL="87313" marR="0" lvl="0" indent="-87313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>
                          <a:tab pos="190500" algn="l"/>
                        </a:tabLst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전사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IT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관련 예산 계획 수립 및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집행 관리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87313" marR="0" lvl="0" indent="-87313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>
                          <a:tab pos="190500" algn="l"/>
                        </a:tabLst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IT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인력 수급계획 수립 및 배치 결정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모니터링 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인력 채용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선발 관련 전사 인사부와 협의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87313" marR="0" lvl="0" indent="-87313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>
                          <a:tab pos="190500" algn="l"/>
                        </a:tabLst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교육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훈련 요구사항 분석 및 계획 수립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이행</a:t>
                      </a:r>
                    </a:p>
                    <a:p>
                      <a:pPr marL="87313" marR="0" lvl="0" indent="-87313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>
                          <a:tab pos="190500" algn="l"/>
                        </a:tabLst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연간 자산도입 계획 수립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계약 및 유지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보수 계약 관리</a:t>
                      </a:r>
                    </a:p>
                    <a:p>
                      <a:pPr marL="87313" marR="0" lvl="0" indent="-87313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>
                          <a:tab pos="190500" algn="l"/>
                        </a:tabLst>
                      </a:pPr>
                      <a:r>
                        <a:rPr kumimoji="1" lang="ko-KR" alt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아웃소싱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업체 선정 및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SLA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관리</a:t>
                      </a:r>
                    </a:p>
                    <a:p>
                      <a:pPr marL="87313" marR="0" lvl="0" indent="-87313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>
                          <a:tab pos="190500" algn="l"/>
                        </a:tabLst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아웃소싱 서비스 수준 모니터링 및 평가 보고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87313" marR="0" lvl="0" indent="-87313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>
                          <a:tab pos="190500" algn="l"/>
                        </a:tabLst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외부기관 서비스 확산을 위한 관계관리 및 외부 연계 관리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지원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</a:txBody>
                  <a:tcPr marT="45716" marB="45716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7540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>
                          <a:tab pos="190500" algn="l"/>
                        </a:tabLst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운영방안</a:t>
                      </a:r>
                    </a:p>
                  </a:txBody>
                  <a:tcPr marT="45716" marB="45716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-87313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>
                          <a:tab pos="190500" algn="l"/>
                        </a:tabLst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부내 상시조직으로 운영</a:t>
                      </a:r>
                    </a:p>
                  </a:txBody>
                  <a:tcPr marT="45716" marB="45716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6" name="Rectangle 27">
            <a:extLst>
              <a:ext uri="{FF2B5EF4-FFF2-40B4-BE49-F238E27FC236}">
                <a16:creationId xmlns:a16="http://schemas.microsoft.com/office/drawing/2014/main" xmlns="" id="{E41BDB28-7C56-4D5B-A8A6-5BF3F1735C1E}"/>
              </a:ext>
            </a:extLst>
          </p:cNvPr>
          <p:cNvSpPr>
            <a:spLocks noChangeArrowheads="1"/>
          </p:cNvSpPr>
          <p:nvPr/>
        </p:nvSpPr>
        <p:spPr bwMode="auto">
          <a:xfrm rot="19771899">
            <a:off x="240987" y="835708"/>
            <a:ext cx="468312" cy="287337"/>
          </a:xfrm>
          <a:prstGeom prst="rect">
            <a:avLst/>
          </a:prstGeom>
          <a:solidFill>
            <a:srgbClr val="DDDDDD"/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400" fontAlgn="base" latinLnBrk="1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1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신설</a:t>
            </a:r>
          </a:p>
        </p:txBody>
      </p:sp>
    </p:spTree>
    <p:extLst>
      <p:ext uri="{BB962C8B-B14F-4D97-AF65-F5344CB8AC3E}">
        <p14:creationId xmlns:p14="http://schemas.microsoft.com/office/powerpoint/2010/main" val="30102713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부패방지종합정보시스템 운영조직</a:t>
            </a:r>
            <a:r>
              <a:rPr lang="en-US" altLang="ko-KR" dirty="0"/>
              <a:t>(</a:t>
            </a:r>
            <a:r>
              <a:rPr lang="ko-KR" altLang="en-US" dirty="0"/>
              <a:t>안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55" name="텍스트 개체 틀 5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3.11 </a:t>
            </a:r>
            <a:r>
              <a:rPr lang="ko-KR" altLang="en-US" dirty="0"/>
              <a:t>부패방지 운영관리 조직체계 정립</a:t>
            </a:r>
            <a:endParaRPr lang="en-US" altLang="ko-KR" dirty="0"/>
          </a:p>
          <a:p>
            <a:r>
              <a:rPr lang="en-US" altLang="ko-KR" dirty="0"/>
              <a:t>3.11.3 </a:t>
            </a:r>
            <a:r>
              <a:rPr lang="ko-KR" altLang="en-US" dirty="0"/>
              <a:t>시스템 운영조직 정의</a:t>
            </a:r>
            <a:endParaRPr lang="en-US" altLang="ko-KR" dirty="0"/>
          </a:p>
        </p:txBody>
      </p:sp>
      <p:graphicFrame>
        <p:nvGraphicFramePr>
          <p:cNvPr id="19" name="Group 3">
            <a:extLst>
              <a:ext uri="{FF2B5EF4-FFF2-40B4-BE49-F238E27FC236}">
                <a16:creationId xmlns:a16="http://schemas.microsoft.com/office/drawing/2014/main" xmlns="" id="{D4039BFC-5899-4965-B120-0FB665506C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8078093"/>
              </p:ext>
            </p:extLst>
          </p:nvPr>
        </p:nvGraphicFramePr>
        <p:xfrm>
          <a:off x="266131" y="980728"/>
          <a:ext cx="9365353" cy="5361710"/>
        </p:xfrm>
        <a:graphic>
          <a:graphicData uri="http://schemas.openxmlformats.org/drawingml/2006/table">
            <a:tbl>
              <a:tblPr/>
              <a:tblGrid>
                <a:gridCol w="15362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82907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76254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>
                          <a:tab pos="190500" algn="l"/>
                        </a:tabLst>
                      </a:pPr>
                      <a:r>
                        <a:rPr kumimoji="1" lang="ko-KR" altLang="en-US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정보운영팀</a:t>
                      </a:r>
                      <a:endParaRPr kumimoji="1" lang="en-US" altLang="ko-KR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>
                          <a:tab pos="190500" algn="l"/>
                        </a:tabLst>
                      </a:pPr>
                      <a:endParaRPr kumimoji="1" lang="en-US" altLang="ko-KR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5714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>
                          <a:tab pos="190500" algn="l"/>
                        </a:tabLst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목표</a:t>
                      </a:r>
                    </a:p>
                  </a:txBody>
                  <a:tcPr marT="45716" marB="45716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-87313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>
                          <a:tab pos="190500" algn="l"/>
                        </a:tabLst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사용자가 </a:t>
                      </a: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Application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을 원활하게 사용하고</a:t>
                      </a: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전체 시스템에서 </a:t>
                      </a: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Application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이 적절하게 운영되도록 지원함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714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>
                          <a:tab pos="190500" algn="l"/>
                        </a:tabLst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구성</a:t>
                      </a:r>
                    </a:p>
                  </a:txBody>
                  <a:tcPr marT="45716" marB="45716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-87313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>
                          <a:tab pos="190500" algn="l"/>
                        </a:tabLst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외주인력으로 구성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66162325"/>
                  </a:ext>
                </a:extLst>
              </a:tr>
              <a:tr h="286263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>
                          <a:tab pos="190500" algn="l"/>
                        </a:tabLst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주요 업무</a:t>
                      </a:r>
                    </a:p>
                  </a:txBody>
                  <a:tcPr marT="45716" marB="45716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-87313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>
                          <a:tab pos="190500" algn="l"/>
                        </a:tabLst>
                      </a:pPr>
                      <a:r>
                        <a:rPr kumimoji="1" lang="ko-KR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개발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이후 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운영 이관된</a:t>
                      </a:r>
                      <a:r>
                        <a:rPr kumimoji="1" lang="ko-KR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Application 운영 지원</a:t>
                      </a:r>
                    </a:p>
                    <a:p>
                      <a:pPr marL="87313" marR="0" lvl="0" indent="-87313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>
                          <a:tab pos="190500" algn="l"/>
                        </a:tabLst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사용자가 </a:t>
                      </a:r>
                      <a:r>
                        <a:rPr kumimoji="1" lang="ko-KR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입력한 데이터/정보처리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를</a:t>
                      </a:r>
                      <a:r>
                        <a:rPr kumimoji="1" lang="ko-KR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10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모니터함</a:t>
                      </a:r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marL="87313" marR="0" lvl="0" indent="-87313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>
                          <a:tab pos="190500" algn="l"/>
                        </a:tabLst>
                      </a:pPr>
                      <a:r>
                        <a:rPr kumimoji="1" lang="ko-KR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Application 운영 현황 및 배치작업 처리 결과 확인 </a:t>
                      </a:r>
                    </a:p>
                    <a:p>
                      <a:pPr marL="87313" marR="0" lvl="0" indent="-87313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>
                          <a:tab pos="190500" algn="l"/>
                        </a:tabLst>
                      </a:pPr>
                      <a:r>
                        <a:rPr kumimoji="1" lang="ko-KR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각종 보고서 및 요청 자료 출력</a:t>
                      </a:r>
                    </a:p>
                    <a:p>
                      <a:pPr marL="87313" marR="0" lvl="0" indent="-87313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>
                          <a:tab pos="190500" algn="l"/>
                        </a:tabLst>
                      </a:pPr>
                      <a:r>
                        <a:rPr kumimoji="1" lang="ko-KR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각종 보고용 원시 데이터/파일 생성</a:t>
                      </a:r>
                    </a:p>
                    <a:p>
                      <a:pPr marL="87313" marR="0" lvl="0" indent="-87313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>
                          <a:tab pos="190500" algn="l"/>
                        </a:tabLst>
                      </a:pPr>
                      <a:r>
                        <a:rPr kumimoji="1" lang="ko-KR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대내외 기관 의뢰에 의한 거래내역 조회, 보고서 출력</a:t>
                      </a:r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marL="87313" marR="0" lvl="0" indent="-87313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>
                          <a:tab pos="190500" algn="l"/>
                        </a:tabLst>
                      </a:pPr>
                      <a:r>
                        <a:rPr kumimoji="1" lang="ko-KR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사용자 및 시스템 정보요구 사항 분석 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7540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>
                          <a:tab pos="190500" algn="l"/>
                        </a:tabLst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운영방안</a:t>
                      </a:r>
                    </a:p>
                  </a:txBody>
                  <a:tcPr marT="45716" marB="45716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-87313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>
                          <a:tab pos="190500" algn="l"/>
                        </a:tabLst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부내 상시조직으로 운영</a:t>
                      </a:r>
                    </a:p>
                  </a:txBody>
                  <a:tcPr marT="45716" marB="45716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Rectangle 27">
            <a:extLst>
              <a:ext uri="{FF2B5EF4-FFF2-40B4-BE49-F238E27FC236}">
                <a16:creationId xmlns:a16="http://schemas.microsoft.com/office/drawing/2014/main" xmlns="" id="{3BE52477-F4EB-4856-BF9A-6144D2A4AB2A}"/>
              </a:ext>
            </a:extLst>
          </p:cNvPr>
          <p:cNvSpPr>
            <a:spLocks noChangeArrowheads="1"/>
          </p:cNvSpPr>
          <p:nvPr/>
        </p:nvSpPr>
        <p:spPr bwMode="auto">
          <a:xfrm rot="19771899">
            <a:off x="240987" y="835708"/>
            <a:ext cx="468312" cy="287337"/>
          </a:xfrm>
          <a:prstGeom prst="rect">
            <a:avLst/>
          </a:prstGeom>
          <a:solidFill>
            <a:srgbClr val="DDDDDD"/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400" fontAlgn="base" latinLnBrk="1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1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강화</a:t>
            </a:r>
          </a:p>
        </p:txBody>
      </p:sp>
    </p:spTree>
    <p:extLst>
      <p:ext uri="{BB962C8B-B14F-4D97-AF65-F5344CB8AC3E}">
        <p14:creationId xmlns:p14="http://schemas.microsoft.com/office/powerpoint/2010/main" val="16018991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부패방지종합정보시스템 운영조직</a:t>
            </a:r>
            <a:r>
              <a:rPr lang="en-US" altLang="ko-KR" dirty="0"/>
              <a:t>(</a:t>
            </a:r>
            <a:r>
              <a:rPr lang="ko-KR" altLang="en-US" dirty="0"/>
              <a:t>안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55" name="텍스트 개체 틀 5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3.11 </a:t>
            </a:r>
            <a:r>
              <a:rPr lang="ko-KR" altLang="en-US" dirty="0"/>
              <a:t>부패방지 운영관리 조직체계 정립</a:t>
            </a:r>
            <a:endParaRPr lang="en-US" altLang="ko-KR" dirty="0"/>
          </a:p>
          <a:p>
            <a:r>
              <a:rPr lang="en-US" altLang="ko-KR" dirty="0"/>
              <a:t>3.11.3 </a:t>
            </a:r>
            <a:r>
              <a:rPr lang="ko-KR" altLang="en-US" dirty="0"/>
              <a:t>시스템 운영조직 정의</a:t>
            </a:r>
            <a:endParaRPr lang="en-US" altLang="ko-KR" dirty="0"/>
          </a:p>
        </p:txBody>
      </p:sp>
      <p:graphicFrame>
        <p:nvGraphicFramePr>
          <p:cNvPr id="19" name="Group 3">
            <a:extLst>
              <a:ext uri="{FF2B5EF4-FFF2-40B4-BE49-F238E27FC236}">
                <a16:creationId xmlns:a16="http://schemas.microsoft.com/office/drawing/2014/main" xmlns="" id="{D4039BFC-5899-4965-B120-0FB665506C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783512"/>
              </p:ext>
            </p:extLst>
          </p:nvPr>
        </p:nvGraphicFramePr>
        <p:xfrm>
          <a:off x="266131" y="980728"/>
          <a:ext cx="9365353" cy="5361710"/>
        </p:xfrm>
        <a:graphic>
          <a:graphicData uri="http://schemas.openxmlformats.org/drawingml/2006/table">
            <a:tbl>
              <a:tblPr/>
              <a:tblGrid>
                <a:gridCol w="15362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82907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76254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>
                          <a:tab pos="190500" algn="l"/>
                        </a:tabLst>
                      </a:pPr>
                      <a:r>
                        <a:rPr kumimoji="1" lang="ko-KR" altLang="en-US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지식관리팀</a:t>
                      </a:r>
                      <a:endParaRPr kumimoji="1" lang="en-US" altLang="ko-KR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>
                          <a:tab pos="190500" algn="l"/>
                        </a:tabLst>
                      </a:pPr>
                      <a:endParaRPr kumimoji="1" lang="en-US" altLang="ko-KR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5714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>
                          <a:tab pos="190500" algn="l"/>
                        </a:tabLst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목표</a:t>
                      </a:r>
                    </a:p>
                  </a:txBody>
                  <a:tcPr marT="45716" marB="45716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-87313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>
                          <a:tab pos="190500" algn="l"/>
                        </a:tabLst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부내</a:t>
                      </a: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·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외에서 활용할 수 있는 지식의 생성</a:t>
                      </a: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활용 및 폐기의 </a:t>
                      </a: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Life Cycle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전반에 거친 관리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5714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>
                          <a:tab pos="190500" algn="l"/>
                        </a:tabLst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구성</a:t>
                      </a:r>
                    </a:p>
                  </a:txBody>
                  <a:tcPr marT="45716" marB="45716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-87313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>
                          <a:tab pos="190500" algn="l"/>
                        </a:tabLst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부내 정규인력으로 구성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66162325"/>
                  </a:ext>
                </a:extLst>
              </a:tr>
              <a:tr h="286263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>
                          <a:tab pos="190500" algn="l"/>
                        </a:tabLst>
                      </a:pPr>
                      <a:r>
                        <a:rPr kumimoji="1" lang="ko-KR" alt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주요 업무</a:t>
                      </a:r>
                    </a:p>
                  </a:txBody>
                  <a:tcPr marT="45716" marB="45716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86400" marR="0" lvl="0" indent="-864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ko-KR" altLang="en-US" sz="1000" b="0" kern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콘텐츠 수집</a:t>
                      </a:r>
                      <a:r>
                        <a:rPr lang="en-US" altLang="ko-KR" sz="1000" b="0" kern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/</a:t>
                      </a:r>
                      <a:r>
                        <a:rPr lang="ko-KR" altLang="en-US" sz="1000" b="0" kern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지식화</a:t>
                      </a:r>
                      <a:r>
                        <a:rPr lang="en-US" altLang="ko-KR" sz="1000" b="0" kern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/</a:t>
                      </a:r>
                      <a:r>
                        <a:rPr lang="ko-KR" altLang="en-US" sz="1000" b="0" kern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보완 및 게시 관리</a:t>
                      </a:r>
                      <a:endParaRPr lang="en-US" altLang="ko-KR" sz="1000" b="0" kern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Rix정고딕 L" pitchFamily="18" charset="-127"/>
                      </a:endParaRPr>
                    </a:p>
                    <a:p>
                      <a:pPr marL="86400" marR="0" lvl="0" indent="-864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ko-KR" altLang="en-US" sz="1000" b="0" kern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콘텐츠 사용자의 만족도 관리</a:t>
                      </a:r>
                      <a:endParaRPr lang="en-US" altLang="ko-KR" sz="1000" b="0" kern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Rix정고딕 L" pitchFamily="18" charset="-127"/>
                      </a:endParaRPr>
                    </a:p>
                    <a:p>
                      <a:pPr marL="86400" marR="0" lvl="0" indent="-864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ko-KR" altLang="en-US" sz="1000" b="0" kern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활용 지식 현행화 관리</a:t>
                      </a:r>
                      <a:endParaRPr lang="en-US" altLang="ko-KR" sz="1000" b="0" kern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Rix정고딕 L" pitchFamily="18" charset="-127"/>
                      </a:endParaRPr>
                    </a:p>
                    <a:p>
                      <a:pPr marL="86400" marR="0" lvl="0" indent="-864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ko-KR" altLang="en-US" sz="1000" b="0" kern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사용자 편의를 위한 </a:t>
                      </a:r>
                      <a:r>
                        <a:rPr lang="en-US" altLang="ko-KR" sz="1000" b="0" kern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UI </a:t>
                      </a:r>
                      <a:r>
                        <a:rPr lang="ko-KR" altLang="en-US" sz="1000" b="0" kern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검색 기능 관리</a:t>
                      </a:r>
                      <a:r>
                        <a:rPr lang="en-US" altLang="ko-KR" sz="1000" b="0" kern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(</a:t>
                      </a:r>
                      <a:r>
                        <a:rPr lang="ko-KR" altLang="en-US" sz="1000" b="0" kern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유사어 등록 등</a:t>
                      </a:r>
                      <a:r>
                        <a:rPr lang="en-US" altLang="ko-KR" sz="1000" b="0" kern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)</a:t>
                      </a:r>
                    </a:p>
                    <a:p>
                      <a:pPr marL="86400" marR="0" lvl="0" indent="-864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지식의 활용성 평가를 위한 모니터링 관리</a:t>
                      </a:r>
                      <a:endParaRPr kumimoji="0" lang="en-US" altLang="ko-KR" sz="1000" b="0" i="0" u="none" strike="noStrike" kern="0" normalizeH="0" baseline="0" noProof="0" dirty="0">
                        <a:solidFill>
                          <a:schemeClr val="tx1"/>
                        </a:solidFill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Rix정고딕 L" pitchFamily="18" charset="-127"/>
                      </a:endParaRPr>
                    </a:p>
                    <a:p>
                      <a:pPr marL="86400" marR="0" lvl="0" indent="-864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지식 활용을 위한 </a:t>
                      </a:r>
                      <a:r>
                        <a:rPr kumimoji="0" lang="ko-KR" altLang="en-US" sz="1000" b="0" i="0" u="none" strike="noStrike" kern="0" normalizeH="0" baseline="0" noProof="0" dirty="0" err="1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지식맵</a:t>
                      </a: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, 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지식 분류체계 관리</a:t>
                      </a:r>
                      <a:endParaRPr kumimoji="0" lang="en-US" altLang="ko-KR" sz="1000" b="0" i="0" u="none" strike="noStrike" kern="0" normalizeH="0" baseline="0" noProof="0" dirty="0">
                        <a:solidFill>
                          <a:schemeClr val="tx1"/>
                        </a:solidFill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Rix정고딕 L" pitchFamily="18" charset="-127"/>
                      </a:endParaRPr>
                    </a:p>
                    <a:p>
                      <a:pPr marL="86400" marR="0" lvl="0" indent="-864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대국민 공개를 위한 </a:t>
                      </a:r>
                      <a:r>
                        <a:rPr kumimoji="0" lang="ko-KR" altLang="en-US" sz="1000" b="0" i="0" u="none" strike="noStrike" kern="0" normalizeH="0" baseline="0" noProof="0" dirty="0" err="1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콘텐츠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 지식화 및 게시 관리</a:t>
                      </a:r>
                      <a:endParaRPr kumimoji="0" lang="en-US" altLang="ko-KR" sz="1000" b="0" i="0" u="none" strike="noStrike" kern="0" normalizeH="0" baseline="0" noProof="0" dirty="0">
                        <a:solidFill>
                          <a:schemeClr val="tx1"/>
                        </a:solidFill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Rix정고딕 L" pitchFamily="18" charset="-127"/>
                      </a:endParaRPr>
                    </a:p>
                    <a:p>
                      <a:pPr marL="86400" marR="0" lvl="0" indent="-864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우편</a:t>
                      </a: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, 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방문접수 등에서 문서로 접수되는 신고내역의 정보화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7540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>
                          <a:tab pos="190500" algn="l"/>
                        </a:tabLst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itchFamily="50" charset="-127"/>
                          <a:ea typeface="나눔고딕" pitchFamily="50" charset="-127"/>
                        </a:rPr>
                        <a:t>운영방안</a:t>
                      </a:r>
                    </a:p>
                  </a:txBody>
                  <a:tcPr marT="45716" marB="45716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87313" marR="0" lvl="0" indent="-87313" algn="l" defTabSz="914400" rtl="0" eaLnBrk="0" fontAlgn="base" latinLnBrk="0" hangingPunct="0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>
                          <a:tab pos="190500" algn="l"/>
                        </a:tabLst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부내 상시조직으로 운영</a:t>
                      </a:r>
                    </a:p>
                  </a:txBody>
                  <a:tcPr marT="45716" marB="45716" anchor="ctr" horzOverflow="overflow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7" name="Rectangle 27">
            <a:extLst>
              <a:ext uri="{FF2B5EF4-FFF2-40B4-BE49-F238E27FC236}">
                <a16:creationId xmlns:a16="http://schemas.microsoft.com/office/drawing/2014/main" xmlns="" id="{875DAAFE-AEA1-46CA-A7C2-4D7D25E52F96}"/>
              </a:ext>
            </a:extLst>
          </p:cNvPr>
          <p:cNvSpPr>
            <a:spLocks noChangeArrowheads="1"/>
          </p:cNvSpPr>
          <p:nvPr/>
        </p:nvSpPr>
        <p:spPr bwMode="auto">
          <a:xfrm rot="19771899">
            <a:off x="240987" y="835708"/>
            <a:ext cx="468312" cy="287337"/>
          </a:xfrm>
          <a:prstGeom prst="rect">
            <a:avLst/>
          </a:prstGeom>
          <a:solidFill>
            <a:srgbClr val="DDDDDD"/>
          </a:solidFill>
          <a:ln w="9525" algn="ctr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400" fontAlgn="base" latinLnBrk="1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1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신설</a:t>
            </a:r>
          </a:p>
        </p:txBody>
      </p:sp>
    </p:spTree>
    <p:extLst>
      <p:ext uri="{BB962C8B-B14F-4D97-AF65-F5344CB8AC3E}">
        <p14:creationId xmlns:p14="http://schemas.microsoft.com/office/powerpoint/2010/main" val="9056503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인력수급 방안</a:t>
            </a:r>
          </a:p>
        </p:txBody>
      </p:sp>
      <p:sp>
        <p:nvSpPr>
          <p:cNvPr id="55" name="텍스트 개체 틀 5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3.11 </a:t>
            </a:r>
            <a:r>
              <a:rPr lang="ko-KR" altLang="en-US" dirty="0"/>
              <a:t>부패방지 운영관리 조직체계 정립</a:t>
            </a:r>
            <a:endParaRPr lang="en-US" altLang="ko-KR" dirty="0"/>
          </a:p>
          <a:p>
            <a:r>
              <a:rPr lang="en-US" altLang="ko-KR" dirty="0"/>
              <a:t>3.11.3 </a:t>
            </a:r>
            <a:r>
              <a:rPr lang="ko-KR" altLang="en-US" dirty="0"/>
              <a:t>시스템 운영조직 정의</a:t>
            </a:r>
            <a:endParaRPr lang="en-US" altLang="ko-KR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183944BD-9DF3-431E-9F9B-BED2A29FC865}"/>
              </a:ext>
            </a:extLst>
          </p:cNvPr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부패방지 운영조직 구성은 현행 정보화 인력을 재배치하고 추가로 전산직을 신규 채용하여 구성하며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실제 시스템 운영은 현행과 같이 외주 용역을 활용하는 것을 제안함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aphicFrame>
        <p:nvGraphicFramePr>
          <p:cNvPr id="39" name="Group 158">
            <a:extLst>
              <a:ext uri="{FF2B5EF4-FFF2-40B4-BE49-F238E27FC236}">
                <a16:creationId xmlns:a16="http://schemas.microsoft.com/office/drawing/2014/main" xmlns="" id="{2B4D9DBF-33E9-42F4-9318-69A5BB7DB0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9142367"/>
              </p:ext>
            </p:extLst>
          </p:nvPr>
        </p:nvGraphicFramePr>
        <p:xfrm>
          <a:off x="344488" y="1952835"/>
          <a:ext cx="7740859" cy="4212468"/>
        </p:xfrm>
        <a:graphic>
          <a:graphicData uri="http://schemas.openxmlformats.org/drawingml/2006/table">
            <a:tbl>
              <a:tblPr/>
              <a:tblGrid>
                <a:gridCol w="397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4015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1676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23582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03912"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방안</a:t>
                      </a:r>
                    </a:p>
                  </a:txBody>
                  <a:tcPr marL="36000" marR="36000" marT="45727" marB="45727" horzOverflow="overflow">
                    <a:lnL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5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장점</a:t>
                      </a:r>
                    </a:p>
                  </a:txBody>
                  <a:tcPr marL="36000" marR="36000" marT="45727" marB="45727" horzOverflow="overflow">
                    <a:lnL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단점</a:t>
                      </a:r>
                    </a:p>
                  </a:txBody>
                  <a:tcPr marL="36000" marR="36000" marT="45727" marB="45727" horzOverflow="overflow">
                    <a:lnL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41433">
                <a:tc gridSpan="2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부내 통합 ∙ 연계 대상 시스템 인력을 중심으로 재배치</a:t>
                      </a:r>
                    </a:p>
                  </a:txBody>
                  <a:tcPr marL="36000" marR="36000" marT="45727" marB="45727" anchor="ctr" horzOverflow="overflow">
                    <a:lnL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9pPr>
                    </a:lstStyle>
                    <a:p>
                      <a:pPr marL="86400" marR="0" lvl="0" indent="-86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현행 업무 수행경험 활용을 통한 적응력이 뛰어나며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업무 연속성을 확보할 수 있음</a:t>
                      </a:r>
                    </a:p>
                  </a:txBody>
                  <a:tcPr marL="36000" marR="36000" marT="45727" marB="45727" anchor="ctr" horzOverflow="overflow">
                    <a:lnL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9pPr>
                    </a:lstStyle>
                    <a:p>
                      <a:pPr marL="86400" marR="0" lvl="0" indent="-86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신규 업무에 필요한 신규 전문인력 확보 등의 한계가 있음</a:t>
                      </a:r>
                    </a:p>
                  </a:txBody>
                  <a:tcPr marL="36000" marR="36000" marT="45727" marB="45727" anchor="ctr" horzOverflow="overflow">
                    <a:lnL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67014">
                <a:tc rowSpan="3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신규 인력 충원</a:t>
                      </a:r>
                    </a:p>
                  </a:txBody>
                  <a:tcPr marL="36000" marR="36000" marT="45727" marB="45727" anchor="ctr" horzOverflow="overflow">
                    <a:lnL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전산직 신규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채용</a:t>
                      </a:r>
                    </a:p>
                  </a:txBody>
                  <a:tcPr marL="36000" marR="36000" marT="45727" marB="45727" anchor="ctr" horzOverflow="overflow">
                    <a:lnL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9pPr>
                    </a:lstStyle>
                    <a:p>
                      <a:pPr marL="86400" marR="0" lvl="0" indent="-86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장기고용이 보장되어 안정적인 인력운용 가능</a:t>
                      </a:r>
                    </a:p>
                    <a:p>
                      <a:pPr marL="86400" marR="0" lvl="0" indent="-86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전문인력 양성이 용이</a:t>
                      </a:r>
                    </a:p>
                    <a:p>
                      <a:pPr marL="86400" marR="0" lvl="0" indent="-86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교육훈련 투자대비 효과가 큼</a:t>
                      </a:r>
                    </a:p>
                    <a:p>
                      <a:pPr marL="86400" marR="0" lvl="0" indent="-86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보안성이 요구되는 시스템 운영에 유리</a:t>
                      </a:r>
                    </a:p>
                  </a:txBody>
                  <a:tcPr marL="36000" marR="36000" marT="45727" marB="45727" anchor="ctr" horzOverflow="overflow">
                    <a:lnL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9pPr>
                    </a:lstStyle>
                    <a:p>
                      <a:pPr marL="86400" marR="0" lvl="0" indent="-86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기관의 인력수급 계획에 의존되어 의사결정이 용이하지 못함</a:t>
                      </a:r>
                    </a:p>
                    <a:p>
                      <a:pPr marL="86400" marR="0" lvl="0" indent="-86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재정적 한계가 있음</a:t>
                      </a:r>
                    </a:p>
                    <a:p>
                      <a:pPr marL="86400" marR="0" lvl="0" indent="-86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신규인력의 특성 상 현업지식 결여</a:t>
                      </a:r>
                    </a:p>
                  </a:txBody>
                  <a:tcPr marL="36000" marR="36000" marT="45727" marB="45727" anchor="ctr" horzOverflow="overflow">
                    <a:lnL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3943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계약직원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채용</a:t>
                      </a:r>
                    </a:p>
                  </a:txBody>
                  <a:tcPr marL="36000" marR="36000" marT="45727" marB="45727" anchor="ctr" horzOverflow="overflow">
                    <a:lnL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9pPr>
                    </a:lstStyle>
                    <a:p>
                      <a:pPr marL="86400" marR="0" lvl="0" indent="-86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필요한 분야에 필요한 인원을 수시로 선발한 후 활용 가능하여 프로젝트성 업무에 효율적</a:t>
                      </a:r>
                    </a:p>
                    <a:p>
                      <a:pPr marL="86400" marR="0" lvl="0" indent="-86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새로운 정보기술 수용 용이</a:t>
                      </a:r>
                    </a:p>
                    <a:p>
                      <a:pPr marL="86400" marR="0" lvl="0" indent="-86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정규직으로 전환 시 용이</a:t>
                      </a:r>
                    </a:p>
                  </a:txBody>
                  <a:tcPr marL="36000" marR="36000" marT="45727" marB="45727" anchor="ctr" horzOverflow="overflow">
                    <a:lnL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9pPr>
                    </a:lstStyle>
                    <a:p>
                      <a:pPr marL="86400" marR="0" lvl="0" indent="-86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재정적 한계가 있음</a:t>
                      </a:r>
                    </a:p>
                    <a:p>
                      <a:pPr marL="86400" marR="0" lvl="0" indent="-86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인력운용이 불안정하고 인력 전문화에 한계가 있음</a:t>
                      </a:r>
                    </a:p>
                    <a:p>
                      <a:pPr marL="86400" marR="0" lvl="0" indent="-86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장기적으로 전문 기술의 기관 보유가 어렵고 기술 축적 곤란</a:t>
                      </a:r>
                    </a:p>
                    <a:p>
                      <a:pPr marL="86400" marR="0" lvl="0" indent="-86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계약해지 시 후속인력 확보문제 발생</a:t>
                      </a:r>
                    </a:p>
                    <a:p>
                      <a:pPr marL="86400" marR="0" lvl="0" indent="-86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정규직과의 갈등 우려</a:t>
                      </a:r>
                    </a:p>
                  </a:txBody>
                  <a:tcPr marL="36000" marR="36000" marT="45727" marB="45727" anchor="ctr" horzOverflow="overflow">
                    <a:lnL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06067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외주용역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활용</a:t>
                      </a:r>
                    </a:p>
                  </a:txBody>
                  <a:tcPr marL="36000" marR="36000" marT="45727" marB="45727" anchor="ctr" horzOverflow="overflow">
                    <a:lnL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9pPr>
                    </a:lstStyle>
                    <a:p>
                      <a:pPr marL="86400" marR="0" lvl="0" indent="-86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필요한 분야에 필요한 인원을 적절하게 활용 가능하여 프로젝트 성 업무에 효율적</a:t>
                      </a:r>
                    </a:p>
                    <a:p>
                      <a:pPr marL="86400" marR="0" lvl="0" indent="-86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외주용역으로부터 정보기술 노하우 전수가능</a:t>
                      </a:r>
                    </a:p>
                    <a:p>
                      <a:pPr marL="86400" marR="0" lvl="0" indent="-86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프로젝트 달성이 용이</a:t>
                      </a:r>
                    </a:p>
                    <a:p>
                      <a:pPr marL="86400" marR="0" lvl="0" indent="-86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기관과의 계약이 이루어짐으로써 책임소재 명확</a:t>
                      </a:r>
                    </a:p>
                  </a:txBody>
                  <a:tcPr marL="36000" marR="36000" marT="45727" marB="45727" anchor="ctr" horzOverflow="overflow">
                    <a:lnL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체"/>
                          <a:ea typeface="굴림체"/>
                          <a:cs typeface=""/>
                        </a:defRPr>
                      </a:lvl9pPr>
                    </a:lstStyle>
                    <a:p>
                      <a:pPr marL="86400" marR="0" lvl="0" indent="-86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인력교체가 빈번한 경우 업무 효율성 저하</a:t>
                      </a:r>
                    </a:p>
                    <a:p>
                      <a:pPr marL="86400" marR="0" lvl="0" indent="-86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외주용역에 종속될 가능성 발생</a:t>
                      </a:r>
                    </a:p>
                    <a:p>
                      <a:pPr marL="86400" marR="0" lvl="0" indent="-86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 유출 등 보안문제 발생</a:t>
                      </a:r>
                    </a:p>
                    <a:p>
                      <a:pPr marL="86400" marR="0" lvl="0" indent="-86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정규직과의 갈등 우려</a:t>
                      </a:r>
                    </a:p>
                  </a:txBody>
                  <a:tcPr marL="36000" marR="36000" marT="45727" marB="45727" anchor="ctr" horzOverflow="overflow">
                    <a:lnL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40" name="모서리가 둥근 직사각형 23">
            <a:extLst>
              <a:ext uri="{FF2B5EF4-FFF2-40B4-BE49-F238E27FC236}">
                <a16:creationId xmlns:a16="http://schemas.microsoft.com/office/drawing/2014/main" xmlns="" id="{5C46F597-1725-4043-90CF-23B04551CEF8}"/>
              </a:ext>
            </a:extLst>
          </p:cNvPr>
          <p:cNvSpPr/>
          <p:nvPr/>
        </p:nvSpPr>
        <p:spPr bwMode="auto">
          <a:xfrm>
            <a:off x="8265368" y="3140968"/>
            <a:ext cx="1260140" cy="811510"/>
          </a:xfrm>
          <a:prstGeom prst="roundRect">
            <a:avLst/>
          </a:prstGeom>
          <a:gradFill flip="none" rotWithShape="1">
            <a:gsLst>
              <a:gs pos="0">
                <a:sysClr val="window" lastClr="FFFFFF">
                  <a:lumMod val="95000"/>
                </a:sysClr>
              </a:gs>
              <a:gs pos="50000">
                <a:sysClr val="window" lastClr="FFFFFF">
                  <a:lumMod val="85000"/>
                </a:sysClr>
              </a:gs>
              <a:gs pos="100000">
                <a:srgbClr val="F2F2F2">
                  <a:shade val="100000"/>
                  <a:satMod val="115000"/>
                </a:srgbClr>
              </a:gs>
            </a:gsLst>
            <a:path path="rect">
              <a:fillToRect r="100000" b="100000"/>
            </a:path>
            <a:tileRect l="-100000" t="-100000"/>
          </a:gradFill>
          <a:ln w="9525" algn="ctr">
            <a:solidFill>
              <a:srgbClr val="000000"/>
            </a:solidFill>
            <a:round/>
            <a:headEnd/>
            <a:tailEnd/>
          </a:ln>
          <a:effectLst>
            <a:outerShdw dist="35921" dir="2700000" algn="ctr" rotWithShape="0">
              <a:srgbClr val="808080"/>
            </a:outerShdw>
            <a:softEdge rad="12700"/>
          </a:effectLst>
        </p:spPr>
        <p:txBody>
          <a:bodyPr wrap="square" lIns="36000" tIns="36000" rIns="36000" bIns="36000" anchor="ctr"/>
          <a:lstStyle/>
          <a:p>
            <a:pPr algn="ctr" defTabSz="914400">
              <a:spcBef>
                <a:spcPct val="0"/>
              </a:spcBef>
              <a:defRPr/>
            </a:pPr>
            <a:r>
              <a:rPr kumimoji="1" lang="ko-KR" altLang="en-US" sz="1400" b="1" kern="0" dirty="0">
                <a:solidFill>
                  <a:sysClr val="windowText" lastClr="000000"/>
                </a:solidFill>
                <a:latin typeface="나눔고딕" pitchFamily="50" charset="-127"/>
                <a:ea typeface="나눔고딕" pitchFamily="50" charset="-127"/>
              </a:rPr>
              <a:t>기획 및 지식화 인력</a:t>
            </a:r>
            <a:endParaRPr kumimoji="1" lang="en-US" altLang="ko-KR" sz="1400" b="1" kern="0" dirty="0">
              <a:solidFill>
                <a:sysClr val="windowText" lastClr="0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41" name="모서리가 둥근 직사각형 24">
            <a:extLst>
              <a:ext uri="{FF2B5EF4-FFF2-40B4-BE49-F238E27FC236}">
                <a16:creationId xmlns:a16="http://schemas.microsoft.com/office/drawing/2014/main" xmlns="" id="{3ABC5876-81CE-43F3-AB1C-1BF9D95CF835}"/>
              </a:ext>
            </a:extLst>
          </p:cNvPr>
          <p:cNvSpPr/>
          <p:nvPr/>
        </p:nvSpPr>
        <p:spPr bwMode="auto">
          <a:xfrm>
            <a:off x="8265368" y="4329100"/>
            <a:ext cx="1260140" cy="811510"/>
          </a:xfrm>
          <a:prstGeom prst="roundRect">
            <a:avLst/>
          </a:prstGeom>
          <a:gradFill flip="none" rotWithShape="1">
            <a:gsLst>
              <a:gs pos="0">
                <a:sysClr val="window" lastClr="FFFFFF">
                  <a:lumMod val="95000"/>
                </a:sysClr>
              </a:gs>
              <a:gs pos="50000">
                <a:sysClr val="window" lastClr="FFFFFF">
                  <a:lumMod val="85000"/>
                </a:sysClr>
              </a:gs>
              <a:gs pos="100000">
                <a:srgbClr val="F2F2F2">
                  <a:shade val="100000"/>
                  <a:satMod val="115000"/>
                </a:srgbClr>
              </a:gs>
            </a:gsLst>
            <a:path path="rect">
              <a:fillToRect r="100000" b="100000"/>
            </a:path>
            <a:tileRect l="-100000" t="-100000"/>
          </a:gradFill>
          <a:ln w="9525" algn="ctr">
            <a:solidFill>
              <a:srgbClr val="000000"/>
            </a:solidFill>
            <a:round/>
            <a:headEnd/>
            <a:tailEnd/>
          </a:ln>
          <a:effectLst>
            <a:outerShdw dist="35921" dir="2700000" algn="ctr" rotWithShape="0">
              <a:srgbClr val="808080"/>
            </a:outerShdw>
            <a:softEdge rad="12700"/>
          </a:effectLst>
        </p:spPr>
        <p:txBody>
          <a:bodyPr wrap="square" lIns="36000" tIns="36000" rIns="36000" bIns="36000" anchor="ctr"/>
          <a:lstStyle/>
          <a:p>
            <a:pPr algn="ctr" defTabSz="914400">
              <a:spcBef>
                <a:spcPct val="0"/>
              </a:spcBef>
              <a:defRPr/>
            </a:pPr>
            <a:r>
              <a:rPr kumimoji="1" lang="ko-KR" altLang="en-US" sz="1400" b="1" kern="0" dirty="0">
                <a:solidFill>
                  <a:sysClr val="windowText" lastClr="000000"/>
                </a:solidFill>
                <a:latin typeface="나눔고딕" pitchFamily="50" charset="-127"/>
                <a:ea typeface="나눔고딕" pitchFamily="50" charset="-127"/>
              </a:rPr>
              <a:t>정보시스템 유지보수 및 운영 인력</a:t>
            </a:r>
            <a:endParaRPr kumimoji="1" lang="en-US" altLang="ko-KR" sz="1400" b="1" kern="0" dirty="0">
              <a:solidFill>
                <a:sysClr val="windowText" lastClr="000000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62" name="위로 굽은 화살표 25">
            <a:extLst>
              <a:ext uri="{FF2B5EF4-FFF2-40B4-BE49-F238E27FC236}">
                <a16:creationId xmlns:a16="http://schemas.microsoft.com/office/drawing/2014/main" xmlns="" id="{BB74F855-4D2A-4A05-B9FC-916CB99E9355}"/>
              </a:ext>
            </a:extLst>
          </p:cNvPr>
          <p:cNvSpPr/>
          <p:nvPr/>
        </p:nvSpPr>
        <p:spPr bwMode="auto">
          <a:xfrm rot="10800000" flipH="1">
            <a:off x="8157355" y="2559344"/>
            <a:ext cx="936104" cy="545620"/>
          </a:xfrm>
          <a:prstGeom prst="bentUpArrow">
            <a:avLst/>
          </a:prstGeom>
          <a:gradFill>
            <a:gsLst>
              <a:gs pos="0">
                <a:sysClr val="window" lastClr="FFFFFF">
                  <a:lumMod val="95000"/>
                </a:sysClr>
              </a:gs>
              <a:gs pos="65000">
                <a:sysClr val="window" lastClr="FFFFFF">
                  <a:lumMod val="50000"/>
                </a:sysClr>
              </a:gs>
            </a:gsLst>
            <a:lin ang="0" scaled="0"/>
          </a:gradFill>
          <a:ln w="9525" algn="ctr">
            <a:noFill/>
            <a:round/>
            <a:headEnd/>
            <a:tailEnd/>
          </a:ln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/>
            </a:sp3d>
          </a:bodyPr>
          <a:lstStyle/>
          <a:p>
            <a:pPr algn="ctr" defTabSz="914400">
              <a:defRPr/>
            </a:pPr>
            <a:endParaRPr lang="ko-KR" altLang="en-US" kern="0" dirty="0">
              <a:solidFill>
                <a:prstClr val="black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63" name="위로 굽은 화살표 26">
            <a:extLst>
              <a:ext uri="{FF2B5EF4-FFF2-40B4-BE49-F238E27FC236}">
                <a16:creationId xmlns:a16="http://schemas.microsoft.com/office/drawing/2014/main" xmlns="" id="{CCDF6D4D-2093-4DA4-9C00-D464016DDD20}"/>
              </a:ext>
            </a:extLst>
          </p:cNvPr>
          <p:cNvSpPr/>
          <p:nvPr/>
        </p:nvSpPr>
        <p:spPr bwMode="auto">
          <a:xfrm>
            <a:off x="8157355" y="5202211"/>
            <a:ext cx="936104" cy="609403"/>
          </a:xfrm>
          <a:prstGeom prst="bentUpArrow">
            <a:avLst/>
          </a:prstGeom>
          <a:gradFill>
            <a:gsLst>
              <a:gs pos="0">
                <a:sysClr val="window" lastClr="FFFFFF">
                  <a:lumMod val="95000"/>
                </a:sysClr>
              </a:gs>
              <a:gs pos="65000">
                <a:sysClr val="window" lastClr="FFFFFF">
                  <a:lumMod val="50000"/>
                </a:sysClr>
              </a:gs>
            </a:gsLst>
            <a:lin ang="0" scaled="0"/>
          </a:gradFill>
          <a:ln w="9525" algn="ctr">
            <a:noFill/>
            <a:round/>
            <a:headEnd/>
            <a:tailEnd/>
          </a:ln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/>
            </a:sp3d>
          </a:bodyPr>
          <a:lstStyle/>
          <a:p>
            <a:pPr algn="ctr" defTabSz="914400">
              <a:defRPr/>
            </a:pPr>
            <a:endParaRPr lang="ko-KR" altLang="en-US" kern="0" dirty="0">
              <a:solidFill>
                <a:prstClr val="black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64" name="모서리가 둥근 직사각형 283">
            <a:extLst>
              <a:ext uri="{FF2B5EF4-FFF2-40B4-BE49-F238E27FC236}">
                <a16:creationId xmlns:a16="http://schemas.microsoft.com/office/drawing/2014/main" xmlns="" id="{B97EBC5D-760C-4D7F-91AD-6F8E2498B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245" y="5106838"/>
            <a:ext cx="7352103" cy="1052422"/>
          </a:xfrm>
          <a:prstGeom prst="roundRect">
            <a:avLst>
              <a:gd name="adj" fmla="val 0"/>
            </a:avLst>
          </a:prstGeom>
          <a:solidFill>
            <a:srgbClr val="FFFFFF">
              <a:lumMod val="50000"/>
              <a:alpha val="30000"/>
            </a:srgbClr>
          </a:solidFill>
          <a:ln w="25400" algn="ctr">
            <a:solidFill>
              <a:srgbClr val="FFFFFF">
                <a:lumMod val="50000"/>
              </a:srgbClr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0" fontAlgn="base" latinLnBrk="0" hangingPunct="0">
              <a:lnSpc>
                <a:spcPct val="105000"/>
              </a:lnSpc>
              <a:spcBef>
                <a:spcPct val="35000"/>
              </a:spcBef>
              <a:spcAft>
                <a:spcPct val="0"/>
              </a:spcAft>
              <a:buClr>
                <a:srgbClr val="008400"/>
              </a:buClr>
              <a:buSzTx/>
              <a:buFontTx/>
              <a:buNone/>
              <a:tabLst/>
              <a:defRPr/>
            </a:pPr>
            <a:endParaRPr kumimoji="0" lang="ko-KR" alt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71" name="자유형: 도형 70">
            <a:extLst>
              <a:ext uri="{FF2B5EF4-FFF2-40B4-BE49-F238E27FC236}">
                <a16:creationId xmlns:a16="http://schemas.microsoft.com/office/drawing/2014/main" xmlns="" id="{75B5DD30-76BA-4244-AF19-51EA80C327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488" y="2261619"/>
            <a:ext cx="7740861" cy="1595939"/>
          </a:xfrm>
          <a:custGeom>
            <a:avLst/>
            <a:gdLst>
              <a:gd name="connsiteX0" fmla="*/ 0 w 7740861"/>
              <a:gd name="connsiteY0" fmla="*/ 0 h 1595939"/>
              <a:gd name="connsiteX1" fmla="*/ 7740860 w 7740861"/>
              <a:gd name="connsiteY1" fmla="*/ 0 h 1595939"/>
              <a:gd name="connsiteX2" fmla="*/ 7740860 w 7740861"/>
              <a:gd name="connsiteY2" fmla="*/ 724251 h 1595939"/>
              <a:gd name="connsiteX3" fmla="*/ 7740861 w 7740861"/>
              <a:gd name="connsiteY3" fmla="*/ 724251 h 1595939"/>
              <a:gd name="connsiteX4" fmla="*/ 7740861 w 7740861"/>
              <a:gd name="connsiteY4" fmla="*/ 1595939 h 1595939"/>
              <a:gd name="connsiteX5" fmla="*/ 388758 w 7740861"/>
              <a:gd name="connsiteY5" fmla="*/ 1595939 h 1595939"/>
              <a:gd name="connsiteX6" fmla="*/ 388758 w 7740861"/>
              <a:gd name="connsiteY6" fmla="*/ 735333 h 1595939"/>
              <a:gd name="connsiteX7" fmla="*/ 0 w 7740861"/>
              <a:gd name="connsiteY7" fmla="*/ 735333 h 1595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40861" h="1595939">
                <a:moveTo>
                  <a:pt x="0" y="0"/>
                </a:moveTo>
                <a:lnTo>
                  <a:pt x="7740860" y="0"/>
                </a:lnTo>
                <a:lnTo>
                  <a:pt x="7740860" y="724251"/>
                </a:lnTo>
                <a:lnTo>
                  <a:pt x="7740861" y="724251"/>
                </a:lnTo>
                <a:lnTo>
                  <a:pt x="7740861" y="1595939"/>
                </a:lnTo>
                <a:lnTo>
                  <a:pt x="388758" y="1595939"/>
                </a:lnTo>
                <a:lnTo>
                  <a:pt x="388758" y="735333"/>
                </a:lnTo>
                <a:lnTo>
                  <a:pt x="0" y="735333"/>
                </a:lnTo>
                <a:close/>
              </a:path>
            </a:pathLst>
          </a:custGeom>
          <a:solidFill>
            <a:srgbClr val="FFFFFF">
              <a:lumMod val="50000"/>
              <a:alpha val="30000"/>
            </a:srgbClr>
          </a:solidFill>
          <a:ln w="25400" algn="ctr">
            <a:solidFill>
              <a:srgbClr val="FFFFFF">
                <a:lumMod val="50000"/>
              </a:srgbClr>
            </a:solidFill>
            <a:prstDash val="dash"/>
            <a:round/>
            <a:headEnd/>
            <a:tailEnd/>
          </a:ln>
        </p:spPr>
        <p:txBody>
          <a:bodyPr wrap="square" anchor="ctr">
            <a:noAutofit/>
          </a:bodyPr>
          <a:lstStyle/>
          <a:p>
            <a:pPr marL="0" marR="0" lvl="0" indent="0" algn="ctr" defTabSz="914400" eaLnBrk="0" fontAlgn="base" latinLnBrk="0" hangingPunct="0">
              <a:lnSpc>
                <a:spcPct val="105000"/>
              </a:lnSpc>
              <a:spcBef>
                <a:spcPct val="35000"/>
              </a:spcBef>
              <a:spcAft>
                <a:spcPct val="0"/>
              </a:spcAft>
              <a:buClr>
                <a:srgbClr val="008400"/>
              </a:buClr>
              <a:buSzTx/>
              <a:buFontTx/>
              <a:buNone/>
              <a:tabLst/>
              <a:defRPr/>
            </a:pPr>
            <a:endParaRPr kumimoji="0" lang="ko-KR" altLang="en-US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713314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부패방지종합정보시스템 인력구성</a:t>
            </a:r>
            <a:r>
              <a:rPr lang="en-US" altLang="ko-KR" dirty="0"/>
              <a:t>(</a:t>
            </a:r>
            <a:r>
              <a:rPr lang="ko-KR" altLang="en-US" dirty="0"/>
              <a:t>안</a:t>
            </a:r>
            <a:r>
              <a:rPr lang="en-US" altLang="ko-KR" dirty="0"/>
              <a:t>)(1/2)</a:t>
            </a:r>
            <a:endParaRPr lang="ko-KR" altLang="en-US" dirty="0"/>
          </a:p>
        </p:txBody>
      </p:sp>
      <p:sp>
        <p:nvSpPr>
          <p:cNvPr id="55" name="텍스트 개체 틀 5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3.11 </a:t>
            </a:r>
            <a:r>
              <a:rPr lang="ko-KR" altLang="en-US" dirty="0"/>
              <a:t>부패방지 운영관리 조직체계 정립</a:t>
            </a:r>
            <a:endParaRPr lang="en-US" altLang="ko-KR" dirty="0"/>
          </a:p>
          <a:p>
            <a:r>
              <a:rPr lang="en-US" altLang="ko-KR" dirty="0"/>
              <a:t>3.11.3 </a:t>
            </a:r>
            <a:r>
              <a:rPr lang="ko-KR" altLang="en-US" dirty="0"/>
              <a:t>시스템 운영조직 정의</a:t>
            </a:r>
            <a:endParaRPr lang="en-US" altLang="ko-KR" dirty="0"/>
          </a:p>
        </p:txBody>
      </p:sp>
      <p:sp>
        <p:nvSpPr>
          <p:cNvPr id="45" name="TextBox 44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내부 업무전문가와 상시 소통할 수 있는 체계를 구현하기 위해 시스템구축지원팀을 별도로 운영하고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다양한 기관에서 활용이 가능한 시스템의 구축을 위해 외부기관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TF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를 구성하여 설계부터 외부기관의 활용성을 고려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aphicFrame>
        <p:nvGraphicFramePr>
          <p:cNvPr id="54" name="Group 54">
            <a:extLst>
              <a:ext uri="{FF2B5EF4-FFF2-40B4-BE49-F238E27FC236}">
                <a16:creationId xmlns:a16="http://schemas.microsoft.com/office/drawing/2014/main" xmlns="" id="{8E1FFA11-A12D-41DF-9D2A-3FE744ABDA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6588636"/>
              </p:ext>
            </p:extLst>
          </p:nvPr>
        </p:nvGraphicFramePr>
        <p:xfrm>
          <a:off x="264941" y="1709516"/>
          <a:ext cx="9368581" cy="4599808"/>
        </p:xfrm>
        <a:graphic>
          <a:graphicData uri="http://schemas.openxmlformats.org/drawingml/2006/table">
            <a:tbl>
              <a:tblPr/>
              <a:tblGrid>
                <a:gridCol w="166372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4210494614"/>
                    </a:ext>
                  </a:extLst>
                </a:gridCol>
                <a:gridCol w="619269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68152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9pPr>
                    </a:lstStyle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 분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9pPr>
                    </a:lstStyle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근무형태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소요인력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9pPr>
                    </a:lstStyle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인력산정 상세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029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부패방지종합정보시스템 운영총괄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9pPr>
                    </a:lstStyle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비상주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9pPr>
                    </a:lstStyle>
                    <a:p>
                      <a:pPr marL="86400" indent="-86400" algn="l" rtl="0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총괄관리인력 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명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73427695"/>
                  </a:ext>
                </a:extLst>
              </a:tr>
              <a:tr h="450299">
                <a:tc rowSpan="7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운영기획팀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(5)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9pPr>
                    </a:lstStyle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ko-KR" alt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상주</a:t>
                      </a:r>
                      <a:endParaRPr kumimoji="1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9pPr>
                    </a:lstStyle>
                    <a:p>
                      <a:pPr marL="86400" marR="0" indent="-864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ko-KR" altLang="en-US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정보기획 총괄관리</a:t>
                      </a:r>
                      <a:endParaRPr lang="en-US" altLang="ko-KR" sz="1000" b="0" i="0" u="none" strike="noStrike" baseline="0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71394551"/>
                  </a:ext>
                </a:extLst>
              </a:tr>
              <a:tr h="450299"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상주</a:t>
                      </a:r>
                      <a:endParaRPr kumimoji="1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0.5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6400" marR="0" indent="-864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ko-KR" altLang="en-US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정보화 전략수립</a:t>
                      </a:r>
                      <a:r>
                        <a:rPr lang="en-US" altLang="ko-KR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사업계획 수립</a:t>
                      </a:r>
                      <a:r>
                        <a:rPr lang="en-US" altLang="ko-KR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성과관리 및 지원</a:t>
                      </a:r>
                      <a:endParaRPr lang="en-US" altLang="ko-KR" sz="1000" b="0" i="0" u="none" strike="noStrike" baseline="0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30962895"/>
                  </a:ext>
                </a:extLst>
              </a:tr>
              <a:tr h="450299"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상주</a:t>
                      </a:r>
                      <a:endParaRPr kumimoji="1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6400" marR="0" indent="-864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ko-KR" altLang="en-US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사업기획</a:t>
                      </a:r>
                      <a:r>
                        <a:rPr lang="en-US" altLang="ko-KR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ko-KR" altLang="en-US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및</a:t>
                      </a:r>
                      <a:r>
                        <a:rPr lang="en-US" altLang="ko-KR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ko-KR" altLang="en-US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진행 관리</a:t>
                      </a:r>
                      <a:endParaRPr lang="en-US" altLang="ko-KR" sz="1000" b="0" i="0" u="none" strike="noStrike" baseline="0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73351702"/>
                  </a:ext>
                </a:extLst>
              </a:tr>
              <a:tr h="450299"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상주</a:t>
                      </a:r>
                      <a:endParaRPr kumimoji="1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0.5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6400" marR="0" indent="-864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ko-KR" altLang="en-US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사업 예산관리</a:t>
                      </a:r>
                      <a:endParaRPr lang="en-US" altLang="ko-KR" sz="1000" b="0" i="0" u="none" strike="noStrike" baseline="0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2035661"/>
                  </a:ext>
                </a:extLst>
              </a:tr>
              <a:tr h="450299"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상주</a:t>
                      </a:r>
                      <a:endParaRPr kumimoji="1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0.5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6400" marR="0" indent="-864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ko-KR" altLang="en-US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대내</a:t>
                      </a:r>
                      <a:r>
                        <a:rPr lang="en-US" altLang="ko-KR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·</a:t>
                      </a:r>
                      <a:r>
                        <a:rPr lang="ko-KR" altLang="en-US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외 기관 관계관리</a:t>
                      </a:r>
                      <a:r>
                        <a:rPr lang="en-US" altLang="ko-KR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(Relation Management) </a:t>
                      </a:r>
                      <a:r>
                        <a:rPr lang="ko-KR" altLang="en-US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및 외부기관 연계지원</a:t>
                      </a:r>
                      <a:endParaRPr lang="en-US" altLang="ko-KR" sz="1000" b="0" i="0" u="none" strike="noStrike" baseline="0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95143744"/>
                  </a:ext>
                </a:extLst>
              </a:tr>
              <a:tr h="729264"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ko-KR" altLang="en-US" sz="1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상주</a:t>
                      </a:r>
                      <a:endParaRPr kumimoji="1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1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6400" marR="0" indent="-864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ko-KR" altLang="en-US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교육</a:t>
                      </a:r>
                      <a:r>
                        <a:rPr lang="en-US" altLang="ko-KR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lang="ko-KR" altLang="en-US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훈련 및 변화관리 수행</a:t>
                      </a:r>
                      <a:endParaRPr lang="en-US" altLang="ko-KR" sz="1000" b="0" i="0" u="none" strike="noStrike" baseline="0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86400" marR="0" indent="-864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ko-KR" altLang="en-US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구축 후 유지보수 조직에 인수인계 관리</a:t>
                      </a:r>
                      <a:endParaRPr lang="en-US" altLang="ko-KR" sz="1000" b="0" i="0" u="none" strike="noStrike" baseline="0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57987574"/>
                  </a:ext>
                </a:extLst>
              </a:tr>
              <a:tr h="450299"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ko-KR" alt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상주</a:t>
                      </a:r>
                      <a:endParaRPr kumimoji="1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0.5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6400" marR="0" indent="-864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altLang="ko-KR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Outsourcing </a:t>
                      </a:r>
                      <a:r>
                        <a:rPr lang="ko-KR" altLang="en-US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관리</a:t>
                      </a:r>
                      <a:endParaRPr lang="en-US" altLang="ko-KR" sz="1000" b="0" i="0" u="none" strike="noStrike" baseline="0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42903645"/>
                  </a:ext>
                </a:extLst>
              </a:tr>
              <a:tr h="45029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시스템운영팀</a:t>
                      </a:r>
                      <a:r>
                        <a:rPr kumimoji="1" lang="en-US" altLang="ko-KR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(-)</a:t>
                      </a:r>
                      <a:endParaRPr kumimoji="1" lang="ko-KR" altLang="en-US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36000" marR="36000" marT="0" marB="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ko-KR" alt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상주</a:t>
                      </a:r>
                      <a:endParaRPr kumimoji="1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6400" indent="-86400" algn="l" rtl="0" font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아웃소싱으로</a:t>
                      </a:r>
                      <a:r>
                        <a:rPr lang="en-US" altLang="ko-KR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개발 </a:t>
                      </a:r>
                      <a:r>
                        <a:rPr lang="en-US" altLang="ko-KR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M/M</a:t>
                      </a:r>
                      <a:r>
                        <a:rPr lang="ko-KR" altLang="en-US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의 </a:t>
                      </a:r>
                      <a:r>
                        <a:rPr lang="en-US" altLang="ko-KR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15% ~ 20% </a:t>
                      </a:r>
                      <a:r>
                        <a:rPr lang="ko-KR" altLang="en-US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산정</a:t>
                      </a:r>
                      <a:endParaRPr lang="en-US" altLang="ko-KR" sz="1000" b="0" i="0" u="none" strike="noStrike" baseline="0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538540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46519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부패방지종합정보시스템 인력구성</a:t>
            </a:r>
            <a:r>
              <a:rPr lang="en-US" altLang="ko-KR" dirty="0"/>
              <a:t>(</a:t>
            </a:r>
            <a:r>
              <a:rPr lang="ko-KR" altLang="en-US" dirty="0"/>
              <a:t>안</a:t>
            </a:r>
            <a:r>
              <a:rPr lang="en-US" altLang="ko-KR" dirty="0"/>
              <a:t>)(2/2)</a:t>
            </a:r>
            <a:endParaRPr lang="ko-KR" altLang="en-US" dirty="0"/>
          </a:p>
        </p:txBody>
      </p:sp>
      <p:sp>
        <p:nvSpPr>
          <p:cNvPr id="55" name="텍스트 개체 틀 5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3.11 </a:t>
            </a:r>
            <a:r>
              <a:rPr lang="ko-KR" altLang="en-US" dirty="0"/>
              <a:t>부패방지 운영관리 조직체계 정립</a:t>
            </a:r>
            <a:endParaRPr lang="en-US" altLang="ko-KR" dirty="0"/>
          </a:p>
          <a:p>
            <a:r>
              <a:rPr lang="en-US" altLang="ko-KR" dirty="0"/>
              <a:t>3.11.3 </a:t>
            </a:r>
            <a:r>
              <a:rPr lang="ko-KR" altLang="en-US" dirty="0"/>
              <a:t>시스템 운영조직 정의</a:t>
            </a:r>
            <a:endParaRPr lang="en-US" altLang="ko-KR" dirty="0"/>
          </a:p>
        </p:txBody>
      </p:sp>
      <p:sp>
        <p:nvSpPr>
          <p:cNvPr id="45" name="TextBox 44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내부 업무전문가와 상시 소통할 수 있는 체계를 구현하기 위해 시스템구축지원팀을 별도로 운영하고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다양한 기관에서 활용이 가능한 시스템의 구축을 위해 외부기관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TF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를 구성하여 설계부터 외부기관의 활용성을 고려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aphicFrame>
        <p:nvGraphicFramePr>
          <p:cNvPr id="54" name="Group 54">
            <a:extLst>
              <a:ext uri="{FF2B5EF4-FFF2-40B4-BE49-F238E27FC236}">
                <a16:creationId xmlns:a16="http://schemas.microsoft.com/office/drawing/2014/main" xmlns="" id="{8E1FFA11-A12D-41DF-9D2A-3FE744ABDA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932445"/>
              </p:ext>
            </p:extLst>
          </p:nvPr>
        </p:nvGraphicFramePr>
        <p:xfrm>
          <a:off x="264941" y="1709516"/>
          <a:ext cx="9368581" cy="4599804"/>
        </p:xfrm>
        <a:graphic>
          <a:graphicData uri="http://schemas.openxmlformats.org/drawingml/2006/table">
            <a:tbl>
              <a:tblPr/>
              <a:tblGrid>
                <a:gridCol w="166372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xmlns="" val="4210494614"/>
                    </a:ext>
                  </a:extLst>
                </a:gridCol>
                <a:gridCol w="619269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67712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9pPr>
                    </a:lstStyle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 분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9pPr>
                    </a:lstStyle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근무형태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소요인력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9pPr>
                    </a:lstStyle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인력산정 상세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9400">
                <a:tc rowSpan="4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지식관리팀</a:t>
                      </a:r>
                      <a:r>
                        <a:rPr kumimoji="1" lang="en-US" altLang="ko-KR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(3)</a:t>
                      </a:r>
                      <a:endParaRPr kumimoji="1" lang="ko-KR" altLang="en-US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endParaRPr kumimoji="1" lang="ko-KR" altLang="en-US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36000" marR="36000" marT="0" marB="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ko-KR" alt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상주</a:t>
                      </a:r>
                      <a:endParaRPr kumimoji="1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6400" marR="0" lvl="0" indent="-864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ko-KR" alt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지식 총괄관리</a:t>
                      </a:r>
                      <a:endParaRPr kumimoji="0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5758285"/>
                  </a:ext>
                </a:extLst>
              </a:tr>
              <a:tr h="1695319"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endParaRPr kumimoji="1" lang="ko-KR" altLang="en-US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36000" marR="36000" marT="0" marB="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ko-KR" alt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상주</a:t>
                      </a:r>
                      <a:endParaRPr kumimoji="1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1.15</a:t>
                      </a: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6400" marR="0" lvl="0" indent="-864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ko-KR" altLang="en-US" sz="10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콘텐츠</a:t>
                      </a:r>
                      <a:r>
                        <a:rPr kumimoji="0" lang="ko-KR" altLang="en-US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 지식화</a:t>
                      </a:r>
                      <a:r>
                        <a:rPr kumimoji="0" lang="en-US" altLang="ko-KR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(</a:t>
                      </a:r>
                      <a:r>
                        <a:rPr kumimoji="0" lang="ko-KR" altLang="en-US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신규</a:t>
                      </a:r>
                      <a:r>
                        <a:rPr kumimoji="0" lang="en-US" altLang="ko-KR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): </a:t>
                      </a:r>
                      <a:r>
                        <a:rPr kumimoji="0" lang="ko-KR" altLang="en-US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신고 처리 결과 지식화</a:t>
                      </a:r>
                      <a:endParaRPr kumimoji="0" lang="en-US" altLang="ko-KR" sz="1000" b="0" i="0" u="none" strike="noStrike" kern="0" normalizeH="0" baseline="0" noProof="0" dirty="0">
                        <a:solidFill>
                          <a:schemeClr val="tx1"/>
                        </a:solidFill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Rix정고딕 L" pitchFamily="18" charset="-127"/>
                      </a:endParaRPr>
                    </a:p>
                    <a:p>
                      <a:pPr marL="87313" marR="0" lvl="0" indent="-87313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en-US" altLang="ko-KR" sz="1000" b="0" i="0" u="none" strike="noStrike" kern="0" normalizeH="0" baseline="0" noProof="0" dirty="0">
                        <a:solidFill>
                          <a:schemeClr val="tx1"/>
                        </a:solidFill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Rix정고딕 L" pitchFamily="18" charset="-127"/>
                      </a:endParaRPr>
                    </a:p>
                    <a:p>
                      <a:pPr marL="87313" marR="0" lvl="0" indent="-87313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* 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부패신고</a:t>
                      </a: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(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조사결과통보</a:t>
                      </a: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)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 </a:t>
                      </a: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324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건</a:t>
                      </a: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, 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공익신고처리</a:t>
                      </a: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(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종결제외</a:t>
                      </a: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) 1,234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건</a:t>
                      </a: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, 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보호</a:t>
                      </a: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(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부패</a:t>
                      </a: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5+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공익</a:t>
                      </a: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27)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 </a:t>
                      </a: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= 1,590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건</a:t>
                      </a: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(‘16 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백서</a:t>
                      </a: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)</a:t>
                      </a:r>
                    </a:p>
                    <a:p>
                      <a:pPr marL="87313" marR="0" lvl="0" indent="-87313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* </a:t>
                      </a:r>
                      <a:r>
                        <a:rPr kumimoji="0" lang="ko-KR" altLang="en-US" sz="1000" b="0" i="0" u="none" strike="noStrike" kern="0" normalizeH="0" baseline="0" noProof="0" dirty="0" err="1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건별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 개인정보 삭제 </a:t>
                      </a: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1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시간</a:t>
                      </a: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, 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분류체계 적용 </a:t>
                      </a: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30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분 예상</a:t>
                      </a:r>
                      <a:endParaRPr kumimoji="0" lang="en-US" altLang="ko-KR" sz="1000" b="0" i="0" u="none" strike="noStrike" kern="0" normalizeH="0" baseline="0" noProof="0" dirty="0">
                        <a:solidFill>
                          <a:schemeClr val="tx1"/>
                        </a:solidFill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Rix정고딕 L" pitchFamily="18" charset="-127"/>
                      </a:endParaRPr>
                    </a:p>
                    <a:p>
                      <a:pPr marL="87313" marR="0" lvl="0" indent="-87313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* 1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인당 연간 업무수행 시간은 </a:t>
                      </a: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260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일 </a:t>
                      </a: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* 8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시간 </a:t>
                      </a: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= 2,080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시간</a:t>
                      </a:r>
                      <a:endParaRPr kumimoji="0" lang="en-US" altLang="ko-KR" sz="1000" b="0" i="0" u="none" strike="noStrike" kern="0" normalizeH="0" baseline="0" noProof="0" dirty="0">
                        <a:solidFill>
                          <a:schemeClr val="tx1"/>
                        </a:solidFill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Rix정고딕 L" pitchFamily="18" charset="-127"/>
                      </a:endParaRPr>
                    </a:p>
                    <a:p>
                      <a:pPr marL="87313" marR="0" lvl="0" indent="-87313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en-US" altLang="ko-KR" sz="1000" b="0" i="0" u="none" strike="noStrike" kern="0" normalizeH="0" baseline="0" noProof="0" dirty="0">
                        <a:solidFill>
                          <a:schemeClr val="tx1"/>
                        </a:solidFill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Rix정고딕 L" pitchFamily="18" charset="-127"/>
                      </a:endParaRPr>
                    </a:p>
                    <a:p>
                      <a:pPr marL="87313" marR="0" lvl="0" indent="-87313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* 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총 필요시간</a:t>
                      </a: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(1,590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건</a:t>
                      </a: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 * 1.5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시간</a:t>
                      </a: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)/1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인당 업무수행시간</a:t>
                      </a: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=2,385/2.080 ≒ 1.15</a:t>
                      </a:r>
                      <a:endParaRPr kumimoji="0" lang="ko-KR" altLang="en-US" sz="1000" b="0" i="0" u="none" strike="noStrike" kern="0" normalizeH="0" baseline="0" noProof="0" dirty="0">
                        <a:solidFill>
                          <a:schemeClr val="tx1"/>
                        </a:solidFill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Rix정고딕 L" pitchFamily="18" charset="-127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12033904"/>
                  </a:ext>
                </a:extLst>
              </a:tr>
              <a:tr h="804707"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endParaRPr kumimoji="1" lang="ko-KR" altLang="en-US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36000" marR="36000" marT="0" marB="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ko-KR" alt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상주</a:t>
                      </a:r>
                      <a:endParaRPr kumimoji="1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0.2</a:t>
                      </a: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6400" marR="0" lvl="0" indent="-864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ko-KR" altLang="en-US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지식 분류체계 관리</a:t>
                      </a:r>
                      <a:endParaRPr kumimoji="0" lang="en-US" altLang="ko-KR" sz="1000" b="0" i="0" u="none" strike="noStrike" kern="0" normalizeH="0" baseline="0" noProof="0" dirty="0">
                        <a:solidFill>
                          <a:schemeClr val="tx1"/>
                        </a:solidFill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Rix정고딕 L" pitchFamily="18" charset="-127"/>
                      </a:endParaRPr>
                    </a:p>
                    <a:p>
                      <a:pPr marL="87313" marR="0" lvl="0" indent="-87313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en-US" altLang="ko-KR" sz="1000" b="0" i="0" u="none" strike="noStrike" kern="0" normalizeH="0" baseline="0" noProof="0" dirty="0">
                        <a:solidFill>
                          <a:schemeClr val="tx1"/>
                        </a:solidFill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Rix정고딕 L" pitchFamily="18" charset="-127"/>
                      </a:endParaRPr>
                    </a:p>
                    <a:p>
                      <a:pPr marL="87313" marR="0" lvl="0" indent="-87313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* 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분류체계별 이용내역 확인</a:t>
                      </a: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·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분석</a:t>
                      </a: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,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 결과를 반영하여 분류체계 보완 ≒ </a:t>
                      </a: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1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인 기준 약 </a:t>
                      </a: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2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개월 소요 가정</a:t>
                      </a:r>
                      <a:endParaRPr kumimoji="0" lang="en-US" altLang="ko-KR" sz="1000" b="0" i="0" u="none" strike="noStrike" kern="0" normalizeH="0" baseline="0" noProof="0" dirty="0">
                        <a:solidFill>
                          <a:schemeClr val="tx1"/>
                        </a:solidFill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Rix정고딕 L" pitchFamily="18" charset="-127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68936919"/>
                  </a:ext>
                </a:extLst>
              </a:tr>
              <a:tr h="1472666"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endParaRPr kumimoji="1" lang="ko-KR" altLang="en-US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36000" marR="36000" marT="0" marB="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ko-KR" alt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상주</a:t>
                      </a:r>
                      <a:endParaRPr kumimoji="1" lang="en-US" altLang="ko-K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0.35</a:t>
                      </a: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86400" marR="0" lvl="0" indent="-8640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kumimoji="0" lang="ko-KR" altLang="en-US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기존지식 현행화</a:t>
                      </a:r>
                      <a:r>
                        <a:rPr kumimoji="0" lang="en-US" altLang="ko-KR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: </a:t>
                      </a:r>
                      <a:r>
                        <a:rPr kumimoji="0" lang="ko-KR" altLang="en-US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분류체계 변경에 따른 기존 지식 분류체계 재 </a:t>
                      </a:r>
                      <a:r>
                        <a:rPr kumimoji="0" lang="en-US" altLang="ko-KR" sz="1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mapping</a:t>
                      </a:r>
                    </a:p>
                    <a:p>
                      <a:pPr marL="87313" marR="0" lvl="0" indent="-87313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en-US" altLang="ko-KR" sz="1000" b="0" i="0" u="none" strike="noStrike" kern="0" normalizeH="0" baseline="0" noProof="0" dirty="0">
                        <a:solidFill>
                          <a:schemeClr val="tx1"/>
                        </a:solidFill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Rix정고딕 L" pitchFamily="18" charset="-127"/>
                      </a:endParaRPr>
                    </a:p>
                    <a:p>
                      <a:pPr marL="87313" marR="0" lvl="0" indent="-87313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* 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분류체계 개선에 영향을 받는 기 지식 </a:t>
                      </a: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30%, 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기존지식 규모는 최근 </a:t>
                      </a: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3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년치 예상</a:t>
                      </a: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(1,590 * 3 * 0.3 = 1431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건</a:t>
                      </a:r>
                      <a:endParaRPr kumimoji="0" lang="en-US" altLang="ko-KR" sz="1000" b="0" i="0" u="none" strike="noStrike" kern="0" normalizeH="0" baseline="0" noProof="0" dirty="0">
                        <a:solidFill>
                          <a:schemeClr val="tx1"/>
                        </a:solidFill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Rix정고딕 L" pitchFamily="18" charset="-127"/>
                      </a:endParaRPr>
                    </a:p>
                    <a:p>
                      <a:pPr marL="87313" marR="0" lvl="0" indent="-87313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* 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분류체계 적용 </a:t>
                      </a: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30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분 예상</a:t>
                      </a: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, 1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인당 연간 업무수행 시간은 </a:t>
                      </a: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260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일 </a:t>
                      </a: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* 8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시간 </a:t>
                      </a: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= 2,080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시간</a:t>
                      </a:r>
                      <a:endParaRPr kumimoji="0" lang="en-US" altLang="ko-KR" sz="1000" b="0" i="0" u="none" strike="noStrike" kern="0" normalizeH="0" baseline="0" noProof="0" dirty="0">
                        <a:solidFill>
                          <a:schemeClr val="tx1"/>
                        </a:solidFill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Rix정고딕 L" pitchFamily="18" charset="-127"/>
                      </a:endParaRPr>
                    </a:p>
                    <a:p>
                      <a:pPr marL="87313" marR="0" lvl="0" indent="-87313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en-US" altLang="ko-KR" sz="1000" b="0" i="0" u="none" strike="noStrike" kern="0" normalizeH="0" baseline="0" noProof="0" dirty="0">
                        <a:solidFill>
                          <a:schemeClr val="tx1"/>
                        </a:solidFill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Rix정고딕 L" pitchFamily="18" charset="-127"/>
                      </a:endParaRPr>
                    </a:p>
                    <a:p>
                      <a:pPr marL="87313" marR="0" lvl="0" indent="-87313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* 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총 필요시간</a:t>
                      </a: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(1431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건</a:t>
                      </a: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 * 0.5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시간</a:t>
                      </a: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)/1</a:t>
                      </a:r>
                      <a:r>
                        <a:rPr kumimoji="0" lang="ko-KR" altLang="en-US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인당 업무수행시간</a:t>
                      </a:r>
                      <a:r>
                        <a:rPr kumimoji="0" lang="en-US" altLang="ko-KR" sz="1000" b="0" i="0" u="none" strike="noStrike" kern="0" normalizeH="0" baseline="0" noProof="0" dirty="0">
                          <a:solidFill>
                            <a:schemeClr val="tx1"/>
                          </a:solidFill>
                          <a:uLnTx/>
                          <a:uFillTx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ix정고딕 L" pitchFamily="18" charset="-127"/>
                        </a:rPr>
                        <a:t>=2,385/2.080 ≒ 1.15</a:t>
                      </a:r>
                      <a:endParaRPr kumimoji="0" lang="ko-KR" altLang="en-US" sz="1000" b="0" i="0" u="none" strike="noStrike" kern="0" normalizeH="0" baseline="0" noProof="0" dirty="0">
                        <a:solidFill>
                          <a:schemeClr val="tx1"/>
                        </a:solidFill>
                        <a:uLnTx/>
                        <a:uFillTx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Rix정고딕 L" pitchFamily="18" charset="-127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729467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8919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추진과제 정의</a:t>
            </a:r>
          </a:p>
        </p:txBody>
      </p:sp>
      <p:sp>
        <p:nvSpPr>
          <p:cNvPr id="55" name="텍스트 개체 틀 5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3.11 </a:t>
            </a:r>
            <a:r>
              <a:rPr lang="ko-KR" altLang="en-US" dirty="0"/>
              <a:t>부패방지 운영관리 조직체계 정립</a:t>
            </a:r>
            <a:endParaRPr lang="en-US" altLang="ko-KR" dirty="0"/>
          </a:p>
          <a:p>
            <a:r>
              <a:rPr lang="en-US" altLang="ko-KR" dirty="0"/>
              <a:t>3.11.1 </a:t>
            </a:r>
            <a:r>
              <a:rPr lang="ko-KR" altLang="en-US" dirty="0"/>
              <a:t>추진과제 개요</a:t>
            </a:r>
            <a:endParaRPr lang="en-US" altLang="ko-KR" dirty="0"/>
          </a:p>
        </p:txBody>
      </p:sp>
      <p:sp>
        <p:nvSpPr>
          <p:cNvPr id="45" name="TextBox 44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spcBef>
                <a:spcPct val="0"/>
              </a:spcBef>
              <a:defRPr sz="160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1pPr>
          </a:lstStyle>
          <a:p>
            <a:r>
              <a:rPr lang="ko-KR" altLang="en-US" dirty="0"/>
              <a:t>정보시스템 구축을 위한 사업추진조직을 정의하고</a:t>
            </a:r>
            <a:r>
              <a:rPr lang="en-US" altLang="ko-KR" dirty="0"/>
              <a:t>, </a:t>
            </a:r>
            <a:r>
              <a:rPr lang="ko-KR" altLang="en-US" dirty="0"/>
              <a:t>시스템 구축 후 정보시스템 및 지식관리의 효율적 관리를 위해 현 운영조직 개편방안을 수립함</a:t>
            </a:r>
            <a:endParaRPr lang="en-US" altLang="ko-KR" dirty="0"/>
          </a:p>
        </p:txBody>
      </p:sp>
      <p:sp>
        <p:nvSpPr>
          <p:cNvPr id="57" name="TextBox 56"/>
          <p:cNvSpPr txBox="1"/>
          <p:nvPr/>
        </p:nvSpPr>
        <p:spPr bwMode="auto">
          <a:xfrm>
            <a:off x="1785478" y="1700808"/>
            <a:ext cx="63357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u="sng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ko-KR" altLang="en-US" dirty="0"/>
              <a:t>부패방지 관련 법</a:t>
            </a:r>
            <a:r>
              <a:rPr lang="en-US" altLang="ko-KR" dirty="0"/>
              <a:t>·</a:t>
            </a:r>
            <a:r>
              <a:rPr lang="ko-KR" altLang="en-US" dirty="0"/>
              <a:t>제도 정비 과제 정의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275568" y="2589917"/>
            <a:ext cx="930932" cy="1008000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solidFill>
              <a:schemeClr val="bg1">
                <a:lumMod val="50000"/>
              </a:schemeClr>
            </a:solidFill>
          </a:ln>
          <a:effectLst>
            <a:outerShdw dist="50800" dir="1800000" sx="96000" sy="96000" algn="tl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추진과제 정의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4980439" y="2589917"/>
            <a:ext cx="916284" cy="1008000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solidFill>
              <a:schemeClr val="bg1">
                <a:lumMod val="50000"/>
              </a:schemeClr>
            </a:solidFill>
          </a:ln>
          <a:effectLst>
            <a:outerShdw dist="50800" dir="1800000" sx="96000" sy="96000" algn="tl" rotWithShape="0">
              <a:schemeClr val="bg1">
                <a:lumMod val="8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이행과제</a:t>
            </a:r>
          </a:p>
        </p:txBody>
      </p:sp>
      <p:sp>
        <p:nvSpPr>
          <p:cNvPr id="27" name="직사각형 26"/>
          <p:cNvSpPr/>
          <p:nvPr/>
        </p:nvSpPr>
        <p:spPr>
          <a:xfrm>
            <a:off x="1244600" y="2589917"/>
            <a:ext cx="3689626" cy="1008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00" lvl="0" indent="-88900" defTabSz="914400" fontAlgn="ctr">
              <a:spcBef>
                <a:spcPts val="1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000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부패방지 관련 환경 변화 및 부패방지 운영 확대</a:t>
            </a:r>
            <a:r>
              <a:rPr lang="en-US" altLang="ko-KR" sz="1000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정보자원 운영 규모</a:t>
            </a:r>
            <a:r>
              <a:rPr lang="en-US" altLang="ko-KR" sz="1000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·</a:t>
            </a:r>
            <a:r>
              <a:rPr lang="ko-KR" altLang="en-US" sz="1000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복잡도 등 정보화 요구역량 증가에 대응할 효율적 운영관리 조직 구성 및 지속적인 유지관리 방안 마련</a:t>
            </a:r>
            <a:endParaRPr lang="en-US" altLang="ko-KR" sz="1000" dirty="0">
              <a:solidFill>
                <a:schemeClr val="tx1"/>
              </a:solidFill>
              <a:latin typeface="나눔고딕" pitchFamily="50" charset="-127"/>
              <a:ea typeface="나눔고딕" pitchFamily="50" charset="-127"/>
            </a:endParaRPr>
          </a:p>
          <a:p>
            <a:pPr marL="88900" lvl="0" indent="-88900" defTabSz="914400" fontAlgn="ctr">
              <a:spcBef>
                <a:spcPts val="1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000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업무 수행 시 발생하는 정보를 지식화하고 지속적인 현행화를 지원하기 위한 지식운영 전문조직 운영 방안 마련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5934152" y="2589917"/>
            <a:ext cx="3690287" cy="1008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8900" indent="-88900">
              <a:buFont typeface="Arial" pitchFamily="34" charset="0"/>
              <a:buChar char="•"/>
            </a:pPr>
            <a:r>
              <a: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N/A</a:t>
            </a:r>
            <a:endParaRPr lang="ko-KR" altLang="en-US" sz="10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273051" y="5301028"/>
            <a:ext cx="4683253" cy="1008291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88900" lvl="0" indent="-88900" defTabSz="914400" fontAlgn="ctr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000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운영관리 조직체계 및 관련 역량 확보로 신속하고 체계적인 시스템 개선을 통해 정보서비스 제공의 품질 향상</a:t>
            </a:r>
            <a:endParaRPr lang="en-US" altLang="ko-KR" sz="1000" dirty="0">
              <a:solidFill>
                <a:schemeClr val="tx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4946927" y="5301028"/>
            <a:ext cx="4686691" cy="1008291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88900" lvl="0" indent="-88900" defTabSz="914400">
              <a:lnSpc>
                <a:spcPct val="120000"/>
              </a:lnSpc>
              <a:spcBef>
                <a:spcPts val="300"/>
              </a:spcBef>
              <a:buFont typeface="Arial" pitchFamily="34" charset="0"/>
              <a:buChar char="•"/>
              <a:defRPr/>
            </a:pPr>
            <a:r>
              <a:rPr lang="ko-KR" altLang="en-US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부패방지 통합 운영 서비스 관리를 위한 인력 지원</a:t>
            </a:r>
          </a:p>
        </p:txBody>
      </p:sp>
      <p:sp>
        <p:nvSpPr>
          <p:cNvPr id="37" name="직사각형 36"/>
          <p:cNvSpPr/>
          <p:nvPr/>
        </p:nvSpPr>
        <p:spPr>
          <a:xfrm>
            <a:off x="273051" y="5085184"/>
            <a:ext cx="4683253" cy="2160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기대효과</a:t>
            </a:r>
          </a:p>
        </p:txBody>
      </p:sp>
      <p:sp>
        <p:nvSpPr>
          <p:cNvPr id="38" name="직사각형 37"/>
          <p:cNvSpPr/>
          <p:nvPr/>
        </p:nvSpPr>
        <p:spPr>
          <a:xfrm>
            <a:off x="4946927" y="5085185"/>
            <a:ext cx="4686691" cy="2160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고려사항</a:t>
            </a:r>
          </a:p>
        </p:txBody>
      </p:sp>
      <p:sp>
        <p:nvSpPr>
          <p:cNvPr id="30" name="직사각형 29"/>
          <p:cNvSpPr/>
          <p:nvPr/>
        </p:nvSpPr>
        <p:spPr>
          <a:xfrm>
            <a:off x="4946927" y="3850493"/>
            <a:ext cx="4686252" cy="1234691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88900" indent="-8890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정보시스템 구축을 위한 사업 추진체계 수립</a:t>
            </a:r>
            <a:endParaRPr lang="en-US" altLang="ko-KR" sz="10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88900" indent="-8890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구축 후 운영을 위한 유지보수 체계 수립</a:t>
            </a:r>
            <a:endParaRPr lang="en-US" altLang="ko-KR" sz="10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88900" indent="-8890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지식관리 전문조직 구성</a:t>
            </a:r>
            <a:endParaRPr lang="en-US" altLang="ko-KR" sz="10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275569" y="3850493"/>
            <a:ext cx="4671358" cy="1234691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88900" lvl="0" indent="-88900" defTabSz="914400" fontAlgn="ctr">
              <a:lnSpc>
                <a:spcPct val="110000"/>
              </a:lnSpc>
              <a:spcBef>
                <a:spcPts val="1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000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부패방지종합정보시스템 전면 재구축에 따른 시스템 구축 및 운영조직 개편 필요</a:t>
            </a:r>
            <a:endParaRPr lang="en-US" altLang="ko-KR" sz="1000" dirty="0">
              <a:solidFill>
                <a:schemeClr val="tx1"/>
              </a:solidFill>
              <a:latin typeface="나눔고딕" pitchFamily="50" charset="-127"/>
              <a:ea typeface="나눔고딕" pitchFamily="50" charset="-127"/>
            </a:endParaRPr>
          </a:p>
          <a:p>
            <a:pPr marL="88900" lvl="0" indent="-88900" defTabSz="914400" fontAlgn="ctr">
              <a:lnSpc>
                <a:spcPct val="110000"/>
              </a:lnSpc>
              <a:spcBef>
                <a:spcPts val="1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sz="1000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효율적 업무수행을 위해 지식의 생성</a:t>
            </a:r>
            <a:r>
              <a:rPr lang="en-US" altLang="ko-KR" sz="1000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활용</a:t>
            </a:r>
            <a:r>
              <a:rPr lang="en-US" altLang="ko-KR" sz="1000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, </a:t>
            </a:r>
            <a:r>
              <a:rPr lang="ko-KR" altLang="en-US" sz="1000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폐기의 </a:t>
            </a:r>
            <a:r>
              <a:rPr lang="en-US" altLang="ko-KR" sz="1000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Life Cycle</a:t>
            </a:r>
            <a:r>
              <a:rPr lang="ko-KR" altLang="en-US" sz="1000" dirty="0">
                <a:solidFill>
                  <a:schemeClr val="tx1"/>
                </a:solidFill>
                <a:latin typeface="나눔고딕" pitchFamily="50" charset="-127"/>
                <a:ea typeface="나눔고딕" pitchFamily="50" charset="-127"/>
              </a:rPr>
              <a:t>을 지속적으로 관리할 전문조직 운영 필요</a:t>
            </a:r>
            <a:endParaRPr lang="en-US" altLang="ko-KR" sz="1000" dirty="0">
              <a:solidFill>
                <a:schemeClr val="tx1"/>
              </a:solidFill>
              <a:latin typeface="나눔고딕" pitchFamily="50" charset="-127"/>
              <a:ea typeface="나눔고딕" pitchFamily="50" charset="-127"/>
            </a:endParaRPr>
          </a:p>
          <a:p>
            <a:pPr marL="88900" lvl="0" indent="-88900" defTabSz="914400" fontAlgn="ctr">
              <a:lnSpc>
                <a:spcPct val="110000"/>
              </a:lnSpc>
              <a:spcBef>
                <a:spcPts val="1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endParaRPr lang="ko-KR" altLang="en-US" sz="1000" dirty="0">
              <a:solidFill>
                <a:schemeClr val="tx1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275568" y="3634648"/>
            <a:ext cx="4671358" cy="2160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추진배경 및 범위</a:t>
            </a:r>
          </a:p>
        </p:txBody>
      </p:sp>
      <p:sp>
        <p:nvSpPr>
          <p:cNvPr id="39" name="직사각형 38"/>
          <p:cNvSpPr/>
          <p:nvPr/>
        </p:nvSpPr>
        <p:spPr>
          <a:xfrm>
            <a:off x="4946926" y="3634649"/>
            <a:ext cx="4686252" cy="216000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추진방안</a:t>
            </a:r>
          </a:p>
        </p:txBody>
      </p:sp>
      <p:sp>
        <p:nvSpPr>
          <p:cNvPr id="40" name="직사각형 39"/>
          <p:cNvSpPr/>
          <p:nvPr/>
        </p:nvSpPr>
        <p:spPr>
          <a:xfrm>
            <a:off x="275568" y="2060576"/>
            <a:ext cx="930932" cy="495296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추진과제 명</a:t>
            </a:r>
          </a:p>
        </p:txBody>
      </p:sp>
      <p:sp>
        <p:nvSpPr>
          <p:cNvPr id="41" name="직사각형 40"/>
          <p:cNvSpPr/>
          <p:nvPr/>
        </p:nvSpPr>
        <p:spPr>
          <a:xfrm>
            <a:off x="1244599" y="2060576"/>
            <a:ext cx="2592000" cy="495296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ko-KR" altLang="en-US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부패방지 운영관리 조직체계 정립</a:t>
            </a:r>
          </a:p>
        </p:txBody>
      </p:sp>
      <p:sp>
        <p:nvSpPr>
          <p:cNvPr id="42" name="직사각형 41"/>
          <p:cNvSpPr/>
          <p:nvPr/>
        </p:nvSpPr>
        <p:spPr>
          <a:xfrm>
            <a:off x="3870470" y="2060575"/>
            <a:ext cx="1063756" cy="233516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전략목표</a:t>
            </a:r>
          </a:p>
        </p:txBody>
      </p:sp>
      <p:sp>
        <p:nvSpPr>
          <p:cNvPr id="43" name="직사각형 42"/>
          <p:cNvSpPr/>
          <p:nvPr/>
        </p:nvSpPr>
        <p:spPr>
          <a:xfrm>
            <a:off x="4980439" y="2060575"/>
            <a:ext cx="4644000" cy="233516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ko-KR" altLang="en-US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부패방지 처리업무의 효율성 향상을 위한 부패방지종합서비스 제공</a:t>
            </a:r>
          </a:p>
        </p:txBody>
      </p:sp>
      <p:sp>
        <p:nvSpPr>
          <p:cNvPr id="44" name="직사각형 43"/>
          <p:cNvSpPr/>
          <p:nvPr/>
        </p:nvSpPr>
        <p:spPr>
          <a:xfrm>
            <a:off x="3870470" y="2333517"/>
            <a:ext cx="1063756" cy="233515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solidFill>
              <a:schemeClr val="bg1">
                <a:lumMod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추진전략</a:t>
            </a:r>
          </a:p>
        </p:txBody>
      </p:sp>
      <p:sp>
        <p:nvSpPr>
          <p:cNvPr id="46" name="직사각형 45"/>
          <p:cNvSpPr/>
          <p:nvPr/>
        </p:nvSpPr>
        <p:spPr>
          <a:xfrm>
            <a:off x="4980439" y="2333515"/>
            <a:ext cx="4644000" cy="233516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rIns="90000" bIns="36000" rtlCol="0" anchor="ctr"/>
          <a:lstStyle/>
          <a:p>
            <a:pPr algn="l"/>
            <a:r>
              <a:rPr lang="ko-KR" altLang="en-US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업무처리의 생산성 증대 및 효율적인 관리체계 구축</a:t>
            </a:r>
          </a:p>
        </p:txBody>
      </p:sp>
    </p:spTree>
    <p:extLst>
      <p:ext uri="{BB962C8B-B14F-4D97-AF65-F5344CB8AC3E}">
        <p14:creationId xmlns:p14="http://schemas.microsoft.com/office/powerpoint/2010/main" val="5301348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500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115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AS-IS vs TO-BE</a:t>
            </a:r>
            <a:endParaRPr lang="ko-KR" altLang="en-US" dirty="0"/>
          </a:p>
        </p:txBody>
      </p:sp>
      <p:sp>
        <p:nvSpPr>
          <p:cNvPr id="55" name="텍스트 개체 틀 5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3.11 </a:t>
            </a:r>
            <a:r>
              <a:rPr lang="ko-KR" altLang="en-US" dirty="0"/>
              <a:t>부패방지 운영관리 조직체계 정립</a:t>
            </a:r>
            <a:endParaRPr lang="en-US" altLang="ko-KR" dirty="0"/>
          </a:p>
          <a:p>
            <a:r>
              <a:rPr lang="en-US" altLang="ko-KR" dirty="0"/>
              <a:t>3.11.1 </a:t>
            </a:r>
            <a:r>
              <a:rPr lang="ko-KR" altLang="en-US" dirty="0"/>
              <a:t>추진과제 개요</a:t>
            </a:r>
            <a:endParaRPr lang="en-US" altLang="ko-KR" dirty="0"/>
          </a:p>
          <a:p>
            <a:endParaRPr lang="en-US" altLang="ko-KR" dirty="0"/>
          </a:p>
        </p:txBody>
      </p:sp>
      <p:sp>
        <p:nvSpPr>
          <p:cNvPr id="45" name="TextBox 44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spcBef>
                <a:spcPct val="0"/>
              </a:spcBef>
              <a:defRPr sz="1600">
                <a:latin typeface="나눔고딕 Bold" panose="020D0804000000000000" pitchFamily="50" charset="-127"/>
                <a:ea typeface="나눔고딕 Bold" panose="020D0804000000000000" pitchFamily="50" charset="-127"/>
              </a:defRPr>
            </a:lvl1pPr>
          </a:lstStyle>
          <a:p>
            <a:r>
              <a:rPr lang="ko-KR" altLang="en-US" dirty="0"/>
              <a:t>부패방지종합정보시스템 구축 사업의 원활한 추진을 위해 사업추진체계를 정비하고</a:t>
            </a:r>
            <a:r>
              <a:rPr lang="en-US" altLang="ko-KR" dirty="0"/>
              <a:t>, </a:t>
            </a:r>
            <a:r>
              <a:rPr lang="ko-KR" altLang="en-US" dirty="0"/>
              <a:t>구 부패방지시스템 </a:t>
            </a:r>
            <a:r>
              <a:rPr lang="en-US" altLang="ko-KR" dirty="0"/>
              <a:t>(</a:t>
            </a:r>
            <a:r>
              <a:rPr lang="ko-KR" altLang="en-US" dirty="0"/>
              <a:t>청렴신문고</a:t>
            </a:r>
            <a:r>
              <a:rPr lang="en-US" altLang="ko-KR" dirty="0"/>
              <a:t>, </a:t>
            </a:r>
            <a:r>
              <a:rPr lang="ko-KR" altLang="en-US" dirty="0"/>
              <a:t>청렴</a:t>
            </a:r>
            <a:r>
              <a:rPr lang="en-US" altLang="ko-KR" dirty="0"/>
              <a:t>-e, </a:t>
            </a:r>
            <a:r>
              <a:rPr lang="ko-KR" altLang="en-US" dirty="0" err="1"/>
              <a:t>제로미</a:t>
            </a:r>
            <a:r>
              <a:rPr lang="en-US" altLang="ko-KR" dirty="0"/>
              <a:t>)</a:t>
            </a:r>
            <a:r>
              <a:rPr lang="ko-KR" altLang="en-US" dirty="0"/>
              <a:t>의 운영조직을 강화하여 효율적인 정보시스템 운영체계를 마련함</a:t>
            </a:r>
            <a:endParaRPr lang="en-US" altLang="ko-KR" dirty="0"/>
          </a:p>
        </p:txBody>
      </p:sp>
      <p:sp>
        <p:nvSpPr>
          <p:cNvPr id="28" name="Rectangle 106"/>
          <p:cNvSpPr>
            <a:spLocks noChangeArrowheads="1"/>
          </p:cNvSpPr>
          <p:nvPr/>
        </p:nvSpPr>
        <p:spPr bwMode="auto">
          <a:xfrm>
            <a:off x="886594" y="5347942"/>
            <a:ext cx="3861220" cy="965772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808080"/>
            </a:solidFill>
            <a:miter lim="800000"/>
            <a:headEnd/>
            <a:tailEnd/>
          </a:ln>
        </p:spPr>
        <p:txBody>
          <a:bodyPr lIns="72000" tIns="0" rIns="36000" bIns="0" anchor="ctr"/>
          <a:lstStyle/>
          <a:p>
            <a:pPr marL="108000" indent="-108000" algn="l" defTabSz="1106488" latinLnBrk="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ko-KR" altLang="en-US" sz="1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정보화담당 </a:t>
            </a:r>
            <a:r>
              <a:rPr lang="en-US" altLang="ko-KR" sz="1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lang="ko-KR" altLang="en-US" sz="1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명이 부패방지종합정보시스템의 총괄 관리역할 수행</a:t>
            </a:r>
            <a:endParaRPr lang="en-US" altLang="ko-KR" sz="1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08000" indent="-108000" algn="l" defTabSz="1106488" latinLnBrk="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ko-KR" altLang="en-US" sz="1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정보시스템 운영 및 유지보수 조직은 </a:t>
            </a:r>
            <a:r>
              <a:rPr lang="ko-KR" altLang="en-US" sz="10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아웃소싱하고</a:t>
            </a:r>
            <a:r>
              <a:rPr lang="ko-KR" altLang="en-US" sz="1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 있으며</a:t>
            </a:r>
            <a:r>
              <a:rPr lang="en-US" altLang="ko-KR" sz="1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당 조직에서 유지보수 및 신규시스템의 시스템 개발</a:t>
            </a:r>
            <a:r>
              <a:rPr lang="en-US" altLang="ko-KR" sz="1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테스트</a:t>
            </a:r>
            <a:r>
              <a:rPr lang="en-US" altLang="ko-KR" sz="1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이행의 모든 업무를 소화</a:t>
            </a:r>
            <a:endParaRPr lang="en-US" altLang="ko-KR" sz="1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5" name="Rectangle 60"/>
          <p:cNvSpPr>
            <a:spLocks noChangeArrowheads="1"/>
          </p:cNvSpPr>
          <p:nvPr/>
        </p:nvSpPr>
        <p:spPr bwMode="auto">
          <a:xfrm>
            <a:off x="262620" y="1703378"/>
            <a:ext cx="4489200" cy="29339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kumimoji="0" lang="ko-KR" altLang="en-US" sz="1200" b="1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사업추진체계</a:t>
            </a:r>
          </a:p>
        </p:txBody>
      </p:sp>
      <p:sp>
        <p:nvSpPr>
          <p:cNvPr id="47" name="Rectangle 106"/>
          <p:cNvSpPr>
            <a:spLocks noChangeArrowheads="1"/>
          </p:cNvSpPr>
          <p:nvPr/>
        </p:nvSpPr>
        <p:spPr bwMode="auto">
          <a:xfrm>
            <a:off x="262620" y="5346415"/>
            <a:ext cx="623973" cy="96424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lIns="36000" tIns="0" rIns="36000" bIns="0" anchor="ctr"/>
          <a:lstStyle/>
          <a:p>
            <a:pPr indent="-87313" algn="ctr" defTabSz="1106488" fontAlgn="auto">
              <a:lnSpc>
                <a:spcPct val="120000"/>
              </a:lnSpc>
              <a:spcBef>
                <a:spcPct val="3500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ko-KR" altLang="en-US" sz="1200" b="1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주요</a:t>
            </a:r>
            <a:endParaRPr lang="en-US" altLang="ko-KR" sz="1200" b="1" kern="0" dirty="0">
              <a:solidFill>
                <a:sysClr val="windowText" lastClr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indent="-87313" algn="ctr" defTabSz="1106488" fontAlgn="auto">
              <a:lnSpc>
                <a:spcPct val="120000"/>
              </a:lnSpc>
              <a:spcBef>
                <a:spcPct val="3500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lang="ko-KR" altLang="en-US" sz="1200" b="1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이슈</a:t>
            </a:r>
            <a:endParaRPr lang="en-US" altLang="ko-KR" sz="1200" b="1" kern="0" dirty="0">
              <a:solidFill>
                <a:sysClr val="windowText" lastClr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8" name="Rectangle 106"/>
          <p:cNvSpPr>
            <a:spLocks noChangeArrowheads="1"/>
          </p:cNvSpPr>
          <p:nvPr/>
        </p:nvSpPr>
        <p:spPr bwMode="auto">
          <a:xfrm>
            <a:off x="262620" y="1999833"/>
            <a:ext cx="4489828" cy="3264063"/>
          </a:xfrm>
          <a:prstGeom prst="rect">
            <a:avLst/>
          </a:prstGeom>
          <a:noFill/>
          <a:ln w="12700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lIns="36000" tIns="0" rIns="36000" bIns="0" anchor="ctr"/>
          <a:lstStyle/>
          <a:p>
            <a:pPr marL="87313" indent="-87313" algn="ctr" defTabSz="1106488" fontAlgn="auto" latinLnBrk="0">
              <a:lnSpc>
                <a:spcPct val="120000"/>
              </a:lnSpc>
              <a:spcBef>
                <a:spcPct val="3500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kumimoji="0" lang="en-US" altLang="ko-KR" sz="1100" kern="0" dirty="0">
              <a:solidFill>
                <a:sysClr val="windowText" lastClr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9" name="Rectangle 106"/>
          <p:cNvSpPr>
            <a:spLocks noChangeArrowheads="1"/>
          </p:cNvSpPr>
          <p:nvPr/>
        </p:nvSpPr>
        <p:spPr bwMode="auto">
          <a:xfrm>
            <a:off x="5770265" y="5347942"/>
            <a:ext cx="3861220" cy="965772"/>
          </a:xfrm>
          <a:prstGeom prst="rect">
            <a:avLst/>
          </a:prstGeom>
          <a:solidFill>
            <a:srgbClr val="FFFFFF"/>
          </a:solidFill>
          <a:ln w="12700" algn="ctr">
            <a:solidFill>
              <a:srgbClr val="808080"/>
            </a:solidFill>
            <a:miter lim="800000"/>
            <a:headEnd/>
            <a:tailEnd/>
          </a:ln>
        </p:spPr>
        <p:txBody>
          <a:bodyPr lIns="72000" tIns="0" rIns="36000" bIns="0" anchor="ctr"/>
          <a:lstStyle/>
          <a:p>
            <a:pPr marL="108000" indent="-108000" defTabSz="1106488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ko-KR" altLang="en-US" sz="1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정보시스템 구축의 효율화 및 업무 담당자와의 상시 의사소통 체계 마련을 고려한 사업수행추진체계의 구성</a:t>
            </a:r>
            <a:endParaRPr lang="en-US" altLang="ko-KR" sz="1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08000" indent="-108000" defTabSz="1106488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ko-KR" altLang="en-US" sz="1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시스템 구축 후 사용자를 고려한 지식관리체계 및 타 기관 확대 지원을 위한 운영체계로 전환 운영방안 마련</a:t>
            </a:r>
            <a:endParaRPr lang="en-US" altLang="ko-KR" sz="1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40" name="Rectangle 60"/>
          <p:cNvSpPr>
            <a:spLocks noChangeArrowheads="1"/>
          </p:cNvSpPr>
          <p:nvPr/>
        </p:nvSpPr>
        <p:spPr bwMode="auto">
          <a:xfrm>
            <a:off x="5146291" y="1703378"/>
            <a:ext cx="4485194" cy="29339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defRPr/>
            </a:pPr>
            <a:r>
              <a:rPr kumimoji="0" lang="ko-KR" altLang="en-US" sz="1200" b="1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사업운영체계</a:t>
            </a:r>
          </a:p>
        </p:txBody>
      </p:sp>
      <p:sp>
        <p:nvSpPr>
          <p:cNvPr id="141" name="Rectangle 106"/>
          <p:cNvSpPr>
            <a:spLocks noChangeArrowheads="1"/>
          </p:cNvSpPr>
          <p:nvPr/>
        </p:nvSpPr>
        <p:spPr bwMode="auto">
          <a:xfrm>
            <a:off x="5146291" y="5346415"/>
            <a:ext cx="623973" cy="96424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algn="ctr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lIns="36000" tIns="0" rIns="36000" bIns="0" anchor="ctr"/>
          <a:lstStyle/>
          <a:p>
            <a:pPr algn="ctr" defTabSz="1106488">
              <a:lnSpc>
                <a:spcPct val="120000"/>
              </a:lnSpc>
              <a:spcBef>
                <a:spcPct val="35000"/>
              </a:spcBef>
              <a:buClr>
                <a:srgbClr val="000000"/>
              </a:buClr>
              <a:defRPr/>
            </a:pPr>
            <a:r>
              <a:rPr kumimoji="0" lang="ko-KR" altLang="en-US" sz="1200" b="1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개선</a:t>
            </a:r>
            <a:endParaRPr kumimoji="0" lang="en-US" altLang="ko-KR" sz="1200" b="1" kern="0" dirty="0">
              <a:solidFill>
                <a:sysClr val="windowText" lastClr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defTabSz="1106488">
              <a:lnSpc>
                <a:spcPct val="120000"/>
              </a:lnSpc>
              <a:spcBef>
                <a:spcPct val="35000"/>
              </a:spcBef>
              <a:buClr>
                <a:srgbClr val="000000"/>
              </a:buClr>
              <a:defRPr/>
            </a:pPr>
            <a:r>
              <a:rPr lang="ko-KR" altLang="en-US" sz="1200" b="1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방향</a:t>
            </a:r>
            <a:endParaRPr kumimoji="0" lang="en-US" altLang="ko-KR" sz="1200" b="1" kern="0" dirty="0">
              <a:solidFill>
                <a:sysClr val="windowText" lastClr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42" name="Rectangle 106"/>
          <p:cNvSpPr>
            <a:spLocks noChangeArrowheads="1"/>
          </p:cNvSpPr>
          <p:nvPr/>
        </p:nvSpPr>
        <p:spPr bwMode="auto">
          <a:xfrm>
            <a:off x="5146291" y="1999833"/>
            <a:ext cx="4489828" cy="3264063"/>
          </a:xfrm>
          <a:prstGeom prst="rect">
            <a:avLst/>
          </a:prstGeom>
          <a:noFill/>
          <a:ln w="12700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lIns="36000" tIns="0" rIns="36000" bIns="0" anchor="ctr"/>
          <a:lstStyle/>
          <a:p>
            <a:pPr marL="87313" indent="-87313" algn="ctr" defTabSz="1106488" fontAlgn="auto" latinLnBrk="0">
              <a:lnSpc>
                <a:spcPct val="120000"/>
              </a:lnSpc>
              <a:spcBef>
                <a:spcPct val="35000"/>
              </a:spcBef>
              <a:spcAft>
                <a:spcPts val="0"/>
              </a:spcAft>
              <a:buClr>
                <a:srgbClr val="000000"/>
              </a:buClr>
              <a:defRPr/>
            </a:pPr>
            <a:endParaRPr kumimoji="0" lang="en-US" altLang="ko-KR" sz="1100" kern="0" dirty="0">
              <a:solidFill>
                <a:sysClr val="windowText" lastClr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8" name="오른쪽 화살표 123">
            <a:extLst>
              <a:ext uri="{FF2B5EF4-FFF2-40B4-BE49-F238E27FC236}">
                <a16:creationId xmlns:a16="http://schemas.microsoft.com/office/drawing/2014/main" xmlns="" id="{DBB32541-A689-4BA9-AC70-05331E411D68}"/>
              </a:ext>
            </a:extLst>
          </p:cNvPr>
          <p:cNvSpPr/>
          <p:nvPr/>
        </p:nvSpPr>
        <p:spPr bwMode="auto">
          <a:xfrm>
            <a:off x="5263128" y="2493426"/>
            <a:ext cx="4212468" cy="541465"/>
          </a:xfrm>
          <a:prstGeom prst="rightArrow">
            <a:avLst>
              <a:gd name="adj1" fmla="val 51314"/>
              <a:gd name="adj2" fmla="val 73795"/>
            </a:avLst>
          </a:prstGeom>
          <a:gradFill>
            <a:gsLst>
              <a:gs pos="0">
                <a:sysClr val="window" lastClr="FFFFFF">
                  <a:lumMod val="95000"/>
                </a:sysClr>
              </a:gs>
              <a:gs pos="65000">
                <a:srgbClr val="FFFFFF">
                  <a:lumMod val="50000"/>
                </a:srgbClr>
              </a:gs>
            </a:gsLst>
            <a:lin ang="0" scaled="0"/>
          </a:gradFill>
          <a:ln w="9525" algn="ctr">
            <a:noFill/>
            <a:round/>
            <a:headEnd/>
            <a:tailEnd/>
          </a:ln>
          <a:ex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1270"/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9" name="모서리가 둥근 직사각형 124">
            <a:extLst>
              <a:ext uri="{FF2B5EF4-FFF2-40B4-BE49-F238E27FC236}">
                <a16:creationId xmlns:a16="http://schemas.microsoft.com/office/drawing/2014/main" xmlns="" id="{4285AC4D-C0C0-4028-BBB7-D681C02A254B}"/>
              </a:ext>
            </a:extLst>
          </p:cNvPr>
          <p:cNvSpPr>
            <a:spLocks/>
          </p:cNvSpPr>
          <p:nvPr/>
        </p:nvSpPr>
        <p:spPr bwMode="auto">
          <a:xfrm>
            <a:off x="5950226" y="2586336"/>
            <a:ext cx="1002068" cy="360000"/>
          </a:xfrm>
          <a:prstGeom prst="roundRect">
            <a:avLst/>
          </a:prstGeom>
          <a:solidFill>
            <a:sysClr val="window" lastClr="FFFFFF">
              <a:alpha val="89999"/>
            </a:sysClr>
          </a:solidFill>
          <a:ln w="25400" algn="ctr">
            <a:solidFill>
              <a:srgbClr val="FFFFFF">
                <a:lumMod val="50000"/>
              </a:srgbClr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2018</a:t>
            </a: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년</a:t>
            </a:r>
          </a:p>
        </p:txBody>
      </p:sp>
      <p:sp>
        <p:nvSpPr>
          <p:cNvPr id="100" name="모서리가 둥근 직사각형 125">
            <a:extLst>
              <a:ext uri="{FF2B5EF4-FFF2-40B4-BE49-F238E27FC236}">
                <a16:creationId xmlns:a16="http://schemas.microsoft.com/office/drawing/2014/main" xmlns="" id="{23FB9B2F-1708-42BF-AE61-BBF301E82457}"/>
              </a:ext>
            </a:extLst>
          </p:cNvPr>
          <p:cNvSpPr>
            <a:spLocks/>
          </p:cNvSpPr>
          <p:nvPr/>
        </p:nvSpPr>
        <p:spPr bwMode="auto">
          <a:xfrm>
            <a:off x="7714240" y="2586336"/>
            <a:ext cx="1002068" cy="360000"/>
          </a:xfrm>
          <a:prstGeom prst="roundRect">
            <a:avLst/>
          </a:prstGeom>
          <a:solidFill>
            <a:sysClr val="window" lastClr="FFFFFF">
              <a:alpha val="89999"/>
            </a:sysClr>
          </a:solidFill>
          <a:ln w="25400" algn="ctr">
            <a:solidFill>
              <a:srgbClr val="FFFFFF">
                <a:lumMod val="50000"/>
              </a:srgbClr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2019</a:t>
            </a: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년 </a:t>
            </a:r>
            <a:r>
              <a:rPr kumimoji="0" lang="en-US" altLang="ko-KR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~</a:t>
            </a:r>
            <a:endParaRPr kumimoji="0" lang="ko-KR" altLang="en-US" sz="1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1" name="모서리가 둥근 사각형 설명선 126">
            <a:extLst>
              <a:ext uri="{FF2B5EF4-FFF2-40B4-BE49-F238E27FC236}">
                <a16:creationId xmlns:a16="http://schemas.microsoft.com/office/drawing/2014/main" xmlns="" id="{4B725E8A-A676-4B7A-9D73-8525883E7E6D}"/>
              </a:ext>
            </a:extLst>
          </p:cNvPr>
          <p:cNvSpPr/>
          <p:nvPr/>
        </p:nvSpPr>
        <p:spPr bwMode="auto">
          <a:xfrm>
            <a:off x="5641202" y="3037069"/>
            <a:ext cx="1386122" cy="252000"/>
          </a:xfrm>
          <a:prstGeom prst="wedgeRoundRectCallout">
            <a:avLst>
              <a:gd name="adj1" fmla="val -6320"/>
              <a:gd name="adj2" fmla="val -99118"/>
              <a:gd name="adj3" fmla="val 16667"/>
            </a:avLst>
          </a:prstGeom>
          <a:solidFill>
            <a:srgbClr val="FFFFFF">
              <a:lumMod val="75000"/>
            </a:srgbClr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>
            <a:innerShdw blurRad="228600">
              <a:srgbClr val="FFFFFF"/>
            </a:innerShdw>
          </a:effectLst>
          <a:extLst/>
        </p:spPr>
        <p:txBody>
          <a:bodyPr wrap="square" lIns="0" tIns="0" rIns="0" bIns="0" anchor="ctr"/>
          <a:lstStyle/>
          <a:p>
            <a:pPr marL="0" marR="0" lvl="0" indent="0" algn="ctr" defTabSz="912813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D0000"/>
              </a:buClr>
              <a:buSzPct val="60000"/>
              <a:buFontTx/>
              <a:buNone/>
              <a:tabLst/>
              <a:defRPr/>
            </a:pPr>
            <a:r>
              <a:rPr kumimoji="0" lang="ko-KR" alt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통합포털 구축</a:t>
            </a:r>
          </a:p>
        </p:txBody>
      </p:sp>
      <p:sp>
        <p:nvSpPr>
          <p:cNvPr id="102" name="모서리가 둥근 사각형 설명선 127">
            <a:extLst>
              <a:ext uri="{FF2B5EF4-FFF2-40B4-BE49-F238E27FC236}">
                <a16:creationId xmlns:a16="http://schemas.microsoft.com/office/drawing/2014/main" xmlns="" id="{37AD2E70-4FA4-472D-AAB7-0306F821DB7D}"/>
              </a:ext>
            </a:extLst>
          </p:cNvPr>
          <p:cNvSpPr/>
          <p:nvPr/>
        </p:nvSpPr>
        <p:spPr bwMode="auto">
          <a:xfrm>
            <a:off x="7549414" y="3037069"/>
            <a:ext cx="1386122" cy="252000"/>
          </a:xfrm>
          <a:prstGeom prst="wedgeRoundRectCallout">
            <a:avLst>
              <a:gd name="adj1" fmla="val -6320"/>
              <a:gd name="adj2" fmla="val -99118"/>
              <a:gd name="adj3" fmla="val 16667"/>
            </a:avLst>
          </a:prstGeom>
          <a:solidFill>
            <a:srgbClr val="FFFFFF">
              <a:lumMod val="75000"/>
            </a:srgbClr>
          </a:solidFill>
          <a:ln w="6350" algn="ctr">
            <a:solidFill>
              <a:srgbClr val="FFFFFF">
                <a:lumMod val="50000"/>
              </a:srgbClr>
            </a:solidFill>
            <a:miter lim="800000"/>
            <a:headEnd/>
            <a:tailEnd/>
          </a:ln>
          <a:effectLst>
            <a:innerShdw blurRad="228600">
              <a:srgbClr val="FFFFFF"/>
            </a:innerShdw>
          </a:effectLst>
          <a:extLst/>
        </p:spPr>
        <p:txBody>
          <a:bodyPr wrap="square" lIns="0" tIns="0" rIns="0" bIns="0" anchor="ctr"/>
          <a:lstStyle/>
          <a:p>
            <a:pPr marL="0" marR="0" lvl="0" indent="0" algn="ctr" defTabSz="912813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D0000"/>
              </a:buClr>
              <a:buSzPct val="60000"/>
              <a:buFontTx/>
              <a:buNone/>
              <a:tabLst/>
              <a:defRPr/>
            </a:pPr>
            <a:r>
              <a:rPr kumimoji="0" lang="ko-KR" alt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운영 및 고도화</a:t>
            </a:r>
          </a:p>
        </p:txBody>
      </p:sp>
      <p:sp>
        <p:nvSpPr>
          <p:cNvPr id="105" name="직사각형 104">
            <a:extLst>
              <a:ext uri="{FF2B5EF4-FFF2-40B4-BE49-F238E27FC236}">
                <a16:creationId xmlns:a16="http://schemas.microsoft.com/office/drawing/2014/main" xmlns="" id="{03AD6F29-A067-42F2-BC31-91E12FACB455}"/>
              </a:ext>
            </a:extLst>
          </p:cNvPr>
          <p:cNvSpPr/>
          <p:nvPr/>
        </p:nvSpPr>
        <p:spPr bwMode="auto">
          <a:xfrm>
            <a:off x="5237765" y="3529904"/>
            <a:ext cx="2065043" cy="241999"/>
          </a:xfrm>
          <a:prstGeom prst="rect">
            <a:avLst/>
          </a:prstGeom>
          <a:solidFill>
            <a:srgbClr val="BFBFBF"/>
          </a:solidFill>
          <a:ln w="317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사업수행추진체계 수립</a:t>
            </a:r>
          </a:p>
        </p:txBody>
      </p:sp>
      <p:sp>
        <p:nvSpPr>
          <p:cNvPr id="106" name="직사각형 105">
            <a:extLst>
              <a:ext uri="{FF2B5EF4-FFF2-40B4-BE49-F238E27FC236}">
                <a16:creationId xmlns:a16="http://schemas.microsoft.com/office/drawing/2014/main" xmlns="" id="{CEA63828-0AB9-48C0-8C14-1AA9756EF054}"/>
              </a:ext>
            </a:extLst>
          </p:cNvPr>
          <p:cNvSpPr/>
          <p:nvPr/>
        </p:nvSpPr>
        <p:spPr bwMode="auto">
          <a:xfrm>
            <a:off x="7497640" y="3529904"/>
            <a:ext cx="2065043" cy="241999"/>
          </a:xfrm>
          <a:prstGeom prst="rect">
            <a:avLst/>
          </a:prstGeom>
          <a:solidFill>
            <a:srgbClr val="BFBFBF"/>
          </a:solidFill>
          <a:ln w="317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시스템 운영 조직</a:t>
            </a:r>
          </a:p>
        </p:txBody>
      </p:sp>
      <p:cxnSp>
        <p:nvCxnSpPr>
          <p:cNvPr id="107" name="직선 연결선 106">
            <a:extLst>
              <a:ext uri="{FF2B5EF4-FFF2-40B4-BE49-F238E27FC236}">
                <a16:creationId xmlns:a16="http://schemas.microsoft.com/office/drawing/2014/main" xmlns="" id="{5FEFBDE4-94C6-4779-9652-628D39B05667}"/>
              </a:ext>
            </a:extLst>
          </p:cNvPr>
          <p:cNvCxnSpPr>
            <a:cxnSpLocks/>
            <a:stCxn id="101" idx="2"/>
            <a:endCxn id="105" idx="0"/>
          </p:cNvCxnSpPr>
          <p:nvPr/>
        </p:nvCxnSpPr>
        <p:spPr>
          <a:xfrm flipH="1">
            <a:off x="6270287" y="3289069"/>
            <a:ext cx="63976" cy="240835"/>
          </a:xfrm>
          <a:prstGeom prst="line">
            <a:avLst/>
          </a:prstGeom>
          <a:noFill/>
          <a:ln w="19050" cap="flat" cmpd="sng" algn="ctr">
            <a:solidFill>
              <a:sysClr val="window" lastClr="FFFFFF">
                <a:lumMod val="65000"/>
              </a:sysClr>
            </a:solidFill>
            <a:prstDash val="sysDash"/>
            <a:headEnd type="oval"/>
            <a:tailEnd type="oval"/>
          </a:ln>
          <a:effectLst/>
        </p:spPr>
      </p:cxnSp>
      <p:cxnSp>
        <p:nvCxnSpPr>
          <p:cNvPr id="108" name="직선 연결선 107">
            <a:extLst>
              <a:ext uri="{FF2B5EF4-FFF2-40B4-BE49-F238E27FC236}">
                <a16:creationId xmlns:a16="http://schemas.microsoft.com/office/drawing/2014/main" xmlns="" id="{AF47EE0A-74D2-4DA2-B752-02A9875F40F0}"/>
              </a:ext>
            </a:extLst>
          </p:cNvPr>
          <p:cNvCxnSpPr>
            <a:cxnSpLocks/>
            <a:stCxn id="102" idx="2"/>
            <a:endCxn id="106" idx="0"/>
          </p:cNvCxnSpPr>
          <p:nvPr/>
        </p:nvCxnSpPr>
        <p:spPr>
          <a:xfrm>
            <a:off x="8242475" y="3289069"/>
            <a:ext cx="287687" cy="240835"/>
          </a:xfrm>
          <a:prstGeom prst="line">
            <a:avLst/>
          </a:prstGeom>
          <a:noFill/>
          <a:ln w="19050" cap="flat" cmpd="sng" algn="ctr">
            <a:solidFill>
              <a:sysClr val="window" lastClr="FFFFFF">
                <a:lumMod val="65000"/>
              </a:sysClr>
            </a:solidFill>
            <a:prstDash val="sysDash"/>
            <a:headEnd type="oval"/>
            <a:tailEnd type="oval"/>
          </a:ln>
          <a:effectLst/>
        </p:spPr>
      </p:cxnSp>
      <p:sp>
        <p:nvSpPr>
          <p:cNvPr id="109" name="직사각형 108">
            <a:extLst>
              <a:ext uri="{FF2B5EF4-FFF2-40B4-BE49-F238E27FC236}">
                <a16:creationId xmlns:a16="http://schemas.microsoft.com/office/drawing/2014/main" xmlns="" id="{7D75E43B-D8B6-45DB-A0CB-14A117C8B397}"/>
              </a:ext>
            </a:extLst>
          </p:cNvPr>
          <p:cNvSpPr/>
          <p:nvPr/>
        </p:nvSpPr>
        <p:spPr bwMode="auto">
          <a:xfrm>
            <a:off x="5237764" y="3775266"/>
            <a:ext cx="2065043" cy="1303953"/>
          </a:xfrm>
          <a:prstGeom prst="rect">
            <a:avLst/>
          </a:prstGeom>
          <a:solidFill>
            <a:srgbClr val="FFFFFF"/>
          </a:solidFill>
          <a:ln w="317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177800" indent="-1778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kumimoji="1"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부패방지종합정보시스템 구축을 위한 전담 조직 구성</a:t>
            </a:r>
            <a:endParaRPr kumimoji="1" lang="en-US" altLang="ko-KR" sz="1000" kern="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77800" indent="-1778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kumimoji="1"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효율적인 업무지원 시스템 구축을 위해 현업으로 구성된 상시지원조직 운영</a:t>
            </a:r>
            <a:endParaRPr kumimoji="1" lang="en-US" altLang="ko-KR" sz="1000" kern="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77800" indent="-1778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kumimoji="1"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기존 시스템</a:t>
            </a:r>
            <a:r>
              <a:rPr kumimoji="1" lang="en-US" altLang="ko-KR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운영 조직은 신규 시스템 구축 완료 시점까지 계속 운영</a:t>
            </a:r>
          </a:p>
        </p:txBody>
      </p:sp>
      <p:sp>
        <p:nvSpPr>
          <p:cNvPr id="110" name="직사각형 109">
            <a:extLst>
              <a:ext uri="{FF2B5EF4-FFF2-40B4-BE49-F238E27FC236}">
                <a16:creationId xmlns:a16="http://schemas.microsoft.com/office/drawing/2014/main" xmlns="" id="{2BC4E520-F5E8-461A-B8A3-DFA5E2AC4C6F}"/>
              </a:ext>
            </a:extLst>
          </p:cNvPr>
          <p:cNvSpPr/>
          <p:nvPr/>
        </p:nvSpPr>
        <p:spPr bwMode="auto">
          <a:xfrm>
            <a:off x="7497640" y="3775266"/>
            <a:ext cx="2065043" cy="1303953"/>
          </a:xfrm>
          <a:prstGeom prst="rect">
            <a:avLst/>
          </a:prstGeom>
          <a:solidFill>
            <a:srgbClr val="FFFFFF"/>
          </a:solidFill>
          <a:ln w="317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177800" indent="-1778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kumimoji="1"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부패방지종합정보시스템 구축 후</a:t>
            </a:r>
            <a:r>
              <a:rPr kumimoji="1" lang="en-US" altLang="ko-KR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kumimoji="1"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운영 조직 구성</a:t>
            </a:r>
            <a:endParaRPr kumimoji="1" lang="en-US" altLang="ko-KR" sz="1000" kern="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77800" indent="-1778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kumimoji="1"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통합 시스템 운영 조직과 유지보수 위탁 운영 조직 구성</a:t>
            </a:r>
            <a:endParaRPr kumimoji="1" lang="en-US" altLang="ko-KR" sz="1000" kern="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77800" indent="-1778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kumimoji="1"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생산</a:t>
            </a:r>
            <a:r>
              <a:rPr kumimoji="1" lang="en-US" altLang="ko-KR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활용</a:t>
            </a:r>
            <a:r>
              <a:rPr kumimoji="1" lang="en-US" altLang="ko-KR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폐기의 지식정보 </a:t>
            </a:r>
            <a:r>
              <a:rPr kumimoji="1" lang="en-US" altLang="ko-KR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Life Cycle </a:t>
            </a:r>
            <a:r>
              <a:rPr kumimoji="1"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지원조직 구성</a:t>
            </a:r>
            <a:endParaRPr kumimoji="1" lang="en-US" altLang="ko-KR" sz="1000" kern="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77800" indent="-1778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kumimoji="1"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부패방지종합정보시스템의 확산을 위해 타기관 연계지원 조직 구성</a:t>
            </a:r>
            <a:endParaRPr kumimoji="1" lang="en-US" altLang="ko-KR" sz="1000" kern="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1" name="직사각형 110">
            <a:extLst>
              <a:ext uri="{FF2B5EF4-FFF2-40B4-BE49-F238E27FC236}">
                <a16:creationId xmlns:a16="http://schemas.microsoft.com/office/drawing/2014/main" xmlns="" id="{E35D7DD3-AAF2-4BA2-A08A-B682BBF3979D}"/>
              </a:ext>
            </a:extLst>
          </p:cNvPr>
          <p:cNvSpPr/>
          <p:nvPr/>
        </p:nvSpPr>
        <p:spPr bwMode="auto">
          <a:xfrm>
            <a:off x="5991640" y="2061271"/>
            <a:ext cx="2755476" cy="322543"/>
          </a:xfrm>
          <a:prstGeom prst="rect">
            <a:avLst/>
          </a:prstGeom>
          <a:solidFill>
            <a:srgbClr val="BFBFBF"/>
          </a:solidFill>
          <a:ln w="317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사업관리 지원 및 성과관리 조직</a:t>
            </a:r>
          </a:p>
        </p:txBody>
      </p:sp>
      <p:cxnSp>
        <p:nvCxnSpPr>
          <p:cNvPr id="112" name="직선 연결선 111">
            <a:extLst>
              <a:ext uri="{FF2B5EF4-FFF2-40B4-BE49-F238E27FC236}">
                <a16:creationId xmlns:a16="http://schemas.microsoft.com/office/drawing/2014/main" xmlns="" id="{E8D6ABCE-DC4E-4AD4-9205-F887052FA50D}"/>
              </a:ext>
            </a:extLst>
          </p:cNvPr>
          <p:cNvCxnSpPr>
            <a:cxnSpLocks/>
            <a:stCxn id="99" idx="0"/>
            <a:endCxn id="111" idx="2"/>
          </p:cNvCxnSpPr>
          <p:nvPr/>
        </p:nvCxnSpPr>
        <p:spPr bwMode="auto">
          <a:xfrm flipV="1">
            <a:off x="6451260" y="2383814"/>
            <a:ext cx="918118" cy="202522"/>
          </a:xfrm>
          <a:prstGeom prst="line">
            <a:avLst/>
          </a:prstGeom>
          <a:noFill/>
          <a:ln w="19050" cap="flat" cmpd="sng" algn="ctr">
            <a:solidFill>
              <a:sysClr val="window" lastClr="FFFFFF">
                <a:lumMod val="65000"/>
              </a:sysClr>
            </a:solidFill>
            <a:prstDash val="sysDash"/>
            <a:headEnd type="oval"/>
            <a:tailEnd type="oval"/>
          </a:ln>
          <a:effectLst/>
        </p:spPr>
      </p:cxnSp>
      <p:cxnSp>
        <p:nvCxnSpPr>
          <p:cNvPr id="113" name="직선 연결선 112">
            <a:extLst>
              <a:ext uri="{FF2B5EF4-FFF2-40B4-BE49-F238E27FC236}">
                <a16:creationId xmlns:a16="http://schemas.microsoft.com/office/drawing/2014/main" xmlns="" id="{3BCBBE09-FE1A-404B-B4E5-A2F7B64F42DB}"/>
              </a:ext>
            </a:extLst>
          </p:cNvPr>
          <p:cNvCxnSpPr>
            <a:cxnSpLocks/>
            <a:stCxn id="100" idx="0"/>
            <a:endCxn id="111" idx="2"/>
          </p:cNvCxnSpPr>
          <p:nvPr/>
        </p:nvCxnSpPr>
        <p:spPr bwMode="auto">
          <a:xfrm flipH="1" flipV="1">
            <a:off x="7369378" y="2383814"/>
            <a:ext cx="845896" cy="202522"/>
          </a:xfrm>
          <a:prstGeom prst="line">
            <a:avLst/>
          </a:prstGeom>
          <a:noFill/>
          <a:ln w="19050" cap="flat" cmpd="sng" algn="ctr">
            <a:solidFill>
              <a:sysClr val="window" lastClr="FFFFFF">
                <a:lumMod val="65000"/>
              </a:sysClr>
            </a:solidFill>
            <a:prstDash val="sysDash"/>
            <a:headEnd type="oval"/>
            <a:tailEnd type="oval"/>
          </a:ln>
          <a:effectLst/>
        </p:spPr>
      </p:cxnSp>
      <p:grpSp>
        <p:nvGrpSpPr>
          <p:cNvPr id="114" name="그룹 113">
            <a:extLst>
              <a:ext uri="{FF2B5EF4-FFF2-40B4-BE49-F238E27FC236}">
                <a16:creationId xmlns:a16="http://schemas.microsoft.com/office/drawing/2014/main" xmlns="" id="{BF00B8CA-DE69-4C46-B535-C4EFA3073224}"/>
              </a:ext>
            </a:extLst>
          </p:cNvPr>
          <p:cNvGrpSpPr/>
          <p:nvPr/>
        </p:nvGrpSpPr>
        <p:grpSpPr>
          <a:xfrm>
            <a:off x="1259934" y="2134652"/>
            <a:ext cx="2436726" cy="583043"/>
            <a:chOff x="4088904" y="2132856"/>
            <a:chExt cx="1728192" cy="792088"/>
          </a:xfrm>
        </p:grpSpPr>
        <p:sp>
          <p:nvSpPr>
            <p:cNvPr id="115" name="직사각형 114">
              <a:extLst>
                <a:ext uri="{FF2B5EF4-FFF2-40B4-BE49-F238E27FC236}">
                  <a16:creationId xmlns:a16="http://schemas.microsoft.com/office/drawing/2014/main" xmlns="" id="{9F37C5AC-8569-4B56-A794-0704B51D05D5}"/>
                </a:ext>
              </a:extLst>
            </p:cNvPr>
            <p:cNvSpPr/>
            <p:nvPr/>
          </p:nvSpPr>
          <p:spPr bwMode="auto">
            <a:xfrm>
              <a:off x="4088904" y="2132856"/>
              <a:ext cx="1728192" cy="288032"/>
            </a:xfrm>
            <a:prstGeom prst="rect">
              <a:avLst/>
            </a:prstGeom>
            <a:solidFill>
              <a:srgbClr val="BFBFBF"/>
            </a:solidFill>
            <a:ln w="3175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rPr>
                <a:t>행정관리담당관 </a:t>
              </a:r>
            </a:p>
          </p:txBody>
        </p:sp>
        <p:sp>
          <p:nvSpPr>
            <p:cNvPr id="116" name="직사각형 115">
              <a:extLst>
                <a:ext uri="{FF2B5EF4-FFF2-40B4-BE49-F238E27FC236}">
                  <a16:creationId xmlns:a16="http://schemas.microsoft.com/office/drawing/2014/main" xmlns="" id="{754B24CC-829C-430A-967E-F13A8C1F69B9}"/>
                </a:ext>
              </a:extLst>
            </p:cNvPr>
            <p:cNvSpPr/>
            <p:nvPr/>
          </p:nvSpPr>
          <p:spPr bwMode="auto">
            <a:xfrm>
              <a:off x="4088904" y="2420888"/>
              <a:ext cx="1728192" cy="504056"/>
            </a:xfrm>
            <a:prstGeom prst="rect">
              <a:avLst/>
            </a:prstGeom>
            <a:solidFill>
              <a:srgbClr val="FFFFFF"/>
            </a:solidFill>
            <a:ln w="3175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rPr>
                <a:t>정보화 사업 의사결정 </a:t>
              </a:r>
              <a:r>
                <a:rPr kumimoji="1" lang="en-US" altLang="ko-KR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rPr>
                <a:t>· </a:t>
              </a:r>
              <a:r>
                <a:rPr kumimoji="1" lang="ko-KR" altLang="en-US" sz="1000" kern="0" noProof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심의</a:t>
              </a:r>
              <a:r>
                <a:rPr kumimoji="1" lang="en-US" altLang="ko-KR" sz="1000" kern="0" noProof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r>
                <a:rPr kumimoji="1" lang="ko-KR" altLang="en-US" sz="1000" kern="0" noProof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업무방향 결정</a:t>
              </a:r>
              <a:endParaRPr kumimoji="1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cxnSp>
        <p:nvCxnSpPr>
          <p:cNvPr id="117" name="꺾인 연결선 24">
            <a:extLst>
              <a:ext uri="{FF2B5EF4-FFF2-40B4-BE49-F238E27FC236}">
                <a16:creationId xmlns:a16="http://schemas.microsoft.com/office/drawing/2014/main" xmlns="" id="{AD4A37A3-E1A5-49F0-BB23-2D99A5FC63BB}"/>
              </a:ext>
            </a:extLst>
          </p:cNvPr>
          <p:cNvCxnSpPr>
            <a:stCxn id="116" idx="2"/>
            <a:endCxn id="125" idx="0"/>
          </p:cNvCxnSpPr>
          <p:nvPr/>
        </p:nvCxnSpPr>
        <p:spPr bwMode="auto">
          <a:xfrm rot="5400000">
            <a:off x="1785185" y="2395611"/>
            <a:ext cx="371028" cy="1015196"/>
          </a:xfrm>
          <a:prstGeom prst="bentConnector3">
            <a:avLst>
              <a:gd name="adj1" fmla="val 50000"/>
            </a:avLst>
          </a:prstGeom>
          <a:solidFill>
            <a:srgbClr val="FFFFFF"/>
          </a:solidFill>
          <a:ln w="317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8" name="꺾인 연결선 25">
            <a:extLst>
              <a:ext uri="{FF2B5EF4-FFF2-40B4-BE49-F238E27FC236}">
                <a16:creationId xmlns:a16="http://schemas.microsoft.com/office/drawing/2014/main" xmlns="" id="{F437D6B9-085A-4A15-BD01-31DB2BA6C90C}"/>
              </a:ext>
            </a:extLst>
          </p:cNvPr>
          <p:cNvCxnSpPr>
            <a:stCxn id="116" idx="2"/>
            <a:endCxn id="128" idx="0"/>
          </p:cNvCxnSpPr>
          <p:nvPr/>
        </p:nvCxnSpPr>
        <p:spPr bwMode="auto">
          <a:xfrm rot="16200000" flipH="1">
            <a:off x="2800381" y="2395610"/>
            <a:ext cx="371028" cy="1015197"/>
          </a:xfrm>
          <a:prstGeom prst="bentConnector3">
            <a:avLst>
              <a:gd name="adj1" fmla="val 50000"/>
            </a:avLst>
          </a:prstGeom>
          <a:solidFill>
            <a:srgbClr val="FFFFFF"/>
          </a:solidFill>
          <a:ln w="317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19" name="그룹 118">
            <a:extLst>
              <a:ext uri="{FF2B5EF4-FFF2-40B4-BE49-F238E27FC236}">
                <a16:creationId xmlns:a16="http://schemas.microsoft.com/office/drawing/2014/main" xmlns="" id="{1FE10441-8730-421A-9FDF-038C8C59D8D1}"/>
              </a:ext>
            </a:extLst>
          </p:cNvPr>
          <p:cNvGrpSpPr/>
          <p:nvPr/>
        </p:nvGrpSpPr>
        <p:grpSpPr>
          <a:xfrm>
            <a:off x="1782303" y="4738526"/>
            <a:ext cx="1392415" cy="454941"/>
            <a:chOff x="1352600" y="2492896"/>
            <a:chExt cx="1728192" cy="792088"/>
          </a:xfrm>
        </p:grpSpPr>
        <p:sp>
          <p:nvSpPr>
            <p:cNvPr id="120" name="직사각형 119">
              <a:extLst>
                <a:ext uri="{FF2B5EF4-FFF2-40B4-BE49-F238E27FC236}">
                  <a16:creationId xmlns:a16="http://schemas.microsoft.com/office/drawing/2014/main" xmlns="" id="{3F541E9A-3720-4437-A25D-0B2C83BF27A3}"/>
                </a:ext>
              </a:extLst>
            </p:cNvPr>
            <p:cNvSpPr/>
            <p:nvPr/>
          </p:nvSpPr>
          <p:spPr bwMode="auto">
            <a:xfrm>
              <a:off x="1352600" y="2492896"/>
              <a:ext cx="1728192" cy="288032"/>
            </a:xfrm>
            <a:prstGeom prst="rect">
              <a:avLst/>
            </a:prstGeom>
            <a:solidFill>
              <a:srgbClr val="BFBFBF"/>
            </a:solidFill>
            <a:ln w="3175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rPr>
                <a:t>광주통합전산센터</a:t>
              </a:r>
            </a:p>
          </p:txBody>
        </p:sp>
        <p:sp>
          <p:nvSpPr>
            <p:cNvPr id="121" name="직사각형 120">
              <a:extLst>
                <a:ext uri="{FF2B5EF4-FFF2-40B4-BE49-F238E27FC236}">
                  <a16:creationId xmlns:a16="http://schemas.microsoft.com/office/drawing/2014/main" xmlns="" id="{F4D18D73-610E-4E0D-9834-6FF154E1B60B}"/>
                </a:ext>
              </a:extLst>
            </p:cNvPr>
            <p:cNvSpPr/>
            <p:nvPr/>
          </p:nvSpPr>
          <p:spPr bwMode="auto">
            <a:xfrm>
              <a:off x="1352600" y="2780928"/>
              <a:ext cx="1728192" cy="504056"/>
            </a:xfrm>
            <a:prstGeom prst="rect">
              <a:avLst/>
            </a:prstGeom>
            <a:solidFill>
              <a:srgbClr val="FFFFFF"/>
            </a:solidFill>
            <a:ln w="3175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000" kern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인프라 운영 및 기술지원</a:t>
              </a:r>
              <a:endParaRPr kumimoji="1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cxnSp>
        <p:nvCxnSpPr>
          <p:cNvPr id="122" name="꺾인 연결선 33">
            <a:extLst>
              <a:ext uri="{FF2B5EF4-FFF2-40B4-BE49-F238E27FC236}">
                <a16:creationId xmlns:a16="http://schemas.microsoft.com/office/drawing/2014/main" xmlns="" id="{B800FDBB-E6B3-452F-87A0-C34CF457FF96}"/>
              </a:ext>
            </a:extLst>
          </p:cNvPr>
          <p:cNvCxnSpPr>
            <a:endCxn id="121" idx="1"/>
          </p:cNvCxnSpPr>
          <p:nvPr/>
        </p:nvCxnSpPr>
        <p:spPr bwMode="auto">
          <a:xfrm rot="10800000" flipV="1">
            <a:off x="1782303" y="4473506"/>
            <a:ext cx="718170" cy="575206"/>
          </a:xfrm>
          <a:prstGeom prst="bentConnector3">
            <a:avLst>
              <a:gd name="adj1" fmla="val 125646"/>
            </a:avLst>
          </a:prstGeom>
          <a:solidFill>
            <a:srgbClr val="FFFFFF"/>
          </a:solidFill>
          <a:ln w="317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3" name="꺾인 연결선 34">
            <a:extLst>
              <a:ext uri="{FF2B5EF4-FFF2-40B4-BE49-F238E27FC236}">
                <a16:creationId xmlns:a16="http://schemas.microsoft.com/office/drawing/2014/main" xmlns="" id="{DC5623B8-FBD5-4911-B243-F1AEB6C0F0BB}"/>
              </a:ext>
            </a:extLst>
          </p:cNvPr>
          <p:cNvCxnSpPr>
            <a:endCxn id="121" idx="3"/>
          </p:cNvCxnSpPr>
          <p:nvPr/>
        </p:nvCxnSpPr>
        <p:spPr bwMode="auto">
          <a:xfrm>
            <a:off x="2500472" y="4473507"/>
            <a:ext cx="674245" cy="575206"/>
          </a:xfrm>
          <a:prstGeom prst="bentConnector3">
            <a:avLst>
              <a:gd name="adj1" fmla="val 127317"/>
            </a:avLst>
          </a:prstGeom>
          <a:solidFill>
            <a:srgbClr val="FFFFFF"/>
          </a:solidFill>
          <a:ln w="317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24" name="그룹 123">
            <a:extLst>
              <a:ext uri="{FF2B5EF4-FFF2-40B4-BE49-F238E27FC236}">
                <a16:creationId xmlns:a16="http://schemas.microsoft.com/office/drawing/2014/main" xmlns="" id="{95F0491F-F62D-4A90-8CD4-B39405886829}"/>
              </a:ext>
            </a:extLst>
          </p:cNvPr>
          <p:cNvGrpSpPr/>
          <p:nvPr/>
        </p:nvGrpSpPr>
        <p:grpSpPr>
          <a:xfrm>
            <a:off x="505922" y="3088723"/>
            <a:ext cx="1914358" cy="1564413"/>
            <a:chOff x="2936776" y="4221088"/>
            <a:chExt cx="2016224" cy="1745992"/>
          </a:xfrm>
        </p:grpSpPr>
        <p:sp>
          <p:nvSpPr>
            <p:cNvPr id="125" name="직사각형 124">
              <a:extLst>
                <a:ext uri="{FF2B5EF4-FFF2-40B4-BE49-F238E27FC236}">
                  <a16:creationId xmlns:a16="http://schemas.microsoft.com/office/drawing/2014/main" xmlns="" id="{606FB291-CCE8-49DA-B8AC-1021623A08BD}"/>
                </a:ext>
              </a:extLst>
            </p:cNvPr>
            <p:cNvSpPr/>
            <p:nvPr/>
          </p:nvSpPr>
          <p:spPr bwMode="auto">
            <a:xfrm>
              <a:off x="2936776" y="4221088"/>
              <a:ext cx="2016224" cy="492388"/>
            </a:xfrm>
            <a:prstGeom prst="rect">
              <a:avLst/>
            </a:prstGeom>
            <a:solidFill>
              <a:srgbClr val="BFBFBF"/>
            </a:solidFill>
            <a:ln w="3175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100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부패방지종합정보시스템 </a:t>
              </a:r>
              <a:endParaRPr lang="en-US" altLang="ko-KR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100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기획 및 사업관리</a:t>
              </a:r>
              <a:endParaRPr lang="en-US" altLang="ko-KR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rPr>
                <a:t>(</a:t>
              </a:r>
              <a:r>
                <a:rPr lang="ko-KR" altLang="en-US" sz="100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정보화담당 </a:t>
              </a:r>
              <a:r>
                <a:rPr lang="en-US" altLang="ko-KR" sz="100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2</a:t>
              </a:r>
              <a:r>
                <a:rPr lang="ko-KR" altLang="en-US" sz="100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명</a:t>
              </a:r>
              <a:r>
                <a:rPr kumimoji="0" lang="en-US" altLang="ko-KR" sz="1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rPr>
                <a:t>)</a:t>
              </a:r>
              <a:endParaRPr kumimoji="1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26" name="직사각형 125">
              <a:extLst>
                <a:ext uri="{FF2B5EF4-FFF2-40B4-BE49-F238E27FC236}">
                  <a16:creationId xmlns:a16="http://schemas.microsoft.com/office/drawing/2014/main" xmlns="" id="{682D79D5-7FB4-4FF3-B1B5-39D1B8602B22}"/>
                </a:ext>
              </a:extLst>
            </p:cNvPr>
            <p:cNvSpPr/>
            <p:nvPr/>
          </p:nvSpPr>
          <p:spPr bwMode="auto">
            <a:xfrm>
              <a:off x="2936776" y="4713476"/>
              <a:ext cx="2016224" cy="1253604"/>
            </a:xfrm>
            <a:prstGeom prst="rect">
              <a:avLst/>
            </a:prstGeom>
            <a:solidFill>
              <a:srgbClr val="FFFFFF"/>
            </a:solidFill>
            <a:ln w="3175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177800" lvl="0" indent="-177800" fontAlgn="base" latinLnBrk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  <a:defRPr/>
              </a:pPr>
              <a:r>
                <a:rPr kumimoji="1" lang="ko-KR" altLang="en-US" sz="1000" kern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사업관리 총괄 감독</a:t>
              </a:r>
              <a:r>
                <a:rPr kumimoji="1" lang="en-US" altLang="ko-KR" sz="1000" kern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</a:t>
              </a:r>
              <a:endParaRPr lang="en-US" altLang="ko-KR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177800" lvl="0" indent="-177800" fontAlgn="base" latinLnBrk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  <a:defRPr/>
              </a:pPr>
              <a:r>
                <a:rPr lang="ko-KR" altLang="en-US" sz="100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정보화 방향 결정</a:t>
              </a:r>
              <a:endParaRPr lang="en-US" altLang="ko-KR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177800" lvl="0" indent="-177800" fontAlgn="base" latinLnBrk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  <a:defRPr/>
              </a:pPr>
              <a:r>
                <a:rPr kumimoji="1" lang="ko-KR" altLang="en-US" sz="1000" kern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시스템 구축 방향 결정</a:t>
              </a:r>
              <a:endParaRPr kumimoji="1" lang="en-US" altLang="ko-KR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177800" lvl="0" indent="-177800" fontAlgn="base" latinLnBrk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  <a:defRPr/>
              </a:pPr>
              <a:r>
                <a:rPr kumimoji="1" lang="ko-KR" altLang="en-US" sz="1000" kern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주요 이슈 및 의사결정 지원</a:t>
              </a:r>
              <a:endParaRPr kumimoji="1" lang="en-US" altLang="ko-KR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177800" lvl="0" indent="-177800" fontAlgn="base" latinLnBrk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  <a:defRPr/>
              </a:pPr>
              <a:r>
                <a:rPr kumimoji="1" lang="ko-KR" altLang="en-US" sz="1000" kern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기관</a:t>
              </a:r>
              <a:r>
                <a:rPr kumimoji="1" lang="en-US" altLang="ko-KR" sz="1000" kern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TFT </a:t>
              </a:r>
              <a:r>
                <a:rPr kumimoji="1" lang="ko-KR" altLang="en-US" sz="1000" kern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의사조정 역할 수행</a:t>
              </a:r>
              <a:endParaRPr kumimoji="1" lang="en-US" altLang="ko-KR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177800" lvl="0" indent="-177800" fontAlgn="base" latinLnBrk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  <a:defRPr/>
              </a:pPr>
              <a:r>
                <a:rPr lang="ko-KR" altLang="en-US" sz="100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프로젝트 진행 검토 및 관리</a:t>
              </a:r>
              <a:endParaRPr lang="en-US" altLang="ko-KR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177800" lvl="0" indent="-177800" fontAlgn="base" latinLnBrk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  <a:defRPr/>
              </a:pPr>
              <a:r>
                <a:rPr kumimoji="1" lang="ko-KR" altLang="en-US" sz="1000" kern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프로젝트 검수 수행</a:t>
              </a:r>
            </a:p>
          </p:txBody>
        </p:sp>
      </p:grpSp>
      <p:grpSp>
        <p:nvGrpSpPr>
          <p:cNvPr id="127" name="그룹 126">
            <a:extLst>
              <a:ext uri="{FF2B5EF4-FFF2-40B4-BE49-F238E27FC236}">
                <a16:creationId xmlns:a16="http://schemas.microsoft.com/office/drawing/2014/main" xmlns="" id="{C3C3C3FB-3B52-4ED5-A461-025B90D7FE8D}"/>
              </a:ext>
            </a:extLst>
          </p:cNvPr>
          <p:cNvGrpSpPr/>
          <p:nvPr/>
        </p:nvGrpSpPr>
        <p:grpSpPr>
          <a:xfrm>
            <a:off x="2536315" y="3088723"/>
            <a:ext cx="1914358" cy="1564413"/>
            <a:chOff x="5169024" y="4221088"/>
            <a:chExt cx="2016224" cy="1745992"/>
          </a:xfrm>
        </p:grpSpPr>
        <p:sp>
          <p:nvSpPr>
            <p:cNvPr id="128" name="직사각형 127">
              <a:extLst>
                <a:ext uri="{FF2B5EF4-FFF2-40B4-BE49-F238E27FC236}">
                  <a16:creationId xmlns:a16="http://schemas.microsoft.com/office/drawing/2014/main" xmlns="" id="{07DF78A8-EF7E-41D4-A03C-5830ABF80528}"/>
                </a:ext>
              </a:extLst>
            </p:cNvPr>
            <p:cNvSpPr/>
            <p:nvPr/>
          </p:nvSpPr>
          <p:spPr bwMode="auto">
            <a:xfrm>
              <a:off x="5169024" y="4221088"/>
              <a:ext cx="2016224" cy="492388"/>
            </a:xfrm>
            <a:prstGeom prst="rect">
              <a:avLst/>
            </a:prstGeom>
            <a:solidFill>
              <a:srgbClr val="BFBFBF"/>
            </a:solidFill>
            <a:ln w="3175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rPr>
                <a:t>부패방지종합정보시스템 </a:t>
              </a:r>
              <a:endPara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rPr>
                <a:t>운영 및 유지보수</a:t>
              </a:r>
              <a:endPara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rPr>
                <a:t>(</a:t>
              </a:r>
              <a:r>
                <a:rPr kumimoji="0" lang="ko-KR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rPr>
                <a:t>외주</a:t>
              </a:r>
              <a:r>
                <a:rPr kumimoji="0" lang="en-US" altLang="ko-KR" sz="1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r>
                <a:rPr kumimoji="0" lang="ko-KR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rPr>
                <a:t>상주 </a:t>
              </a:r>
              <a:r>
                <a:rPr kumimoji="0" lang="en-US" altLang="ko-KR" sz="1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rPr>
                <a:t>3</a:t>
              </a:r>
              <a:r>
                <a:rPr kumimoji="0" lang="ko-KR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rPr>
                <a:t>명</a:t>
              </a:r>
              <a:r>
                <a:rPr kumimoji="0" lang="en-US" altLang="ko-KR" sz="1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rPr>
                <a:t>)</a:t>
              </a:r>
              <a:endParaRPr kumimoji="1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29" name="직사각형 128">
              <a:extLst>
                <a:ext uri="{FF2B5EF4-FFF2-40B4-BE49-F238E27FC236}">
                  <a16:creationId xmlns:a16="http://schemas.microsoft.com/office/drawing/2014/main" xmlns="" id="{8678DB6B-8F13-4545-B79A-C1F60EEF5053}"/>
                </a:ext>
              </a:extLst>
            </p:cNvPr>
            <p:cNvSpPr/>
            <p:nvPr/>
          </p:nvSpPr>
          <p:spPr bwMode="auto">
            <a:xfrm>
              <a:off x="5169024" y="4713476"/>
              <a:ext cx="2016224" cy="1253604"/>
            </a:xfrm>
            <a:prstGeom prst="rect">
              <a:avLst/>
            </a:prstGeom>
            <a:solidFill>
              <a:srgbClr val="FFFFFF"/>
            </a:solidFill>
            <a:ln w="3175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177800" lvl="0" indent="-177800" fontAlgn="base" latinLnBrk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  <a:defRPr/>
              </a:pPr>
              <a:r>
                <a:rPr kumimoji="1" lang="ko-KR" altLang="en-US" sz="1000" kern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운영 및 유지보수관리</a:t>
              </a:r>
              <a:endParaRPr kumimoji="1" lang="en-US" altLang="ko-KR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177800" lvl="0" indent="-177800" fontAlgn="base" latinLnBrk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  <a:defRPr/>
              </a:pPr>
              <a:r>
                <a:rPr lang="ko-KR" altLang="en-US" sz="100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정보시스템 기능개선</a:t>
              </a:r>
              <a:endParaRPr lang="en-US" altLang="ko-KR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177800" lvl="0" indent="-177800" fontAlgn="base" latinLnBrk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  <a:defRPr/>
              </a:pPr>
              <a:r>
                <a:rPr kumimoji="1" lang="ko-KR" altLang="en-US" sz="1000" kern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유지보수사업 품질관리 수행</a:t>
              </a:r>
              <a:endParaRPr kumimoji="1" lang="en-US" altLang="ko-KR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177800" lvl="0" indent="-177800" fontAlgn="base" latinLnBrk="0">
                <a:spcBef>
                  <a:spcPct val="0"/>
                </a:spcBef>
                <a:spcAft>
                  <a:spcPct val="0"/>
                </a:spcAft>
                <a:buFont typeface="Wingdings" pitchFamily="2" charset="2"/>
                <a:buChar char="§"/>
                <a:defRPr/>
              </a:pPr>
              <a:r>
                <a:rPr lang="ko-KR" altLang="en-US" sz="100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응용시스템 개발</a:t>
              </a:r>
              <a:r>
                <a:rPr lang="en-US" altLang="ko-KR" sz="100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r>
                <a:rPr lang="ko-KR" altLang="en-US" sz="100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테스트</a:t>
              </a:r>
              <a:r>
                <a:rPr lang="en-US" altLang="ko-KR" sz="100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r>
                <a:rPr lang="ko-KR" altLang="en-US" sz="100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이행</a:t>
              </a:r>
              <a:endParaRPr lang="en-US" altLang="ko-KR" sz="10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1200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사업추진체계 조직구성</a:t>
            </a:r>
          </a:p>
        </p:txBody>
      </p:sp>
      <p:sp>
        <p:nvSpPr>
          <p:cNvPr id="55" name="텍스트 개체 틀 5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3.11 </a:t>
            </a:r>
            <a:r>
              <a:rPr lang="ko-KR" altLang="en-US" dirty="0"/>
              <a:t>부패방지 운영관리 조직체계 정립</a:t>
            </a:r>
            <a:endParaRPr lang="en-US" altLang="ko-KR" dirty="0"/>
          </a:p>
          <a:p>
            <a:r>
              <a:rPr lang="en-US" altLang="ko-KR" dirty="0"/>
              <a:t>3.11.2 </a:t>
            </a:r>
            <a:r>
              <a:rPr lang="ko-KR" altLang="en-US" dirty="0"/>
              <a:t>사업추진체계 수립</a:t>
            </a:r>
            <a:endParaRPr lang="en-US" altLang="ko-KR" dirty="0"/>
          </a:p>
        </p:txBody>
      </p:sp>
      <p:sp>
        <p:nvSpPr>
          <p:cNvPr id="45" name="TextBox 44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부패방지종합정보시스템 사업추진체계는 행정관리담당과장 하 시스템 구축 </a:t>
            </a:r>
            <a:r>
              <a:rPr lang="ko-KR" altLang="en-US" sz="1600" b="1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총괄팀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시스템 운영팀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시스템 구축 지원팀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외부기관 구축지원팀의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4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개 조직으로 구성함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60" name="Rectangle 34">
            <a:extLst>
              <a:ext uri="{FF2B5EF4-FFF2-40B4-BE49-F238E27FC236}">
                <a16:creationId xmlns:a16="http://schemas.microsoft.com/office/drawing/2014/main" xmlns="" id="{404EEADC-76F5-49B7-8BFE-C03F1B672813}"/>
              </a:ext>
            </a:extLst>
          </p:cNvPr>
          <p:cNvSpPr>
            <a:spLocks noChangeArrowheads="1"/>
          </p:cNvSpPr>
          <p:nvPr/>
        </p:nvSpPr>
        <p:spPr bwMode="gray">
          <a:xfrm>
            <a:off x="273050" y="1978704"/>
            <a:ext cx="9359900" cy="43176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ysClr val="windowText" lastClr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6791" tIns="48397" rIns="96791" bIns="48397" anchor="ctr"/>
          <a:lstStyle/>
          <a:p>
            <a:pPr defTabSz="914400">
              <a:defRPr/>
            </a:pPr>
            <a:endParaRPr lang="ko-KR" altLang="en-US" kern="0" dirty="0">
              <a:solidFill>
                <a:sysClr val="windowText" lastClr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6" name="Rectangle 11">
            <a:extLst>
              <a:ext uri="{FF2B5EF4-FFF2-40B4-BE49-F238E27FC236}">
                <a16:creationId xmlns:a16="http://schemas.microsoft.com/office/drawing/2014/main" xmlns="" id="{A87D6AC9-3FB2-4225-8D8C-3636FAB0C2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2884" y="2061633"/>
            <a:ext cx="1933885" cy="216000"/>
          </a:xfrm>
          <a:prstGeom prst="rect">
            <a:avLst/>
          </a:prstGeom>
          <a:solidFill>
            <a:srgbClr val="FFFFFF"/>
          </a:solidFill>
          <a:ln w="3175" algn="ctr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8400"/>
              </a:buClr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사업관리전담기관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(NIA)</a:t>
            </a:r>
          </a:p>
        </p:txBody>
      </p:sp>
      <p:sp>
        <p:nvSpPr>
          <p:cNvPr id="77" name="Rectangle 11">
            <a:extLst>
              <a:ext uri="{FF2B5EF4-FFF2-40B4-BE49-F238E27FC236}">
                <a16:creationId xmlns:a16="http://schemas.microsoft.com/office/drawing/2014/main" xmlns="" id="{B58EEC4A-52AE-45E8-A3BD-604849CBB1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2884" y="2385633"/>
            <a:ext cx="1933885" cy="216000"/>
          </a:xfrm>
          <a:prstGeom prst="rect">
            <a:avLst/>
          </a:prstGeom>
          <a:solidFill>
            <a:srgbClr val="FFFFFF"/>
          </a:solidFill>
          <a:ln w="3175" algn="ctr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8400"/>
              </a:buClr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정보시스템 감리업체</a:t>
            </a:r>
            <a:endParaRPr kumimoji="0" lang="en-US" altLang="ko-KR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78" name="꺾인 연결선 71">
            <a:extLst>
              <a:ext uri="{FF2B5EF4-FFF2-40B4-BE49-F238E27FC236}">
                <a16:creationId xmlns:a16="http://schemas.microsoft.com/office/drawing/2014/main" xmlns="" id="{7C979D7E-5CAA-4C5D-A044-80AF5E527553}"/>
              </a:ext>
            </a:extLst>
          </p:cNvPr>
          <p:cNvCxnSpPr>
            <a:cxnSpLocks/>
            <a:stCxn id="64" idx="0"/>
            <a:endCxn id="86" idx="2"/>
          </p:cNvCxnSpPr>
          <p:nvPr/>
        </p:nvCxnSpPr>
        <p:spPr>
          <a:xfrm rot="5400000" flipH="1" flipV="1">
            <a:off x="3090808" y="923942"/>
            <a:ext cx="184500" cy="3539882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FFFFFF">
                <a:lumMod val="50000"/>
              </a:srgbClr>
            </a:solidFill>
            <a:prstDash val="solid"/>
          </a:ln>
          <a:effectLst/>
        </p:spPr>
      </p:cxnSp>
      <p:cxnSp>
        <p:nvCxnSpPr>
          <p:cNvPr id="79" name="꺾인 연결선 72">
            <a:extLst>
              <a:ext uri="{FF2B5EF4-FFF2-40B4-BE49-F238E27FC236}">
                <a16:creationId xmlns:a16="http://schemas.microsoft.com/office/drawing/2014/main" xmlns="" id="{92260F61-4874-46B1-809B-DEB120C15BB2}"/>
              </a:ext>
            </a:extLst>
          </p:cNvPr>
          <p:cNvCxnSpPr>
            <a:cxnSpLocks/>
            <a:stCxn id="67" idx="0"/>
            <a:endCxn id="86" idx="2"/>
          </p:cNvCxnSpPr>
          <p:nvPr/>
        </p:nvCxnSpPr>
        <p:spPr>
          <a:xfrm rot="5400000" flipH="1" flipV="1">
            <a:off x="4268265" y="2101400"/>
            <a:ext cx="184500" cy="1184967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FFFFFF">
                <a:lumMod val="50000"/>
              </a:srgbClr>
            </a:solidFill>
            <a:prstDash val="solid"/>
          </a:ln>
          <a:effectLst/>
        </p:spPr>
      </p:cxnSp>
      <p:cxnSp>
        <p:nvCxnSpPr>
          <p:cNvPr id="80" name="꺾인 연결선 73">
            <a:extLst>
              <a:ext uri="{FF2B5EF4-FFF2-40B4-BE49-F238E27FC236}">
                <a16:creationId xmlns:a16="http://schemas.microsoft.com/office/drawing/2014/main" xmlns="" id="{AE36A752-C794-42E6-B7BA-7463BFBC8BF3}"/>
              </a:ext>
            </a:extLst>
          </p:cNvPr>
          <p:cNvCxnSpPr>
            <a:cxnSpLocks/>
            <a:stCxn id="70" idx="0"/>
            <a:endCxn id="86" idx="2"/>
          </p:cNvCxnSpPr>
          <p:nvPr/>
        </p:nvCxnSpPr>
        <p:spPr>
          <a:xfrm rot="16200000" flipV="1">
            <a:off x="5445722" y="2108910"/>
            <a:ext cx="184500" cy="1169946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FFFFFF">
                <a:lumMod val="50000"/>
              </a:srgbClr>
            </a:solidFill>
            <a:prstDash val="solid"/>
          </a:ln>
          <a:effectLst/>
        </p:spPr>
      </p:cxnSp>
      <p:cxnSp>
        <p:nvCxnSpPr>
          <p:cNvPr id="82" name="꺾인 연결선 77">
            <a:extLst>
              <a:ext uri="{FF2B5EF4-FFF2-40B4-BE49-F238E27FC236}">
                <a16:creationId xmlns:a16="http://schemas.microsoft.com/office/drawing/2014/main" xmlns="" id="{9B6ED125-7823-449D-841C-12E0C0400850}"/>
              </a:ext>
            </a:extLst>
          </p:cNvPr>
          <p:cNvCxnSpPr>
            <a:cxnSpLocks/>
            <a:stCxn id="86" idx="1"/>
            <a:endCxn id="76" idx="3"/>
          </p:cNvCxnSpPr>
          <p:nvPr/>
        </p:nvCxnSpPr>
        <p:spPr>
          <a:xfrm rot="10800000">
            <a:off x="3006769" y="2169633"/>
            <a:ext cx="776284" cy="162000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FFFFFF">
                <a:lumMod val="50000"/>
              </a:srgbClr>
            </a:solidFill>
            <a:prstDash val="solid"/>
          </a:ln>
          <a:effectLst/>
        </p:spPr>
      </p:cxnSp>
      <p:cxnSp>
        <p:nvCxnSpPr>
          <p:cNvPr id="83" name="꺾인 연결선 78">
            <a:extLst>
              <a:ext uri="{FF2B5EF4-FFF2-40B4-BE49-F238E27FC236}">
                <a16:creationId xmlns:a16="http://schemas.microsoft.com/office/drawing/2014/main" xmlns="" id="{301A8528-36EF-411A-8C5C-583C0C98B997}"/>
              </a:ext>
            </a:extLst>
          </p:cNvPr>
          <p:cNvCxnSpPr>
            <a:cxnSpLocks/>
            <a:stCxn id="86" idx="1"/>
            <a:endCxn id="77" idx="3"/>
          </p:cNvCxnSpPr>
          <p:nvPr/>
        </p:nvCxnSpPr>
        <p:spPr>
          <a:xfrm rot="10800000" flipV="1">
            <a:off x="3006769" y="2331633"/>
            <a:ext cx="776284" cy="162000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FFFFFF">
                <a:lumMod val="50000"/>
              </a:srgbClr>
            </a:solidFill>
            <a:prstDash val="solid"/>
          </a:ln>
          <a:effectLst/>
        </p:spPr>
      </p:cxnSp>
      <p:sp>
        <p:nvSpPr>
          <p:cNvPr id="86" name="모서리가 둥근 직사각형 82">
            <a:extLst>
              <a:ext uri="{FF2B5EF4-FFF2-40B4-BE49-F238E27FC236}">
                <a16:creationId xmlns:a16="http://schemas.microsoft.com/office/drawing/2014/main" xmlns="" id="{2296DC73-FABC-4F22-8B5B-1CE9B39331D0}"/>
              </a:ext>
            </a:extLst>
          </p:cNvPr>
          <p:cNvSpPr/>
          <p:nvPr/>
        </p:nvSpPr>
        <p:spPr bwMode="auto">
          <a:xfrm>
            <a:off x="3783053" y="2061633"/>
            <a:ext cx="2339892" cy="540000"/>
          </a:xfrm>
          <a:prstGeom prst="roundRect">
            <a:avLst/>
          </a:prstGeom>
          <a:gradFill rotWithShape="0">
            <a:gsLst>
              <a:gs pos="0">
                <a:srgbClr val="FFFFFF">
                  <a:lumMod val="65000"/>
                </a:srgbClr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FFFFFF">
                <a:lumMod val="50000"/>
              </a:srgbClr>
            </a:solidFill>
            <a:round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/>
        </p:spPr>
        <p:txBody>
          <a:bodyPr wrap="none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200" kern="0" dirty="0">
                <a:solidFill>
                  <a:sysClr val="windowText" lastClr="000000"/>
                </a:solidFill>
                <a:latin typeface="나눔고딕 Bold" panose="020D0304000000000000" pitchFamily="50" charset="-127"/>
                <a:ea typeface="나눔고딕 Bold" panose="020D0304000000000000" pitchFamily="50" charset="-127"/>
              </a:rPr>
              <a:t>부패방지종합정보시스템 </a:t>
            </a:r>
            <a:endParaRPr kumimoji="1" lang="en-US" altLang="ko-KR" sz="1200" kern="0" dirty="0">
              <a:solidFill>
                <a:sysClr val="windowText" lastClr="000000"/>
              </a:solidFill>
              <a:latin typeface="나눔고딕 Bold" panose="020D0304000000000000" pitchFamily="50" charset="-127"/>
              <a:ea typeface="나눔고딕 Bold" panose="020D0304000000000000" pitchFamily="50" charset="-127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200" kern="0" dirty="0">
                <a:solidFill>
                  <a:sysClr val="windowText" lastClr="000000"/>
                </a:solidFill>
                <a:latin typeface="나눔고딕 Bold" panose="020D0304000000000000" pitchFamily="50" charset="-127"/>
                <a:ea typeface="나눔고딕 Bold" panose="020D0304000000000000" pitchFamily="50" charset="-127"/>
              </a:rPr>
              <a:t>구축추진단장</a:t>
            </a:r>
            <a:endParaRPr kumimoji="1" lang="en-US" altLang="ko-KR" sz="1200" kern="0" dirty="0">
              <a:solidFill>
                <a:sysClr val="windowText" lastClr="000000"/>
              </a:solidFill>
              <a:latin typeface="나눔고딕 Bold" panose="020D0304000000000000" pitchFamily="50" charset="-127"/>
              <a:ea typeface="나눔고딕 Bold" panose="020D0304000000000000" pitchFamily="50" charset="-127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고딕 Bold" panose="020D0304000000000000" pitchFamily="50" charset="-127"/>
                <a:ea typeface="나눔고딕 Bold" panose="020D0304000000000000" pitchFamily="50" charset="-127"/>
              </a:rPr>
              <a:t>(</a:t>
            </a:r>
            <a:r>
              <a:rPr kumimoji="1" lang="ko-KR" altLang="en-US" sz="1200" kern="0" dirty="0">
                <a:solidFill>
                  <a:sysClr val="windowText" lastClr="000000"/>
                </a:solidFill>
                <a:latin typeface="나눔고딕 Bold" panose="020D0304000000000000" pitchFamily="50" charset="-127"/>
                <a:ea typeface="나눔고딕 Bold" panose="020D0304000000000000" pitchFamily="50" charset="-127"/>
              </a:rPr>
              <a:t>행정관리담당</a:t>
            </a:r>
            <a:r>
              <a:rPr kumimoji="1" lang="ko-KR" alt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고딕 Bold" panose="020D0304000000000000" pitchFamily="50" charset="-127"/>
                <a:ea typeface="나눔고딕 Bold" panose="020D0304000000000000" pitchFamily="50" charset="-127"/>
              </a:rPr>
              <a:t>과장</a:t>
            </a:r>
            <a:r>
              <a:rPr kumimoji="1" lang="en-US" altLang="ko-KR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고딕 Bold" panose="020D0304000000000000" pitchFamily="50" charset="-127"/>
                <a:ea typeface="나눔고딕 Bold" panose="020D0304000000000000" pitchFamily="50" charset="-127"/>
              </a:rPr>
              <a:t>)</a:t>
            </a:r>
            <a:endParaRPr kumimoji="1" lang="ko-KR" altLang="en-US" sz="1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나눔고딕 Bold" panose="020D0304000000000000" pitchFamily="50" charset="-127"/>
              <a:ea typeface="나눔고딕 Bold" panose="020D0304000000000000" pitchFamily="50" charset="-127"/>
            </a:endParaRPr>
          </a:p>
        </p:txBody>
      </p:sp>
      <p:grpSp>
        <p:nvGrpSpPr>
          <p:cNvPr id="62" name="그룹 61">
            <a:extLst>
              <a:ext uri="{FF2B5EF4-FFF2-40B4-BE49-F238E27FC236}">
                <a16:creationId xmlns:a16="http://schemas.microsoft.com/office/drawing/2014/main" xmlns="" id="{BF44B5B0-E947-419F-94CB-26D794267788}"/>
              </a:ext>
            </a:extLst>
          </p:cNvPr>
          <p:cNvGrpSpPr/>
          <p:nvPr/>
        </p:nvGrpSpPr>
        <p:grpSpPr>
          <a:xfrm>
            <a:off x="296998" y="2786133"/>
            <a:ext cx="2232236" cy="1116000"/>
            <a:chOff x="1848301" y="2600908"/>
            <a:chExt cx="1677112" cy="1116000"/>
          </a:xfrm>
        </p:grpSpPr>
        <p:sp>
          <p:nvSpPr>
            <p:cNvPr id="63" name="직사각형 62">
              <a:extLst>
                <a:ext uri="{FF2B5EF4-FFF2-40B4-BE49-F238E27FC236}">
                  <a16:creationId xmlns:a16="http://schemas.microsoft.com/office/drawing/2014/main" xmlns="" id="{59A21E32-C0DF-4ED8-8FD5-D088A867085A}"/>
                </a:ext>
              </a:extLst>
            </p:cNvPr>
            <p:cNvSpPr/>
            <p:nvPr/>
          </p:nvSpPr>
          <p:spPr bwMode="auto">
            <a:xfrm>
              <a:off x="1848301" y="2888908"/>
              <a:ext cx="1677111" cy="828000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</a:ln>
            <a:effectLst/>
            <a:extLst/>
          </p:spPr>
          <p:txBody>
            <a:bodyPr lIns="36000" tIns="36000" rIns="36000" bIns="36000" rtlCol="0" anchor="t" anchorCtr="0"/>
            <a:lstStyle/>
            <a:p>
              <a:pPr marL="92075" marR="0" lvl="0" indent="-92075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0000"/>
                <a:buFontTx/>
                <a:buBlip>
                  <a:blip r:embed="rId2"/>
                </a:buBlip>
                <a:tabLst/>
                <a:defRPr/>
              </a:pPr>
              <a:r>
                <a:rPr lang="ko-KR" altLang="en-US" sz="1000" kern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부패방지종합정보시스템 구축 </a:t>
              </a:r>
              <a:r>
                <a:rPr kumimoji="0" lang="ko-KR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rPr>
                <a:t>통합 추진 기획</a:t>
              </a:r>
              <a:endPara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92075" marR="0" lvl="0" indent="-92075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0000"/>
                <a:buFontTx/>
                <a:buBlip>
                  <a:blip r:embed="rId2"/>
                </a:buBlip>
                <a:tabLst/>
                <a:defRPr/>
              </a:pPr>
              <a:r>
                <a:rPr lang="ko-KR" altLang="en-US" sz="1000" kern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사업관리 및 </a:t>
              </a:r>
              <a:r>
                <a:rPr kumimoji="0" lang="ko-KR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rPr>
                <a:t>예산관리</a:t>
              </a:r>
            </a:p>
            <a:p>
              <a:pPr marL="92075" marR="0" lvl="0" indent="-92075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0000"/>
                <a:buFontTx/>
                <a:buBlip>
                  <a:blip r:embed="rId2"/>
                </a:buBlip>
                <a:tabLst/>
                <a:defRPr/>
              </a:pPr>
              <a:r>
                <a:rPr kumimoji="0" lang="ko-KR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rPr>
                <a:t>통합</a:t>
              </a:r>
              <a:r>
                <a:rPr kumimoji="0" lang="en-US" altLang="ko-KR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rPr>
                <a:t>·</a:t>
              </a:r>
              <a:r>
                <a:rPr kumimoji="0" lang="ko-KR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rPr>
                <a:t>연계 표준</a:t>
              </a:r>
              <a:r>
                <a:rPr kumimoji="0" lang="en-US" altLang="ko-KR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r>
                <a:rPr kumimoji="0" lang="ko-KR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rPr>
                <a:t>데이터 표준화</a:t>
              </a:r>
              <a:r>
                <a:rPr lang="en-US" altLang="ko-KR" sz="1000" kern="0" dirty="0">
                  <a:solidFill>
                    <a:srgbClr val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</a:t>
              </a:r>
              <a:r>
                <a:rPr kumimoji="0" lang="ko-KR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rPr>
                <a:t>지원</a:t>
              </a:r>
              <a:endPara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92075" marR="0" lvl="0" indent="-92075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0000"/>
                <a:buFontTx/>
                <a:buBlip>
                  <a:blip r:embed="rId2"/>
                </a:buBlip>
                <a:tabLst/>
                <a:defRPr/>
              </a:pPr>
              <a:r>
                <a:rPr kumimoji="0" lang="ko-KR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rPr>
                <a:t>시스템 교육 및 홍보</a:t>
              </a:r>
            </a:p>
          </p:txBody>
        </p:sp>
        <p:sp>
          <p:nvSpPr>
            <p:cNvPr id="64" name="직사각형 63">
              <a:extLst>
                <a:ext uri="{FF2B5EF4-FFF2-40B4-BE49-F238E27FC236}">
                  <a16:creationId xmlns:a16="http://schemas.microsoft.com/office/drawing/2014/main" xmlns="" id="{B6A09D6A-6F8B-4233-867E-C623217771B5}"/>
                </a:ext>
              </a:extLst>
            </p:cNvPr>
            <p:cNvSpPr/>
            <p:nvPr/>
          </p:nvSpPr>
          <p:spPr bwMode="auto">
            <a:xfrm>
              <a:off x="1848302" y="2600908"/>
              <a:ext cx="1677111" cy="288000"/>
            </a:xfrm>
            <a:prstGeom prst="rect">
              <a:avLst/>
            </a:prstGeom>
            <a:solidFill>
              <a:srgbClr val="FFFFFF">
                <a:lumMod val="75000"/>
              </a:srgbClr>
            </a:solidFill>
            <a:ln w="12700" cap="flat" cmpd="sng" algn="ctr">
              <a:noFill/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anchor="ctr">
              <a:scene3d>
                <a:camera prst="orthographicFront"/>
                <a:lightRig rig="threePt" dir="t"/>
              </a:scene3d>
              <a:sp3d contourW="25400">
                <a:bevelT w="1270" h="63500"/>
                <a:contourClr>
                  <a:schemeClr val="bg1"/>
                </a:contourClr>
              </a:sp3d>
            </a:bodyPr>
            <a:lstStyle/>
            <a:p>
              <a:pPr marL="0" marR="0" lvl="0" indent="0" algn="ctr" defTabSz="1330325" eaLnBrk="1" fontAlgn="auto" latinLnBrk="1" hangingPunct="1">
                <a:lnSpc>
                  <a:spcPct val="11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200" b="0" i="0" u="none" strike="noStrike" kern="0" cap="none" spc="-2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나눔고딕 ExtraBold" pitchFamily="50" charset="-127"/>
                  <a:ea typeface="나눔고딕 ExtraBold" pitchFamily="50" charset="-127"/>
                </a:rPr>
                <a:t>시스템 </a:t>
              </a:r>
              <a:r>
                <a:rPr kumimoji="1" lang="ko-KR" altLang="en-US" sz="1200" b="0" i="0" u="none" strike="noStrike" kern="0" cap="none" spc="-2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나눔고딕 ExtraBold" pitchFamily="50" charset="-127"/>
                  <a:ea typeface="나눔고딕 ExtraBold" pitchFamily="50" charset="-127"/>
                </a:rPr>
                <a:t>구축팀</a:t>
              </a:r>
              <a:endParaRPr kumimoji="1" lang="ko-KR" altLang="en-US" sz="1200" b="0" i="0" u="none" strike="noStrike" kern="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 ExtraBold" pitchFamily="50" charset="-127"/>
                <a:ea typeface="나눔고딕 ExtraBold" pitchFamily="50" charset="-127"/>
              </a:endParaRPr>
            </a:p>
          </p:txBody>
        </p:sp>
      </p:grpSp>
      <p:cxnSp>
        <p:nvCxnSpPr>
          <p:cNvPr id="81" name="꺾인 연결선 120">
            <a:extLst>
              <a:ext uri="{FF2B5EF4-FFF2-40B4-BE49-F238E27FC236}">
                <a16:creationId xmlns:a16="http://schemas.microsoft.com/office/drawing/2014/main" xmlns="" id="{063D0122-7971-4AEE-95B1-D90254745CCE}"/>
              </a:ext>
            </a:extLst>
          </p:cNvPr>
          <p:cNvCxnSpPr>
            <a:cxnSpLocks/>
            <a:stCxn id="95" idx="2"/>
            <a:endCxn id="89" idx="0"/>
          </p:cNvCxnSpPr>
          <p:nvPr/>
        </p:nvCxnSpPr>
        <p:spPr>
          <a:xfrm>
            <a:off x="1413116" y="4550329"/>
            <a:ext cx="0" cy="563840"/>
          </a:xfrm>
          <a:prstGeom prst="straightConnector1">
            <a:avLst/>
          </a:prstGeom>
          <a:noFill/>
          <a:ln w="19050" cap="flat" cmpd="sng" algn="ctr">
            <a:solidFill>
              <a:srgbClr val="FFFFFF">
                <a:lumMod val="50000"/>
              </a:srgbClr>
            </a:solidFill>
            <a:prstDash val="solid"/>
          </a:ln>
          <a:effectLst/>
        </p:spPr>
      </p:cxnSp>
      <p:grpSp>
        <p:nvGrpSpPr>
          <p:cNvPr id="88" name="그룹 87">
            <a:extLst>
              <a:ext uri="{FF2B5EF4-FFF2-40B4-BE49-F238E27FC236}">
                <a16:creationId xmlns:a16="http://schemas.microsoft.com/office/drawing/2014/main" xmlns="" id="{B35634DF-EBD3-41FD-9B9C-15F5ECDEAA1B}"/>
              </a:ext>
            </a:extLst>
          </p:cNvPr>
          <p:cNvGrpSpPr/>
          <p:nvPr/>
        </p:nvGrpSpPr>
        <p:grpSpPr>
          <a:xfrm>
            <a:off x="296998" y="5114169"/>
            <a:ext cx="2232235" cy="1101440"/>
            <a:chOff x="5969241" y="4571600"/>
            <a:chExt cx="3514725" cy="1149552"/>
          </a:xfrm>
        </p:grpSpPr>
        <p:sp>
          <p:nvSpPr>
            <p:cNvPr id="89" name="Rectangle 31">
              <a:extLst>
                <a:ext uri="{FF2B5EF4-FFF2-40B4-BE49-F238E27FC236}">
                  <a16:creationId xmlns:a16="http://schemas.microsoft.com/office/drawing/2014/main" xmlns="" id="{CE094258-506D-4A01-B227-797445563E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70034" y="4571600"/>
              <a:ext cx="3513138" cy="245103"/>
            </a:xfrm>
            <a:prstGeom prst="rect">
              <a:avLst/>
            </a:prstGeom>
            <a:solidFill>
              <a:srgbClr val="FFFFFF">
                <a:lumMod val="75000"/>
              </a:srgbClr>
            </a:solidFill>
            <a:ln w="317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algn="ctr" defTabSz="914400" eaLnBrk="0" fontAlgn="base" latinLnBrk="0" hangingPunct="0">
                <a:lnSpc>
                  <a:spcPct val="105000"/>
                </a:lnSpc>
                <a:spcBef>
                  <a:spcPct val="35000"/>
                </a:spcBef>
                <a:spcAft>
                  <a:spcPct val="0"/>
                </a:spcAft>
                <a:buClr>
                  <a:srgbClr val="008400"/>
                </a:buClr>
                <a:buSzTx/>
                <a:buFontTx/>
                <a:buNone/>
                <a:tabLst/>
                <a:defRPr/>
              </a:pPr>
              <a:r>
                <a:rPr kumimoji="0" lang="ko-KR" alt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나눔고딕 Bold" panose="020D0304000000000000" pitchFamily="50" charset="-127"/>
                  <a:ea typeface="나눔고딕 Bold" panose="020D0304000000000000" pitchFamily="50" charset="-127"/>
                </a:rPr>
                <a:t>사업 </a:t>
              </a:r>
              <a:r>
                <a:rPr kumimoji="0" lang="ko-KR" altLang="en-US" sz="11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나눔고딕 Bold" panose="020D0304000000000000" pitchFamily="50" charset="-127"/>
                  <a:ea typeface="나눔고딕 Bold" panose="020D0304000000000000" pitchFamily="50" charset="-127"/>
                </a:rPr>
                <a:t>수행팀</a:t>
              </a:r>
              <a:r>
                <a:rPr kumimoji="0" lang="en-US" altLang="ko-KR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나눔고딕 Bold" panose="020D0304000000000000" pitchFamily="50" charset="-127"/>
                  <a:ea typeface="나눔고딕 Bold" panose="020D0304000000000000" pitchFamily="50" charset="-127"/>
                </a:rPr>
                <a:t>(</a:t>
              </a:r>
              <a:r>
                <a:rPr kumimoji="0" lang="ko-KR" alt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나눔고딕 Bold" panose="020D0304000000000000" pitchFamily="50" charset="-127"/>
                  <a:ea typeface="나눔고딕 Bold" panose="020D0304000000000000" pitchFamily="50" charset="-127"/>
                </a:rPr>
                <a:t>용역 사업단</a:t>
              </a:r>
              <a:r>
                <a:rPr kumimoji="0" lang="en-US" altLang="ko-KR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나눔고딕 Bold" panose="020D0304000000000000" pitchFamily="50" charset="-127"/>
                  <a:ea typeface="나눔고딕 Bold" panose="020D0304000000000000" pitchFamily="50" charset="-127"/>
                </a:rPr>
                <a:t>)</a:t>
              </a:r>
              <a:endParaRPr kumimoji="0" lang="ko-KR" alt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 Bold" panose="020D0304000000000000" pitchFamily="50" charset="-127"/>
                <a:ea typeface="나눔고딕 Bold" panose="020D0304000000000000" pitchFamily="50" charset="-127"/>
              </a:endParaRPr>
            </a:p>
          </p:txBody>
        </p:sp>
        <p:sp>
          <p:nvSpPr>
            <p:cNvPr id="90" name="Rectangle 35">
              <a:extLst>
                <a:ext uri="{FF2B5EF4-FFF2-40B4-BE49-F238E27FC236}">
                  <a16:creationId xmlns:a16="http://schemas.microsoft.com/office/drawing/2014/main" xmlns="" id="{82E8A676-8061-4198-80C1-07A16FD099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69241" y="4816704"/>
              <a:ext cx="3514725" cy="904448"/>
            </a:xfrm>
            <a:prstGeom prst="rect">
              <a:avLst/>
            </a:prstGeom>
            <a:solidFill>
              <a:srgbClr val="FFFFFF"/>
            </a:solidFill>
            <a:ln w="3175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108000" tIns="0" rIns="0" bIns="0" anchor="ctr"/>
            <a:lstStyle/>
            <a:p>
              <a:pPr marL="361950" marR="0" lvl="0" indent="0" defTabSz="914400" eaLnBrk="0" fontAlgn="auto" latinLnBrk="0" hangingPunct="0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8400"/>
                </a:buClr>
                <a:buSzTx/>
                <a:buFontTx/>
                <a:buNone/>
                <a:tabLst/>
                <a:defRPr/>
              </a:pPr>
              <a:endParaRPr kumimoji="0" lang="ko-KR" altLang="en-US" sz="105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91" name="직사각형 90">
              <a:extLst>
                <a:ext uri="{FF2B5EF4-FFF2-40B4-BE49-F238E27FC236}">
                  <a16:creationId xmlns:a16="http://schemas.microsoft.com/office/drawing/2014/main" xmlns="" id="{546FA14E-FE3E-4A79-8C3C-3C0A723FFC28}"/>
                </a:ext>
              </a:extLst>
            </p:cNvPr>
            <p:cNvSpPr/>
            <p:nvPr/>
          </p:nvSpPr>
          <p:spPr>
            <a:xfrm>
              <a:off x="6039278" y="4860919"/>
              <a:ext cx="1727359" cy="826595"/>
            </a:xfrm>
            <a:prstGeom prst="rect">
              <a:avLst/>
            </a:prstGeom>
            <a:ln w="3175">
              <a:noFill/>
            </a:ln>
          </p:spPr>
          <p:txBody>
            <a:bodyPr wrap="square" lIns="0" tIns="0" rIns="0" bIns="0">
              <a:noAutofit/>
            </a:bodyPr>
            <a:lstStyle/>
            <a:p>
              <a:pPr marL="88900" marR="0" lvl="0" indent="-8890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ko-KR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rPr>
                <a:t>프로젝트 품질 관리</a:t>
              </a:r>
            </a:p>
            <a:p>
              <a:pPr marL="88900" marR="0" lvl="0" indent="-8890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ko-KR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rPr>
                <a:t>개발 표준화 담당</a:t>
              </a:r>
            </a:p>
            <a:p>
              <a:pPr marL="88900" marR="0" lvl="0" indent="-8890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ko-KR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rPr>
                <a:t>데이터모델 담당</a:t>
              </a:r>
            </a:p>
            <a:p>
              <a:pPr marL="88900" marR="0" lvl="0" indent="-8890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ko-KR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rPr>
                <a:t>서비스별 담당</a:t>
              </a:r>
            </a:p>
          </p:txBody>
        </p:sp>
        <p:sp>
          <p:nvSpPr>
            <p:cNvPr id="92" name="직사각형 91">
              <a:extLst>
                <a:ext uri="{FF2B5EF4-FFF2-40B4-BE49-F238E27FC236}">
                  <a16:creationId xmlns:a16="http://schemas.microsoft.com/office/drawing/2014/main" xmlns="" id="{7396325F-01C2-4CCA-BC19-D4F2BEFCFBEE}"/>
                </a:ext>
              </a:extLst>
            </p:cNvPr>
            <p:cNvSpPr/>
            <p:nvPr/>
          </p:nvSpPr>
          <p:spPr>
            <a:xfrm>
              <a:off x="7851723" y="4860919"/>
              <a:ext cx="1581228" cy="762898"/>
            </a:xfrm>
            <a:prstGeom prst="rect">
              <a:avLst/>
            </a:prstGeom>
            <a:ln w="3175">
              <a:noFill/>
            </a:ln>
          </p:spPr>
          <p:txBody>
            <a:bodyPr wrap="square" lIns="0" tIns="0" rIns="0" bIns="0">
              <a:noAutofit/>
            </a:bodyPr>
            <a:lstStyle/>
            <a:p>
              <a:pPr marL="88900" marR="0" lvl="0" indent="-8890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ko-KR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rPr>
                <a:t>연계시스템 담당</a:t>
              </a:r>
            </a:p>
            <a:p>
              <a:pPr marL="88900" marR="0" lvl="0" indent="-8890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ko-KR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rPr>
                <a:t>기반인프라</a:t>
              </a:r>
              <a:r>
                <a:rPr kumimoji="0" lang="en-US" altLang="ko-KR" sz="1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rPr>
                <a:t> </a:t>
              </a:r>
              <a:r>
                <a:rPr kumimoji="0" lang="ko-KR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rPr>
                <a:t>담당</a:t>
              </a:r>
            </a:p>
            <a:p>
              <a:pPr marL="88900" marR="0" lvl="0" indent="-8890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Wingdings" pitchFamily="2" charset="2"/>
                <a:buChar char="§"/>
                <a:tabLst/>
                <a:defRPr/>
              </a:pPr>
              <a:r>
                <a:rPr kumimoji="0" lang="ko-KR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rPr>
                <a:t>보안 및 정보보호 관련 담당</a:t>
              </a:r>
              <a:endPara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88900" marR="0" lvl="0" indent="-88900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Wingdings" pitchFamily="2" charset="2"/>
                <a:buChar char="§"/>
                <a:tabLst/>
                <a:defRPr/>
              </a:pPr>
              <a:r>
                <a:rPr lang="ko-KR" altLang="en-US" sz="100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지식화</a:t>
              </a:r>
              <a:r>
                <a:rPr kumimoji="0" lang="ko-KR" alt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</a:rPr>
                <a:t> 담당</a:t>
              </a:r>
            </a:p>
          </p:txBody>
        </p:sp>
      </p:grpSp>
      <p:sp>
        <p:nvSpPr>
          <p:cNvPr id="93" name="Rectangle 4">
            <a:extLst>
              <a:ext uri="{FF2B5EF4-FFF2-40B4-BE49-F238E27FC236}">
                <a16:creationId xmlns:a16="http://schemas.microsoft.com/office/drawing/2014/main" xmlns="" id="{DDAEC4C4-3565-413C-9C59-A0C1FBBDC0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757" y="4663449"/>
            <a:ext cx="1864053" cy="288000"/>
          </a:xfrm>
          <a:prstGeom prst="rect">
            <a:avLst/>
          </a:prstGeom>
          <a:solidFill>
            <a:srgbClr val="FFFFFF">
              <a:lumMod val="85000"/>
            </a:srgbClr>
          </a:solidFill>
          <a:ln w="3175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5000"/>
              </a:lnSpc>
              <a:spcBef>
                <a:spcPts val="200"/>
              </a:spcBef>
              <a:spcAft>
                <a:spcPts val="0"/>
              </a:spcAft>
              <a:buClr>
                <a:srgbClr val="008400"/>
              </a:buClr>
              <a:buSzTx/>
              <a:buFontTx/>
              <a:buNone/>
              <a:tabLst/>
              <a:defRPr/>
            </a:pPr>
            <a:r>
              <a:rPr kumimoji="0" lang="ko-KR" altLang="en-US" sz="11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구축 사업수행 </a:t>
            </a:r>
            <a:r>
              <a:rPr kumimoji="0" lang="en-US" altLang="ko-KR" sz="11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PM</a:t>
            </a:r>
            <a:endParaRPr kumimoji="0" lang="ko-KR" altLang="en-US" sz="11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5" name="Rectangle 4">
            <a:extLst>
              <a:ext uri="{FF2B5EF4-FFF2-40B4-BE49-F238E27FC236}">
                <a16:creationId xmlns:a16="http://schemas.microsoft.com/office/drawing/2014/main" xmlns="" id="{DB614C28-D055-4792-A6BB-321ADF19B9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999" y="4237441"/>
            <a:ext cx="2232234" cy="312888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eaLnBrk="0" fontAlgn="auto" latinLnBrk="0" hangingPunct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8400"/>
              </a:buClr>
              <a:buSzTx/>
              <a:buFontTx/>
              <a:buNone/>
              <a:tabLst/>
              <a:defRPr/>
            </a:pPr>
            <a:r>
              <a:rPr lang="ko-KR" altLang="en-US" sz="1100" b="1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부패방지 정보화담당 사무관</a:t>
            </a:r>
            <a:endParaRPr kumimoji="0" lang="ko-KR" altLang="en-US" sz="11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6" name="Rectangle 3">
            <a:extLst>
              <a:ext uri="{FF2B5EF4-FFF2-40B4-BE49-F238E27FC236}">
                <a16:creationId xmlns:a16="http://schemas.microsoft.com/office/drawing/2014/main" xmlns="" id="{5F9B3521-E1D2-4559-B3C3-62B7EC87C8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999" y="3902134"/>
            <a:ext cx="2232234" cy="331023"/>
          </a:xfrm>
          <a:prstGeom prst="rect">
            <a:avLst/>
          </a:prstGeom>
          <a:solidFill>
            <a:srgbClr val="FFFFFF">
              <a:lumMod val="50000"/>
            </a:srgbClr>
          </a:solidFill>
          <a:ln w="3175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eaLnBrk="0" fontAlgn="auto" latinLnBrk="0" hangingPunct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8400"/>
              </a:buClr>
              <a:buSzTx/>
              <a:buFontTx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 Bold" panose="020D0304000000000000" pitchFamily="50" charset="-127"/>
                <a:ea typeface="나눔고딕 Bold" panose="020D0304000000000000" pitchFamily="50" charset="-127"/>
              </a:rPr>
              <a:t>시스템 구축 사업관리 총괄</a:t>
            </a:r>
            <a:endParaRPr kumimoji="0" lang="ko-KR" altLang="ko-KR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나눔고딕 Bold" panose="020D0304000000000000" pitchFamily="50" charset="-127"/>
              <a:ea typeface="나눔고딕 Bold" panose="020D0304000000000000" pitchFamily="50" charset="-127"/>
            </a:endParaRP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xmlns="" id="{C0931E51-4463-479A-BD67-64C3B543D449}"/>
              </a:ext>
            </a:extLst>
          </p:cNvPr>
          <p:cNvSpPr/>
          <p:nvPr/>
        </p:nvSpPr>
        <p:spPr bwMode="auto">
          <a:xfrm>
            <a:off x="2651913" y="3074245"/>
            <a:ext cx="2232236" cy="3141364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  <a:extLst/>
        </p:spPr>
        <p:txBody>
          <a:bodyPr lIns="36000" tIns="36000" rIns="36000" bIns="36000" rtlCol="0" anchor="t" anchorCtr="0"/>
          <a:lstStyle/>
          <a:p>
            <a:pPr marL="177800" lvl="0" indent="-1778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/>
            </a:pPr>
            <a:r>
              <a:rPr kumimoji="1"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정부통합전산센터 입주 협의 지원</a:t>
            </a:r>
            <a:endParaRPr kumimoji="1" lang="en-US" altLang="ko-KR" sz="1000" kern="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77800" lvl="0" indent="-1778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/>
            </a:pPr>
            <a:r>
              <a:rPr kumimoji="1"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시스템</a:t>
            </a:r>
            <a:r>
              <a:rPr kumimoji="1" lang="en-US" altLang="ko-KR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kumimoji="1"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네트워크</a:t>
            </a:r>
            <a:r>
              <a:rPr kumimoji="1" lang="en-US" altLang="ko-KR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kumimoji="1"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보안 아키텍처 지원</a:t>
            </a:r>
            <a:endParaRPr kumimoji="1" lang="en-US" altLang="ko-KR" sz="1000" kern="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77800" lvl="0" indent="-1778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/>
            </a:pPr>
            <a:r>
              <a:rPr kumimoji="1"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데이터관리 및 마이그레이션 지원</a:t>
            </a:r>
            <a:endParaRPr kumimoji="1" lang="en-US" altLang="ko-KR" sz="1000" kern="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177800" lvl="0" indent="-1778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/>
            </a:pPr>
            <a:r>
              <a:rPr kumimoji="1"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정보시스템 구축 및 설계 시 유관부서별 업무 체계 파악 지원</a:t>
            </a:r>
          </a:p>
          <a:p>
            <a:pPr marL="177800" lvl="0" indent="-1778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/>
            </a:pPr>
            <a:r>
              <a:rPr kumimoji="1"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부패방지종합정보시스템 구축 사업 월간</a:t>
            </a:r>
            <a:r>
              <a:rPr kumimoji="1" lang="en-US" altLang="ko-KR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kumimoji="1"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착수</a:t>
            </a:r>
            <a:r>
              <a:rPr kumimoji="1" lang="en-US" altLang="ko-KR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kumimoji="1"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중간</a:t>
            </a:r>
            <a:r>
              <a:rPr kumimoji="1" lang="en-US" altLang="ko-KR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kumimoji="1"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완료 보고</a:t>
            </a:r>
          </a:p>
          <a:p>
            <a:pPr marL="177800" lvl="0" indent="-1778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/>
            </a:pPr>
            <a:r>
              <a:rPr kumimoji="1"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개발팀과 상시 의사소통 체계 마련을 통해 수시 지원</a:t>
            </a:r>
          </a:p>
          <a:p>
            <a:pPr marL="177800" lvl="0" indent="-17780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  <a:defRPr/>
            </a:pPr>
            <a:endParaRPr kumimoji="1" lang="en-US" altLang="ko-KR" sz="1000" kern="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xmlns="" id="{BA0AD850-FBA0-4373-9201-292F08FBB9BD}"/>
              </a:ext>
            </a:extLst>
          </p:cNvPr>
          <p:cNvSpPr/>
          <p:nvPr/>
        </p:nvSpPr>
        <p:spPr bwMode="auto">
          <a:xfrm>
            <a:off x="2651914" y="2786133"/>
            <a:ext cx="2232235" cy="288000"/>
          </a:xfrm>
          <a:prstGeom prst="rect">
            <a:avLst/>
          </a:prstGeom>
          <a:solidFill>
            <a:srgbClr val="FFFFFF">
              <a:lumMod val="75000"/>
            </a:srgbClr>
          </a:solidFill>
          <a:ln w="127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anchor="ctr">
            <a:scene3d>
              <a:camera prst="orthographicFront"/>
              <a:lightRig rig="threePt" dir="t"/>
            </a:scene3d>
            <a:sp3d contourW="25400">
              <a:bevelT w="1270" h="63500"/>
              <a:contourClr>
                <a:schemeClr val="bg1"/>
              </a:contourClr>
            </a:sp3d>
          </a:bodyPr>
          <a:lstStyle/>
          <a:p>
            <a:pPr marL="0" marR="0" lvl="0" indent="0" algn="ctr" defTabSz="1330325" eaLnBrk="1" fontAlgn="auto" latinLnBrk="1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200" b="0" i="0" u="none" strike="noStrike" kern="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 ExtraBold" pitchFamily="50" charset="-127"/>
                <a:ea typeface="나눔고딕 ExtraBold" pitchFamily="50" charset="-127"/>
              </a:rPr>
              <a:t>시스템 운영</a:t>
            </a:r>
            <a:r>
              <a:rPr kumimoji="1" lang="ko-KR" altLang="en-US" sz="1200" kern="0" spc="-20" dirty="0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rPr>
              <a:t>팀</a:t>
            </a:r>
            <a:endParaRPr kumimoji="1" lang="ko-KR" altLang="en-US" sz="1200" b="0" i="0" u="none" strike="noStrike" kern="0" cap="none" spc="-2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xmlns="" id="{585963DF-BB11-49F6-8E64-28D2ADB889FD}"/>
              </a:ext>
            </a:extLst>
          </p:cNvPr>
          <p:cNvSpPr/>
          <p:nvPr/>
        </p:nvSpPr>
        <p:spPr bwMode="auto">
          <a:xfrm>
            <a:off x="5006828" y="3074245"/>
            <a:ext cx="2232233" cy="3141364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  <a:extLst/>
        </p:spPr>
        <p:txBody>
          <a:bodyPr lIns="36000" tIns="36000" rIns="36000" bIns="36000" rtlCol="0" anchor="t" anchorCtr="0"/>
          <a:lstStyle/>
          <a:p>
            <a:pPr marL="92075" marR="0" lvl="0" indent="-9207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buFontTx/>
              <a:buBlip>
                <a:blip r:embed="rId2"/>
              </a:buBlip>
              <a:tabLst/>
              <a:defRPr/>
            </a:pPr>
            <a:r>
              <a:rPr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정보화 요구사항 제시</a:t>
            </a:r>
            <a:endParaRPr lang="en-US" altLang="ko-KR" sz="1000" kern="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92075" marR="0" lvl="0" indent="-9207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buFontTx/>
              <a:buBlip>
                <a:blip r:embed="rId2"/>
              </a:buBlip>
              <a:tabLst/>
              <a:defRPr/>
            </a:pPr>
            <a:r>
              <a:rPr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지식 활용을 위한 지식 분류체계 및 </a:t>
            </a:r>
            <a:r>
              <a:rPr lang="ko-KR" altLang="en-US" sz="1000" kern="0" dirty="0" err="1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지식맵</a:t>
            </a:r>
            <a:r>
              <a:rPr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체계화 지원</a:t>
            </a:r>
            <a:endParaRPr lang="en-US" altLang="ko-KR" sz="1000" kern="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92075" marR="0" lvl="0" indent="-9207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buFontTx/>
              <a:buBlip>
                <a:blip r:embed="rId2"/>
              </a:buBlip>
              <a:tabLst/>
              <a:defRPr/>
            </a:pPr>
            <a:r>
              <a:rPr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타 기관 연계 세부 정보 식별 지원</a:t>
            </a:r>
            <a:endParaRPr lang="en-US" altLang="ko-KR" sz="1000" kern="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92075" marR="0" lvl="0" indent="-9207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buFontTx/>
              <a:buBlip>
                <a:blip r:embed="rId2"/>
              </a:buBlip>
              <a:tabLst/>
              <a:defRPr/>
            </a:pP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필요 시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특정 업무 </a:t>
            </a:r>
            <a:r>
              <a:rPr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담당자 등 </a:t>
            </a:r>
            <a:r>
              <a:rPr lang="ko-KR" altLang="en-US" sz="1000" kern="0" dirty="0" err="1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부방국</a:t>
            </a:r>
            <a:r>
              <a:rPr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내 현업인력 </a:t>
            </a:r>
            <a:r>
              <a:rPr lang="ko-KR" altLang="en-US" sz="1000" kern="0" dirty="0" err="1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채널링</a:t>
            </a:r>
            <a:r>
              <a:rPr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및 업무협조 지원</a:t>
            </a:r>
            <a:endParaRPr lang="en-US" altLang="ko-KR" sz="1000" kern="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92075" lvl="0" indent="-92075" defTabSz="914400">
              <a:buSzPct val="80000"/>
              <a:buBlip>
                <a:blip r:embed="rId2"/>
              </a:buBlip>
            </a:pPr>
            <a:r>
              <a:rPr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정기보고 참석 및 의견제시</a:t>
            </a:r>
          </a:p>
          <a:p>
            <a:pPr marL="92075" lvl="0" indent="-92075" defTabSz="914400">
              <a:buSzPct val="80000"/>
              <a:buBlip>
                <a:blip r:embed="rId2"/>
              </a:buBlip>
            </a:pPr>
            <a:r>
              <a:rPr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워크샵 참여</a:t>
            </a:r>
          </a:p>
          <a:p>
            <a:pPr marL="92075" lvl="0" indent="-92075" defTabSz="914400">
              <a:buSzPct val="80000"/>
              <a:buBlip>
                <a:blip r:embed="rId2"/>
              </a:buBlip>
            </a:pPr>
            <a:r>
              <a:rPr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부패방지종합정보시스템 구축 사업 월간</a:t>
            </a:r>
            <a:r>
              <a:rPr lang="en-US" altLang="ko-KR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착수</a:t>
            </a:r>
            <a:r>
              <a:rPr lang="en-US" altLang="ko-KR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중간</a:t>
            </a:r>
            <a:r>
              <a:rPr lang="en-US" altLang="ko-KR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완료 보고</a:t>
            </a:r>
          </a:p>
          <a:p>
            <a:pPr marL="92075" lvl="0" indent="-92075" defTabSz="914400">
              <a:buSzPct val="80000"/>
              <a:buBlip>
                <a:blip r:embed="rId2"/>
              </a:buBlip>
            </a:pPr>
            <a:r>
              <a:rPr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개발팀과 상시 의사소통 체계 마련을 통해 수시 지원</a:t>
            </a:r>
          </a:p>
          <a:p>
            <a:pPr marL="92075" marR="0" lvl="0" indent="-9207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buFontTx/>
              <a:buBlip>
                <a:blip r:embed="rId2"/>
              </a:buBlip>
              <a:tabLst/>
              <a:defRPr/>
            </a:pPr>
            <a:endParaRPr kumimoji="0" lang="en-US" altLang="ko-KR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xmlns="" id="{6C9BE377-34E2-44A8-81F4-60B5D49D87A7}"/>
              </a:ext>
            </a:extLst>
          </p:cNvPr>
          <p:cNvSpPr/>
          <p:nvPr/>
        </p:nvSpPr>
        <p:spPr bwMode="auto">
          <a:xfrm>
            <a:off x="5006828" y="2786133"/>
            <a:ext cx="2232234" cy="288000"/>
          </a:xfrm>
          <a:prstGeom prst="rect">
            <a:avLst/>
          </a:prstGeom>
          <a:solidFill>
            <a:srgbClr val="FFFFFF">
              <a:lumMod val="75000"/>
            </a:srgbClr>
          </a:solidFill>
          <a:ln w="127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anchor="ctr">
            <a:scene3d>
              <a:camera prst="orthographicFront"/>
              <a:lightRig rig="threePt" dir="t"/>
            </a:scene3d>
            <a:sp3d contourW="25400">
              <a:bevelT w="1270" h="63500"/>
              <a:contourClr>
                <a:schemeClr val="bg1"/>
              </a:contourClr>
            </a:sp3d>
          </a:bodyPr>
          <a:lstStyle/>
          <a:p>
            <a:pPr marL="0" marR="0" lvl="0" indent="0" algn="ctr" defTabSz="1330325" eaLnBrk="1" fontAlgn="auto" latinLnBrk="1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200" b="0" i="0" u="none" strike="noStrike" kern="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 ExtraBold" pitchFamily="50" charset="-127"/>
                <a:ea typeface="나눔고딕 ExtraBold" pitchFamily="50" charset="-127"/>
              </a:rPr>
              <a:t>구축지원팀</a:t>
            </a:r>
            <a:r>
              <a:rPr kumimoji="1" lang="en-US" altLang="ko-KR" sz="1200" b="0" i="0" u="none" strike="noStrike" kern="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 ExtraBold" pitchFamily="50" charset="-127"/>
                <a:ea typeface="나눔고딕 ExtraBold" pitchFamily="50" charset="-127"/>
              </a:rPr>
              <a:t>(</a:t>
            </a:r>
            <a:r>
              <a:rPr kumimoji="1" lang="ko-KR" altLang="en-US" sz="1200" b="0" i="0" u="none" strike="noStrike" kern="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 ExtraBold" pitchFamily="50" charset="-127"/>
                <a:ea typeface="나눔고딕 ExtraBold" pitchFamily="50" charset="-127"/>
              </a:rPr>
              <a:t>현업</a:t>
            </a:r>
            <a:r>
              <a:rPr kumimoji="1" lang="en-US" altLang="ko-KR" sz="1200" b="0" i="0" u="none" strike="noStrike" kern="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 ExtraBold" pitchFamily="50" charset="-127"/>
                <a:ea typeface="나눔고딕 ExtraBold" pitchFamily="50" charset="-127"/>
              </a:rPr>
              <a:t>)</a:t>
            </a:r>
            <a:endParaRPr kumimoji="1" lang="ko-KR" altLang="en-US" sz="1200" b="0" i="0" u="none" strike="noStrike" kern="0" cap="none" spc="-2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108" name="직사각형 107">
            <a:extLst>
              <a:ext uri="{FF2B5EF4-FFF2-40B4-BE49-F238E27FC236}">
                <a16:creationId xmlns:a16="http://schemas.microsoft.com/office/drawing/2014/main" xmlns="" id="{5A2F48EB-760C-44A7-BAD0-D81D23CEB9AC}"/>
              </a:ext>
            </a:extLst>
          </p:cNvPr>
          <p:cNvSpPr/>
          <p:nvPr/>
        </p:nvSpPr>
        <p:spPr bwMode="auto">
          <a:xfrm>
            <a:off x="7361742" y="3074245"/>
            <a:ext cx="2232233" cy="3141364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2700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</a:ln>
          <a:effectLst/>
          <a:extLst/>
        </p:spPr>
        <p:txBody>
          <a:bodyPr lIns="36000" tIns="36000" rIns="36000" bIns="36000" rtlCol="0" anchor="t" anchorCtr="0"/>
          <a:lstStyle/>
          <a:p>
            <a:pPr marL="92075" marR="0" lvl="0" indent="-9207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0000"/>
              <a:buFontTx/>
              <a:buBlip>
                <a:blip r:embed="rId2"/>
              </a:buBlip>
              <a:tabLst/>
              <a:defRPr/>
            </a:pPr>
            <a:r>
              <a:rPr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정보화 요구사항 제시</a:t>
            </a:r>
            <a:endParaRPr lang="en-US" altLang="ko-KR" sz="1000" kern="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92075" lvl="0" indent="-92075" defTabSz="914400">
              <a:buSzPct val="80000"/>
              <a:buBlip>
                <a:blip r:embed="rId2"/>
              </a:buBlip>
              <a:defRPr/>
            </a:pPr>
            <a:r>
              <a:rPr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지식 활용을 위한 지식 분류체계 및 </a:t>
            </a:r>
            <a:r>
              <a:rPr lang="ko-KR" altLang="en-US" sz="1000" kern="0" dirty="0" err="1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지식맵</a:t>
            </a:r>
            <a:r>
              <a:rPr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검토 및 추가 요구사항 반영 요청</a:t>
            </a:r>
            <a:endParaRPr lang="en-US" altLang="ko-KR" sz="1000" kern="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92075" lvl="0" indent="-92075" defTabSz="914400">
              <a:buSzPct val="80000"/>
              <a:buBlip>
                <a:blip r:embed="rId2"/>
              </a:buBlip>
              <a:defRPr/>
            </a:pPr>
            <a:r>
              <a:rPr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연계 대상정보 협의 및 연계 지원</a:t>
            </a:r>
            <a:endParaRPr lang="en-US" altLang="ko-KR" sz="1000" kern="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92075" lvl="0" indent="-92075" defTabSz="914400">
              <a:buSzPct val="80000"/>
              <a:buBlip>
                <a:blip r:embed="rId2"/>
              </a:buBlip>
              <a:defRPr/>
            </a:pPr>
            <a:r>
              <a:rPr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대상기관 인터뷰 참여</a:t>
            </a:r>
            <a:r>
              <a:rPr lang="en-US" altLang="ko-KR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필요 시</a:t>
            </a:r>
            <a:r>
              <a:rPr lang="en-US" altLang="ko-KR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pPr marL="92075" lvl="0" indent="-92075" defTabSz="914400">
              <a:buSzPct val="80000"/>
              <a:buBlip>
                <a:blip r:embed="rId2"/>
              </a:buBlip>
              <a:defRPr/>
            </a:pPr>
            <a:r>
              <a:rPr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워크샵 참여</a:t>
            </a:r>
          </a:p>
          <a:p>
            <a:pPr marL="92075" lvl="0" indent="-92075" defTabSz="914400">
              <a:buSzPct val="80000"/>
              <a:buBlip>
                <a:blip r:embed="rId2"/>
              </a:buBlip>
              <a:defRPr/>
            </a:pPr>
            <a:r>
              <a:rPr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부패방지종합정보시스템 구축 사업 월간</a:t>
            </a:r>
            <a:r>
              <a:rPr lang="en-US" altLang="ko-KR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착수</a:t>
            </a:r>
            <a:r>
              <a:rPr lang="en-US" altLang="ko-KR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중간</a:t>
            </a:r>
            <a:r>
              <a:rPr lang="en-US" altLang="ko-KR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sz="1000" kern="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완료 보고</a:t>
            </a:r>
          </a:p>
          <a:p>
            <a:pPr marL="92075" lvl="0" indent="-92075" defTabSz="914400">
              <a:buSzPct val="80000"/>
              <a:buBlip>
                <a:blip r:embed="rId2"/>
              </a:buBlip>
              <a:defRPr/>
            </a:pPr>
            <a:endParaRPr lang="en-US" altLang="ko-KR" sz="1000" kern="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9" name="직사각형 108">
            <a:extLst>
              <a:ext uri="{FF2B5EF4-FFF2-40B4-BE49-F238E27FC236}">
                <a16:creationId xmlns:a16="http://schemas.microsoft.com/office/drawing/2014/main" xmlns="" id="{0F4276AC-A321-45B1-A0F1-3DE75E379C2D}"/>
              </a:ext>
            </a:extLst>
          </p:cNvPr>
          <p:cNvSpPr/>
          <p:nvPr/>
        </p:nvSpPr>
        <p:spPr bwMode="auto">
          <a:xfrm>
            <a:off x="7361742" y="2786133"/>
            <a:ext cx="2232234" cy="288000"/>
          </a:xfrm>
          <a:prstGeom prst="rect">
            <a:avLst/>
          </a:prstGeom>
          <a:solidFill>
            <a:srgbClr val="FFFFFF">
              <a:lumMod val="75000"/>
            </a:srgbClr>
          </a:solidFill>
          <a:ln w="127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anchor="ctr">
            <a:scene3d>
              <a:camera prst="orthographicFront"/>
              <a:lightRig rig="threePt" dir="t"/>
            </a:scene3d>
            <a:sp3d contourW="25400">
              <a:bevelT w="1270" h="63500"/>
              <a:contourClr>
                <a:schemeClr val="bg1"/>
              </a:contourClr>
            </a:sp3d>
          </a:bodyPr>
          <a:lstStyle/>
          <a:p>
            <a:pPr marL="0" marR="0" lvl="0" indent="0" algn="ctr" defTabSz="1330325" eaLnBrk="1" fontAlgn="auto" latinLnBrk="1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200" kern="0" spc="-20" dirty="0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rPr>
              <a:t>외부기관 </a:t>
            </a:r>
            <a:r>
              <a:rPr kumimoji="1" lang="en-US" altLang="ko-KR" sz="1200" kern="0" spc="-20" dirty="0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rPr>
              <a:t>TF</a:t>
            </a:r>
            <a:endParaRPr kumimoji="1" lang="ko-KR" altLang="en-US" sz="1200" b="0" i="0" u="none" strike="noStrike" kern="0" cap="none" spc="-2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고딕 ExtraBold" pitchFamily="50" charset="-127"/>
              <a:ea typeface="나눔고딕 ExtraBold" pitchFamily="50" charset="-127"/>
            </a:endParaRPr>
          </a:p>
        </p:txBody>
      </p:sp>
      <p:cxnSp>
        <p:nvCxnSpPr>
          <p:cNvPr id="118" name="꺾인 연결선 73">
            <a:extLst>
              <a:ext uri="{FF2B5EF4-FFF2-40B4-BE49-F238E27FC236}">
                <a16:creationId xmlns:a16="http://schemas.microsoft.com/office/drawing/2014/main" xmlns="" id="{57D3847B-348B-4432-AEAA-6D32139C6A3A}"/>
              </a:ext>
            </a:extLst>
          </p:cNvPr>
          <p:cNvCxnSpPr>
            <a:cxnSpLocks/>
            <a:stCxn id="109" idx="0"/>
            <a:endCxn id="86" idx="2"/>
          </p:cNvCxnSpPr>
          <p:nvPr/>
        </p:nvCxnSpPr>
        <p:spPr>
          <a:xfrm rot="16200000" flipV="1">
            <a:off x="6623179" y="931453"/>
            <a:ext cx="184500" cy="3524860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FFFFFF">
                <a:lumMod val="50000"/>
              </a:srgbClr>
            </a:solidFill>
            <a:prstDash val="solid"/>
          </a:ln>
          <a:effectLst/>
        </p:spPr>
      </p:cxnSp>
      <p:sp>
        <p:nvSpPr>
          <p:cNvPr id="125" name="Rectangle 4">
            <a:extLst>
              <a:ext uri="{FF2B5EF4-FFF2-40B4-BE49-F238E27FC236}">
                <a16:creationId xmlns:a16="http://schemas.microsoft.com/office/drawing/2014/main" xmlns="" id="{7C8D2458-ED3B-4754-AD1E-6977B690DB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2530" y="5511489"/>
            <a:ext cx="2122581" cy="636397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/>
          <a:lstStyle/>
          <a:p>
            <a:pPr marL="0" marR="0" lvl="0" indent="0" algn="ctr" defTabSz="914400" eaLnBrk="0" fontAlgn="auto" latinLnBrk="0" hangingPunct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8400"/>
              </a:buClr>
              <a:buSzTx/>
              <a:buFontTx/>
              <a:buNone/>
              <a:tabLst/>
              <a:defRPr/>
            </a:pPr>
            <a:r>
              <a:rPr kumimoji="0" lang="ko-KR" altLang="en-US" sz="105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현 시스템 운영 및 유지보수팀에서 응용 유지보수를 담당하는 </a:t>
            </a:r>
            <a:r>
              <a:rPr lang="ko-KR" altLang="en-US" sz="105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인력으로 구성</a:t>
            </a:r>
            <a:endParaRPr kumimoji="0" lang="ko-KR" altLang="en-US" sz="105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26" name="Rectangle 4">
            <a:extLst>
              <a:ext uri="{FF2B5EF4-FFF2-40B4-BE49-F238E27FC236}">
                <a16:creationId xmlns:a16="http://schemas.microsoft.com/office/drawing/2014/main" xmlns="" id="{B0FDD443-83F3-4DB0-95E7-2056FC47EC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0235" y="5511489"/>
            <a:ext cx="2122581" cy="636397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/>
          <a:lstStyle/>
          <a:p>
            <a:pPr marL="0" marR="0" lvl="0" indent="0" algn="ctr" defTabSz="914400" eaLnBrk="0" fontAlgn="auto" latinLnBrk="0" hangingPunct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8400"/>
              </a:buClr>
              <a:buSzTx/>
              <a:buFontTx/>
              <a:buNone/>
              <a:tabLst/>
              <a:defRPr/>
            </a:pPr>
            <a:r>
              <a:rPr lang="ko-KR" altLang="en-US" sz="105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현업부서 조사관 등 부패방지 신고처리 업무를 잘 알고있는 현업부서의 인력으로 구성</a:t>
            </a:r>
            <a:endParaRPr kumimoji="0" lang="ko-KR" altLang="en-US" sz="105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27" name="Rectangle 4">
            <a:extLst>
              <a:ext uri="{FF2B5EF4-FFF2-40B4-BE49-F238E27FC236}">
                <a16:creationId xmlns:a16="http://schemas.microsoft.com/office/drawing/2014/main" xmlns="" id="{1167BBED-528E-4A0A-8396-B65200ADC7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8634" y="5511489"/>
            <a:ext cx="2122581" cy="636397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/>
          <a:lstStyle/>
          <a:p>
            <a:pPr lvl="0" algn="ctr" defTabSz="914400" eaLnBrk="0" hangingPunct="0">
              <a:lnSpc>
                <a:spcPct val="105000"/>
              </a:lnSpc>
              <a:buClr>
                <a:srgbClr val="008400"/>
              </a:buClr>
              <a:defRPr/>
            </a:pPr>
            <a:r>
              <a:rPr lang="ko-KR" altLang="en-US" sz="105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연계대상 시스템 운영기관</a:t>
            </a:r>
            <a:r>
              <a:rPr lang="en-US" altLang="ko-KR" sz="105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</a:t>
            </a:r>
            <a:r>
              <a:rPr lang="ko-KR" altLang="en-US" sz="105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부패신고를 접수</a:t>
            </a:r>
            <a:r>
              <a:rPr lang="en-US" altLang="ko-KR" sz="105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sz="105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처리 기관 등의 외부기관 담당자</a:t>
            </a:r>
            <a:endParaRPr kumimoji="0" lang="ko-KR" altLang="en-US" sz="105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4" name="Text Box 6">
            <a:extLst>
              <a:ext uri="{FF2B5EF4-FFF2-40B4-BE49-F238E27FC236}">
                <a16:creationId xmlns:a16="http://schemas.microsoft.com/office/drawing/2014/main" xmlns="" id="{E340F2FE-6398-40B5-9C34-C5A3C88445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5256" y="1669894"/>
            <a:ext cx="2795488" cy="288147"/>
          </a:xfrm>
          <a:prstGeom prst="rect">
            <a:avLst/>
          </a:prstGeom>
          <a:noFill/>
        </p:spPr>
        <p:txBody>
          <a:bodyPr wrap="none" rtlCol="0">
            <a:noAutofit/>
          </a:bodyPr>
          <a:lstStyle>
            <a:defPPr>
              <a:defRPr lang="en-US"/>
            </a:defPPr>
            <a:lvl1pPr algn="ctr">
              <a:defRPr sz="1400" u="sng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ko-KR" altLang="en-US" dirty="0"/>
              <a:t>사업추진체계</a:t>
            </a:r>
          </a:p>
        </p:txBody>
      </p:sp>
    </p:spTree>
    <p:extLst>
      <p:ext uri="{BB962C8B-B14F-4D97-AF65-F5344CB8AC3E}">
        <p14:creationId xmlns:p14="http://schemas.microsoft.com/office/powerpoint/2010/main" val="731120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사업추진체계 수행 업무 정의</a:t>
            </a:r>
            <a:r>
              <a:rPr lang="en-US" altLang="ko-KR" dirty="0"/>
              <a:t>(1/2)</a:t>
            </a:r>
            <a:endParaRPr lang="ko-KR" altLang="en-US" dirty="0"/>
          </a:p>
        </p:txBody>
      </p:sp>
      <p:sp>
        <p:nvSpPr>
          <p:cNvPr id="55" name="텍스트 개체 틀 5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3.11 </a:t>
            </a:r>
            <a:r>
              <a:rPr lang="ko-KR" altLang="en-US" dirty="0"/>
              <a:t>부패방지 운영관리 조직체계 정립</a:t>
            </a:r>
            <a:endParaRPr lang="en-US" altLang="ko-KR" dirty="0"/>
          </a:p>
          <a:p>
            <a:r>
              <a:rPr lang="en-US" altLang="ko-KR" dirty="0"/>
              <a:t>3.11.2 </a:t>
            </a:r>
            <a:r>
              <a:rPr lang="ko-KR" altLang="en-US" dirty="0"/>
              <a:t>사업추진체계 수립</a:t>
            </a:r>
            <a:endParaRPr lang="en-US" altLang="ko-KR" dirty="0"/>
          </a:p>
        </p:txBody>
      </p:sp>
      <p:sp>
        <p:nvSpPr>
          <p:cNvPr id="45" name="TextBox 44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내부 업무전문가와 상시 소통할 수 있는 체계를 구현하기 위해 시스템구축지원팀을 별도로 운영하고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다양한 기관에서 활용이 가능한 시스템의 구축을 위해 외부기관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TF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를 구성하여 설계부터 외부기관의 활용성을 고려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aphicFrame>
        <p:nvGraphicFramePr>
          <p:cNvPr id="54" name="Group 54">
            <a:extLst>
              <a:ext uri="{FF2B5EF4-FFF2-40B4-BE49-F238E27FC236}">
                <a16:creationId xmlns:a16="http://schemas.microsoft.com/office/drawing/2014/main" xmlns="" id="{8E1FFA11-A12D-41DF-9D2A-3FE744ABDA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5409771"/>
              </p:ext>
            </p:extLst>
          </p:nvPr>
        </p:nvGraphicFramePr>
        <p:xfrm>
          <a:off x="264941" y="1709517"/>
          <a:ext cx="9368580" cy="4662307"/>
        </p:xfrm>
        <a:graphic>
          <a:graphicData uri="http://schemas.openxmlformats.org/drawingml/2006/table">
            <a:tbl>
              <a:tblPr/>
              <a:tblGrid>
                <a:gridCol w="12589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926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11699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47830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9pPr>
                    </a:lstStyle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 분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9pPr>
                    </a:lstStyle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 성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9pPr>
                    </a:lstStyle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담 당 업 무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67104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부패방지종합정보시스템 구축추진단장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9pPr>
                    </a:lstStyle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행정관리담당관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(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과장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)</a:t>
                      </a: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sym typeface="Wingdings" pitchFamily="2" charset="2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9pPr>
                    </a:lstStyle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시스템 구축 총괄</a:t>
                      </a:r>
                    </a:p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사업추진을 위한 주요 정책결정 및 부처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/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부서간 의견조정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sym typeface="Wingdings" pitchFamily="2" charset="2"/>
                      </a:endParaRPr>
                    </a:p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시스템 구축 총괄 감독 수행</a:t>
                      </a:r>
                    </a:p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의사결정 및 단계별 추진사항에 대한 심의 확정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3372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사업관리전담기관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9pPr>
                    </a:lstStyle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전자정부지원사업 사업관리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9pPr>
                    </a:lstStyle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본 프로젝트의 사업에 대한 전반적 관리 및 평가 수행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1661614"/>
                  </a:ext>
                </a:extLst>
              </a:tr>
              <a:tr h="233372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정보시스템 감리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9pPr>
                    </a:lstStyle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외부 감리업체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9pPr>
                    </a:lstStyle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프로젝트 진행 과정 및 산출물 품질에 대한 감리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30560697"/>
                  </a:ext>
                </a:extLst>
              </a:tr>
              <a:tr h="667104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구축팀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9pPr>
                    </a:lstStyle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  <a:sym typeface="Wingdings" pitchFamily="2" charset="2"/>
                        </a:rPr>
                        <a:t>행정관리담당관실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  <a:sym typeface="Wingdings" pitchFamily="2" charset="2"/>
                        </a:rPr>
                        <a:t> 부패방지종합정보시스템 담당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9pPr>
                    </a:lstStyle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  <a:sym typeface="Wingdings" pitchFamily="2" charset="2"/>
                        </a:rPr>
                        <a:t>사업 총괄 관리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  <a:sym typeface="Wingdings" pitchFamily="2" charset="2"/>
                      </a:endParaRPr>
                    </a:p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  <a:sym typeface="Wingdings" pitchFamily="2" charset="2"/>
                        </a:rPr>
                        <a:t>구축 사업 프로젝트추진 및 관리계획 수립</a:t>
                      </a:r>
                    </a:p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  <a:sym typeface="Wingdings" pitchFamily="2" charset="2"/>
                        </a:rPr>
                        <a:t>사업 진행</a:t>
                      </a: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  <a:sym typeface="Wingdings" pitchFamily="2" charset="2"/>
                        </a:rPr>
                        <a:t>/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  <a:sym typeface="Wingdings" pitchFamily="2" charset="2"/>
                        </a:rPr>
                        <a:t>진도 관리 및 결과 보고</a:t>
                      </a:r>
                    </a:p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  <a:sym typeface="Wingdings" pitchFamily="2" charset="2"/>
                        </a:rPr>
                        <a:t>분야별 추진팀과 전담사업자간의 조정 역할 수행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55285613"/>
                  </a:ext>
                </a:extLst>
              </a:tr>
              <a:tr h="110083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사업관리 총괄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9pPr>
                    </a:lstStyle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  <a:sym typeface="Wingdings" pitchFamily="2" charset="2"/>
                        </a:rPr>
                        <a:t>행정관리담당관실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  <a:sym typeface="Wingdings" pitchFamily="2" charset="2"/>
                        </a:rPr>
                        <a:t> 부패방지종합정보시스템 담당 사무관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9pPr>
                    </a:lstStyle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사업 수행 총괄 수행 관리 및 실적 점검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유관기관 협의체 운영 및 변화관리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각 구축 사업 방향 및 사용자 상세 요구사항 관리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포털 이용 및 관리 프로세스 상의 요구사항</a:t>
                      </a: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화면 항목의 검토</a:t>
                      </a: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/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결정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영역별 아키텍처 적용 설계 방안 검토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관련 시스템</a:t>
                      </a: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기관</a:t>
                      </a: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)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간 연계 범위 검토 및 설계 방안 결정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정부통합전산센터 입주 및 시스템 구성 관리 협의</a:t>
                      </a: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/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의사결정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55868954"/>
                  </a:ext>
                </a:extLst>
              </a:tr>
              <a:tr h="639067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운영팀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  <a:sym typeface="Wingdings" pitchFamily="2" charset="2"/>
                        </a:rPr>
                        <a:t>現 부패방지종합정보시스템 유지보수팀 중 응용부문 유지보수 </a:t>
                      </a:r>
                      <a:r>
                        <a:rPr kumimoji="1" lang="ko-KR" altLang="en-US" sz="10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  <a:sym typeface="Wingdings" pitchFamily="2" charset="2"/>
                        </a:rPr>
                        <a:t>담당팀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  <a:sym typeface="Wingdings" pitchFamily="2" charset="2"/>
                      </a:endParaRPr>
                    </a:p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  <a:sym typeface="Wingdings" pitchFamily="2" charset="2"/>
                        </a:rPr>
                        <a:t>‘18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  <a:sym typeface="Wingdings" pitchFamily="2" charset="2"/>
                        </a:rPr>
                        <a:t>년 이후 전년도 개발팀이 운영팀으로 전환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  <a:sym typeface="Wingdings" pitchFamily="2" charset="2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정부통합전산센터 입주 협의 지원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시스템</a:t>
                      </a: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/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네트워크</a:t>
                      </a: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/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보안 아키텍처 지원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데이터관리 및 마이그레이션 지원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6710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구축지원팀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현업부서 조사관 등 부패방지국 업무를 숙지하고 있는 내부 인력으로 구성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sym typeface="Wingdings" pitchFamily="2" charset="2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  <a:sym typeface="Wingdings" pitchFamily="2" charset="2"/>
                        </a:rPr>
                        <a:t>정보화 요구 및 내부 활용 기능 정의</a:t>
                      </a:r>
                    </a:p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  <a:sym typeface="Wingdings" pitchFamily="2" charset="2"/>
                        </a:rPr>
                        <a:t>지식 활용을 위한 지식 분류체계 및 </a:t>
                      </a:r>
                      <a:r>
                        <a:rPr kumimoji="1" lang="ko-KR" altLang="en-US" sz="10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  <a:sym typeface="Wingdings" pitchFamily="2" charset="2"/>
                        </a:rPr>
                        <a:t>지식맵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  <a:sym typeface="Wingdings" pitchFamily="2" charset="2"/>
                        </a:rPr>
                        <a:t> 체계화 지원</a:t>
                      </a:r>
                    </a:p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  <a:sym typeface="Wingdings" pitchFamily="2" charset="2"/>
                        </a:rPr>
                        <a:t>타 기관 연계 세부 정보 식별 지원</a:t>
                      </a:r>
                    </a:p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  <a:sym typeface="Wingdings" pitchFamily="2" charset="2"/>
                        </a:rPr>
                        <a:t>(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  <a:sym typeface="Wingdings" pitchFamily="2" charset="2"/>
                        </a:rPr>
                        <a:t>필요 시</a:t>
                      </a: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  <a:sym typeface="Wingdings" pitchFamily="2" charset="2"/>
                        </a:rPr>
                        <a:t>) 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  <a:sym typeface="Wingdings" pitchFamily="2" charset="2"/>
                        </a:rPr>
                        <a:t>특정 업무 담당자 등 </a:t>
                      </a:r>
                      <a:r>
                        <a:rPr kumimoji="1" lang="ko-KR" altLang="en-US" sz="10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  <a:sym typeface="Wingdings" pitchFamily="2" charset="2"/>
                        </a:rPr>
                        <a:t>부방국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  <a:sym typeface="Wingdings" pitchFamily="2" charset="2"/>
                        </a:rPr>
                        <a:t> 내 현업인력 </a:t>
                      </a:r>
                      <a:r>
                        <a:rPr kumimoji="1" lang="ko-KR" altLang="en-US" sz="10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  <a:sym typeface="Wingdings" pitchFamily="2" charset="2"/>
                        </a:rPr>
                        <a:t>채널링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  <a:sym typeface="Wingdings" pitchFamily="2" charset="2"/>
                        </a:rPr>
                        <a:t> 및 업무협조 지원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303895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1471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사업추진체계 수행 업무 정의</a:t>
            </a:r>
            <a:r>
              <a:rPr lang="en-US" altLang="ko-KR" dirty="0"/>
              <a:t>(2/2)</a:t>
            </a:r>
            <a:endParaRPr lang="ko-KR" altLang="en-US" dirty="0"/>
          </a:p>
        </p:txBody>
      </p:sp>
      <p:sp>
        <p:nvSpPr>
          <p:cNvPr id="55" name="텍스트 개체 틀 5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3.11 </a:t>
            </a:r>
            <a:r>
              <a:rPr lang="ko-KR" altLang="en-US" dirty="0"/>
              <a:t>부패방지 운영관리 조직체계 정립</a:t>
            </a:r>
            <a:endParaRPr lang="en-US" altLang="ko-KR" dirty="0"/>
          </a:p>
          <a:p>
            <a:r>
              <a:rPr lang="en-US" altLang="ko-KR" dirty="0"/>
              <a:t>3.11.2 </a:t>
            </a:r>
            <a:r>
              <a:rPr lang="ko-KR" altLang="en-US" dirty="0"/>
              <a:t>사업추진체계 수립</a:t>
            </a:r>
            <a:endParaRPr lang="en-US" altLang="ko-KR" dirty="0"/>
          </a:p>
        </p:txBody>
      </p:sp>
      <p:sp>
        <p:nvSpPr>
          <p:cNvPr id="45" name="TextBox 44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내부 업무전문가와 상시 소통할 수 있는 체계를 구현하기 위해 시스템구축지원팀을 별도로 운영하고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다양한 기관에서 활용이 가능한 시스템의 구축을 위해 외부기관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TF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를 구성하여 설계부터 외부기관의 활용성을 고려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aphicFrame>
        <p:nvGraphicFramePr>
          <p:cNvPr id="54" name="Group 54">
            <a:extLst>
              <a:ext uri="{FF2B5EF4-FFF2-40B4-BE49-F238E27FC236}">
                <a16:creationId xmlns:a16="http://schemas.microsoft.com/office/drawing/2014/main" xmlns="" id="{8E1FFA11-A12D-41DF-9D2A-3FE744ABDA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501584"/>
              </p:ext>
            </p:extLst>
          </p:nvPr>
        </p:nvGraphicFramePr>
        <p:xfrm>
          <a:off x="264941" y="1709517"/>
          <a:ext cx="9368580" cy="4702440"/>
        </p:xfrm>
        <a:graphic>
          <a:graphicData uri="http://schemas.openxmlformats.org/drawingml/2006/table">
            <a:tbl>
              <a:tblPr/>
              <a:tblGrid>
                <a:gridCol w="12589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926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11699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19535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9pPr>
                    </a:lstStyle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 분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9pPr>
                    </a:lstStyle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 성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9pPr>
                    </a:lstStyle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담 당 업 무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9093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외부기관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TF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9pPr>
                    </a:lstStyle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경찰청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보조금통합관리시스템 </a:t>
                      </a:r>
                      <a:r>
                        <a:rPr kumimoji="1" lang="ko-KR" alt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추진단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등 연계 대상기관의 연계 또는 운영 담당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경기도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강남구청 등 지방자치단체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언론사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교육청 등 유형별 대표기관 업무 담당자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컨설팅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TF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활용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9pPr>
                    </a:lstStyle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  <a:sym typeface="Wingdings" pitchFamily="2" charset="2"/>
                        </a:rPr>
                        <a:t>정보화 요구 및 기관 활용 기능 정의</a:t>
                      </a:r>
                    </a:p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  <a:sym typeface="Wingdings" pitchFamily="2" charset="2"/>
                        </a:rPr>
                        <a:t>지식 활용을 위한 지식 분류체계 및 </a:t>
                      </a:r>
                      <a:r>
                        <a:rPr kumimoji="1" lang="ko-KR" altLang="en-US" sz="1000" b="0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  <a:sym typeface="Wingdings" pitchFamily="2" charset="2"/>
                        </a:rPr>
                        <a:t>지식맵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  <a:sym typeface="Wingdings" pitchFamily="2" charset="2"/>
                        </a:rPr>
                        <a:t> 체계화 지원</a:t>
                      </a:r>
                    </a:p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연계대상 시스템에 대한 기초자료 제공 및 연계 방안 등에 대한 검토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확인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73427695"/>
                  </a:ext>
                </a:extLst>
              </a:tr>
              <a:tr h="462869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사업수행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PM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9pPr>
                    </a:lstStyle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사업수행 용역 사업단 담당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PM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Franklin Gothic Medium"/>
                          <a:ea typeface="SimHei"/>
                        </a:defRPr>
                      </a:lvl9pPr>
                    </a:lstStyle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  <a:sym typeface="Wingdings" pitchFamily="2" charset="2"/>
                        </a:rPr>
                        <a:t>시스템 구축 사업 조정 및 총괄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  <a:sym typeface="Wingdings" pitchFamily="2" charset="2"/>
                      </a:endParaRPr>
                    </a:p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  <a:sym typeface="Wingdings" pitchFamily="2" charset="2"/>
                        </a:rPr>
                        <a:t>프로젝트 일정 및 진도확인</a:t>
                      </a: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  <a:sym typeface="Wingdings" pitchFamily="2" charset="2"/>
                        </a:rPr>
                        <a:t>, 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  <a:sym typeface="Wingdings" pitchFamily="2" charset="2"/>
                        </a:rPr>
                        <a:t>품질보증 계획 및 검토결과 확인</a:t>
                      </a: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  <a:sym typeface="Wingdings" pitchFamily="2" charset="2"/>
                        </a:rPr>
                        <a:t>·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  <a:sym typeface="Wingdings" pitchFamily="2" charset="2"/>
                        </a:rPr>
                        <a:t>승인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  <a:sym typeface="Wingdings" pitchFamily="2" charset="2"/>
                      </a:endParaRPr>
                    </a:p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  <a:sym typeface="Wingdings" pitchFamily="2" charset="2"/>
                        </a:rPr>
                        <a:t>사업관련 각종 보고자료 작성 및 보고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71394551"/>
                  </a:ext>
                </a:extLst>
              </a:tr>
              <a:tr h="462869">
                <a:tc rowSpan="8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사업수행팀</a:t>
                      </a:r>
                      <a:endParaRPr kumimoji="1" lang="en-US" altLang="ko-KR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1" lang="en-US" altLang="ko-KR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용역 사업단</a:t>
                      </a:r>
                      <a:r>
                        <a:rPr kumimoji="1" lang="en-US" altLang="ko-KR" sz="1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)</a:t>
                      </a:r>
                      <a:endParaRPr kumimoji="1" lang="ko-KR" altLang="en-US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36000" marR="36000" marT="0" marB="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품질관리 담당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프로젝트 품질진단 및 품질평가</a:t>
                      </a:r>
                    </a:p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품질보증계획서 작성 및 품질보증 활동 실시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각 이해관계자 별 정보화 요구사항에 대한 품질 검토확인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479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개발 표준화 담당</a:t>
                      </a:r>
                      <a:r>
                        <a:rPr kumimoji="1" lang="en-US" altLang="ko-KR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공통모듈 담당</a:t>
                      </a:r>
                      <a:r>
                        <a:rPr kumimoji="1" lang="en-US" altLang="ko-KR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응용시스템의 표준화 체계 정립</a:t>
                      </a: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표준 아키텍처 구성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공통 응용모듈 개발 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0263550"/>
                  </a:ext>
                </a:extLst>
              </a:tr>
              <a:tr h="334798"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endParaRPr kumimoji="1" lang="ko-KR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서비스 담당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각 부문별 응용시스템 분석 및 설계</a:t>
                      </a: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구축 및 테스트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지식 관리 모델의 시스템 적용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42756590"/>
                  </a:ext>
                </a:extLst>
              </a:tr>
              <a:tr h="33479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데이터모델 담당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데이터 모델 설계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데이터 이력관리 및 표준</a:t>
                      </a: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/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구조</a:t>
                      </a: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/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품질관리 체계 구성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91661614"/>
                  </a:ext>
                </a:extLst>
              </a:tr>
              <a:tr h="33479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연계시스템 담당</a:t>
                      </a: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연계 통합 체계 구축</a:t>
                      </a: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연계 개발 표준화 추진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외부 기관간 연계 범위 검토</a:t>
                      </a: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방안 수립 및 연계 수행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30560697"/>
                  </a:ext>
                </a:extLst>
              </a:tr>
              <a:tr h="334798"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endParaRPr kumimoji="1" lang="ko-KR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기반인프라 담당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정부통합전산센터와 협조 체계 구축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en-US" altLang="ko-KR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H/W, S/W, N/W </a:t>
                      </a: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아키텍처 구조 정의 및 설계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55285613"/>
                  </a:ext>
                </a:extLst>
              </a:tr>
              <a:tr h="334798"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endParaRPr kumimoji="1" lang="ko-KR" alt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산돌고딕B" pitchFamily="18" charset="-127"/>
                        <a:ea typeface="산돌고딕B" pitchFamily="18" charset="-127"/>
                        <a:cs typeface="+mn-cs"/>
                      </a:endParaRP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ko-KR" altLang="en-US" sz="1000" b="0" i="0" u="none" strike="noStrike" kern="1200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보안 및 정보보호 관련 담당</a:t>
                      </a:r>
                      <a:endParaRPr kumimoji="1" lang="ko-KR" altLang="en-US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시스템 보안 규정 수립 및 관리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개인정보보호 체계 수립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55868954"/>
                  </a:ext>
                </a:extLst>
              </a:tr>
              <a:tr h="206728">
                <a:tc vMerge="1"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endParaRPr kumimoji="1" lang="ko-KR" altLang="en-US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36000" marR="36000" marT="0" marB="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>
                        <a:lumMod val="9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지식화 담당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지식 분류체계 및 서비스 맵 도출</a:t>
                      </a:r>
                      <a:endParaRPr kumimoji="1" lang="en-US" altLang="ko-KR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7349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사업추진체계 인력정의</a:t>
            </a:r>
          </a:p>
        </p:txBody>
      </p:sp>
      <p:sp>
        <p:nvSpPr>
          <p:cNvPr id="55" name="텍스트 개체 틀 5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3.11 </a:t>
            </a:r>
            <a:r>
              <a:rPr lang="ko-KR" altLang="en-US" dirty="0"/>
              <a:t>부패방지 운영관리 조직체계 정립</a:t>
            </a:r>
            <a:endParaRPr lang="en-US" altLang="ko-KR" dirty="0"/>
          </a:p>
          <a:p>
            <a:r>
              <a:rPr lang="en-US" altLang="ko-KR" dirty="0"/>
              <a:t>3.11.2 </a:t>
            </a:r>
            <a:r>
              <a:rPr lang="ko-KR" altLang="en-US" dirty="0"/>
              <a:t>사업추진체계 수립</a:t>
            </a:r>
            <a:endParaRPr lang="en-US" altLang="ko-KR" dirty="0"/>
          </a:p>
        </p:txBody>
      </p:sp>
      <p:sp>
        <p:nvSpPr>
          <p:cNvPr id="45" name="TextBox 44"/>
          <p:cNvSpPr txBox="1"/>
          <p:nvPr/>
        </p:nvSpPr>
        <p:spPr>
          <a:xfrm>
            <a:off x="264940" y="980728"/>
            <a:ext cx="93665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사업추진체계 구성에 따른 소요인원을 다음과 같이 산정함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aphicFrame>
        <p:nvGraphicFramePr>
          <p:cNvPr id="8" name="Group 54">
            <a:extLst>
              <a:ext uri="{FF2B5EF4-FFF2-40B4-BE49-F238E27FC236}">
                <a16:creationId xmlns:a16="http://schemas.microsoft.com/office/drawing/2014/main" xmlns="" id="{0E25DB24-5E74-4EED-B273-B5640A9EC1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2119984"/>
              </p:ext>
            </p:extLst>
          </p:nvPr>
        </p:nvGraphicFramePr>
        <p:xfrm>
          <a:off x="273050" y="1700809"/>
          <a:ext cx="9359900" cy="4712374"/>
        </p:xfrm>
        <a:graphic>
          <a:graphicData uri="http://schemas.openxmlformats.org/drawingml/2006/table">
            <a:tbl>
              <a:tblPr/>
              <a:tblGrid>
                <a:gridCol w="162480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35940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2368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5201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7388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선정기준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상주</a:t>
                      </a:r>
                      <a:r>
                        <a:rPr kumimoji="1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비상주 구분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소요인원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767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부패방지종합정보시스템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구축 추진 단장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사업추진을 위한 주요 정책결정 및 부처 및 부서간 의견조정이 가능한 자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비상주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1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명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790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사업관리전담기관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전자정부사업의 관리를 전담하는 한국정보화진흥원의 사업관리 전문인력으로 편성된 자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비상주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-</a:t>
                      </a: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sym typeface="Wingdings" pitchFamily="2" charset="2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78856111"/>
                  </a:ext>
                </a:extLst>
              </a:tr>
              <a:tr h="3807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정보시스템 감리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외부 감리 업체 선정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감리기간 상주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감리 시 계약 및 협의 결정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29584592"/>
                  </a:ext>
                </a:extLst>
              </a:tr>
              <a:tr h="25790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</a:t>
                      </a:r>
                      <a:r>
                        <a:rPr kumimoji="1" lang="ko-KR" alt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구축팀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본 사업을 책임지고 검토하며 최종 의사 결정을 지원 할 수 있는 자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sym typeface="Wingdings" pitchFamily="2" charset="2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비상주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2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명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49582431"/>
                  </a:ext>
                </a:extLst>
              </a:tr>
              <a:tr h="41767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사업 관리 총괄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본 사업을 책임지고 검토하며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정보시스템 구축에 따른 변화 방향정립이 가능한 자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sym typeface="Wingdings" pitchFamily="2" charset="2"/>
                      </a:endParaRPr>
                    </a:p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부패방지종합정보시스템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BPR/ISP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사업을 추진한 기획 담당자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상주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sym typeface="Wingdings" pitchFamily="2" charset="2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1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명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24392616"/>
                  </a:ext>
                </a:extLst>
              </a:tr>
              <a:tr h="25790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운영팀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現 부패방지시스템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(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청렴신문고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청렴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-e,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 </a:t>
                      </a:r>
                      <a:r>
                        <a:rPr kumimoji="1" lang="ko-KR" alt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제로미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)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유지보수 인력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비상주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2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명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84723410"/>
                  </a:ext>
                </a:extLst>
              </a:tr>
              <a:tr h="25790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구축 지원팀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부패방지종합정보시스템 구축 방향에 대한 자문이 가능한 자로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현업에서 부패방지종합정보시스템을 사용할 주체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비상주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명 이상</a:t>
                      </a:r>
                      <a:endParaRPr kumimoji="1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sym typeface="Wingdings" pitchFamily="2" charset="2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07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외부기관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TF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부패방지종합정보시스템과 유관기관 시스템과의 정보 연계에 대한 자문이 가능한 자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sym typeface="Wingdings" pitchFamily="2" charset="2"/>
                      </a:endParaRPr>
                    </a:p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필요 기능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정보관리 등 외부기관의 부패방지종합정보시스템 활용에 대한 자문이 가능한 자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sym typeface="Wingdings" pitchFamily="2" charset="2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상주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비상주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10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명 이상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5790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사업 수행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PM</a:t>
                      </a:r>
                      <a:endParaRPr kumimoji="1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sym typeface="Wingdings" pitchFamily="2" charset="2"/>
                        </a:rPr>
                        <a:t>사업을 잘 이해하고 있는 전문가로서 사업을 담당하여 추진이 가능한 자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sym typeface="Wingdings" pitchFamily="2" charset="2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상주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명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15549195"/>
                  </a:ext>
                </a:extLst>
              </a:tr>
              <a:tr h="137632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사업수행팀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프로젝트 품질진단 및 품질평가 관리가 가능한 자 포함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부패방지서비스에 대한 이해와 지식관리 체계 수립 경험이 있는 자 포함</a:t>
                      </a:r>
                    </a:p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개발 표준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전자정부프레임워크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수립이 가능한 자 포함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 표준화 체계 정립이 가능한 자 포함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포털 서비스에 대한 구축사업 경험이 있는 자 포함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적용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아키텍처 설계 및 기반인프라 관련 구축사업 경험이 있는 자 포함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정부통합전산센터에 기반인프라 시스템 구축 경험이 있는 자 포함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01600" marR="0" lvl="0" indent="-1016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다양한 기관과의 연계 경험을 가지고 있는 자 포함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상주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01600" marR="0" lvl="0" indent="-1016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구축 시 계약 및 협의 결정</a:t>
                      </a:r>
                    </a:p>
                  </a:txBody>
                  <a:tcPr marL="90000" marR="90000" marT="46800" marB="46800" anchor="ctr" horzOverflow="overflow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6812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국민권익위원회의 정보시스템 운영 조직 특징</a:t>
            </a:r>
          </a:p>
        </p:txBody>
      </p:sp>
      <p:sp>
        <p:nvSpPr>
          <p:cNvPr id="55" name="텍스트 개체 틀 5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3.11 </a:t>
            </a:r>
            <a:r>
              <a:rPr lang="ko-KR" altLang="en-US" dirty="0"/>
              <a:t>부패방지 운영관리 조직체계 정립</a:t>
            </a:r>
            <a:endParaRPr lang="en-US" altLang="ko-KR" dirty="0"/>
          </a:p>
          <a:p>
            <a:r>
              <a:rPr lang="en-US" altLang="ko-KR" dirty="0"/>
              <a:t>3.11.3 </a:t>
            </a:r>
            <a:r>
              <a:rPr lang="ko-KR" altLang="en-US" dirty="0"/>
              <a:t>시스템 운영조직 정의</a:t>
            </a:r>
            <a:endParaRPr lang="en-US" altLang="ko-KR" dirty="0"/>
          </a:p>
        </p:txBody>
      </p:sp>
      <p:sp>
        <p:nvSpPr>
          <p:cNvPr id="45" name="TextBox 44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본 사업은 다양한 이해관계자를 대상으로 한 범정부 사업으로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시스템 전문성과 지식관리가 필요함으로 운영조직 구성 시 관계관리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외부기관 연계지원 및 지식관리 전담조직의 구성이 필요함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71" name="Text Box 6">
            <a:extLst>
              <a:ext uri="{FF2B5EF4-FFF2-40B4-BE49-F238E27FC236}">
                <a16:creationId xmlns:a16="http://schemas.microsoft.com/office/drawing/2014/main" xmlns="" id="{F2FF0B9B-18A5-4FA0-934F-8602DA39DB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6859" y="1920865"/>
            <a:ext cx="2795488" cy="288147"/>
          </a:xfrm>
          <a:prstGeom prst="rect">
            <a:avLst/>
          </a:prstGeom>
          <a:noFill/>
        </p:spPr>
        <p:txBody>
          <a:bodyPr wrap="none" rtlCol="0">
            <a:noAutofit/>
          </a:bodyPr>
          <a:lstStyle>
            <a:defPPr>
              <a:defRPr lang="en-US"/>
            </a:defPPr>
            <a:lvl1pPr algn="ctr">
              <a:defRPr sz="1400" u="sng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ko-KR" altLang="en-US" dirty="0"/>
              <a:t>사업의 특성</a:t>
            </a:r>
          </a:p>
        </p:txBody>
      </p:sp>
      <p:sp>
        <p:nvSpPr>
          <p:cNvPr id="178" name="Text Box 6">
            <a:extLst>
              <a:ext uri="{FF2B5EF4-FFF2-40B4-BE49-F238E27FC236}">
                <a16:creationId xmlns:a16="http://schemas.microsoft.com/office/drawing/2014/main" xmlns="" id="{D7F8FBCF-2CBF-4D21-A42D-A8CA28DA93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2008" y="1920865"/>
            <a:ext cx="2795488" cy="288147"/>
          </a:xfrm>
          <a:prstGeom prst="rect">
            <a:avLst/>
          </a:prstGeom>
          <a:noFill/>
        </p:spPr>
        <p:txBody>
          <a:bodyPr wrap="none" rtlCol="0">
            <a:noAutofit/>
          </a:bodyPr>
          <a:lstStyle>
            <a:defPPr>
              <a:defRPr lang="en-US"/>
            </a:defPPr>
            <a:lvl1pPr algn="ctr">
              <a:defRPr sz="1400" u="sng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ko-KR" altLang="en-US" dirty="0"/>
              <a:t>운영조직 특성</a:t>
            </a: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xmlns="" id="{445ECB25-E89B-4B2B-8E5A-C022D00E97A8}"/>
              </a:ext>
            </a:extLst>
          </p:cNvPr>
          <p:cNvSpPr txBox="1"/>
          <p:nvPr/>
        </p:nvSpPr>
        <p:spPr>
          <a:xfrm>
            <a:off x="6968604" y="3208918"/>
            <a:ext cx="2347913" cy="481965"/>
          </a:xfrm>
          <a:prstGeom prst="rect">
            <a:avLst/>
          </a:prstGeom>
          <a:solidFill>
            <a:srgbClr val="000000">
              <a:lumMod val="65000"/>
              <a:lumOff val="35000"/>
            </a:srgbClr>
          </a:solidFill>
          <a:ln w="12700" cap="flat" cmpd="sng" algn="ctr">
            <a:solidFill>
              <a:srgbClr val="00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0" fontAlgn="auto" latinLnBrk="0" hangingPunct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8400"/>
              </a:buClr>
              <a:buSzTx/>
              <a:buFontTx/>
              <a:buNone/>
              <a:tabLst/>
              <a:defRPr/>
            </a:pPr>
            <a:r>
              <a:rPr lang="ko-KR" altLang="en-US" sz="1400" kern="0" dirty="0">
                <a:solidFill>
                  <a:srgbClr val="FFFF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관계관리 전문인력 배정</a:t>
            </a:r>
            <a:endParaRPr kumimoji="0" lang="en-US" altLang="ko-KR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xmlns="" id="{897C0813-D69E-4788-B921-94472BBE5603}"/>
              </a:ext>
            </a:extLst>
          </p:cNvPr>
          <p:cNvSpPr txBox="1"/>
          <p:nvPr/>
        </p:nvSpPr>
        <p:spPr>
          <a:xfrm>
            <a:off x="6973416" y="4076929"/>
            <a:ext cx="2347913" cy="481965"/>
          </a:xfrm>
          <a:prstGeom prst="rect">
            <a:avLst/>
          </a:prstGeom>
          <a:solidFill>
            <a:srgbClr val="000000">
              <a:lumMod val="65000"/>
              <a:lumOff val="35000"/>
            </a:srgbClr>
          </a:solidFill>
          <a:ln w="12700" cap="flat" cmpd="sng" algn="ctr">
            <a:solidFill>
              <a:srgbClr val="00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0" fontAlgn="auto" latinLnBrk="0" hangingPunct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8400"/>
              </a:buClr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외부기관 </a:t>
            </a:r>
            <a:r>
              <a:rPr lang="ko-KR" altLang="en-US" sz="1400" kern="0" dirty="0">
                <a:solidFill>
                  <a:srgbClr val="FFFF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연계지원</a:t>
            </a:r>
            <a:r>
              <a:rPr kumimoji="0" lang="ko-KR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인력 배정</a:t>
            </a:r>
            <a:endParaRPr kumimoji="0" lang="en-US" altLang="ko-KR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xmlns="" id="{420CFC85-10B8-43EF-B878-0EF0B116C37F}"/>
              </a:ext>
            </a:extLst>
          </p:cNvPr>
          <p:cNvSpPr txBox="1"/>
          <p:nvPr/>
        </p:nvSpPr>
        <p:spPr>
          <a:xfrm>
            <a:off x="6969224" y="4944940"/>
            <a:ext cx="2347913" cy="481965"/>
          </a:xfrm>
          <a:prstGeom prst="rect">
            <a:avLst/>
          </a:prstGeom>
          <a:solidFill>
            <a:srgbClr val="000000">
              <a:lumMod val="65000"/>
              <a:lumOff val="35000"/>
            </a:srgbClr>
          </a:solidFill>
          <a:ln w="12700" cap="flat" cmpd="sng" algn="ctr">
            <a:solidFill>
              <a:srgbClr val="00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0" fontAlgn="auto" latinLnBrk="0" hangingPunct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8400"/>
              </a:buClr>
              <a:buSzTx/>
              <a:buFontTx/>
              <a:buNone/>
              <a:tabLst/>
              <a:defRPr/>
            </a:pPr>
            <a:r>
              <a:rPr lang="ko-KR" altLang="en-US" sz="1400" kern="0" dirty="0">
                <a:solidFill>
                  <a:srgbClr val="FFFF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지식</a:t>
            </a:r>
            <a:r>
              <a:rPr kumimoji="0" lang="ko-KR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관리 전담 조직 구성</a:t>
            </a:r>
          </a:p>
        </p:txBody>
      </p:sp>
      <p:sp>
        <p:nvSpPr>
          <p:cNvPr id="185" name="Rectangle 79">
            <a:extLst>
              <a:ext uri="{FF2B5EF4-FFF2-40B4-BE49-F238E27FC236}">
                <a16:creationId xmlns:a16="http://schemas.microsoft.com/office/drawing/2014/main" xmlns="" id="{1ABF1CF9-7D8C-4F2F-85BA-1B13AA27287B}"/>
              </a:ext>
            </a:extLst>
          </p:cNvPr>
          <p:cNvSpPr>
            <a:spLocks noChangeAspect="1" noChangeArrowheads="1"/>
          </p:cNvSpPr>
          <p:nvPr/>
        </p:nvSpPr>
        <p:spPr bwMode="gray">
          <a:xfrm>
            <a:off x="6884443" y="3114702"/>
            <a:ext cx="268287" cy="256696"/>
          </a:xfrm>
          <a:prstGeom prst="ellipse">
            <a:avLst/>
          </a:prstGeom>
          <a:solidFill>
            <a:srgbClr val="000000"/>
          </a:solidFill>
          <a:ln w="28575" algn="ctr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marL="121021" marR="0" lvl="0" indent="-121021" algn="ctr" defTabSz="995060" eaLnBrk="0" fontAlgn="auto" latinLnBrk="0" hangingPunct="0">
              <a:lnSpc>
                <a:spcPct val="105000"/>
              </a:lnSpc>
              <a:spcBef>
                <a:spcPct val="10000"/>
              </a:spcBef>
              <a:spcAft>
                <a:spcPct val="2000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</a:p>
        </p:txBody>
      </p:sp>
      <p:sp>
        <p:nvSpPr>
          <p:cNvPr id="186" name="Rectangle 79">
            <a:extLst>
              <a:ext uri="{FF2B5EF4-FFF2-40B4-BE49-F238E27FC236}">
                <a16:creationId xmlns:a16="http://schemas.microsoft.com/office/drawing/2014/main" xmlns="" id="{93AC8DE4-1CA8-4ACE-AF16-E6017D5DD723}"/>
              </a:ext>
            </a:extLst>
          </p:cNvPr>
          <p:cNvSpPr>
            <a:spLocks noChangeAspect="1" noChangeArrowheads="1"/>
          </p:cNvSpPr>
          <p:nvPr/>
        </p:nvSpPr>
        <p:spPr bwMode="gray">
          <a:xfrm>
            <a:off x="6890098" y="4010692"/>
            <a:ext cx="268287" cy="256696"/>
          </a:xfrm>
          <a:prstGeom prst="ellipse">
            <a:avLst/>
          </a:prstGeom>
          <a:solidFill>
            <a:srgbClr val="000000"/>
          </a:solidFill>
          <a:ln w="28575" algn="ctr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marL="121021" marR="0" lvl="0" indent="-121021" algn="ctr" defTabSz="995060" eaLnBrk="0" fontAlgn="auto" latinLnBrk="0" hangingPunct="0">
              <a:lnSpc>
                <a:spcPct val="105000"/>
              </a:lnSpc>
              <a:spcBef>
                <a:spcPct val="10000"/>
              </a:spcBef>
              <a:spcAft>
                <a:spcPct val="2000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</a:p>
        </p:txBody>
      </p:sp>
      <p:sp>
        <p:nvSpPr>
          <p:cNvPr id="187" name="Rectangle 79">
            <a:extLst>
              <a:ext uri="{FF2B5EF4-FFF2-40B4-BE49-F238E27FC236}">
                <a16:creationId xmlns:a16="http://schemas.microsoft.com/office/drawing/2014/main" xmlns="" id="{9DBEC3C9-1F55-4FC8-A14F-FF5CDA8E0FB3}"/>
              </a:ext>
            </a:extLst>
          </p:cNvPr>
          <p:cNvSpPr>
            <a:spLocks noChangeAspect="1" noChangeArrowheads="1"/>
          </p:cNvSpPr>
          <p:nvPr/>
        </p:nvSpPr>
        <p:spPr bwMode="gray">
          <a:xfrm>
            <a:off x="6890098" y="4842894"/>
            <a:ext cx="268287" cy="256696"/>
          </a:xfrm>
          <a:prstGeom prst="ellipse">
            <a:avLst/>
          </a:prstGeom>
          <a:solidFill>
            <a:srgbClr val="000000"/>
          </a:solidFill>
          <a:ln w="28575" algn="ctr">
            <a:solidFill>
              <a:srgbClr val="FFFFFF"/>
            </a:solidFill>
            <a:miter lim="800000"/>
            <a:headEnd/>
            <a:tailEnd/>
          </a:ln>
        </p:spPr>
        <p:txBody>
          <a:bodyPr lIns="0" tIns="0" rIns="0" bIns="0" anchor="ctr"/>
          <a:lstStyle/>
          <a:p>
            <a:pPr marL="121021" marR="0" lvl="0" indent="-121021" algn="ctr" defTabSz="995060" eaLnBrk="0" fontAlgn="auto" latinLnBrk="0" hangingPunct="0">
              <a:lnSpc>
                <a:spcPct val="105000"/>
              </a:lnSpc>
              <a:spcBef>
                <a:spcPct val="10000"/>
              </a:spcBef>
              <a:spcAft>
                <a:spcPct val="20000"/>
              </a:spcAft>
              <a:buClr>
                <a:srgbClr val="000000"/>
              </a:buClr>
              <a:buSzPct val="100000"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</a:p>
        </p:txBody>
      </p:sp>
      <p:sp>
        <p:nvSpPr>
          <p:cNvPr id="32" name="직사각형 4">
            <a:extLst>
              <a:ext uri="{FF2B5EF4-FFF2-40B4-BE49-F238E27FC236}">
                <a16:creationId xmlns:a16="http://schemas.microsoft.com/office/drawing/2014/main" xmlns="" id="{623F4492-9D3F-4769-ADF5-4D9B889D6C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3877" y="2408188"/>
            <a:ext cx="4694590" cy="801688"/>
          </a:xfrm>
          <a:prstGeom prst="rect">
            <a:avLst/>
          </a:prstGeom>
          <a:solidFill>
            <a:srgbClr val="FFFFFF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lIns="180000" rIns="108000" anchor="ctr"/>
          <a:lstStyle/>
          <a:p>
            <a:pPr marL="93663" indent="-93663" defTabSz="914400" eaLnBrk="0" hangingPunct="0">
              <a:lnSpc>
                <a:spcPct val="105000"/>
              </a:lnSpc>
              <a:buFont typeface="Wingdings" pitchFamily="2" charset="2"/>
              <a:buChar char="§"/>
              <a:defRPr/>
            </a:pPr>
            <a:r>
              <a:rPr lang="ko-KR" altLang="en-US" sz="11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부패방지종합정보시스템은 접수한 정보를 다양한 기관으로 송부하여 공유하고</a:t>
            </a:r>
            <a:r>
              <a:rPr lang="en-US" altLang="ko-KR" sz="11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1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그 결과를 접수 받아 처리를 완료하는 시스템</a:t>
            </a:r>
            <a:endParaRPr lang="en-US" altLang="ko-KR" sz="1100" kern="0" dirty="0">
              <a:solidFill>
                <a:sysClr val="windowText" lastClr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93663" indent="-93663" defTabSz="914400" eaLnBrk="0" hangingPunct="0">
              <a:lnSpc>
                <a:spcPct val="105000"/>
              </a:lnSpc>
              <a:buFont typeface="Wingdings" pitchFamily="2" charset="2"/>
              <a:buChar char="§"/>
              <a:defRPr/>
            </a:pPr>
            <a:r>
              <a:rPr lang="ko-KR" altLang="en-US" sz="11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다양한 이해관계자가 의견을 개진하고 조율할 수 있는 체계 필요</a:t>
            </a:r>
            <a:r>
              <a:rPr lang="en-US" altLang="ko-KR" sz="11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1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en-US" altLang="ko-KR" sz="11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1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중앙부처</a:t>
            </a:r>
            <a:r>
              <a:rPr lang="en-US" altLang="ko-KR" sz="11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sz="11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지자체</a:t>
            </a:r>
            <a:r>
              <a:rPr lang="en-US" altLang="ko-KR" sz="11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sz="11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공공기관 현업담당자와 </a:t>
            </a:r>
            <a:r>
              <a:rPr lang="en-US" altLang="ko-KR" sz="11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IT</a:t>
            </a:r>
            <a:r>
              <a:rPr lang="ko-KR" altLang="en-US" sz="11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담당자</a:t>
            </a:r>
            <a:r>
              <a:rPr lang="en-US" altLang="ko-KR" sz="11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1100" kern="0" dirty="0">
              <a:solidFill>
                <a:sysClr val="windowText" lastClr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xmlns="" id="{8D757811-4FE3-4B51-BA15-B87A8A8A8C55}"/>
              </a:ext>
            </a:extLst>
          </p:cNvPr>
          <p:cNvSpPr/>
          <p:nvPr/>
        </p:nvSpPr>
        <p:spPr bwMode="auto">
          <a:xfrm>
            <a:off x="357188" y="2408188"/>
            <a:ext cx="928587" cy="801298"/>
          </a:xfrm>
          <a:prstGeom prst="ellipse">
            <a:avLst/>
          </a:prstGeom>
          <a:solidFill>
            <a:srgbClr val="000000">
              <a:lumMod val="50000"/>
              <a:lumOff val="5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8400"/>
              </a:buClr>
              <a:buSzTx/>
              <a:buFontTx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이해 관계자 다수 존재</a:t>
            </a:r>
          </a:p>
        </p:txBody>
      </p:sp>
      <p:sp>
        <p:nvSpPr>
          <p:cNvPr id="34" name="직사각형 4">
            <a:extLst>
              <a:ext uri="{FF2B5EF4-FFF2-40B4-BE49-F238E27FC236}">
                <a16:creationId xmlns:a16="http://schemas.microsoft.com/office/drawing/2014/main" xmlns="" id="{03E90711-57E4-4F36-8690-DFE745EC01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8638" y="3389793"/>
            <a:ext cx="4692919" cy="800100"/>
          </a:xfrm>
          <a:prstGeom prst="rect">
            <a:avLst/>
          </a:prstGeom>
          <a:solidFill>
            <a:srgbClr val="FFFFFF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lIns="180000" rIns="108000" anchor="ctr"/>
          <a:lstStyle/>
          <a:p>
            <a:pPr marL="93663" indent="-93663" defTabSz="914400" eaLnBrk="0" hangingPunct="0">
              <a:lnSpc>
                <a:spcPct val="105000"/>
              </a:lnSpc>
              <a:buFont typeface="Wingdings" pitchFamily="2" charset="2"/>
              <a:buChar char="§"/>
              <a:defRPr/>
            </a:pPr>
            <a:r>
              <a:rPr lang="ko-KR" altLang="en-US" sz="1100" kern="0" spc="-8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본 사업은 대국민</a:t>
            </a:r>
            <a:r>
              <a:rPr lang="en-US" altLang="ko-KR" sz="1100" kern="0" spc="-8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100" kern="0" spc="-8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공공기관 및 민간기구까지 포괄하는 사업으로 </a:t>
            </a:r>
            <a:r>
              <a:rPr lang="en-US" altLang="ko-KR" sz="1100" kern="0" spc="-8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2018</a:t>
            </a:r>
            <a:r>
              <a:rPr lang="ko-KR" altLang="en-US" sz="1100" kern="0" spc="-8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년부터 시작하여 단계적으로 확대 ∙ 고도화 하는 사업</a:t>
            </a:r>
            <a:endParaRPr lang="en-US" altLang="ko-KR" sz="1100" kern="0" spc="-80" dirty="0">
              <a:solidFill>
                <a:sysClr val="windowText" lastClr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93663" indent="-93663" defTabSz="914400" eaLnBrk="0" hangingPunct="0">
              <a:lnSpc>
                <a:spcPct val="105000"/>
              </a:lnSpc>
              <a:buFont typeface="Wingdings" pitchFamily="2" charset="2"/>
              <a:buChar char="§"/>
              <a:defRPr/>
            </a:pPr>
            <a:r>
              <a:rPr lang="ko-KR" altLang="en-US" sz="1100" kern="0" spc="-8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사업 준비 단계부터 예상되는 </a:t>
            </a:r>
            <a:r>
              <a:rPr lang="en-US" altLang="ko-KR" sz="1100" kern="0" spc="-8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Risk</a:t>
            </a:r>
            <a:r>
              <a:rPr lang="ko-KR" altLang="en-US" sz="1100" kern="0" spc="-8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의 조기 파악</a:t>
            </a:r>
            <a:r>
              <a:rPr lang="en-US" altLang="ko-KR" sz="1100" kern="0" spc="-8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100" kern="0" spc="-8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이해관계자의 명확한 요구사항 수렴 등이 필요한 사업</a:t>
            </a: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xmlns="" id="{DAD4BA71-0CD4-45CB-A873-6C2A677AB8F4}"/>
              </a:ext>
            </a:extLst>
          </p:cNvPr>
          <p:cNvSpPr/>
          <p:nvPr/>
        </p:nvSpPr>
        <p:spPr bwMode="auto">
          <a:xfrm>
            <a:off x="344488" y="3389193"/>
            <a:ext cx="928587" cy="801298"/>
          </a:xfrm>
          <a:prstGeom prst="ellipse">
            <a:avLst/>
          </a:prstGeom>
          <a:solidFill>
            <a:srgbClr val="000000">
              <a:lumMod val="50000"/>
              <a:lumOff val="5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8400"/>
              </a:buClr>
              <a:buSzTx/>
              <a:buFontTx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범정부 사업</a:t>
            </a:r>
            <a:endParaRPr kumimoji="0" lang="ko-KR" alt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6" name="직사각형 4">
            <a:extLst>
              <a:ext uri="{FF2B5EF4-FFF2-40B4-BE49-F238E27FC236}">
                <a16:creationId xmlns:a16="http://schemas.microsoft.com/office/drawing/2014/main" xmlns="" id="{DFAF9E7A-6618-4BFF-95C9-FED904B02C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6577" y="4369914"/>
            <a:ext cx="4694590" cy="801687"/>
          </a:xfrm>
          <a:prstGeom prst="rect">
            <a:avLst/>
          </a:prstGeom>
          <a:solidFill>
            <a:srgbClr val="FFFFFF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lIns="180000" rIns="108000" anchor="ctr"/>
          <a:lstStyle/>
          <a:p>
            <a:pPr marL="93663" indent="-93663" defTabSz="914400" eaLnBrk="0" hangingPunct="0">
              <a:lnSpc>
                <a:spcPct val="105000"/>
              </a:lnSpc>
              <a:buFont typeface="Wingdings" pitchFamily="2" charset="2"/>
              <a:buChar char="§"/>
              <a:defRPr/>
            </a:pPr>
            <a:r>
              <a:rPr lang="ko-KR" altLang="en-US" sz="1100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다기관 정보 연계가 기반이 되는 사업으로 정보시스템에 대한 전문성 확보가 필수인 사업</a:t>
            </a:r>
            <a:endParaRPr lang="en-US" altLang="ko-KR" sz="1100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93663" indent="-93663" defTabSz="914400" eaLnBrk="0" hangingPunct="0">
              <a:lnSpc>
                <a:spcPct val="105000"/>
              </a:lnSpc>
              <a:buFont typeface="Wingdings" pitchFamily="2" charset="2"/>
              <a:buChar char="§"/>
              <a:defRPr/>
            </a:pPr>
            <a:r>
              <a:rPr lang="ko-KR" altLang="en-US" sz="11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부패사건을 신고 받아 처리하고 있는 각 기관</a:t>
            </a:r>
            <a:r>
              <a:rPr lang="en-US" altLang="ko-KR" sz="11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1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중앙부처</a:t>
            </a:r>
            <a:r>
              <a:rPr lang="en-US" altLang="ko-KR" sz="11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sz="11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지자체</a:t>
            </a:r>
            <a:r>
              <a:rPr lang="en-US" altLang="ko-KR" sz="11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/ </a:t>
            </a:r>
            <a:r>
              <a:rPr lang="ko-KR" altLang="en-US" sz="11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공공기관</a:t>
            </a:r>
            <a:r>
              <a:rPr lang="en-US" altLang="ko-KR" sz="11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1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의 참여 유도 필요</a:t>
            </a:r>
            <a:endParaRPr lang="en-US" altLang="ko-KR" sz="1100" kern="0" dirty="0">
              <a:solidFill>
                <a:sysClr val="windowText" lastClr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xmlns="" id="{D8372F6B-B772-4546-A474-453729EFE049}"/>
              </a:ext>
            </a:extLst>
          </p:cNvPr>
          <p:cNvSpPr/>
          <p:nvPr/>
        </p:nvSpPr>
        <p:spPr bwMode="auto">
          <a:xfrm>
            <a:off x="344488" y="4369808"/>
            <a:ext cx="928587" cy="801298"/>
          </a:xfrm>
          <a:prstGeom prst="ellipse">
            <a:avLst/>
          </a:prstGeom>
          <a:solidFill>
            <a:srgbClr val="000000">
              <a:lumMod val="50000"/>
              <a:lumOff val="5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8400"/>
              </a:buClr>
              <a:buSzTx/>
              <a:buFontTx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시스템 전문성 확보</a:t>
            </a:r>
          </a:p>
        </p:txBody>
      </p:sp>
      <p:sp>
        <p:nvSpPr>
          <p:cNvPr id="38" name="직사각형 4">
            <a:extLst>
              <a:ext uri="{FF2B5EF4-FFF2-40B4-BE49-F238E27FC236}">
                <a16:creationId xmlns:a16="http://schemas.microsoft.com/office/drawing/2014/main" xmlns="" id="{C37F97AE-A0CD-44D9-9F70-77171579DF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4513" y="5350917"/>
            <a:ext cx="4694591" cy="801687"/>
          </a:xfrm>
          <a:prstGeom prst="rect">
            <a:avLst/>
          </a:prstGeom>
          <a:solidFill>
            <a:srgbClr val="FFFFFF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 lIns="180000" rIns="108000" anchor="ctr"/>
          <a:lstStyle/>
          <a:p>
            <a:pPr marL="93663" indent="-93663" defTabSz="914400" eaLnBrk="0" hangingPunct="0">
              <a:lnSpc>
                <a:spcPct val="105000"/>
              </a:lnSpc>
              <a:buFont typeface="Wingdings" pitchFamily="2" charset="2"/>
              <a:buChar char="§"/>
              <a:defRPr/>
            </a:pPr>
            <a:r>
              <a:rPr lang="ko-KR" altLang="en-US" sz="11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시스템의 핵심인 지식의 체계적인 관리가 필요한 사업</a:t>
            </a:r>
            <a:endParaRPr lang="en-US" altLang="ko-KR" sz="1100" kern="0" dirty="0">
              <a:solidFill>
                <a:sysClr val="windowText" lastClr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93663" indent="-93663" defTabSz="914400" eaLnBrk="0" hangingPunct="0">
              <a:lnSpc>
                <a:spcPct val="105000"/>
              </a:lnSpc>
              <a:buFont typeface="Wingdings" pitchFamily="2" charset="2"/>
              <a:buChar char="§"/>
              <a:defRPr/>
            </a:pPr>
            <a:r>
              <a:rPr lang="ko-KR" altLang="en-US" sz="11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신고접수 및 처리 시 대국민</a:t>
            </a:r>
            <a:r>
              <a:rPr lang="en-US" altLang="ko-KR" sz="11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1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행정기관</a:t>
            </a:r>
            <a:r>
              <a:rPr lang="en-US" altLang="ko-KR" sz="11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1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내부 조사관 등 다양한 이해관계자와 사건에 대한 체계적인 공유 필요</a:t>
            </a:r>
            <a:endParaRPr lang="en-US" altLang="ko-KR" sz="1100" kern="0" dirty="0">
              <a:solidFill>
                <a:sysClr val="windowText" lastClr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xmlns="" id="{C16AAF9F-3F63-4A39-B3D2-5FB2F57C5DAC}"/>
              </a:ext>
            </a:extLst>
          </p:cNvPr>
          <p:cNvSpPr/>
          <p:nvPr/>
        </p:nvSpPr>
        <p:spPr bwMode="auto">
          <a:xfrm>
            <a:off x="344488" y="5351305"/>
            <a:ext cx="928587" cy="801298"/>
          </a:xfrm>
          <a:prstGeom prst="ellipse">
            <a:avLst/>
          </a:prstGeom>
          <a:solidFill>
            <a:srgbClr val="000000">
              <a:lumMod val="50000"/>
              <a:lumOff val="50000"/>
            </a:srgb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008400"/>
              </a:buClr>
              <a:buSzTx/>
              <a:buFontTx/>
              <a:buNone/>
              <a:tabLst/>
              <a:defRPr/>
            </a:pPr>
            <a:r>
              <a:rPr lang="ko-KR" altLang="en-US" sz="12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" panose="020D0604000000000000" pitchFamily="50" charset="-127"/>
                <a:ea typeface="나눔고딕" panose="020D0604000000000000" pitchFamily="50" charset="-127"/>
              </a:rPr>
              <a:t>지식관리전문조직 필요</a:t>
            </a:r>
            <a:endParaRPr kumimoji="0" lang="ko-KR" alt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40" name="직선 연결선 48">
            <a:extLst>
              <a:ext uri="{FF2B5EF4-FFF2-40B4-BE49-F238E27FC236}">
                <a16:creationId xmlns:a16="http://schemas.microsoft.com/office/drawing/2014/main" xmlns="" id="{47F47CD0-C80A-4A53-B7BA-B1D8E8C56A21}"/>
              </a:ext>
            </a:extLst>
          </p:cNvPr>
          <p:cNvCxnSpPr>
            <a:cxnSpLocks noChangeShapeType="1"/>
            <a:stCxn id="32" idx="3"/>
            <a:endCxn id="190" idx="1"/>
          </p:cNvCxnSpPr>
          <p:nvPr/>
        </p:nvCxnSpPr>
        <p:spPr bwMode="auto">
          <a:xfrm>
            <a:off x="5868467" y="2809032"/>
            <a:ext cx="1104949" cy="1508880"/>
          </a:xfrm>
          <a:prstGeom prst="line">
            <a:avLst/>
          </a:prstGeom>
          <a:noFill/>
          <a:ln w="12700" algn="ctr">
            <a:solidFill>
              <a:srgbClr val="000000"/>
            </a:solidFill>
            <a:round/>
            <a:headEnd type="oval" w="med" len="med"/>
            <a:tailEnd type="oval" w="med" len="med"/>
          </a:ln>
        </p:spPr>
      </p:cxnSp>
      <p:cxnSp>
        <p:nvCxnSpPr>
          <p:cNvPr id="43" name="직선 연결선 48">
            <a:extLst>
              <a:ext uri="{FF2B5EF4-FFF2-40B4-BE49-F238E27FC236}">
                <a16:creationId xmlns:a16="http://schemas.microsoft.com/office/drawing/2014/main" xmlns="" id="{3B7B59CA-9247-4C3B-AAEA-CE485AFB643F}"/>
              </a:ext>
            </a:extLst>
          </p:cNvPr>
          <p:cNvCxnSpPr>
            <a:cxnSpLocks noChangeShapeType="1"/>
            <a:stCxn id="34" idx="3"/>
            <a:endCxn id="190" idx="1"/>
          </p:cNvCxnSpPr>
          <p:nvPr/>
        </p:nvCxnSpPr>
        <p:spPr bwMode="auto">
          <a:xfrm>
            <a:off x="5871557" y="3789843"/>
            <a:ext cx="1101859" cy="528069"/>
          </a:xfrm>
          <a:prstGeom prst="line">
            <a:avLst/>
          </a:prstGeom>
          <a:noFill/>
          <a:ln w="12700" algn="ctr">
            <a:solidFill>
              <a:srgbClr val="000000"/>
            </a:solidFill>
            <a:round/>
            <a:headEnd type="oval" w="med" len="med"/>
            <a:tailEnd type="oval" w="med" len="med"/>
          </a:ln>
        </p:spPr>
      </p:cxnSp>
      <p:cxnSp>
        <p:nvCxnSpPr>
          <p:cNvPr id="48" name="직선 연결선 48">
            <a:extLst>
              <a:ext uri="{FF2B5EF4-FFF2-40B4-BE49-F238E27FC236}">
                <a16:creationId xmlns:a16="http://schemas.microsoft.com/office/drawing/2014/main" xmlns="" id="{36D88174-1A29-4074-A171-AC1A433A9751}"/>
              </a:ext>
            </a:extLst>
          </p:cNvPr>
          <p:cNvCxnSpPr>
            <a:cxnSpLocks noChangeShapeType="1"/>
            <a:stCxn id="32" idx="3"/>
            <a:endCxn id="189" idx="1"/>
          </p:cNvCxnSpPr>
          <p:nvPr/>
        </p:nvCxnSpPr>
        <p:spPr bwMode="auto">
          <a:xfrm>
            <a:off x="5868467" y="2809032"/>
            <a:ext cx="1100137" cy="640869"/>
          </a:xfrm>
          <a:prstGeom prst="line">
            <a:avLst/>
          </a:prstGeom>
          <a:noFill/>
          <a:ln w="12700" algn="ctr">
            <a:solidFill>
              <a:srgbClr val="000000"/>
            </a:solidFill>
            <a:round/>
            <a:headEnd type="oval" w="med" len="med"/>
            <a:tailEnd type="oval" w="med" len="med"/>
          </a:ln>
        </p:spPr>
      </p:cxnSp>
      <p:cxnSp>
        <p:nvCxnSpPr>
          <p:cNvPr id="51" name="직선 연결선 48">
            <a:extLst>
              <a:ext uri="{FF2B5EF4-FFF2-40B4-BE49-F238E27FC236}">
                <a16:creationId xmlns:a16="http://schemas.microsoft.com/office/drawing/2014/main" xmlns="" id="{D2C40003-D362-45EB-B497-2124D7A5C571}"/>
              </a:ext>
            </a:extLst>
          </p:cNvPr>
          <p:cNvCxnSpPr>
            <a:cxnSpLocks noChangeShapeType="1"/>
            <a:stCxn id="36" idx="3"/>
            <a:endCxn id="190" idx="1"/>
          </p:cNvCxnSpPr>
          <p:nvPr/>
        </p:nvCxnSpPr>
        <p:spPr bwMode="auto">
          <a:xfrm flipV="1">
            <a:off x="5881167" y="4317912"/>
            <a:ext cx="1092249" cy="452846"/>
          </a:xfrm>
          <a:prstGeom prst="line">
            <a:avLst/>
          </a:prstGeom>
          <a:noFill/>
          <a:ln w="12700" algn="ctr">
            <a:solidFill>
              <a:srgbClr val="000000"/>
            </a:solidFill>
            <a:round/>
            <a:headEnd type="oval" w="med" len="med"/>
            <a:tailEnd type="oval" w="med" len="med"/>
          </a:ln>
        </p:spPr>
      </p:cxnSp>
      <p:cxnSp>
        <p:nvCxnSpPr>
          <p:cNvPr id="54" name="직선 연결선 48">
            <a:extLst>
              <a:ext uri="{FF2B5EF4-FFF2-40B4-BE49-F238E27FC236}">
                <a16:creationId xmlns:a16="http://schemas.microsoft.com/office/drawing/2014/main" xmlns="" id="{49EAC42A-21B1-4F31-A8AA-8E8B144C263A}"/>
              </a:ext>
            </a:extLst>
          </p:cNvPr>
          <p:cNvCxnSpPr>
            <a:cxnSpLocks noChangeShapeType="1"/>
            <a:stCxn id="38" idx="3"/>
            <a:endCxn id="191" idx="1"/>
          </p:cNvCxnSpPr>
          <p:nvPr/>
        </p:nvCxnSpPr>
        <p:spPr bwMode="auto">
          <a:xfrm flipV="1">
            <a:off x="5889104" y="5185923"/>
            <a:ext cx="1080120" cy="565838"/>
          </a:xfrm>
          <a:prstGeom prst="line">
            <a:avLst/>
          </a:prstGeom>
          <a:noFill/>
          <a:ln w="12700" algn="ctr">
            <a:solidFill>
              <a:srgbClr val="000000"/>
            </a:solidFill>
            <a:round/>
            <a:headEnd type="oval" w="med" len="med"/>
            <a:tailEnd type="oval" w="med" len="med"/>
          </a:ln>
        </p:spPr>
      </p:cxnSp>
    </p:spTree>
    <p:extLst>
      <p:ext uri="{BB962C8B-B14F-4D97-AF65-F5344CB8AC3E}">
        <p14:creationId xmlns:p14="http://schemas.microsoft.com/office/powerpoint/2010/main" val="4194079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조직 및 직무구성 참조</a:t>
            </a:r>
            <a:r>
              <a:rPr lang="en-US" altLang="ko-KR" dirty="0"/>
              <a:t>(1/2)</a:t>
            </a:r>
            <a:endParaRPr lang="ko-KR" altLang="en-US" dirty="0"/>
          </a:p>
        </p:txBody>
      </p:sp>
      <p:sp>
        <p:nvSpPr>
          <p:cNvPr id="55" name="텍스트 개체 틀 5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목표모델 구조 정의</a:t>
            </a:r>
            <a:endParaRPr lang="en-US" altLang="ko-KR" dirty="0"/>
          </a:p>
          <a:p>
            <a:r>
              <a:rPr lang="en-US" altLang="ko-KR" dirty="0"/>
              <a:t>3.11 </a:t>
            </a:r>
            <a:r>
              <a:rPr lang="ko-KR" altLang="en-US" dirty="0"/>
              <a:t>부패방지 운영관리 조직체계 정립</a:t>
            </a:r>
            <a:endParaRPr lang="en-US" altLang="ko-KR" dirty="0"/>
          </a:p>
          <a:p>
            <a:r>
              <a:rPr lang="en-US" altLang="ko-KR" dirty="0"/>
              <a:t>3.11.3 </a:t>
            </a:r>
            <a:r>
              <a:rPr lang="ko-KR" altLang="en-US" dirty="0"/>
              <a:t>시스템 운영조직 정의</a:t>
            </a:r>
            <a:endParaRPr lang="en-US" altLang="ko-KR" dirty="0"/>
          </a:p>
        </p:txBody>
      </p:sp>
      <p:sp>
        <p:nvSpPr>
          <p:cNvPr id="45" name="TextBox 44"/>
          <p:cNvSpPr txBox="1"/>
          <p:nvPr/>
        </p:nvSpPr>
        <p:spPr>
          <a:xfrm>
            <a:off x="264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COBIT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의 업무 기능은 계획 및 조직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도입 및 구축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운영 및 지원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모니터링의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4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종류 상위 기능으로 구분되며 각 기능을 업무 프로세스로 분할하여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IT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자원을 관리하는 것을 강조함 </a:t>
            </a:r>
            <a:endParaRPr lang="en-US" altLang="ko-KR" sz="16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263" name="AutoShape 2">
            <a:extLst>
              <a:ext uri="{FF2B5EF4-FFF2-40B4-BE49-F238E27FC236}">
                <a16:creationId xmlns:a16="http://schemas.microsoft.com/office/drawing/2014/main" xmlns="" id="{B712BD52-4EED-4F86-9839-A7202776C15C}"/>
              </a:ext>
            </a:extLst>
          </p:cNvPr>
          <p:cNvCxnSpPr>
            <a:cxnSpLocks noChangeShapeType="1"/>
            <a:stCxn id="307" idx="0"/>
            <a:endCxn id="287" idx="2"/>
          </p:cNvCxnSpPr>
          <p:nvPr/>
        </p:nvCxnSpPr>
        <p:spPr bwMode="auto">
          <a:xfrm flipV="1">
            <a:off x="5535613" y="3587234"/>
            <a:ext cx="0" cy="814358"/>
          </a:xfrm>
          <a:prstGeom prst="straightConnector1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</p:spPr>
      </p:cxnSp>
      <p:cxnSp>
        <p:nvCxnSpPr>
          <p:cNvPr id="264" name="AutoShape 3">
            <a:extLst>
              <a:ext uri="{FF2B5EF4-FFF2-40B4-BE49-F238E27FC236}">
                <a16:creationId xmlns:a16="http://schemas.microsoft.com/office/drawing/2014/main" xmlns="" id="{5B2893EF-3E53-4746-ABC1-6468A7CC1FCD}"/>
              </a:ext>
            </a:extLst>
          </p:cNvPr>
          <p:cNvCxnSpPr>
            <a:cxnSpLocks noChangeShapeType="1"/>
            <a:stCxn id="304" idx="0"/>
            <a:endCxn id="283" idx="2"/>
          </p:cNvCxnSpPr>
          <p:nvPr/>
        </p:nvCxnSpPr>
        <p:spPr bwMode="auto">
          <a:xfrm flipV="1">
            <a:off x="4547394" y="3587234"/>
            <a:ext cx="0" cy="933420"/>
          </a:xfrm>
          <a:prstGeom prst="straightConnector1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</p:spPr>
      </p:cxnSp>
      <p:cxnSp>
        <p:nvCxnSpPr>
          <p:cNvPr id="265" name="AutoShape 4">
            <a:extLst>
              <a:ext uri="{FF2B5EF4-FFF2-40B4-BE49-F238E27FC236}">
                <a16:creationId xmlns:a16="http://schemas.microsoft.com/office/drawing/2014/main" xmlns="" id="{214288D4-8D68-4BBC-87BC-EA932DC79208}"/>
              </a:ext>
            </a:extLst>
          </p:cNvPr>
          <p:cNvCxnSpPr>
            <a:cxnSpLocks noChangeShapeType="1"/>
            <a:stCxn id="303" idx="0"/>
            <a:endCxn id="296" idx="2"/>
          </p:cNvCxnSpPr>
          <p:nvPr/>
        </p:nvCxnSpPr>
        <p:spPr bwMode="auto">
          <a:xfrm flipV="1">
            <a:off x="3676651" y="3587234"/>
            <a:ext cx="0" cy="1930370"/>
          </a:xfrm>
          <a:prstGeom prst="straightConnector1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</p:spPr>
      </p:cxnSp>
      <p:cxnSp>
        <p:nvCxnSpPr>
          <p:cNvPr id="266" name="AutoShape 5">
            <a:extLst>
              <a:ext uri="{FF2B5EF4-FFF2-40B4-BE49-F238E27FC236}">
                <a16:creationId xmlns:a16="http://schemas.microsoft.com/office/drawing/2014/main" xmlns="" id="{37121300-A710-4AE6-834F-72CD7BE502AA}"/>
              </a:ext>
            </a:extLst>
          </p:cNvPr>
          <p:cNvCxnSpPr>
            <a:cxnSpLocks noChangeShapeType="1"/>
            <a:stCxn id="295" idx="0"/>
            <a:endCxn id="279" idx="2"/>
          </p:cNvCxnSpPr>
          <p:nvPr/>
        </p:nvCxnSpPr>
        <p:spPr bwMode="auto">
          <a:xfrm flipV="1">
            <a:off x="2703513" y="3587234"/>
            <a:ext cx="0" cy="1706533"/>
          </a:xfrm>
          <a:prstGeom prst="straightConnector1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</p:spPr>
      </p:cxnSp>
      <p:sp>
        <p:nvSpPr>
          <p:cNvPr id="267" name="Line 9">
            <a:extLst>
              <a:ext uri="{FF2B5EF4-FFF2-40B4-BE49-F238E27FC236}">
                <a16:creationId xmlns:a16="http://schemas.microsoft.com/office/drawing/2014/main" xmlns="" id="{D98E595F-4D7C-44F5-83A4-F41FBF537EFF}"/>
              </a:ext>
            </a:extLst>
          </p:cNvPr>
          <p:cNvSpPr>
            <a:spLocks noChangeShapeType="1"/>
          </p:cNvSpPr>
          <p:nvPr/>
        </p:nvSpPr>
        <p:spPr bwMode="auto">
          <a:xfrm>
            <a:off x="1309688" y="3128417"/>
            <a:ext cx="381000" cy="0"/>
          </a:xfrm>
          <a:prstGeom prst="line">
            <a:avLst/>
          </a:prstGeom>
          <a:noFill/>
          <a:ln w="6350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68" name="Line 10">
            <a:extLst>
              <a:ext uri="{FF2B5EF4-FFF2-40B4-BE49-F238E27FC236}">
                <a16:creationId xmlns:a16="http://schemas.microsoft.com/office/drawing/2014/main" xmlns="" id="{B6F9639E-9D05-47E4-9BAA-96D8F35FDCEC}"/>
              </a:ext>
            </a:extLst>
          </p:cNvPr>
          <p:cNvSpPr>
            <a:spLocks noChangeShapeType="1"/>
          </p:cNvSpPr>
          <p:nvPr/>
        </p:nvSpPr>
        <p:spPr bwMode="auto">
          <a:xfrm>
            <a:off x="1309688" y="4744492"/>
            <a:ext cx="228600" cy="0"/>
          </a:xfrm>
          <a:prstGeom prst="line">
            <a:avLst/>
          </a:prstGeom>
          <a:noFill/>
          <a:ln w="6350">
            <a:noFill/>
            <a:round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7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69" name="Text Box 11">
            <a:extLst>
              <a:ext uri="{FF2B5EF4-FFF2-40B4-BE49-F238E27FC236}">
                <a16:creationId xmlns:a16="http://schemas.microsoft.com/office/drawing/2014/main" xmlns="" id="{77AF7D97-7C52-4C24-9EDE-2D4DF22DF5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1810436"/>
            <a:ext cx="1644650" cy="441325"/>
          </a:xfrm>
          <a:prstGeom prst="rect">
            <a:avLst/>
          </a:prstGeom>
          <a:solidFill>
            <a:srgbClr val="FFFFFF">
              <a:lumMod val="85000"/>
            </a:srgbClr>
          </a:solidFill>
          <a:ln w="9525" algn="ctr">
            <a:solidFill>
              <a:srgbClr val="80808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anchor="ctr"/>
          <a:lstStyle/>
          <a:p>
            <a:pPr marL="176213" marR="0" lvl="0" indent="-176213" algn="ctr" defTabSz="91440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 COBIT</a:t>
            </a:r>
          </a:p>
          <a:p>
            <a:pPr marL="176213" marR="0" lvl="0" indent="-176213" algn="ctr" defTabSz="91440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 Framework</a:t>
            </a:r>
          </a:p>
        </p:txBody>
      </p:sp>
      <p:sp>
        <p:nvSpPr>
          <p:cNvPr id="270" name="Text Box 12">
            <a:extLst>
              <a:ext uri="{FF2B5EF4-FFF2-40B4-BE49-F238E27FC236}">
                <a16:creationId xmlns:a16="http://schemas.microsoft.com/office/drawing/2014/main" xmlns="" id="{525A76D7-64C2-4B6C-8A2C-9C4D2497C6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728367"/>
            <a:ext cx="1096963" cy="336550"/>
          </a:xfrm>
          <a:prstGeom prst="rect">
            <a:avLst/>
          </a:prstGeom>
          <a:solidFill>
            <a:srgbClr val="FFFFFF">
              <a:lumMod val="95000"/>
            </a:srgbClr>
          </a:solidFill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anchor="ctr"/>
          <a:lstStyle/>
          <a:p>
            <a:pPr marL="176213" marR="0" lvl="0" indent="-176213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altLang="ko-KR" sz="11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1. </a:t>
            </a:r>
            <a:r>
              <a:rPr kumimoji="0" lang="ko-KR" alt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계획 및 조직</a:t>
            </a:r>
          </a:p>
        </p:txBody>
      </p:sp>
      <p:sp>
        <p:nvSpPr>
          <p:cNvPr id="271" name="Text Box 13">
            <a:extLst>
              <a:ext uri="{FF2B5EF4-FFF2-40B4-BE49-F238E27FC236}">
                <a16:creationId xmlns:a16="http://schemas.microsoft.com/office/drawing/2014/main" xmlns="" id="{5338889C-706D-4267-B762-389DFA8356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1063" y="2728367"/>
            <a:ext cx="1095375" cy="336550"/>
          </a:xfrm>
          <a:prstGeom prst="rect">
            <a:avLst/>
          </a:prstGeom>
          <a:solidFill>
            <a:srgbClr val="FFFFFF">
              <a:lumMod val="95000"/>
            </a:srgbClr>
          </a:solidFill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anchor="ctr"/>
          <a:lstStyle/>
          <a:p>
            <a:pPr marL="176213" marR="0" lvl="0" indent="-176213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altLang="ko-KR" sz="11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2. </a:t>
            </a:r>
            <a:r>
              <a:rPr kumimoji="0" lang="ko-KR" alt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도입 및 구축</a:t>
            </a:r>
          </a:p>
        </p:txBody>
      </p:sp>
      <p:sp>
        <p:nvSpPr>
          <p:cNvPr id="272" name="Text Box 14">
            <a:extLst>
              <a:ext uri="{FF2B5EF4-FFF2-40B4-BE49-F238E27FC236}">
                <a16:creationId xmlns:a16="http://schemas.microsoft.com/office/drawing/2014/main" xmlns="" id="{ED6F2CCB-9739-4C0A-AB7F-762974638C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2728367"/>
            <a:ext cx="1096963" cy="336550"/>
          </a:xfrm>
          <a:prstGeom prst="rect">
            <a:avLst/>
          </a:prstGeom>
          <a:solidFill>
            <a:srgbClr val="FFFFFF">
              <a:lumMod val="95000"/>
            </a:srgbClr>
          </a:solidFill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anchor="ctr"/>
          <a:lstStyle/>
          <a:p>
            <a:pPr marL="176213" marR="0" lvl="0" indent="-176213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altLang="ko-KR" sz="11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3. </a:t>
            </a:r>
            <a:r>
              <a:rPr kumimoji="0" lang="ko-KR" alt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운영 및 지원</a:t>
            </a:r>
          </a:p>
        </p:txBody>
      </p:sp>
      <p:sp>
        <p:nvSpPr>
          <p:cNvPr id="273" name="Text Box 15">
            <a:extLst>
              <a:ext uri="{FF2B5EF4-FFF2-40B4-BE49-F238E27FC236}">
                <a16:creationId xmlns:a16="http://schemas.microsoft.com/office/drawing/2014/main" xmlns="" id="{4A870036-6D39-4CCF-AA1E-9A75C1418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7138" y="2728367"/>
            <a:ext cx="1001712" cy="331787"/>
          </a:xfrm>
          <a:prstGeom prst="rect">
            <a:avLst/>
          </a:prstGeom>
          <a:solidFill>
            <a:srgbClr val="FFFFFF">
              <a:lumMod val="95000"/>
            </a:srgbClr>
          </a:solidFill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anchor="ctr"/>
          <a:lstStyle/>
          <a:p>
            <a:pPr marL="176213" marR="0" lvl="0" indent="-176213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altLang="ko-KR" sz="11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4. </a:t>
            </a:r>
            <a:r>
              <a:rPr kumimoji="0" lang="ko-KR" alt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모니터링</a:t>
            </a:r>
          </a:p>
        </p:txBody>
      </p:sp>
      <p:sp>
        <p:nvSpPr>
          <p:cNvPr id="274" name="Text Box 16">
            <a:extLst>
              <a:ext uri="{FF2B5EF4-FFF2-40B4-BE49-F238E27FC236}">
                <a16:creationId xmlns:a16="http://schemas.microsoft.com/office/drawing/2014/main" xmlns="" id="{CF7CE4B2-FBB4-4F5A-B667-E9B317F0CD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75" y="3387179"/>
            <a:ext cx="827088" cy="207963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IT </a:t>
            </a: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전략 계획 정의 </a:t>
            </a:r>
          </a:p>
        </p:txBody>
      </p:sp>
      <p:sp>
        <p:nvSpPr>
          <p:cNvPr id="275" name="Text Box 17">
            <a:extLst>
              <a:ext uri="{FF2B5EF4-FFF2-40B4-BE49-F238E27FC236}">
                <a16:creationId xmlns:a16="http://schemas.microsoft.com/office/drawing/2014/main" xmlns="" id="{A926EC9E-8A20-429D-891C-B9CEE6C0B9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75" y="3676104"/>
            <a:ext cx="827088" cy="207963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정보 아키텍쳐 정의</a:t>
            </a:r>
          </a:p>
        </p:txBody>
      </p:sp>
      <p:sp>
        <p:nvSpPr>
          <p:cNvPr id="276" name="Text Box 18">
            <a:extLst>
              <a:ext uri="{FF2B5EF4-FFF2-40B4-BE49-F238E27FC236}">
                <a16:creationId xmlns:a16="http://schemas.microsoft.com/office/drawing/2014/main" xmlns="" id="{F7E0B2E8-8E8D-426F-AB46-A1061F04B8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75" y="3965029"/>
            <a:ext cx="827088" cy="207963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기술 발전 방향 결정</a:t>
            </a:r>
          </a:p>
        </p:txBody>
      </p:sp>
      <p:sp>
        <p:nvSpPr>
          <p:cNvPr id="277" name="Text Box 19">
            <a:extLst>
              <a:ext uri="{FF2B5EF4-FFF2-40B4-BE49-F238E27FC236}">
                <a16:creationId xmlns:a16="http://schemas.microsoft.com/office/drawing/2014/main" xmlns="" id="{296E679B-1D66-4FF2-AE60-9344A1FFB1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875" y="4253954"/>
            <a:ext cx="827088" cy="31432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IT </a:t>
            </a: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부서와 타부서와 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관계 정의</a:t>
            </a:r>
          </a:p>
        </p:txBody>
      </p:sp>
      <p:sp>
        <p:nvSpPr>
          <p:cNvPr id="278" name="Text Box 20">
            <a:extLst>
              <a:ext uri="{FF2B5EF4-FFF2-40B4-BE49-F238E27FC236}">
                <a16:creationId xmlns:a16="http://schemas.microsoft.com/office/drawing/2014/main" xmlns="" id="{B2A1F79C-E5CF-4011-BEA0-13B717032C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463" y="4650829"/>
            <a:ext cx="827087" cy="207963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IT </a:t>
            </a: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투자 관리</a:t>
            </a:r>
          </a:p>
        </p:txBody>
      </p:sp>
      <p:sp>
        <p:nvSpPr>
          <p:cNvPr id="279" name="Text Box 21">
            <a:extLst>
              <a:ext uri="{FF2B5EF4-FFF2-40B4-BE49-F238E27FC236}">
                <a16:creationId xmlns:a16="http://schemas.microsoft.com/office/drawing/2014/main" xmlns="" id="{F789EE04-D4B0-49F1-87B9-AD253DAA50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4088" y="3387179"/>
            <a:ext cx="958850" cy="20005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솔루션 도출</a:t>
            </a:r>
          </a:p>
        </p:txBody>
      </p:sp>
      <p:sp>
        <p:nvSpPr>
          <p:cNvPr id="280" name="Text Box 22">
            <a:extLst>
              <a:ext uri="{FF2B5EF4-FFF2-40B4-BE49-F238E27FC236}">
                <a16:creationId xmlns:a16="http://schemas.microsoft.com/office/drawing/2014/main" xmlns="" id="{99C6BDFD-DCF9-4468-AC76-893FF23748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4088" y="3695154"/>
            <a:ext cx="958850" cy="307777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응용소프트웨어 도입 및 유지 보수</a:t>
            </a:r>
          </a:p>
        </p:txBody>
      </p:sp>
      <p:sp>
        <p:nvSpPr>
          <p:cNvPr id="281" name="Text Box 23">
            <a:extLst>
              <a:ext uri="{FF2B5EF4-FFF2-40B4-BE49-F238E27FC236}">
                <a16:creationId xmlns:a16="http://schemas.microsoft.com/office/drawing/2014/main" xmlns="" id="{68AA447C-AF75-4522-AD31-3ED1F5890B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4088" y="4125367"/>
            <a:ext cx="958850" cy="307777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기술 아키텍쳐 구입 및 유지 보수</a:t>
            </a:r>
          </a:p>
        </p:txBody>
      </p:sp>
      <p:sp>
        <p:nvSpPr>
          <p:cNvPr id="282" name="Text Box 24">
            <a:extLst>
              <a:ext uri="{FF2B5EF4-FFF2-40B4-BE49-F238E27FC236}">
                <a16:creationId xmlns:a16="http://schemas.microsoft.com/office/drawing/2014/main" xmlns="" id="{9D37CDC2-2B17-4F53-8770-B2D0E73919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4088" y="4555579"/>
            <a:ext cx="958850" cy="340093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IT </a:t>
            </a: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절차 개발 및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유지 보수</a:t>
            </a:r>
          </a:p>
        </p:txBody>
      </p:sp>
      <p:sp>
        <p:nvSpPr>
          <p:cNvPr id="283" name="Text Box 25">
            <a:extLst>
              <a:ext uri="{FF2B5EF4-FFF2-40B4-BE49-F238E27FC236}">
                <a16:creationId xmlns:a16="http://schemas.microsoft.com/office/drawing/2014/main" xmlns="" id="{E073B2B0-B2CC-4D60-9521-5E5DD3F35E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375" y="3387179"/>
            <a:ext cx="808038" cy="20005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시설 관리</a:t>
            </a:r>
          </a:p>
        </p:txBody>
      </p:sp>
      <p:sp>
        <p:nvSpPr>
          <p:cNvPr id="284" name="Text Box 26">
            <a:extLst>
              <a:ext uri="{FF2B5EF4-FFF2-40B4-BE49-F238E27FC236}">
                <a16:creationId xmlns:a16="http://schemas.microsoft.com/office/drawing/2014/main" xmlns="" id="{51BEFF90-5380-4C2D-A6B5-F2C95137AB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375" y="3669754"/>
            <a:ext cx="808038" cy="20005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운영 관리</a:t>
            </a:r>
          </a:p>
        </p:txBody>
      </p:sp>
      <p:sp>
        <p:nvSpPr>
          <p:cNvPr id="285" name="Text Box 27">
            <a:extLst>
              <a:ext uri="{FF2B5EF4-FFF2-40B4-BE49-F238E27FC236}">
                <a16:creationId xmlns:a16="http://schemas.microsoft.com/office/drawing/2014/main" xmlns="" id="{AA097EC4-716D-4535-9DB0-356793C59D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375" y="3953917"/>
            <a:ext cx="808038" cy="20005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형상 관리</a:t>
            </a:r>
          </a:p>
        </p:txBody>
      </p:sp>
      <p:sp>
        <p:nvSpPr>
          <p:cNvPr id="286" name="Text Box 28">
            <a:extLst>
              <a:ext uri="{FF2B5EF4-FFF2-40B4-BE49-F238E27FC236}">
                <a16:creationId xmlns:a16="http://schemas.microsoft.com/office/drawing/2014/main" xmlns="" id="{6806B6A4-F34C-4963-94E2-845C81197C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375" y="4236492"/>
            <a:ext cx="808038" cy="20005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문제 </a:t>
            </a:r>
            <a:r>
              <a:rPr kumimoji="0" lang="en-US" altLang="ko-KR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사고 관리</a:t>
            </a:r>
          </a:p>
        </p:txBody>
      </p:sp>
      <p:sp>
        <p:nvSpPr>
          <p:cNvPr id="287" name="Text Box 29">
            <a:extLst>
              <a:ext uri="{FF2B5EF4-FFF2-40B4-BE49-F238E27FC236}">
                <a16:creationId xmlns:a16="http://schemas.microsoft.com/office/drawing/2014/main" xmlns="" id="{DEC28BCF-79CD-4E1F-9F13-3E996A696E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0475" y="3387179"/>
            <a:ext cx="930275" cy="20005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프로세스 모니터링</a:t>
            </a:r>
          </a:p>
        </p:txBody>
      </p:sp>
      <p:sp>
        <p:nvSpPr>
          <p:cNvPr id="288" name="Text Box 30">
            <a:extLst>
              <a:ext uri="{FF2B5EF4-FFF2-40B4-BE49-F238E27FC236}">
                <a16:creationId xmlns:a16="http://schemas.microsoft.com/office/drawing/2014/main" xmlns="" id="{2B18461C-C62B-4990-AD74-09EBC19CAA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8575" y="3387179"/>
            <a:ext cx="823913" cy="44781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경영진의 </a:t>
            </a:r>
            <a:b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관리 목표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및 전파방침 </a:t>
            </a:r>
          </a:p>
        </p:txBody>
      </p:sp>
      <p:sp>
        <p:nvSpPr>
          <p:cNvPr id="289" name="Text Box 31">
            <a:extLst>
              <a:ext uri="{FF2B5EF4-FFF2-40B4-BE49-F238E27FC236}">
                <a16:creationId xmlns:a16="http://schemas.microsoft.com/office/drawing/2014/main" xmlns="" id="{1571F41E-685A-4544-B1B6-9CC424E724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8575" y="3909467"/>
            <a:ext cx="823913" cy="20005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인력자원 관리</a:t>
            </a:r>
          </a:p>
        </p:txBody>
      </p:sp>
      <p:sp>
        <p:nvSpPr>
          <p:cNvPr id="290" name="Text Box 32">
            <a:extLst>
              <a:ext uri="{FF2B5EF4-FFF2-40B4-BE49-F238E27FC236}">
                <a16:creationId xmlns:a16="http://schemas.microsoft.com/office/drawing/2014/main" xmlns="" id="{0E03CDCC-DC7A-4E39-B1A5-B31BB06A62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8575" y="4187279"/>
            <a:ext cx="823913" cy="20005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외부 요건의 준수</a:t>
            </a:r>
          </a:p>
        </p:txBody>
      </p:sp>
      <p:sp>
        <p:nvSpPr>
          <p:cNvPr id="291" name="Text Box 33">
            <a:extLst>
              <a:ext uri="{FF2B5EF4-FFF2-40B4-BE49-F238E27FC236}">
                <a16:creationId xmlns:a16="http://schemas.microsoft.com/office/drawing/2014/main" xmlns="" id="{1D549CA1-9225-4391-A724-DC827D190F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8575" y="4466679"/>
            <a:ext cx="823913" cy="20005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위험 평가</a:t>
            </a:r>
          </a:p>
        </p:txBody>
      </p:sp>
      <p:sp>
        <p:nvSpPr>
          <p:cNvPr id="292" name="Text Box 34">
            <a:extLst>
              <a:ext uri="{FF2B5EF4-FFF2-40B4-BE49-F238E27FC236}">
                <a16:creationId xmlns:a16="http://schemas.microsoft.com/office/drawing/2014/main" xmlns="" id="{B0A90F8C-55C9-44C3-A717-EC1C0E386D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8575" y="4798467"/>
            <a:ext cx="823913" cy="20005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프로젝트 관리</a:t>
            </a:r>
          </a:p>
        </p:txBody>
      </p:sp>
      <p:sp>
        <p:nvSpPr>
          <p:cNvPr id="293" name="Text Box 35">
            <a:extLst>
              <a:ext uri="{FF2B5EF4-FFF2-40B4-BE49-F238E27FC236}">
                <a16:creationId xmlns:a16="http://schemas.microsoft.com/office/drawing/2014/main" xmlns="" id="{EF9A7AFA-5D4A-4C9D-A1CE-070ED8D0AE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8575" y="5077867"/>
            <a:ext cx="823913" cy="20005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품질 관리</a:t>
            </a:r>
          </a:p>
        </p:txBody>
      </p:sp>
      <p:sp>
        <p:nvSpPr>
          <p:cNvPr id="294" name="Text Box 36">
            <a:extLst>
              <a:ext uri="{FF2B5EF4-FFF2-40B4-BE49-F238E27FC236}">
                <a16:creationId xmlns:a16="http://schemas.microsoft.com/office/drawing/2014/main" xmlns="" id="{F9101B2B-327C-42CA-9707-FB6CEEBC75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4088" y="4985792"/>
            <a:ext cx="958850" cy="20005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시스템 설치 및 인가</a:t>
            </a:r>
          </a:p>
        </p:txBody>
      </p:sp>
      <p:sp>
        <p:nvSpPr>
          <p:cNvPr id="295" name="Text Box 37">
            <a:extLst>
              <a:ext uri="{FF2B5EF4-FFF2-40B4-BE49-F238E27FC236}">
                <a16:creationId xmlns:a16="http://schemas.microsoft.com/office/drawing/2014/main" xmlns="" id="{34A0EBBF-90B0-4C1D-AFC3-292685D7B1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4088" y="5293767"/>
            <a:ext cx="958850" cy="20005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변경 관리</a:t>
            </a:r>
          </a:p>
        </p:txBody>
      </p:sp>
      <p:sp>
        <p:nvSpPr>
          <p:cNvPr id="296" name="Text Box 38">
            <a:extLst>
              <a:ext uri="{FF2B5EF4-FFF2-40B4-BE49-F238E27FC236}">
                <a16:creationId xmlns:a16="http://schemas.microsoft.com/office/drawing/2014/main" xmlns="" id="{B4CB92B5-4C60-478E-8608-F926E18D2E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1838" y="3387179"/>
            <a:ext cx="809625" cy="20005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서비스수준정의</a:t>
            </a:r>
          </a:p>
        </p:txBody>
      </p:sp>
      <p:sp>
        <p:nvSpPr>
          <p:cNvPr id="297" name="Text Box 39">
            <a:extLst>
              <a:ext uri="{FF2B5EF4-FFF2-40B4-BE49-F238E27FC236}">
                <a16:creationId xmlns:a16="http://schemas.microsoft.com/office/drawing/2014/main" xmlns="" id="{C0AC2394-67CC-4B02-A735-669A29B4A6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1838" y="3672929"/>
            <a:ext cx="809625" cy="20005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외주업체 관리</a:t>
            </a:r>
          </a:p>
        </p:txBody>
      </p:sp>
      <p:sp>
        <p:nvSpPr>
          <p:cNvPr id="298" name="Text Box 40">
            <a:extLst>
              <a:ext uri="{FF2B5EF4-FFF2-40B4-BE49-F238E27FC236}">
                <a16:creationId xmlns:a16="http://schemas.microsoft.com/office/drawing/2014/main" xmlns="" id="{09A0C0AA-3D38-46A8-A026-3236062C9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1838" y="3960267"/>
            <a:ext cx="809625" cy="20005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성능</a:t>
            </a:r>
            <a:r>
              <a:rPr kumimoji="0" lang="en-US" altLang="ko-KR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용량 관리</a:t>
            </a:r>
          </a:p>
        </p:txBody>
      </p:sp>
      <p:sp>
        <p:nvSpPr>
          <p:cNvPr id="299" name="Text Box 41">
            <a:extLst>
              <a:ext uri="{FF2B5EF4-FFF2-40B4-BE49-F238E27FC236}">
                <a16:creationId xmlns:a16="http://schemas.microsoft.com/office/drawing/2014/main" xmlns="" id="{D67689B8-081B-4064-ACAF-E526557934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1838" y="4247604"/>
            <a:ext cx="809625" cy="20005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연속성관리</a:t>
            </a:r>
          </a:p>
        </p:txBody>
      </p:sp>
      <p:sp>
        <p:nvSpPr>
          <p:cNvPr id="300" name="Text Box 42">
            <a:extLst>
              <a:ext uri="{FF2B5EF4-FFF2-40B4-BE49-F238E27FC236}">
                <a16:creationId xmlns:a16="http://schemas.microsoft.com/office/drawing/2014/main" xmlns="" id="{4AFA9256-1AC3-42E0-B1FE-9C0F42E1B4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1838" y="4533354"/>
            <a:ext cx="809625" cy="20005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보안관리</a:t>
            </a:r>
          </a:p>
        </p:txBody>
      </p:sp>
      <p:sp>
        <p:nvSpPr>
          <p:cNvPr id="301" name="Text Box 43">
            <a:extLst>
              <a:ext uri="{FF2B5EF4-FFF2-40B4-BE49-F238E27FC236}">
                <a16:creationId xmlns:a16="http://schemas.microsoft.com/office/drawing/2014/main" xmlns="" id="{95C7ECCC-0109-4B1B-B4EF-424B79B1E6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1838" y="4820692"/>
            <a:ext cx="809625" cy="20005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비용산정및 배분 </a:t>
            </a:r>
          </a:p>
        </p:txBody>
      </p:sp>
      <p:sp>
        <p:nvSpPr>
          <p:cNvPr id="302" name="Text Box 44">
            <a:extLst>
              <a:ext uri="{FF2B5EF4-FFF2-40B4-BE49-F238E27FC236}">
                <a16:creationId xmlns:a16="http://schemas.microsoft.com/office/drawing/2014/main" xmlns="" id="{4235D919-7A23-41FC-B562-FB3F6EC21A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1838" y="5108029"/>
            <a:ext cx="809625" cy="307777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사용자교육 및 훈련</a:t>
            </a:r>
          </a:p>
        </p:txBody>
      </p:sp>
      <p:sp>
        <p:nvSpPr>
          <p:cNvPr id="303" name="Text Box 45">
            <a:extLst>
              <a:ext uri="{FF2B5EF4-FFF2-40B4-BE49-F238E27FC236}">
                <a16:creationId xmlns:a16="http://schemas.microsoft.com/office/drawing/2014/main" xmlns="" id="{3440E008-4B61-4AD4-83ED-23495A00DE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1838" y="5517604"/>
            <a:ext cx="809625" cy="307777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IT </a:t>
            </a: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고객의 지원 및 자문</a:t>
            </a:r>
          </a:p>
        </p:txBody>
      </p:sp>
      <p:sp>
        <p:nvSpPr>
          <p:cNvPr id="304" name="Text Box 46">
            <a:extLst>
              <a:ext uri="{FF2B5EF4-FFF2-40B4-BE49-F238E27FC236}">
                <a16:creationId xmlns:a16="http://schemas.microsoft.com/office/drawing/2014/main" xmlns="" id="{30927AD9-37F5-4D7A-80C6-E10FE99D70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375" y="4520654"/>
            <a:ext cx="808038" cy="20005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데이터 관리</a:t>
            </a:r>
          </a:p>
        </p:txBody>
      </p:sp>
      <p:sp>
        <p:nvSpPr>
          <p:cNvPr id="305" name="Text Box 47">
            <a:extLst>
              <a:ext uri="{FF2B5EF4-FFF2-40B4-BE49-F238E27FC236}">
                <a16:creationId xmlns:a16="http://schemas.microsoft.com/office/drawing/2014/main" xmlns="" id="{F941E825-E8C7-4B22-9FE4-56941813E8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0475" y="3684042"/>
            <a:ext cx="930275" cy="340093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내부통제의 적절성 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평가</a:t>
            </a:r>
          </a:p>
        </p:txBody>
      </p:sp>
      <p:sp>
        <p:nvSpPr>
          <p:cNvPr id="306" name="Text Box 48">
            <a:extLst>
              <a:ext uri="{FF2B5EF4-FFF2-40B4-BE49-F238E27FC236}">
                <a16:creationId xmlns:a16="http://schemas.microsoft.com/office/drawing/2014/main" xmlns="" id="{7F2B3287-28BD-430F-90D5-54635767E9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0475" y="4103142"/>
            <a:ext cx="930275" cy="200055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독립적인 보증활동</a:t>
            </a:r>
          </a:p>
        </p:txBody>
      </p:sp>
      <p:sp>
        <p:nvSpPr>
          <p:cNvPr id="307" name="Text Box 49">
            <a:extLst>
              <a:ext uri="{FF2B5EF4-FFF2-40B4-BE49-F238E27FC236}">
                <a16:creationId xmlns:a16="http://schemas.microsoft.com/office/drawing/2014/main" xmlns="" id="{5BB3E178-FAE5-4B85-9C46-B87CA69F83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0475" y="4401592"/>
            <a:ext cx="930275" cy="480131"/>
          </a:xfrm>
          <a:prstGeom prst="rect">
            <a:avLst/>
          </a:prstGeom>
          <a:solidFill>
            <a:srgbClr val="FFFFFF"/>
          </a:solidFill>
          <a:ln w="9525">
            <a:solidFill>
              <a:srgbClr val="969696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외주업체의 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효과성에 대한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독립적인 평가</a:t>
            </a:r>
          </a:p>
        </p:txBody>
      </p:sp>
      <p:sp>
        <p:nvSpPr>
          <p:cNvPr id="308" name="AutoShape 56">
            <a:extLst>
              <a:ext uri="{FF2B5EF4-FFF2-40B4-BE49-F238E27FC236}">
                <a16:creationId xmlns:a16="http://schemas.microsoft.com/office/drawing/2014/main" xmlns="" id="{631A988E-BB50-4C40-B0F2-7F33E43A47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512922" y="4116927"/>
            <a:ext cx="1868488" cy="252028"/>
          </a:xfrm>
          <a:prstGeom prst="triangle">
            <a:avLst>
              <a:gd name="adj" fmla="val 49736"/>
            </a:avLst>
          </a:prstGeom>
          <a:solidFill>
            <a:srgbClr val="FFFFFF">
              <a:lumMod val="8500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09" name="Text Box 57">
            <a:extLst>
              <a:ext uri="{FF2B5EF4-FFF2-40B4-BE49-F238E27FC236}">
                <a16:creationId xmlns:a16="http://schemas.microsoft.com/office/drawing/2014/main" xmlns="" id="{B73C2937-E6E9-4B86-B36B-43B072250F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2912" y="1845717"/>
            <a:ext cx="617477" cy="2769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1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시사점</a:t>
            </a:r>
          </a:p>
        </p:txBody>
      </p:sp>
      <p:cxnSp>
        <p:nvCxnSpPr>
          <p:cNvPr id="310" name="AutoShape 59">
            <a:extLst>
              <a:ext uri="{FF2B5EF4-FFF2-40B4-BE49-F238E27FC236}">
                <a16:creationId xmlns:a16="http://schemas.microsoft.com/office/drawing/2014/main" xmlns="" id="{D51C862A-7F5C-49CB-BF3D-247FC4B8B7E0}"/>
              </a:ext>
            </a:extLst>
          </p:cNvPr>
          <p:cNvCxnSpPr>
            <a:cxnSpLocks noChangeShapeType="1"/>
            <a:stCxn id="270" idx="0"/>
            <a:endCxn id="271" idx="0"/>
          </p:cNvCxnSpPr>
          <p:nvPr/>
        </p:nvCxnSpPr>
        <p:spPr bwMode="auto">
          <a:xfrm rot="5400000" flipV="1">
            <a:off x="1966119" y="1997323"/>
            <a:ext cx="1587" cy="1463675"/>
          </a:xfrm>
          <a:prstGeom prst="bentConnector3">
            <a:avLst>
              <a:gd name="adj1" fmla="val -14400005"/>
            </a:avLst>
          </a:prstGeom>
          <a:noFill/>
          <a:ln w="9525">
            <a:solidFill>
              <a:srgbClr val="808080"/>
            </a:solidFill>
            <a:miter lim="800000"/>
            <a:headEnd/>
            <a:tailEnd/>
          </a:ln>
        </p:spPr>
      </p:cxnSp>
      <p:cxnSp>
        <p:nvCxnSpPr>
          <p:cNvPr id="311" name="AutoShape 60">
            <a:extLst>
              <a:ext uri="{FF2B5EF4-FFF2-40B4-BE49-F238E27FC236}">
                <a16:creationId xmlns:a16="http://schemas.microsoft.com/office/drawing/2014/main" xmlns="" id="{A09EABD6-1E85-4AC9-95CE-288138C3DEF2}"/>
              </a:ext>
            </a:extLst>
          </p:cNvPr>
          <p:cNvCxnSpPr>
            <a:cxnSpLocks noChangeShapeType="1"/>
            <a:stCxn id="271" idx="0"/>
            <a:endCxn id="272" idx="0"/>
          </p:cNvCxnSpPr>
          <p:nvPr/>
        </p:nvCxnSpPr>
        <p:spPr bwMode="auto">
          <a:xfrm rot="5400000" flipV="1">
            <a:off x="3375819" y="2051298"/>
            <a:ext cx="1587" cy="1355725"/>
          </a:xfrm>
          <a:prstGeom prst="bentConnector3">
            <a:avLst>
              <a:gd name="adj1" fmla="val -14400005"/>
            </a:avLst>
          </a:prstGeom>
          <a:noFill/>
          <a:ln w="9525">
            <a:solidFill>
              <a:srgbClr val="808080"/>
            </a:solidFill>
            <a:miter lim="800000"/>
            <a:headEnd/>
            <a:tailEnd/>
          </a:ln>
        </p:spPr>
      </p:cxnSp>
      <p:cxnSp>
        <p:nvCxnSpPr>
          <p:cNvPr id="312" name="AutoShape 61">
            <a:extLst>
              <a:ext uri="{FF2B5EF4-FFF2-40B4-BE49-F238E27FC236}">
                <a16:creationId xmlns:a16="http://schemas.microsoft.com/office/drawing/2014/main" xmlns="" id="{06DA97BF-4D61-4231-85D7-3C9EF4C04F30}"/>
              </a:ext>
            </a:extLst>
          </p:cNvPr>
          <p:cNvCxnSpPr>
            <a:cxnSpLocks noChangeShapeType="1"/>
            <a:stCxn id="272" idx="0"/>
            <a:endCxn id="273" idx="0"/>
          </p:cNvCxnSpPr>
          <p:nvPr/>
        </p:nvCxnSpPr>
        <p:spPr bwMode="auto">
          <a:xfrm rot="5400000" flipV="1">
            <a:off x="4795838" y="1987004"/>
            <a:ext cx="1587" cy="1484313"/>
          </a:xfrm>
          <a:prstGeom prst="bentConnector3">
            <a:avLst>
              <a:gd name="adj1" fmla="val -14400005"/>
            </a:avLst>
          </a:prstGeom>
          <a:noFill/>
          <a:ln w="9525">
            <a:solidFill>
              <a:srgbClr val="808080"/>
            </a:solidFill>
            <a:miter lim="800000"/>
            <a:headEnd/>
            <a:tailEnd/>
          </a:ln>
        </p:spPr>
      </p:cxnSp>
      <p:cxnSp>
        <p:nvCxnSpPr>
          <p:cNvPr id="313" name="AutoShape 62">
            <a:extLst>
              <a:ext uri="{FF2B5EF4-FFF2-40B4-BE49-F238E27FC236}">
                <a16:creationId xmlns:a16="http://schemas.microsoft.com/office/drawing/2014/main" xmlns="" id="{F6C98C77-4330-4F83-870C-3AEB7AB83CA8}"/>
              </a:ext>
            </a:extLst>
          </p:cNvPr>
          <p:cNvCxnSpPr>
            <a:cxnSpLocks noChangeShapeType="1"/>
            <a:stCxn id="274" idx="0"/>
            <a:endCxn id="288" idx="0"/>
          </p:cNvCxnSpPr>
          <p:nvPr/>
        </p:nvCxnSpPr>
        <p:spPr bwMode="auto">
          <a:xfrm rot="5400000" flipH="1" flipV="1">
            <a:off x="1260475" y="2937123"/>
            <a:ext cx="12700" cy="900113"/>
          </a:xfrm>
          <a:prstGeom prst="bentConnector3">
            <a:avLst>
              <a:gd name="adj1" fmla="val 1800000"/>
            </a:avLst>
          </a:prstGeom>
          <a:noFill/>
          <a:ln w="9525">
            <a:solidFill>
              <a:srgbClr val="808080"/>
            </a:solidFill>
            <a:miter lim="800000"/>
            <a:headEnd/>
            <a:tailEnd/>
          </a:ln>
        </p:spPr>
      </p:cxnSp>
      <p:cxnSp>
        <p:nvCxnSpPr>
          <p:cNvPr id="314" name="AutoShape 63">
            <a:extLst>
              <a:ext uri="{FF2B5EF4-FFF2-40B4-BE49-F238E27FC236}">
                <a16:creationId xmlns:a16="http://schemas.microsoft.com/office/drawing/2014/main" xmlns="" id="{86C8E083-091E-416B-A3EE-333A39CB17EB}"/>
              </a:ext>
            </a:extLst>
          </p:cNvPr>
          <p:cNvCxnSpPr>
            <a:cxnSpLocks noChangeShapeType="1"/>
            <a:stCxn id="296" idx="0"/>
            <a:endCxn id="283" idx="0"/>
          </p:cNvCxnSpPr>
          <p:nvPr/>
        </p:nvCxnSpPr>
        <p:spPr bwMode="auto">
          <a:xfrm rot="5400000" flipH="1" flipV="1">
            <a:off x="4112022" y="2951808"/>
            <a:ext cx="12700" cy="870743"/>
          </a:xfrm>
          <a:prstGeom prst="bentConnector3">
            <a:avLst>
              <a:gd name="adj1" fmla="val 1800000"/>
            </a:avLst>
          </a:prstGeom>
          <a:noFill/>
          <a:ln w="9525">
            <a:solidFill>
              <a:srgbClr val="808080"/>
            </a:solidFill>
            <a:miter lim="800000"/>
            <a:headEnd/>
            <a:tailEnd/>
          </a:ln>
        </p:spPr>
      </p:cxnSp>
      <p:cxnSp>
        <p:nvCxnSpPr>
          <p:cNvPr id="315" name="AutoShape 64">
            <a:extLst>
              <a:ext uri="{FF2B5EF4-FFF2-40B4-BE49-F238E27FC236}">
                <a16:creationId xmlns:a16="http://schemas.microsoft.com/office/drawing/2014/main" xmlns="" id="{0D26691E-EC2E-4A43-9409-09A467117D21}"/>
              </a:ext>
            </a:extLst>
          </p:cNvPr>
          <p:cNvCxnSpPr>
            <a:cxnSpLocks noChangeShapeType="1"/>
            <a:stCxn id="270" idx="2"/>
            <a:endCxn id="288" idx="0"/>
          </p:cNvCxnSpPr>
          <p:nvPr/>
        </p:nvCxnSpPr>
        <p:spPr bwMode="auto">
          <a:xfrm rot="16200000" flipH="1">
            <a:off x="1311276" y="2987923"/>
            <a:ext cx="322262" cy="476250"/>
          </a:xfrm>
          <a:prstGeom prst="bentConnector3">
            <a:avLst>
              <a:gd name="adj1" fmla="val 32266"/>
            </a:avLst>
          </a:prstGeom>
          <a:noFill/>
          <a:ln w="9525">
            <a:solidFill>
              <a:srgbClr val="808080"/>
            </a:solidFill>
            <a:miter lim="800000"/>
            <a:headEnd/>
            <a:tailEnd/>
          </a:ln>
        </p:spPr>
      </p:cxnSp>
      <p:cxnSp>
        <p:nvCxnSpPr>
          <p:cNvPr id="316" name="AutoShape 65">
            <a:extLst>
              <a:ext uri="{FF2B5EF4-FFF2-40B4-BE49-F238E27FC236}">
                <a16:creationId xmlns:a16="http://schemas.microsoft.com/office/drawing/2014/main" xmlns="" id="{45B13F8F-83F5-407A-B5C0-541355266D7A}"/>
              </a:ext>
            </a:extLst>
          </p:cNvPr>
          <p:cNvCxnSpPr>
            <a:cxnSpLocks noChangeShapeType="1"/>
            <a:stCxn id="279" idx="0"/>
            <a:endCxn id="271" idx="2"/>
          </p:cNvCxnSpPr>
          <p:nvPr/>
        </p:nvCxnSpPr>
        <p:spPr bwMode="auto">
          <a:xfrm rot="16200000" flipV="1">
            <a:off x="2540001" y="3223667"/>
            <a:ext cx="322262" cy="4762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808080"/>
            </a:solidFill>
            <a:miter lim="800000"/>
            <a:headEnd/>
            <a:tailEnd/>
          </a:ln>
        </p:spPr>
      </p:cxnSp>
      <p:cxnSp>
        <p:nvCxnSpPr>
          <p:cNvPr id="317" name="AutoShape 66">
            <a:extLst>
              <a:ext uri="{FF2B5EF4-FFF2-40B4-BE49-F238E27FC236}">
                <a16:creationId xmlns:a16="http://schemas.microsoft.com/office/drawing/2014/main" xmlns="" id="{EB96B13F-C24C-4396-B8A6-AE912C9448A9}"/>
              </a:ext>
            </a:extLst>
          </p:cNvPr>
          <p:cNvCxnSpPr>
            <a:cxnSpLocks noChangeShapeType="1"/>
            <a:stCxn id="296" idx="0"/>
            <a:endCxn id="272" idx="2"/>
          </p:cNvCxnSpPr>
          <p:nvPr/>
        </p:nvCxnSpPr>
        <p:spPr bwMode="auto">
          <a:xfrm rot="5400000" flipH="1" flipV="1">
            <a:off x="3704035" y="3037533"/>
            <a:ext cx="322262" cy="377031"/>
          </a:xfrm>
          <a:prstGeom prst="bentConnector3">
            <a:avLst>
              <a:gd name="adj1" fmla="val 73645"/>
            </a:avLst>
          </a:prstGeom>
          <a:noFill/>
          <a:ln w="9525">
            <a:solidFill>
              <a:srgbClr val="808080"/>
            </a:solidFill>
            <a:miter lim="800000"/>
            <a:headEnd/>
            <a:tailEnd/>
          </a:ln>
        </p:spPr>
      </p:cxnSp>
      <p:cxnSp>
        <p:nvCxnSpPr>
          <p:cNvPr id="318" name="AutoShape 67">
            <a:extLst>
              <a:ext uri="{FF2B5EF4-FFF2-40B4-BE49-F238E27FC236}">
                <a16:creationId xmlns:a16="http://schemas.microsoft.com/office/drawing/2014/main" xmlns="" id="{7DDCC7BD-808A-499C-8A4C-F14965E4B4F3}"/>
              </a:ext>
            </a:extLst>
          </p:cNvPr>
          <p:cNvCxnSpPr>
            <a:cxnSpLocks noChangeShapeType="1"/>
            <a:stCxn id="287" idx="0"/>
            <a:endCxn id="273" idx="2"/>
          </p:cNvCxnSpPr>
          <p:nvPr/>
        </p:nvCxnSpPr>
        <p:spPr bwMode="auto">
          <a:xfrm rot="5400000" flipH="1" flipV="1">
            <a:off x="5373291" y="3222477"/>
            <a:ext cx="327025" cy="2381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808080"/>
            </a:solidFill>
            <a:miter lim="800000"/>
            <a:headEnd/>
            <a:tailEnd/>
          </a:ln>
        </p:spPr>
      </p:cxnSp>
      <p:cxnSp>
        <p:nvCxnSpPr>
          <p:cNvPr id="319" name="AutoShape 68">
            <a:extLst>
              <a:ext uri="{FF2B5EF4-FFF2-40B4-BE49-F238E27FC236}">
                <a16:creationId xmlns:a16="http://schemas.microsoft.com/office/drawing/2014/main" xmlns="" id="{CA69E2C7-947D-4157-A1AE-875ABB00042B}"/>
              </a:ext>
            </a:extLst>
          </p:cNvPr>
          <p:cNvCxnSpPr>
            <a:cxnSpLocks noChangeShapeType="1"/>
            <a:stCxn id="274" idx="2"/>
            <a:endCxn id="275" idx="0"/>
          </p:cNvCxnSpPr>
          <p:nvPr/>
        </p:nvCxnSpPr>
        <p:spPr bwMode="auto">
          <a:xfrm rot="5400000">
            <a:off x="770732" y="3635623"/>
            <a:ext cx="80962" cy="0"/>
          </a:xfrm>
          <a:prstGeom prst="straightConnector1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</p:spPr>
      </p:cxnSp>
      <p:cxnSp>
        <p:nvCxnSpPr>
          <p:cNvPr id="320" name="AutoShape 69">
            <a:extLst>
              <a:ext uri="{FF2B5EF4-FFF2-40B4-BE49-F238E27FC236}">
                <a16:creationId xmlns:a16="http://schemas.microsoft.com/office/drawing/2014/main" xmlns="" id="{D3F0D0AF-3A0D-4EF7-835F-B429671252DB}"/>
              </a:ext>
            </a:extLst>
          </p:cNvPr>
          <p:cNvCxnSpPr>
            <a:cxnSpLocks noChangeShapeType="1"/>
            <a:stCxn id="276" idx="0"/>
            <a:endCxn id="275" idx="2"/>
          </p:cNvCxnSpPr>
          <p:nvPr/>
        </p:nvCxnSpPr>
        <p:spPr bwMode="auto">
          <a:xfrm rot="16200000">
            <a:off x="770732" y="3924548"/>
            <a:ext cx="80962" cy="0"/>
          </a:xfrm>
          <a:prstGeom prst="straightConnector1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</p:spPr>
      </p:cxnSp>
      <p:cxnSp>
        <p:nvCxnSpPr>
          <p:cNvPr id="321" name="AutoShape 70">
            <a:extLst>
              <a:ext uri="{FF2B5EF4-FFF2-40B4-BE49-F238E27FC236}">
                <a16:creationId xmlns:a16="http://schemas.microsoft.com/office/drawing/2014/main" xmlns="" id="{EA0B96DF-E846-413D-93C4-18A904A04EB7}"/>
              </a:ext>
            </a:extLst>
          </p:cNvPr>
          <p:cNvCxnSpPr>
            <a:cxnSpLocks noChangeShapeType="1"/>
            <a:stCxn id="276" idx="2"/>
            <a:endCxn id="277" idx="0"/>
          </p:cNvCxnSpPr>
          <p:nvPr/>
        </p:nvCxnSpPr>
        <p:spPr bwMode="auto">
          <a:xfrm rot="5400000">
            <a:off x="770732" y="4213473"/>
            <a:ext cx="80962" cy="0"/>
          </a:xfrm>
          <a:prstGeom prst="straightConnector1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</p:spPr>
      </p:cxnSp>
      <p:cxnSp>
        <p:nvCxnSpPr>
          <p:cNvPr id="322" name="AutoShape 71">
            <a:extLst>
              <a:ext uri="{FF2B5EF4-FFF2-40B4-BE49-F238E27FC236}">
                <a16:creationId xmlns:a16="http://schemas.microsoft.com/office/drawing/2014/main" xmlns="" id="{02FBAB63-018F-4AA7-B0CD-915E8CC7EE3D}"/>
              </a:ext>
            </a:extLst>
          </p:cNvPr>
          <p:cNvCxnSpPr>
            <a:cxnSpLocks noChangeShapeType="1"/>
            <a:stCxn id="277" idx="2"/>
            <a:endCxn id="278" idx="0"/>
          </p:cNvCxnSpPr>
          <p:nvPr/>
        </p:nvCxnSpPr>
        <p:spPr bwMode="auto">
          <a:xfrm rot="16200000" flipH="1">
            <a:off x="770732" y="4608760"/>
            <a:ext cx="82550" cy="158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808080"/>
            </a:solidFill>
            <a:miter lim="800000"/>
            <a:headEnd/>
            <a:tailEnd/>
          </a:ln>
        </p:spPr>
      </p:cxnSp>
      <p:cxnSp>
        <p:nvCxnSpPr>
          <p:cNvPr id="323" name="AutoShape 72">
            <a:extLst>
              <a:ext uri="{FF2B5EF4-FFF2-40B4-BE49-F238E27FC236}">
                <a16:creationId xmlns:a16="http://schemas.microsoft.com/office/drawing/2014/main" xmlns="" id="{E3850A81-237E-422B-9C6B-CD6CBF2DF83A}"/>
              </a:ext>
            </a:extLst>
          </p:cNvPr>
          <p:cNvCxnSpPr>
            <a:cxnSpLocks noChangeShapeType="1"/>
            <a:stCxn id="271" idx="0"/>
            <a:endCxn id="269" idx="2"/>
          </p:cNvCxnSpPr>
          <p:nvPr/>
        </p:nvCxnSpPr>
        <p:spPr bwMode="auto">
          <a:xfrm rot="5400000" flipH="1" flipV="1">
            <a:off x="2741435" y="2209077"/>
            <a:ext cx="476606" cy="561974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808080"/>
            </a:solidFill>
            <a:miter lim="800000"/>
            <a:headEnd/>
            <a:tailEnd/>
          </a:ln>
        </p:spPr>
      </p:cxnSp>
      <p:sp>
        <p:nvSpPr>
          <p:cNvPr id="324" name="AutoShape 73">
            <a:extLst>
              <a:ext uri="{FF2B5EF4-FFF2-40B4-BE49-F238E27FC236}">
                <a16:creationId xmlns:a16="http://schemas.microsoft.com/office/drawing/2014/main" xmlns="" id="{9A7C6E95-88D1-493F-B19A-009841EB2E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250" y="2636912"/>
            <a:ext cx="5502275" cy="503238"/>
          </a:xfrm>
          <a:prstGeom prst="roundRect">
            <a:avLst>
              <a:gd name="adj" fmla="val 16667"/>
            </a:avLst>
          </a:prstGeom>
          <a:noFill/>
          <a:ln w="6350">
            <a:solidFill>
              <a:srgbClr val="FF9B9B"/>
            </a:solidFill>
            <a:round/>
            <a:headEnd type="none" w="sm" len="sm"/>
            <a:tailEnd type="none" w="sm" len="sm"/>
          </a:ln>
        </p:spPr>
        <p:txBody>
          <a:bodyPr wrap="none" lIns="100012" tIns="49212" rIns="100012" bIns="49212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25" name="AutoShape 74">
            <a:extLst>
              <a:ext uri="{FF2B5EF4-FFF2-40B4-BE49-F238E27FC236}">
                <a16:creationId xmlns:a16="http://schemas.microsoft.com/office/drawing/2014/main" xmlns="" id="{9002C442-1B50-4607-A170-BBF5A1693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075" y="3342729"/>
            <a:ext cx="5759450" cy="2606675"/>
          </a:xfrm>
          <a:prstGeom prst="roundRect">
            <a:avLst>
              <a:gd name="adj" fmla="val 6144"/>
            </a:avLst>
          </a:prstGeom>
          <a:noFill/>
          <a:ln w="6350">
            <a:solidFill>
              <a:srgbClr val="2D2D8A">
                <a:lumMod val="40000"/>
                <a:lumOff val="60000"/>
              </a:srgbClr>
            </a:solidFill>
            <a:round/>
            <a:headEnd type="none" w="sm" len="sm"/>
            <a:tailEnd type="none" w="sm" len="sm"/>
          </a:ln>
        </p:spPr>
        <p:txBody>
          <a:bodyPr wrap="none" lIns="100012" tIns="49212" rIns="100012" bIns="49212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7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26" name="Text Box 76">
            <a:extLst>
              <a:ext uri="{FF2B5EF4-FFF2-40B4-BE49-F238E27FC236}">
                <a16:creationId xmlns:a16="http://schemas.microsoft.com/office/drawing/2014/main" xmlns="" id="{4D433F25-43C9-4C51-91B5-5F19352190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1788" y="2635597"/>
            <a:ext cx="2879725" cy="3241675"/>
          </a:xfrm>
          <a:prstGeom prst="rect">
            <a:avLst/>
          </a:prstGeom>
          <a:noFill/>
          <a:ln w="6350" algn="ctr">
            <a:solidFill>
              <a:srgbClr val="FFFFFF">
                <a:lumMod val="75000"/>
              </a:srgbClr>
            </a:solidFill>
            <a:miter lim="800000"/>
            <a:headEnd/>
            <a:tailEnd/>
          </a:ln>
        </p:spPr>
        <p:txBody>
          <a:bodyPr anchor="t" anchorCtr="0"/>
          <a:lstStyle/>
          <a:p>
            <a:pPr marL="266700" marR="0" lvl="0" indent="-266700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     계획 및 조직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도입 및 구축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,  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운영 및 지원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모니터링의 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4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종류 업무영역으로 구성 </a:t>
            </a:r>
          </a:p>
          <a:p>
            <a:pPr marL="542925" marR="0" lvl="1" indent="-96838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- 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업무영역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(Domain)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은 조직 구조상에서의 책임영역 및 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IT 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프로세스에 적용되는 라이프싸이클과 일치</a:t>
            </a:r>
          </a:p>
          <a:p>
            <a:pPr marL="266700" marR="0" lvl="0" indent="-266700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ko-KR" altLang="en-US" sz="1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266700" marR="0" lvl="0" indent="-266700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     업무영역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(Domain)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을 일련의 업무 프로세스로 분할하여 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IT 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자원을 관리해야 함을 강조</a:t>
            </a:r>
          </a:p>
          <a:p>
            <a:pPr marL="542925" marR="0" lvl="1" indent="-96838" defTabSz="91440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- 4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종류 업무영역의 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34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종류 프로세스로 구성 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계획 및 조직 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: 11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종류 프로세스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도입 및 구축 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6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종류 프로세스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운영 및 지원 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: 13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종류 프로세스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모니터링 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: 4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종류 프로세스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</a:p>
        </p:txBody>
      </p:sp>
      <p:sp>
        <p:nvSpPr>
          <p:cNvPr id="327" name="TextBox 326">
            <a:extLst>
              <a:ext uri="{FF2B5EF4-FFF2-40B4-BE49-F238E27FC236}">
                <a16:creationId xmlns:a16="http://schemas.microsoft.com/office/drawing/2014/main" xmlns="" id="{97C29A39-6ECF-4EF3-88BE-89C5A30B44D0}"/>
              </a:ext>
            </a:extLst>
          </p:cNvPr>
          <p:cNvSpPr txBox="1"/>
          <p:nvPr/>
        </p:nvSpPr>
        <p:spPr>
          <a:xfrm>
            <a:off x="524508" y="2395917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marR="0" lvl="0" indent="-342900" defTabSz="91440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①</a:t>
            </a:r>
          </a:p>
        </p:txBody>
      </p:sp>
      <p:sp>
        <p:nvSpPr>
          <p:cNvPr id="328" name="TextBox 327">
            <a:extLst>
              <a:ext uri="{FF2B5EF4-FFF2-40B4-BE49-F238E27FC236}">
                <a16:creationId xmlns:a16="http://schemas.microsoft.com/office/drawing/2014/main" xmlns="" id="{6DD556F0-0A62-4594-B8F7-0C622AD94A01}"/>
              </a:ext>
            </a:extLst>
          </p:cNvPr>
          <p:cNvSpPr txBox="1"/>
          <p:nvPr/>
        </p:nvSpPr>
        <p:spPr>
          <a:xfrm>
            <a:off x="257962" y="3152001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marR="0" lvl="0" indent="-342900" defTabSz="91440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②</a:t>
            </a:r>
          </a:p>
        </p:txBody>
      </p:sp>
      <p:sp>
        <p:nvSpPr>
          <p:cNvPr id="332" name="TextBox 331">
            <a:extLst>
              <a:ext uri="{FF2B5EF4-FFF2-40B4-BE49-F238E27FC236}">
                <a16:creationId xmlns:a16="http://schemas.microsoft.com/office/drawing/2014/main" xmlns="" id="{099BB130-6E1A-4379-A283-728818962295}"/>
              </a:ext>
            </a:extLst>
          </p:cNvPr>
          <p:cNvSpPr txBox="1"/>
          <p:nvPr/>
        </p:nvSpPr>
        <p:spPr>
          <a:xfrm>
            <a:off x="236476" y="6011706"/>
            <a:ext cx="770755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marR="0" lvl="0" indent="-342900" defTabSz="91440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※ COBIT(Control Objectives for Information related Technology) : IT </a:t>
            </a:r>
            <a:r>
              <a:rPr kumimoji="1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거버넌스 통제  프레임워크</a:t>
            </a:r>
            <a:r>
              <a:rPr kumimoji="1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kumimoji="1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계획 및 절차</a:t>
            </a:r>
            <a:r>
              <a:rPr kumimoji="1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스킬 및 전문성</a:t>
            </a:r>
            <a:r>
              <a:rPr kumimoji="1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수행 및 책임</a:t>
            </a:r>
            <a:r>
              <a:rPr kumimoji="1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kumimoji="1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목표 등</a:t>
            </a:r>
            <a:r>
              <a:rPr kumimoji="1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kumimoji="1" lang="ko-KR" altLang="en-US" sz="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82009CC0-B089-4AD2-8705-BCEC80102713}"/>
              </a:ext>
            </a:extLst>
          </p:cNvPr>
          <p:cNvSpPr txBox="1"/>
          <p:nvPr/>
        </p:nvSpPr>
        <p:spPr>
          <a:xfrm>
            <a:off x="6666674" y="2636912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marR="0" lvl="0" indent="-342900" defTabSz="91440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①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11D47C0E-D142-4037-8A1C-11049C14B1A0}"/>
              </a:ext>
            </a:extLst>
          </p:cNvPr>
          <p:cNvSpPr txBox="1"/>
          <p:nvPr/>
        </p:nvSpPr>
        <p:spPr>
          <a:xfrm>
            <a:off x="6666674" y="3656057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marR="0" lvl="0" indent="-342900" defTabSz="914400" eaLnBrk="1" fontAlgn="base" latin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</a:rPr>
              <a:t>②</a:t>
            </a:r>
          </a:p>
        </p:txBody>
      </p:sp>
    </p:spTree>
    <p:extLst>
      <p:ext uri="{BB962C8B-B14F-4D97-AF65-F5344CB8AC3E}">
        <p14:creationId xmlns:p14="http://schemas.microsoft.com/office/powerpoint/2010/main" val="325321551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3175">
          <a:solidFill>
            <a:schemeClr val="bg1">
              <a:lumMod val="65000"/>
            </a:schemeClr>
          </a:solidFill>
        </a:ln>
      </a:spPr>
      <a:bodyPr rtlCol="0" anchor="ctr"/>
      <a:lstStyle>
        <a:defPPr algn="ctr">
          <a:defRPr sz="1000" dirty="0" smtClean="0">
            <a:solidFill>
              <a:schemeClr val="tx1"/>
            </a:solidFill>
            <a:latin typeface="나눔고딕" panose="020D0604000000000000" pitchFamily="50" charset="-127"/>
            <a:ea typeface="나눔고딕" panose="020D0604000000000000" pitchFamily="50" charset="-12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defRPr sz="1000" smtClean="0">
            <a:latin typeface="나눔고딕" panose="020D0604000000000000" pitchFamily="50" charset="-127"/>
            <a:ea typeface="나눔고딕" panose="020D0604000000000000" pitchFamily="50" charset="-12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산출물 마스터(질병관리본부 ISP)_v1.0(맑은고딕)" id="{1CC6A5C3-E212-4299-8825-992B867026E5}" vid="{2AD55F6C-AF74-4081-B47C-20A2882CA483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산출물 마스터(질병관리본부 ISP)_v1.0(맑은고딕)</Template>
  <TotalTime>28608</TotalTime>
  <Words>3749</Words>
  <Application>Microsoft Office PowerPoint</Application>
  <PresentationFormat>A4 용지(210x297mm)</PresentationFormat>
  <Paragraphs>710</Paragraphs>
  <Slides>21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21</vt:i4>
      </vt:variant>
    </vt:vector>
  </HeadingPairs>
  <TitlesOfParts>
    <vt:vector size="22" baseType="lpstr"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JHCHANG</cp:lastModifiedBy>
  <cp:revision>709</cp:revision>
  <cp:lastPrinted>2017-10-18T09:09:03Z</cp:lastPrinted>
  <dcterms:created xsi:type="dcterms:W3CDTF">2017-05-18T02:23:58Z</dcterms:created>
  <dcterms:modified xsi:type="dcterms:W3CDTF">2017-11-06T06:57:19Z</dcterms:modified>
</cp:coreProperties>
</file>