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32"/>
  </p:notesMasterIdLst>
  <p:handoutMasterIdLst>
    <p:handoutMasterId r:id="rId33"/>
  </p:handoutMasterIdLst>
  <p:sldIdLst>
    <p:sldId id="349" r:id="rId2"/>
    <p:sldId id="367" r:id="rId3"/>
    <p:sldId id="389" r:id="rId4"/>
    <p:sldId id="410" r:id="rId5"/>
    <p:sldId id="405" r:id="rId6"/>
    <p:sldId id="401" r:id="rId7"/>
    <p:sldId id="403" r:id="rId8"/>
    <p:sldId id="404" r:id="rId9"/>
    <p:sldId id="406" r:id="rId10"/>
    <p:sldId id="411" r:id="rId11"/>
    <p:sldId id="438" r:id="rId12"/>
    <p:sldId id="412" r:id="rId13"/>
    <p:sldId id="414" r:id="rId14"/>
    <p:sldId id="415" r:id="rId15"/>
    <p:sldId id="416" r:id="rId16"/>
    <p:sldId id="420" r:id="rId17"/>
    <p:sldId id="421" r:id="rId18"/>
    <p:sldId id="423" r:id="rId19"/>
    <p:sldId id="433" r:id="rId20"/>
    <p:sldId id="434" r:id="rId21"/>
    <p:sldId id="424" r:id="rId22"/>
    <p:sldId id="425" r:id="rId23"/>
    <p:sldId id="426" r:id="rId24"/>
    <p:sldId id="427" r:id="rId25"/>
    <p:sldId id="428" r:id="rId26"/>
    <p:sldId id="429" r:id="rId27"/>
    <p:sldId id="430" r:id="rId28"/>
    <p:sldId id="431" r:id="rId29"/>
    <p:sldId id="432" r:id="rId30"/>
    <p:sldId id="366" r:id="rId31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76"/>
    <a:srgbClr val="00006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94667" autoAdjust="0"/>
  </p:normalViewPr>
  <p:slideViewPr>
    <p:cSldViewPr snapToGrid="0" showGuides="1">
      <p:cViewPr varScale="1">
        <p:scale>
          <a:sx n="110" d="100"/>
          <a:sy n="110" d="100"/>
        </p:scale>
        <p:origin x="78" y="108"/>
      </p:cViewPr>
      <p:guideLst>
        <p:guide pos="6023"/>
        <p:guide pos="2621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1/2/2025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1/2/2025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840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216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9870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080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134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3962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4956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712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298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1968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89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9652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9534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7400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6659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283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2686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7406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6731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87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102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046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773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479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259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568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453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  <a:endParaRPr lang="ko-KR" altLang="en-US" sz="2500" b="1" kern="0" dirty="0">
              <a:solidFill>
                <a:srgbClr val="000000"/>
              </a:solidFill>
              <a:latin typeface="맑은 고딕" panose="020B0503020000020004" pitchFamily="50" charset="-127"/>
              <a:cs typeface="Arial"/>
              <a:sym typeface="Arial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8490857" y="6165482"/>
            <a:ext cx="998149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429386" y="325950"/>
            <a:ext cx="9057409" cy="291032"/>
          </a:xfrm>
        </p:spPr>
        <p:txBody>
          <a:bodyPr lIns="0" rIns="0" anchor="ctr" anchorCtr="0">
            <a:normAutofit/>
          </a:bodyPr>
          <a:lstStyle>
            <a:lvl1pPr marL="0" indent="0"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smtClean="0"/>
              <a:t>타이틀</a:t>
            </a:r>
            <a:endParaRPr lang="ko-KR" altLang="en-US" dirty="0"/>
          </a:p>
        </p:txBody>
      </p:sp>
      <p:sp>
        <p:nvSpPr>
          <p:cNvPr id="2" name="Text Box 2"/>
          <p:cNvSpPr txBox="1">
            <a:spLocks noChangeArrowheads="1"/>
          </p:cNvSpPr>
          <p:nvPr userDrawn="1"/>
        </p:nvSpPr>
        <p:spPr bwMode="auto">
          <a:xfrm>
            <a:off x="6609184" y="453303"/>
            <a:ext cx="2877611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hangingPunct="1">
              <a:buClr>
                <a:srgbClr val="0066CC"/>
              </a:buClr>
              <a:defRPr/>
            </a:pPr>
            <a:r>
              <a:rPr lang="ko-KR" altLang="en-US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차세대 </a:t>
            </a:r>
            <a:r>
              <a:rPr lang="en-US" altLang="ko-KR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ERP</a:t>
            </a:r>
            <a:r>
              <a:rPr lang="ko-KR" altLang="en-US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시스템 구축 용역 사업</a:t>
            </a:r>
            <a:endParaRPr lang="en-US" altLang="ko-KR" sz="1000" b="1" i="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" name="직선 연결선 2"/>
          <p:cNvCxnSpPr/>
          <p:nvPr userDrawn="1"/>
        </p:nvCxnSpPr>
        <p:spPr bwMode="auto">
          <a:xfrm>
            <a:off x="416496" y="692696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 Box 28"/>
          <p:cNvSpPr txBox="1">
            <a:spLocks noChangeArrowheads="1"/>
          </p:cNvSpPr>
          <p:nvPr userDrawn="1"/>
        </p:nvSpPr>
        <p:spPr bwMode="auto">
          <a:xfrm>
            <a:off x="4819149" y="6448121"/>
            <a:ext cx="2677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-</a:t>
            </a:r>
            <a:fld id="{E2D0E1CF-DD72-46D0-BDEA-0A9218CD3A64}" type="slidenum">
              <a:rPr lang="en-US" altLang="ko-KR" sz="1000" b="0" smtClean="0">
                <a:latin typeface="맑은 고딕" pitchFamily="50" charset="-127"/>
                <a:ea typeface="맑은 고딕" pitchFamily="50" charset="-127"/>
              </a:rPr>
              <a:pPr algn="ctr"/>
              <a:t>‹#›</a:t>
            </a:fld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-</a:t>
            </a:r>
            <a:endParaRPr lang="en-US" altLang="ko-KR" sz="1000" b="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2" name="직선 연결선 11"/>
          <p:cNvCxnSpPr/>
          <p:nvPr userDrawn="1"/>
        </p:nvCxnSpPr>
        <p:spPr bwMode="auto">
          <a:xfrm>
            <a:off x="416496" y="6362278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0" name="그림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31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510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  <p:sldLayoutId id="2147483935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</a:t>
            </a:r>
            <a:r>
              <a:rPr lang="en-US" altLang="ko-KR" dirty="0" smtClean="0"/>
              <a:t>06. 24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ERP10 </a:t>
            </a:r>
            <a:r>
              <a:rPr lang="ko-KR" altLang="en-US" dirty="0" smtClean="0"/>
              <a:t>개발환경 가이드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AA</a:t>
            </a:r>
            <a:endParaRPr lang="ko-KR" altLang="en-US" sz="18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NGES_</a:t>
            </a:r>
            <a:r>
              <a:rPr lang="en-US" altLang="ko-KR" sz="1400" b="1" dirty="0" smtClean="0">
                <a:latin typeface="+mn-ea"/>
              </a:rPr>
              <a:t>DE22-1_</a:t>
            </a:r>
            <a:r>
              <a:rPr lang="ko-KR" altLang="en-US" sz="1400" b="1" dirty="0" err="1" smtClean="0">
                <a:latin typeface="+mn-ea"/>
              </a:rPr>
              <a:t>업무코드</a:t>
            </a:r>
            <a:endParaRPr lang="en-US" altLang="ko-KR" sz="1400" b="1" dirty="0" smtClean="0">
              <a:latin typeface="+mn-ea"/>
            </a:endParaRP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Ver</a:t>
            </a:r>
            <a:r>
              <a:rPr lang="en-US" altLang="ko-KR" sz="1400" b="1" dirty="0">
                <a:latin typeface="+mn-ea"/>
                <a:ea typeface="+mn-ea"/>
              </a:rPr>
              <a:t>. </a:t>
            </a:r>
            <a:r>
              <a:rPr lang="en-US" altLang="ko-KR" sz="1400" b="1" dirty="0" smtClean="0">
                <a:latin typeface="+mn-ea"/>
                <a:ea typeface="+mn-ea"/>
              </a:rPr>
              <a:t>0.9</a:t>
            </a:r>
            <a:endParaRPr lang="en-US" altLang="ko-KR" sz="1400" b="1" dirty="0">
              <a:latin typeface="+mn-ea"/>
              <a:ea typeface="+mn-ea"/>
            </a:endParaRPr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10" name="텍스트 개체 틀 17"/>
          <p:cNvSpPr>
            <a:spLocks noGrp="1"/>
          </p:cNvSpPr>
          <p:nvPr>
            <p:ph type="body" sz="quarter" idx="4294967295"/>
          </p:nvPr>
        </p:nvSpPr>
        <p:spPr>
          <a:xfrm>
            <a:off x="691891" y="1274707"/>
            <a:ext cx="9057409" cy="29103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sz="2800" dirty="0" smtClean="0"/>
              <a:t>2. DEWS BD </a:t>
            </a:r>
            <a:r>
              <a:rPr lang="ko-KR" altLang="en-US" sz="2800" dirty="0" smtClean="0"/>
              <a:t>개발환경</a:t>
            </a:r>
            <a:endParaRPr lang="ko-KR" altLang="en-US" sz="28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1861014"/>
            <a:ext cx="3808812" cy="292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STS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및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플러그인 설치 파일 확인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7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DEWS BD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설정 확인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7" y="2446940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Boot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구동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73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8747" y="2746631"/>
            <a:ext cx="2133898" cy="283884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STS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및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BD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플러그인 설치 파일 확인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694556" y="1025698"/>
            <a:ext cx="58011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/>
              <a:t>Y:\3. </a:t>
            </a:r>
            <a:r>
              <a:rPr lang="ko-KR" altLang="en-US" sz="1200" dirty="0" err="1"/>
              <a:t>수행사</a:t>
            </a:r>
            <a:r>
              <a:rPr lang="en-US" altLang="ko-KR" sz="1200" dirty="0"/>
              <a:t>( </a:t>
            </a:r>
            <a:r>
              <a:rPr lang="ko-KR" altLang="en-US" sz="1200" dirty="0" err="1"/>
              <a:t>수행사</a:t>
            </a:r>
            <a:r>
              <a:rPr lang="ko-KR" altLang="en-US" sz="1200" dirty="0"/>
              <a:t> 작업 폴더</a:t>
            </a:r>
            <a:r>
              <a:rPr lang="en-US" altLang="ko-KR" sz="1200" dirty="0"/>
              <a:t>)\5. </a:t>
            </a:r>
            <a:r>
              <a:rPr lang="ko-KR" altLang="en-US" sz="1200" dirty="0"/>
              <a:t>아키텍처</a:t>
            </a:r>
            <a:r>
              <a:rPr lang="en-US" altLang="ko-KR" sz="1200" dirty="0"/>
              <a:t>\5000. </a:t>
            </a:r>
            <a:r>
              <a:rPr lang="ko-KR" altLang="en-US" sz="1200" dirty="0" err="1"/>
              <a:t>개발가이드</a:t>
            </a:r>
            <a:r>
              <a:rPr lang="en-US" altLang="ko-KR" sz="1200" dirty="0"/>
              <a:t>\1. </a:t>
            </a:r>
            <a:r>
              <a:rPr lang="ko-KR" altLang="en-US" sz="1200" dirty="0"/>
              <a:t>개발 툴</a:t>
            </a:r>
            <a:r>
              <a:rPr lang="en-US" altLang="ko-KR" sz="1200" dirty="0"/>
              <a:t>\1. </a:t>
            </a:r>
            <a:r>
              <a:rPr lang="en-US" altLang="ko-KR" sz="1200" dirty="0" smtClean="0"/>
              <a:t>ERP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dews_idx.exe </a:t>
            </a:r>
            <a:r>
              <a:rPr lang="ko-KR" altLang="en-US" sz="1200" dirty="0" smtClean="0"/>
              <a:t>를 실행하여 압축을 해제합니다</a:t>
            </a:r>
            <a:r>
              <a:rPr lang="en-US" altLang="ko-KR" sz="1200" dirty="0" smtClean="0"/>
              <a:t>.</a:t>
            </a:r>
            <a:r>
              <a:rPr lang="ko-KR" altLang="en-US" sz="1200" dirty="0" smtClean="0"/>
              <a:t> </a:t>
            </a:r>
            <a:endParaRPr lang="en-US" altLang="ko-KR" sz="1200" dirty="0"/>
          </a:p>
        </p:txBody>
      </p:sp>
      <p:sp>
        <p:nvSpPr>
          <p:cNvPr id="20" name="오른쪽 화살표 19"/>
          <p:cNvSpPr/>
          <p:nvPr/>
        </p:nvSpPr>
        <p:spPr>
          <a:xfrm>
            <a:off x="4562233" y="3777719"/>
            <a:ext cx="406400" cy="23716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6641891" y="5032933"/>
            <a:ext cx="2610458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smtClean="0">
                <a:solidFill>
                  <a:srgbClr val="FF0000"/>
                </a:solidFill>
              </a:rPr>
              <a:t>DEWS BD </a:t>
            </a:r>
            <a:r>
              <a:rPr lang="ko-KR" altLang="en-US" sz="1200" dirty="0" smtClean="0">
                <a:solidFill>
                  <a:srgbClr val="FF0000"/>
                </a:solidFill>
              </a:rPr>
              <a:t>설정 파일 및 </a:t>
            </a:r>
            <a:r>
              <a:rPr lang="en-US" altLang="ko-KR" sz="1200" dirty="0" smtClean="0">
                <a:solidFill>
                  <a:srgbClr val="FF0000"/>
                </a:solidFill>
              </a:rPr>
              <a:t>Workspace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6658983" y="3919940"/>
            <a:ext cx="165622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 smtClean="0">
                <a:solidFill>
                  <a:srgbClr val="FF0000"/>
                </a:solidFill>
              </a:rPr>
              <a:t>각종 필요 소프트웨어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6645898" y="4640313"/>
            <a:ext cx="260244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smtClean="0">
                <a:solidFill>
                  <a:srgbClr val="FF0000"/>
                </a:solidFill>
              </a:rPr>
              <a:t>DEWS FD </a:t>
            </a:r>
            <a:r>
              <a:rPr lang="ko-KR" altLang="en-US" sz="1200" dirty="0" smtClean="0">
                <a:solidFill>
                  <a:srgbClr val="FF0000"/>
                </a:solidFill>
              </a:rPr>
              <a:t>설정 파일 및 </a:t>
            </a:r>
            <a:r>
              <a:rPr lang="en-US" altLang="ko-KR" sz="1200" dirty="0" smtClean="0">
                <a:solidFill>
                  <a:srgbClr val="FF0000"/>
                </a:solidFill>
              </a:rPr>
              <a:t>Workspace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6658983" y="4268606"/>
            <a:ext cx="251062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smtClean="0">
                <a:solidFill>
                  <a:srgbClr val="FF0000"/>
                </a:solidFill>
              </a:rPr>
              <a:t>Maven </a:t>
            </a:r>
            <a:r>
              <a:rPr lang="ko-KR" altLang="en-US" sz="1200" dirty="0" smtClean="0">
                <a:solidFill>
                  <a:srgbClr val="FF0000"/>
                </a:solidFill>
              </a:rPr>
              <a:t>라이브러리 </a:t>
            </a:r>
            <a:r>
              <a:rPr lang="ko-KR" altLang="en-US" sz="1200" dirty="0" smtClean="0">
                <a:solidFill>
                  <a:srgbClr val="FF0000"/>
                </a:solidFill>
              </a:rPr>
              <a:t>파일 저장 위치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7935" y="3618240"/>
            <a:ext cx="1477214" cy="694290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837" y="2030217"/>
            <a:ext cx="7713877" cy="64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STS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및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BD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플러그인 설치 파일 확인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694556" y="1025698"/>
            <a:ext cx="32484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STS</a:t>
            </a:r>
            <a:r>
              <a:rPr lang="ko-KR" altLang="en-US" sz="1200" dirty="0" smtClean="0"/>
              <a:t>를 실행합니다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Workspace</a:t>
            </a:r>
            <a:r>
              <a:rPr lang="ko-KR" altLang="en-US" sz="1200" dirty="0"/>
              <a:t> </a:t>
            </a:r>
            <a:r>
              <a:rPr lang="en-US" altLang="ko-KR" sz="1200" dirty="0" smtClean="0"/>
              <a:t>: C:\dews\dews-bd\workspace 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521" y="2101888"/>
            <a:ext cx="7248861" cy="32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52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STS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및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BD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플러그인 설치 파일 확인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61" y="1205931"/>
            <a:ext cx="8981334" cy="4776607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863114" y="1437442"/>
            <a:ext cx="1023086" cy="1475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3734419" y="1059094"/>
            <a:ext cx="156164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smtClean="0">
                <a:solidFill>
                  <a:srgbClr val="FF0000"/>
                </a:solidFill>
              </a:rPr>
              <a:t>DEWS BD </a:t>
            </a:r>
            <a:r>
              <a:rPr lang="ko-KR" altLang="en-US" sz="1200" dirty="0" smtClean="0">
                <a:solidFill>
                  <a:srgbClr val="FF0000"/>
                </a:solidFill>
              </a:rPr>
              <a:t>플러그인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05460" y="1602255"/>
            <a:ext cx="2885439" cy="30002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3374657" y="4198395"/>
            <a:ext cx="1194558" cy="4040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smtClean="0">
                <a:solidFill>
                  <a:srgbClr val="FF0000"/>
                </a:solidFill>
              </a:rPr>
              <a:t>DEWS </a:t>
            </a:r>
            <a:r>
              <a:rPr lang="ko-KR" altLang="en-US" sz="1200" dirty="0" smtClean="0">
                <a:solidFill>
                  <a:srgbClr val="FF0000"/>
                </a:solidFill>
              </a:rPr>
              <a:t>패키지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32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STS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및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BD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플러그인 설치 파일 확인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694556" y="1025698"/>
            <a:ext cx="4610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DEWS BD </a:t>
            </a:r>
            <a:r>
              <a:rPr lang="ko-KR" altLang="en-US" sz="1200" dirty="0" err="1" smtClean="0"/>
              <a:t>플러그인을</a:t>
            </a:r>
            <a:r>
              <a:rPr lang="ko-KR" altLang="en-US" sz="1200" dirty="0" smtClean="0"/>
              <a:t> 통해 서비스 개발을 진행할 수 있습니다</a:t>
            </a:r>
            <a:endParaRPr lang="en-US" altLang="ko-KR" sz="12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554" y="1896079"/>
            <a:ext cx="6095072" cy="393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6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DEWS BD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설정 확인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66848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err="1" smtClean="0"/>
              <a:t>douzone</a:t>
            </a:r>
            <a:r>
              <a:rPr lang="en-US" altLang="ko-KR" sz="1200" dirty="0" smtClean="0"/>
              <a:t>-comet-</a:t>
            </a:r>
            <a:r>
              <a:rPr lang="en-US" altLang="ko-KR" sz="1200" dirty="0" err="1" smtClean="0"/>
              <a:t>webapp</a:t>
            </a:r>
            <a:r>
              <a:rPr lang="en-US" altLang="ko-KR" sz="1200" dirty="0" smtClean="0"/>
              <a:t>-boot/</a:t>
            </a:r>
            <a:r>
              <a:rPr lang="en-US" altLang="ko-KR" sz="1200" dirty="0" err="1" smtClean="0"/>
              <a:t>src</a:t>
            </a:r>
            <a:r>
              <a:rPr lang="en-US" altLang="ko-KR" sz="1200" dirty="0" smtClean="0"/>
              <a:t>/main/resources/dews/property/</a:t>
            </a:r>
            <a:r>
              <a:rPr lang="en-US" altLang="ko-KR" sz="1200" dirty="0" err="1" smtClean="0"/>
              <a:t>global.properties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파일로부터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/>
              <a:t>dews-web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디렉토리의 위치가 맞게 지정되어 있는지 확인합니다</a:t>
            </a:r>
            <a:endParaRPr lang="en-US" altLang="ko-KR" sz="1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1068" y="2360106"/>
            <a:ext cx="4455727" cy="260151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461" y="2445507"/>
            <a:ext cx="4618384" cy="1485036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461" y="3930543"/>
            <a:ext cx="4432299" cy="1031079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2651760" y="4315968"/>
            <a:ext cx="2212848" cy="2377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373624" y="2360106"/>
            <a:ext cx="3971544" cy="3007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화살표 연결선 12"/>
          <p:cNvCxnSpPr/>
          <p:nvPr/>
        </p:nvCxnSpPr>
        <p:spPr>
          <a:xfrm flipV="1">
            <a:off x="4864608" y="2660904"/>
            <a:ext cx="509016" cy="16550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15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402" y="2450864"/>
            <a:ext cx="6861375" cy="2946872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Boot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구동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94556" y="1025698"/>
            <a:ext cx="7667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하단</a:t>
            </a:r>
            <a:r>
              <a:rPr lang="en-US" altLang="ko-KR" sz="1200" dirty="0"/>
              <a:t> </a:t>
            </a:r>
            <a:r>
              <a:rPr lang="en-US" altLang="ko-KR" sz="1200" dirty="0" smtClean="0"/>
              <a:t>“Boot Dashboard” </a:t>
            </a:r>
            <a:r>
              <a:rPr lang="ko-KR" altLang="en-US" sz="1200" dirty="0" smtClean="0"/>
              <a:t>에서 </a:t>
            </a:r>
            <a:r>
              <a:rPr lang="en-US" altLang="ko-KR" sz="1200" dirty="0" smtClean="0"/>
              <a:t>local – </a:t>
            </a:r>
            <a:r>
              <a:rPr lang="en-US" altLang="ko-KR" sz="1200" dirty="0" err="1" smtClean="0"/>
              <a:t>douzone</a:t>
            </a:r>
            <a:r>
              <a:rPr lang="en-US" altLang="ko-KR" sz="1200" dirty="0" smtClean="0"/>
              <a:t>-comet-</a:t>
            </a:r>
            <a:r>
              <a:rPr lang="en-US" altLang="ko-KR" sz="1200" dirty="0" err="1" smtClean="0"/>
              <a:t>webapp</a:t>
            </a:r>
            <a:r>
              <a:rPr lang="en-US" altLang="ko-KR" sz="1200" dirty="0" smtClean="0"/>
              <a:t>-boot</a:t>
            </a:r>
            <a:r>
              <a:rPr lang="ko-KR" altLang="en-US" sz="1200" dirty="0" smtClean="0"/>
              <a:t>를 선택한 후 상단의 실행 버튼을 누릅니다</a:t>
            </a:r>
            <a:endParaRPr lang="en-US" altLang="ko-KR" sz="1200" dirty="0"/>
          </a:p>
        </p:txBody>
      </p:sp>
      <p:sp>
        <p:nvSpPr>
          <p:cNvPr id="18" name="직사각형 17"/>
          <p:cNvSpPr/>
          <p:nvPr/>
        </p:nvSpPr>
        <p:spPr>
          <a:xfrm>
            <a:off x="2029065" y="3521343"/>
            <a:ext cx="2567319" cy="2377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4436985" y="2533791"/>
            <a:ext cx="269127" cy="2377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" name="직선 화살표 연결선 19"/>
          <p:cNvCxnSpPr>
            <a:stCxn id="18" idx="0"/>
            <a:endCxn id="19" idx="2"/>
          </p:cNvCxnSpPr>
          <p:nvPr/>
        </p:nvCxnSpPr>
        <p:spPr>
          <a:xfrm flipV="1">
            <a:off x="3312725" y="2771535"/>
            <a:ext cx="1258824" cy="7498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15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DEWS BD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Boot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구동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694556" y="1025698"/>
            <a:ext cx="5408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가동이 완료되면 </a:t>
            </a:r>
            <a:r>
              <a:rPr lang="en-US" altLang="ko-KR" sz="1200" dirty="0" smtClean="0"/>
              <a:t>localhost:8080 </a:t>
            </a:r>
            <a:r>
              <a:rPr lang="ko-KR" altLang="en-US" sz="1200" dirty="0" smtClean="0"/>
              <a:t>으로 접속 시 </a:t>
            </a:r>
            <a:r>
              <a:rPr lang="en-US" altLang="ko-KR" sz="1200" dirty="0" smtClean="0"/>
              <a:t>ERP10</a:t>
            </a:r>
            <a:r>
              <a:rPr lang="ko-KR" altLang="en-US" sz="1200" dirty="0" smtClean="0"/>
              <a:t>에 접속할 수 있습니다</a:t>
            </a:r>
            <a:endParaRPr lang="en-US" altLang="ko-KR" sz="12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973" y="1531051"/>
            <a:ext cx="6618234" cy="454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9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8" name="텍스트 개체 틀 17"/>
          <p:cNvSpPr>
            <a:spLocks noGrp="1"/>
          </p:cNvSpPr>
          <p:nvPr>
            <p:ph type="body" sz="quarter" idx="4294967295"/>
          </p:nvPr>
        </p:nvSpPr>
        <p:spPr>
          <a:xfrm>
            <a:off x="691891" y="1274707"/>
            <a:ext cx="9057409" cy="29103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sz="2800" dirty="0"/>
              <a:t>3</a:t>
            </a:r>
            <a:r>
              <a:rPr lang="en-US" altLang="ko-KR" sz="2800" dirty="0" smtClean="0"/>
              <a:t>. DEWS FD </a:t>
            </a:r>
            <a:r>
              <a:rPr lang="ko-KR" altLang="en-US" sz="2800" dirty="0" smtClean="0"/>
              <a:t>개발환경</a:t>
            </a:r>
            <a:endParaRPr lang="ko-KR" altLang="en-US" sz="28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5870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설치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실행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44925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서버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7" y="2742215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6" y="3035178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07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en-US" altLang="ko-KR" dirty="0"/>
              <a:t>DEWS </a:t>
            </a:r>
            <a:r>
              <a:rPr lang="en-US" altLang="ko-KR" dirty="0" smtClean="0"/>
              <a:t>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설치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694556" y="1025698"/>
            <a:ext cx="3586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C:\dews\tools\VC_redist.x64.exe</a:t>
            </a:r>
            <a:r>
              <a:rPr lang="ko-KR" altLang="en-US" sz="1200" dirty="0" smtClean="0"/>
              <a:t>를 설치합니다</a:t>
            </a:r>
            <a:endParaRPr lang="en-US" altLang="ko-KR" sz="1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583" y="2134167"/>
            <a:ext cx="4572000" cy="286702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461" y="2270753"/>
            <a:ext cx="4067743" cy="2619741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755742" y="4538292"/>
            <a:ext cx="3817462" cy="2377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429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4228983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2024-06-24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최민욱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2024-12-30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PI</a:t>
                      </a:r>
                      <a:r>
                        <a:rPr lang="en-US" altLang="ko-KR" sz="11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검토 완료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최민욱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en-US" altLang="ko-KR" dirty="0"/>
              <a:t>DEWS </a:t>
            </a:r>
            <a:r>
              <a:rPr lang="en-US" altLang="ko-KR" dirty="0" smtClean="0"/>
              <a:t>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설치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694556" y="1025698"/>
            <a:ext cx="5918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C:\dews\tools\DEWS Front Designer\DEWSFrontDesigner.exe</a:t>
            </a:r>
            <a:r>
              <a:rPr lang="ko-KR" altLang="en-US" sz="1200" dirty="0" smtClean="0"/>
              <a:t>를 통해 실행합니다</a:t>
            </a:r>
            <a:endParaRPr lang="en-US" altLang="ko-KR" sz="1200" dirty="0" smtClean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180" y="2671657"/>
            <a:ext cx="6201640" cy="1514686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234164" y="3846083"/>
            <a:ext cx="5679242" cy="2377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098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en-US" altLang="ko-KR" dirty="0"/>
              <a:t>DEWS </a:t>
            </a:r>
            <a:r>
              <a:rPr lang="en-US" altLang="ko-KR" dirty="0" smtClean="0"/>
              <a:t>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실행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94556" y="1025698"/>
            <a:ext cx="3163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Workspace : C:\dews\dews-fd\workspace</a:t>
            </a:r>
            <a:endParaRPr lang="en-US" altLang="ko-KR" sz="1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242" y="2196723"/>
            <a:ext cx="7495440" cy="25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35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en-US" altLang="ko-KR" dirty="0"/>
              <a:t>DEWS </a:t>
            </a:r>
            <a:r>
              <a:rPr lang="en-US" altLang="ko-KR" dirty="0" smtClean="0"/>
              <a:t>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서버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94556" y="1025698"/>
            <a:ext cx="3661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상단의 </a:t>
            </a:r>
            <a:r>
              <a:rPr lang="en-US" altLang="ko-KR" sz="1200" dirty="0" smtClean="0"/>
              <a:t>“</a:t>
            </a:r>
            <a:r>
              <a:rPr lang="ko-KR" altLang="en-US" sz="1200" dirty="0" smtClean="0"/>
              <a:t>도구 </a:t>
            </a:r>
            <a:r>
              <a:rPr lang="en-US" altLang="ko-KR" sz="1200" dirty="0" smtClean="0"/>
              <a:t>– </a:t>
            </a:r>
            <a:r>
              <a:rPr lang="ko-KR" altLang="en-US" sz="1200" dirty="0" smtClean="0"/>
              <a:t>옵션</a:t>
            </a:r>
            <a:r>
              <a:rPr lang="en-US" altLang="ko-KR" sz="1200" dirty="0" smtClean="0"/>
              <a:t>” </a:t>
            </a:r>
            <a:r>
              <a:rPr lang="ko-KR" altLang="en-US" sz="1200" dirty="0" smtClean="0"/>
              <a:t>으로 옵션 창에 진입합니다</a:t>
            </a:r>
            <a:endParaRPr lang="en-US" altLang="ko-KR" sz="1200" dirty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034" y="1536235"/>
            <a:ext cx="3990975" cy="238125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842" y="1536235"/>
            <a:ext cx="3009900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28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en-US" altLang="ko-KR" dirty="0"/>
              <a:t>DEWS </a:t>
            </a:r>
            <a:r>
              <a:rPr lang="en-US" altLang="ko-KR" dirty="0" smtClean="0"/>
              <a:t>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서버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6896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“</a:t>
            </a:r>
            <a:r>
              <a:rPr lang="ko-KR" altLang="en-US" sz="1200" dirty="0" smtClean="0"/>
              <a:t>워크스페이스 설정 </a:t>
            </a:r>
            <a:r>
              <a:rPr lang="en-US" altLang="ko-KR" sz="1200" dirty="0" smtClean="0"/>
              <a:t>– </a:t>
            </a:r>
            <a:r>
              <a:rPr lang="ko-KR" altLang="en-US" sz="1200" dirty="0" smtClean="0"/>
              <a:t>서버 관리</a:t>
            </a:r>
            <a:r>
              <a:rPr lang="en-US" altLang="ko-KR" sz="1200" dirty="0" smtClean="0"/>
              <a:t>” </a:t>
            </a:r>
            <a:r>
              <a:rPr lang="ko-KR" altLang="en-US" sz="1200" dirty="0" smtClean="0"/>
              <a:t>에서 </a:t>
            </a:r>
            <a:r>
              <a:rPr lang="en-US" altLang="ko-KR" sz="1200" dirty="0" smtClean="0"/>
              <a:t>DEWS FD</a:t>
            </a:r>
            <a:r>
              <a:rPr lang="ko-KR" altLang="en-US" sz="1200" dirty="0" smtClean="0"/>
              <a:t>에서 개발 시 사용할 서버를 선택할 수 있습니다</a:t>
            </a:r>
            <a:endParaRPr lang="en-US" altLang="ko-KR" sz="1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6" y="1656909"/>
            <a:ext cx="6108334" cy="4466667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6211961" y="1936718"/>
            <a:ext cx="699306" cy="2667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7007503" y="1764151"/>
            <a:ext cx="2555508" cy="6118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 smtClean="0">
                <a:solidFill>
                  <a:srgbClr val="FF0000"/>
                </a:solidFill>
              </a:rPr>
              <a:t>+, - </a:t>
            </a:r>
            <a:r>
              <a:rPr lang="ko-KR" altLang="en-US" sz="1200" dirty="0" smtClean="0">
                <a:solidFill>
                  <a:srgbClr val="FF0000"/>
                </a:solidFill>
              </a:rPr>
              <a:t>버튼을 통해</a:t>
            </a:r>
            <a:r>
              <a:rPr lang="en-US" altLang="ko-KR" sz="1200" dirty="0" smtClean="0">
                <a:solidFill>
                  <a:srgbClr val="FF0000"/>
                </a:solidFill>
              </a:rPr>
              <a:t/>
            </a:r>
            <a:br>
              <a:rPr lang="en-US" altLang="ko-KR" sz="1200" dirty="0" smtClean="0">
                <a:solidFill>
                  <a:srgbClr val="FF0000"/>
                </a:solidFill>
              </a:rPr>
            </a:br>
            <a:r>
              <a:rPr lang="ko-KR" altLang="en-US" sz="1200" dirty="0" smtClean="0">
                <a:solidFill>
                  <a:srgbClr val="FF0000"/>
                </a:solidFill>
              </a:rPr>
              <a:t>서버를 추가 및 삭제할 수 있습니다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6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en-US" altLang="ko-KR" dirty="0"/>
              <a:t>DEWS </a:t>
            </a:r>
            <a:r>
              <a:rPr lang="en-US" altLang="ko-KR" dirty="0" smtClean="0"/>
              <a:t>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서버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3959738" cy="334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접속하고자 하는 서버에서의 접속 정보를 입력합니다</a:t>
            </a:r>
            <a:endParaRPr lang="en-US" altLang="ko-KR" sz="1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6" y="1656909"/>
            <a:ext cx="6108334" cy="4466667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3382633" y="5180245"/>
            <a:ext cx="1314450" cy="2762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5283035" y="5180244"/>
            <a:ext cx="1171575" cy="2762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218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en-US" altLang="ko-KR" dirty="0"/>
              <a:t>DEWS </a:t>
            </a:r>
            <a:r>
              <a:rPr lang="en-US" altLang="ko-KR" dirty="0" smtClean="0"/>
              <a:t>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서버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94556" y="1025698"/>
            <a:ext cx="63145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BD</a:t>
            </a:r>
            <a:r>
              <a:rPr lang="ko-KR" altLang="en-US" sz="1200" dirty="0" smtClean="0"/>
              <a:t>에서 구동 시킨 서버에서 사용중인 </a:t>
            </a:r>
            <a:r>
              <a:rPr lang="en-US" altLang="ko-KR" sz="1200" dirty="0" smtClean="0"/>
              <a:t>DB</a:t>
            </a:r>
            <a:r>
              <a:rPr lang="ko-KR" altLang="en-US" sz="1200" dirty="0" smtClean="0"/>
              <a:t>는 </a:t>
            </a:r>
            <a:r>
              <a:rPr lang="en-US" altLang="ko-KR" sz="1200" dirty="0" smtClean="0"/>
              <a:t>15p </a:t>
            </a:r>
            <a:r>
              <a:rPr lang="ko-KR" altLang="en-US" sz="1200" dirty="0" smtClean="0"/>
              <a:t>에서 설정 파일이 있는 위치인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…\dews-web\</a:t>
            </a:r>
            <a:r>
              <a:rPr lang="en-US" altLang="ko-KR" sz="1200" dirty="0" err="1" smtClean="0"/>
              <a:t>config</a:t>
            </a:r>
            <a:r>
              <a:rPr lang="en-US" altLang="ko-KR" sz="1200" dirty="0" smtClean="0"/>
              <a:t>\</a:t>
            </a:r>
            <a:r>
              <a:rPr lang="en-US" altLang="ko-KR" sz="1200" dirty="0" err="1" smtClean="0"/>
              <a:t>db.properties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에 사용 중인 </a:t>
            </a:r>
            <a:r>
              <a:rPr lang="en-US" altLang="ko-KR" sz="1200" dirty="0" smtClean="0"/>
              <a:t>DB </a:t>
            </a:r>
            <a:r>
              <a:rPr lang="ko-KR" altLang="en-US" sz="1200" dirty="0" smtClean="0"/>
              <a:t>서버에 있는 계정 정보를 사용합니다</a:t>
            </a:r>
            <a:endParaRPr lang="en-US" altLang="ko-KR" sz="12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491" y="1933908"/>
            <a:ext cx="7878274" cy="399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20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en-US" altLang="ko-KR" dirty="0"/>
              <a:t>DEWS </a:t>
            </a:r>
            <a:r>
              <a:rPr lang="en-US" altLang="ko-KR" dirty="0" smtClean="0"/>
              <a:t>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서버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41328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접속 정보 입력 후 </a:t>
            </a:r>
            <a:r>
              <a:rPr lang="en-US" altLang="ko-KR" sz="1200" dirty="0" smtClean="0"/>
              <a:t>“</a:t>
            </a:r>
            <a:r>
              <a:rPr lang="ko-KR" altLang="en-US" sz="1200" dirty="0" smtClean="0"/>
              <a:t>테스트</a:t>
            </a:r>
            <a:r>
              <a:rPr lang="en-US" altLang="ko-KR" sz="1200" dirty="0" smtClean="0"/>
              <a:t>”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를 통해 확인합니다</a:t>
            </a:r>
            <a:endParaRPr lang="en-US" altLang="ko-KR" sz="1200" dirty="0" smtClean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접속에 성공해야 개발 중 </a:t>
            </a:r>
            <a:r>
              <a:rPr lang="ko-KR" altLang="en-US" sz="1200" dirty="0" err="1" smtClean="0"/>
              <a:t>미리보기</a:t>
            </a:r>
            <a:r>
              <a:rPr lang="ko-KR" altLang="en-US" sz="1200" dirty="0" smtClean="0"/>
              <a:t> 등을 할 </a:t>
            </a:r>
            <a:r>
              <a:rPr lang="ko-KR" altLang="en-US" sz="1200" smtClean="0"/>
              <a:t>수 있습니다</a:t>
            </a:r>
            <a:endParaRPr lang="en-US" altLang="ko-KR" sz="1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61" y="3174384"/>
            <a:ext cx="4562475" cy="140017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4199903" y="4174047"/>
            <a:ext cx="720232" cy="2762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6795" y="1763053"/>
            <a:ext cx="3810000" cy="197167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7745" y="3890199"/>
            <a:ext cx="3829050" cy="1981200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5746874" y="3258466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>
                <a:solidFill>
                  <a:srgbClr val="FF0000"/>
                </a:solidFill>
              </a:rPr>
              <a:t>실패 시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746874" y="5381709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>
                <a:solidFill>
                  <a:srgbClr val="FF0000"/>
                </a:solidFill>
              </a:rPr>
              <a:t>성공 시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73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en-US" altLang="ko-KR" dirty="0"/>
              <a:t>DEWS </a:t>
            </a:r>
            <a:r>
              <a:rPr lang="en-US" altLang="ko-KR" dirty="0" smtClean="0"/>
              <a:t>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6186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“</a:t>
            </a:r>
            <a:r>
              <a:rPr lang="ko-KR" altLang="en-US" sz="1200" dirty="0" smtClean="0"/>
              <a:t>프로젝트 설정 </a:t>
            </a:r>
            <a:r>
              <a:rPr lang="en-US" altLang="ko-KR" sz="1200" dirty="0" smtClean="0"/>
              <a:t>– </a:t>
            </a:r>
            <a:r>
              <a:rPr lang="ko-KR" altLang="en-US" sz="1200" dirty="0" smtClean="0"/>
              <a:t>프로젝트 명</a:t>
            </a:r>
            <a:r>
              <a:rPr lang="en-US" altLang="ko-KR" sz="1200" dirty="0" smtClean="0"/>
              <a:t>” </a:t>
            </a:r>
            <a:r>
              <a:rPr lang="ko-KR" altLang="en-US" sz="1200" dirty="0" smtClean="0"/>
              <a:t>에서 등록한 서버 중 사용할 서버를 선택할 수 있습니다</a:t>
            </a:r>
            <a:endParaRPr lang="en-US" altLang="ko-KR" sz="1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48" y="1656909"/>
            <a:ext cx="6162657" cy="4466667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2756393" y="2194267"/>
            <a:ext cx="3958732" cy="2142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094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en-US" altLang="ko-KR" dirty="0"/>
              <a:t>DEWS </a:t>
            </a:r>
            <a:r>
              <a:rPr lang="en-US" altLang="ko-KR" dirty="0" smtClean="0"/>
              <a:t>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48" y="1656909"/>
            <a:ext cx="6162657" cy="4466667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2756393" y="2815703"/>
            <a:ext cx="3946248" cy="14722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694556" y="1025698"/>
            <a:ext cx="6510115" cy="334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출력 경로를 설정하여 빌드 시 만들어지는 </a:t>
            </a:r>
            <a:r>
              <a:rPr lang="en-US" altLang="ko-KR" sz="1200" dirty="0" smtClean="0"/>
              <a:t>html</a:t>
            </a:r>
            <a:r>
              <a:rPr lang="ko-KR" altLang="en-US" sz="1200" dirty="0" smtClean="0"/>
              <a:t>파일을 원하는 위치에 배포시킬 수 있습니다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270767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en-US" altLang="ko-KR" dirty="0"/>
              <a:t>DEWS </a:t>
            </a:r>
            <a:r>
              <a:rPr lang="en-US" altLang="ko-KR" dirty="0" smtClean="0"/>
              <a:t>FD </a:t>
            </a:r>
            <a:r>
              <a:rPr lang="ko-KR" altLang="en-US" dirty="0"/>
              <a:t>개발환경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설정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66463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ERP10</a:t>
            </a:r>
            <a:r>
              <a:rPr lang="ko-KR" altLang="en-US" sz="1200" dirty="0" smtClean="0"/>
              <a:t>은 화면 파일을 </a:t>
            </a:r>
            <a:r>
              <a:rPr lang="en-US" altLang="ko-KR" sz="1200" dirty="0" smtClean="0"/>
              <a:t>…\dews-web\repository\view\html\(</a:t>
            </a:r>
            <a:r>
              <a:rPr lang="ko-KR" altLang="en-US" sz="1200" dirty="0" smtClean="0"/>
              <a:t>모듈</a:t>
            </a:r>
            <a:r>
              <a:rPr lang="en-US" altLang="ko-KR" sz="1200" dirty="0" smtClean="0"/>
              <a:t>)\(</a:t>
            </a:r>
            <a:r>
              <a:rPr lang="ko-KR" altLang="en-US" sz="1200" dirty="0" smtClean="0"/>
              <a:t>화면</a:t>
            </a:r>
            <a:r>
              <a:rPr lang="en-US" altLang="ko-KR" sz="1200" dirty="0" smtClean="0"/>
              <a:t>ID) </a:t>
            </a:r>
            <a:r>
              <a:rPr lang="ko-KR" altLang="en-US" sz="1200" dirty="0" smtClean="0"/>
              <a:t>에서 가져옵니다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이를 통해 개발한 화면의 파일을</a:t>
            </a:r>
            <a:r>
              <a:rPr lang="en-US" altLang="ko-KR" sz="1200" dirty="0"/>
              <a:t> </a:t>
            </a:r>
            <a:r>
              <a:rPr lang="en-US" altLang="ko-KR" sz="1200" dirty="0" smtClean="0"/>
              <a:t>FD</a:t>
            </a:r>
            <a:r>
              <a:rPr lang="ko-KR" altLang="en-US" sz="1200" dirty="0" smtClean="0"/>
              <a:t>에서의 </a:t>
            </a:r>
            <a:r>
              <a:rPr lang="ko-KR" altLang="en-US" sz="1200" dirty="0" err="1" smtClean="0"/>
              <a:t>미리보기가</a:t>
            </a:r>
            <a:r>
              <a:rPr lang="ko-KR" altLang="en-US" sz="1200" dirty="0" smtClean="0"/>
              <a:t> 아닌</a:t>
            </a:r>
            <a:r>
              <a:rPr lang="en-US" altLang="ko-KR" sz="1200" dirty="0" smtClean="0"/>
              <a:t>, ERP10</a:t>
            </a:r>
            <a:r>
              <a:rPr lang="ko-KR" altLang="en-US" sz="1200" dirty="0" smtClean="0"/>
              <a:t>으로 접근할 수 있습니다</a:t>
            </a:r>
            <a:r>
              <a:rPr lang="en-US" altLang="ko-KR" sz="1200" dirty="0" smtClean="0"/>
              <a:t>.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86" y="2214335"/>
            <a:ext cx="4163006" cy="125747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86" y="4033663"/>
            <a:ext cx="7345953" cy="1706835"/>
          </a:xfrm>
          <a:prstGeom prst="rect">
            <a:avLst/>
          </a:prstGeom>
        </p:spPr>
      </p:pic>
      <p:cxnSp>
        <p:nvCxnSpPr>
          <p:cNvPr id="10" name="직선 연결선 9"/>
          <p:cNvCxnSpPr/>
          <p:nvPr/>
        </p:nvCxnSpPr>
        <p:spPr>
          <a:xfrm flipV="1">
            <a:off x="2864399" y="2595638"/>
            <a:ext cx="215986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flipV="1">
            <a:off x="3161579" y="2595639"/>
            <a:ext cx="1128481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2974019" y="2595638"/>
            <a:ext cx="4366908" cy="141847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7348899" y="4033663"/>
            <a:ext cx="426440" cy="4051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화살표 연결선 13"/>
          <p:cNvCxnSpPr>
            <a:endCxn id="15" idx="0"/>
          </p:cNvCxnSpPr>
          <p:nvPr/>
        </p:nvCxnSpPr>
        <p:spPr>
          <a:xfrm flipH="1">
            <a:off x="1177028" y="2595637"/>
            <a:ext cx="2542717" cy="290851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605155" y="5504155"/>
            <a:ext cx="1143746" cy="2363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5504989" y="5148211"/>
            <a:ext cx="3829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>
                <a:solidFill>
                  <a:srgbClr val="FF0000"/>
                </a:solidFill>
              </a:rPr>
              <a:t>단</a:t>
            </a:r>
            <a:r>
              <a:rPr lang="en-US" altLang="ko-KR" sz="1200" dirty="0" smtClean="0">
                <a:solidFill>
                  <a:srgbClr val="FF0000"/>
                </a:solidFill>
              </a:rPr>
              <a:t>, ERP10</a:t>
            </a:r>
            <a:r>
              <a:rPr lang="ko-KR" altLang="en-US" sz="1200" dirty="0" smtClean="0">
                <a:solidFill>
                  <a:srgbClr val="FF0000"/>
                </a:solidFill>
              </a:rPr>
              <a:t>에 해당 메뉴가 추가가 되어 있어야 합니다</a:t>
            </a:r>
            <a:r>
              <a:rPr lang="en-US" altLang="ko-KR" sz="1200" dirty="0" smtClean="0">
                <a:solidFill>
                  <a:srgbClr val="FF0000"/>
                </a:solidFill>
              </a:rPr>
              <a:t>.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17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B2DB5C35-80C1-3187-86DE-F7B313CD4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156" y="1583133"/>
            <a:ext cx="335658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1pPr>
            <a:lvl2pPr marL="742950" indent="-28575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2pPr>
            <a:lvl3pPr marL="11430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3pPr>
            <a:lvl4pPr marL="16002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4pPr>
            <a:lvl5pPr marL="20574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9pPr>
          </a:lstStyle>
          <a:p>
            <a:pPr algn="l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AutoNum type="arabicPeriod"/>
            </a:pPr>
            <a:endParaRPr lang="en-US" altLang="ko-KR" sz="1400" b="1" dirty="0" smtClean="0">
              <a:latin typeface="+mn-ea"/>
              <a:ea typeface="+mn-ea"/>
            </a:endParaRP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DEWS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플랫폼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DEWS BD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개발환경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DEWS FD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개발환경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1864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5870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DEWS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란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?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ERP10 Backend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구조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44925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개발 절차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텍스트 개체 틀 17"/>
          <p:cNvSpPr>
            <a:spLocks noGrp="1"/>
          </p:cNvSpPr>
          <p:nvPr>
            <p:ph type="body" sz="quarter" idx="4294967295"/>
          </p:nvPr>
        </p:nvSpPr>
        <p:spPr>
          <a:xfrm>
            <a:off x="691891" y="1274707"/>
            <a:ext cx="9057409" cy="29103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sz="2800" dirty="0" smtClean="0"/>
              <a:t>1. DEWS </a:t>
            </a:r>
            <a:r>
              <a:rPr lang="ko-KR" altLang="en-US" sz="2800" dirty="0" smtClean="0"/>
              <a:t>플랫폼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5846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DEWS </a:t>
            </a:r>
            <a:r>
              <a:rPr lang="ko-KR" altLang="en-US" dirty="0" smtClean="0"/>
              <a:t>플랫폼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DEWS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란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?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8169672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DEWS (</a:t>
            </a:r>
            <a:r>
              <a:rPr lang="en-US" altLang="ko-KR" sz="1200" dirty="0" err="1" smtClean="0"/>
              <a:t>Douzone</a:t>
            </a:r>
            <a:r>
              <a:rPr lang="en-US" altLang="ko-KR" sz="1200" dirty="0" smtClean="0"/>
              <a:t> Enterprise Web Standard) : </a:t>
            </a:r>
            <a:r>
              <a:rPr lang="ko-KR" altLang="en-US" sz="1200" dirty="0" smtClean="0"/>
              <a:t>개발 생산성에 초점을 맞추어 개발한 </a:t>
            </a:r>
            <a:r>
              <a:rPr lang="ko-KR" altLang="en-US" sz="1200" dirty="0" err="1" smtClean="0"/>
              <a:t>더존</a:t>
            </a:r>
            <a:r>
              <a:rPr lang="ko-KR" altLang="en-US" sz="1200" dirty="0" smtClean="0"/>
              <a:t> 차세대 프레임워크 입니다</a:t>
            </a:r>
            <a:r>
              <a:rPr lang="en-US" altLang="ko-KR" sz="1200" dirty="0" smtClean="0"/>
              <a:t>.</a:t>
            </a:r>
          </a:p>
        </p:txBody>
      </p:sp>
      <p:grpSp>
        <p:nvGrpSpPr>
          <p:cNvPr id="8" name="그룹 56"/>
          <p:cNvGrpSpPr/>
          <p:nvPr/>
        </p:nvGrpSpPr>
        <p:grpSpPr>
          <a:xfrm>
            <a:off x="571500" y="1896079"/>
            <a:ext cx="8608012" cy="3864711"/>
            <a:chOff x="571499" y="2238375"/>
            <a:chExt cx="9527259" cy="4277422"/>
          </a:xfrm>
        </p:grpSpPr>
        <p:grpSp>
          <p:nvGrpSpPr>
            <p:cNvPr id="9" name="그룹 57"/>
            <p:cNvGrpSpPr/>
            <p:nvPr/>
          </p:nvGrpSpPr>
          <p:grpSpPr>
            <a:xfrm>
              <a:off x="571499" y="2467574"/>
              <a:ext cx="2340000" cy="780015"/>
              <a:chOff x="485774" y="2810474"/>
              <a:chExt cx="2179576" cy="780015"/>
            </a:xfrm>
          </p:grpSpPr>
          <p:sp>
            <p:nvSpPr>
              <p:cNvPr id="47" name="Content Placeholder 2"/>
              <p:cNvSpPr txBox="1">
                <a:spLocks/>
              </p:cNvSpPr>
              <p:nvPr/>
            </p:nvSpPr>
            <p:spPr>
              <a:xfrm>
                <a:off x="485774" y="2810474"/>
                <a:ext cx="2160000" cy="368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defPPr>
                  <a:defRPr lang="en-US"/>
                </a:defPPr>
                <a:lvl1pPr>
                  <a:defRPr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표준화된 개발 방법</a:t>
                </a:r>
                <a:endPara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[더존] 본문체 30" panose="020B0603000000000000" pitchFamily="50" charset="-127"/>
                  <a:ea typeface="[더존] 본문체 30" panose="020B0603000000000000" pitchFamily="50" charset="-127"/>
                  <a:cs typeface="Lato" panose="020F0502020204030203" pitchFamily="34" charset="0"/>
                </a:endParaRPr>
              </a:p>
            </p:txBody>
          </p:sp>
          <p:sp>
            <p:nvSpPr>
              <p:cNvPr id="48" name="Rectangle 94"/>
              <p:cNvSpPr/>
              <p:nvPr/>
            </p:nvSpPr>
            <p:spPr>
              <a:xfrm>
                <a:off x="505350" y="3142674"/>
                <a:ext cx="2160000" cy="4478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개발 방식의 표준화</a:t>
                </a:r>
                <a:endParaRPr kumimoji="0" lang="en-US" altLang="ko-KR" sz="105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endParaRPr>
              </a:p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ALM(Application Lifecycle)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통합 관리 </a:t>
                </a:r>
              </a:p>
            </p:txBody>
          </p:sp>
        </p:grpSp>
        <p:grpSp>
          <p:nvGrpSpPr>
            <p:cNvPr id="10" name="그룹 58"/>
            <p:cNvGrpSpPr/>
            <p:nvPr/>
          </p:nvGrpSpPr>
          <p:grpSpPr>
            <a:xfrm>
              <a:off x="571499" y="3977310"/>
              <a:ext cx="2340000" cy="973914"/>
              <a:chOff x="485774" y="2810474"/>
              <a:chExt cx="2179576" cy="973914"/>
            </a:xfrm>
          </p:grpSpPr>
          <p:sp>
            <p:nvSpPr>
              <p:cNvPr id="45" name="Content Placeholder 2"/>
              <p:cNvSpPr txBox="1">
                <a:spLocks/>
              </p:cNvSpPr>
              <p:nvPr/>
            </p:nvSpPr>
            <p:spPr>
              <a:xfrm>
                <a:off x="485774" y="2810474"/>
                <a:ext cx="2160000" cy="368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defPPr>
                  <a:defRPr lang="en-US"/>
                </a:defPPr>
                <a:lvl1pPr>
                  <a:defRPr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사용자경험 기반 </a:t>
                </a:r>
                <a:r>
                  <a:rPr kumimoji="0" lang="en-US" altLang="ko-KR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UX</a:t>
                </a:r>
                <a:endPara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[더존] 본문체 30" panose="020B0603000000000000" pitchFamily="50" charset="-127"/>
                  <a:ea typeface="[더존] 본문체 30" panose="020B0603000000000000" pitchFamily="50" charset="-127"/>
                  <a:cs typeface="Lato" panose="020F0502020204030203" pitchFamily="34" charset="0"/>
                </a:endParaRPr>
              </a:p>
            </p:txBody>
          </p:sp>
          <p:sp>
            <p:nvSpPr>
              <p:cNvPr id="46" name="Rectangle 94"/>
              <p:cNvSpPr/>
              <p:nvPr/>
            </p:nvSpPr>
            <p:spPr>
              <a:xfrm>
                <a:off x="505350" y="3142674"/>
                <a:ext cx="2160000" cy="6417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HTML5 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기반 </a:t>
                </a:r>
              </a:p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유형별 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UI Layout </a:t>
                </a:r>
              </a:p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재사용 가능한 컴포넌트</a:t>
                </a:r>
              </a:p>
            </p:txBody>
          </p:sp>
        </p:grpSp>
        <p:grpSp>
          <p:nvGrpSpPr>
            <p:cNvPr id="11" name="그룹 59"/>
            <p:cNvGrpSpPr/>
            <p:nvPr/>
          </p:nvGrpSpPr>
          <p:grpSpPr>
            <a:xfrm>
              <a:off x="571499" y="5293146"/>
              <a:ext cx="2340000" cy="780015"/>
              <a:chOff x="485774" y="2810474"/>
              <a:chExt cx="2179576" cy="780015"/>
            </a:xfrm>
          </p:grpSpPr>
          <p:sp>
            <p:nvSpPr>
              <p:cNvPr id="43" name="Content Placeholder 2"/>
              <p:cNvSpPr txBox="1">
                <a:spLocks/>
              </p:cNvSpPr>
              <p:nvPr/>
            </p:nvSpPr>
            <p:spPr>
              <a:xfrm>
                <a:off x="485774" y="2810474"/>
                <a:ext cx="2160000" cy="368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defPPr>
                  <a:defRPr lang="en-US"/>
                </a:defPPr>
                <a:lvl1pPr>
                  <a:defRPr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유연한 시스템 </a:t>
                </a:r>
                <a:r>
                  <a:rPr lang="ko-KR" altLang="en-US" sz="1600" kern="0" dirty="0" smtClean="0">
                    <a:solidFill>
                      <a:prstClr val="black"/>
                    </a:solidFill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통합</a:t>
                </a:r>
                <a:endParaRPr kumimoji="0" lang="ko-KR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[더존] 본문체 30" panose="020B0603000000000000" pitchFamily="50" charset="-127"/>
                  <a:ea typeface="[더존] 본문체 30" panose="020B0603000000000000" pitchFamily="50" charset="-127"/>
                  <a:cs typeface="Lato" panose="020F0502020204030203" pitchFamily="34" charset="0"/>
                </a:endParaRPr>
              </a:p>
            </p:txBody>
          </p:sp>
          <p:sp>
            <p:nvSpPr>
              <p:cNvPr id="44" name="Rectangle 94"/>
              <p:cNvSpPr/>
              <p:nvPr/>
            </p:nvSpPr>
            <p:spPr>
              <a:xfrm>
                <a:off x="505350" y="3142674"/>
                <a:ext cx="2160000" cy="4478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시스템 연계 표준  가이드  제공</a:t>
                </a:r>
                <a:endParaRPr kumimoji="0" lang="en-US" altLang="ko-KR" sz="105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endParaRPr>
              </a:p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연계 정보 및 상태 관리</a:t>
                </a:r>
              </a:p>
            </p:txBody>
          </p:sp>
        </p:grpSp>
        <p:grpSp>
          <p:nvGrpSpPr>
            <p:cNvPr id="12" name="그룹 60"/>
            <p:cNvGrpSpPr/>
            <p:nvPr/>
          </p:nvGrpSpPr>
          <p:grpSpPr>
            <a:xfrm>
              <a:off x="7758757" y="2467574"/>
              <a:ext cx="2340000" cy="973914"/>
              <a:chOff x="485774" y="2810474"/>
              <a:chExt cx="2179576" cy="973914"/>
            </a:xfrm>
          </p:grpSpPr>
          <p:sp>
            <p:nvSpPr>
              <p:cNvPr id="41" name="Content Placeholder 2"/>
              <p:cNvSpPr txBox="1">
                <a:spLocks/>
              </p:cNvSpPr>
              <p:nvPr/>
            </p:nvSpPr>
            <p:spPr>
              <a:xfrm>
                <a:off x="485774" y="2810474"/>
                <a:ext cx="2160000" cy="368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defPPr>
                  <a:defRPr lang="en-US"/>
                </a:defPPr>
                <a:lvl1pPr>
                  <a:defRPr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</a:lstStyle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개발자 생산성 제고</a:t>
                </a:r>
              </a:p>
            </p:txBody>
          </p:sp>
          <p:sp>
            <p:nvSpPr>
              <p:cNvPr id="42" name="Rectangle 94"/>
              <p:cNvSpPr/>
              <p:nvPr/>
            </p:nvSpPr>
            <p:spPr>
              <a:xfrm>
                <a:off x="505350" y="3142674"/>
                <a:ext cx="2160000" cy="6417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08000" marR="0" lvl="0" indent="-108000" algn="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온라인 </a:t>
                </a:r>
                <a:r>
                  <a:rPr lang="ko-KR" altLang="en-US" sz="1050" kern="0" spc="-8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 </a:t>
                </a:r>
                <a:r>
                  <a:rPr lang="ko-KR" altLang="en-US" sz="1050" kern="0" spc="-80" dirty="0" smtClean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프로그램 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프레임워크</a:t>
                </a:r>
                <a:endParaRPr kumimoji="0" lang="en-US" altLang="ko-KR" sz="105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endParaRPr>
              </a:p>
              <a:p>
                <a:pPr marL="108000" marR="0" lvl="0" indent="-108000" algn="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배치 프로그램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프레임워크</a:t>
                </a:r>
                <a:endParaRPr kumimoji="0" lang="en-US" altLang="ko-KR" sz="1050" b="0" i="0" u="none" strike="noStrike" kern="0" cap="none" spc="-8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endParaRPr>
              </a:p>
              <a:p>
                <a:pPr marL="108000" marR="0" lvl="0" indent="-108000" algn="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연계 프로그램 프레임워크</a:t>
                </a:r>
              </a:p>
            </p:txBody>
          </p:sp>
        </p:grpSp>
        <p:grpSp>
          <p:nvGrpSpPr>
            <p:cNvPr id="13" name="그룹 61"/>
            <p:cNvGrpSpPr/>
            <p:nvPr/>
          </p:nvGrpSpPr>
          <p:grpSpPr>
            <a:xfrm>
              <a:off x="7758757" y="4138892"/>
              <a:ext cx="2340000" cy="941598"/>
              <a:chOff x="485774" y="2810474"/>
              <a:chExt cx="2179576" cy="941598"/>
            </a:xfrm>
          </p:grpSpPr>
          <p:sp>
            <p:nvSpPr>
              <p:cNvPr id="39" name="Content Placeholder 2"/>
              <p:cNvSpPr txBox="1">
                <a:spLocks/>
              </p:cNvSpPr>
              <p:nvPr/>
            </p:nvSpPr>
            <p:spPr>
              <a:xfrm>
                <a:off x="485774" y="2810474"/>
                <a:ext cx="2160000" cy="368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defPPr>
                  <a:defRPr lang="en-US"/>
                </a:defPPr>
                <a:lvl1pPr>
                  <a:defRPr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</a:lstStyle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다양한 </a:t>
                </a:r>
                <a:r>
                  <a:rPr kumimoji="0" lang="en-US" altLang="ko-KR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Database </a:t>
                </a:r>
                <a:r>
                  <a:rPr kumimoji="0" lang="ko-KR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지원</a:t>
                </a:r>
              </a:p>
            </p:txBody>
          </p:sp>
          <p:sp>
            <p:nvSpPr>
              <p:cNvPr id="40" name="Rectangle 94"/>
              <p:cNvSpPr/>
              <p:nvPr/>
            </p:nvSpPr>
            <p:spPr>
              <a:xfrm>
                <a:off x="505350" y="3142674"/>
                <a:ext cx="2160000" cy="6093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08000" marR="0" lvl="0" indent="-108000" algn="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다양한 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DBMS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지원 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/>
                </a:r>
                <a:b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</a:b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(Oracle, </a:t>
                </a:r>
                <a:r>
                  <a:rPr kumimoji="0" lang="en-US" altLang="ko-KR" sz="1050" b="0" i="0" u="none" strike="noStrike" kern="0" cap="none" spc="-80" normalizeH="0" baseline="0" noProof="0" dirty="0" err="1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MariaDB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, </a:t>
                </a:r>
                <a:r>
                  <a:rPr kumimoji="0" lang="en-US" altLang="ko-KR" sz="1050" b="0" i="0" u="none" strike="noStrike" kern="0" cap="none" spc="-80" normalizeH="0" baseline="0" noProof="0" dirty="0" err="1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Tibero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)</a:t>
                </a:r>
              </a:p>
              <a:p>
                <a:pPr marL="108000" marR="0" lvl="0" indent="-108000" algn="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표준화된 데이터  아키텍처 </a:t>
                </a:r>
              </a:p>
            </p:txBody>
          </p:sp>
        </p:grpSp>
        <p:grpSp>
          <p:nvGrpSpPr>
            <p:cNvPr id="14" name="그룹 62"/>
            <p:cNvGrpSpPr/>
            <p:nvPr/>
          </p:nvGrpSpPr>
          <p:grpSpPr>
            <a:xfrm>
              <a:off x="7439026" y="5293146"/>
              <a:ext cx="2659732" cy="1103180"/>
              <a:chOff x="187963" y="2810474"/>
              <a:chExt cx="2477388" cy="1103180"/>
            </a:xfrm>
          </p:grpSpPr>
          <p:sp>
            <p:nvSpPr>
              <p:cNvPr id="37" name="Content Placeholder 2"/>
              <p:cNvSpPr txBox="1">
                <a:spLocks/>
              </p:cNvSpPr>
              <p:nvPr/>
            </p:nvSpPr>
            <p:spPr>
              <a:xfrm>
                <a:off x="485774" y="2810474"/>
                <a:ext cx="2160000" cy="368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defPPr>
                  <a:defRPr lang="en-US"/>
                </a:defPPr>
                <a:lvl1pPr>
                  <a:defRPr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</a:lstStyle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본문체 30" panose="020B0603000000000000" pitchFamily="50" charset="-127"/>
                    <a:ea typeface="[더존] 본문체 30" panose="020B0603000000000000" pitchFamily="50" charset="-127"/>
                    <a:cs typeface="Lato" panose="020F0502020204030203" pitchFamily="34" charset="0"/>
                  </a:rPr>
                  <a:t>보안 이슈 해결</a:t>
                </a:r>
              </a:p>
            </p:txBody>
          </p:sp>
          <p:sp>
            <p:nvSpPr>
              <p:cNvPr id="38" name="Rectangle 94"/>
              <p:cNvSpPr/>
              <p:nvPr/>
            </p:nvSpPr>
            <p:spPr>
              <a:xfrm>
                <a:off x="187963" y="3142674"/>
                <a:ext cx="2477388" cy="7709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08000" marR="0" lvl="0" indent="-108000" algn="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웹 취약점 공격 해결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/>
                </a:r>
                <a:b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</a:b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(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보안 코딩 준수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, SSL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적용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,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인증 </a:t>
                </a:r>
                <a:r>
                  <a:rPr kumimoji="0" lang="ko-KR" altLang="en-US" sz="1050" b="0" i="0" u="none" strike="noStrike" kern="0" cap="none" spc="-80" normalizeH="0" baseline="0" noProof="0" dirty="0" err="1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토큰값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 사용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)</a:t>
                </a:r>
              </a:p>
              <a:p>
                <a:pPr marL="108000" marR="0" lvl="0" indent="-108000" algn="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중요 정보 보호 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/>
                </a:r>
                <a:b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</a:b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(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개인정보 암호화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, SHA-256 </a:t>
                </a:r>
                <a:r>
                  <a:rPr kumimoji="0" lang="ko-KR" altLang="en-US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알고리즘 적용</a:t>
                </a:r>
                <a:r>
                  <a:rPr kumimoji="0" lang="en-US" altLang="ko-KR" sz="1050" b="0" i="0" u="none" strike="noStrike" kern="0" cap="none" spc="-80" normalizeH="0" baseline="0" noProof="0" dirty="0" smtClean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</a:rPr>
                  <a:t>)</a:t>
                </a:r>
              </a:p>
            </p:txBody>
          </p:sp>
        </p:grpSp>
        <p:grpSp>
          <p:nvGrpSpPr>
            <p:cNvPr id="15" name="그룹 63"/>
            <p:cNvGrpSpPr/>
            <p:nvPr/>
          </p:nvGrpSpPr>
          <p:grpSpPr>
            <a:xfrm>
              <a:off x="3203729" y="2238375"/>
              <a:ext cx="4340448" cy="4277422"/>
              <a:chOff x="3203729" y="2238375"/>
              <a:chExt cx="4340448" cy="4277422"/>
            </a:xfrm>
          </p:grpSpPr>
          <p:grpSp>
            <p:nvGrpSpPr>
              <p:cNvPr id="22" name="그룹 70"/>
              <p:cNvGrpSpPr/>
              <p:nvPr/>
            </p:nvGrpSpPr>
            <p:grpSpPr>
              <a:xfrm>
                <a:off x="3203729" y="2238375"/>
                <a:ext cx="4284354" cy="4277422"/>
                <a:chOff x="3808138" y="2844714"/>
                <a:chExt cx="3600037" cy="3594212"/>
              </a:xfrm>
            </p:grpSpPr>
            <p:sp>
              <p:nvSpPr>
                <p:cNvPr id="30" name="AutoShape 6"/>
                <p:cNvSpPr>
                  <a:spLocks/>
                </p:cNvSpPr>
                <p:nvPr/>
              </p:nvSpPr>
              <p:spPr bwMode="auto">
                <a:xfrm>
                  <a:off x="4073918" y="2844714"/>
                  <a:ext cx="1469433" cy="1255353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9600" y="21599"/>
                      </a:moveTo>
                      <a:cubicBezTo>
                        <a:pt x="0" y="14674"/>
                        <a:pt x="0" y="14674"/>
                        <a:pt x="0" y="14674"/>
                      </a:cubicBezTo>
                      <a:cubicBezTo>
                        <a:pt x="4517" y="6100"/>
                        <a:pt x="12282" y="577"/>
                        <a:pt x="20894" y="0"/>
                      </a:cubicBezTo>
                      <a:cubicBezTo>
                        <a:pt x="21599" y="13190"/>
                        <a:pt x="21599" y="13190"/>
                        <a:pt x="21599" y="13190"/>
                      </a:cubicBezTo>
                      <a:cubicBezTo>
                        <a:pt x="16517" y="13520"/>
                        <a:pt x="12141" y="16818"/>
                        <a:pt x="9600" y="21599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266700" dist="508000" dir="1920000" sx="96000" sy="96000" algn="tl" rotWithShape="0">
                    <a:prstClr val="black">
                      <a:alpha val="26000"/>
                    </a:prstClr>
                  </a:outerShdw>
                </a:effectLst>
                <a:ex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sym typeface="Calibri" charset="0"/>
                  </a:endParaRPr>
                </a:p>
              </p:txBody>
            </p:sp>
            <p:sp>
              <p:nvSpPr>
                <p:cNvPr id="31" name="AutoShape 7"/>
                <p:cNvSpPr>
                  <a:spLocks/>
                </p:cNvSpPr>
                <p:nvPr/>
              </p:nvSpPr>
              <p:spPr bwMode="auto">
                <a:xfrm>
                  <a:off x="6522001" y="3809530"/>
                  <a:ext cx="886174" cy="1658755"/>
                </a:xfrm>
                <a:custGeom>
                  <a:avLst/>
                  <a:gdLst>
                    <a:gd name="T0" fmla="*/ 10026 w 20053"/>
                    <a:gd name="T1" fmla="*/ 10800 h 21600"/>
                    <a:gd name="T2" fmla="*/ 10026 w 20053"/>
                    <a:gd name="T3" fmla="*/ 10800 h 21600"/>
                    <a:gd name="T4" fmla="*/ 10026 w 20053"/>
                    <a:gd name="T5" fmla="*/ 10800 h 21600"/>
                    <a:gd name="T6" fmla="*/ 10026 w 20053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053" h="21600">
                      <a:moveTo>
                        <a:pt x="0" y="4619"/>
                      </a:moveTo>
                      <a:cubicBezTo>
                        <a:pt x="15413" y="0"/>
                        <a:pt x="15413" y="0"/>
                        <a:pt x="15413" y="0"/>
                      </a:cubicBezTo>
                      <a:cubicBezTo>
                        <a:pt x="21599" y="6742"/>
                        <a:pt x="21599" y="14857"/>
                        <a:pt x="15413" y="21600"/>
                      </a:cubicBezTo>
                      <a:cubicBezTo>
                        <a:pt x="0" y="16980"/>
                        <a:pt x="0" y="16980"/>
                        <a:pt x="0" y="16980"/>
                      </a:cubicBezTo>
                      <a:cubicBezTo>
                        <a:pt x="1736" y="15169"/>
                        <a:pt x="2605" y="13047"/>
                        <a:pt x="2605" y="10800"/>
                      </a:cubicBezTo>
                      <a:cubicBezTo>
                        <a:pt x="2605" y="8552"/>
                        <a:pt x="1736" y="6492"/>
                        <a:pt x="0" y="4619"/>
                      </a:cubicBezTo>
                      <a:close/>
                    </a:path>
                  </a:pathLst>
                </a:custGeom>
                <a:solidFill>
                  <a:srgbClr val="BBC0C3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266700" dist="508000" dir="1920000" sx="96000" sy="96000" algn="tl" rotWithShape="0">
                    <a:prstClr val="black">
                      <a:alpha val="26000"/>
                    </a:prstClr>
                  </a:outerShdw>
                </a:effectLst>
                <a:ex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sym typeface="Calibri" charset="0"/>
                  </a:endParaRPr>
                </a:p>
              </p:txBody>
            </p:sp>
            <p:sp>
              <p:nvSpPr>
                <p:cNvPr id="32" name="AutoShape 8"/>
                <p:cNvSpPr>
                  <a:spLocks/>
                </p:cNvSpPr>
                <p:nvPr/>
              </p:nvSpPr>
              <p:spPr bwMode="auto">
                <a:xfrm>
                  <a:off x="5672964" y="5175564"/>
                  <a:ext cx="1473073" cy="1257537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1960" y="0"/>
                      </a:moveTo>
                      <a:cubicBezTo>
                        <a:pt x="21599" y="6925"/>
                        <a:pt x="21599" y="6925"/>
                        <a:pt x="21599" y="6925"/>
                      </a:cubicBezTo>
                      <a:cubicBezTo>
                        <a:pt x="17097" y="15499"/>
                        <a:pt x="9287" y="21022"/>
                        <a:pt x="703" y="21600"/>
                      </a:cubicBezTo>
                      <a:cubicBezTo>
                        <a:pt x="0" y="8491"/>
                        <a:pt x="0" y="8491"/>
                        <a:pt x="0" y="8491"/>
                      </a:cubicBezTo>
                      <a:cubicBezTo>
                        <a:pt x="5065" y="8079"/>
                        <a:pt x="9498" y="4781"/>
                        <a:pt x="11960" y="0"/>
                      </a:cubicBezTo>
                      <a:close/>
                    </a:path>
                  </a:pathLst>
                </a:custGeom>
                <a:solidFill>
                  <a:srgbClr val="6B7278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266700" dist="508000" dir="1920000" sx="96000" sy="96000" algn="tl" rotWithShape="0">
                    <a:prstClr val="black">
                      <a:alpha val="26000"/>
                    </a:prstClr>
                  </a:outerShdw>
                </a:effectLst>
                <a:ex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sym typeface="Calibri" charset="0"/>
                  </a:endParaRPr>
                </a:p>
              </p:txBody>
            </p:sp>
            <p:sp>
              <p:nvSpPr>
                <p:cNvPr id="33" name="AutoShape 10"/>
                <p:cNvSpPr>
                  <a:spLocks/>
                </p:cNvSpPr>
                <p:nvPr/>
              </p:nvSpPr>
              <p:spPr bwMode="auto">
                <a:xfrm>
                  <a:off x="5662769" y="2844714"/>
                  <a:ext cx="1473073" cy="1247343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0" y="13292"/>
                      </a:moveTo>
                      <a:cubicBezTo>
                        <a:pt x="562" y="0"/>
                        <a:pt x="562" y="0"/>
                        <a:pt x="562" y="0"/>
                      </a:cubicBezTo>
                      <a:cubicBezTo>
                        <a:pt x="9216" y="498"/>
                        <a:pt x="17026" y="5981"/>
                        <a:pt x="21599" y="14538"/>
                      </a:cubicBezTo>
                      <a:cubicBezTo>
                        <a:pt x="12031" y="21599"/>
                        <a:pt x="12031" y="21599"/>
                        <a:pt x="12031" y="21599"/>
                      </a:cubicBezTo>
                      <a:cubicBezTo>
                        <a:pt x="9498" y="16864"/>
                        <a:pt x="5065" y="13624"/>
                        <a:pt x="0" y="13292"/>
                      </a:cubicBezTo>
                      <a:close/>
                    </a:path>
                  </a:pathLst>
                </a:custGeom>
                <a:solidFill>
                  <a:srgbClr val="00AAF0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266700" dist="508000" dir="1920000" sx="96000" sy="96000" algn="tl" rotWithShape="0">
                    <a:prstClr val="black">
                      <a:alpha val="26000"/>
                    </a:prstClr>
                  </a:outerShdw>
                </a:effectLst>
                <a:ex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sym typeface="Calibri" charset="0"/>
                  </a:endParaRPr>
                </a:p>
              </p:txBody>
            </p:sp>
            <p:sp>
              <p:nvSpPr>
                <p:cNvPr id="34" name="AutoShape 11"/>
                <p:cNvSpPr>
                  <a:spLocks/>
                </p:cNvSpPr>
                <p:nvPr/>
              </p:nvSpPr>
              <p:spPr bwMode="auto">
                <a:xfrm>
                  <a:off x="4108870" y="5204690"/>
                  <a:ext cx="1472345" cy="1234236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1599" y="8152"/>
                      </a:moveTo>
                      <a:cubicBezTo>
                        <a:pt x="21248" y="21599"/>
                        <a:pt x="21248" y="21599"/>
                        <a:pt x="21248" y="21599"/>
                      </a:cubicBezTo>
                      <a:cubicBezTo>
                        <a:pt x="12664" y="21347"/>
                        <a:pt x="4714" y="16052"/>
                        <a:pt x="0" y="7480"/>
                      </a:cubicBezTo>
                      <a:cubicBezTo>
                        <a:pt x="9357" y="0"/>
                        <a:pt x="9357" y="0"/>
                        <a:pt x="9357" y="0"/>
                      </a:cubicBezTo>
                      <a:cubicBezTo>
                        <a:pt x="12031" y="4790"/>
                        <a:pt x="16463" y="7984"/>
                        <a:pt x="21599" y="8152"/>
                      </a:cubicBezTo>
                      <a:close/>
                    </a:path>
                  </a:pathLst>
                </a:custGeom>
                <a:solidFill>
                  <a:srgbClr val="333A42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266700" dist="508000" dir="1920000" sx="96000" sy="96000" algn="tl" rotWithShape="0">
                    <a:prstClr val="black">
                      <a:alpha val="26000"/>
                    </a:prstClr>
                  </a:outerShdw>
                </a:effectLst>
                <a:ex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sym typeface="Calibri" charset="0"/>
                  </a:endParaRPr>
                </a:p>
              </p:txBody>
            </p:sp>
            <p:sp>
              <p:nvSpPr>
                <p:cNvPr id="35" name="AutoShape 13"/>
                <p:cNvSpPr>
                  <a:spLocks/>
                </p:cNvSpPr>
                <p:nvPr/>
              </p:nvSpPr>
              <p:spPr bwMode="auto">
                <a:xfrm>
                  <a:off x="3808138" y="3828462"/>
                  <a:ext cx="889815" cy="1658755"/>
                </a:xfrm>
                <a:custGeom>
                  <a:avLst/>
                  <a:gdLst>
                    <a:gd name="T0" fmla="+- 0 11588 1577"/>
                    <a:gd name="T1" fmla="*/ T0 w 20023"/>
                    <a:gd name="T2" fmla="*/ 10800 h 21600"/>
                    <a:gd name="T3" fmla="+- 0 11588 1577"/>
                    <a:gd name="T4" fmla="*/ T3 w 20023"/>
                    <a:gd name="T5" fmla="*/ 10800 h 21600"/>
                    <a:gd name="T6" fmla="+- 0 11588 1577"/>
                    <a:gd name="T7" fmla="*/ T6 w 20023"/>
                    <a:gd name="T8" fmla="*/ 10800 h 21600"/>
                    <a:gd name="T9" fmla="+- 0 11588 1577"/>
                    <a:gd name="T10" fmla="*/ T9 w 20023"/>
                    <a:gd name="T11" fmla="*/ 10800 h 21600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3" h="21600">
                      <a:moveTo>
                        <a:pt x="20022" y="16855"/>
                      </a:moveTo>
                      <a:cubicBezTo>
                        <a:pt x="4795" y="21600"/>
                        <a:pt x="4795" y="21600"/>
                        <a:pt x="4795" y="21600"/>
                      </a:cubicBezTo>
                      <a:cubicBezTo>
                        <a:pt x="-1469" y="14857"/>
                        <a:pt x="-1577" y="6804"/>
                        <a:pt x="4363" y="0"/>
                      </a:cubicBezTo>
                      <a:cubicBezTo>
                        <a:pt x="19807" y="4494"/>
                        <a:pt x="19807" y="4494"/>
                        <a:pt x="19807" y="4494"/>
                      </a:cubicBezTo>
                      <a:cubicBezTo>
                        <a:pt x="18187" y="6305"/>
                        <a:pt x="17323" y="8365"/>
                        <a:pt x="17323" y="10550"/>
                      </a:cubicBezTo>
                      <a:cubicBezTo>
                        <a:pt x="17323" y="12860"/>
                        <a:pt x="18295" y="14982"/>
                        <a:pt x="20022" y="16855"/>
                      </a:cubicBezTo>
                      <a:close/>
                    </a:path>
                  </a:pathLst>
                </a:custGeom>
                <a:solidFill>
                  <a:srgbClr val="1B1F23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266700" dist="508000" dir="1920000" sx="96000" sy="96000" algn="tl" rotWithShape="0">
                    <a:prstClr val="black">
                      <a:alpha val="26000"/>
                    </a:prstClr>
                  </a:outerShdw>
                </a:effectLst>
                <a:ex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sym typeface="Calibri" charset="0"/>
                  </a:endParaRPr>
                </a:p>
              </p:txBody>
            </p:sp>
            <p:sp>
              <p:nvSpPr>
                <p:cNvPr id="36" name="AutoShape 14"/>
                <p:cNvSpPr>
                  <a:spLocks/>
                </p:cNvSpPr>
                <p:nvPr/>
              </p:nvSpPr>
              <p:spPr bwMode="auto">
                <a:xfrm>
                  <a:off x="4675380" y="3707587"/>
                  <a:ext cx="1865553" cy="186773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8"/>
                        <a:pt x="6724" y="20638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266700" dist="508000" dir="1920000" sx="96000" sy="96000" algn="tl" rotWithShape="0">
                    <a:prstClr val="black">
                      <a:alpha val="26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</a:ex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sym typeface="Calibri" charset="0"/>
                  </a:endParaRPr>
                </a:p>
              </p:txBody>
            </p:sp>
          </p:grpSp>
          <p:sp>
            <p:nvSpPr>
              <p:cNvPr id="23" name="직사각형 22"/>
              <p:cNvSpPr/>
              <p:nvPr/>
            </p:nvSpPr>
            <p:spPr>
              <a:xfrm>
                <a:off x="4678036" y="3466170"/>
                <a:ext cx="1406754" cy="1851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AAF0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D</a:t>
                </a:r>
                <a:r>
                  <a:rPr kumimoji="0" lang="en-US" altLang="ko-KR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OUZONE</a:t>
                </a:r>
                <a:endParaRPr kumimoji="0" lang="en-US" altLang="ko-KR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[더존] 제목체 50" panose="020B0803000000000000" pitchFamily="50" charset="-127"/>
                  <a:ea typeface="[더존] 제목체 50" panose="020B0803000000000000" pitchFamily="50" charset="-127"/>
                  <a:cs typeface="Arial" panose="020B0604020202020204" pitchFamily="34" charset="0"/>
                </a:endParaRPr>
              </a:p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AAF0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E</a:t>
                </a:r>
                <a:r>
                  <a:rPr kumimoji="0" lang="en-US" altLang="ko-KR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nterprise</a:t>
                </a:r>
              </a:p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AAF0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W</a:t>
                </a:r>
                <a:r>
                  <a:rPr kumimoji="0" lang="en-US" altLang="ko-KR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eb </a:t>
                </a:r>
              </a:p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AAF0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S</a:t>
                </a:r>
                <a:r>
                  <a:rPr kumimoji="0" lang="en-US" altLang="ko-KR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tandard </a:t>
                </a:r>
              </a:p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[더존] 제목체 50" panose="020B0803000000000000" pitchFamily="50" charset="-127"/>
                  <a:ea typeface="[더존] 제목체 50" panose="020B0803000000000000" pitchFamily="50" charset="-127"/>
                  <a:cs typeface="Arial" panose="020B0604020202020204" pitchFamily="34" charset="0"/>
                </a:endParaRPr>
              </a:p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[더존] 제목체 50" panose="020B0803000000000000" pitchFamily="50" charset="-127"/>
                    <a:ea typeface="[더존] 제목체 50" panose="020B0803000000000000" pitchFamily="50" charset="-127"/>
                    <a:cs typeface="Arial" panose="020B0604020202020204" pitchFamily="34" charset="0"/>
                  </a:rPr>
                  <a:t>Platform</a:t>
                </a:r>
                <a:endParaRPr kumimoji="0" lang="en-US" altLang="ko-KR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[더존] 제목체 50" panose="020B0803000000000000" pitchFamily="50" charset="-127"/>
                  <a:ea typeface="[더존] 제목체 50" panose="020B0803000000000000" pitchFamily="50" charset="-127"/>
                  <a:cs typeface="Arial" panose="020B0604020202020204" pitchFamily="34" charset="0"/>
                </a:endParaRPr>
              </a:p>
            </p:txBody>
          </p:sp>
          <p:sp>
            <p:nvSpPr>
              <p:cNvPr id="24" name="Oval 38"/>
              <p:cNvSpPr/>
              <p:nvPr/>
            </p:nvSpPr>
            <p:spPr>
              <a:xfrm>
                <a:off x="3850023" y="2565276"/>
                <a:ext cx="1217277" cy="1028145"/>
              </a:xfrm>
              <a:prstGeom prst="rect">
                <a:avLst/>
              </a:pr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2000" tIns="0" rIns="0" bIns="36000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  <a:cs typeface="Helvetica Light"/>
                  </a:rPr>
                  <a:t>6.</a:t>
                </a:r>
              </a:p>
              <a:p>
                <a:pPr marL="0" marR="0" lvl="0" indent="0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Standard</a:t>
                </a:r>
                <a:endParaRPr kumimoji="0" lang="ko-KR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[더존] 본문체 50" panose="020B0803000000000000" pitchFamily="50" charset="-127"/>
                  <a:ea typeface="[더존] 본문체 50" panose="020B0803000000000000" pitchFamily="50" charset="-127"/>
                </a:endParaRPr>
              </a:p>
            </p:txBody>
          </p:sp>
          <p:sp>
            <p:nvSpPr>
              <p:cNvPr id="25" name="Oval 38"/>
              <p:cNvSpPr/>
              <p:nvPr/>
            </p:nvSpPr>
            <p:spPr>
              <a:xfrm>
                <a:off x="5321599" y="2325140"/>
                <a:ext cx="1457905" cy="1028144"/>
              </a:xfrm>
              <a:prstGeom prst="rect">
                <a:avLst/>
              </a:pr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0" tIns="0" rIns="72000" bIns="36000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  <a:cs typeface="Helvetica Light"/>
                  </a:rPr>
                  <a:t>   1.</a:t>
                </a:r>
              </a:p>
              <a:p>
                <a:pPr marL="0" marR="0" lvl="0" indent="0" algn="r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Productivity</a:t>
                </a:r>
                <a:endParaRPr kumimoji="0" lang="ko-KR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[더존] 본문체 50" panose="020B0803000000000000" pitchFamily="50" charset="-127"/>
                  <a:ea typeface="[더존] 본문체 50" panose="020B0803000000000000" pitchFamily="50" charset="-127"/>
                </a:endParaRPr>
              </a:p>
            </p:txBody>
          </p:sp>
          <p:sp>
            <p:nvSpPr>
              <p:cNvPr id="26" name="Oval 38"/>
              <p:cNvSpPr/>
              <p:nvPr/>
            </p:nvSpPr>
            <p:spPr>
              <a:xfrm>
                <a:off x="5444545" y="5176173"/>
                <a:ext cx="1217277" cy="1028145"/>
              </a:xfrm>
              <a:prstGeom prst="rect">
                <a:avLst/>
              </a:pr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0" tIns="0" rIns="72000" bIns="36000" rtlCol="0" anchor="ctr"/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  <a:cs typeface="Helvetica Light"/>
                  </a:rPr>
                  <a:t>3.</a:t>
                </a:r>
              </a:p>
              <a:p>
                <a:pPr marL="0" marR="0" lvl="0" indent="0" algn="r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Security</a:t>
                </a:r>
                <a:endParaRPr kumimoji="0" lang="ko-KR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[더존] 본문체 50" panose="020B0803000000000000" pitchFamily="50" charset="-127"/>
                  <a:ea typeface="[더존] 본문체 50" panose="020B0803000000000000" pitchFamily="50" charset="-127"/>
                </a:endParaRPr>
              </a:p>
            </p:txBody>
          </p:sp>
          <p:sp>
            <p:nvSpPr>
              <p:cNvPr id="27" name="Oval 38"/>
              <p:cNvSpPr/>
              <p:nvPr/>
            </p:nvSpPr>
            <p:spPr>
              <a:xfrm>
                <a:off x="4040523" y="5176173"/>
                <a:ext cx="1217277" cy="1028145"/>
              </a:xfrm>
              <a:prstGeom prst="rect">
                <a:avLst/>
              </a:pr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2000" tIns="0" rIns="0" bIns="36000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  <a:cs typeface="Helvetica Light"/>
                  </a:rPr>
                  <a:t>4.</a:t>
                </a:r>
              </a:p>
              <a:p>
                <a:pPr marL="0" marR="0" lvl="0" indent="0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System</a:t>
                </a:r>
              </a:p>
              <a:p>
                <a:pPr marL="0" marR="0" lvl="0" indent="0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Integration</a:t>
                </a:r>
                <a:endParaRPr kumimoji="0" lang="ko-KR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[더존] 본문체 50" panose="020B0803000000000000" pitchFamily="50" charset="-127"/>
                  <a:ea typeface="[더존] 본문체 50" panose="020B0803000000000000" pitchFamily="50" charset="-127"/>
                </a:endParaRPr>
              </a:p>
            </p:txBody>
          </p:sp>
          <p:sp>
            <p:nvSpPr>
              <p:cNvPr id="28" name="Oval 38"/>
              <p:cNvSpPr/>
              <p:nvPr/>
            </p:nvSpPr>
            <p:spPr>
              <a:xfrm>
                <a:off x="3219537" y="3784999"/>
                <a:ext cx="1217277" cy="1028145"/>
              </a:xfrm>
              <a:prstGeom prst="rect">
                <a:avLst/>
              </a:pr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2000" tIns="0" rIns="0" bIns="36000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  <a:cs typeface="Helvetica Light"/>
                  </a:rPr>
                  <a:t>5.</a:t>
                </a:r>
              </a:p>
              <a:p>
                <a:pPr marL="0" marR="0" lvl="0" indent="0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User</a:t>
                </a:r>
              </a:p>
              <a:p>
                <a:pPr marL="0" marR="0" lvl="0" indent="0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Experience</a:t>
                </a:r>
                <a:endParaRPr kumimoji="0" lang="ko-KR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[더존] 본문체 50" panose="020B0803000000000000" pitchFamily="50" charset="-127"/>
                  <a:ea typeface="[더존] 본문체 50" panose="020B0803000000000000" pitchFamily="50" charset="-127"/>
                </a:endParaRPr>
              </a:p>
            </p:txBody>
          </p:sp>
          <p:sp>
            <p:nvSpPr>
              <p:cNvPr id="29" name="Oval 38"/>
              <p:cNvSpPr/>
              <p:nvPr/>
            </p:nvSpPr>
            <p:spPr>
              <a:xfrm>
                <a:off x="6326900" y="3784999"/>
                <a:ext cx="1217277" cy="1028145"/>
              </a:xfrm>
              <a:prstGeom prst="rect">
                <a:avLst/>
              </a:prstGeom>
              <a:noFill/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0" tIns="0" rIns="72000" bIns="36000" rtlCol="0" anchor="ctr"/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  <a:cs typeface="Helvetica Light"/>
                  </a:rPr>
                  <a:t>2.</a:t>
                </a:r>
              </a:p>
              <a:p>
                <a:pPr marL="0" marR="0" lvl="0" indent="0" algn="r" defTabSz="787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20000"/>
                  <a:buFontTx/>
                  <a:buNone/>
                  <a:tabLst/>
                  <a:defRPr/>
                </a:pPr>
                <a:r>
                  <a:rPr kumimoji="0" lang="en-US" altLang="ko-KR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[더존] 본문체 50" panose="020B0803000000000000" pitchFamily="50" charset="-127"/>
                    <a:ea typeface="[더존] 본문체 50" panose="020B0803000000000000" pitchFamily="50" charset="-127"/>
                  </a:rPr>
                  <a:t>Database</a:t>
                </a:r>
                <a:endParaRPr kumimoji="0" lang="ko-KR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[더존] 본문체 50" panose="020B0803000000000000" pitchFamily="50" charset="-127"/>
                  <a:ea typeface="[더존] 본문체 50" panose="020B0803000000000000" pitchFamily="50" charset="-127"/>
                </a:endParaRPr>
              </a:p>
            </p:txBody>
          </p:sp>
        </p:grpSp>
        <p:sp>
          <p:nvSpPr>
            <p:cNvPr id="16" name="Shape 655"/>
            <p:cNvSpPr>
              <a:spLocks noChangeShapeType="1"/>
            </p:cNvSpPr>
            <p:nvPr/>
          </p:nvSpPr>
          <p:spPr bwMode="auto">
            <a:xfrm>
              <a:off x="665175" y="2471025"/>
              <a:ext cx="288000" cy="0"/>
            </a:xfrm>
            <a:prstGeom prst="line">
              <a:avLst/>
            </a:prstGeom>
            <a:noFill/>
            <a:ln w="25400">
              <a:solidFill>
                <a:srgbClr val="00AAF0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50800" tIns="50800" rIns="50800" bIns="508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Shape 655"/>
            <p:cNvSpPr>
              <a:spLocks noChangeShapeType="1"/>
            </p:cNvSpPr>
            <p:nvPr/>
          </p:nvSpPr>
          <p:spPr bwMode="auto">
            <a:xfrm>
              <a:off x="665175" y="3961953"/>
              <a:ext cx="288000" cy="0"/>
            </a:xfrm>
            <a:prstGeom prst="line">
              <a:avLst/>
            </a:prstGeom>
            <a:noFill/>
            <a:ln w="25400">
              <a:solidFill>
                <a:srgbClr val="00AAF0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50800" tIns="50800" rIns="50800" bIns="508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Shape 655"/>
            <p:cNvSpPr>
              <a:spLocks noChangeShapeType="1"/>
            </p:cNvSpPr>
            <p:nvPr/>
          </p:nvSpPr>
          <p:spPr bwMode="auto">
            <a:xfrm>
              <a:off x="665175" y="5285531"/>
              <a:ext cx="288000" cy="0"/>
            </a:xfrm>
            <a:prstGeom prst="line">
              <a:avLst/>
            </a:prstGeom>
            <a:noFill/>
            <a:ln w="25400">
              <a:solidFill>
                <a:srgbClr val="00AAF0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50800" tIns="50800" rIns="50800" bIns="508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Shape 655"/>
            <p:cNvSpPr>
              <a:spLocks noChangeShapeType="1"/>
            </p:cNvSpPr>
            <p:nvPr/>
          </p:nvSpPr>
          <p:spPr bwMode="auto">
            <a:xfrm>
              <a:off x="9668024" y="2471025"/>
              <a:ext cx="288000" cy="0"/>
            </a:xfrm>
            <a:prstGeom prst="line">
              <a:avLst/>
            </a:prstGeom>
            <a:noFill/>
            <a:ln w="25400">
              <a:solidFill>
                <a:srgbClr val="00AAF0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50800" tIns="50800" rIns="50800" bIns="508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Shape 655"/>
            <p:cNvSpPr>
              <a:spLocks noChangeShapeType="1"/>
            </p:cNvSpPr>
            <p:nvPr/>
          </p:nvSpPr>
          <p:spPr bwMode="auto">
            <a:xfrm>
              <a:off x="9668024" y="4123878"/>
              <a:ext cx="288000" cy="0"/>
            </a:xfrm>
            <a:prstGeom prst="line">
              <a:avLst/>
            </a:prstGeom>
            <a:noFill/>
            <a:ln w="25400">
              <a:solidFill>
                <a:srgbClr val="00AAF0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50800" tIns="50800" rIns="50800" bIns="508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Shape 655"/>
            <p:cNvSpPr>
              <a:spLocks noChangeShapeType="1"/>
            </p:cNvSpPr>
            <p:nvPr/>
          </p:nvSpPr>
          <p:spPr bwMode="auto">
            <a:xfrm>
              <a:off x="9668024" y="5285531"/>
              <a:ext cx="288000" cy="0"/>
            </a:xfrm>
            <a:prstGeom prst="line">
              <a:avLst/>
            </a:prstGeom>
            <a:noFill/>
            <a:ln w="25400">
              <a:solidFill>
                <a:srgbClr val="00AAF0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50800" tIns="50800" rIns="50800" bIns="508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6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DEWS </a:t>
            </a:r>
            <a:r>
              <a:rPr lang="ko-KR" altLang="en-US" dirty="0" smtClean="0"/>
              <a:t>플랫폼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DEWS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란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?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4556" y="1025698"/>
            <a:ext cx="530305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DEWS/J : DB</a:t>
            </a:r>
            <a:r>
              <a:rPr lang="ko-KR" altLang="en-US" sz="1200" dirty="0" smtClean="0"/>
              <a:t>에 연결하여 서비스를 개발할 수 있는 </a:t>
            </a:r>
            <a:r>
              <a:rPr lang="en-US" altLang="ko-KR" sz="1200" dirty="0" smtClean="0"/>
              <a:t>Backend </a:t>
            </a:r>
            <a:r>
              <a:rPr lang="ko-KR" altLang="en-US" sz="1200" dirty="0" smtClean="0"/>
              <a:t>프레임워크 </a:t>
            </a:r>
            <a:endParaRPr lang="en-US" altLang="ko-KR" sz="1200" dirty="0" smtClean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smtClean="0"/>
              <a:t>DEWS/UI : </a:t>
            </a:r>
            <a:r>
              <a:rPr lang="ko-KR" altLang="en-US" sz="1200" dirty="0" smtClean="0"/>
              <a:t>서비스 결과를 화면에 표시하는 </a:t>
            </a:r>
            <a:r>
              <a:rPr lang="en-US" altLang="ko-KR" sz="1200" dirty="0" smtClean="0"/>
              <a:t>Frontend </a:t>
            </a:r>
            <a:r>
              <a:rPr lang="ko-KR" altLang="en-US" sz="1200" dirty="0" smtClean="0"/>
              <a:t>프레임워크</a:t>
            </a:r>
            <a:endParaRPr lang="en-US" altLang="ko-KR" sz="1200" dirty="0" smtClean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smtClean="0"/>
              <a:t>두 프레임워크를 이용하여 쉽게 개발을 돕는 </a:t>
            </a:r>
            <a:r>
              <a:rPr lang="en-US" altLang="ko-KR" sz="1200" dirty="0" smtClean="0"/>
              <a:t>DEWS Studio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818" y="2192784"/>
            <a:ext cx="7200139" cy="397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1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DEWS </a:t>
            </a:r>
            <a:r>
              <a:rPr lang="ko-KR" altLang="en-US" dirty="0" smtClean="0"/>
              <a:t>플랫폼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모서리가 둥근 직사각형 33">
            <a:extLst>
              <a:ext uri="{FF2B5EF4-FFF2-40B4-BE49-F238E27FC236}">
                <a16:creationId xmlns:a16="http://schemas.microsoft.com/office/drawing/2014/main" id="{DAC94D7D-814E-4E30-A238-ABCED18D1161}"/>
              </a:ext>
            </a:extLst>
          </p:cNvPr>
          <p:cNvSpPr/>
          <p:nvPr/>
        </p:nvSpPr>
        <p:spPr>
          <a:xfrm>
            <a:off x="902550" y="1469854"/>
            <a:ext cx="7873286" cy="134869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6" name="모서리가 둥근 직사각형 34">
            <a:extLst>
              <a:ext uri="{FF2B5EF4-FFF2-40B4-BE49-F238E27FC236}">
                <a16:creationId xmlns:a16="http://schemas.microsoft.com/office/drawing/2014/main" id="{BC32E3C2-9DBB-4814-932C-80E463DCBBCC}"/>
              </a:ext>
            </a:extLst>
          </p:cNvPr>
          <p:cNvSpPr/>
          <p:nvPr/>
        </p:nvSpPr>
        <p:spPr>
          <a:xfrm>
            <a:off x="902550" y="1469201"/>
            <a:ext cx="1350000" cy="135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0" b="1" dirty="0"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M</a:t>
            </a:r>
            <a:endParaRPr lang="ko-KR" altLang="en-US" sz="4000" b="1" dirty="0"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</p:txBody>
      </p:sp>
      <p:sp>
        <p:nvSpPr>
          <p:cNvPr id="7" name="TextBox 22">
            <a:extLst>
              <a:ext uri="{FF2B5EF4-FFF2-40B4-BE49-F238E27FC236}">
                <a16:creationId xmlns:a16="http://schemas.microsoft.com/office/drawing/2014/main" id="{AC4E8863-50B2-414F-94F2-3C64C29E229E}"/>
              </a:ext>
            </a:extLst>
          </p:cNvPr>
          <p:cNvSpPr txBox="1"/>
          <p:nvPr/>
        </p:nvSpPr>
        <p:spPr>
          <a:xfrm>
            <a:off x="2532312" y="1808849"/>
            <a:ext cx="4331955" cy="8963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비즈니스와 데이터에 대한 처리가 담긴 부분</a:t>
            </a:r>
            <a:endParaRPr lang="en-US" altLang="ko-KR" sz="1100" spc="-8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DB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를 호출하여 </a:t>
            </a: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CRUD 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를 처리하거나 </a:t>
            </a: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Front-end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로 보내기 위한 데이터 가공 </a:t>
            </a:r>
            <a:endParaRPr lang="en-US" altLang="ko-KR" sz="1100" spc="-8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Back-end 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개발 영역</a:t>
            </a:r>
            <a:endParaRPr lang="en-US" altLang="ko-KR" sz="1100" spc="-8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ko-KR" sz="1100" spc="-80" dirty="0" err="1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DzApiService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를 구현</a:t>
            </a: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, 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프레임워크에서 제공하는 기능을 이용하여 데이터 처리</a:t>
            </a:r>
          </a:p>
        </p:txBody>
      </p:sp>
      <p:sp>
        <p:nvSpPr>
          <p:cNvPr id="8" name="모서리가 둥근 직사각형 36">
            <a:extLst>
              <a:ext uri="{FF2B5EF4-FFF2-40B4-BE49-F238E27FC236}">
                <a16:creationId xmlns:a16="http://schemas.microsoft.com/office/drawing/2014/main" id="{EF2B49E4-4161-4458-A44A-26F87253A147}"/>
              </a:ext>
            </a:extLst>
          </p:cNvPr>
          <p:cNvSpPr/>
          <p:nvPr/>
        </p:nvSpPr>
        <p:spPr>
          <a:xfrm>
            <a:off x="902550" y="3085863"/>
            <a:ext cx="7873286" cy="134869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9" name="모서리가 둥근 직사각형 37">
            <a:extLst>
              <a:ext uri="{FF2B5EF4-FFF2-40B4-BE49-F238E27FC236}">
                <a16:creationId xmlns:a16="http://schemas.microsoft.com/office/drawing/2014/main" id="{942725AB-712C-4775-8FC7-D9E0CC64F324}"/>
              </a:ext>
            </a:extLst>
          </p:cNvPr>
          <p:cNvSpPr/>
          <p:nvPr/>
        </p:nvSpPr>
        <p:spPr>
          <a:xfrm>
            <a:off x="902550" y="3085210"/>
            <a:ext cx="1350000" cy="1350000"/>
          </a:xfrm>
          <a:prstGeom prst="roundRect">
            <a:avLst>
              <a:gd name="adj" fmla="val 50000"/>
            </a:avLst>
          </a:prstGeom>
          <a:solidFill>
            <a:srgbClr val="002776"/>
          </a:solidFill>
          <a:ln>
            <a:solidFill>
              <a:srgbClr val="002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0" b="1" dirty="0"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V</a:t>
            </a:r>
            <a:endParaRPr lang="ko-KR" altLang="en-US" sz="4000" b="1" dirty="0"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</p:txBody>
      </p:sp>
      <p:sp>
        <p:nvSpPr>
          <p:cNvPr id="10" name="TextBox 27">
            <a:extLst>
              <a:ext uri="{FF2B5EF4-FFF2-40B4-BE49-F238E27FC236}">
                <a16:creationId xmlns:a16="http://schemas.microsoft.com/office/drawing/2014/main" id="{2EBC1739-E29F-4773-ADF3-E8A74B4629CE}"/>
              </a:ext>
            </a:extLst>
          </p:cNvPr>
          <p:cNvSpPr txBox="1"/>
          <p:nvPr/>
        </p:nvSpPr>
        <p:spPr>
          <a:xfrm>
            <a:off x="2532312" y="3415890"/>
            <a:ext cx="2923877" cy="7017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브라우저에 화면을 출력하기 위한 </a:t>
            </a: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html 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과 </a:t>
            </a:r>
            <a:r>
              <a:rPr lang="en-US" altLang="ko-KR" sz="1100" spc="-80" dirty="0" err="1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css</a:t>
            </a:r>
            <a:endParaRPr lang="en-US" altLang="ko-KR" sz="1100" spc="-8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데이터 출력 및 동작을 위한 </a:t>
            </a: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script</a:t>
            </a: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Front-end  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개발 영역</a:t>
            </a:r>
            <a:endParaRPr lang="en-US" altLang="ko-KR" sz="1100" spc="-8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11" name="모서리가 둥근 직사각형 39">
            <a:extLst>
              <a:ext uri="{FF2B5EF4-FFF2-40B4-BE49-F238E27FC236}">
                <a16:creationId xmlns:a16="http://schemas.microsoft.com/office/drawing/2014/main" id="{BF96DC79-ED82-430E-A214-1DB2B10C5CF4}"/>
              </a:ext>
            </a:extLst>
          </p:cNvPr>
          <p:cNvSpPr/>
          <p:nvPr/>
        </p:nvSpPr>
        <p:spPr>
          <a:xfrm>
            <a:off x="902550" y="4701870"/>
            <a:ext cx="7873286" cy="134869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12" name="모서리가 둥근 직사각형 40">
            <a:extLst>
              <a:ext uri="{FF2B5EF4-FFF2-40B4-BE49-F238E27FC236}">
                <a16:creationId xmlns:a16="http://schemas.microsoft.com/office/drawing/2014/main" id="{487FF488-0F4A-4C04-9C91-8027D699790B}"/>
              </a:ext>
            </a:extLst>
          </p:cNvPr>
          <p:cNvSpPr/>
          <p:nvPr/>
        </p:nvSpPr>
        <p:spPr>
          <a:xfrm>
            <a:off x="902550" y="4701218"/>
            <a:ext cx="1350000" cy="1350000"/>
          </a:xfrm>
          <a:prstGeom prst="roundRect">
            <a:avLst>
              <a:gd name="adj" fmla="val 50000"/>
            </a:avLst>
          </a:prstGeom>
          <a:solidFill>
            <a:srgbClr val="002776"/>
          </a:solidFill>
          <a:ln>
            <a:solidFill>
              <a:srgbClr val="002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0" b="1" dirty="0"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C</a:t>
            </a:r>
            <a:endParaRPr lang="ko-KR" altLang="en-US" sz="4000" b="1" dirty="0"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52F348E4-A39C-4252-A1E7-EB873745F0F1}"/>
              </a:ext>
            </a:extLst>
          </p:cNvPr>
          <p:cNvSpPr txBox="1"/>
          <p:nvPr/>
        </p:nvSpPr>
        <p:spPr>
          <a:xfrm>
            <a:off x="2532312" y="5121546"/>
            <a:ext cx="2601674" cy="69326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사용자의 입력 처리와 전체적인 흐름을 제어</a:t>
            </a:r>
            <a:endParaRPr lang="en-US" altLang="ko-KR" sz="1100" spc="-8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Front-end 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와 </a:t>
            </a:r>
            <a:r>
              <a:rPr lang="en-US" altLang="ko-KR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Back-end 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데이터 </a:t>
            </a:r>
            <a:r>
              <a:rPr lang="ko-KR" altLang="en-US" sz="1100" spc="-80" dirty="0" err="1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맵핑</a:t>
            </a: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 기능</a:t>
            </a:r>
            <a:endParaRPr lang="en-US" altLang="ko-KR" sz="1100" spc="-8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1100" spc="-80" dirty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프레임워크에서 제공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A30B338-F2CA-4FE5-999A-1510068EFACA}"/>
              </a:ext>
            </a:extLst>
          </p:cNvPr>
          <p:cNvSpPr/>
          <p:nvPr/>
        </p:nvSpPr>
        <p:spPr>
          <a:xfrm>
            <a:off x="694556" y="1279184"/>
            <a:ext cx="8247530" cy="169732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C1BAB38-30B2-4DCB-AA2D-2B52BE55D3C0}"/>
              </a:ext>
            </a:extLst>
          </p:cNvPr>
          <p:cNvSpPr/>
          <p:nvPr/>
        </p:nvSpPr>
        <p:spPr>
          <a:xfrm>
            <a:off x="694556" y="2971256"/>
            <a:ext cx="8247530" cy="169732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957511" y="1913368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smtClean="0"/>
              <a:t>BD </a:t>
            </a:r>
            <a:r>
              <a:rPr lang="ko-KR" altLang="en-US" sz="1200" dirty="0" smtClean="0"/>
              <a:t>영역</a:t>
            </a:r>
            <a:endParaRPr lang="en-US" altLang="ko-KR" sz="1200" dirty="0" smtClean="0"/>
          </a:p>
        </p:txBody>
      </p:sp>
      <p:sp>
        <p:nvSpPr>
          <p:cNvPr id="17" name="직사각형 16"/>
          <p:cNvSpPr/>
          <p:nvPr/>
        </p:nvSpPr>
        <p:spPr>
          <a:xfrm>
            <a:off x="8983830" y="3529377"/>
            <a:ext cx="740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smtClean="0"/>
              <a:t>FD </a:t>
            </a:r>
            <a:r>
              <a:rPr lang="ko-KR" altLang="en-US" sz="1200" dirty="0" smtClean="0"/>
              <a:t>영역</a:t>
            </a:r>
            <a:endParaRPr lang="en-US" altLang="ko-KR" sz="1200" dirty="0" smtClean="0"/>
          </a:p>
        </p:txBody>
      </p:sp>
    </p:spTree>
    <p:extLst>
      <p:ext uri="{BB962C8B-B14F-4D97-AF65-F5344CB8AC3E}">
        <p14:creationId xmlns:p14="http://schemas.microsoft.com/office/powerpoint/2010/main" val="206269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DEWS </a:t>
            </a:r>
            <a:r>
              <a:rPr lang="ko-KR" altLang="en-US" dirty="0" smtClean="0"/>
              <a:t>플랫폼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F372A64C-1148-4193-9D4A-7DA3CDF0E653}"/>
              </a:ext>
            </a:extLst>
          </p:cNvPr>
          <p:cNvGrpSpPr/>
          <p:nvPr/>
        </p:nvGrpSpPr>
        <p:grpSpPr>
          <a:xfrm>
            <a:off x="842821" y="1647559"/>
            <a:ext cx="1424700" cy="1424700"/>
            <a:chOff x="1013017" y="2687374"/>
            <a:chExt cx="1424700" cy="1424700"/>
          </a:xfrm>
        </p:grpSpPr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6264D87A-90B7-4FB8-AFB9-6873B75A1AE8}"/>
                </a:ext>
              </a:extLst>
            </p:cNvPr>
            <p:cNvSpPr/>
            <p:nvPr/>
          </p:nvSpPr>
          <p:spPr>
            <a:xfrm>
              <a:off x="1013017" y="2687374"/>
              <a:ext cx="1424700" cy="1424700"/>
            </a:xfrm>
            <a:prstGeom prst="ellipse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endParaRPr lang="ko-KR" altLang="en-US" sz="1600" dirty="0">
                <a:solidFill>
                  <a:schemeClr val="tx1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1CA3A80E-831C-49F6-91D8-ECE6AAD76C20}"/>
                </a:ext>
              </a:extLst>
            </p:cNvPr>
            <p:cNvSpPr/>
            <p:nvPr/>
          </p:nvSpPr>
          <p:spPr>
            <a:xfrm>
              <a:off x="1141325" y="2815682"/>
              <a:ext cx="1168083" cy="11680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en-US" altLang="ko-KR" sz="1400" dirty="0">
                  <a:solidFill>
                    <a:schemeClr val="bg1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Model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00B8B821-1593-4379-A246-725A6ED4C7B8}"/>
              </a:ext>
            </a:extLst>
          </p:cNvPr>
          <p:cNvGrpSpPr/>
          <p:nvPr/>
        </p:nvGrpSpPr>
        <p:grpSpPr>
          <a:xfrm>
            <a:off x="3733996" y="1647559"/>
            <a:ext cx="1424700" cy="1424700"/>
            <a:chOff x="1013017" y="2687374"/>
            <a:chExt cx="1424700" cy="1424700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6B958973-6419-414E-9056-78372CC7E8F6}"/>
                </a:ext>
              </a:extLst>
            </p:cNvPr>
            <p:cNvSpPr/>
            <p:nvPr/>
          </p:nvSpPr>
          <p:spPr>
            <a:xfrm>
              <a:off x="1013017" y="2687374"/>
              <a:ext cx="1424700" cy="1424700"/>
            </a:xfrm>
            <a:prstGeom prst="ellipse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endParaRPr lang="ko-KR" altLang="en-US" sz="1600" dirty="0">
                <a:solidFill>
                  <a:schemeClr val="tx1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EEF0794C-5DE2-4689-AFF3-B44FDF62D5FF}"/>
                </a:ext>
              </a:extLst>
            </p:cNvPr>
            <p:cNvSpPr/>
            <p:nvPr/>
          </p:nvSpPr>
          <p:spPr>
            <a:xfrm>
              <a:off x="1141325" y="2815682"/>
              <a:ext cx="1168083" cy="11680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en-US" altLang="ko-KR" sz="1400" dirty="0">
                  <a:solidFill>
                    <a:schemeClr val="bg1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DAO</a:t>
              </a: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6082A64-786C-4203-BAB0-39A7A1E93749}"/>
              </a:ext>
            </a:extLst>
          </p:cNvPr>
          <p:cNvGrpSpPr/>
          <p:nvPr/>
        </p:nvGrpSpPr>
        <p:grpSpPr>
          <a:xfrm>
            <a:off x="6432853" y="1647559"/>
            <a:ext cx="1424700" cy="1424700"/>
            <a:chOff x="1013017" y="2687374"/>
            <a:chExt cx="1424700" cy="1424700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38B6539D-4518-4B7D-AD28-F53FE1C8C308}"/>
                </a:ext>
              </a:extLst>
            </p:cNvPr>
            <p:cNvSpPr/>
            <p:nvPr/>
          </p:nvSpPr>
          <p:spPr>
            <a:xfrm>
              <a:off x="1013017" y="2687374"/>
              <a:ext cx="1424700" cy="1424700"/>
            </a:xfrm>
            <a:prstGeom prst="ellipse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endParaRPr lang="ko-KR" altLang="en-US" sz="1600" dirty="0">
                <a:solidFill>
                  <a:schemeClr val="tx1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C8BC0AC2-2455-46E1-B363-4F9C82ED06A2}"/>
                </a:ext>
              </a:extLst>
            </p:cNvPr>
            <p:cNvSpPr/>
            <p:nvPr/>
          </p:nvSpPr>
          <p:spPr>
            <a:xfrm>
              <a:off x="1141325" y="2815682"/>
              <a:ext cx="1168083" cy="11680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en-US" altLang="ko-KR" sz="1400" dirty="0">
                  <a:solidFill>
                    <a:schemeClr val="bg1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Service</a:t>
              </a: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76E6ACA-4BA1-4B26-A9C8-D29C3F69090A}"/>
              </a:ext>
            </a:extLst>
          </p:cNvPr>
          <p:cNvGrpSpPr/>
          <p:nvPr/>
        </p:nvGrpSpPr>
        <p:grpSpPr>
          <a:xfrm>
            <a:off x="2309296" y="3628759"/>
            <a:ext cx="1424700" cy="1424700"/>
            <a:chOff x="1013017" y="2687374"/>
            <a:chExt cx="1424700" cy="1424700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DB9EC8DC-6208-4712-AEBE-3C82E970C933}"/>
                </a:ext>
              </a:extLst>
            </p:cNvPr>
            <p:cNvSpPr/>
            <p:nvPr/>
          </p:nvSpPr>
          <p:spPr>
            <a:xfrm>
              <a:off x="1013017" y="2687374"/>
              <a:ext cx="1424700" cy="1424700"/>
            </a:xfrm>
            <a:prstGeom prst="ellipse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endParaRPr lang="ko-KR" altLang="en-US" sz="1600" dirty="0">
                <a:solidFill>
                  <a:schemeClr val="tx1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2A29717E-5EE9-4CAB-8AD4-46AD0FBE36D1}"/>
                </a:ext>
              </a:extLst>
            </p:cNvPr>
            <p:cNvSpPr/>
            <p:nvPr/>
          </p:nvSpPr>
          <p:spPr>
            <a:xfrm>
              <a:off x="1141325" y="2815682"/>
              <a:ext cx="1168083" cy="11680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en-US" altLang="ko-KR" sz="1400" dirty="0" err="1">
                  <a:solidFill>
                    <a:schemeClr val="bg1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MyBatis</a:t>
              </a:r>
              <a:r>
                <a:rPr lang="en-US" altLang="ko-KR" sz="1400" dirty="0">
                  <a:solidFill>
                    <a:schemeClr val="bg1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/>
              </a:r>
              <a:br>
                <a:rPr lang="en-US" altLang="ko-KR" sz="1400" dirty="0">
                  <a:solidFill>
                    <a:schemeClr val="bg1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</a:br>
              <a:r>
                <a:rPr lang="en-US" altLang="ko-KR" sz="1400" dirty="0">
                  <a:solidFill>
                    <a:schemeClr val="bg1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Mapper</a:t>
              </a:r>
            </a:p>
          </p:txBody>
        </p:sp>
      </p:grp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437C226-8264-42CF-A960-73B963200689}"/>
              </a:ext>
            </a:extLst>
          </p:cNvPr>
          <p:cNvSpPr/>
          <p:nvPr/>
        </p:nvSpPr>
        <p:spPr>
          <a:xfrm>
            <a:off x="728275" y="3095818"/>
            <a:ext cx="313402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3464" indent="-283464">
              <a:lnSpc>
                <a:spcPct val="130000"/>
              </a:lnSpc>
              <a:buSzPts val="1400"/>
              <a:buFont typeface="Arial" panose="020B0604020202020204" pitchFamily="34" charset="0"/>
              <a:buChar char="•"/>
            </a:pPr>
            <a:r>
              <a:rPr lang="en-US" altLang="ko-KR" sz="1000" dirty="0"/>
              <a:t>DTO(Data</a:t>
            </a:r>
            <a:r>
              <a:rPr lang="ko-KR" altLang="en-US" sz="1000" dirty="0"/>
              <a:t> </a:t>
            </a:r>
            <a:r>
              <a:rPr lang="en-US" altLang="ko-KR" sz="1000" dirty="0"/>
              <a:t>Transfer</a:t>
            </a:r>
            <a:r>
              <a:rPr lang="ko-KR" altLang="en-US" sz="1000" dirty="0"/>
              <a:t> </a:t>
            </a:r>
            <a:r>
              <a:rPr lang="en-US" altLang="ko-KR" sz="1000" dirty="0"/>
              <a:t>Object)</a:t>
            </a:r>
            <a:br>
              <a:rPr lang="en-US" altLang="ko-KR" sz="1000" dirty="0"/>
            </a:br>
            <a:r>
              <a:rPr lang="en-US" altLang="ko-KR" sz="1000" dirty="0"/>
              <a:t>(</a:t>
            </a:r>
            <a:r>
              <a:rPr lang="ko-KR" altLang="en-US" sz="1000" dirty="0"/>
              <a:t>계층간 데이터 교환을 위한 </a:t>
            </a:r>
            <a:r>
              <a:rPr lang="en-US" altLang="ko-KR" sz="1000" dirty="0"/>
              <a:t>JavaBean)</a:t>
            </a:r>
          </a:p>
          <a:p>
            <a:pPr marL="283464" indent="-283464">
              <a:lnSpc>
                <a:spcPct val="130000"/>
              </a:lnSpc>
              <a:buSzPts val="1400"/>
              <a:buFont typeface="Arial" panose="020B0604020202020204" pitchFamily="34" charset="0"/>
              <a:buChar char="•"/>
            </a:pPr>
            <a:r>
              <a:rPr lang="ko-KR" altLang="en-US" sz="1000" dirty="0" err="1"/>
              <a:t>데이터을</a:t>
            </a:r>
            <a:r>
              <a:rPr lang="ko-KR" altLang="en-US" sz="1000" dirty="0"/>
              <a:t> 주고 받을 포맷</a:t>
            </a:r>
            <a:endParaRPr lang="ko-KR" altLang="ko-KR" sz="10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90105A0-2ED5-4B33-85E5-7144B765DEB0}"/>
              </a:ext>
            </a:extLst>
          </p:cNvPr>
          <p:cNvSpPr/>
          <p:nvPr/>
        </p:nvSpPr>
        <p:spPr>
          <a:xfrm>
            <a:off x="3955800" y="3095818"/>
            <a:ext cx="324189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3464" indent="-283464">
              <a:lnSpc>
                <a:spcPct val="130000"/>
              </a:lnSpc>
              <a:buSzPts val="1400"/>
              <a:buFont typeface="Arial" panose="020B0604020202020204" pitchFamily="34" charset="0"/>
              <a:buChar char="•"/>
            </a:pPr>
            <a:r>
              <a:rPr lang="en-US" altLang="ko-KR" sz="1000" dirty="0"/>
              <a:t>DAO(Data Access Object)</a:t>
            </a:r>
            <a:br>
              <a:rPr lang="en-US" altLang="ko-KR" sz="1000" dirty="0"/>
            </a:br>
            <a:r>
              <a:rPr lang="en-US" altLang="ko-KR" sz="1000" dirty="0"/>
              <a:t>(DB</a:t>
            </a:r>
            <a:r>
              <a:rPr lang="ko-KR" altLang="en-US" sz="1000" dirty="0"/>
              <a:t>에 연결하고 쿼리를 전송하는 클래스</a:t>
            </a:r>
            <a:r>
              <a:rPr lang="en-US" altLang="ko-KR" sz="1000" dirty="0"/>
              <a:t>)</a:t>
            </a:r>
          </a:p>
          <a:p>
            <a:pPr marL="283464" indent="-283464">
              <a:lnSpc>
                <a:spcPct val="130000"/>
              </a:lnSpc>
              <a:buSzPts val="1400"/>
              <a:buFont typeface="Arial" panose="020B0604020202020204" pitchFamily="34" charset="0"/>
              <a:buChar char="•"/>
            </a:pPr>
            <a:r>
              <a:rPr lang="en-US" altLang="ko-KR" sz="1000" dirty="0"/>
              <a:t>Model</a:t>
            </a:r>
            <a:r>
              <a:rPr lang="ko-KR" altLang="en-US" sz="1000" dirty="0"/>
              <a:t> 포맷으로 전송</a:t>
            </a:r>
            <a:endParaRPr lang="ko-KR" altLang="ko-KR" sz="10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9D45239-6868-470B-94B7-BB2CB424B27E}"/>
              </a:ext>
            </a:extLst>
          </p:cNvPr>
          <p:cNvSpPr/>
          <p:nvPr/>
        </p:nvSpPr>
        <p:spPr>
          <a:xfrm>
            <a:off x="3759823" y="3991203"/>
            <a:ext cx="351621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3464" indent="-283464">
              <a:lnSpc>
                <a:spcPct val="130000"/>
              </a:lnSpc>
              <a:buSzPts val="1400"/>
              <a:buFont typeface="Arial" panose="020B0604020202020204" pitchFamily="34" charset="0"/>
              <a:buChar char="•"/>
            </a:pPr>
            <a:r>
              <a:rPr lang="ko-KR" altLang="en-US" sz="1000" dirty="0"/>
              <a:t>자바의 관계형 데이터베이스 프로그래밍을 좀 더 </a:t>
            </a:r>
            <a:r>
              <a:rPr lang="en-US" altLang="ko-KR" sz="1000" dirty="0"/>
              <a:t/>
            </a:r>
            <a:br>
              <a:rPr lang="en-US" altLang="ko-KR" sz="1000" dirty="0"/>
            </a:br>
            <a:r>
              <a:rPr lang="ko-KR" altLang="en-US" sz="1000" dirty="0"/>
              <a:t>쉽게 할 수 있게 도와주는 개발 프레임 워크</a:t>
            </a:r>
            <a:r>
              <a:rPr lang="en-US" altLang="ko-KR" sz="1000" dirty="0"/>
              <a:t>(</a:t>
            </a:r>
            <a:r>
              <a:rPr lang="en-US" altLang="ko-KR" sz="1000" dirty="0" err="1"/>
              <a:t>Mybatis</a:t>
            </a:r>
            <a:r>
              <a:rPr lang="en-US" altLang="ko-KR" sz="1000" dirty="0"/>
              <a:t>)</a:t>
            </a:r>
          </a:p>
          <a:p>
            <a:pPr marL="283464" indent="-283464">
              <a:lnSpc>
                <a:spcPct val="130000"/>
              </a:lnSpc>
              <a:buSzPts val="1400"/>
              <a:buFont typeface="Arial" panose="020B0604020202020204" pitchFamily="34" charset="0"/>
              <a:buChar char="•"/>
            </a:pPr>
            <a:r>
              <a:rPr lang="ko-KR" altLang="en-US" sz="1000" dirty="0"/>
              <a:t> </a:t>
            </a:r>
            <a:r>
              <a:rPr lang="en-US" altLang="ko-KR" sz="1000" dirty="0"/>
              <a:t>SQL </a:t>
            </a:r>
            <a:r>
              <a:rPr lang="ko-KR" altLang="en-US" sz="1000" dirty="0"/>
              <a:t>쿼리문이</a:t>
            </a:r>
            <a:r>
              <a:rPr lang="en-US" altLang="ko-KR" sz="1000" dirty="0"/>
              <a:t> </a:t>
            </a:r>
            <a:r>
              <a:rPr lang="ko-KR" altLang="en-US" sz="1000" dirty="0"/>
              <a:t>있는 </a:t>
            </a:r>
            <a:r>
              <a:rPr lang="en-US" altLang="ko-KR" sz="1000" dirty="0"/>
              <a:t>xml </a:t>
            </a:r>
            <a:r>
              <a:rPr lang="ko-KR" altLang="en-US" sz="1000" dirty="0"/>
              <a:t>형식의 파일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DD8581E-32D2-4969-8307-07D5996805E5}"/>
              </a:ext>
            </a:extLst>
          </p:cNvPr>
          <p:cNvSpPr/>
          <p:nvPr/>
        </p:nvSpPr>
        <p:spPr>
          <a:xfrm>
            <a:off x="6930648" y="3095818"/>
            <a:ext cx="3241898" cy="271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3464" indent="-283464">
              <a:lnSpc>
                <a:spcPct val="130000"/>
              </a:lnSpc>
              <a:buSzPts val="1400"/>
              <a:buFont typeface="Arial" panose="020B0604020202020204" pitchFamily="34" charset="0"/>
              <a:buChar char="•"/>
            </a:pPr>
            <a:r>
              <a:rPr lang="ko-KR" altLang="en-US" sz="1000" dirty="0"/>
              <a:t>비즈니스 로직 처리</a:t>
            </a:r>
            <a:endParaRPr lang="en-US" altLang="ko-KR" sz="1000" dirty="0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EA09FCA1-D7D2-4E0D-A404-DB6AE00734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90" y="5355787"/>
            <a:ext cx="695097" cy="695097"/>
          </a:xfrm>
          <a:prstGeom prst="rect">
            <a:avLst/>
          </a:prstGeom>
          <a:solidFill>
            <a:srgbClr val="002776"/>
          </a:solidFill>
          <a:ln w="76200">
            <a:solidFill>
              <a:srgbClr val="002776"/>
            </a:solidFill>
          </a:ln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360FC8DD-F7ED-4DDE-B82E-D42FD3688595}"/>
              </a:ext>
            </a:extLst>
          </p:cNvPr>
          <p:cNvSpPr/>
          <p:nvPr/>
        </p:nvSpPr>
        <p:spPr>
          <a:xfrm>
            <a:off x="3038763" y="5556307"/>
            <a:ext cx="1351581" cy="34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SzPts val="1400"/>
            </a:pPr>
            <a:r>
              <a:rPr lang="ko-KR" altLang="en-US" sz="1400" dirty="0"/>
              <a:t>데이터베이스</a:t>
            </a:r>
            <a:endParaRPr lang="en-US" altLang="ko-KR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D8C078F-20A5-4D96-8B1E-45483F7AEB90}"/>
              </a:ext>
            </a:extLst>
          </p:cNvPr>
          <p:cNvSpPr/>
          <p:nvPr/>
        </p:nvSpPr>
        <p:spPr>
          <a:xfrm>
            <a:off x="505461" y="1314878"/>
            <a:ext cx="8122741" cy="391509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9E97EEC6-826E-4CB2-9CD0-C5961E3D4F96}"/>
              </a:ext>
            </a:extLst>
          </p:cNvPr>
          <p:cNvSpPr txBox="1"/>
          <p:nvPr/>
        </p:nvSpPr>
        <p:spPr>
          <a:xfrm>
            <a:off x="4090262" y="981744"/>
            <a:ext cx="2566152" cy="343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1400" dirty="0"/>
              <a:t>WAS(Web Application Server)</a:t>
            </a:r>
            <a:endParaRPr lang="ko-KR" altLang="en-US" sz="1400" dirty="0"/>
          </a:p>
        </p:txBody>
      </p:sp>
      <p:cxnSp>
        <p:nvCxnSpPr>
          <p:cNvPr id="25" name="연결선: 구부러짐 39">
            <a:extLst>
              <a:ext uri="{FF2B5EF4-FFF2-40B4-BE49-F238E27FC236}">
                <a16:creationId xmlns:a16="http://schemas.microsoft.com/office/drawing/2014/main" id="{FE5A6806-9B20-44C6-BC84-7492E5D0046F}"/>
              </a:ext>
            </a:extLst>
          </p:cNvPr>
          <p:cNvCxnSpPr>
            <a:cxnSpLocks/>
            <a:stCxn id="6" idx="7"/>
            <a:endCxn id="9" idx="2"/>
          </p:cNvCxnSpPr>
          <p:nvPr/>
        </p:nvCxnSpPr>
        <p:spPr>
          <a:xfrm rot="16200000" flipH="1">
            <a:off x="2644583" y="1270497"/>
            <a:ext cx="503708" cy="1675117"/>
          </a:xfrm>
          <a:prstGeom prst="curvedConnector4">
            <a:avLst>
              <a:gd name="adj1" fmla="val -45383"/>
              <a:gd name="adj2" fmla="val 56228"/>
            </a:avLst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연결선: 구부러짐 42">
            <a:extLst>
              <a:ext uri="{FF2B5EF4-FFF2-40B4-BE49-F238E27FC236}">
                <a16:creationId xmlns:a16="http://schemas.microsoft.com/office/drawing/2014/main" id="{0A44FE62-7062-4828-BCEA-D2CCB16DAA88}"/>
              </a:ext>
            </a:extLst>
          </p:cNvPr>
          <p:cNvCxnSpPr>
            <a:stCxn id="9" idx="3"/>
          </p:cNvCxnSpPr>
          <p:nvPr/>
        </p:nvCxnSpPr>
        <p:spPr>
          <a:xfrm rot="5400000">
            <a:off x="3259838" y="3017149"/>
            <a:ext cx="836333" cy="529269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연결선: 꺾임 46">
            <a:extLst>
              <a:ext uri="{FF2B5EF4-FFF2-40B4-BE49-F238E27FC236}">
                <a16:creationId xmlns:a16="http://schemas.microsoft.com/office/drawing/2014/main" id="{86F04A9C-AF47-44C5-8CBA-7C1FE9A642B8}"/>
              </a:ext>
            </a:extLst>
          </p:cNvPr>
          <p:cNvCxnSpPr>
            <a:stCxn id="9" idx="6"/>
            <a:endCxn id="12" idx="2"/>
          </p:cNvCxnSpPr>
          <p:nvPr/>
        </p:nvCxnSpPr>
        <p:spPr>
          <a:xfrm>
            <a:off x="5158696" y="2359909"/>
            <a:ext cx="1274157" cy="12700"/>
          </a:xfrm>
          <a:prstGeom prst="bentConnector3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8" name="TextBox 2">
            <a:extLst>
              <a:ext uri="{FF2B5EF4-FFF2-40B4-BE49-F238E27FC236}">
                <a16:creationId xmlns:a16="http://schemas.microsoft.com/office/drawing/2014/main" id="{E54E2865-FD8B-4D93-8F3E-C406049D9594}"/>
              </a:ext>
            </a:extLst>
          </p:cNvPr>
          <p:cNvSpPr txBox="1"/>
          <p:nvPr/>
        </p:nvSpPr>
        <p:spPr>
          <a:xfrm>
            <a:off x="3427739" y="3008529"/>
            <a:ext cx="4411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이용</a:t>
            </a: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3AB47337-E1E3-4E68-B60D-C05FE5322C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398" y="3005420"/>
            <a:ext cx="533401" cy="551689"/>
          </a:xfrm>
          <a:prstGeom prst="rect">
            <a:avLst/>
          </a:prstGeom>
          <a:solidFill>
            <a:schemeClr val="tx2"/>
          </a:solidFill>
          <a:ln w="76200">
            <a:solidFill>
              <a:schemeClr val="tx2"/>
            </a:solidFill>
          </a:ln>
        </p:spPr>
      </p:pic>
      <p:sp>
        <p:nvSpPr>
          <p:cNvPr id="30" name="직사각형 29">
            <a:extLst>
              <a:ext uri="{FF2B5EF4-FFF2-40B4-BE49-F238E27FC236}">
                <a16:creationId xmlns:a16="http://schemas.microsoft.com/office/drawing/2014/main" id="{74330EE8-F2B8-47E0-B075-C0D2F97AB0C0}"/>
              </a:ext>
            </a:extLst>
          </p:cNvPr>
          <p:cNvSpPr/>
          <p:nvPr/>
        </p:nvSpPr>
        <p:spPr>
          <a:xfrm>
            <a:off x="9018107" y="3620674"/>
            <a:ext cx="849305" cy="34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SzPts val="1400"/>
            </a:pPr>
            <a:r>
              <a:rPr lang="ko-KR" altLang="en-US" sz="1400"/>
              <a:t>사용자</a:t>
            </a:r>
            <a:endParaRPr lang="en-US" altLang="ko-KR" sz="1400" dirty="0"/>
          </a:p>
        </p:txBody>
      </p:sp>
      <p:sp>
        <p:nvSpPr>
          <p:cNvPr id="31" name="TextBox 2">
            <a:extLst>
              <a:ext uri="{FF2B5EF4-FFF2-40B4-BE49-F238E27FC236}">
                <a16:creationId xmlns:a16="http://schemas.microsoft.com/office/drawing/2014/main" id="{0C826F3A-849F-446D-9DE8-BA87D8BD67F0}"/>
              </a:ext>
            </a:extLst>
          </p:cNvPr>
          <p:cNvSpPr txBox="1"/>
          <p:nvPr/>
        </p:nvSpPr>
        <p:spPr>
          <a:xfrm>
            <a:off x="8628202" y="2937094"/>
            <a:ext cx="4411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요청</a:t>
            </a:r>
          </a:p>
        </p:txBody>
      </p:sp>
      <p:sp>
        <p:nvSpPr>
          <p:cNvPr id="32" name="TextBox 2">
            <a:extLst>
              <a:ext uri="{FF2B5EF4-FFF2-40B4-BE49-F238E27FC236}">
                <a16:creationId xmlns:a16="http://schemas.microsoft.com/office/drawing/2014/main" id="{EF6180DE-B917-44A7-B2A3-FA1CAF1A588D}"/>
              </a:ext>
            </a:extLst>
          </p:cNvPr>
          <p:cNvSpPr txBox="1"/>
          <p:nvPr/>
        </p:nvSpPr>
        <p:spPr>
          <a:xfrm>
            <a:off x="3050408" y="1914247"/>
            <a:ext cx="4411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이용</a:t>
            </a:r>
          </a:p>
        </p:txBody>
      </p:sp>
      <p:sp>
        <p:nvSpPr>
          <p:cNvPr id="33" name="TextBox 2">
            <a:extLst>
              <a:ext uri="{FF2B5EF4-FFF2-40B4-BE49-F238E27FC236}">
                <a16:creationId xmlns:a16="http://schemas.microsoft.com/office/drawing/2014/main" id="{8712BADD-CCFB-4519-A99C-7DA434E7CAC6}"/>
              </a:ext>
            </a:extLst>
          </p:cNvPr>
          <p:cNvSpPr txBox="1"/>
          <p:nvPr/>
        </p:nvSpPr>
        <p:spPr>
          <a:xfrm>
            <a:off x="5662204" y="2013721"/>
            <a:ext cx="4411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호출</a:t>
            </a:r>
          </a:p>
        </p:txBody>
      </p:sp>
      <p:cxnSp>
        <p:nvCxnSpPr>
          <p:cNvPr id="34" name="연결선: 구부러짐 4">
            <a:extLst>
              <a:ext uri="{FF2B5EF4-FFF2-40B4-BE49-F238E27FC236}">
                <a16:creationId xmlns:a16="http://schemas.microsoft.com/office/drawing/2014/main" id="{ED0E8475-51C8-42D7-8DF4-F599B31360EA}"/>
              </a:ext>
            </a:extLst>
          </p:cNvPr>
          <p:cNvCxnSpPr>
            <a:stCxn id="9" idx="5"/>
            <a:endCxn id="21" idx="3"/>
          </p:cNvCxnSpPr>
          <p:nvPr/>
        </p:nvCxnSpPr>
        <p:spPr>
          <a:xfrm rot="16200000" flipH="1">
            <a:off x="3570361" y="4243309"/>
            <a:ext cx="2839719" cy="80333"/>
          </a:xfrm>
          <a:prstGeom prst="curvedConnector4">
            <a:avLst>
              <a:gd name="adj1" fmla="val 40207"/>
              <a:gd name="adj2" fmla="val 544287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5" name="TextBox 2">
            <a:extLst>
              <a:ext uri="{FF2B5EF4-FFF2-40B4-BE49-F238E27FC236}">
                <a16:creationId xmlns:a16="http://schemas.microsoft.com/office/drawing/2014/main" id="{36E51136-24F5-43EE-B0FF-6D584A4E9E4E}"/>
              </a:ext>
            </a:extLst>
          </p:cNvPr>
          <p:cNvSpPr txBox="1"/>
          <p:nvPr/>
        </p:nvSpPr>
        <p:spPr>
          <a:xfrm>
            <a:off x="5262020" y="5319459"/>
            <a:ext cx="1763624" cy="2712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접근</a:t>
            </a:r>
            <a:r>
              <a:rPr lang="en-US" altLang="ko-KR" sz="1000" dirty="0"/>
              <a:t>(Model</a:t>
            </a:r>
            <a:r>
              <a:rPr lang="ko-KR" altLang="en-US" sz="1000" dirty="0"/>
              <a:t>과 </a:t>
            </a:r>
            <a:r>
              <a:rPr lang="en-US" altLang="ko-KR" sz="1000" dirty="0"/>
              <a:t>Mapper </a:t>
            </a:r>
            <a:r>
              <a:rPr lang="ko-KR" altLang="en-US" sz="1000" dirty="0"/>
              <a:t>이용</a:t>
            </a:r>
            <a:r>
              <a:rPr lang="en-US" altLang="ko-KR" sz="1000" dirty="0"/>
              <a:t>)</a:t>
            </a:r>
            <a:endParaRPr lang="ko-KR" altLang="en-US" sz="1000" dirty="0"/>
          </a:p>
        </p:txBody>
      </p:sp>
      <p:cxnSp>
        <p:nvCxnSpPr>
          <p:cNvPr id="36" name="연결선: 구부러짐 18">
            <a:extLst>
              <a:ext uri="{FF2B5EF4-FFF2-40B4-BE49-F238E27FC236}">
                <a16:creationId xmlns:a16="http://schemas.microsoft.com/office/drawing/2014/main" id="{681DD6AE-66AD-4B74-8C7D-63B06B3F792F}"/>
              </a:ext>
            </a:extLst>
          </p:cNvPr>
          <p:cNvCxnSpPr>
            <a:stCxn id="12" idx="0"/>
            <a:endCxn id="6" idx="0"/>
          </p:cNvCxnSpPr>
          <p:nvPr/>
        </p:nvCxnSpPr>
        <p:spPr>
          <a:xfrm rot="16200000" flipV="1">
            <a:off x="4350187" y="-1147457"/>
            <a:ext cx="12700" cy="5590032"/>
          </a:xfrm>
          <a:prstGeom prst="curvedConnector3">
            <a:avLst>
              <a:gd name="adj1" fmla="val 180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7" name="TextBox 2">
            <a:extLst>
              <a:ext uri="{FF2B5EF4-FFF2-40B4-BE49-F238E27FC236}">
                <a16:creationId xmlns:a16="http://schemas.microsoft.com/office/drawing/2014/main" id="{EC29B974-05B4-49D4-9A44-A3283CD15135}"/>
              </a:ext>
            </a:extLst>
          </p:cNvPr>
          <p:cNvSpPr txBox="1"/>
          <p:nvPr/>
        </p:nvSpPr>
        <p:spPr>
          <a:xfrm>
            <a:off x="5105103" y="1424999"/>
            <a:ext cx="4411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이용</a:t>
            </a:r>
          </a:p>
        </p:txBody>
      </p:sp>
      <p:cxnSp>
        <p:nvCxnSpPr>
          <p:cNvPr id="38" name="연결선: 꺾임 49">
            <a:extLst>
              <a:ext uri="{FF2B5EF4-FFF2-40B4-BE49-F238E27FC236}">
                <a16:creationId xmlns:a16="http://schemas.microsoft.com/office/drawing/2014/main" id="{CAE49F85-FE57-457C-8F91-1C70B58CE16B}"/>
              </a:ext>
            </a:extLst>
          </p:cNvPr>
          <p:cNvCxnSpPr>
            <a:cxnSpLocks/>
          </p:cNvCxnSpPr>
          <p:nvPr/>
        </p:nvCxnSpPr>
        <p:spPr>
          <a:xfrm>
            <a:off x="7857553" y="2535169"/>
            <a:ext cx="1280948" cy="895869"/>
          </a:xfrm>
          <a:prstGeom prst="bentConnector3">
            <a:avLst>
              <a:gd name="adj1" fmla="val 45241"/>
            </a:avLst>
          </a:prstGeom>
          <a:ln>
            <a:solidFill>
              <a:srgbClr val="72C7E7"/>
            </a:solidFill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9" name="연결선: 꺾임 50">
            <a:extLst>
              <a:ext uri="{FF2B5EF4-FFF2-40B4-BE49-F238E27FC236}">
                <a16:creationId xmlns:a16="http://schemas.microsoft.com/office/drawing/2014/main" id="{53EB1705-E659-46F8-8EBE-20305500118B}"/>
              </a:ext>
            </a:extLst>
          </p:cNvPr>
          <p:cNvCxnSpPr/>
          <p:nvPr/>
        </p:nvCxnSpPr>
        <p:spPr>
          <a:xfrm>
            <a:off x="5168435" y="2504619"/>
            <a:ext cx="1274157" cy="12700"/>
          </a:xfrm>
          <a:prstGeom prst="bentConnector3">
            <a:avLst/>
          </a:prstGeom>
          <a:ln>
            <a:solidFill>
              <a:srgbClr val="72C7E7"/>
            </a:solidFill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0" name="연결선: 꺾임 51">
            <a:extLst>
              <a:ext uri="{FF2B5EF4-FFF2-40B4-BE49-F238E27FC236}">
                <a16:creationId xmlns:a16="http://schemas.microsoft.com/office/drawing/2014/main" id="{D8AEC7FB-BAE4-4537-8468-F223AF00CADD}"/>
              </a:ext>
            </a:extLst>
          </p:cNvPr>
          <p:cNvCxnSpPr>
            <a:cxnSpLocks/>
          </p:cNvCxnSpPr>
          <p:nvPr/>
        </p:nvCxnSpPr>
        <p:spPr>
          <a:xfrm>
            <a:off x="7842110" y="2292270"/>
            <a:ext cx="1299339" cy="938713"/>
          </a:xfrm>
          <a:prstGeom prst="bentConnector3">
            <a:avLst>
              <a:gd name="adj1" fmla="val 52932"/>
            </a:avLst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1" name="TextBox 2">
            <a:extLst>
              <a:ext uri="{FF2B5EF4-FFF2-40B4-BE49-F238E27FC236}">
                <a16:creationId xmlns:a16="http://schemas.microsoft.com/office/drawing/2014/main" id="{C0EEE8E7-D059-42B3-B96C-CF4C347AE7BB}"/>
              </a:ext>
            </a:extLst>
          </p:cNvPr>
          <p:cNvSpPr txBox="1"/>
          <p:nvPr/>
        </p:nvSpPr>
        <p:spPr>
          <a:xfrm>
            <a:off x="8660151" y="3458824"/>
            <a:ext cx="4411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응답</a:t>
            </a:r>
          </a:p>
        </p:txBody>
      </p:sp>
      <p:sp>
        <p:nvSpPr>
          <p:cNvPr id="42" name="TextBox 2">
            <a:extLst>
              <a:ext uri="{FF2B5EF4-FFF2-40B4-BE49-F238E27FC236}">
                <a16:creationId xmlns:a16="http://schemas.microsoft.com/office/drawing/2014/main" id="{4656E2E5-0E80-4DB1-95C1-7BC915FA1018}"/>
              </a:ext>
            </a:extLst>
          </p:cNvPr>
          <p:cNvSpPr txBox="1"/>
          <p:nvPr/>
        </p:nvSpPr>
        <p:spPr>
          <a:xfrm>
            <a:off x="5706980" y="2533929"/>
            <a:ext cx="44114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dirty="0"/>
              <a:t>리턴</a:t>
            </a:r>
          </a:p>
        </p:txBody>
      </p:sp>
    </p:spTree>
    <p:extLst>
      <p:ext uri="{BB962C8B-B14F-4D97-AF65-F5344CB8AC3E}">
        <p14:creationId xmlns:p14="http://schemas.microsoft.com/office/powerpoint/2010/main" val="276280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DEWS </a:t>
            </a:r>
            <a:r>
              <a:rPr lang="ko-KR" altLang="en-US" dirty="0" smtClean="0"/>
              <a:t>플랫폼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93040" y="1205931"/>
            <a:ext cx="1200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ctr">
              <a:buClr>
                <a:schemeClr val="tx1"/>
              </a:buClr>
              <a:defRPr/>
            </a:pPr>
            <a:r>
              <a:rPr lang="en-US" altLang="ko-KR" sz="16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1.SQL </a:t>
            </a:r>
            <a:r>
              <a:rPr lang="ko-KR" altLang="en-US" sz="16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작성</a:t>
            </a:r>
            <a:endParaRPr lang="en-US" altLang="ko-KR" sz="16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1178" y="1205931"/>
            <a:ext cx="21349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ctr">
              <a:buClr>
                <a:schemeClr val="tx1"/>
              </a:buClr>
              <a:defRPr/>
            </a:pPr>
            <a:r>
              <a:rPr lang="en-US" altLang="ko-KR" sz="16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2. Back-end </a:t>
            </a:r>
            <a:r>
              <a:rPr lang="en-US" altLang="ko-KR" sz="16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Api</a:t>
            </a:r>
            <a:r>
              <a:rPr lang="en-US" altLang="ko-KR" sz="16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 </a:t>
            </a:r>
            <a:r>
              <a:rPr lang="ko-KR" altLang="en-US" sz="16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작성</a:t>
            </a:r>
            <a:endParaRPr lang="en-US" altLang="ko-KR" sz="16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77379" y="1205932"/>
            <a:ext cx="2535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ctr">
              <a:buClr>
                <a:schemeClr val="tx1"/>
              </a:buClr>
              <a:defRPr/>
            </a:pPr>
            <a:r>
              <a:rPr lang="en-US" altLang="ko-KR" sz="16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3. Front-end Source </a:t>
            </a:r>
            <a:r>
              <a:rPr lang="ko-KR" altLang="en-US" sz="16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작성</a:t>
            </a:r>
            <a:endParaRPr lang="en-US" altLang="ko-KR" sz="16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</p:txBody>
      </p:sp>
      <p:pic>
        <p:nvPicPr>
          <p:cNvPr id="8" name="Picture 4" descr="Db 아이콘 무료 다운로드 도구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86" y="3277739"/>
            <a:ext cx="1990725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Sql 파일 기호 | 무료 아이콘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47" y="1872935"/>
            <a:ext cx="1404804" cy="14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2.bp.blogspot.com/-al7fanI05kk/U9DrnX5UwKI/AAAAAAA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108" y="2373155"/>
            <a:ext cx="2933418" cy="68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4108" y="3574722"/>
            <a:ext cx="3024017" cy="21989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3388" y="2160620"/>
            <a:ext cx="1133475" cy="1114425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2523" y="3801395"/>
            <a:ext cx="2395207" cy="17455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오른쪽 화살표 13"/>
          <p:cNvSpPr/>
          <p:nvPr/>
        </p:nvSpPr>
        <p:spPr>
          <a:xfrm>
            <a:off x="2659645" y="3409304"/>
            <a:ext cx="383557" cy="57357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오른쪽 화살표 14"/>
          <p:cNvSpPr/>
          <p:nvPr/>
        </p:nvSpPr>
        <p:spPr>
          <a:xfrm>
            <a:off x="6789032" y="3413461"/>
            <a:ext cx="383557" cy="57357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657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13156</TotalTime>
  <Words>836</Words>
  <Application>Microsoft Office PowerPoint</Application>
  <PresentationFormat>A4 용지(210x297mm)</PresentationFormat>
  <Paragraphs>255</Paragraphs>
  <Slides>30</Slides>
  <Notes>27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42" baseType="lpstr">
      <vt:lpstr>[더존] 본문체 30</vt:lpstr>
      <vt:lpstr>[더존] 본문체 50</vt:lpstr>
      <vt:lpstr>[더존] 제목체 50</vt:lpstr>
      <vt:lpstr>Helvetica Light</vt:lpstr>
      <vt:lpstr>Lato</vt:lpstr>
      <vt:lpstr>Monotype Sorts</vt:lpstr>
      <vt:lpstr>맑은 고딕</vt:lpstr>
      <vt:lpstr>Arial</vt:lpstr>
      <vt:lpstr>Calibri</vt:lpstr>
      <vt:lpstr>Times New Roman</vt:lpstr>
      <vt:lpstr>Wingdings</vt:lpstr>
      <vt:lpstr>19_Blank</vt:lpstr>
      <vt:lpstr>ERP10 개발환경 가이드 AA</vt:lpstr>
      <vt:lpstr>개정이력</vt:lpstr>
      <vt:lpstr>목차</vt:lpstr>
      <vt:lpstr> </vt:lpstr>
      <vt:lpstr>1. DEWS 플랫폼</vt:lpstr>
      <vt:lpstr>1. DEWS 플랫폼</vt:lpstr>
      <vt:lpstr>1. DEWS 플랫폼</vt:lpstr>
      <vt:lpstr>1. DEWS 플랫폼</vt:lpstr>
      <vt:lpstr>1. DEWS 플랫폼</vt:lpstr>
      <vt:lpstr> </vt:lpstr>
      <vt:lpstr>2. DEWS BD 개발환경</vt:lpstr>
      <vt:lpstr>2. DEWS BD 개발환경</vt:lpstr>
      <vt:lpstr>2. DEWS BD 개발환경</vt:lpstr>
      <vt:lpstr>2. DEWS BD 개발환경</vt:lpstr>
      <vt:lpstr>2. DEWS BD 개발환경</vt:lpstr>
      <vt:lpstr>2. DEWS BD 개발환경</vt:lpstr>
      <vt:lpstr>2. DEWS BD 개발환경</vt:lpstr>
      <vt:lpstr> </vt:lpstr>
      <vt:lpstr>3. DEWS FD 개발환경</vt:lpstr>
      <vt:lpstr>3. DEWS FD 개발환경</vt:lpstr>
      <vt:lpstr>3. DEWS FD 개발환경</vt:lpstr>
      <vt:lpstr>3. DEWS FD 개발환경</vt:lpstr>
      <vt:lpstr>3. DEWS FD 개발환경</vt:lpstr>
      <vt:lpstr>3. DEWS FD 개발환경</vt:lpstr>
      <vt:lpstr>3. DEWS FD 개발환경</vt:lpstr>
      <vt:lpstr>3. DEWS FD 개발환경</vt:lpstr>
      <vt:lpstr>3. DEWS FD 개발환경</vt:lpstr>
      <vt:lpstr>3. DEWS FD 개발환경</vt:lpstr>
      <vt:lpstr>3. DEWS FD 개발환경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진승현(대보컨소시엄)</cp:lastModifiedBy>
  <cp:revision>440</cp:revision>
  <cp:lastPrinted>2024-06-12T23:51:48Z</cp:lastPrinted>
  <dcterms:created xsi:type="dcterms:W3CDTF">2010-01-13T15:51:22Z</dcterms:created>
  <dcterms:modified xsi:type="dcterms:W3CDTF">2025-01-02T04:08:47Z</dcterms:modified>
</cp:coreProperties>
</file>