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5">
  <p:sldMasterIdLst>
    <p:sldMasterId id="2147483896" r:id="rId1"/>
  </p:sldMasterIdLst>
  <p:notesMasterIdLst>
    <p:notesMasterId r:id="rId30"/>
  </p:notesMasterIdLst>
  <p:handoutMasterIdLst>
    <p:handoutMasterId r:id="rId31"/>
  </p:handoutMasterIdLst>
  <p:sldIdLst>
    <p:sldId id="349" r:id="rId2"/>
    <p:sldId id="367" r:id="rId3"/>
    <p:sldId id="409" r:id="rId4"/>
    <p:sldId id="457" r:id="rId5"/>
    <p:sldId id="458" r:id="rId6"/>
    <p:sldId id="459" r:id="rId7"/>
    <p:sldId id="460" r:id="rId8"/>
    <p:sldId id="461" r:id="rId9"/>
    <p:sldId id="462" r:id="rId10"/>
    <p:sldId id="482" r:id="rId11"/>
    <p:sldId id="463" r:id="rId12"/>
    <p:sldId id="480" r:id="rId13"/>
    <p:sldId id="481" r:id="rId14"/>
    <p:sldId id="464" r:id="rId15"/>
    <p:sldId id="465" r:id="rId16"/>
    <p:sldId id="479" r:id="rId17"/>
    <p:sldId id="467" r:id="rId18"/>
    <p:sldId id="468" r:id="rId19"/>
    <p:sldId id="470" r:id="rId20"/>
    <p:sldId id="469" r:id="rId21"/>
    <p:sldId id="471" r:id="rId22"/>
    <p:sldId id="473" r:id="rId23"/>
    <p:sldId id="474" r:id="rId24"/>
    <p:sldId id="475" r:id="rId25"/>
    <p:sldId id="476" r:id="rId26"/>
    <p:sldId id="477" r:id="rId27"/>
    <p:sldId id="478" r:id="rId28"/>
    <p:sldId id="366" r:id="rId29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8FC"/>
    <a:srgbClr val="72C7E7"/>
    <a:srgbClr val="FFFFDD"/>
    <a:srgbClr val="002776"/>
    <a:srgbClr val="000066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034E78-7F5D-4C2E-B375-FC64B27BC917}" styleName="어두운 스타일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 autoAdjust="0"/>
    <p:restoredTop sz="96391" autoAdjust="0"/>
  </p:normalViewPr>
  <p:slideViewPr>
    <p:cSldViewPr snapToGrid="0" showGuides="1">
      <p:cViewPr varScale="1">
        <p:scale>
          <a:sx n="54" d="100"/>
          <a:sy n="54" d="100"/>
        </p:scale>
        <p:origin x="36" y="564"/>
      </p:cViewPr>
      <p:guideLst>
        <p:guide pos="6023"/>
        <p:guide pos="262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303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964079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6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MS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1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73052" y="725492"/>
            <a:ext cx="9396413" cy="5629275"/>
          </a:xfrm>
        </p:spPr>
        <p:txBody>
          <a:bodyPr/>
          <a:lstStyle>
            <a:lvl1pPr>
              <a:buNone/>
              <a:defRPr>
                <a:latin typeface="+mj-lt"/>
                <a:ea typeface="맑은 고딕" pitchFamily="50" charset="-127"/>
              </a:defRPr>
            </a:lvl1pPr>
            <a:lvl2pPr>
              <a:defRPr>
                <a:latin typeface="+mj-lt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7396-390A-40E4-AE63-451AD2BB2604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2" hasCustomPrompt="1"/>
          </p:nvPr>
        </p:nvSpPr>
        <p:spPr>
          <a:xfrm>
            <a:off x="5817096" y="208068"/>
            <a:ext cx="3924436" cy="288268"/>
          </a:xfrm>
        </p:spPr>
        <p:txBody>
          <a:bodyPr/>
          <a:lstStyle>
            <a:lvl1pPr algn="r">
              <a:defRPr b="1" baseline="0"/>
            </a:lvl1pPr>
          </a:lstStyle>
          <a:p>
            <a:pPr lvl="0"/>
            <a:r>
              <a:rPr lang="ko-KR" altLang="en-US" dirty="0"/>
              <a:t>소제목 </a:t>
            </a:r>
            <a:r>
              <a:rPr lang="en-US" altLang="ko-KR" dirty="0"/>
              <a:t>14pt Bold </a:t>
            </a:r>
            <a:r>
              <a:rPr lang="ko-KR" altLang="en-US" dirty="0"/>
              <a:t>우측정렬</a:t>
            </a:r>
          </a:p>
        </p:txBody>
      </p:sp>
    </p:spTree>
    <p:extLst>
      <p:ext uri="{BB962C8B-B14F-4D97-AF65-F5344CB8AC3E}">
        <p14:creationId xmlns:p14="http://schemas.microsoft.com/office/powerpoint/2010/main" val="210190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4" r:id="rId5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2024. 09. 06. 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600" dirty="0"/>
              <a:t>개발표준정의서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51743" y="449858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5579279" y="4235213"/>
            <a:ext cx="3278412" cy="1030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NGES_COM_DE61-1</a:t>
            </a:r>
          </a:p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Ver. 0.9</a:t>
            </a:r>
          </a:p>
          <a:p>
            <a:pPr algn="r">
              <a:lnSpc>
                <a:spcPct val="130000"/>
              </a:lnSpc>
            </a:pPr>
            <a:r>
              <a:rPr lang="ko-KR" altLang="en-US" sz="1292" b="1" dirty="0">
                <a:latin typeface="+mn-ea"/>
              </a:rPr>
              <a:t>설계 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4. </a:t>
            </a:r>
            <a:r>
              <a:rPr lang="ko-KR" altLang="en-US" dirty="0">
                <a:latin typeface="+mn-ea"/>
              </a:rPr>
              <a:t>온라인 </a:t>
            </a:r>
            <a:r>
              <a:rPr lang="en-US" altLang="ko-KR" dirty="0">
                <a:latin typeface="+mn-ea"/>
              </a:rPr>
              <a:t>API</a:t>
            </a:r>
            <a:r>
              <a:rPr lang="ko-KR" altLang="en-US" dirty="0">
                <a:latin typeface="+mn-ea"/>
              </a:rPr>
              <a:t> 어플리케이션 </a:t>
            </a:r>
            <a:r>
              <a:rPr lang="en-US" altLang="ko-KR" dirty="0">
                <a:latin typeface="+mn-ea"/>
              </a:rPr>
              <a:t>: RESTAPI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44482E-0C53-6B4A-8348-A2071ED05068}"/>
              </a:ext>
            </a:extLst>
          </p:cNvPr>
          <p:cNvSpPr txBox="1"/>
          <p:nvPr/>
        </p:nvSpPr>
        <p:spPr>
          <a:xfrm>
            <a:off x="659736" y="760362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자원을 이름으로 구분하여 해당 자원의 상태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정보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를 주고 받는 방식을 의미 하며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>
                <a:latin typeface="+mj-ea"/>
                <a:ea typeface="+mj-ea"/>
              </a:rPr>
              <a:t>자원에 대한 </a:t>
            </a:r>
            <a:r>
              <a:rPr lang="ko-KR" altLang="en-US" sz="1200" dirty="0" err="1">
                <a:latin typeface="+mj-ea"/>
                <a:ea typeface="+mj-ea"/>
              </a:rPr>
              <a:t>요청시</a:t>
            </a:r>
            <a:r>
              <a:rPr lang="ko-KR" altLang="en-US" sz="1200" dirty="0">
                <a:latin typeface="+mj-ea"/>
                <a:ea typeface="+mj-ea"/>
              </a:rPr>
              <a:t> 대상과 기능을 </a:t>
            </a:r>
            <a:r>
              <a:rPr lang="en-US" altLang="ko-KR" sz="1200" dirty="0">
                <a:latin typeface="+mj-ea"/>
                <a:ea typeface="+mj-ea"/>
              </a:rPr>
              <a:t>URL</a:t>
            </a:r>
            <a:r>
              <a:rPr lang="ko-KR" altLang="en-US" sz="1200" dirty="0">
                <a:latin typeface="+mj-ea"/>
                <a:ea typeface="+mj-ea"/>
              </a:rPr>
              <a:t>과 </a:t>
            </a:r>
            <a:r>
              <a:rPr lang="en-US" altLang="ko-KR" sz="1200" dirty="0">
                <a:latin typeface="+mj-ea"/>
                <a:ea typeface="+mj-ea"/>
              </a:rPr>
              <a:t>HTTP Method(GET/PUT/DELETE/POST/HEAD)</a:t>
            </a:r>
            <a:r>
              <a:rPr lang="ko-KR" altLang="en-US" sz="1200" dirty="0">
                <a:latin typeface="+mj-ea"/>
                <a:ea typeface="+mj-ea"/>
              </a:rPr>
              <a:t>를 통해 요청하고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 err="1">
                <a:latin typeface="+mj-ea"/>
                <a:ea typeface="+mj-ea"/>
              </a:rPr>
              <a:t>응답시</a:t>
            </a:r>
            <a:r>
              <a:rPr lang="ko-KR" altLang="en-US" sz="1200" dirty="0">
                <a:latin typeface="+mj-ea"/>
                <a:ea typeface="+mj-ea"/>
              </a:rPr>
              <a:t> 상태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정보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는 일반적으로 </a:t>
            </a:r>
            <a:r>
              <a:rPr lang="en-US" altLang="ko-KR" sz="1200" dirty="0">
                <a:latin typeface="+mj-ea"/>
                <a:ea typeface="+mj-ea"/>
              </a:rPr>
              <a:t>JSON </a:t>
            </a:r>
            <a:r>
              <a:rPr lang="ko-KR" altLang="en-US" sz="1200" dirty="0">
                <a:latin typeface="+mj-ea"/>
                <a:ea typeface="+mj-ea"/>
              </a:rPr>
              <a:t>또는 </a:t>
            </a:r>
            <a:r>
              <a:rPr lang="en-US" altLang="ko-KR" sz="1200" dirty="0">
                <a:latin typeface="+mj-ea"/>
                <a:ea typeface="+mj-ea"/>
              </a:rPr>
              <a:t>XML</a:t>
            </a:r>
            <a:r>
              <a:rPr lang="ko-KR" altLang="en-US" sz="1200" dirty="0">
                <a:latin typeface="+mj-ea"/>
                <a:ea typeface="+mj-ea"/>
              </a:rPr>
              <a:t>을 통해 주고 받는 방식이다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r>
              <a:rPr lang="ko-KR" altLang="en-US" sz="1200" dirty="0">
                <a:latin typeface="+mj-ea"/>
                <a:ea typeface="+mj-ea"/>
              </a:rPr>
              <a:t>즉</a:t>
            </a:r>
            <a:r>
              <a:rPr lang="en-US" altLang="ko-KR" sz="1200" dirty="0">
                <a:latin typeface="+mj-ea"/>
                <a:ea typeface="+mj-ea"/>
              </a:rPr>
              <a:t>, REST</a:t>
            </a:r>
            <a:r>
              <a:rPr lang="ko-KR" altLang="en-US" sz="1200" dirty="0">
                <a:latin typeface="+mj-ea"/>
                <a:ea typeface="+mj-ea"/>
              </a:rPr>
              <a:t>는 자원 기반의 구조</a:t>
            </a:r>
            <a:r>
              <a:rPr lang="en-US" altLang="ko-KR" sz="1200" dirty="0">
                <a:latin typeface="+mj-ea"/>
                <a:ea typeface="+mj-ea"/>
              </a:rPr>
              <a:t>(ROA, Resource Oriented Architecture)</a:t>
            </a:r>
            <a:r>
              <a:rPr lang="ko-KR" altLang="en-US" sz="1200" dirty="0">
                <a:latin typeface="+mj-ea"/>
                <a:ea typeface="+mj-ea"/>
              </a:rPr>
              <a:t>로 설계의 중심에 </a:t>
            </a:r>
            <a:r>
              <a:rPr lang="en-US" altLang="ko-KR" sz="1200" dirty="0">
                <a:latin typeface="+mj-ea"/>
                <a:ea typeface="+mj-ea"/>
              </a:rPr>
              <a:t>Resource</a:t>
            </a:r>
            <a:r>
              <a:rPr lang="ko-KR" altLang="en-US" sz="1200" dirty="0">
                <a:latin typeface="+mj-ea"/>
                <a:ea typeface="+mj-ea"/>
              </a:rPr>
              <a:t>가 있고 </a:t>
            </a:r>
            <a:r>
              <a:rPr lang="en-US" altLang="ko-KR" sz="1200" dirty="0">
                <a:latin typeface="+mj-ea"/>
                <a:ea typeface="+mj-ea"/>
              </a:rPr>
              <a:t>HTTP Method</a:t>
            </a:r>
            <a:r>
              <a:rPr lang="ko-KR" altLang="en-US" sz="1200" dirty="0">
                <a:latin typeface="+mj-ea"/>
                <a:ea typeface="+mj-ea"/>
              </a:rPr>
              <a:t>를 통해 </a:t>
            </a:r>
            <a:r>
              <a:rPr lang="en-US" altLang="ko-KR" sz="1200" dirty="0">
                <a:latin typeface="+mj-ea"/>
                <a:ea typeface="+mj-ea"/>
              </a:rPr>
              <a:t>Resource</a:t>
            </a:r>
            <a:r>
              <a:rPr lang="ko-KR" altLang="en-US" sz="1200" dirty="0">
                <a:latin typeface="+mj-ea"/>
                <a:ea typeface="+mj-ea"/>
              </a:rPr>
              <a:t>를 처리하도록 설계된 </a:t>
            </a:r>
            <a:r>
              <a:rPr lang="ko-KR" altLang="en-US" sz="1200" dirty="0" err="1">
                <a:latin typeface="+mj-ea"/>
                <a:ea typeface="+mj-ea"/>
              </a:rPr>
              <a:t>아키텍쳐를</a:t>
            </a:r>
            <a:r>
              <a:rPr lang="ko-KR" altLang="en-US" sz="1200" dirty="0">
                <a:latin typeface="+mj-ea"/>
                <a:ea typeface="+mj-ea"/>
              </a:rPr>
              <a:t> 의미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월드 </a:t>
            </a:r>
            <a:r>
              <a:rPr lang="ko-KR" altLang="en-US" sz="1200" dirty="0" err="1">
                <a:latin typeface="+mj-ea"/>
                <a:ea typeface="+mj-ea"/>
              </a:rPr>
              <a:t>와이드</a:t>
            </a:r>
            <a:r>
              <a:rPr lang="ko-KR" altLang="en-US" sz="1200" dirty="0">
                <a:latin typeface="+mj-ea"/>
                <a:ea typeface="+mj-ea"/>
              </a:rPr>
              <a:t> 웹</a:t>
            </a:r>
            <a:r>
              <a:rPr lang="en-US" altLang="ko-KR" sz="1200" dirty="0">
                <a:latin typeface="+mj-ea"/>
                <a:ea typeface="+mj-ea"/>
              </a:rPr>
              <a:t>(www)</a:t>
            </a:r>
            <a:r>
              <a:rPr lang="ko-KR" altLang="en-US" sz="1200" dirty="0">
                <a:latin typeface="+mj-ea"/>
                <a:ea typeface="+mj-ea"/>
              </a:rPr>
              <a:t>과 같은 분산 </a:t>
            </a:r>
            <a:r>
              <a:rPr lang="ko-KR" altLang="en-US" sz="1200" dirty="0" err="1">
                <a:latin typeface="+mj-ea"/>
                <a:ea typeface="+mj-ea"/>
              </a:rPr>
              <a:t>하이퍼미디어</a:t>
            </a:r>
            <a:r>
              <a:rPr lang="ko-KR" altLang="en-US" sz="1200" dirty="0">
                <a:latin typeface="+mj-ea"/>
                <a:ea typeface="+mj-ea"/>
              </a:rPr>
              <a:t> 시스템을 위한 소프트웨어 개발 아키텍처의 한 형식으로 </a:t>
            </a:r>
            <a:r>
              <a:rPr lang="en-US" altLang="ko-KR" sz="1200" dirty="0">
                <a:latin typeface="+mj-ea"/>
                <a:ea typeface="+mj-ea"/>
              </a:rPr>
              <a:t>Rest</a:t>
            </a:r>
            <a:r>
              <a:rPr lang="ko-KR" altLang="en-US" sz="1200" dirty="0">
                <a:latin typeface="+mj-ea"/>
                <a:ea typeface="+mj-ea"/>
              </a:rPr>
              <a:t>는 기본적으로 웹의 기존 기술과 </a:t>
            </a:r>
            <a:r>
              <a:rPr lang="en-US" altLang="ko-KR" sz="1200" dirty="0">
                <a:latin typeface="+mj-ea"/>
                <a:ea typeface="+mj-ea"/>
              </a:rPr>
              <a:t>HTTP </a:t>
            </a:r>
            <a:r>
              <a:rPr lang="ko-KR" altLang="en-US" sz="1200" dirty="0">
                <a:latin typeface="+mj-ea"/>
                <a:ea typeface="+mj-ea"/>
              </a:rPr>
              <a:t>프로토콜을 그대로 활용하기 때문에 웹의 장점을 최대한 활용할 수 있다</a:t>
            </a:r>
            <a:r>
              <a:rPr lang="en-US" altLang="ko-KR" sz="1200" dirty="0">
                <a:latin typeface="+mj-ea"/>
                <a:ea typeface="+mj-ea"/>
              </a:rPr>
              <a:t>. Rest</a:t>
            </a:r>
            <a:r>
              <a:rPr lang="ko-KR" altLang="en-US" sz="1200" dirty="0">
                <a:latin typeface="+mj-ea"/>
                <a:ea typeface="+mj-ea"/>
              </a:rPr>
              <a:t>아키텍처로 업무처리를 위한 자원을 구조화 하고 이에 대한 접근을 </a:t>
            </a:r>
            <a:r>
              <a:rPr lang="en-US" altLang="ko-KR" sz="1200" dirty="0">
                <a:latin typeface="+mj-ea"/>
                <a:ea typeface="+mj-ea"/>
              </a:rPr>
              <a:t>HTTP URI</a:t>
            </a:r>
            <a:r>
              <a:rPr lang="ko-KR" altLang="en-US" sz="1200" dirty="0">
                <a:latin typeface="+mj-ea"/>
                <a:ea typeface="+mj-ea"/>
              </a:rPr>
              <a:t>를 부여하여 업무처리 기능을 제공하는 것을 </a:t>
            </a:r>
            <a:r>
              <a:rPr lang="en-US" altLang="ko-KR" sz="1200" dirty="0" err="1">
                <a:latin typeface="+mj-ea"/>
                <a:ea typeface="+mj-ea"/>
              </a:rPr>
              <a:t>RestAPI</a:t>
            </a:r>
            <a:r>
              <a:rPr lang="ko-KR" altLang="en-US" sz="1200" dirty="0">
                <a:latin typeface="+mj-ea"/>
                <a:ea typeface="+mj-ea"/>
              </a:rPr>
              <a:t>라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en-US" sz="1200" dirty="0">
              <a:latin typeface="+mj-ea"/>
              <a:ea typeface="+mj-ea"/>
            </a:endParaRPr>
          </a:p>
        </p:txBody>
      </p: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2543459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3" name="_x209412360" descr="EMB0000290c04d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364" y="2755111"/>
            <a:ext cx="5532438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973C1B66-33C9-4227-95F3-82B29426BF66}"/>
              </a:ext>
            </a:extLst>
          </p:cNvPr>
          <p:cNvSpPr txBox="1"/>
          <p:nvPr/>
        </p:nvSpPr>
        <p:spPr>
          <a:xfrm>
            <a:off x="914401" y="5194966"/>
            <a:ext cx="8386295" cy="646331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본 프로젝트에서는 </a:t>
            </a:r>
            <a:r>
              <a:rPr lang="en-US" altLang="ko-KR" sz="1200" dirty="0" err="1"/>
              <a:t>RestAPI</a:t>
            </a:r>
            <a:r>
              <a:rPr lang="en-US" altLang="ko-KR" sz="1200" dirty="0"/>
              <a:t> </a:t>
            </a:r>
            <a:r>
              <a:rPr lang="ko-KR" altLang="en-US" sz="1200" dirty="0"/>
              <a:t>아키텍처에 자원에 대한 규격을 엄격히 적용하지 않으며</a:t>
            </a:r>
            <a:r>
              <a:rPr lang="en-US" altLang="ko-KR" sz="1200" dirty="0"/>
              <a:t>, </a:t>
            </a:r>
            <a:r>
              <a:rPr lang="ko-KR" altLang="en-US" sz="1200" dirty="0"/>
              <a:t>응답 상태</a:t>
            </a:r>
            <a:r>
              <a:rPr lang="en-US" altLang="ko-KR" sz="1200" dirty="0"/>
              <a:t>(</a:t>
            </a:r>
            <a:r>
              <a:rPr lang="ko-KR" altLang="en-US" sz="1200" dirty="0"/>
              <a:t>정보</a:t>
            </a:r>
            <a:r>
              <a:rPr lang="en-US" altLang="ko-KR" sz="1200" dirty="0"/>
              <a:t>)</a:t>
            </a:r>
            <a:r>
              <a:rPr lang="ko-KR" altLang="en-US" sz="1200" dirty="0"/>
              <a:t>에 대해서만 </a:t>
            </a:r>
            <a:r>
              <a:rPr lang="en-US" altLang="ko-KR" sz="1200" dirty="0"/>
              <a:t>JSON</a:t>
            </a:r>
            <a:r>
              <a:rPr lang="ko-KR" altLang="en-US" sz="1200" dirty="0"/>
              <a:t>으로 규정한다</a:t>
            </a:r>
            <a:r>
              <a:rPr lang="en-US" altLang="ko-KR" sz="1200" dirty="0"/>
              <a:t>. </a:t>
            </a:r>
            <a:r>
              <a:rPr lang="ko-KR" altLang="en-US" sz="1200" dirty="0"/>
              <a:t>업무처리에 대한 메인 요청</a:t>
            </a:r>
            <a:r>
              <a:rPr lang="en-US" altLang="ko-KR" sz="1200" dirty="0"/>
              <a:t>/</a:t>
            </a:r>
            <a:r>
              <a:rPr lang="ko-KR" altLang="en-US" sz="1200" dirty="0"/>
              <a:t>응답을 처리하는 아키텍처인 </a:t>
            </a:r>
            <a:r>
              <a:rPr lang="en-US" altLang="ko-KR" sz="1200" dirty="0"/>
              <a:t>Spring MVC </a:t>
            </a:r>
            <a:r>
              <a:rPr lang="ko-KR" altLang="en-US" sz="1200" dirty="0"/>
              <a:t>패턴에서 </a:t>
            </a:r>
            <a:r>
              <a:rPr lang="en-US" altLang="ko-KR" sz="1200" dirty="0"/>
              <a:t>View</a:t>
            </a:r>
            <a:r>
              <a:rPr lang="ko-KR" altLang="en-US" sz="1200" dirty="0"/>
              <a:t>에 대한 처리 부분만 </a:t>
            </a:r>
            <a:r>
              <a:rPr lang="en-US" altLang="ko-KR" sz="1200" dirty="0"/>
              <a:t>JSON</a:t>
            </a:r>
            <a:r>
              <a:rPr lang="ko-KR" altLang="en-US" sz="1200" dirty="0"/>
              <a:t>으로 설정하는 것으로 </a:t>
            </a:r>
            <a:r>
              <a:rPr lang="en-US" altLang="ko-KR" sz="1200" dirty="0"/>
              <a:t>API</a:t>
            </a:r>
            <a:r>
              <a:rPr lang="ko-KR" altLang="en-US" sz="1200" dirty="0"/>
              <a:t>를 제공한다</a:t>
            </a:r>
          </a:p>
        </p:txBody>
      </p:sp>
    </p:spTree>
    <p:extLst>
      <p:ext uri="{BB962C8B-B14F-4D97-AF65-F5344CB8AC3E}">
        <p14:creationId xmlns:p14="http://schemas.microsoft.com/office/powerpoint/2010/main" val="4209158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F11FB35-543E-BCBD-5B37-D76753ABEC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893556" y="3682865"/>
            <a:ext cx="8266942" cy="2361612"/>
            <a:chOff x="893556" y="3682865"/>
            <a:chExt cx="8266942" cy="2361612"/>
          </a:xfrm>
        </p:grpSpPr>
        <p:pic>
          <p:nvPicPr>
            <p:cNvPr id="2050" name="Picture 2" descr="Batch Stereotypes">
              <a:extLst>
                <a:ext uri="{FF2B5EF4-FFF2-40B4-BE49-F238E27FC236}">
                  <a16:creationId xmlns:a16="http://schemas.microsoft.com/office/drawing/2014/main" id="{C42ACA40-5735-B7CE-0D1B-72FD0DC656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556" y="3930490"/>
              <a:ext cx="3795844" cy="1512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API 개발팀 Spring Batch 도입기">
              <a:extLst>
                <a:ext uri="{FF2B5EF4-FFF2-40B4-BE49-F238E27FC236}">
                  <a16:creationId xmlns:a16="http://schemas.microsoft.com/office/drawing/2014/main" id="{D232CD9B-4689-7482-5A4F-4431913D6C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6591" y="3682865"/>
              <a:ext cx="4003907" cy="2361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350072A-19BD-EC99-3AD5-1A7AAC40DEC0}"/>
              </a:ext>
            </a:extLst>
          </p:cNvPr>
          <p:cNvSpPr txBox="1"/>
          <p:nvPr/>
        </p:nvSpPr>
        <p:spPr>
          <a:xfrm>
            <a:off x="659736" y="687363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스프링 배치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(Spring Batch)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는 대용량 데이터 처리 작업을 위한 오픈 소스 프레임워크로 주로 일괄 처리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(Batch Processing)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를 수행하는 것으로 목적으로 구성된 어플리케이션 </a:t>
            </a:r>
            <a:r>
              <a:rPr lang="ko-KR" altLang="en-US" sz="1200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프레임웍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전자정부프레웍 배치프레임웍에서도 스프링배치 </a:t>
            </a:r>
            <a:r>
              <a:rPr lang="ko-KR" altLang="en-US" sz="1200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프레임웍을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사용하며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동일한 구성요소를 가진다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B1A198C4-0938-8B5C-3D1C-D87FFF887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889110"/>
              </p:ext>
            </p:extLst>
          </p:nvPr>
        </p:nvGraphicFramePr>
        <p:xfrm>
          <a:off x="893556" y="1727315"/>
          <a:ext cx="5976664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7407">
                  <a:extLst>
                    <a:ext uri="{9D8B030D-6E8A-4147-A177-3AD203B41FA5}">
                      <a16:colId xmlns:a16="http://schemas.microsoft.com/office/drawing/2014/main" val="571930283"/>
                    </a:ext>
                  </a:extLst>
                </a:gridCol>
                <a:gridCol w="4769257">
                  <a:extLst>
                    <a:ext uri="{9D8B030D-6E8A-4147-A177-3AD203B41FA5}">
                      <a16:colId xmlns:a16="http://schemas.microsoft.com/office/drawing/2014/main" val="2332773123"/>
                    </a:ext>
                  </a:extLst>
                </a:gridCol>
              </a:tblGrid>
              <a:tr h="230026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solidFill>
                            <a:schemeClr val="bg1"/>
                          </a:solidFill>
                        </a:rPr>
                        <a:t>구성요소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958304"/>
                  </a:ext>
                </a:extLst>
              </a:tr>
              <a:tr h="2300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Job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배치 작업의 단위로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여러 개의 </a:t>
                      </a:r>
                      <a:r>
                        <a:rPr lang="en-US" altLang="ko-KR" sz="1000" dirty="0"/>
                        <a:t>Step</a:t>
                      </a:r>
                      <a:r>
                        <a:rPr lang="ko-KR" altLang="en-US" sz="1000" dirty="0"/>
                        <a:t>으로 구성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160561"/>
                  </a:ext>
                </a:extLst>
              </a:tr>
              <a:tr h="2300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Step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Job</a:t>
                      </a:r>
                      <a:r>
                        <a:rPr lang="ko-KR" altLang="en-US" sz="1000" dirty="0"/>
                        <a:t>을 구성하는 처리 단위로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각 </a:t>
                      </a:r>
                      <a:r>
                        <a:rPr lang="en-US" altLang="ko-KR" sz="1000" dirty="0"/>
                        <a:t>Step</a:t>
                      </a:r>
                      <a:r>
                        <a:rPr lang="ko-KR" altLang="en-US" sz="1000" dirty="0"/>
                        <a:t>은 독립적으로 실행됨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011180"/>
                  </a:ext>
                </a:extLst>
              </a:tr>
              <a:tr h="2300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itemReader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데이터를 읽어오는 역할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578594"/>
                  </a:ext>
                </a:extLst>
              </a:tr>
              <a:tr h="2300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itemProcessor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읽어온 데이터를 처리하는 역할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55053"/>
                  </a:ext>
                </a:extLst>
              </a:tr>
              <a:tr h="2300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itemWriter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처리된 데이터를 저장하는 역할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194615"/>
                  </a:ext>
                </a:extLst>
              </a:tr>
            </a:tbl>
          </a:graphicData>
        </a:graphic>
      </p:graphicFrame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en-US" altLang="ko-KR" dirty="0">
                <a:latin typeface="+mn-ea"/>
              </a:rPr>
              <a:t>Batch</a:t>
            </a:r>
            <a:r>
              <a:rPr lang="ko-KR" altLang="en-US" dirty="0">
                <a:latin typeface="+mn-ea"/>
              </a:rPr>
              <a:t> 어플리케이션 </a:t>
            </a:r>
            <a:r>
              <a:rPr lang="en-US" altLang="ko-KR" dirty="0">
                <a:latin typeface="+mn-ea"/>
              </a:rPr>
              <a:t>: </a:t>
            </a:r>
            <a:r>
              <a:rPr lang="en-US" altLang="ko-KR" dirty="0" err="1">
                <a:latin typeface="+mn-ea"/>
              </a:rPr>
              <a:t>SpringBatch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(base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 err="1">
                <a:latin typeface="+mn-ea"/>
              </a:rPr>
              <a:t>SpringBoot</a:t>
            </a:r>
            <a:r>
              <a:rPr lang="en-US" altLang="ko-KR" dirty="0">
                <a:latin typeface="+mn-ea"/>
              </a:rPr>
              <a:t>)</a:t>
            </a:r>
            <a:endParaRPr lang="ko-KR" altLang="en-US" dirty="0"/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3500945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02687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0072A-19BD-EC99-3AD5-1A7AAC40DEC0}"/>
              </a:ext>
            </a:extLst>
          </p:cNvPr>
          <p:cNvSpPr txBox="1"/>
          <p:nvPr/>
        </p:nvSpPr>
        <p:spPr>
          <a:xfrm>
            <a:off x="659736" y="781369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전자정부 표준프레임워크 </a:t>
            </a:r>
            <a:r>
              <a:rPr lang="ko-KR" altLang="en-US" sz="1200" dirty="0" err="1"/>
              <a:t>실행환경에</a:t>
            </a:r>
            <a:r>
              <a:rPr lang="ko-KR" altLang="en-US" sz="1200" dirty="0"/>
              <a:t> 추가된 배치 </a:t>
            </a:r>
            <a:r>
              <a:rPr lang="ko-KR" altLang="en-US" sz="1200" dirty="0" err="1"/>
              <a:t>실행환경은</a:t>
            </a:r>
            <a:r>
              <a:rPr lang="ko-KR" altLang="en-US" sz="1200" dirty="0"/>
              <a:t> </a:t>
            </a:r>
            <a:r>
              <a:rPr lang="en-US" altLang="ko-KR" sz="1200" dirty="0"/>
              <a:t>3-Tier(Run, Job, Application Tier)</a:t>
            </a:r>
            <a:r>
              <a:rPr lang="ko-KR" altLang="en-US" sz="1200" dirty="0"/>
              <a:t>로 구성되며</a:t>
            </a:r>
            <a:r>
              <a:rPr lang="en-US" altLang="ko-KR" sz="1200" dirty="0"/>
              <a:t>, </a:t>
            </a:r>
            <a:r>
              <a:rPr lang="ko-KR" altLang="en-US" sz="1200" dirty="0"/>
              <a:t>대용량 데이터 처리를 위한 기반 환경을 제공한다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7" name="제목 4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5. </a:t>
            </a:r>
            <a:r>
              <a:rPr lang="en-US" altLang="ko-KR" dirty="0">
                <a:latin typeface="+mn-ea"/>
              </a:rPr>
              <a:t>Batch</a:t>
            </a:r>
            <a:r>
              <a:rPr lang="ko-KR" altLang="en-US" dirty="0">
                <a:latin typeface="+mn-ea"/>
              </a:rPr>
              <a:t> 어플리케이션 </a:t>
            </a:r>
            <a:r>
              <a:rPr lang="en-US" altLang="ko-KR" dirty="0">
                <a:latin typeface="+mn-ea"/>
              </a:rPr>
              <a:t>: </a:t>
            </a:r>
            <a:r>
              <a:rPr lang="en-US" altLang="ko-KR" dirty="0" err="1">
                <a:latin typeface="+mn-ea"/>
              </a:rPr>
              <a:t>SpringBatch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(base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 err="1">
                <a:latin typeface="+mn-ea"/>
              </a:rPr>
              <a:t>SpringBoot</a:t>
            </a:r>
            <a:r>
              <a:rPr lang="en-US" altLang="ko-KR" dirty="0">
                <a:latin typeface="+mn-ea"/>
              </a:rPr>
              <a:t>)</a:t>
            </a:r>
            <a:endParaRPr lang="ko-KR" altLang="en-US" dirty="0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321766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09416520" descr="EMB0000290c04d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3962" y="1522129"/>
            <a:ext cx="7458075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6944769" y="1928303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 </a:t>
            </a:r>
            <a:endParaRPr kumimoji="0" lang="ko-KR" altLang="ko-K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800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7" name="제목 4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5. </a:t>
            </a:r>
            <a:r>
              <a:rPr lang="en-US" altLang="ko-KR" dirty="0">
                <a:latin typeface="+mn-ea"/>
              </a:rPr>
              <a:t>Batch</a:t>
            </a:r>
            <a:r>
              <a:rPr lang="ko-KR" altLang="en-US" dirty="0">
                <a:latin typeface="+mn-ea"/>
              </a:rPr>
              <a:t> 어플리케이션 </a:t>
            </a:r>
            <a:r>
              <a:rPr lang="en-US" altLang="ko-KR" dirty="0">
                <a:latin typeface="+mn-ea"/>
              </a:rPr>
              <a:t>: </a:t>
            </a:r>
            <a:r>
              <a:rPr lang="en-US" altLang="ko-KR" dirty="0" err="1">
                <a:latin typeface="+mn-ea"/>
              </a:rPr>
              <a:t>SpringBatch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(base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 err="1">
                <a:latin typeface="+mn-ea"/>
              </a:rPr>
              <a:t>SpringBoot</a:t>
            </a:r>
            <a:r>
              <a:rPr lang="en-US" altLang="ko-KR" dirty="0">
                <a:latin typeface="+mn-ea"/>
              </a:rPr>
              <a:t>)</a:t>
            </a:r>
            <a:endParaRPr lang="ko-KR" altLang="en-US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236235"/>
              </p:ext>
            </p:extLst>
          </p:nvPr>
        </p:nvGraphicFramePr>
        <p:xfrm>
          <a:off x="565732" y="959258"/>
          <a:ext cx="8800459" cy="4502734"/>
        </p:xfrm>
        <a:graphic>
          <a:graphicData uri="http://schemas.openxmlformats.org/drawingml/2006/table">
            <a:tbl>
              <a:tblPr/>
              <a:tblGrid>
                <a:gridCol w="1186156">
                  <a:extLst>
                    <a:ext uri="{9D8B030D-6E8A-4147-A177-3AD203B41FA5}">
                      <a16:colId xmlns:a16="http://schemas.microsoft.com/office/drawing/2014/main" val="1297662655"/>
                    </a:ext>
                  </a:extLst>
                </a:gridCol>
                <a:gridCol w="7614303">
                  <a:extLst>
                    <a:ext uri="{9D8B030D-6E8A-4147-A177-3AD203B41FA5}">
                      <a16:colId xmlns:a16="http://schemas.microsoft.com/office/drawing/2014/main" val="2381088182"/>
                    </a:ext>
                  </a:extLst>
                </a:gridCol>
              </a:tblGrid>
              <a:tr h="2383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step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767" marR="7767" marT="2147" marB="214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설명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767" marR="7767" marT="2147" marB="214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411885"/>
                  </a:ext>
                </a:extLst>
              </a:tr>
              <a:tr h="148816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Run Tier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80000" marR="180000" marT="2147" marB="214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Run Tier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는 배치 응용프로그램의 실행을 담당하고 있다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실행 방식에 따라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Scheduler, Http/Web service,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CommandLine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으로 구성된다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Job Configuration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은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xml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형태이며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, 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을 수행하는데 필요한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설정 정보가 담겨있다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Scheduler, Http/Web service,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CommandLine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등의 외부 모듈이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JobRunner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를 호출한다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JobRunner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는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JobLocator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(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JobExplorer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)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를 통해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 Configuration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에 등록되어 있는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Application Context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정의를 참조하여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, Job Tier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의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JobLauncher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가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을 실행할 수 있도록 정보를 전달한다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80000" marR="180000" marT="180000" marB="1800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7091382"/>
                  </a:ext>
                </a:extLst>
              </a:tr>
              <a:tr h="13695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 Tier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80000" marR="180000" marT="2147" marB="214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 Tier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전체적인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의 수행을 책임진다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 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내의 각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Step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들을 지정한 상태와 정책에 따라 순차적으로 수행한다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eGovJob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과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eGovStep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은 각각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Spring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배치의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과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Step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을 참조한 것으로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, xml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형태로 기술되어 있다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JobLauncher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는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JobRunner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부터 전달 받은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설정 정보와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정의 내용을 바탕으로 실제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을 수행한다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JobRepository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는 수행되는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의 정보를 담고 있으며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수행 단계에 따라 변경되는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의 상태 정보를 저장한다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80000" marR="180000" marT="2147" marB="214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950262"/>
                  </a:ext>
                </a:extLst>
              </a:tr>
              <a:tr h="139684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Application Tier 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80000" marR="180000" marT="2147" marB="214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과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Step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을 수행하는데 필요한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component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로 구성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eGovStep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은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Spring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배치의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Step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을 참조한 것으로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, xml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형태로 기술되어 있다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하나의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Job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은 하나 혹은 복수의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Step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으로 구성된다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eGovStepReader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 /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eGovStepWriter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는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Spring Batch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의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ItemReader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 /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ItemWriter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를 참조한 것으로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일반적인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Step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동작에 반드시 필요하다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Step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에서는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ItemReader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를 이용하여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File / DB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로 부터 데이터를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읽어들이고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ItemProcessor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로 데이터를 가공하고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ItemWriter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로 가공한 데이터를 다시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File / DB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로 쓴다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80000" marR="180000" marT="2147" marB="214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6423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451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5. </a:t>
            </a:r>
            <a:r>
              <a:rPr lang="en-US" altLang="ko-KR" dirty="0">
                <a:latin typeface="+mn-ea"/>
              </a:rPr>
              <a:t>Batch</a:t>
            </a:r>
            <a:r>
              <a:rPr lang="ko-KR" altLang="en-US" dirty="0">
                <a:latin typeface="+mn-ea"/>
              </a:rPr>
              <a:t> 어플리케이션 </a:t>
            </a:r>
            <a:r>
              <a:rPr lang="en-US" altLang="ko-KR" dirty="0">
                <a:latin typeface="+mn-ea"/>
              </a:rPr>
              <a:t>: </a:t>
            </a:r>
            <a:r>
              <a:rPr lang="en-US" altLang="ko-KR" dirty="0" err="1">
                <a:latin typeface="+mn-ea"/>
              </a:rPr>
              <a:t>SpringBATCH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(base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 err="1">
                <a:latin typeface="+mn-ea"/>
              </a:rPr>
              <a:t>SpringBoot</a:t>
            </a:r>
            <a:r>
              <a:rPr lang="en-US" altLang="ko-KR" dirty="0">
                <a:latin typeface="+mn-ea"/>
              </a:rPr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92530E1-638F-DC42-DB1D-6DF94142F175}"/>
              </a:ext>
            </a:extLst>
          </p:cNvPr>
          <p:cNvGrpSpPr/>
          <p:nvPr/>
        </p:nvGrpSpPr>
        <p:grpSpPr>
          <a:xfrm>
            <a:off x="776536" y="1658716"/>
            <a:ext cx="8398794" cy="4578597"/>
            <a:chOff x="395536" y="943128"/>
            <a:chExt cx="8398794" cy="4578597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9138EFC-CB92-EE9F-6B45-E2F8DE629455}"/>
                </a:ext>
              </a:extLst>
            </p:cNvPr>
            <p:cNvGrpSpPr/>
            <p:nvPr/>
          </p:nvGrpSpPr>
          <p:grpSpPr>
            <a:xfrm>
              <a:off x="395536" y="953840"/>
              <a:ext cx="6419459" cy="4567885"/>
              <a:chOff x="395537" y="1070968"/>
              <a:chExt cx="6419459" cy="4567885"/>
            </a:xfrm>
          </p:grpSpPr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595990FF-B82E-6915-D48E-CE2FA71BE621}"/>
                  </a:ext>
                </a:extLst>
              </p:cNvPr>
              <p:cNvSpPr/>
              <p:nvPr/>
            </p:nvSpPr>
            <p:spPr bwMode="auto">
              <a:xfrm>
                <a:off x="409218" y="5350821"/>
                <a:ext cx="6405778" cy="28803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JVM (java 1.8)</a:t>
                </a:r>
                <a:endParaRPr lang="ko-KR" altLang="en-US" sz="12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id="{965158BD-BAF9-D317-9ECA-162E2B812598}"/>
                  </a:ext>
                </a:extLst>
              </p:cNvPr>
              <p:cNvSpPr/>
              <p:nvPr/>
            </p:nvSpPr>
            <p:spPr bwMode="auto">
              <a:xfrm>
                <a:off x="2126664" y="3695044"/>
                <a:ext cx="4677584" cy="1150029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Spring-Framework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id="{288AF850-8611-B54D-79CA-E00EC36302A6}"/>
                  </a:ext>
                </a:extLst>
              </p:cNvPr>
              <p:cNvSpPr/>
              <p:nvPr/>
            </p:nvSpPr>
            <p:spPr bwMode="auto">
              <a:xfrm>
                <a:off x="419966" y="1926551"/>
                <a:ext cx="6384282" cy="12755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nges</a:t>
                </a:r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-base-batch (Framework)</a:t>
                </a:r>
              </a:p>
              <a:p>
                <a:pPr algn="ctr" eaLnBrk="0" hangingPunct="0"/>
                <a:endParaRPr lang="en-US" altLang="ko-K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eaLnBrk="0" hangingPunct="0"/>
                <a:endParaRPr lang="ko-KR" altLang="en-US" sz="12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8DE42E67-449D-B49C-C3F9-BD955CE0B1B8}"/>
                  </a:ext>
                </a:extLst>
              </p:cNvPr>
              <p:cNvSpPr/>
              <p:nvPr/>
            </p:nvSpPr>
            <p:spPr bwMode="auto">
              <a:xfrm>
                <a:off x="419966" y="1070968"/>
                <a:ext cx="6384282" cy="73752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Batch</a:t>
                </a:r>
                <a:r>
                  <a:rPr lang="ko-KR" altLang="en-US" sz="1200" b="1" dirty="0">
                    <a:latin typeface="Verdana" panose="020B0604030504040204" pitchFamily="34" charset="0"/>
                  </a:rPr>
                  <a:t> </a:t>
                </a:r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Application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D15BD256-A2D0-9BA7-4889-35BC3EC17B3F}"/>
                  </a:ext>
                </a:extLst>
              </p:cNvPr>
              <p:cNvSpPr/>
              <p:nvPr/>
            </p:nvSpPr>
            <p:spPr bwMode="auto">
              <a:xfrm>
                <a:off x="395537" y="3315220"/>
                <a:ext cx="1608318" cy="1926744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Spring-boot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88EA1E88-D224-CFE6-9891-9B0A0E85BDFD}"/>
                  </a:ext>
                </a:extLst>
              </p:cNvPr>
              <p:cNvSpPr/>
              <p:nvPr/>
            </p:nvSpPr>
            <p:spPr bwMode="auto">
              <a:xfrm>
                <a:off x="4103031" y="405511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DAO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BD8056CB-7D0F-AE75-A6AE-D639E66EB052}"/>
                  </a:ext>
                </a:extLst>
              </p:cNvPr>
              <p:cNvSpPr/>
              <p:nvPr/>
            </p:nvSpPr>
            <p:spPr bwMode="auto">
              <a:xfrm>
                <a:off x="5918946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Transaction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F092B8B9-D7DD-52D2-E43D-E567025E0BBD}"/>
                  </a:ext>
                </a:extLst>
              </p:cNvPr>
              <p:cNvSpPr/>
              <p:nvPr/>
            </p:nvSpPr>
            <p:spPr bwMode="auto">
              <a:xfrm>
                <a:off x="3188839" y="4414312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Message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C3EADBF4-4829-5AB2-7563-589FC6D0C7B8}"/>
                  </a:ext>
                </a:extLst>
              </p:cNvPr>
              <p:cNvSpPr/>
              <p:nvPr/>
            </p:nvSpPr>
            <p:spPr bwMode="auto">
              <a:xfrm>
                <a:off x="4103031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Properties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7" name="직사각형 26">
                <a:extLst>
                  <a:ext uri="{FF2B5EF4-FFF2-40B4-BE49-F238E27FC236}">
                    <a16:creationId xmlns:a16="http://schemas.microsoft.com/office/drawing/2014/main" id="{B9944565-F9EF-F3BA-844B-2F6D45FC08A0}"/>
                  </a:ext>
                </a:extLst>
              </p:cNvPr>
              <p:cNvSpPr/>
              <p:nvPr/>
            </p:nvSpPr>
            <p:spPr bwMode="auto">
              <a:xfrm>
                <a:off x="5006984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AOP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9B2F2AF6-50F3-DEAB-FB2D-AF2B90FAB9D4}"/>
                  </a:ext>
                </a:extLst>
              </p:cNvPr>
              <p:cNvSpPr/>
              <p:nvPr/>
            </p:nvSpPr>
            <p:spPr bwMode="auto">
              <a:xfrm>
                <a:off x="2270680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Batch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58CA46C2-556C-795A-2968-4770B86AA74D}"/>
                  </a:ext>
                </a:extLst>
              </p:cNvPr>
              <p:cNvSpPr/>
              <p:nvPr/>
            </p:nvSpPr>
            <p:spPr bwMode="auto">
              <a:xfrm>
                <a:off x="2270680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Context / DI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C5F15E67-68A9-41EA-7409-26D9A91D4143}"/>
                  </a:ext>
                </a:extLst>
              </p:cNvPr>
              <p:cNvSpPr/>
              <p:nvPr/>
            </p:nvSpPr>
            <p:spPr bwMode="auto">
              <a:xfrm>
                <a:off x="3188839" y="4052217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Anotation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644E23FE-6102-DD05-A3B8-2BC74198E2A9}"/>
                  </a:ext>
                </a:extLst>
              </p:cNvPr>
              <p:cNvSpPr/>
              <p:nvPr/>
            </p:nvSpPr>
            <p:spPr bwMode="auto">
              <a:xfrm>
                <a:off x="2123730" y="4954900"/>
                <a:ext cx="1385323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Log-Framework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id="{BA501974-1448-E9A8-1ABE-DF15A8566599}"/>
                  </a:ext>
                </a:extLst>
              </p:cNvPr>
              <p:cNvSpPr/>
              <p:nvPr/>
            </p:nvSpPr>
            <p:spPr bwMode="auto">
              <a:xfrm>
                <a:off x="4999252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ORM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id="{922BB9A2-82F0-4F25-EA70-C4C9A4E1A854}"/>
                  </a:ext>
                </a:extLst>
              </p:cNvPr>
              <p:cNvSpPr/>
              <p:nvPr/>
            </p:nvSpPr>
            <p:spPr bwMode="auto">
              <a:xfrm>
                <a:off x="2124749" y="3315218"/>
                <a:ext cx="4676564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myBatices</a:t>
                </a:r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 (</a:t>
                </a:r>
                <a:r>
                  <a:rPr lang="en-US" altLang="ko-KR" sz="10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Sql</a:t>
                </a:r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-Mapper)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CAC0FA89-C873-8738-F447-D28F4E4E3ED7}"/>
                  </a:ext>
                </a:extLst>
              </p:cNvPr>
              <p:cNvSpPr/>
              <p:nvPr/>
            </p:nvSpPr>
            <p:spPr bwMode="auto">
              <a:xfrm>
                <a:off x="3709211" y="4954591"/>
                <a:ext cx="1429541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JMX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1B0D8BC2-5852-9A8C-B15B-E4A4849EE073}"/>
                  </a:ext>
                </a:extLst>
              </p:cNvPr>
              <p:cNvSpPr/>
              <p:nvPr/>
            </p:nvSpPr>
            <p:spPr bwMode="auto">
              <a:xfrm>
                <a:off x="576065" y="3711834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 Auto Config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DB821C4F-F36A-2EC8-B2E9-1AACB16F03C2}"/>
                  </a:ext>
                </a:extLst>
              </p:cNvPr>
              <p:cNvSpPr/>
              <p:nvPr/>
            </p:nvSpPr>
            <p:spPr bwMode="auto">
              <a:xfrm>
                <a:off x="576065" y="4103973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Batch Processing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B519341C-7272-15EA-F9CD-4744F7187063}"/>
                  </a:ext>
                </a:extLst>
              </p:cNvPr>
              <p:cNvSpPr/>
              <p:nvPr/>
            </p:nvSpPr>
            <p:spPr bwMode="auto">
              <a:xfrm>
                <a:off x="5377876" y="4953931"/>
                <a:ext cx="1429540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Maven / Gradle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D4EBD74D-3E48-8C22-0B12-7123C88CF6C0}"/>
                  </a:ext>
                </a:extLst>
              </p:cNvPr>
              <p:cNvSpPr/>
              <p:nvPr/>
            </p:nvSpPr>
            <p:spPr bwMode="auto">
              <a:xfrm>
                <a:off x="576065" y="4496113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Lib Management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5B27A4CD-1BDF-91D1-6F28-03667A5BFA76}"/>
                  </a:ext>
                </a:extLst>
              </p:cNvPr>
              <p:cNvSpPr/>
              <p:nvPr/>
            </p:nvSpPr>
            <p:spPr bwMode="auto">
              <a:xfrm>
                <a:off x="576065" y="4878769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fontAlgn="base" latinLnBrk="0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Executable JAR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D474A162-6020-7E0D-3503-142F3E5D79BE}"/>
                  </a:ext>
                </a:extLst>
              </p:cNvPr>
              <p:cNvSpPr/>
              <p:nvPr/>
            </p:nvSpPr>
            <p:spPr bwMode="auto">
              <a:xfrm>
                <a:off x="605884" y="2299714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Scheduler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CDB742D0-24AC-8582-13D4-7EBFAD53784D}"/>
                  </a:ext>
                </a:extLst>
              </p:cNvPr>
              <p:cNvSpPr/>
              <p:nvPr/>
            </p:nvSpPr>
            <p:spPr bwMode="auto">
              <a:xfrm>
                <a:off x="1835696" y="2304634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RestAPI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E8FDBF19-2A90-D12A-FF00-7D3B3CBFB1C4}"/>
                  </a:ext>
                </a:extLst>
              </p:cNvPr>
              <p:cNvSpPr/>
              <p:nvPr/>
            </p:nvSpPr>
            <p:spPr bwMode="auto">
              <a:xfrm>
                <a:off x="3059832" y="230915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File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225323C0-5E69-31AF-0A28-4CCE2C7ACEBF}"/>
                  </a:ext>
                </a:extLst>
              </p:cNvPr>
              <p:cNvSpPr/>
              <p:nvPr/>
            </p:nvSpPr>
            <p:spPr bwMode="auto">
              <a:xfrm>
                <a:off x="4283968" y="230915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Redis/Kafka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0FDAE60B-7CFE-28A5-0687-69A60070E743}"/>
                  </a:ext>
                </a:extLst>
              </p:cNvPr>
              <p:cNvSpPr/>
              <p:nvPr/>
            </p:nvSpPr>
            <p:spPr bwMode="auto">
              <a:xfrm>
                <a:off x="605884" y="2672877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Invoker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AF40EA5D-A372-4593-30A8-CAF4551D1CBA}"/>
                  </a:ext>
                </a:extLst>
              </p:cNvPr>
              <p:cNvSpPr/>
              <p:nvPr/>
            </p:nvSpPr>
            <p:spPr bwMode="auto">
              <a:xfrm>
                <a:off x="1835696" y="2678291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 err="1">
                    <a:latin typeface="Verdana" panose="020B0604030504040204" pitchFamily="34" charset="0"/>
                  </a:rPr>
                  <a:t>Egov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CE3F9FD0-CCE5-DF41-EB63-886EE61F9FB7}"/>
                  </a:ext>
                </a:extLst>
              </p:cNvPr>
              <p:cNvSpPr/>
              <p:nvPr/>
            </p:nvSpPr>
            <p:spPr bwMode="auto">
              <a:xfrm>
                <a:off x="3059832" y="268210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</a:rPr>
                  <a:t>Exception handler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A1C8ED3B-E82B-AEB8-E793-49B87CAB8E13}"/>
                  </a:ext>
                </a:extLst>
              </p:cNvPr>
              <p:cNvSpPr/>
              <p:nvPr/>
            </p:nvSpPr>
            <p:spPr bwMode="auto">
              <a:xfrm>
                <a:off x="4289982" y="26889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Utils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9E6D54E-89AF-E33C-5F13-068C6DEADB46}"/>
                  </a:ext>
                </a:extLst>
              </p:cNvPr>
              <p:cNvSpPr/>
              <p:nvPr/>
            </p:nvSpPr>
            <p:spPr bwMode="auto">
              <a:xfrm>
                <a:off x="5508104" y="2299505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JSON / Mapper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CB74AC9-0A23-03C7-8A02-D7F47EE80FEC}"/>
                  </a:ext>
                </a:extLst>
              </p:cNvPr>
              <p:cNvSpPr/>
              <p:nvPr/>
            </p:nvSpPr>
            <p:spPr bwMode="auto">
              <a:xfrm>
                <a:off x="5508104" y="26889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Custom Config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B0452025-5FD9-04DF-3A61-2D85965DB9E0}"/>
                  </a:ext>
                </a:extLst>
              </p:cNvPr>
              <p:cNvSpPr/>
              <p:nvPr/>
            </p:nvSpPr>
            <p:spPr bwMode="auto">
              <a:xfrm>
                <a:off x="605883" y="13784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JOB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E4564B62-94BF-207C-E656-68E055385726}"/>
                  </a:ext>
                </a:extLst>
              </p:cNvPr>
              <p:cNvSpPr/>
              <p:nvPr/>
            </p:nvSpPr>
            <p:spPr bwMode="auto">
              <a:xfrm>
                <a:off x="1835696" y="137174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TASK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D2DAB193-AD9B-B63A-3928-9C92780845F6}"/>
                  </a:ext>
                </a:extLst>
              </p:cNvPr>
              <p:cNvSpPr/>
              <p:nvPr/>
            </p:nvSpPr>
            <p:spPr bwMode="auto">
              <a:xfrm>
                <a:off x="3078089" y="137174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STEP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3" name="직사각형 52">
                <a:extLst>
                  <a:ext uri="{FF2B5EF4-FFF2-40B4-BE49-F238E27FC236}">
                    <a16:creationId xmlns:a16="http://schemas.microsoft.com/office/drawing/2014/main" id="{70866611-C914-7490-76F8-60C9995226A9}"/>
                  </a:ext>
                </a:extLst>
              </p:cNvPr>
              <p:cNvSpPr/>
              <p:nvPr/>
            </p:nvSpPr>
            <p:spPr bwMode="auto">
              <a:xfrm>
                <a:off x="4305193" y="1361838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fontAlgn="base" latinLnBrk="0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CHUNK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E00DCA4C-6044-77FC-B519-9E0322EB3457}"/>
                  </a:ext>
                </a:extLst>
              </p:cNvPr>
              <p:cNvSpPr/>
              <p:nvPr/>
            </p:nvSpPr>
            <p:spPr bwMode="auto">
              <a:xfrm>
                <a:off x="5508103" y="1361838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Service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7DD7C6-49A4-A0E1-E36F-A163048B7A69}"/>
                </a:ext>
              </a:extLst>
            </p:cNvPr>
            <p:cNvSpPr txBox="1"/>
            <p:nvPr/>
          </p:nvSpPr>
          <p:spPr>
            <a:xfrm>
              <a:off x="7070781" y="3713960"/>
              <a:ext cx="17235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오픈소스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Spring-Boot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: 2.7.18 </a:t>
              </a:r>
            </a:p>
            <a:p>
              <a:r>
                <a:rPr lang="en-US" altLang="ko-KR" sz="1000" dirty="0">
                  <a:latin typeface="+mn-ea"/>
                </a:rPr>
                <a:t>- Spring-Framework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: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5.3.x</a:t>
              </a:r>
            </a:p>
            <a:p>
              <a:r>
                <a:rPr lang="en-US" altLang="ko-KR" sz="1000" dirty="0">
                  <a:latin typeface="+mn-ea"/>
                </a:rPr>
                <a:t>- BATCH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ko-KR" altLang="en-US" sz="1000" dirty="0" err="1">
                  <a:latin typeface="+mn-ea"/>
                </a:rPr>
                <a:t>프레임웍</a:t>
              </a:r>
              <a:r>
                <a:rPr lang="ko-KR" altLang="en-US" sz="1000" dirty="0">
                  <a:latin typeface="+mn-ea"/>
                </a:rPr>
                <a:t> 구성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6A41B96F-236E-6256-0D49-AED06F6BF69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3084952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직선 화살표 연결선 7">
              <a:extLst>
                <a:ext uri="{FF2B5EF4-FFF2-40B4-BE49-F238E27FC236}">
                  <a16:creationId xmlns:a16="http://schemas.microsoft.com/office/drawing/2014/main" id="{32E0B822-13F6-7E36-69FA-EFA3CDFD8796}"/>
                </a:ext>
              </a:extLst>
            </p:cNvPr>
            <p:cNvCxnSpPr/>
            <p:nvPr/>
          </p:nvCxnSpPr>
          <p:spPr bwMode="auto">
            <a:xfrm>
              <a:off x="7092280" y="3084952"/>
              <a:ext cx="0" cy="2397715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1753810A-F515-9920-0B7F-42DB0729E5B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1809423"/>
              <a:ext cx="0" cy="1275529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C3A3CDAE-FF51-E699-D173-39E89DDAEED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960934"/>
              <a:ext cx="0" cy="855583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4B9B71-E0D9-B5E8-6EAF-E1D7298E47F5}"/>
                </a:ext>
              </a:extLst>
            </p:cNvPr>
            <p:cNvSpPr txBox="1"/>
            <p:nvPr/>
          </p:nvSpPr>
          <p:spPr>
            <a:xfrm>
              <a:off x="7102180" y="2093244"/>
              <a:ext cx="126989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공통모듈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코드패턴 통일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일관된 기능 적용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중복개발 방지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CAF581B0-55A2-D7AF-5538-B924764E425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1816517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6BDC0DB0-3EC5-3F19-8297-DA44B1B8626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943128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0E234FDB-98D8-C09B-13F0-8EDE9AA4E16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7361" y="5499581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F385AD-FDE2-28AC-69BA-3F5BD53A59FD}"/>
                </a:ext>
              </a:extLst>
            </p:cNvPr>
            <p:cNvSpPr txBox="1"/>
            <p:nvPr/>
          </p:nvSpPr>
          <p:spPr>
            <a:xfrm>
              <a:off x="7106431" y="1099277"/>
              <a:ext cx="109677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배치응용개발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요구사항 개발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공통모듈 이용</a:t>
              </a:r>
              <a:endParaRPr lang="en-US" altLang="ko-KR" sz="1000" dirty="0">
                <a:latin typeface="+mn-ea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00BBFA1-AE8D-80E8-0971-CF4BB523898F}"/>
              </a:ext>
            </a:extLst>
          </p:cNvPr>
          <p:cNvSpPr txBox="1"/>
          <p:nvPr/>
        </p:nvSpPr>
        <p:spPr>
          <a:xfrm>
            <a:off x="659736" y="668313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nges</a:t>
            </a:r>
            <a:r>
              <a:rPr lang="en-US" altLang="ko-KR" sz="1200" b="1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-base-batch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lib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 레이어 층을 제공하여 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ko-KR" altLang="en-US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전자정부프레임웍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eGov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설정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ko-KR" altLang="en-US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유틸기능을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온라인 응용개발층에 제공한다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. (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응용개발층에서 </a:t>
            </a: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myBatices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, spring-Framework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층의 요소에 접근 가능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)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독립실행 형태의 어플리케이션으로 구성 가능 하며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, Was(Tomcat)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없이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실행 가능 한 구조로 구성 한다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0862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6. </a:t>
            </a:r>
            <a:r>
              <a:rPr lang="ko-KR" altLang="en-US" dirty="0"/>
              <a:t>의존성</a:t>
            </a:r>
            <a:r>
              <a:rPr lang="en-US" altLang="ko-KR" dirty="0"/>
              <a:t>/</a:t>
            </a:r>
            <a:r>
              <a:rPr lang="ko-KR" altLang="en-US" dirty="0"/>
              <a:t>빌드</a:t>
            </a:r>
            <a:r>
              <a:rPr lang="en-US" altLang="ko-KR" dirty="0"/>
              <a:t> : maven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C239797-76B2-D6D5-987F-8384A322DDFC}"/>
              </a:ext>
            </a:extLst>
          </p:cNvPr>
          <p:cNvSpPr txBox="1"/>
          <p:nvPr/>
        </p:nvSpPr>
        <p:spPr>
          <a:xfrm>
            <a:off x="659736" y="701920"/>
            <a:ext cx="8640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Maven</a:t>
            </a:r>
            <a:r>
              <a:rPr lang="ko-KR" altLang="en-US" sz="1200" dirty="0">
                <a:latin typeface="Noto Sans KR"/>
              </a:rPr>
              <a:t>은</a:t>
            </a:r>
            <a:r>
              <a:rPr lang="en-US" altLang="ko-KR" sz="1200" dirty="0">
                <a:latin typeface="Noto Sans KR"/>
              </a:rPr>
              <a:t> </a:t>
            </a:r>
            <a:r>
              <a:rPr lang="ko-KR" altLang="en-US" sz="1200" dirty="0">
                <a:latin typeface="Noto Sans KR"/>
              </a:rPr>
              <a:t>소프트웨어 프로젝트를 관리하기 위한 강력한 도구 중 하나로</a:t>
            </a:r>
            <a:r>
              <a:rPr lang="en-US" altLang="ko-KR" sz="1200" dirty="0">
                <a:latin typeface="Noto Sans KR"/>
              </a:rPr>
              <a:t>, </a:t>
            </a:r>
            <a:r>
              <a:rPr lang="ko-KR" altLang="en-US" sz="1200" dirty="0">
                <a:latin typeface="Noto Sans KR"/>
              </a:rPr>
              <a:t>프로젝트의 빌드</a:t>
            </a:r>
            <a:r>
              <a:rPr lang="en-US" altLang="ko-KR" sz="1200" dirty="0">
                <a:latin typeface="Noto Sans KR"/>
              </a:rPr>
              <a:t>, </a:t>
            </a:r>
            <a:r>
              <a:rPr lang="ko-KR" altLang="en-US" sz="1200" dirty="0">
                <a:latin typeface="Noto Sans KR"/>
              </a:rPr>
              <a:t>종속성 관리</a:t>
            </a:r>
            <a:r>
              <a:rPr lang="en-US" altLang="ko-KR" sz="1200" dirty="0">
                <a:latin typeface="Noto Sans KR"/>
              </a:rPr>
              <a:t>, </a:t>
            </a:r>
            <a:r>
              <a:rPr lang="ko-KR" altLang="en-US" sz="1200" dirty="0">
                <a:latin typeface="Noto Sans KR"/>
              </a:rPr>
              <a:t>문서화</a:t>
            </a:r>
            <a:r>
              <a:rPr lang="en-US" altLang="ko-KR" sz="1200" dirty="0">
                <a:latin typeface="Noto Sans KR"/>
              </a:rPr>
              <a:t>, </a:t>
            </a:r>
            <a:r>
              <a:rPr lang="ko-KR" altLang="en-US" sz="1200" dirty="0">
                <a:latin typeface="Noto Sans KR"/>
              </a:rPr>
              <a:t>리포트 생성 등 다양한 작업을 자동화하는 데 사용됩니다</a:t>
            </a:r>
            <a:r>
              <a:rPr lang="en-US" altLang="ko-KR" sz="1200" dirty="0">
                <a:latin typeface="Noto Sans KR"/>
              </a:rPr>
              <a:t>. Maven</a:t>
            </a:r>
            <a:r>
              <a:rPr lang="ko-KR" altLang="en-US" sz="1200" dirty="0">
                <a:latin typeface="Noto Sans KR"/>
              </a:rPr>
              <a:t>은 프로젝트 빌드 과정을 표준화하고 단순화하는 동시에 중앙 저장소에서 종속성을 관리하는 등의 이점을 제공합니다</a:t>
            </a:r>
            <a:r>
              <a:rPr lang="en-US" altLang="ko-KR" sz="1200" dirty="0">
                <a:latin typeface="Noto Sans KR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200" dirty="0">
              <a:solidFill>
                <a:srgbClr val="111111"/>
              </a:solidFill>
              <a:latin typeface="Noto Sans KR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rgbClr val="111111"/>
                </a:solidFill>
                <a:latin typeface="Noto Sans KR"/>
              </a:rPr>
              <a:t>- 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오픈소스 기반 자바 어플리케이션 개발 시 필수적인 라이브러리에 대한 의존성을 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maven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을 사용하여 일괄 관리 하여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어플리케이션의 구조를 환경별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개발자별 동일하게 유지 한다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- 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어플리케이션 개발 디렉토리 구성에 대한 표준으로 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maven web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어플리케이션 </a:t>
            </a:r>
            <a:r>
              <a:rPr lang="ko-KR" altLang="en-US" sz="1200" dirty="0" err="1">
                <a:solidFill>
                  <a:srgbClr val="111111"/>
                </a:solidFill>
                <a:latin typeface="+mn-ea"/>
              </a:rPr>
              <a:t>아키타입의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 디렉토리 구조를 사용한다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05E14D7-F22F-6736-5DA4-577B49269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00" y="3273133"/>
            <a:ext cx="69342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2815145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21869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7. </a:t>
            </a:r>
            <a:r>
              <a:rPr lang="ko-KR" altLang="en-US" dirty="0"/>
              <a:t>프로젝트 디렉토리 구조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C239797-76B2-D6D5-987F-8384A322DDFC}"/>
              </a:ext>
            </a:extLst>
          </p:cNvPr>
          <p:cNvSpPr txBox="1"/>
          <p:nvPr/>
        </p:nvSpPr>
        <p:spPr>
          <a:xfrm>
            <a:off x="659736" y="793360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latinLnBrk="1">
              <a:buFontTx/>
              <a:buChar char="-"/>
            </a:pPr>
            <a:r>
              <a:rPr lang="ko-KR" altLang="en-US" sz="1200" dirty="0" err="1"/>
              <a:t>전자정부프레임웍의</a:t>
            </a:r>
            <a:r>
              <a:rPr lang="ko-KR" altLang="en-US" sz="1200" dirty="0"/>
              <a:t> 표준 디렉토리 구조를 따르며</a:t>
            </a:r>
            <a:r>
              <a:rPr lang="en-US" altLang="ko-KR" sz="1200" dirty="0"/>
              <a:t>, </a:t>
            </a:r>
            <a:r>
              <a:rPr lang="ko-KR" altLang="en-US" sz="1200" dirty="0"/>
              <a:t>프로젝트에서 사용하는 외부 프로그램에 대한 </a:t>
            </a:r>
            <a:r>
              <a:rPr lang="ko-KR" altLang="en-US" sz="1200" dirty="0" err="1"/>
              <a:t>통합시</a:t>
            </a:r>
            <a:r>
              <a:rPr lang="ko-KR" altLang="en-US" sz="1200" dirty="0"/>
              <a:t> 적합한 위치에 구성 한다</a:t>
            </a:r>
            <a:r>
              <a:rPr lang="en-US" altLang="ko-KR" sz="1200" dirty="0"/>
              <a:t>. </a:t>
            </a:r>
          </a:p>
          <a:p>
            <a:pPr marL="171450" indent="-171450" latinLnBrk="1">
              <a:buFontTx/>
              <a:buChar char="-"/>
            </a:pPr>
            <a:r>
              <a:rPr lang="ko-KR" altLang="en-US" sz="1200" dirty="0"/>
              <a:t>로컬</a:t>
            </a:r>
            <a:r>
              <a:rPr lang="en-US" altLang="ko-KR" sz="1200" dirty="0"/>
              <a:t>/</a:t>
            </a:r>
            <a:r>
              <a:rPr lang="ko-KR" altLang="en-US" sz="1200" dirty="0"/>
              <a:t>개발</a:t>
            </a:r>
            <a:r>
              <a:rPr lang="en-US" altLang="ko-KR" sz="1200" dirty="0"/>
              <a:t>/</a:t>
            </a:r>
            <a:r>
              <a:rPr lang="ko-KR" altLang="en-US" sz="1200" dirty="0" err="1"/>
              <a:t>운영별</a:t>
            </a:r>
            <a:r>
              <a:rPr lang="ko-KR" altLang="en-US" sz="1200" dirty="0"/>
              <a:t> 런타임환경에서 참조하는 </a:t>
            </a:r>
            <a:r>
              <a:rPr lang="ko-KR" altLang="en-US" sz="1200" dirty="0" err="1"/>
              <a:t>설정값을</a:t>
            </a:r>
            <a:r>
              <a:rPr lang="ko-KR" altLang="en-US" sz="1200" dirty="0"/>
              <a:t> </a:t>
            </a:r>
            <a:r>
              <a:rPr lang="en-US" altLang="ko-KR" sz="1200" dirty="0"/>
              <a:t>profile</a:t>
            </a:r>
            <a:r>
              <a:rPr lang="ko-KR" altLang="en-US" sz="1200" dirty="0"/>
              <a:t>로 구별하며</a:t>
            </a:r>
            <a:r>
              <a:rPr lang="en-US" altLang="ko-KR" sz="1200" dirty="0"/>
              <a:t>, </a:t>
            </a:r>
            <a:r>
              <a:rPr lang="ko-KR" altLang="en-US" sz="1200" dirty="0"/>
              <a:t>각 </a:t>
            </a:r>
            <a:r>
              <a:rPr lang="ko-KR" altLang="en-US" sz="1200" dirty="0" err="1"/>
              <a:t>환경별</a:t>
            </a:r>
            <a:r>
              <a:rPr lang="ko-KR" altLang="en-US" sz="1200" dirty="0"/>
              <a:t> </a:t>
            </a:r>
            <a:r>
              <a:rPr lang="ko-KR" altLang="en-US" sz="1200" dirty="0" err="1"/>
              <a:t>설정파일의</a:t>
            </a:r>
            <a:r>
              <a:rPr lang="ko-KR" altLang="en-US" sz="1200" dirty="0"/>
              <a:t> 위치는 </a:t>
            </a:r>
            <a:r>
              <a:rPr lang="en-US" altLang="ko-KR" sz="1200" dirty="0"/>
              <a:t>profiles</a:t>
            </a:r>
            <a:r>
              <a:rPr lang="ko-KR" altLang="en-US" sz="1200" dirty="0"/>
              <a:t>디렉토리에 관리 한다</a:t>
            </a:r>
            <a:r>
              <a:rPr lang="en-US" altLang="ko-KR" sz="1200" dirty="0"/>
              <a:t>. </a:t>
            </a:r>
          </a:p>
          <a:p>
            <a:pPr marL="171450" indent="-171450" latinLnBrk="1">
              <a:buFontTx/>
              <a:buChar char="-"/>
            </a:pPr>
            <a:r>
              <a:rPr lang="en-US" altLang="ko-KR" sz="1200" dirty="0"/>
              <a:t>profiles : main </a:t>
            </a:r>
            <a:r>
              <a:rPr lang="ko-KR" altLang="en-US" sz="1200" dirty="0"/>
              <a:t>디렉토리 밑에 구성한다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900745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9416680" descr="EMB0000290c04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762" y="1959637"/>
            <a:ext cx="8851934" cy="427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289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8. </a:t>
            </a:r>
            <a:r>
              <a:rPr lang="ko-KR" altLang="ko-KR" dirty="0"/>
              <a:t>개발명명표준</a:t>
            </a:r>
            <a:br>
              <a:rPr lang="ko-KR" altLang="ko-KR" dirty="0"/>
            </a:br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50072A-19BD-EC99-3AD5-1A7AAC40DEC0}"/>
              </a:ext>
            </a:extLst>
          </p:cNvPr>
          <p:cNvSpPr txBox="1"/>
          <p:nvPr/>
        </p:nvSpPr>
        <p:spPr>
          <a:xfrm>
            <a:off x="659736" y="762669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카멜 표기법</a:t>
            </a:r>
            <a:r>
              <a:rPr lang="en-US" altLang="ko-KR" sz="1200" dirty="0">
                <a:latin typeface="+mj-ea"/>
                <a:ea typeface="+mj-ea"/>
              </a:rPr>
              <a:t>(Camel Notation) : </a:t>
            </a:r>
            <a:r>
              <a:rPr lang="ko-KR" altLang="ko-KR" sz="1200" dirty="0">
                <a:latin typeface="+mj-ea"/>
                <a:ea typeface="+mj-ea"/>
              </a:rPr>
              <a:t>메타 시스템의 단어조합에서</a:t>
            </a:r>
            <a:r>
              <a:rPr lang="en-US" altLang="ko-KR" sz="1200" dirty="0">
                <a:latin typeface="+mj-ea"/>
                <a:ea typeface="+mj-ea"/>
              </a:rPr>
              <a:t> underscore(‘_’)</a:t>
            </a:r>
            <a:r>
              <a:rPr lang="ko-KR" altLang="ko-KR" sz="1200" dirty="0">
                <a:latin typeface="+mj-ea"/>
                <a:ea typeface="+mj-ea"/>
              </a:rPr>
              <a:t>가 존재하면 제거하고 첫 문자를 제외하고 소문자로 표기한다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ko-KR" sz="1200" dirty="0">
                <a:latin typeface="+mj-ea"/>
                <a:ea typeface="+mj-ea"/>
              </a:rPr>
              <a:t>첫 번째 단어의 첫 문자는 소문자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ko-KR" sz="1200" dirty="0">
                <a:latin typeface="+mj-ea"/>
                <a:ea typeface="+mj-ea"/>
              </a:rPr>
              <a:t>그 외 단어의 첫 문자는 대문자로 표기한다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en-US" altLang="ko-KR" sz="1200" dirty="0" err="1">
                <a:latin typeface="+mj-ea"/>
                <a:ea typeface="+mj-ea"/>
              </a:rPr>
              <a:t>lowerCamelCase</a:t>
            </a:r>
            <a:r>
              <a:rPr lang="ko-KR" altLang="ko-KR" sz="1200" dirty="0">
                <a:latin typeface="+mj-ea"/>
                <a:ea typeface="+mj-ea"/>
              </a:rPr>
              <a:t>와 같은 의미임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lvl="0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파스칼 표기법</a:t>
            </a:r>
            <a:r>
              <a:rPr lang="en-US" altLang="ko-KR" sz="1200" dirty="0">
                <a:latin typeface="+mj-ea"/>
                <a:ea typeface="+mj-ea"/>
              </a:rPr>
              <a:t>(Pascal Notation) : </a:t>
            </a:r>
            <a:r>
              <a:rPr lang="ko-KR" altLang="ko-KR" sz="1200" dirty="0">
                <a:latin typeface="+mj-ea"/>
                <a:ea typeface="+mj-ea"/>
              </a:rPr>
              <a:t>카멜 표기법에서 첫 번째 단어를 대문자로 표기한다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r>
              <a:rPr lang="en-US" altLang="ko-KR" sz="1200" dirty="0" err="1">
                <a:latin typeface="+mj-ea"/>
                <a:ea typeface="+mj-ea"/>
              </a:rPr>
              <a:t>UpperCamelCase</a:t>
            </a:r>
            <a:r>
              <a:rPr lang="ko-KR" altLang="ko-KR" sz="1200" dirty="0">
                <a:latin typeface="+mj-ea"/>
                <a:ea typeface="+mj-ea"/>
              </a:rPr>
              <a:t>와 같은 의미임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ko-KR" sz="1200" dirty="0">
              <a:latin typeface="+mj-ea"/>
              <a:ea typeface="+mj-ea"/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672149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1878733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err="1">
                <a:latin typeface="+mn-ea"/>
              </a:rPr>
              <a:t>명명규칙</a:t>
            </a:r>
            <a:r>
              <a:rPr lang="ko-KR" altLang="en-US" sz="1200" dirty="0">
                <a:latin typeface="+mn-ea"/>
              </a:rPr>
              <a:t> 적용대상</a:t>
            </a:r>
            <a:endParaRPr lang="ko-KR" altLang="en-US" sz="1200" b="1" dirty="0">
              <a:latin typeface="+mn-ea"/>
            </a:endParaRPr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213138"/>
              </p:ext>
            </p:extLst>
          </p:nvPr>
        </p:nvGraphicFramePr>
        <p:xfrm>
          <a:off x="1224008" y="2912757"/>
          <a:ext cx="7433535" cy="11510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89507">
                  <a:extLst>
                    <a:ext uri="{9D8B030D-6E8A-4147-A177-3AD203B41FA5}">
                      <a16:colId xmlns:a16="http://schemas.microsoft.com/office/drawing/2014/main" val="1590739367"/>
                    </a:ext>
                  </a:extLst>
                </a:gridCol>
                <a:gridCol w="5944028">
                  <a:extLst>
                    <a:ext uri="{9D8B030D-6E8A-4147-A177-3AD203B41FA5}">
                      <a16:colId xmlns:a16="http://schemas.microsoft.com/office/drawing/2014/main" val="3988143051"/>
                    </a:ext>
                  </a:extLst>
                </a:gridCol>
              </a:tblGrid>
              <a:tr h="287766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controller</a:t>
                      </a:r>
                      <a:endParaRPr lang="ko-KR" sz="12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8200" marR="3820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27000" algn="just" latinLnBrk="1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http request/response </a:t>
                      </a:r>
                      <a:r>
                        <a:rPr lang="ko-KR" sz="1200" kern="100" dirty="0">
                          <a:effectLst/>
                        </a:rPr>
                        <a:t>처리 </a:t>
                      </a:r>
                      <a:endParaRPr lang="ko-KR" sz="12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8200" marR="3820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421463"/>
                  </a:ext>
                </a:extLst>
              </a:tr>
              <a:tr h="287766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service</a:t>
                      </a:r>
                      <a:endParaRPr lang="ko-KR" sz="12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8200" marR="3820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27000" algn="just" latinLnBrk="1">
                        <a:spcAft>
                          <a:spcPts val="0"/>
                        </a:spcAft>
                      </a:pPr>
                      <a:r>
                        <a:rPr lang="ko-KR" sz="1200" kern="100" dirty="0">
                          <a:effectLst/>
                        </a:rPr>
                        <a:t>업무처리 </a:t>
                      </a:r>
                      <a:r>
                        <a:rPr lang="en-US" sz="1200" kern="100" dirty="0">
                          <a:effectLst/>
                        </a:rPr>
                        <a:t>interface</a:t>
                      </a:r>
                      <a:r>
                        <a:rPr lang="ko-KR" sz="1200" kern="100" dirty="0">
                          <a:effectLst/>
                        </a:rPr>
                        <a:t>임</a:t>
                      </a:r>
                      <a:endParaRPr lang="ko-KR" sz="12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8200" marR="3820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05782"/>
                  </a:ext>
                </a:extLst>
              </a:tr>
              <a:tr h="287766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200" kern="100" dirty="0" err="1">
                          <a:effectLst/>
                        </a:rPr>
                        <a:t>vo</a:t>
                      </a:r>
                      <a:endParaRPr lang="ko-KR" sz="12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8200" marR="3820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27000" algn="just" latinLnBrk="1">
                        <a:spcAft>
                          <a:spcPts val="0"/>
                        </a:spcAft>
                      </a:pPr>
                      <a:r>
                        <a:rPr lang="ko-KR" sz="1200" kern="100" dirty="0" err="1">
                          <a:effectLst/>
                        </a:rPr>
                        <a:t>데이터객체</a:t>
                      </a:r>
                      <a:endParaRPr lang="ko-KR" sz="12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8200" marR="3820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564244"/>
                  </a:ext>
                </a:extLst>
              </a:tr>
              <a:tr h="287766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mapper</a:t>
                      </a:r>
                      <a:endParaRPr lang="ko-KR" sz="12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8200" marR="3820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27000" algn="just" latinLnBrk="1">
                        <a:spcAft>
                          <a:spcPts val="0"/>
                        </a:spcAft>
                      </a:pPr>
                      <a:r>
                        <a:rPr lang="en-US" sz="1200" kern="100" dirty="0" err="1">
                          <a:effectLst/>
                        </a:rPr>
                        <a:t>myBatis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ko-KR" sz="1200" kern="100" dirty="0" err="1">
                          <a:effectLst/>
                        </a:rPr>
                        <a:t>프레임웍을</a:t>
                      </a:r>
                      <a:r>
                        <a:rPr lang="ko-KR" sz="1200" kern="100" dirty="0">
                          <a:effectLst/>
                        </a:rPr>
                        <a:t> 위한</a:t>
                      </a:r>
                      <a:r>
                        <a:rPr lang="en-US" sz="1200" kern="100" dirty="0">
                          <a:effectLst/>
                        </a:rPr>
                        <a:t> SQL(XML) namespace </a:t>
                      </a:r>
                      <a:r>
                        <a:rPr lang="ko-KR" sz="1200" kern="100" dirty="0">
                          <a:effectLst/>
                        </a:rPr>
                        <a:t>의</a:t>
                      </a:r>
                      <a:r>
                        <a:rPr lang="en-US" sz="1200" kern="100" dirty="0">
                          <a:effectLst/>
                        </a:rPr>
                        <a:t> Interface </a:t>
                      </a:r>
                      <a:r>
                        <a:rPr lang="ko-KR" sz="1200" kern="100" dirty="0">
                          <a:effectLst/>
                        </a:rPr>
                        <a:t>임</a:t>
                      </a:r>
                      <a:endParaRPr lang="ko-KR" sz="12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8200" marR="3820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074726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85800" y="2190545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전자정부 </a:t>
            </a:r>
            <a:r>
              <a:rPr lang="ko-KR" altLang="en-US" sz="1200" dirty="0" err="1">
                <a:latin typeface="+mn-ea"/>
              </a:rPr>
              <a:t>프레임웍의</a:t>
            </a:r>
            <a:r>
              <a:rPr lang="ko-KR" altLang="en-US" sz="1200" dirty="0">
                <a:latin typeface="+mn-ea"/>
              </a:rPr>
              <a:t> 온라인 서비스 개발패턴으로 </a:t>
            </a:r>
            <a:r>
              <a:rPr lang="en-US" altLang="ko-KR" sz="1200" dirty="0" err="1">
                <a:latin typeface="+mn-ea"/>
              </a:rPr>
              <a:t>SpringMVC</a:t>
            </a:r>
            <a:r>
              <a:rPr lang="ko-KR" altLang="en-US" sz="1200" dirty="0">
                <a:latin typeface="+mn-ea"/>
              </a:rPr>
              <a:t>를 사용하며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다음과 같은 컴포넌트로 구성된다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j-ea"/>
                <a:ea typeface="+mj-ea"/>
              </a:rPr>
              <a:t>화면 명명 규칙은 </a:t>
            </a:r>
            <a:r>
              <a:rPr lang="en-US" altLang="ko-KR" sz="1200" dirty="0">
                <a:latin typeface="+mj-ea"/>
                <a:ea typeface="+mj-ea"/>
              </a:rPr>
              <a:t>UI </a:t>
            </a:r>
            <a:r>
              <a:rPr lang="ko-KR" altLang="ko-KR" sz="1200" dirty="0">
                <a:latin typeface="+mj-ea"/>
                <a:ea typeface="+mj-ea"/>
              </a:rPr>
              <a:t>프레임워크의 화면 </a:t>
            </a:r>
            <a:r>
              <a:rPr lang="ko-KR" altLang="ko-KR" sz="1200" dirty="0" err="1">
                <a:latin typeface="+mj-ea"/>
                <a:ea typeface="+mj-ea"/>
              </a:rPr>
              <a:t>명명규칙에</a:t>
            </a:r>
            <a:r>
              <a:rPr lang="ko-KR" altLang="ko-KR" sz="1200" dirty="0">
                <a:latin typeface="+mj-ea"/>
                <a:ea typeface="+mj-ea"/>
              </a:rPr>
              <a:t> 준함</a:t>
            </a:r>
          </a:p>
        </p:txBody>
      </p:sp>
    </p:spTree>
    <p:extLst>
      <p:ext uri="{BB962C8B-B14F-4D97-AF65-F5344CB8AC3E}">
        <p14:creationId xmlns:p14="http://schemas.microsoft.com/office/powerpoint/2010/main" val="870686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8. </a:t>
            </a:r>
            <a:r>
              <a:rPr lang="ko-KR" altLang="ko-KR" dirty="0"/>
              <a:t>개발명명표준</a:t>
            </a:r>
            <a:br>
              <a:rPr lang="ko-KR" altLang="ko-KR" dirty="0"/>
            </a:b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921300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서비스 </a:t>
            </a:r>
            <a:r>
              <a:rPr lang="en-US" altLang="ko-KR" sz="1200" dirty="0">
                <a:latin typeface="+mn-ea"/>
              </a:rPr>
              <a:t>URL </a:t>
            </a:r>
            <a:r>
              <a:rPr lang="ko-KR" altLang="en-US" sz="1200" dirty="0" err="1">
                <a:latin typeface="+mn-ea"/>
              </a:rPr>
              <a:t>명명규칙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1238444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명명표준</a:t>
            </a:r>
            <a:r>
              <a:rPr lang="en-US" altLang="ko-KR" sz="1200" dirty="0">
                <a:latin typeface="+mj-ea"/>
                <a:ea typeface="+mj-ea"/>
              </a:rPr>
              <a:t> : /[</a:t>
            </a:r>
            <a:r>
              <a:rPr lang="ko-KR" altLang="ko-KR" sz="1200" dirty="0" err="1">
                <a:latin typeface="+mj-ea"/>
                <a:ea typeface="+mj-ea"/>
              </a:rPr>
              <a:t>대분류명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ko-KR" sz="1200" dirty="0">
                <a:latin typeface="+mj-ea"/>
                <a:ea typeface="+mj-ea"/>
              </a:rPr>
              <a:t>약어</a:t>
            </a:r>
            <a:r>
              <a:rPr lang="en-US" altLang="ko-KR" sz="1200" dirty="0">
                <a:latin typeface="+mj-ea"/>
                <a:ea typeface="+mj-ea"/>
              </a:rPr>
              <a:t>)]/[</a:t>
            </a:r>
            <a:r>
              <a:rPr lang="ko-KR" altLang="ko-KR" sz="1200" dirty="0" err="1">
                <a:latin typeface="+mj-ea"/>
                <a:ea typeface="+mj-ea"/>
              </a:rPr>
              <a:t>중분류명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ko-KR" sz="1200" dirty="0">
                <a:latin typeface="+mj-ea"/>
                <a:ea typeface="+mj-ea"/>
              </a:rPr>
              <a:t>약어</a:t>
            </a:r>
            <a:r>
              <a:rPr lang="en-US" altLang="ko-KR" sz="1200" dirty="0">
                <a:latin typeface="+mj-ea"/>
                <a:ea typeface="+mj-ea"/>
              </a:rPr>
              <a:t>)/[</a:t>
            </a:r>
            <a:r>
              <a:rPr lang="ko-KR" altLang="ko-KR" sz="1200" dirty="0" err="1">
                <a:latin typeface="+mj-ea"/>
                <a:ea typeface="+mj-ea"/>
              </a:rPr>
              <a:t>서비스명</a:t>
            </a:r>
            <a:r>
              <a:rPr lang="en-US" altLang="ko-KR" sz="1200" dirty="0">
                <a:latin typeface="+mj-ea"/>
                <a:ea typeface="+mj-ea"/>
              </a:rPr>
              <a:t>]</a:t>
            </a:r>
          </a:p>
          <a:p>
            <a:pPr marL="171450" lvl="0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서비스명은</a:t>
            </a:r>
            <a:r>
              <a:rPr lang="ko-KR" altLang="ko-KR" sz="1200" dirty="0">
                <a:latin typeface="+mj-ea"/>
                <a:ea typeface="+mj-ea"/>
              </a:rPr>
              <a:t> </a:t>
            </a:r>
            <a:r>
              <a:rPr lang="ko-KR" altLang="ko-KR" sz="1200" dirty="0" err="1">
                <a:latin typeface="+mj-ea"/>
                <a:ea typeface="+mj-ea"/>
              </a:rPr>
              <a:t>가독성을</a:t>
            </a:r>
            <a:r>
              <a:rPr lang="ko-KR" altLang="ko-KR" sz="1200" dirty="0">
                <a:latin typeface="+mj-ea"/>
                <a:ea typeface="+mj-ea"/>
              </a:rPr>
              <a:t> 고려한</a:t>
            </a:r>
            <a:r>
              <a:rPr lang="en-US" altLang="ko-KR" sz="1200" dirty="0">
                <a:latin typeface="+mj-ea"/>
                <a:ea typeface="+mj-ea"/>
              </a:rPr>
              <a:t> java </a:t>
            </a:r>
            <a:r>
              <a:rPr lang="ko-KR" altLang="ko-KR" sz="1200" dirty="0" err="1">
                <a:latin typeface="+mj-ea"/>
                <a:ea typeface="+mj-ea"/>
              </a:rPr>
              <a:t>매서드명으로</a:t>
            </a:r>
            <a:r>
              <a:rPr lang="ko-KR" altLang="ko-KR" sz="1200" dirty="0">
                <a:latin typeface="+mj-ea"/>
                <a:ea typeface="+mj-ea"/>
              </a:rPr>
              <a:t> </a:t>
            </a:r>
            <a:r>
              <a:rPr lang="ko-KR" altLang="ko-KR" sz="1200" dirty="0" err="1">
                <a:latin typeface="+mj-ea"/>
                <a:ea typeface="+mj-ea"/>
              </a:rPr>
              <a:t>호출방식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en-US" altLang="ko-KR" sz="1200" dirty="0" err="1">
                <a:latin typeface="+mj-ea"/>
                <a:ea typeface="+mj-ea"/>
              </a:rPr>
              <a:t>RequestMethod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ko-KR" sz="1200" dirty="0">
                <a:latin typeface="+mj-ea"/>
                <a:ea typeface="+mj-ea"/>
              </a:rPr>
              <a:t>종류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ko-KR" sz="1200" dirty="0">
                <a:latin typeface="+mj-ea"/>
                <a:ea typeface="+mj-ea"/>
              </a:rPr>
              <a:t>을 고려한다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601218" lvl="1" indent="-171450" latinLnBrk="1">
              <a:buFontTx/>
              <a:buChar char="-"/>
            </a:pPr>
            <a:r>
              <a:rPr lang="en-US" altLang="ko-KR" sz="1200" dirty="0" err="1">
                <a:latin typeface="+mj-ea"/>
                <a:ea typeface="+mj-ea"/>
              </a:rPr>
              <a:t>RequestMethod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ko-KR" sz="1200" dirty="0">
                <a:latin typeface="+mj-ea"/>
                <a:ea typeface="+mj-ea"/>
              </a:rPr>
              <a:t>종류</a:t>
            </a:r>
            <a:r>
              <a:rPr lang="en-US" altLang="ko-KR" sz="1200" dirty="0">
                <a:latin typeface="+mj-ea"/>
                <a:ea typeface="+mj-ea"/>
              </a:rPr>
              <a:t> : retrieve, update, delete, execute </a:t>
            </a:r>
          </a:p>
          <a:p>
            <a:pPr marL="601218" lvl="1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서비스명은</a:t>
            </a:r>
            <a:r>
              <a:rPr lang="ko-KR" altLang="ko-KR" sz="1200" dirty="0">
                <a:latin typeface="+mj-ea"/>
                <a:ea typeface="+mj-ea"/>
              </a:rPr>
              <a:t> 프로젝트에서 고유한 값으로</a:t>
            </a:r>
            <a:r>
              <a:rPr lang="en-US" altLang="ko-KR" sz="1200" dirty="0">
                <a:latin typeface="+mj-ea"/>
                <a:ea typeface="+mj-ea"/>
              </a:rPr>
              <a:t> [</a:t>
            </a:r>
            <a:r>
              <a:rPr lang="ko-KR" altLang="ko-KR" sz="1200" dirty="0" err="1">
                <a:latin typeface="+mj-ea"/>
                <a:ea typeface="+mj-ea"/>
              </a:rPr>
              <a:t>클래스명</a:t>
            </a:r>
            <a:r>
              <a:rPr lang="en-US" altLang="ko-KR" sz="1200" dirty="0">
                <a:latin typeface="+mj-ea"/>
                <a:ea typeface="+mj-ea"/>
              </a:rPr>
              <a:t>]/[</a:t>
            </a:r>
            <a:r>
              <a:rPr lang="ko-KR" altLang="ko-KR" sz="1200" dirty="0" err="1">
                <a:latin typeface="+mj-ea"/>
                <a:ea typeface="+mj-ea"/>
              </a:rPr>
              <a:t>메서드명</a:t>
            </a:r>
            <a:r>
              <a:rPr lang="en-US" altLang="ko-KR" sz="1200" dirty="0">
                <a:latin typeface="+mj-ea"/>
                <a:ea typeface="+mj-ea"/>
              </a:rPr>
              <a:t>]</a:t>
            </a:r>
            <a:r>
              <a:rPr lang="ko-KR" altLang="ko-KR" sz="1200" dirty="0">
                <a:latin typeface="+mj-ea"/>
                <a:ea typeface="+mj-ea"/>
              </a:rPr>
              <a:t>으로 구성하며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ko-KR" sz="1200" dirty="0" err="1">
                <a:latin typeface="+mj-ea"/>
                <a:ea typeface="+mj-ea"/>
              </a:rPr>
              <a:t>클래스명에</a:t>
            </a:r>
            <a:r>
              <a:rPr lang="ko-KR" altLang="ko-KR" sz="1200" dirty="0">
                <a:latin typeface="+mj-ea"/>
                <a:ea typeface="+mj-ea"/>
              </a:rPr>
              <a:t> 어플리케이션의 </a:t>
            </a:r>
            <a:r>
              <a:rPr lang="ko-KR" altLang="ko-KR" sz="1200" dirty="0" err="1">
                <a:latin typeface="+mj-ea"/>
                <a:ea typeface="+mj-ea"/>
              </a:rPr>
              <a:t>영문명칭을</a:t>
            </a:r>
            <a:r>
              <a:rPr lang="ko-KR" altLang="ko-KR" sz="1200" dirty="0">
                <a:latin typeface="+mj-ea"/>
                <a:ea typeface="+mj-ea"/>
              </a:rPr>
              <a:t> 사용함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 latinLnBrk="1">
              <a:buFontTx/>
              <a:buChar char="-"/>
            </a:pPr>
            <a:r>
              <a:rPr lang="ko-KR" altLang="en-US" sz="1200" dirty="0">
                <a:latin typeface="+mj-ea"/>
              </a:rPr>
              <a:t>예외 </a:t>
            </a:r>
            <a:r>
              <a:rPr lang="en-US" altLang="ko-KR" sz="1200" dirty="0">
                <a:latin typeface="+mj-ea"/>
              </a:rPr>
              <a:t>: </a:t>
            </a:r>
          </a:p>
          <a:p>
            <a:pPr marL="601218" lvl="1" indent="-171450" latinLnBrk="1">
              <a:buFontTx/>
              <a:buChar char="-"/>
            </a:pPr>
            <a:r>
              <a:rPr lang="en-US" altLang="ko-KR" sz="1200" dirty="0">
                <a:latin typeface="+mj-ea"/>
              </a:rPr>
              <a:t>/html, /</a:t>
            </a:r>
            <a:r>
              <a:rPr lang="en-US" altLang="ko-KR" sz="1200" dirty="0" err="1">
                <a:latin typeface="+mj-ea"/>
              </a:rPr>
              <a:t>css</a:t>
            </a:r>
            <a:r>
              <a:rPr lang="en-US" altLang="ko-KR" sz="1200" dirty="0">
                <a:latin typeface="+mj-ea"/>
              </a:rPr>
              <a:t>. /image, /</a:t>
            </a:r>
            <a:r>
              <a:rPr lang="en-US" altLang="ko-KR" sz="1200" dirty="0" err="1">
                <a:latin typeface="+mj-ea"/>
              </a:rPr>
              <a:t>js</a:t>
            </a:r>
            <a:r>
              <a:rPr lang="en-US" altLang="ko-KR" sz="1200" dirty="0">
                <a:latin typeface="+mj-ea"/>
              </a:rPr>
              <a:t>, /</a:t>
            </a:r>
            <a:r>
              <a:rPr lang="en-US" altLang="ko-KR" sz="1200" dirty="0" err="1">
                <a:latin typeface="+mj-ea"/>
              </a:rPr>
              <a:t>jsp</a:t>
            </a:r>
            <a:r>
              <a:rPr lang="en-US" altLang="ko-KR" sz="1200" dirty="0">
                <a:latin typeface="+mj-ea"/>
              </a:rPr>
              <a:t>, /static, /resources </a:t>
            </a:r>
            <a:r>
              <a:rPr lang="ko-KR" altLang="ko-KR" sz="1200" dirty="0">
                <a:latin typeface="+mj-ea"/>
              </a:rPr>
              <a:t>는 정적 컨텐츠 적용</a:t>
            </a:r>
            <a:r>
              <a:rPr lang="en-US" altLang="ko-KR" sz="1200" dirty="0">
                <a:latin typeface="+mj-ea"/>
              </a:rPr>
              <a:t> </a:t>
            </a:r>
            <a:r>
              <a:rPr lang="en-US" altLang="ko-KR" sz="1200" dirty="0" err="1">
                <a:latin typeface="+mj-ea"/>
              </a:rPr>
              <a:t>url</a:t>
            </a:r>
            <a:r>
              <a:rPr lang="ko-KR" altLang="ko-KR" sz="1200" dirty="0">
                <a:latin typeface="+mj-ea"/>
              </a:rPr>
              <a:t>이므로 사용할 수 없음</a:t>
            </a:r>
            <a:endParaRPr lang="en-US" altLang="ko-KR" sz="1200" dirty="0">
              <a:latin typeface="+mj-ea"/>
            </a:endParaRPr>
          </a:p>
          <a:p>
            <a:pPr marL="601218" lvl="1" indent="-171450" latinLnBrk="1">
              <a:buFontTx/>
              <a:buChar char="-"/>
            </a:pPr>
            <a:r>
              <a:rPr lang="en-US" altLang="ko-KR" sz="1200" dirty="0">
                <a:latin typeface="+mj-ea"/>
              </a:rPr>
              <a:t>/</a:t>
            </a:r>
            <a:r>
              <a:rPr lang="en-US" altLang="ko-KR" sz="1200" dirty="0" err="1">
                <a:latin typeface="+mj-ea"/>
              </a:rPr>
              <a:t>jsp</a:t>
            </a:r>
            <a:r>
              <a:rPr lang="ko-KR" altLang="ko-KR" sz="1200" dirty="0">
                <a:latin typeface="+mj-ea"/>
              </a:rPr>
              <a:t>는</a:t>
            </a:r>
            <a:r>
              <a:rPr lang="en-US" altLang="ko-KR" sz="1200" dirty="0">
                <a:latin typeface="+mj-ea"/>
              </a:rPr>
              <a:t> </a:t>
            </a:r>
            <a:r>
              <a:rPr lang="en-US" altLang="ko-KR" sz="1200" dirty="0" err="1">
                <a:latin typeface="+mj-ea"/>
              </a:rPr>
              <a:t>jsp</a:t>
            </a:r>
            <a:r>
              <a:rPr lang="ko-KR" altLang="ko-KR" sz="1200" dirty="0">
                <a:latin typeface="+mj-ea"/>
              </a:rPr>
              <a:t>연계를 위해 사용할 수 없음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61527" y="4742052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Method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명명규칙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7591" y="5059196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명명표준</a:t>
            </a:r>
            <a:r>
              <a:rPr lang="en-US" altLang="ko-KR" sz="1200" dirty="0">
                <a:latin typeface="+mj-ea"/>
                <a:ea typeface="+mj-ea"/>
              </a:rPr>
              <a:t>: [</a:t>
            </a:r>
            <a:r>
              <a:rPr lang="ko-KR" altLang="ko-KR" sz="1200" dirty="0" err="1">
                <a:latin typeface="+mj-ea"/>
                <a:ea typeface="+mj-ea"/>
              </a:rPr>
              <a:t>메소드</a:t>
            </a:r>
            <a:r>
              <a:rPr lang="ko-KR" altLang="ko-KR" sz="1200" dirty="0">
                <a:latin typeface="+mj-ea"/>
                <a:ea typeface="+mj-ea"/>
              </a:rPr>
              <a:t> </a:t>
            </a:r>
            <a:r>
              <a:rPr lang="ko-KR" altLang="ko-KR" sz="1200" dirty="0" err="1">
                <a:latin typeface="+mj-ea"/>
                <a:ea typeface="+mj-ea"/>
              </a:rPr>
              <a:t>동사명</a:t>
            </a:r>
            <a:r>
              <a:rPr lang="ko-KR" altLang="ko-KR" sz="1200" dirty="0">
                <a:latin typeface="+mj-ea"/>
                <a:ea typeface="+mj-ea"/>
              </a:rPr>
              <a:t> 표준</a:t>
            </a:r>
            <a:r>
              <a:rPr lang="en-US" altLang="ko-KR" sz="1200" dirty="0">
                <a:latin typeface="+mj-ea"/>
                <a:ea typeface="+mj-ea"/>
              </a:rPr>
              <a:t>] + [</a:t>
            </a:r>
            <a:r>
              <a:rPr lang="ko-KR" altLang="ko-KR" sz="1200" dirty="0">
                <a:latin typeface="+mj-ea"/>
                <a:ea typeface="+mj-ea"/>
              </a:rPr>
              <a:t>표준단어조합</a:t>
            </a:r>
            <a:r>
              <a:rPr lang="en-US" altLang="ko-KR" sz="1200" dirty="0">
                <a:latin typeface="+mj-ea"/>
                <a:ea typeface="+mj-ea"/>
              </a:rPr>
              <a:t>]</a:t>
            </a:r>
          </a:p>
          <a:p>
            <a:pPr marL="171450" lvl="0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메소드</a:t>
            </a:r>
            <a:r>
              <a:rPr lang="ko-KR" altLang="ko-KR" sz="1200" dirty="0">
                <a:latin typeface="+mj-ea"/>
                <a:ea typeface="+mj-ea"/>
              </a:rPr>
              <a:t> </a:t>
            </a:r>
            <a:r>
              <a:rPr lang="ko-KR" altLang="ko-KR" sz="1200" dirty="0" err="1">
                <a:latin typeface="+mj-ea"/>
                <a:ea typeface="+mj-ea"/>
              </a:rPr>
              <a:t>동사명</a:t>
            </a:r>
            <a:r>
              <a:rPr lang="en-US" altLang="ko-KR" sz="1200" dirty="0">
                <a:latin typeface="+mj-ea"/>
                <a:ea typeface="+mj-ea"/>
              </a:rPr>
              <a:t>: </a:t>
            </a:r>
            <a:r>
              <a:rPr lang="ko-KR" altLang="ko-KR" sz="1200" dirty="0">
                <a:latin typeface="+mj-ea"/>
                <a:ea typeface="+mj-ea"/>
              </a:rPr>
              <a:t>하위 </a:t>
            </a:r>
            <a:r>
              <a:rPr lang="en-US" altLang="ko-KR" sz="1200" dirty="0">
                <a:latin typeface="+mj-ea"/>
                <a:ea typeface="+mj-ea"/>
              </a:rPr>
              <a:t>‘</a:t>
            </a:r>
            <a:r>
              <a:rPr lang="ko-KR" altLang="ko-KR" sz="1200" dirty="0" err="1">
                <a:latin typeface="+mj-ea"/>
                <a:ea typeface="+mj-ea"/>
              </a:rPr>
              <a:t>메소드</a:t>
            </a:r>
            <a:r>
              <a:rPr lang="ko-KR" altLang="ko-KR" sz="1200" dirty="0">
                <a:latin typeface="+mj-ea"/>
                <a:ea typeface="+mj-ea"/>
              </a:rPr>
              <a:t> </a:t>
            </a:r>
            <a:r>
              <a:rPr lang="ko-KR" altLang="ko-KR" sz="1200" dirty="0" err="1">
                <a:latin typeface="+mj-ea"/>
                <a:ea typeface="+mj-ea"/>
              </a:rPr>
              <a:t>동사명</a:t>
            </a:r>
            <a:r>
              <a:rPr lang="ko-KR" altLang="ko-KR" sz="1200" dirty="0">
                <a:latin typeface="+mj-ea"/>
                <a:ea typeface="+mj-ea"/>
              </a:rPr>
              <a:t> 표준</a:t>
            </a:r>
            <a:r>
              <a:rPr lang="en-US" altLang="ko-KR" sz="1200" dirty="0">
                <a:latin typeface="+mj-ea"/>
                <a:ea typeface="+mj-ea"/>
              </a:rPr>
              <a:t>’ </a:t>
            </a:r>
            <a:r>
              <a:rPr lang="ko-KR" altLang="ko-KR" sz="1200" dirty="0">
                <a:latin typeface="+mj-ea"/>
                <a:ea typeface="+mj-ea"/>
              </a:rPr>
              <a:t>참조</a:t>
            </a:r>
            <a:endParaRPr lang="en-US" altLang="ko-KR" sz="1200" dirty="0">
              <a:latin typeface="+mj-ea"/>
              <a:ea typeface="+mj-ea"/>
            </a:endParaRPr>
          </a:p>
          <a:p>
            <a:pPr marL="171450" lvl="0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소문자로 시작하는 카멜 표기법을 준수한다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lvl="0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표준단어</a:t>
            </a:r>
            <a:r>
              <a:rPr lang="ko-KR" altLang="ko-KR" sz="1200" dirty="0">
                <a:latin typeface="+mj-ea"/>
                <a:ea typeface="+mj-ea"/>
              </a:rPr>
              <a:t> </a:t>
            </a:r>
            <a:r>
              <a:rPr lang="ko-KR" altLang="ko-KR" sz="1200" dirty="0" err="1">
                <a:latin typeface="+mj-ea"/>
                <a:ea typeface="+mj-ea"/>
              </a:rPr>
              <a:t>조합시</a:t>
            </a:r>
            <a:r>
              <a:rPr lang="ko-KR" altLang="ko-KR" sz="1200" dirty="0">
                <a:latin typeface="+mj-ea"/>
                <a:ea typeface="+mj-ea"/>
              </a:rPr>
              <a:t> </a:t>
            </a:r>
            <a:r>
              <a:rPr lang="ko-KR" altLang="ko-KR" sz="1200" dirty="0" err="1">
                <a:latin typeface="+mj-ea"/>
                <a:ea typeface="+mj-ea"/>
              </a:rPr>
              <a:t>메타용어를</a:t>
            </a:r>
            <a:r>
              <a:rPr lang="ko-KR" altLang="ko-KR" sz="1200" dirty="0">
                <a:latin typeface="+mj-ea"/>
                <a:ea typeface="+mj-ea"/>
              </a:rPr>
              <a:t> 표준으로 사용</a:t>
            </a:r>
            <a:r>
              <a:rPr lang="en-US" altLang="ko-KR" sz="1200" dirty="0">
                <a:latin typeface="+mj-ea"/>
                <a:ea typeface="+mj-ea"/>
              </a:rPr>
              <a:t> (</a:t>
            </a:r>
            <a:r>
              <a:rPr lang="ko-KR" altLang="ko-KR" sz="1200" dirty="0">
                <a:latin typeface="+mj-ea"/>
                <a:ea typeface="+mj-ea"/>
              </a:rPr>
              <a:t>예시</a:t>
            </a:r>
            <a:r>
              <a:rPr lang="en-US" altLang="ko-KR" sz="1200" dirty="0">
                <a:latin typeface="+mj-ea"/>
                <a:ea typeface="+mj-ea"/>
              </a:rPr>
              <a:t>: </a:t>
            </a:r>
            <a:r>
              <a:rPr lang="ko-KR" altLang="ko-KR" sz="1200" dirty="0" err="1">
                <a:latin typeface="+mj-ea"/>
                <a:ea typeface="+mj-ea"/>
              </a:rPr>
              <a:t>시군구코드관리조회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en-US" altLang="ko-KR" sz="1200" dirty="0" err="1">
                <a:latin typeface="+mj-ea"/>
                <a:ea typeface="+mj-ea"/>
              </a:rPr>
              <a:t>inquireSggCdMng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63316" y="302262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Class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명명규칙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9380" y="3339773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명명표준</a:t>
            </a:r>
            <a:r>
              <a:rPr lang="en-US" altLang="ko-KR" sz="1200" dirty="0">
                <a:latin typeface="+mj-ea"/>
                <a:ea typeface="+mj-ea"/>
              </a:rPr>
              <a:t> : [</a:t>
            </a:r>
            <a:r>
              <a:rPr lang="ko-KR" altLang="ko-KR" sz="1200" dirty="0">
                <a:latin typeface="+mj-ea"/>
                <a:ea typeface="+mj-ea"/>
              </a:rPr>
              <a:t>표준단어조합</a:t>
            </a:r>
            <a:r>
              <a:rPr lang="en-US" altLang="ko-KR" sz="1200" dirty="0">
                <a:latin typeface="+mj-ea"/>
                <a:ea typeface="+mj-ea"/>
              </a:rPr>
              <a:t>] + [</a:t>
            </a:r>
            <a:r>
              <a:rPr lang="ko-KR" altLang="ko-KR" sz="1200" dirty="0">
                <a:latin typeface="+mj-ea"/>
                <a:ea typeface="+mj-ea"/>
              </a:rPr>
              <a:t>컴포넌트 </a:t>
            </a:r>
            <a:r>
              <a:rPr lang="ko-KR" altLang="ko-KR" sz="1200" dirty="0" err="1">
                <a:latin typeface="+mj-ea"/>
                <a:ea typeface="+mj-ea"/>
              </a:rPr>
              <a:t>패턴명</a:t>
            </a:r>
            <a:r>
              <a:rPr lang="en-US" altLang="ko-KR" sz="1200" dirty="0">
                <a:latin typeface="+mj-ea"/>
                <a:ea typeface="+mj-ea"/>
              </a:rPr>
              <a:t>] </a:t>
            </a:r>
          </a:p>
          <a:p>
            <a:pPr marL="171450" lvl="0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표준단어조합</a:t>
            </a:r>
            <a:r>
              <a:rPr lang="en-US" altLang="ko-KR" sz="1200" dirty="0">
                <a:latin typeface="+mj-ea"/>
                <a:ea typeface="+mj-ea"/>
              </a:rPr>
              <a:t>  : </a:t>
            </a:r>
            <a:r>
              <a:rPr lang="ko-KR" altLang="ko-KR" sz="1200" dirty="0" err="1">
                <a:latin typeface="+mj-ea"/>
                <a:ea typeface="+mj-ea"/>
              </a:rPr>
              <a:t>영문단어</a:t>
            </a:r>
            <a:r>
              <a:rPr lang="ko-KR" altLang="ko-KR" sz="1200" dirty="0">
                <a:latin typeface="+mj-ea"/>
                <a:ea typeface="+mj-ea"/>
              </a:rPr>
              <a:t>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ko-KR" sz="1200" dirty="0" err="1">
                <a:latin typeface="+mj-ea"/>
                <a:ea typeface="+mj-ea"/>
              </a:rPr>
              <a:t>영문명</a:t>
            </a:r>
            <a:r>
              <a:rPr lang="ko-KR" altLang="ko-KR" sz="1200" dirty="0">
                <a:latin typeface="+mj-ea"/>
                <a:ea typeface="+mj-ea"/>
              </a:rPr>
              <a:t> 약어 조합</a:t>
            </a:r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919929"/>
              </p:ext>
            </p:extLst>
          </p:nvPr>
        </p:nvGraphicFramePr>
        <p:xfrm>
          <a:off x="4509530" y="2841959"/>
          <a:ext cx="5032211" cy="14287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9145">
                  <a:extLst>
                    <a:ext uri="{9D8B030D-6E8A-4147-A177-3AD203B41FA5}">
                      <a16:colId xmlns:a16="http://schemas.microsoft.com/office/drawing/2014/main" val="1467331191"/>
                    </a:ext>
                  </a:extLst>
                </a:gridCol>
                <a:gridCol w="3553066">
                  <a:extLst>
                    <a:ext uri="{9D8B030D-6E8A-4147-A177-3AD203B41FA5}">
                      <a16:colId xmlns:a16="http://schemas.microsoft.com/office/drawing/2014/main" val="3906257302"/>
                    </a:ext>
                  </a:extLst>
                </a:gridCol>
              </a:tblGrid>
              <a:tr h="200088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200" kern="100">
                          <a:effectLst/>
                          <a:latin typeface="+mn-ea"/>
                          <a:ea typeface="+mn-ea"/>
                        </a:rPr>
                        <a:t>종류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200" kern="100">
                          <a:effectLst/>
                          <a:latin typeface="+mn-ea"/>
                          <a:ea typeface="+mn-ea"/>
                        </a:rPr>
                        <a:t>명명규칙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extLst>
                  <a:ext uri="{0D108BD9-81ED-4DB2-BD59-A6C34878D82A}">
                    <a16:rowId xmlns:a16="http://schemas.microsoft.com/office/drawing/2014/main" val="2610939534"/>
                  </a:ext>
                </a:extLst>
              </a:tr>
              <a:tr h="237329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controller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sz="1200" kern="100">
                          <a:effectLst/>
                          <a:latin typeface="+mn-ea"/>
                          <a:ea typeface="+mn-ea"/>
                        </a:rPr>
                        <a:t>표준단어조합</a:t>
                      </a: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] + “Controller”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extLst>
                  <a:ext uri="{0D108BD9-81ED-4DB2-BD59-A6C34878D82A}">
                    <a16:rowId xmlns:a16="http://schemas.microsoft.com/office/drawing/2014/main" val="33061333"/>
                  </a:ext>
                </a:extLst>
              </a:tr>
              <a:tr h="237329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mapper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sz="1200" kern="100">
                          <a:effectLst/>
                          <a:latin typeface="+mn-ea"/>
                          <a:ea typeface="+mn-ea"/>
                        </a:rPr>
                        <a:t>표준단어조합</a:t>
                      </a: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] + “Mapper”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extLst>
                  <a:ext uri="{0D108BD9-81ED-4DB2-BD59-A6C34878D82A}">
                    <a16:rowId xmlns:a16="http://schemas.microsoft.com/office/drawing/2014/main" val="1386073388"/>
                  </a:ext>
                </a:extLst>
              </a:tr>
              <a:tr h="237329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service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sz="1200" kern="100">
                          <a:effectLst/>
                          <a:latin typeface="+mn-ea"/>
                          <a:ea typeface="+mn-ea"/>
                        </a:rPr>
                        <a:t>표준단어조합</a:t>
                      </a: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] + “Service”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extLst>
                  <a:ext uri="{0D108BD9-81ED-4DB2-BD59-A6C34878D82A}">
                    <a16:rowId xmlns:a16="http://schemas.microsoft.com/office/drawing/2014/main" val="1713642385"/>
                  </a:ext>
                </a:extLst>
              </a:tr>
              <a:tr h="213295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Service/impl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sz="1200" kern="100">
                          <a:effectLst/>
                          <a:latin typeface="+mn-ea"/>
                          <a:ea typeface="+mn-ea"/>
                        </a:rPr>
                        <a:t>표준단어조합</a:t>
                      </a: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] + “ServiceImpl”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extLst>
                  <a:ext uri="{0D108BD9-81ED-4DB2-BD59-A6C34878D82A}">
                    <a16:rowId xmlns:a16="http://schemas.microsoft.com/office/drawing/2014/main" val="1974584904"/>
                  </a:ext>
                </a:extLst>
              </a:tr>
              <a:tr h="303419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+mn-ea"/>
                          <a:ea typeface="+mn-ea"/>
                        </a:rPr>
                        <a:t>vo</a:t>
                      </a:r>
                      <a:endParaRPr lang="ko-KR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sz="1200" kern="100" dirty="0">
                          <a:effectLst/>
                          <a:latin typeface="+mn-ea"/>
                          <a:ea typeface="+mn-ea"/>
                        </a:rPr>
                        <a:t>표준단어조합</a:t>
                      </a:r>
                      <a:r>
                        <a:rPr lang="en-US" sz="1200" kern="100" dirty="0">
                          <a:effectLst/>
                          <a:latin typeface="+mn-ea"/>
                          <a:ea typeface="+mn-ea"/>
                        </a:rPr>
                        <a:t>] + “Vo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890" marR="30890" marT="0" marB="0" anchor="ctr"/>
                </a:tc>
                <a:extLst>
                  <a:ext uri="{0D108BD9-81ED-4DB2-BD59-A6C34878D82A}">
                    <a16:rowId xmlns:a16="http://schemas.microsoft.com/office/drawing/2014/main" val="3147455317"/>
                  </a:ext>
                </a:extLst>
              </a:tr>
            </a:tbl>
          </a:graphicData>
        </a:graphic>
      </p:graphicFrame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62062"/>
              </p:ext>
            </p:extLst>
          </p:nvPr>
        </p:nvGraphicFramePr>
        <p:xfrm>
          <a:off x="4525668" y="4432530"/>
          <a:ext cx="4968617" cy="7127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3007">
                  <a:extLst>
                    <a:ext uri="{9D8B030D-6E8A-4147-A177-3AD203B41FA5}">
                      <a16:colId xmlns:a16="http://schemas.microsoft.com/office/drawing/2014/main" val="2461670657"/>
                    </a:ext>
                  </a:extLst>
                </a:gridCol>
                <a:gridCol w="3505610">
                  <a:extLst>
                    <a:ext uri="{9D8B030D-6E8A-4147-A177-3AD203B41FA5}">
                      <a16:colId xmlns:a16="http://schemas.microsoft.com/office/drawing/2014/main" val="1102320786"/>
                    </a:ext>
                  </a:extLst>
                </a:gridCol>
              </a:tblGrid>
              <a:tr h="237576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200" kern="100" dirty="0">
                          <a:effectLst/>
                          <a:latin typeface="+mj-ea"/>
                          <a:ea typeface="+mj-ea"/>
                        </a:rPr>
                        <a:t>종류</a:t>
                      </a:r>
                      <a:endParaRPr lang="ko-KR" sz="12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0365" marR="60365" marT="0" marB="0"/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200" kern="100">
                          <a:effectLst/>
                          <a:latin typeface="+mj-ea"/>
                          <a:ea typeface="+mj-ea"/>
                        </a:rPr>
                        <a:t>명명규칙</a:t>
                      </a:r>
                      <a:endParaRPr lang="ko-KR" sz="12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0365" marR="60365" marT="0" marB="0"/>
                </a:tc>
                <a:extLst>
                  <a:ext uri="{0D108BD9-81ED-4DB2-BD59-A6C34878D82A}">
                    <a16:rowId xmlns:a16="http://schemas.microsoft.com/office/drawing/2014/main" val="3826741607"/>
                  </a:ext>
                </a:extLst>
              </a:tr>
              <a:tr h="237576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200" kern="100">
                          <a:effectLst/>
                          <a:latin typeface="+mj-ea"/>
                          <a:ea typeface="+mj-ea"/>
                        </a:rPr>
                        <a:t>상수 클래스</a:t>
                      </a:r>
                      <a:endParaRPr lang="ko-KR" sz="12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0365" marR="60365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+mj-ea"/>
                          <a:ea typeface="+mj-ea"/>
                        </a:rPr>
                        <a:t>[</a:t>
                      </a:r>
                      <a:r>
                        <a:rPr lang="ko-KR" sz="1200" kern="100" dirty="0">
                          <a:effectLst/>
                          <a:latin typeface="+mj-ea"/>
                          <a:ea typeface="+mj-ea"/>
                        </a:rPr>
                        <a:t>표준단어조합</a:t>
                      </a:r>
                      <a:r>
                        <a:rPr lang="en-US" sz="1200" kern="100" dirty="0">
                          <a:effectLst/>
                          <a:latin typeface="+mj-ea"/>
                          <a:ea typeface="+mj-ea"/>
                        </a:rPr>
                        <a:t>] + “</a:t>
                      </a:r>
                      <a:r>
                        <a:rPr lang="en-US" sz="1200" kern="100" dirty="0" err="1">
                          <a:effectLst/>
                          <a:latin typeface="+mj-ea"/>
                          <a:ea typeface="+mj-ea"/>
                        </a:rPr>
                        <a:t>Const</a:t>
                      </a:r>
                      <a:r>
                        <a:rPr lang="en-US" sz="1200" kern="100" dirty="0">
                          <a:effectLst/>
                          <a:latin typeface="+mj-ea"/>
                          <a:ea typeface="+mj-ea"/>
                        </a:rPr>
                        <a:t>”</a:t>
                      </a:r>
                      <a:endParaRPr lang="ko-KR" sz="12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0365" marR="60365" marT="0" marB="0"/>
                </a:tc>
                <a:extLst>
                  <a:ext uri="{0D108BD9-81ED-4DB2-BD59-A6C34878D82A}">
                    <a16:rowId xmlns:a16="http://schemas.microsoft.com/office/drawing/2014/main" val="2023455698"/>
                  </a:ext>
                </a:extLst>
              </a:tr>
              <a:tr h="237576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200" kern="100">
                          <a:effectLst/>
                          <a:latin typeface="+mj-ea"/>
                          <a:ea typeface="+mj-ea"/>
                        </a:rPr>
                        <a:t>유칠 클래스</a:t>
                      </a:r>
                      <a:endParaRPr lang="ko-KR" sz="12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0365" marR="60365" marT="0" marB="0"/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+mj-ea"/>
                          <a:ea typeface="+mj-ea"/>
                        </a:rPr>
                        <a:t>[</a:t>
                      </a:r>
                      <a:r>
                        <a:rPr lang="ko-KR" sz="1200" kern="100" dirty="0">
                          <a:effectLst/>
                          <a:latin typeface="+mj-ea"/>
                          <a:ea typeface="+mj-ea"/>
                        </a:rPr>
                        <a:t>표준단어조합</a:t>
                      </a:r>
                      <a:r>
                        <a:rPr lang="en-US" sz="1200" kern="100" dirty="0">
                          <a:effectLst/>
                          <a:latin typeface="+mj-ea"/>
                          <a:ea typeface="+mj-ea"/>
                        </a:rPr>
                        <a:t>] + “</a:t>
                      </a:r>
                      <a:r>
                        <a:rPr lang="en-US" sz="1200" kern="100" dirty="0" err="1">
                          <a:effectLst/>
                          <a:latin typeface="+mj-ea"/>
                          <a:ea typeface="+mj-ea"/>
                        </a:rPr>
                        <a:t>Util</a:t>
                      </a:r>
                      <a:r>
                        <a:rPr lang="en-US" sz="1200" kern="100" dirty="0">
                          <a:effectLst/>
                          <a:latin typeface="+mj-ea"/>
                          <a:ea typeface="+mj-ea"/>
                        </a:rPr>
                        <a:t>”</a:t>
                      </a:r>
                      <a:endParaRPr lang="ko-KR" sz="12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0365" marR="60365" marT="0" marB="0"/>
                </a:tc>
                <a:extLst>
                  <a:ext uri="{0D108BD9-81ED-4DB2-BD59-A6C34878D82A}">
                    <a16:rowId xmlns:a16="http://schemas.microsoft.com/office/drawing/2014/main" val="3679839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546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8. </a:t>
            </a:r>
            <a:r>
              <a:rPr lang="ko-KR" altLang="ko-KR" dirty="0"/>
              <a:t>개발명명표준</a:t>
            </a:r>
            <a:br>
              <a:rPr lang="ko-KR" altLang="ko-KR" dirty="0"/>
            </a:b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4116325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DB</a:t>
            </a:r>
            <a:r>
              <a:rPr lang="ko-KR" altLang="en-US" sz="1200" dirty="0">
                <a:latin typeface="+mn-ea"/>
              </a:rPr>
              <a:t>관련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명명규칙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4562561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데이터 소스 </a:t>
            </a:r>
            <a:endParaRPr lang="en-US" altLang="ko-KR" sz="1200" dirty="0">
              <a:latin typeface="+mj-ea"/>
              <a:ea typeface="+mj-ea"/>
            </a:endParaRPr>
          </a:p>
          <a:p>
            <a:pPr marL="601218" lvl="1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명명표준</a:t>
            </a:r>
            <a:r>
              <a:rPr lang="en-US" altLang="ko-KR" sz="1200" dirty="0">
                <a:latin typeface="+mj-ea"/>
                <a:ea typeface="+mj-ea"/>
              </a:rPr>
              <a:t>:  [</a:t>
            </a:r>
            <a:r>
              <a:rPr lang="ko-KR" altLang="ko-KR" sz="1200" dirty="0">
                <a:latin typeface="+mj-ea"/>
                <a:ea typeface="+mj-ea"/>
              </a:rPr>
              <a:t>플랫폼영문약어</a:t>
            </a:r>
            <a:r>
              <a:rPr lang="en-US" altLang="ko-KR" sz="1200" dirty="0">
                <a:latin typeface="+mj-ea"/>
                <a:ea typeface="+mj-ea"/>
              </a:rPr>
              <a:t>] + “-“ + [DBMS </a:t>
            </a:r>
            <a:r>
              <a:rPr lang="ko-KR" altLang="ko-KR" sz="1200" dirty="0">
                <a:latin typeface="+mj-ea"/>
                <a:ea typeface="+mj-ea"/>
              </a:rPr>
              <a:t>타입</a:t>
            </a:r>
            <a:r>
              <a:rPr lang="en-US" altLang="ko-KR" sz="1200" dirty="0">
                <a:latin typeface="+mj-ea"/>
                <a:ea typeface="+mj-ea"/>
              </a:rPr>
              <a:t>] + “-“ + “</a:t>
            </a:r>
            <a:r>
              <a:rPr lang="en-US" altLang="ko-KR" sz="1200" dirty="0" err="1">
                <a:latin typeface="+mj-ea"/>
                <a:ea typeface="+mj-ea"/>
              </a:rPr>
              <a:t>DataSource</a:t>
            </a:r>
            <a:r>
              <a:rPr lang="en-US" altLang="ko-KR" sz="1200" dirty="0">
                <a:latin typeface="+mj-ea"/>
                <a:ea typeface="+mj-ea"/>
              </a:rPr>
              <a:t>” + [</a:t>
            </a:r>
            <a:r>
              <a:rPr lang="ko-KR" altLang="ko-KR" sz="1200" dirty="0">
                <a:latin typeface="+mj-ea"/>
                <a:ea typeface="+mj-ea"/>
              </a:rPr>
              <a:t>일련번호</a:t>
            </a:r>
            <a:r>
              <a:rPr lang="en-US" altLang="ko-KR" sz="1200" dirty="0">
                <a:latin typeface="+mj-ea"/>
                <a:ea typeface="+mj-ea"/>
              </a:rPr>
              <a:t> 2</a:t>
            </a:r>
            <a:r>
              <a:rPr lang="ko-KR" altLang="ko-KR" sz="1200" dirty="0">
                <a:latin typeface="+mj-ea"/>
                <a:ea typeface="+mj-ea"/>
              </a:rPr>
              <a:t>자리</a:t>
            </a:r>
            <a:r>
              <a:rPr lang="en-US" altLang="ko-KR" sz="1200" dirty="0">
                <a:latin typeface="+mj-ea"/>
                <a:ea typeface="+mj-ea"/>
              </a:rPr>
              <a:t>]</a:t>
            </a:r>
          </a:p>
          <a:p>
            <a:pPr marL="601218" lvl="1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단일 데이타소스만 사용할 경우 일련번호 생략 가능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 latinLnBrk="1">
              <a:buFontTx/>
              <a:buChar char="-"/>
            </a:pPr>
            <a:endParaRPr lang="en-US" altLang="ko-KR" sz="1200" dirty="0">
              <a:latin typeface="+mj-ea"/>
              <a:ea typeface="+mj-ea"/>
            </a:endParaRPr>
          </a:p>
          <a:p>
            <a:pPr marL="171450" indent="-171450" latinLnBrk="1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SQL </a:t>
            </a:r>
            <a:r>
              <a:rPr lang="ko-KR" altLang="ko-KR" sz="1200" dirty="0">
                <a:latin typeface="+mj-ea"/>
                <a:ea typeface="+mj-ea"/>
              </a:rPr>
              <a:t>주석 </a:t>
            </a:r>
            <a:endParaRPr lang="en-US" altLang="ko-KR" sz="1200" dirty="0">
              <a:latin typeface="+mj-ea"/>
              <a:ea typeface="+mj-ea"/>
            </a:endParaRPr>
          </a:p>
          <a:p>
            <a:pPr marL="601218" lvl="1" indent="-171450" latinLnBrk="1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DB</a:t>
            </a:r>
            <a:r>
              <a:rPr lang="ko-KR" altLang="ko-KR" sz="1200" dirty="0">
                <a:latin typeface="+mj-ea"/>
                <a:ea typeface="+mj-ea"/>
              </a:rPr>
              <a:t>튜닝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ko-KR" sz="1200" dirty="0">
                <a:latin typeface="+mj-ea"/>
                <a:ea typeface="+mj-ea"/>
              </a:rPr>
              <a:t>추적을 위해 쿼리에 주석으로 포함</a:t>
            </a:r>
            <a:endParaRPr lang="en-US" altLang="ko-KR" sz="1200" dirty="0">
              <a:latin typeface="+mj-ea"/>
              <a:ea typeface="+mj-ea"/>
            </a:endParaRPr>
          </a:p>
          <a:p>
            <a:pPr marL="601218" lvl="1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명명표준</a:t>
            </a:r>
            <a:r>
              <a:rPr lang="en-US" altLang="ko-KR" sz="1200" dirty="0">
                <a:latin typeface="+mj-ea"/>
                <a:ea typeface="+mj-ea"/>
              </a:rPr>
              <a:t>:  /* SQL_ID : [</a:t>
            </a:r>
            <a:r>
              <a:rPr lang="ko-KR" altLang="ko-KR" sz="1200" dirty="0" err="1">
                <a:latin typeface="+mj-ea"/>
                <a:ea typeface="+mj-ea"/>
              </a:rPr>
              <a:t>패키지명</a:t>
            </a:r>
            <a:r>
              <a:rPr lang="en-US" altLang="ko-KR" sz="1200" dirty="0">
                <a:latin typeface="+mj-ea"/>
                <a:ea typeface="+mj-ea"/>
              </a:rPr>
              <a:t>].[</a:t>
            </a:r>
            <a:r>
              <a:rPr lang="ko-KR" altLang="ko-KR" sz="1200" dirty="0" err="1">
                <a:latin typeface="+mj-ea"/>
                <a:ea typeface="+mj-ea"/>
              </a:rPr>
              <a:t>클래스명</a:t>
            </a:r>
            <a:r>
              <a:rPr lang="en-US" altLang="ko-KR" sz="1200" dirty="0">
                <a:latin typeface="+mj-ea"/>
                <a:ea typeface="+mj-ea"/>
              </a:rPr>
              <a:t>].[</a:t>
            </a:r>
            <a:r>
              <a:rPr lang="ko-KR" altLang="ko-KR" sz="1200" dirty="0" err="1">
                <a:latin typeface="+mj-ea"/>
                <a:ea typeface="+mj-ea"/>
              </a:rPr>
              <a:t>메소드명</a:t>
            </a:r>
            <a:r>
              <a:rPr lang="en-US" altLang="ko-KR" sz="1200" dirty="0">
                <a:latin typeface="+mj-ea"/>
                <a:ea typeface="+mj-ea"/>
              </a:rPr>
              <a:t>] */</a:t>
            </a:r>
          </a:p>
          <a:p>
            <a:pPr marL="601218" lvl="1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예시</a:t>
            </a:r>
            <a:r>
              <a:rPr lang="en-US" altLang="ko-KR" sz="1200" dirty="0">
                <a:latin typeface="+mj-ea"/>
                <a:ea typeface="+mj-ea"/>
              </a:rPr>
              <a:t> : /* SQL_ID : </a:t>
            </a:r>
            <a:r>
              <a:rPr lang="en-US" altLang="ko-KR" sz="1200" dirty="0" err="1">
                <a:latin typeface="+mj-ea"/>
                <a:ea typeface="+mj-ea"/>
              </a:rPr>
              <a:t>com.nges.main.mapper.CommonCodeMapper.selectCommonCode</a:t>
            </a:r>
            <a:r>
              <a:rPr lang="en-US" altLang="ko-KR" sz="1200" dirty="0">
                <a:latin typeface="+mj-ea"/>
                <a:ea typeface="+mj-ea"/>
              </a:rPr>
              <a:t> */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63318" y="2689142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상수 </a:t>
            </a:r>
            <a:r>
              <a:rPr lang="ko-KR" altLang="en-US" sz="1200" dirty="0" err="1">
                <a:latin typeface="+mn-ea"/>
              </a:rPr>
              <a:t>명명규칙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9382" y="3006286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명명표준</a:t>
            </a:r>
            <a:r>
              <a:rPr lang="en-US" altLang="ko-KR" sz="1200" dirty="0">
                <a:latin typeface="+mj-ea"/>
                <a:ea typeface="+mj-ea"/>
              </a:rPr>
              <a:t>: [</a:t>
            </a:r>
            <a:r>
              <a:rPr lang="ko-KR" altLang="ko-KR" sz="1200" dirty="0">
                <a:latin typeface="+mj-ea"/>
                <a:ea typeface="+mj-ea"/>
              </a:rPr>
              <a:t>표준단어조합</a:t>
            </a:r>
            <a:r>
              <a:rPr lang="en-US" altLang="ko-KR" sz="1200" dirty="0">
                <a:latin typeface="+mj-ea"/>
                <a:ea typeface="+mj-ea"/>
              </a:rPr>
              <a:t>] + “</a:t>
            </a:r>
            <a:r>
              <a:rPr lang="en-US" altLang="ko-KR" sz="1200" dirty="0" err="1">
                <a:latin typeface="+mj-ea"/>
                <a:ea typeface="+mj-ea"/>
              </a:rPr>
              <a:t>Const</a:t>
            </a:r>
            <a:r>
              <a:rPr lang="en-US" altLang="ko-KR" sz="1200" dirty="0">
                <a:latin typeface="+mj-ea"/>
                <a:ea typeface="+mj-ea"/>
              </a:rPr>
              <a:t>”, CONSTANT_CASE </a:t>
            </a:r>
            <a:r>
              <a:rPr lang="ko-KR" altLang="ko-KR" sz="1200" dirty="0">
                <a:latin typeface="+mj-ea"/>
                <a:ea typeface="+mj-ea"/>
              </a:rPr>
              <a:t>방식 사용</a:t>
            </a:r>
            <a:endParaRPr lang="en-US" altLang="ko-KR" sz="1200" dirty="0">
              <a:latin typeface="+mj-ea"/>
              <a:ea typeface="+mj-ea"/>
            </a:endParaRPr>
          </a:p>
          <a:p>
            <a:pPr marL="171450" lvl="0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상수명</a:t>
            </a:r>
            <a:r>
              <a:rPr lang="ko-KR" altLang="ko-KR" sz="1200" dirty="0">
                <a:latin typeface="+mj-ea"/>
                <a:ea typeface="+mj-ea"/>
              </a:rPr>
              <a:t> 하나 이상의 명사나 명사구를</a:t>
            </a:r>
            <a:r>
              <a:rPr lang="en-US" altLang="ko-KR" sz="1200" dirty="0">
                <a:latin typeface="+mj-ea"/>
                <a:ea typeface="+mj-ea"/>
              </a:rPr>
              <a:t> underscore(‘_’)</a:t>
            </a:r>
            <a:r>
              <a:rPr lang="ko-KR" altLang="ko-KR" sz="1200" dirty="0">
                <a:latin typeface="+mj-ea"/>
                <a:ea typeface="+mj-ea"/>
              </a:rPr>
              <a:t>로 결합한 형태로 선언하며 영문 대문자만 사용한다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lvl="0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같은 속성에 대한 선택 값을 나타내는 상수들은 공통된 </a:t>
            </a:r>
            <a:r>
              <a:rPr lang="ko-KR" altLang="ko-KR" sz="1200" dirty="0" err="1">
                <a:latin typeface="+mj-ea"/>
                <a:ea typeface="+mj-ea"/>
              </a:rPr>
              <a:t>접두어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ko-KR" sz="1200" dirty="0">
                <a:latin typeface="+mj-ea"/>
                <a:ea typeface="+mj-ea"/>
              </a:rPr>
              <a:t>혹은 </a:t>
            </a:r>
            <a:r>
              <a:rPr lang="ko-KR" altLang="ko-KR" sz="1200" dirty="0" err="1">
                <a:latin typeface="+mj-ea"/>
                <a:ea typeface="+mj-ea"/>
              </a:rPr>
              <a:t>접미어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ko-KR" sz="1200" dirty="0">
                <a:latin typeface="+mj-ea"/>
                <a:ea typeface="+mj-ea"/>
              </a:rPr>
              <a:t>를 사용할 수 있다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601218" lvl="1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예</a:t>
            </a:r>
            <a:r>
              <a:rPr lang="en-US" altLang="ko-KR" sz="1200" dirty="0">
                <a:latin typeface="+mj-ea"/>
                <a:ea typeface="+mj-ea"/>
              </a:rPr>
              <a:t>: private static final double MINIMUM_BALANCE = 0.0;</a:t>
            </a:r>
          </a:p>
          <a:p>
            <a:pPr marL="601218" lvl="1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예</a:t>
            </a:r>
            <a:r>
              <a:rPr lang="en-US" altLang="ko-KR" sz="1200" dirty="0">
                <a:latin typeface="+mj-ea"/>
                <a:ea typeface="+mj-ea"/>
              </a:rPr>
              <a:t>: private static final String SEARCH_BY_CUSTOMER_ID=”0001”;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63318" y="935641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변수 </a:t>
            </a:r>
            <a:r>
              <a:rPr lang="ko-KR" altLang="en-US" sz="1200" dirty="0" err="1">
                <a:latin typeface="+mn-ea"/>
              </a:rPr>
              <a:t>명명규칙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9382" y="1252785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표준단어를</a:t>
            </a:r>
            <a:r>
              <a:rPr lang="ko-KR" altLang="ko-KR" sz="1200" dirty="0">
                <a:latin typeface="+mj-ea"/>
                <a:ea typeface="+mj-ea"/>
              </a:rPr>
              <a:t> 조합하여 의미 있는 명사로 명명한다</a:t>
            </a:r>
            <a:r>
              <a:rPr lang="en-US" altLang="ko-KR" sz="1200" dirty="0">
                <a:latin typeface="+mj-ea"/>
                <a:ea typeface="+mj-ea"/>
              </a:rPr>
              <a:t>. (</a:t>
            </a:r>
            <a:r>
              <a:rPr lang="ko-KR" altLang="ko-KR" sz="1200" dirty="0">
                <a:latin typeface="+mj-ea"/>
                <a:ea typeface="+mj-ea"/>
              </a:rPr>
              <a:t>약어가 아닌 영문</a:t>
            </a:r>
            <a:r>
              <a:rPr lang="en-US" altLang="ko-KR" sz="1200" dirty="0">
                <a:latin typeface="+mj-ea"/>
                <a:ea typeface="+mj-ea"/>
              </a:rPr>
              <a:t> full </a:t>
            </a:r>
            <a:r>
              <a:rPr lang="ko-KR" altLang="ko-KR" sz="1200" dirty="0">
                <a:latin typeface="+mj-ea"/>
                <a:ea typeface="+mj-ea"/>
              </a:rPr>
              <a:t>명칭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</a:p>
          <a:p>
            <a:pPr marL="171450" lvl="0" indent="-171450" latinLnBrk="1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Temp, </a:t>
            </a:r>
            <a:r>
              <a:rPr lang="en-US" altLang="ko-KR" sz="1200" dirty="0" err="1">
                <a:latin typeface="+mj-ea"/>
                <a:ea typeface="+mj-ea"/>
              </a:rPr>
              <a:t>tmp</a:t>
            </a:r>
            <a:r>
              <a:rPr lang="ko-KR" altLang="ko-KR" sz="1200" dirty="0">
                <a:latin typeface="+mj-ea"/>
                <a:ea typeface="+mj-ea"/>
              </a:rPr>
              <a:t>와 같이 정확한 용도를 파악하기 힘든 명사는 사용하지 않는다</a:t>
            </a:r>
            <a:endParaRPr lang="en-US" altLang="ko-KR" sz="1200" dirty="0">
              <a:latin typeface="+mj-ea"/>
              <a:ea typeface="+mj-ea"/>
            </a:endParaRPr>
          </a:p>
          <a:p>
            <a:pPr marL="171450" lvl="0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밑에 언급된 예외를 제외하고 한 문자로 이루어진 변수의 선언은 금한다</a:t>
            </a:r>
            <a:r>
              <a:rPr lang="en-US" altLang="ko-KR" sz="1200" dirty="0">
                <a:latin typeface="+mj-ea"/>
                <a:ea typeface="+mj-ea"/>
              </a:rPr>
              <a:t>. (</a:t>
            </a:r>
            <a:r>
              <a:rPr lang="ko-KR" altLang="ko-KR" sz="1200" dirty="0">
                <a:latin typeface="+mj-ea"/>
                <a:ea typeface="+mj-ea"/>
              </a:rPr>
              <a:t>예</a:t>
            </a:r>
            <a:r>
              <a:rPr lang="en-US" altLang="ko-KR" sz="1200" dirty="0">
                <a:latin typeface="+mj-ea"/>
                <a:ea typeface="+mj-ea"/>
              </a:rPr>
              <a:t>: </a:t>
            </a:r>
            <a:r>
              <a:rPr lang="en-US" altLang="ko-KR" sz="1200" dirty="0" err="1">
                <a:latin typeface="+mj-ea"/>
                <a:ea typeface="+mj-ea"/>
              </a:rPr>
              <a:t>int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en-US" altLang="ko-KR" sz="1200" dirty="0" err="1">
                <a:latin typeface="+mj-ea"/>
                <a:ea typeface="+mj-ea"/>
              </a:rPr>
              <a:t>i</a:t>
            </a:r>
            <a:r>
              <a:rPr lang="en-US" altLang="ko-KR" sz="1200" dirty="0">
                <a:latin typeface="+mj-ea"/>
                <a:ea typeface="+mj-ea"/>
              </a:rPr>
              <a:t>=0)</a:t>
            </a:r>
          </a:p>
          <a:p>
            <a:pPr marL="171450" lvl="0" indent="-171450" latinLnBrk="1">
              <a:buFontTx/>
              <a:buChar char="-"/>
            </a:pPr>
            <a:r>
              <a:rPr lang="ko-KR" altLang="ko-KR" sz="1200" dirty="0">
                <a:latin typeface="+mj-ea"/>
                <a:ea typeface="+mj-ea"/>
              </a:rPr>
              <a:t>표준단어에서</a:t>
            </a:r>
            <a:r>
              <a:rPr lang="en-US" altLang="ko-KR" sz="1200" dirty="0">
                <a:latin typeface="+mj-ea"/>
                <a:ea typeface="+mj-ea"/>
              </a:rPr>
              <a:t> underscore(‘_’)</a:t>
            </a:r>
            <a:r>
              <a:rPr lang="ko-KR" altLang="ko-KR" sz="1200" dirty="0">
                <a:latin typeface="+mj-ea"/>
                <a:ea typeface="+mj-ea"/>
              </a:rPr>
              <a:t>가 존재하면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ko-KR" sz="1200" dirty="0">
                <a:latin typeface="+mj-ea"/>
                <a:ea typeface="+mj-ea"/>
              </a:rPr>
              <a:t>제거하고 카멜 표기 한다</a:t>
            </a:r>
            <a:r>
              <a:rPr lang="en-US" altLang="ko-KR" sz="1200" dirty="0">
                <a:latin typeface="+mj-ea"/>
                <a:ea typeface="+mj-ea"/>
              </a:rPr>
              <a:t> (</a:t>
            </a:r>
            <a:r>
              <a:rPr lang="ko-KR" altLang="ko-KR" sz="1200" dirty="0">
                <a:latin typeface="+mj-ea"/>
                <a:ea typeface="+mj-ea"/>
              </a:rPr>
              <a:t>예</a:t>
            </a:r>
            <a:r>
              <a:rPr lang="en-US" altLang="ko-KR" sz="1200" dirty="0">
                <a:latin typeface="+mj-ea"/>
                <a:ea typeface="+mj-ea"/>
              </a:rPr>
              <a:t>: 1</a:t>
            </a:r>
            <a:r>
              <a:rPr lang="ko-KR" altLang="ko-KR" sz="1200" dirty="0">
                <a:latin typeface="+mj-ea"/>
                <a:ea typeface="+mj-ea"/>
              </a:rPr>
              <a:t>일 적립가능횟수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en-US" altLang="ko-KR" sz="1200" dirty="0" err="1">
                <a:latin typeface="+mj-ea"/>
                <a:ea typeface="+mj-ea"/>
              </a:rPr>
              <a:t>onedayAddPossibilityNumber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</a:p>
          <a:p>
            <a:pPr marL="171450" lvl="0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예외 </a:t>
            </a:r>
            <a:r>
              <a:rPr lang="en-US" altLang="ko-KR" sz="1200" dirty="0">
                <a:latin typeface="+mj-ea"/>
                <a:ea typeface="+mj-ea"/>
              </a:rPr>
              <a:t>:</a:t>
            </a:r>
          </a:p>
          <a:p>
            <a:pPr marL="601218" lvl="1" indent="-171450" latinLnBrk="1">
              <a:buFontTx/>
              <a:buChar char="-"/>
            </a:pPr>
            <a:r>
              <a:rPr lang="ko-KR" altLang="ko-KR" sz="1200" dirty="0" err="1">
                <a:latin typeface="+mj-ea"/>
                <a:ea typeface="+mj-ea"/>
              </a:rPr>
              <a:t>반복문</a:t>
            </a:r>
            <a:r>
              <a:rPr lang="ko-KR" altLang="ko-KR" sz="1200" dirty="0">
                <a:latin typeface="+mj-ea"/>
                <a:ea typeface="+mj-ea"/>
              </a:rPr>
              <a:t> 내에서 사용하는 변수</a:t>
            </a:r>
            <a:r>
              <a:rPr lang="en-US" altLang="ko-KR" sz="1200" dirty="0">
                <a:latin typeface="+mj-ea"/>
                <a:ea typeface="+mj-ea"/>
              </a:rPr>
              <a:t>( for </a:t>
            </a:r>
            <a:r>
              <a:rPr lang="en-US" altLang="ko-KR" sz="1200" dirty="0" err="1">
                <a:latin typeface="+mj-ea"/>
                <a:ea typeface="+mj-ea"/>
              </a:rPr>
              <a:t>int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en-US" altLang="ko-KR" sz="1200" dirty="0" err="1">
                <a:latin typeface="+mj-ea"/>
                <a:ea typeface="+mj-ea"/>
              </a:rPr>
              <a:t>i</a:t>
            </a:r>
            <a:r>
              <a:rPr lang="en-US" altLang="ko-KR" sz="1200" dirty="0">
                <a:latin typeface="+mj-ea"/>
                <a:ea typeface="+mj-ea"/>
              </a:rPr>
              <a:t>=0;i&lt;10;i++)</a:t>
            </a:r>
          </a:p>
          <a:p>
            <a:pPr marL="601218" lvl="1" indent="-171450" latinLnBrk="1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Try-catch</a:t>
            </a:r>
            <a:r>
              <a:rPr lang="ko-KR" altLang="ko-KR" sz="1200" dirty="0">
                <a:latin typeface="+mj-ea"/>
                <a:ea typeface="+mj-ea"/>
              </a:rPr>
              <a:t>문의</a:t>
            </a:r>
            <a:r>
              <a:rPr lang="en-US" altLang="ko-KR" sz="1200" dirty="0">
                <a:latin typeface="+mj-ea"/>
                <a:ea typeface="+mj-ea"/>
              </a:rPr>
              <a:t> exception </a:t>
            </a:r>
            <a:r>
              <a:rPr lang="ko-KR" altLang="ko-KR" sz="1200" dirty="0" err="1">
                <a:latin typeface="+mj-ea"/>
                <a:ea typeface="+mj-ea"/>
              </a:rPr>
              <a:t>파라미터명</a:t>
            </a:r>
            <a:r>
              <a:rPr lang="en-US" altLang="ko-KR" sz="1200" dirty="0">
                <a:latin typeface="+mj-ea"/>
                <a:ea typeface="+mj-ea"/>
              </a:rPr>
              <a:t>( </a:t>
            </a:r>
            <a:r>
              <a:rPr lang="ko-KR" altLang="ko-KR" sz="1200" dirty="0">
                <a:latin typeface="+mj-ea"/>
                <a:ea typeface="+mj-ea"/>
              </a:rPr>
              <a:t>예</a:t>
            </a:r>
            <a:r>
              <a:rPr lang="en-US" altLang="ko-KR" sz="1200" dirty="0">
                <a:latin typeface="+mj-ea"/>
                <a:ea typeface="+mj-ea"/>
              </a:rPr>
              <a:t>: e )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09112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728319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2024-09-12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김용운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2024-12-30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PI</a:t>
                      </a:r>
                      <a:r>
                        <a:rPr lang="en-US" altLang="ko-KR" sz="10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검토 완료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김용운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8. </a:t>
            </a:r>
            <a:r>
              <a:rPr lang="ko-KR" altLang="ko-KR" dirty="0"/>
              <a:t>개발명명표준</a:t>
            </a:r>
            <a:br>
              <a:rPr lang="ko-KR" altLang="ko-KR" dirty="0"/>
            </a:br>
            <a:endParaRPr lang="ko-KR" altLang="en-US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388354"/>
              </p:ext>
            </p:extLst>
          </p:nvPr>
        </p:nvGraphicFramePr>
        <p:xfrm>
          <a:off x="717999" y="824025"/>
          <a:ext cx="8576608" cy="534264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144152">
                  <a:extLst>
                    <a:ext uri="{9D8B030D-6E8A-4147-A177-3AD203B41FA5}">
                      <a16:colId xmlns:a16="http://schemas.microsoft.com/office/drawing/2014/main" val="1509762021"/>
                    </a:ext>
                  </a:extLst>
                </a:gridCol>
                <a:gridCol w="2144152">
                  <a:extLst>
                    <a:ext uri="{9D8B030D-6E8A-4147-A177-3AD203B41FA5}">
                      <a16:colId xmlns:a16="http://schemas.microsoft.com/office/drawing/2014/main" val="3645354199"/>
                    </a:ext>
                  </a:extLst>
                </a:gridCol>
                <a:gridCol w="2144152">
                  <a:extLst>
                    <a:ext uri="{9D8B030D-6E8A-4147-A177-3AD203B41FA5}">
                      <a16:colId xmlns:a16="http://schemas.microsoft.com/office/drawing/2014/main" val="2882977932"/>
                    </a:ext>
                  </a:extLst>
                </a:gridCol>
                <a:gridCol w="2144152">
                  <a:extLst>
                    <a:ext uri="{9D8B030D-6E8A-4147-A177-3AD203B41FA5}">
                      <a16:colId xmlns:a16="http://schemas.microsoft.com/office/drawing/2014/main" val="1963435624"/>
                    </a:ext>
                  </a:extLst>
                </a:gridCol>
              </a:tblGrid>
              <a:tr h="232289">
                <a:tc gridSpan="2"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kern="100" dirty="0" err="1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</a:rPr>
                        <a:t>표준동사명</a:t>
                      </a:r>
                      <a:endParaRPr lang="ko-KR" sz="1000" kern="1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kern="100" dirty="0" err="1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</a:rPr>
                        <a:t>표준동사명</a:t>
                      </a:r>
                      <a:endParaRPr lang="ko-KR" sz="1000" kern="1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254623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Acquire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취득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inquire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조회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1330139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Adjust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조정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 err="1">
                          <a:effectLst/>
                        </a:rPr>
                        <a:t>inhouse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입고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1101994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Apply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적용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issue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발행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891854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Approve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승인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make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작성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3128007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Calculate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계산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manage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관리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9382012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highlight>
                            <a:srgbClr val="FFFF00"/>
                          </a:highlight>
                        </a:rPr>
                        <a:t>Cancel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취소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monitor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감시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1492397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Certify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인증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print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출력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983720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Change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변경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receive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수신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4247319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Check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검사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register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등록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991978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highlight>
                            <a:srgbClr val="FFFF00"/>
                          </a:highlight>
                        </a:rPr>
                        <a:t>Create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생성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reject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반려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3814223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Decide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판단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reserve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예약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807830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Delay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지연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highlight>
                            <a:srgbClr val="FFFF00"/>
                          </a:highlight>
                        </a:rPr>
                        <a:t>retrieve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검색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78036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Decrypt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복호화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highlight>
                            <a:srgbClr val="FFFF00"/>
                          </a:highlight>
                        </a:rPr>
                        <a:t>save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저장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928141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Download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다운로드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select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선택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6820483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Delivery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출고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send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발송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506632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Encrypt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암호화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set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설정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0237995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Execute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실행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transmit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전송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271159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Extract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추출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upload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업로드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105507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Find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찾기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validate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검증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7969359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Handle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처리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wait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대기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0194750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highlight>
                            <a:srgbClr val="FFFF00"/>
                          </a:highlight>
                        </a:rPr>
                        <a:t>Delete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삭제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highlight>
                            <a:srgbClr val="FFFF00"/>
                          </a:highlight>
                        </a:rPr>
                        <a:t>update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kern="100" dirty="0">
                          <a:effectLst/>
                        </a:rPr>
                        <a:t>수정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0185724"/>
                  </a:ext>
                </a:extLst>
              </a:tr>
              <a:tr h="232289"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Get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0" algn="ctr" latinLnBrk="1">
                        <a:spcAft>
                          <a:spcPts val="0"/>
                        </a:spcAft>
                      </a:pPr>
                      <a:r>
                        <a:rPr lang="ko-KR" sz="1000" kern="100">
                          <a:effectLst/>
                        </a:rPr>
                        <a:t>조회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 </a:t>
                      </a:r>
                      <a:endParaRPr lang="ko-KR" sz="10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 </a:t>
                      </a:r>
                      <a:endParaRPr lang="ko-KR" sz="10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0498" marR="104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5563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1423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9. </a:t>
            </a:r>
            <a:r>
              <a:rPr lang="ko-KR" altLang="ko-KR" dirty="0"/>
              <a:t>개발</a:t>
            </a:r>
            <a:r>
              <a:rPr lang="ko-KR" altLang="en-US" dirty="0"/>
              <a:t>코드</a:t>
            </a:r>
            <a:r>
              <a:rPr lang="ko-KR" altLang="ko-KR" dirty="0"/>
              <a:t>표준</a:t>
            </a:r>
            <a:br>
              <a:rPr lang="ko-KR" altLang="ko-KR" dirty="0"/>
            </a:br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50072A-19BD-EC99-3AD5-1A7AAC40DEC0}"/>
              </a:ext>
            </a:extLst>
          </p:cNvPr>
          <p:cNvSpPr txBox="1"/>
          <p:nvPr/>
        </p:nvSpPr>
        <p:spPr>
          <a:xfrm>
            <a:off x="659736" y="762669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>
                <a:latin typeface="+mj-ea"/>
                <a:ea typeface="+mj-ea"/>
              </a:rPr>
              <a:t>개발부문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오픈소스 </a:t>
            </a:r>
            <a:r>
              <a:rPr lang="ko-KR" altLang="en-US" sz="1200" dirty="0" err="1">
                <a:latin typeface="+mj-ea"/>
                <a:ea typeface="+mj-ea"/>
              </a:rPr>
              <a:t>활용부분은</a:t>
            </a:r>
            <a:r>
              <a:rPr lang="ko-KR" altLang="en-US" sz="1200" dirty="0">
                <a:latin typeface="+mj-ea"/>
                <a:ea typeface="+mj-ea"/>
              </a:rPr>
              <a:t> 제외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에 적용할 표준을 정의하는 것으로 개발자 상호간에 개발 표준을 공유하여 소스 코드의 일관성 확보를 목적으로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r>
              <a:rPr lang="ko-KR" altLang="en-US" sz="1200" dirty="0">
                <a:latin typeface="+mj-ea"/>
                <a:ea typeface="+mj-ea"/>
              </a:rPr>
              <a:t>코딩 스타일은 </a:t>
            </a:r>
            <a:r>
              <a:rPr lang="ko-KR" altLang="en-US" sz="1200" dirty="0" err="1">
                <a:latin typeface="+mj-ea"/>
                <a:ea typeface="+mj-ea"/>
              </a:rPr>
              <a:t>소스개발에</a:t>
            </a:r>
            <a:r>
              <a:rPr lang="ko-KR" altLang="en-US" sz="1200" dirty="0">
                <a:latin typeface="+mj-ea"/>
                <a:ea typeface="+mj-ea"/>
              </a:rPr>
              <a:t> 대한 규칙을 정의하는 것으로 표준화와 일관성을 확보하는 것을 목적으로 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r>
              <a:rPr lang="ko-KR" altLang="en-US" sz="1200" dirty="0">
                <a:latin typeface="+mj-ea"/>
                <a:ea typeface="+mj-ea"/>
              </a:rPr>
              <a:t>간결함 및 </a:t>
            </a:r>
            <a:r>
              <a:rPr lang="ko-KR" altLang="en-US" sz="1200" dirty="0" err="1">
                <a:latin typeface="+mj-ea"/>
                <a:ea typeface="+mj-ea"/>
              </a:rPr>
              <a:t>가독성에</a:t>
            </a:r>
            <a:r>
              <a:rPr lang="ko-KR" altLang="en-US" sz="1200" dirty="0">
                <a:latin typeface="+mj-ea"/>
                <a:ea typeface="+mj-ea"/>
              </a:rPr>
              <a:t> 지장이 없을 경우 명확히 지키지 않아도 무방하다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en-US" sz="1200" dirty="0">
              <a:latin typeface="+mj-ea"/>
              <a:ea typeface="+mj-ea"/>
            </a:endParaRPr>
          </a:p>
          <a:p>
            <a:endParaRPr lang="ko-KR" altLang="en-US" sz="1200" dirty="0">
              <a:latin typeface="+mj-ea"/>
              <a:ea typeface="+mj-ea"/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672149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3526" y="1878733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err="1">
                <a:latin typeface="+mn-ea"/>
              </a:rPr>
              <a:t>코딩원칙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6" y="2190545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주석은 모든 코드에 상세히 기술하는 것을 원칙으로 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소스 코드는 불가피한 내용을 제외하고 원칙적으로 중복을 금지한다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소스 코드에서 사용하는 모든 단어는 </a:t>
            </a:r>
            <a:r>
              <a:rPr lang="ko-KR" altLang="en-US" sz="1200" dirty="0" err="1">
                <a:latin typeface="+mj-ea"/>
                <a:ea typeface="+mj-ea"/>
              </a:rPr>
              <a:t>용어사전의</a:t>
            </a:r>
            <a:r>
              <a:rPr lang="ko-KR" altLang="en-US" sz="1200" dirty="0">
                <a:latin typeface="+mj-ea"/>
                <a:ea typeface="+mj-ea"/>
              </a:rPr>
              <a:t> 내용을 기준으로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개발 및 테스트를 수행함에 있어 기능과 성능은 물론 보안에도 각별한 주의를 기울인다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en-US" sz="1200" dirty="0"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3526" y="3091648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err="1">
                <a:latin typeface="+mn-ea"/>
              </a:rPr>
              <a:t>코딩스타일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6" y="340346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주석은 모든 코드에 상세히 기술하는 것을 원칙으로 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소스 코드는 불가피한 내용을 제외하고 원칙적으로 중복을 금지한다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소스 코드에서 사용하는 모든 단어는 </a:t>
            </a:r>
            <a:r>
              <a:rPr lang="ko-KR" altLang="en-US" sz="1200" dirty="0" err="1">
                <a:latin typeface="+mj-ea"/>
                <a:ea typeface="+mj-ea"/>
              </a:rPr>
              <a:t>용어사전의</a:t>
            </a:r>
            <a:r>
              <a:rPr lang="ko-KR" altLang="en-US" sz="1200" dirty="0">
                <a:latin typeface="+mj-ea"/>
                <a:ea typeface="+mj-ea"/>
              </a:rPr>
              <a:t> 내용을 기준으로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개발 및 테스트를 수행함에 있어 기능과 성능은 물론 보안에도 각별한 주의를 기울인다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en-US" sz="1200" dirty="0">
              <a:latin typeface="+mj-ea"/>
              <a:ea typeface="+mj-ea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49303"/>
              </p:ext>
            </p:extLst>
          </p:nvPr>
        </p:nvGraphicFramePr>
        <p:xfrm>
          <a:off x="825975" y="4269270"/>
          <a:ext cx="8167417" cy="20034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36560">
                  <a:extLst>
                    <a:ext uri="{9D8B030D-6E8A-4147-A177-3AD203B41FA5}">
                      <a16:colId xmlns:a16="http://schemas.microsoft.com/office/drawing/2014/main" val="1590739367"/>
                    </a:ext>
                  </a:extLst>
                </a:gridCol>
                <a:gridCol w="6530857">
                  <a:extLst>
                    <a:ext uri="{9D8B030D-6E8A-4147-A177-3AD203B41FA5}">
                      <a16:colId xmlns:a16="http://schemas.microsoft.com/office/drawing/2014/main" val="3988143051"/>
                    </a:ext>
                  </a:extLst>
                </a:gridCol>
              </a:tblGrid>
              <a:tr h="35244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indent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indent tab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을 사용하지 않고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space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만 사용한다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indent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의 크기는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4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로 한다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421463"/>
                  </a:ext>
                </a:extLst>
              </a:tr>
              <a:tr h="9832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space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indent tab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을 사용하지 않고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space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만 사용한다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한 줄에는 하나의 만 기술한다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statement .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semicolon, comma, </a:t>
                      </a:r>
                      <a:r>
                        <a:rPr lang="ko-KR" altLang="en-US" sz="1000" kern="100" spc="0" dirty="0" err="1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예약어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 뒤에는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space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를 둔다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unary operation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에는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space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를 두지 않는다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.(ex. </a:t>
                      </a:r>
                      <a:r>
                        <a:rPr lang="en-US" altLang="ko-KR" sz="1000" kern="10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i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++;)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binary operation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에는 양쪽에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space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를 둔다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(I = </a:t>
                      </a:r>
                      <a:r>
                        <a:rPr lang="en-US" altLang="ko-KR" sz="1000" kern="100" spc="0" dirty="0" err="1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i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 + 1;)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괄호 안에 괄호가 있는 경우에는 괄호 사이에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space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를 두지 않는다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05782"/>
                  </a:ext>
                </a:extLst>
              </a:tr>
              <a:tr h="66782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brace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‘{’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와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‘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}’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는 새로운 라인에 기술하며 다른 내용과 함께 기술하지 않는다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( </a:t>
                      </a:r>
                      <a:r>
                        <a:rPr lang="ko-KR" altLang="en-US" sz="1000" kern="100" spc="0" dirty="0" err="1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주석제외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)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‘{’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는 기존의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‘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}’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와 비교해서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Indent(4-space)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를 준다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‘}’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는 짝이 되는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‘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{’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과 동일하게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indent(4-space)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를 준다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2540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- Brace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에 주석을 기입하는 경우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‘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//’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주석을 사용한다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.</a:t>
                      </a:r>
                      <a:endParaRPr lang="ko-KR" altLang="en-US" sz="10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564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735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9. </a:t>
            </a:r>
            <a:r>
              <a:rPr lang="ko-KR" altLang="ko-KR" dirty="0"/>
              <a:t>개발</a:t>
            </a:r>
            <a:r>
              <a:rPr lang="ko-KR" altLang="en-US" dirty="0"/>
              <a:t>코드</a:t>
            </a:r>
            <a:r>
              <a:rPr lang="ko-KR" altLang="ko-KR" dirty="0"/>
              <a:t>표준</a:t>
            </a:r>
            <a:br>
              <a:rPr lang="ko-KR" altLang="ko-KR" dirty="0"/>
            </a:b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3526" y="87826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로깅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6" y="1190081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latin typeface="+mj-ea"/>
                <a:ea typeface="+mj-ea"/>
              </a:rPr>
              <a:t>Logback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en-US" sz="1200" dirty="0" err="1">
                <a:latin typeface="+mj-ea"/>
                <a:ea typeface="+mj-ea"/>
              </a:rPr>
              <a:t>프레임웍을</a:t>
            </a:r>
            <a:r>
              <a:rPr lang="ko-KR" altLang="en-US" sz="1200" dirty="0">
                <a:latin typeface="+mj-ea"/>
                <a:ea typeface="+mj-ea"/>
              </a:rPr>
              <a:t> 사용하여 로깅을 하며</a:t>
            </a:r>
            <a:r>
              <a:rPr lang="en-US" altLang="ko-KR" sz="1200" dirty="0">
                <a:latin typeface="+mj-ea"/>
                <a:ea typeface="+mj-ea"/>
              </a:rPr>
              <a:t>, Java</a:t>
            </a:r>
            <a:r>
              <a:rPr lang="ko-KR" altLang="en-US" sz="1200" dirty="0">
                <a:latin typeface="+mj-ea"/>
                <a:ea typeface="+mj-ea"/>
              </a:rPr>
              <a:t>에서 가장 많이 사용되었던 로깅 라이브러리인 </a:t>
            </a:r>
            <a:r>
              <a:rPr lang="en-US" altLang="ko-KR" sz="1200" dirty="0">
                <a:latin typeface="+mj-ea"/>
                <a:ea typeface="+mj-ea"/>
              </a:rPr>
              <a:t>log4j</a:t>
            </a:r>
            <a:r>
              <a:rPr lang="ko-KR" altLang="en-US" sz="1200" dirty="0">
                <a:latin typeface="+mj-ea"/>
                <a:ea typeface="+mj-ea"/>
              </a:rPr>
              <a:t>의 후속 </a:t>
            </a:r>
            <a:r>
              <a:rPr lang="ko-KR" altLang="en-US" sz="1200" dirty="0" err="1">
                <a:latin typeface="+mj-ea"/>
                <a:ea typeface="+mj-ea"/>
              </a:rPr>
              <a:t>버전임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r>
              <a:rPr lang="ko-KR" altLang="en-US" sz="1200" dirty="0">
                <a:latin typeface="+mj-ea"/>
                <a:ea typeface="+mj-ea"/>
              </a:rPr>
              <a:t>설정자동반영</a:t>
            </a:r>
            <a:r>
              <a:rPr lang="en-US" altLang="ko-KR" sz="1200" dirty="0">
                <a:latin typeface="+mj-ea"/>
                <a:ea typeface="+mj-ea"/>
              </a:rPr>
              <a:t>,</a:t>
            </a:r>
            <a:r>
              <a:rPr lang="ko-KR" altLang="en-US" sz="1200" dirty="0">
                <a:latin typeface="+mj-ea"/>
                <a:ea typeface="+mj-ea"/>
              </a:rPr>
              <a:t>로그 파일 </a:t>
            </a:r>
            <a:r>
              <a:rPr lang="ko-KR" altLang="en-US" sz="1200" dirty="0" err="1">
                <a:latin typeface="+mj-ea"/>
                <a:ea typeface="+mj-ea"/>
              </a:rPr>
              <a:t>자동제거</a:t>
            </a:r>
            <a:r>
              <a:rPr lang="en-US" altLang="ko-KR" sz="1200" dirty="0">
                <a:latin typeface="+mj-ea"/>
                <a:ea typeface="+mj-ea"/>
              </a:rPr>
              <a:t>,</a:t>
            </a:r>
            <a:r>
              <a:rPr lang="ko-KR" altLang="en-US" sz="1200" dirty="0" err="1">
                <a:latin typeface="+mj-ea"/>
                <a:ea typeface="+mj-ea"/>
              </a:rPr>
              <a:t>자동압축</a:t>
            </a:r>
            <a:r>
              <a:rPr lang="en-US" altLang="ko-KR" sz="1200" dirty="0">
                <a:latin typeface="+mj-ea"/>
                <a:ea typeface="+mj-ea"/>
              </a:rPr>
              <a:t>,</a:t>
            </a:r>
            <a:r>
              <a:rPr lang="ko-KR" altLang="en-US" sz="1200" dirty="0">
                <a:latin typeface="+mj-ea"/>
                <a:ea typeface="+mj-ea"/>
              </a:rPr>
              <a:t>로그파일 </a:t>
            </a:r>
            <a:r>
              <a:rPr lang="ko-KR" altLang="en-US" sz="1200" dirty="0" err="1">
                <a:latin typeface="+mj-ea"/>
                <a:ea typeface="+mj-ea"/>
              </a:rPr>
              <a:t>공유로깅</a:t>
            </a:r>
            <a:r>
              <a:rPr lang="en-US" altLang="ko-KR" sz="1200" dirty="0">
                <a:latin typeface="+mj-ea"/>
                <a:ea typeface="+mj-ea"/>
              </a:rPr>
              <a:t>,</a:t>
            </a:r>
            <a:r>
              <a:rPr lang="ko-KR" altLang="en-US" sz="1200" dirty="0">
                <a:latin typeface="+mj-ea"/>
                <a:ea typeface="+mj-ea"/>
              </a:rPr>
              <a:t>설정에 조건지정등에 대한 다양한 기능을 제공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en-US" sz="1200" dirty="0">
              <a:latin typeface="+mj-ea"/>
              <a:ea typeface="+mj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4" y="1694384"/>
            <a:ext cx="84151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err="1">
                <a:latin typeface="+mj-ea"/>
                <a:ea typeface="+mj-ea"/>
              </a:rPr>
              <a:t>기본표준</a:t>
            </a:r>
            <a:endParaRPr lang="en-US" altLang="ko-KR" sz="1200" b="1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Log Framework Logger</a:t>
            </a:r>
            <a:r>
              <a:rPr lang="ko-KR" altLang="en-US" sz="1200" dirty="0">
                <a:latin typeface="+mj-ea"/>
                <a:ea typeface="+mj-ea"/>
              </a:rPr>
              <a:t>는 반드시 에서 제공한 만을 사용한다 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Log debug, info, warn, error</a:t>
            </a:r>
            <a:r>
              <a:rPr lang="ko-KR" altLang="en-US" sz="1200" dirty="0">
                <a:latin typeface="+mj-ea"/>
                <a:ea typeface="+mj-ea"/>
              </a:rPr>
              <a:t>로 구별하여 사용한다 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Log</a:t>
            </a:r>
            <a:r>
              <a:rPr lang="ko-KR" altLang="en-US" sz="1200" dirty="0">
                <a:latin typeface="+mj-ea"/>
                <a:ea typeface="+mj-ea"/>
              </a:rPr>
              <a:t>는 반드시 발생 시간과 위치 그리고 내용을 포함한다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debug</a:t>
            </a:r>
            <a:r>
              <a:rPr lang="ko-KR" altLang="en-US" sz="1200" dirty="0">
                <a:latin typeface="+mj-ea"/>
                <a:ea typeface="+mj-ea"/>
              </a:rPr>
              <a:t>는 개발자가 개발 시에만 사용하고 운영 중에는 사용하지 않는다 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info log </a:t>
            </a:r>
            <a:r>
              <a:rPr lang="ko-KR" altLang="en-US" sz="1200" dirty="0">
                <a:latin typeface="+mj-ea"/>
                <a:ea typeface="+mj-ea"/>
              </a:rPr>
              <a:t>는 운영자에게 도움이 될 내용을 기록한다 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warn log</a:t>
            </a:r>
            <a:r>
              <a:rPr lang="ko-KR" altLang="en-US" sz="1200" dirty="0">
                <a:latin typeface="+mj-ea"/>
                <a:ea typeface="+mj-ea"/>
              </a:rPr>
              <a:t>는 </a:t>
            </a:r>
            <a:r>
              <a:rPr lang="en-US" altLang="ko-KR" sz="1200" dirty="0">
                <a:latin typeface="+mj-ea"/>
                <a:ea typeface="+mj-ea"/>
              </a:rPr>
              <a:t>error</a:t>
            </a:r>
            <a:r>
              <a:rPr lang="ko-KR" altLang="en-US" sz="1200" dirty="0">
                <a:latin typeface="+mj-ea"/>
                <a:ea typeface="+mj-ea"/>
              </a:rPr>
              <a:t>는 아니나 잠재적인 발생이 가능한 내용을 기록한다 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error log error code</a:t>
            </a:r>
            <a:r>
              <a:rPr lang="ko-KR" altLang="en-US" sz="1200" dirty="0">
                <a:latin typeface="+mj-ea"/>
                <a:ea typeface="+mj-ea"/>
              </a:rPr>
              <a:t>와 함께 </a:t>
            </a:r>
            <a:r>
              <a:rPr lang="en-US" altLang="ko-KR" sz="1200" dirty="0">
                <a:latin typeface="+mj-ea"/>
                <a:ea typeface="+mj-ea"/>
              </a:rPr>
              <a:t>error</a:t>
            </a:r>
            <a:r>
              <a:rPr lang="ko-KR" altLang="en-US" sz="1200" dirty="0">
                <a:latin typeface="+mj-ea"/>
                <a:ea typeface="+mj-ea"/>
              </a:rPr>
              <a:t>에 대한 내용을 기록한다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en-US" sz="1200" dirty="0">
              <a:latin typeface="+mj-ea"/>
              <a:ea typeface="+mj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5" y="3264044"/>
            <a:ext cx="792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j-ea"/>
                <a:ea typeface="+mj-ea"/>
              </a:rPr>
              <a:t>logging </a:t>
            </a:r>
            <a:r>
              <a:rPr lang="ko-KR" altLang="en-US" sz="1200" b="1" dirty="0">
                <a:latin typeface="+mj-ea"/>
                <a:ea typeface="+mj-ea"/>
              </a:rPr>
              <a:t>처리</a:t>
            </a:r>
            <a:endParaRPr lang="en-US" altLang="ko-KR" sz="1200" b="1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개발자는 </a:t>
            </a:r>
            <a:r>
              <a:rPr lang="en-US" altLang="ko-KR" sz="1200" dirty="0">
                <a:latin typeface="+mj-ea"/>
                <a:ea typeface="+mj-ea"/>
              </a:rPr>
              <a:t>Log </a:t>
            </a:r>
            <a:r>
              <a:rPr lang="ko-KR" altLang="en-US" sz="1200" dirty="0">
                <a:latin typeface="+mj-ea"/>
                <a:ea typeface="+mj-ea"/>
              </a:rPr>
              <a:t>출력을 위해 </a:t>
            </a:r>
            <a:r>
              <a:rPr lang="en-US" altLang="ko-KR" sz="1200" dirty="0" err="1">
                <a:latin typeface="+mj-ea"/>
                <a:ea typeface="+mj-ea"/>
              </a:rPr>
              <a:t>System.out.println</a:t>
            </a:r>
            <a:r>
              <a:rPr lang="en-US" altLang="ko-KR" sz="1200" dirty="0">
                <a:latin typeface="+mj-ea"/>
                <a:ea typeface="+mj-ea"/>
              </a:rPr>
              <a:t>()</a:t>
            </a:r>
            <a:r>
              <a:rPr lang="ko-KR" altLang="en-US" sz="1200" dirty="0">
                <a:latin typeface="+mj-ea"/>
                <a:ea typeface="+mj-ea"/>
              </a:rPr>
              <a:t>을 사용할 수 없다</a:t>
            </a:r>
            <a:r>
              <a:rPr lang="en-US" altLang="ko-KR" sz="1200" dirty="0">
                <a:latin typeface="+mj-ea"/>
                <a:ea typeface="+mj-ea"/>
              </a:rPr>
              <a:t>( </a:t>
            </a:r>
            <a:r>
              <a:rPr lang="en-US" altLang="ko-KR" sz="1200" dirty="0" err="1">
                <a:latin typeface="+mj-ea"/>
                <a:ea typeface="+mj-ea"/>
              </a:rPr>
              <a:t>System.out.println</a:t>
            </a:r>
            <a:r>
              <a:rPr lang="en-US" altLang="ko-KR" sz="1200" dirty="0">
                <a:latin typeface="+mj-ea"/>
                <a:ea typeface="+mj-ea"/>
              </a:rPr>
              <a:t>() </a:t>
            </a:r>
            <a:r>
              <a:rPr lang="ko-KR" altLang="en-US" sz="1200" dirty="0">
                <a:latin typeface="+mj-ea"/>
                <a:ea typeface="+mj-ea"/>
              </a:rPr>
              <a:t>사용하지 않는다</a:t>
            </a:r>
            <a:r>
              <a:rPr lang="en-US" altLang="ko-KR" sz="1200" dirty="0">
                <a:latin typeface="+mj-ea"/>
                <a:ea typeface="+mj-ea"/>
              </a:rPr>
              <a:t>.)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모든 로그는 </a:t>
            </a:r>
            <a:r>
              <a:rPr lang="en-US" altLang="ko-KR" sz="1200" dirty="0" err="1">
                <a:latin typeface="+mj-ea"/>
                <a:ea typeface="+mj-ea"/>
              </a:rPr>
              <a:t>Logback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프레임워크를 이용하여 로그를 남겨야 한다</a:t>
            </a:r>
            <a:endParaRPr lang="en-US" altLang="ko-KR" sz="1200" b="1" dirty="0">
              <a:latin typeface="+mj-ea"/>
              <a:ea typeface="+mj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5" y="4092570"/>
            <a:ext cx="792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j-ea"/>
                <a:ea typeface="+mj-ea"/>
              </a:rPr>
              <a:t>logger </a:t>
            </a:r>
            <a:r>
              <a:rPr lang="ko-KR" altLang="en-US" sz="1200" b="1" dirty="0">
                <a:latin typeface="+mj-ea"/>
                <a:ea typeface="+mj-ea"/>
              </a:rPr>
              <a:t>선언</a:t>
            </a:r>
            <a:endParaRPr lang="en-US" altLang="ko-KR" sz="1200" b="1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Logger</a:t>
            </a:r>
            <a:r>
              <a:rPr lang="ko-KR" altLang="en-US" sz="1200" dirty="0">
                <a:latin typeface="+mj-ea"/>
                <a:ea typeface="+mj-ea"/>
              </a:rPr>
              <a:t>는 </a:t>
            </a:r>
            <a:r>
              <a:rPr lang="en-US" altLang="ko-KR" sz="1200" dirty="0">
                <a:latin typeface="+mj-ea"/>
                <a:ea typeface="+mj-ea"/>
              </a:rPr>
              <a:t>org.slf4j.LoggerFactory</a:t>
            </a:r>
            <a:r>
              <a:rPr lang="ko-KR" altLang="en-US" sz="1200" dirty="0">
                <a:latin typeface="+mj-ea"/>
                <a:ea typeface="+mj-ea"/>
              </a:rPr>
              <a:t>에서 사용되는 </a:t>
            </a:r>
            <a:r>
              <a:rPr lang="en-US" altLang="ko-KR" sz="1200" dirty="0">
                <a:latin typeface="+mj-ea"/>
                <a:ea typeface="+mj-ea"/>
              </a:rPr>
              <a:t>Logger</a:t>
            </a:r>
            <a:r>
              <a:rPr lang="ko-KR" altLang="en-US" sz="1200" dirty="0">
                <a:latin typeface="+mj-ea"/>
                <a:ea typeface="+mj-ea"/>
              </a:rPr>
              <a:t>를 사용하도록 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Lombok</a:t>
            </a:r>
            <a:r>
              <a:rPr lang="ko-KR" altLang="en-US" sz="1200" dirty="0">
                <a:latin typeface="+mj-ea"/>
                <a:ea typeface="+mj-ea"/>
              </a:rPr>
              <a:t>을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사용시 </a:t>
            </a:r>
            <a:r>
              <a:rPr lang="ko-KR" altLang="en-US" sz="1200" dirty="0" err="1">
                <a:latin typeface="+mj-ea"/>
                <a:ea typeface="+mj-ea"/>
              </a:rPr>
              <a:t>어노테이션에</a:t>
            </a:r>
            <a:r>
              <a:rPr lang="ko-KR" altLang="en-US" sz="1200" dirty="0">
                <a:latin typeface="+mj-ea"/>
                <a:ea typeface="+mj-ea"/>
              </a:rPr>
              <a:t> 의한 </a:t>
            </a:r>
            <a:r>
              <a:rPr lang="ko-KR" altLang="en-US" sz="1200" dirty="0" err="1">
                <a:latin typeface="+mj-ea"/>
                <a:ea typeface="+mj-ea"/>
              </a:rPr>
              <a:t>로거</a:t>
            </a:r>
            <a:r>
              <a:rPr lang="en-US" altLang="ko-KR" sz="1200" dirty="0">
                <a:latin typeface="+mj-ea"/>
                <a:ea typeface="+mj-ea"/>
              </a:rPr>
              <a:t>(@Slf4J)</a:t>
            </a:r>
            <a:r>
              <a:rPr lang="ko-KR" altLang="en-US" sz="1200" dirty="0">
                <a:latin typeface="+mj-ea"/>
                <a:ea typeface="+mj-ea"/>
              </a:rPr>
              <a:t>를 지정 할 수 있다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5" y="4738901"/>
            <a:ext cx="88989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j-ea"/>
                <a:ea typeface="+mj-ea"/>
              </a:rPr>
              <a:t>logger </a:t>
            </a:r>
            <a:r>
              <a:rPr lang="ko-KR" altLang="en-US" sz="1200" b="1" dirty="0">
                <a:latin typeface="+mj-ea"/>
                <a:ea typeface="+mj-ea"/>
              </a:rPr>
              <a:t>활용</a:t>
            </a:r>
            <a:endParaRPr lang="en-US" altLang="ko-KR" sz="1200" b="1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Logger</a:t>
            </a:r>
            <a:r>
              <a:rPr lang="ko-KR" altLang="en-US" sz="1200" dirty="0">
                <a:latin typeface="+mj-ea"/>
                <a:ea typeface="+mj-ea"/>
              </a:rPr>
              <a:t>는 </a:t>
            </a:r>
            <a:r>
              <a:rPr lang="en-US" altLang="ko-KR" sz="1200" dirty="0">
                <a:latin typeface="+mj-ea"/>
                <a:ea typeface="+mj-ea"/>
              </a:rPr>
              <a:t>debug, info, warn, error 4</a:t>
            </a:r>
            <a:r>
              <a:rPr lang="ko-KR" altLang="en-US" sz="1200" dirty="0">
                <a:latin typeface="+mj-ea"/>
                <a:ea typeface="+mj-ea"/>
              </a:rPr>
              <a:t>개의 </a:t>
            </a:r>
            <a:r>
              <a:rPr lang="ko-KR" altLang="en-US" sz="1200" dirty="0" err="1">
                <a:latin typeface="+mj-ea"/>
                <a:ea typeface="+mj-ea"/>
              </a:rPr>
              <a:t>레벨중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en-US" altLang="ko-KR" sz="1200" dirty="0">
                <a:latin typeface="+mj-ea"/>
                <a:ea typeface="+mj-ea"/>
              </a:rPr>
              <a:t>debug </a:t>
            </a:r>
            <a:r>
              <a:rPr lang="ko-KR" altLang="en-US" sz="1200" dirty="0" err="1">
                <a:latin typeface="+mj-ea"/>
                <a:ea typeface="+mj-ea"/>
              </a:rPr>
              <a:t>레벨만을</a:t>
            </a:r>
            <a:r>
              <a:rPr lang="ko-KR" altLang="en-US" sz="1200" dirty="0">
                <a:latin typeface="+mj-ea"/>
                <a:ea typeface="+mj-ea"/>
              </a:rPr>
              <a:t> 사용한다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반드시 로그의 설정 레벨을 체크하는 코드를 사용을 권장한다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error </a:t>
            </a:r>
            <a:r>
              <a:rPr lang="ko-KR" altLang="en-US" sz="1200" dirty="0">
                <a:latin typeface="+mj-ea"/>
                <a:ea typeface="+mj-ea"/>
              </a:rPr>
              <a:t>레벨을 사용할 경우에는 반드시 </a:t>
            </a:r>
            <a:r>
              <a:rPr lang="en-US" altLang="ko-KR" sz="1200" dirty="0">
                <a:latin typeface="+mj-ea"/>
                <a:ea typeface="+mj-ea"/>
              </a:rPr>
              <a:t>catch </a:t>
            </a:r>
            <a:r>
              <a:rPr lang="ko-KR" altLang="en-US" sz="1200" dirty="0">
                <a:latin typeface="+mj-ea"/>
                <a:ea typeface="+mj-ea"/>
              </a:rPr>
              <a:t>블록 내부에서만 사용하도록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Logger</a:t>
            </a:r>
            <a:r>
              <a:rPr lang="ko-KR" altLang="en-US" sz="1200" dirty="0">
                <a:latin typeface="+mj-ea"/>
                <a:ea typeface="+mj-ea"/>
              </a:rPr>
              <a:t>에 변수를 출력해야 할 경우에는 ‘</a:t>
            </a:r>
            <a:r>
              <a:rPr lang="en-US" altLang="ko-KR" sz="1200" dirty="0">
                <a:latin typeface="+mj-ea"/>
                <a:ea typeface="+mj-ea"/>
              </a:rPr>
              <a:t>+’ </a:t>
            </a:r>
            <a:r>
              <a:rPr lang="ko-KR" altLang="en-US" sz="1200" dirty="0">
                <a:latin typeface="+mj-ea"/>
                <a:ea typeface="+mj-ea"/>
              </a:rPr>
              <a:t>기호를 사용하지 않고 반드시 다음과 같이 사용한다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메시지 내용과 변수 값을 콤마</a:t>
            </a:r>
            <a:r>
              <a:rPr lang="en-US" altLang="ko-KR" sz="1200" dirty="0">
                <a:latin typeface="+mj-ea"/>
                <a:ea typeface="+mj-ea"/>
              </a:rPr>
              <a:t>(,)</a:t>
            </a:r>
            <a:r>
              <a:rPr lang="ko-KR" altLang="en-US" sz="1200" dirty="0">
                <a:latin typeface="+mj-ea"/>
                <a:ea typeface="+mj-ea"/>
              </a:rPr>
              <a:t>로 구분하며 메시지 내용에 변수가 출력될 부분에 중괄호를 추가한다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변수 값이 </a:t>
            </a:r>
            <a:r>
              <a:rPr lang="en-US" altLang="ko-KR" sz="1200" dirty="0">
                <a:latin typeface="+mj-ea"/>
                <a:ea typeface="+mj-ea"/>
              </a:rPr>
              <a:t>2</a:t>
            </a:r>
            <a:r>
              <a:rPr lang="ko-KR" altLang="en-US" sz="1200" dirty="0">
                <a:latin typeface="+mj-ea"/>
                <a:ea typeface="+mj-ea"/>
              </a:rPr>
              <a:t>개 이하일 경우에는 해당 변수를 입력하며</a:t>
            </a:r>
            <a:r>
              <a:rPr lang="en-US" altLang="ko-KR" sz="1200" dirty="0">
                <a:latin typeface="+mj-ea"/>
                <a:ea typeface="+mj-ea"/>
              </a:rPr>
              <a:t>, 3</a:t>
            </a:r>
            <a:r>
              <a:rPr lang="ko-KR" altLang="en-US" sz="1200" dirty="0">
                <a:latin typeface="+mj-ea"/>
                <a:ea typeface="+mj-ea"/>
              </a:rPr>
              <a:t>개 이상일 경우에는 </a:t>
            </a:r>
            <a:r>
              <a:rPr lang="en-US" altLang="ko-KR" sz="1200" dirty="0" err="1">
                <a:latin typeface="+mj-ea"/>
                <a:ea typeface="+mj-ea"/>
              </a:rPr>
              <a:t>Obejct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배열을 선언하여 사용 할 수 있다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0127" y="3826705"/>
            <a:ext cx="2992372" cy="13261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08000" tIns="108000" rIns="108000" bIns="108000" rtlCol="0">
            <a:spAutoFit/>
          </a:bodyPr>
          <a:lstStyle/>
          <a:p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if(</a:t>
            </a:r>
            <a:r>
              <a:rPr lang="en-US" altLang="ko-KR" sz="8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logger.isDebugEnabled</a:t>
            </a:r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()) {</a:t>
            </a:r>
          </a:p>
          <a:p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en-US" altLang="ko-KR" sz="8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logger.debug</a:t>
            </a:r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("</a:t>
            </a:r>
            <a:r>
              <a:rPr lang="ko-KR" altLang="en-US" sz="800" dirty="0" err="1">
                <a:solidFill>
                  <a:schemeClr val="tx2"/>
                </a:solidFill>
                <a:latin typeface="Verdana" panose="020B0604030504040204" pitchFamily="34" charset="0"/>
                <a:ea typeface="+mj-ea"/>
                <a:cs typeface="Verdana" panose="020B0604030504040204" pitchFamily="34" charset="0"/>
              </a:rPr>
              <a:t>입력값</a:t>
            </a:r>
            <a:r>
              <a:rPr lang="ko-KR" altLang="en-US" sz="800" dirty="0">
                <a:solidFill>
                  <a:schemeClr val="tx2"/>
                </a:solidFill>
                <a:latin typeface="Verdana" panose="020B0604030504040204" pitchFamily="34" charset="0"/>
                <a:ea typeface="+mj-ea"/>
                <a:cs typeface="Verdana" panose="020B0604030504040204" pitchFamily="34" charset="0"/>
              </a:rPr>
              <a:t> 확인</a:t>
            </a:r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:{}", </a:t>
            </a:r>
            <a:r>
              <a:rPr lang="en-US" altLang="ko-KR" sz="8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inputVo</a:t>
            </a:r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);</a:t>
            </a:r>
          </a:p>
          <a:p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</a:t>
            </a:r>
          </a:p>
          <a:p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----------------------------------------------</a:t>
            </a:r>
          </a:p>
          <a:p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try{</a:t>
            </a:r>
          </a:p>
          <a:p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…</a:t>
            </a:r>
          </a:p>
          <a:p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 catch(Exception e) {</a:t>
            </a:r>
          </a:p>
          <a:p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en-US" altLang="ko-KR" sz="8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logger.error</a:t>
            </a:r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(“</a:t>
            </a:r>
            <a:r>
              <a:rPr lang="ko-KR" altLang="en-US" sz="800" dirty="0" err="1">
                <a:solidFill>
                  <a:schemeClr val="tx2"/>
                </a:solidFill>
                <a:latin typeface="Verdana" panose="020B0604030504040204" pitchFamily="34" charset="0"/>
                <a:ea typeface="+mj-ea"/>
                <a:cs typeface="Verdana" panose="020B0604030504040204" pitchFamily="34" charset="0"/>
              </a:rPr>
              <a:t>에러발생</a:t>
            </a:r>
            <a:r>
              <a:rPr lang="ko-KR" altLang="en-US" sz="800" dirty="0">
                <a:solidFill>
                  <a:schemeClr val="tx2"/>
                </a:solidFill>
                <a:latin typeface="Verdana" panose="020B0604030504040204" pitchFamily="34" charset="0"/>
                <a:ea typeface="+mj-ea"/>
                <a:cs typeface="Verdana" panose="020B0604030504040204" pitchFamily="34" charset="0"/>
              </a:rPr>
              <a:t>”</a:t>
            </a:r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,e);</a:t>
            </a:r>
          </a:p>
          <a:p>
            <a:r>
              <a:rPr lang="en-US" altLang="ko-K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</a:t>
            </a:r>
            <a:endParaRPr lang="ko-KR" altLang="en-US" sz="800" dirty="0">
              <a:solidFill>
                <a:schemeClr val="tx2"/>
              </a:solidFill>
              <a:latin typeface="Verdana" panose="020B0604030504040204" pitchFamily="34" charset="0"/>
              <a:ea typeface="+mj-ea"/>
              <a:cs typeface="Verdana" panose="020B0604030504040204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690748" y="3236640"/>
            <a:ext cx="524503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0.3</a:t>
            </a:r>
          </a:p>
        </p:txBody>
      </p:sp>
    </p:spTree>
    <p:extLst>
      <p:ext uri="{BB962C8B-B14F-4D97-AF65-F5344CB8AC3E}">
        <p14:creationId xmlns:p14="http://schemas.microsoft.com/office/powerpoint/2010/main" val="6283080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9. </a:t>
            </a:r>
            <a:r>
              <a:rPr lang="ko-KR" altLang="ko-KR" dirty="0"/>
              <a:t>개발</a:t>
            </a:r>
            <a:r>
              <a:rPr lang="ko-KR" altLang="en-US" dirty="0"/>
              <a:t>코드</a:t>
            </a:r>
            <a:r>
              <a:rPr lang="ko-KR" altLang="ko-KR" dirty="0"/>
              <a:t>표준</a:t>
            </a:r>
            <a:br>
              <a:rPr lang="ko-KR" altLang="ko-KR" dirty="0"/>
            </a:b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3526" y="87826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예외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4" y="1173085"/>
            <a:ext cx="8415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개발자가 예외를 발생시킬 때</a:t>
            </a:r>
            <a:r>
              <a:rPr lang="en-US" altLang="ko-KR" sz="1200" dirty="0">
                <a:latin typeface="+mj-ea"/>
                <a:ea typeface="+mj-ea"/>
              </a:rPr>
              <a:t>(throw)</a:t>
            </a:r>
            <a:r>
              <a:rPr lang="ko-KR" altLang="en-US" sz="1200" dirty="0">
                <a:latin typeface="+mj-ea"/>
                <a:ea typeface="+mj-ea"/>
              </a:rPr>
              <a:t>에는 반드시 </a:t>
            </a:r>
            <a:r>
              <a:rPr lang="en-US" altLang="ko-KR" sz="1200" dirty="0" err="1">
                <a:latin typeface="+mj-ea"/>
                <a:ea typeface="+mj-ea"/>
              </a:rPr>
              <a:t>BusinessException</a:t>
            </a:r>
            <a:r>
              <a:rPr lang="ko-KR" altLang="en-US" sz="1200" dirty="0">
                <a:latin typeface="+mj-ea"/>
                <a:ea typeface="+mj-ea"/>
              </a:rPr>
              <a:t>만을 사용한다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altLang="ko-KR" sz="1200" dirty="0" err="1">
                <a:latin typeface="+mj-ea"/>
                <a:ea typeface="+mj-ea"/>
              </a:rPr>
              <a:t>Try~catch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문을 사용하여 예외 처리하는 경우는 반드시 </a:t>
            </a:r>
            <a:r>
              <a:rPr lang="en-US" altLang="ko-KR" sz="1200" dirty="0">
                <a:latin typeface="+mj-ea"/>
                <a:ea typeface="+mj-ea"/>
              </a:rPr>
              <a:t>root cause </a:t>
            </a:r>
            <a:r>
              <a:rPr lang="ko-KR" altLang="en-US" sz="1200" dirty="0">
                <a:latin typeface="+mj-ea"/>
                <a:ea typeface="+mj-ea"/>
              </a:rPr>
              <a:t>객체를 전달한다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프레임워크에서 발생하는 모든 </a:t>
            </a:r>
            <a:r>
              <a:rPr lang="en-US" altLang="ko-KR" sz="1200" dirty="0">
                <a:latin typeface="+mj-ea"/>
                <a:ea typeface="+mj-ea"/>
              </a:rPr>
              <a:t>Exception</a:t>
            </a:r>
            <a:r>
              <a:rPr lang="ko-KR" altLang="en-US" sz="1200" dirty="0">
                <a:latin typeface="+mj-ea"/>
                <a:ea typeface="+mj-ea"/>
              </a:rPr>
              <a:t>은 </a:t>
            </a:r>
            <a:r>
              <a:rPr lang="en-US" altLang="ko-KR" sz="1200" dirty="0" err="1">
                <a:latin typeface="+mj-ea"/>
                <a:ea typeface="+mj-ea"/>
              </a:rPr>
              <a:t>RuntimeException</a:t>
            </a:r>
            <a:r>
              <a:rPr lang="ko-KR" altLang="en-US" sz="1200" dirty="0">
                <a:latin typeface="+mj-ea"/>
                <a:ea typeface="+mj-ea"/>
              </a:rPr>
              <a:t>이므로 </a:t>
            </a:r>
            <a:r>
              <a:rPr lang="en-US" altLang="ko-KR" sz="1200" dirty="0" err="1">
                <a:latin typeface="+mj-ea"/>
                <a:ea typeface="+mj-ea"/>
              </a:rPr>
              <a:t>try~catch</a:t>
            </a:r>
            <a:r>
              <a:rPr lang="ko-KR" altLang="en-US" sz="1200" dirty="0">
                <a:latin typeface="+mj-ea"/>
                <a:ea typeface="+mj-ea"/>
              </a:rPr>
              <a:t>문을 사용해 재정의 하지 않는 경우 자동으로 시스템 오류로 처리됨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5" y="2333685"/>
            <a:ext cx="88989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+mj-ea"/>
                <a:ea typeface="+mj-ea"/>
              </a:rPr>
              <a:t>argument</a:t>
            </a:r>
            <a:r>
              <a:rPr lang="ko-KR" altLang="en-US" sz="1200" dirty="0">
                <a:latin typeface="+mj-ea"/>
                <a:ea typeface="+mj-ea"/>
              </a:rPr>
              <a:t>가 있는 경우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if (</a:t>
            </a:r>
            <a:r>
              <a:rPr lang="en-US" altLang="ko-KR" sz="1200" dirty="0" err="1">
                <a:latin typeface="+mj-ea"/>
                <a:ea typeface="+mj-ea"/>
              </a:rPr>
              <a:t>StringUtils.isEmpty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en-US" altLang="ko-KR" sz="1200" dirty="0" err="1">
                <a:latin typeface="+mj-ea"/>
                <a:ea typeface="+mj-ea"/>
              </a:rPr>
              <a:t>CustInfo.getSsn</a:t>
            </a:r>
            <a:r>
              <a:rPr lang="en-US" altLang="ko-KR" sz="1200" dirty="0">
                <a:latin typeface="+mj-ea"/>
                <a:ea typeface="+mj-ea"/>
              </a:rPr>
              <a:t>())) {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	throw new </a:t>
            </a:r>
            <a:r>
              <a:rPr lang="en-US" altLang="ko-KR" sz="1200" dirty="0" err="1">
                <a:latin typeface="+mj-ea"/>
                <a:ea typeface="+mj-ea"/>
              </a:rPr>
              <a:t>BusinessException</a:t>
            </a:r>
            <a:r>
              <a:rPr lang="en-US" altLang="ko-KR" sz="1200" dirty="0">
                <a:latin typeface="+mj-ea"/>
                <a:ea typeface="+mj-ea"/>
              </a:rPr>
              <a:t>("messageCode001", "SSN Number");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}</a:t>
            </a:r>
          </a:p>
          <a:p>
            <a:pPr lvl="1"/>
            <a:endParaRPr lang="en-US" altLang="ko-KR" sz="1200" dirty="0">
              <a:latin typeface="+mj-ea"/>
              <a:ea typeface="+mj-ea"/>
            </a:endParaRPr>
          </a:p>
          <a:p>
            <a:pPr lvl="1"/>
            <a:r>
              <a:rPr lang="ko-KR" altLang="en-US" sz="1200" dirty="0">
                <a:latin typeface="+mj-ea"/>
                <a:ea typeface="+mj-ea"/>
              </a:rPr>
              <a:t>메시지 </a:t>
            </a:r>
            <a:r>
              <a:rPr lang="ko-KR" altLang="en-US" sz="1200" dirty="0" err="1">
                <a:latin typeface="+mj-ea"/>
                <a:ea typeface="+mj-ea"/>
              </a:rPr>
              <a:t>포멧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en-US" altLang="ko-KR" sz="1200" dirty="0">
                <a:latin typeface="+mj-ea"/>
                <a:ea typeface="+mj-ea"/>
              </a:rPr>
              <a:t>: “{0}”</a:t>
            </a:r>
            <a:r>
              <a:rPr lang="ko-KR" altLang="en-US" sz="1200" dirty="0">
                <a:latin typeface="+mj-ea"/>
                <a:ea typeface="+mj-ea"/>
              </a:rPr>
              <a:t>는 필수 입력입니다</a:t>
            </a:r>
            <a:r>
              <a:rPr lang="en-US" altLang="ko-KR" sz="1200" dirty="0">
                <a:latin typeface="+mj-ea"/>
                <a:ea typeface="+mj-ea"/>
              </a:rPr>
              <a:t>. -&gt; “SSN Number” </a:t>
            </a:r>
            <a:r>
              <a:rPr lang="ko-KR" altLang="en-US" sz="1200" dirty="0">
                <a:latin typeface="+mj-ea"/>
                <a:ea typeface="+mj-ea"/>
              </a:rPr>
              <a:t>는 필수 입력입니다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endParaRPr lang="en-US" altLang="ko-KR" sz="1200" dirty="0">
              <a:latin typeface="+mj-ea"/>
              <a:ea typeface="+mj-ea"/>
            </a:endParaRPr>
          </a:p>
          <a:p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+mj-ea"/>
                <a:ea typeface="+mj-ea"/>
              </a:rPr>
              <a:t>argument</a:t>
            </a:r>
            <a:r>
              <a:rPr lang="ko-KR" altLang="en-US" sz="1200" dirty="0">
                <a:latin typeface="+mj-ea"/>
                <a:ea typeface="+mj-ea"/>
              </a:rPr>
              <a:t>가 없는 경우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if (</a:t>
            </a:r>
            <a:r>
              <a:rPr lang="en-US" altLang="ko-KR" sz="1200" dirty="0" err="1">
                <a:latin typeface="+mj-ea"/>
                <a:ea typeface="+mj-ea"/>
              </a:rPr>
              <a:t>StringUtils.isEmpty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en-US" altLang="ko-KR" sz="1200" dirty="0" err="1">
                <a:latin typeface="+mj-ea"/>
                <a:ea typeface="+mj-ea"/>
              </a:rPr>
              <a:t>CustInfo.getSsn</a:t>
            </a:r>
            <a:r>
              <a:rPr lang="en-US" altLang="ko-KR" sz="1200" dirty="0">
                <a:latin typeface="+mj-ea"/>
                <a:ea typeface="+mj-ea"/>
              </a:rPr>
              <a:t>())) {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	throw new </a:t>
            </a:r>
            <a:r>
              <a:rPr lang="en-US" altLang="ko-KR" sz="1200" dirty="0" err="1">
                <a:latin typeface="+mj-ea"/>
                <a:ea typeface="+mj-ea"/>
              </a:rPr>
              <a:t>BusinessException</a:t>
            </a:r>
            <a:r>
              <a:rPr lang="en-US" altLang="ko-KR" sz="1200" dirty="0">
                <a:latin typeface="+mj-ea"/>
                <a:ea typeface="+mj-ea"/>
              </a:rPr>
              <a:t>("messageCode002");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}</a:t>
            </a:r>
          </a:p>
          <a:p>
            <a:pPr lvl="1"/>
            <a:r>
              <a:rPr lang="ko-KR" altLang="en-US" sz="1200" dirty="0">
                <a:latin typeface="+mj-ea"/>
                <a:ea typeface="+mj-ea"/>
              </a:rPr>
              <a:t>메시지 포맷 </a:t>
            </a:r>
            <a:r>
              <a:rPr lang="en-US" altLang="ko-KR" sz="1200" dirty="0">
                <a:latin typeface="+mj-ea"/>
                <a:ea typeface="+mj-ea"/>
              </a:rPr>
              <a:t>: </a:t>
            </a:r>
            <a:r>
              <a:rPr lang="ko-KR" altLang="en-US" sz="1200" dirty="0">
                <a:latin typeface="+mj-ea"/>
                <a:ea typeface="+mj-ea"/>
              </a:rPr>
              <a:t>메시지 </a:t>
            </a:r>
            <a:r>
              <a:rPr lang="ko-KR" altLang="en-US" sz="1200" dirty="0" err="1">
                <a:latin typeface="+mj-ea"/>
                <a:ea typeface="+mj-ea"/>
              </a:rPr>
              <a:t>포멧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en-US" altLang="ko-KR" sz="1200" dirty="0">
                <a:latin typeface="+mj-ea"/>
                <a:ea typeface="+mj-ea"/>
              </a:rPr>
              <a:t>: SSN Number</a:t>
            </a:r>
            <a:r>
              <a:rPr lang="ko-KR" altLang="en-US" sz="1200" dirty="0">
                <a:latin typeface="+mj-ea"/>
                <a:ea typeface="+mj-ea"/>
              </a:rPr>
              <a:t>는 필수 입력입니다</a:t>
            </a:r>
            <a:r>
              <a:rPr lang="en-US" altLang="ko-KR" sz="1200" dirty="0">
                <a:latin typeface="+mj-ea"/>
                <a:ea typeface="+mj-ea"/>
              </a:rPr>
              <a:t>. -&gt; SSN Number </a:t>
            </a:r>
            <a:r>
              <a:rPr lang="ko-KR" altLang="en-US" sz="1200" dirty="0">
                <a:latin typeface="+mj-ea"/>
                <a:ea typeface="+mj-ea"/>
              </a:rPr>
              <a:t>는 필수 입력입니다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>
                <a:latin typeface="+mj-ea"/>
                <a:ea typeface="+mj-ea"/>
              </a:rPr>
              <a:t>시스템 오류를 재정의 할 경우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try {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  ….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} catch(Exception ex) {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throw new </a:t>
            </a:r>
            <a:r>
              <a:rPr lang="en-US" altLang="ko-KR" sz="1200" dirty="0" err="1">
                <a:latin typeface="+mj-ea"/>
                <a:ea typeface="+mj-ea"/>
              </a:rPr>
              <a:t>BusinessException</a:t>
            </a:r>
            <a:r>
              <a:rPr lang="en-US" altLang="ko-KR" sz="1200" dirty="0">
                <a:latin typeface="+mj-ea"/>
                <a:ea typeface="+mj-ea"/>
              </a:rPr>
              <a:t>(ex, " messageCode001",vo.getSsn());</a:t>
            </a:r>
          </a:p>
          <a:p>
            <a:pPr lvl="1"/>
            <a:r>
              <a:rPr lang="en-US" altLang="ko-KR" sz="1200" dirty="0">
                <a:latin typeface="+mj-ea"/>
                <a:ea typeface="+mj-ea"/>
              </a:rPr>
              <a:t>}</a:t>
            </a:r>
          </a:p>
          <a:p>
            <a:endParaRPr lang="en-US" altLang="ko-KR" sz="1200" b="1" dirty="0">
              <a:latin typeface="+mj-ea"/>
              <a:ea typeface="+mj-ea"/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948583" y="2179178"/>
            <a:ext cx="7357929" cy="8545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889723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9. </a:t>
            </a:r>
            <a:r>
              <a:rPr lang="ko-KR" altLang="ko-KR" dirty="0"/>
              <a:t>개발</a:t>
            </a:r>
            <a:r>
              <a:rPr lang="ko-KR" altLang="en-US" dirty="0"/>
              <a:t>코드</a:t>
            </a:r>
            <a:r>
              <a:rPr lang="ko-KR" altLang="ko-KR" dirty="0"/>
              <a:t>표준</a:t>
            </a:r>
            <a:br>
              <a:rPr lang="ko-KR" altLang="ko-KR" dirty="0"/>
            </a:b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3526" y="87826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err="1">
                <a:latin typeface="+mn-ea"/>
              </a:rPr>
              <a:t>메세지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4" y="1173085"/>
            <a:ext cx="8415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메시지 내용에 </a:t>
            </a:r>
            <a:r>
              <a:rPr lang="en-US" altLang="ko-KR" sz="1200" dirty="0">
                <a:latin typeface="+mj-ea"/>
                <a:ea typeface="+mj-ea"/>
              </a:rPr>
              <a:t>argument</a:t>
            </a:r>
            <a:r>
              <a:rPr lang="ko-KR" altLang="en-US" sz="1200" dirty="0">
                <a:latin typeface="+mj-ea"/>
                <a:ea typeface="+mj-ea"/>
              </a:rPr>
              <a:t>를 포함 할 수 있으며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>
                <a:latin typeface="+mj-ea"/>
                <a:ea typeface="+mj-ea"/>
              </a:rPr>
              <a:t>이를 활용하여 중복 메시지가 등록되지 않도록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다국어 </a:t>
            </a:r>
            <a:r>
              <a:rPr lang="ko-KR" altLang="en-US" sz="1200" dirty="0" err="1">
                <a:latin typeface="+mj-ea"/>
                <a:ea typeface="+mj-ea"/>
              </a:rPr>
              <a:t>적용시</a:t>
            </a:r>
            <a:r>
              <a:rPr lang="ko-KR" altLang="en-US" sz="1200" dirty="0">
                <a:latin typeface="+mj-ea"/>
                <a:ea typeface="+mj-ea"/>
              </a:rPr>
              <a:t> 해당 </a:t>
            </a:r>
            <a:r>
              <a:rPr lang="ko-KR" altLang="en-US" sz="1200" dirty="0" err="1">
                <a:latin typeface="+mj-ea"/>
                <a:ea typeface="+mj-ea"/>
              </a:rPr>
              <a:t>로케일별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dirty="0" err="1">
                <a:latin typeface="+mj-ea"/>
                <a:ea typeface="+mj-ea"/>
              </a:rPr>
              <a:t>설정파일에</a:t>
            </a:r>
            <a:r>
              <a:rPr lang="ko-KR" altLang="en-US" sz="1200" dirty="0">
                <a:latin typeface="+mj-ea"/>
                <a:ea typeface="+mj-ea"/>
              </a:rPr>
              <a:t> 해당 언어를 반영 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r>
              <a:rPr lang="ko-KR" altLang="en-US" sz="1200" dirty="0">
                <a:latin typeface="+mj-ea"/>
                <a:ea typeface="+mj-ea"/>
              </a:rPr>
              <a:t>메시지 길이에 주의를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다국어 </a:t>
            </a:r>
            <a:r>
              <a:rPr lang="ko-KR" altLang="en-US" sz="1200" dirty="0" err="1">
                <a:latin typeface="+mj-ea"/>
                <a:ea typeface="+mj-ea"/>
              </a:rPr>
              <a:t>적용시</a:t>
            </a:r>
            <a:r>
              <a:rPr lang="ko-KR" altLang="en-US" sz="1200" dirty="0">
                <a:latin typeface="+mj-ea"/>
                <a:ea typeface="+mj-ea"/>
              </a:rPr>
              <a:t> 메시지 길이에 주의를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다국어 </a:t>
            </a:r>
            <a:r>
              <a:rPr lang="ko-KR" altLang="en-US" sz="1200" dirty="0" err="1">
                <a:latin typeface="+mj-ea"/>
                <a:ea typeface="+mj-ea"/>
              </a:rPr>
              <a:t>적용시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en-US" altLang="ko-KR" sz="1200" dirty="0">
                <a:latin typeface="+mj-ea"/>
                <a:ea typeface="+mj-ea"/>
              </a:rPr>
              <a:t>default </a:t>
            </a:r>
            <a:r>
              <a:rPr lang="ko-KR" altLang="en-US" sz="1200" dirty="0" err="1">
                <a:latin typeface="+mj-ea"/>
                <a:ea typeface="+mj-ea"/>
              </a:rPr>
              <a:t>로케일의</a:t>
            </a:r>
            <a:r>
              <a:rPr lang="ko-KR" altLang="en-US" sz="1200" dirty="0">
                <a:latin typeface="+mj-ea"/>
                <a:ea typeface="+mj-ea"/>
              </a:rPr>
              <a:t> 메시지 코드의 모든 코드를 반영 하여야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en-US" sz="1200" dirty="0">
              <a:latin typeface="+mj-ea"/>
              <a:ea typeface="+mj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901279" y="3060995"/>
            <a:ext cx="7357929" cy="8545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219284"/>
              </p:ext>
            </p:extLst>
          </p:nvPr>
        </p:nvGraphicFramePr>
        <p:xfrm>
          <a:off x="901279" y="2052188"/>
          <a:ext cx="6849757" cy="73684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72531">
                  <a:extLst>
                    <a:ext uri="{9D8B030D-6E8A-4147-A177-3AD203B41FA5}">
                      <a16:colId xmlns:a16="http://schemas.microsoft.com/office/drawing/2014/main" val="1590739367"/>
                    </a:ext>
                  </a:extLst>
                </a:gridCol>
                <a:gridCol w="869742">
                  <a:extLst>
                    <a:ext uri="{9D8B030D-6E8A-4147-A177-3AD203B41FA5}">
                      <a16:colId xmlns:a16="http://schemas.microsoft.com/office/drawing/2014/main" val="3988143051"/>
                    </a:ext>
                  </a:extLst>
                </a:gridCol>
                <a:gridCol w="4607484">
                  <a:extLst>
                    <a:ext uri="{9D8B030D-6E8A-4147-A177-3AD203B41FA5}">
                      <a16:colId xmlns:a16="http://schemas.microsoft.com/office/drawing/2014/main" val="3901766490"/>
                    </a:ext>
                  </a:extLst>
                </a:gridCol>
              </a:tblGrid>
              <a:tr h="245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코드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로케일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내용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421463"/>
                  </a:ext>
                </a:extLst>
              </a:tr>
              <a:tr h="245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messageCode001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ko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0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“</a:t>
                      </a:r>
                      <a:r>
                        <a:rPr lang="en-US" altLang="ko-KR" sz="800" kern="10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{0}”</a:t>
                      </a:r>
                      <a:r>
                        <a:rPr lang="ko-KR" altLang="en-US" sz="800" kern="100" spc="0">
                          <a:solidFill>
                            <a:srgbClr val="000000"/>
                          </a:solidFill>
                          <a:effectLst/>
                          <a:ea typeface="돋움" panose="020B0600000101010101" pitchFamily="50" charset="-127"/>
                        </a:rPr>
                        <a:t>는 필수 입력입니다</a:t>
                      </a:r>
                      <a:endParaRPr lang="ko-KR" altLang="en-US" sz="800" kern="10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05782"/>
                  </a:ext>
                </a:extLst>
              </a:tr>
              <a:tr h="245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messageCode001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en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00" spc="0" dirty="0">
                          <a:solidFill>
                            <a:srgbClr val="000000"/>
                          </a:solidFill>
                          <a:effectLst/>
                          <a:latin typeface="돋움" panose="020B0600000101010101" pitchFamily="50" charset="-127"/>
                        </a:rPr>
                        <a:t>“{0}” is required</a:t>
                      </a:r>
                      <a:endParaRPr lang="en-US" sz="800" kern="10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564244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2103" y="3278218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err="1">
                <a:latin typeface="+mn-ea"/>
              </a:rPr>
              <a:t>프로퍼티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2101" y="3573034"/>
            <a:ext cx="84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key=value </a:t>
            </a:r>
            <a:r>
              <a:rPr lang="ko-KR" altLang="en-US" sz="1200" dirty="0">
                <a:latin typeface="+mj-ea"/>
                <a:ea typeface="+mj-ea"/>
              </a:rPr>
              <a:t>구조로 속성을 관리한다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로컬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개발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운영 </a:t>
            </a:r>
            <a:r>
              <a:rPr lang="ko-KR" altLang="en-US" sz="1200" dirty="0" err="1">
                <a:latin typeface="+mj-ea"/>
                <a:ea typeface="+mj-ea"/>
              </a:rPr>
              <a:t>환경별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dirty="0" err="1">
                <a:latin typeface="+mj-ea"/>
                <a:ea typeface="+mj-ea"/>
              </a:rPr>
              <a:t>프로퍼티에</a:t>
            </a:r>
            <a:r>
              <a:rPr lang="ko-KR" altLang="en-US" sz="1200" dirty="0">
                <a:latin typeface="+mj-ea"/>
                <a:ea typeface="+mj-ea"/>
              </a:rPr>
              <a:t> 정의한 </a:t>
            </a:r>
            <a:r>
              <a:rPr lang="en-US" altLang="ko-KR" sz="1200" dirty="0">
                <a:latin typeface="+mj-ea"/>
                <a:ea typeface="+mj-ea"/>
              </a:rPr>
              <a:t>key</a:t>
            </a:r>
            <a:r>
              <a:rPr lang="ko-KR" altLang="en-US" sz="1200" dirty="0">
                <a:latin typeface="+mj-ea"/>
                <a:ea typeface="+mj-ea"/>
              </a:rPr>
              <a:t>는 같아야 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lvl="0" indent="-171450">
              <a:buFontTx/>
              <a:buChar char="-"/>
            </a:pPr>
            <a:r>
              <a:rPr lang="ko-KR" altLang="en-US" sz="1200" dirty="0" err="1">
                <a:latin typeface="+mj-ea"/>
                <a:ea typeface="+mj-ea"/>
              </a:rPr>
              <a:t>프로퍼티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en-US" altLang="ko-KR" sz="1200" dirty="0">
                <a:latin typeface="+mj-ea"/>
                <a:ea typeface="+mj-ea"/>
              </a:rPr>
              <a:t>value</a:t>
            </a:r>
            <a:r>
              <a:rPr lang="ko-KR" altLang="en-US" sz="1200" dirty="0">
                <a:latin typeface="+mj-ea"/>
                <a:ea typeface="+mj-ea"/>
              </a:rPr>
              <a:t>는 상수만 정의한다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en-US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96535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9. </a:t>
            </a:r>
            <a:r>
              <a:rPr lang="ko-KR" altLang="ko-KR" dirty="0"/>
              <a:t>개발</a:t>
            </a:r>
            <a:r>
              <a:rPr lang="ko-KR" altLang="en-US" dirty="0"/>
              <a:t>코드</a:t>
            </a:r>
            <a:r>
              <a:rPr lang="ko-KR" altLang="ko-KR" dirty="0"/>
              <a:t>표준</a:t>
            </a:r>
            <a:br>
              <a:rPr lang="ko-KR" altLang="ko-KR" dirty="0"/>
            </a:b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3526" y="87826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자바코딩규칙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4" y="1173085"/>
            <a:ext cx="841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코딩 규칙을 준수하여 소프트웨어의 </a:t>
            </a:r>
            <a:r>
              <a:rPr lang="ko-KR" altLang="en-US" sz="1200" dirty="0" err="1">
                <a:latin typeface="+mj-ea"/>
                <a:ea typeface="+mj-ea"/>
              </a:rPr>
              <a:t>가독성이</a:t>
            </a:r>
            <a:r>
              <a:rPr lang="ko-KR" altLang="en-US" sz="1200" dirty="0">
                <a:latin typeface="+mj-ea"/>
                <a:ea typeface="+mj-ea"/>
              </a:rPr>
              <a:t> 높인다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다른 소스 코드들과 잘 어울리도록 패키지</a:t>
            </a:r>
            <a:r>
              <a:rPr lang="en-US" altLang="ko-KR" sz="1200" dirty="0">
                <a:latin typeface="+mj-ea"/>
                <a:ea typeface="+mj-ea"/>
              </a:rPr>
              <a:t>(package)</a:t>
            </a:r>
            <a:r>
              <a:rPr lang="ko-KR" altLang="en-US" sz="1200" dirty="0">
                <a:latin typeface="+mj-ea"/>
                <a:ea typeface="+mj-ea"/>
              </a:rPr>
              <a:t>를 적절하게 구성한다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en-US" sz="1200" dirty="0">
              <a:latin typeface="+mj-ea"/>
              <a:ea typeface="+mj-ea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267197"/>
              </p:ext>
            </p:extLst>
          </p:nvPr>
        </p:nvGraphicFramePr>
        <p:xfrm>
          <a:off x="768360" y="1652567"/>
          <a:ext cx="8503827" cy="455585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14126">
                  <a:extLst>
                    <a:ext uri="{9D8B030D-6E8A-4147-A177-3AD203B41FA5}">
                      <a16:colId xmlns:a16="http://schemas.microsoft.com/office/drawing/2014/main" val="1590739367"/>
                    </a:ext>
                  </a:extLst>
                </a:gridCol>
                <a:gridCol w="7289701">
                  <a:extLst>
                    <a:ext uri="{9D8B030D-6E8A-4147-A177-3AD203B41FA5}">
                      <a16:colId xmlns:a16="http://schemas.microsoft.com/office/drawing/2014/main" val="3988143051"/>
                    </a:ext>
                  </a:extLst>
                </a:gridCol>
              </a:tblGrid>
              <a:tr h="23581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줄 바꿈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859536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하나의 식이 한 줄에 들어가지 않을 때에는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다음과 같은 일반적인 원칙들을 따라서 두 줄로 나눈다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421463"/>
                  </a:ext>
                </a:extLst>
              </a:tr>
              <a:tr h="441426">
                <a:tc>
                  <a:txBody>
                    <a:bodyPr/>
                    <a:lstStyle/>
                    <a:p>
                      <a:pPr marL="0" marR="0" lvl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문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(Statements)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859536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각각의 줄에는 최대한 하나의 문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(statement)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만 사용하도록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05782"/>
                  </a:ext>
                </a:extLst>
              </a:tr>
              <a:tr h="287216">
                <a:tc>
                  <a:txBody>
                    <a:bodyPr/>
                    <a:lstStyle/>
                    <a:p>
                      <a:pPr marL="0" marR="0" lvl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공백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(Blank Spaces)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fontAlgn="base" latinLnBrk="0"/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괄호와 함께 나타나는 키워드는 공백으로 나누어야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800" b="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564244"/>
                  </a:ext>
                </a:extLst>
              </a:tr>
              <a:tr h="638926">
                <a:tc>
                  <a:txBody>
                    <a:bodyPr/>
                    <a:lstStyle/>
                    <a:p>
                      <a:pPr marL="0" marR="0" lvl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Packages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명명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패키지 이름의 최상위 레벨은 항상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ASCII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문자에 포함되어 있는 소문자로 쓰고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가장 높은 레벨의 도메인 이름 중 하나이어야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현재는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com, </a:t>
                      </a:r>
                      <a:r>
                        <a:rPr lang="en-US" altLang="ko-KR" sz="800" b="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edu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en-US" altLang="ko-KR" sz="800" b="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gov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mil, net, org,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또는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1981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년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ISO Standard 316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에 명시된 영어 두 문자로 표현되는 나라 구별 코드가 사용된다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패키지 이름의 나머지 부분은 조직 내부의 명명 규칙을 따르면 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이러한 규칙을 따라 만들어진 이름은 디렉토리 구조에서 디렉토리 이름으로도 사용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026740"/>
                  </a:ext>
                </a:extLst>
              </a:tr>
              <a:tr h="672741">
                <a:tc>
                  <a:txBody>
                    <a:bodyPr/>
                    <a:lstStyle/>
                    <a:p>
                      <a:pPr marL="0" marR="0" lvl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Classes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명명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클래스 이름은 </a:t>
                      </a:r>
                      <a:r>
                        <a:rPr lang="ko-KR" altLang="en-US" sz="800" b="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명사이어야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하며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복합 단어일 경우 각 단어의 첫 글자는 대문자이어야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클래스 이름은 간단하고 명시적으로 작성해야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완전한 단어를 사용하고 두 </a:t>
                      </a:r>
                      <a:r>
                        <a:rPr lang="ko-KR" altLang="en-US" sz="800" b="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문자어와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약어는 피하도록 한다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623467"/>
                  </a:ext>
                </a:extLst>
              </a:tr>
              <a:tr h="287216">
                <a:tc>
                  <a:txBody>
                    <a:bodyPr/>
                    <a:lstStyle/>
                    <a:p>
                      <a:pPr marL="0" marR="0" lvl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Interfaces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명명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인터페이스 이름도 클래스 이름과 같은 대문자 사용 규칙을 적용해야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54927"/>
                  </a:ext>
                </a:extLst>
              </a:tr>
              <a:tr h="415724">
                <a:tc>
                  <a:txBody>
                    <a:bodyPr/>
                    <a:lstStyle/>
                    <a:p>
                      <a:pPr marL="0" marR="0" lvl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Method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명명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메서드의 이름은 </a:t>
                      </a:r>
                      <a:r>
                        <a:rPr lang="ko-KR" altLang="en-US" sz="800" b="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동사이어야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하며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복합 단어일 경우 첫 단어는 소문자로 시작하고 그 이후에 나오는 단어의 첫 문자는 대문자로 사용해야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900503"/>
                  </a:ext>
                </a:extLst>
              </a:tr>
              <a:tr h="929758">
                <a:tc>
                  <a:txBody>
                    <a:bodyPr/>
                    <a:lstStyle/>
                    <a:p>
                      <a:pPr marL="0" marR="0" lvl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Variables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명명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변수 이름의 첫 번째 문자는 소문자로 시작하고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각각의 내부 단어의 첫 번째 문자는 대문자로 시작해야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변수 이름이 </a:t>
                      </a:r>
                      <a:r>
                        <a:rPr lang="ko-KR" altLang="en-US" sz="800" b="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언더바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(_)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또는 달러 표시 문자로 시작하는 것이 허용되기는 하지만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 문자들로 시작하지 않도록 주의한다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이름은 짧지만 의미 있어야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이름의 선택은 그 변수의 사용 의도를 알아낼 수 있도록 의미적이어야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한 문자로만 이루어진 변수 이름은 암시적으로만 사용하고 버릴 변수일 경우를 제외하고는 피해야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보통의 임시 변수들의 이름은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integer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일 경우에는 </a:t>
                      </a:r>
                      <a:r>
                        <a:rPr lang="en-US" altLang="ko-KR" sz="800" b="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i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j, k, m, n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을 사용하고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character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일 경우에는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c, d, e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를 사용한다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800" b="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558438"/>
                  </a:ext>
                </a:extLst>
              </a:tr>
              <a:tr h="647039">
                <a:tc>
                  <a:txBody>
                    <a:bodyPr/>
                    <a:lstStyle/>
                    <a:p>
                      <a:pPr marL="0" marR="0" lvl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Constants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명명</a:t>
                      </a: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클래스 상수로 선언된 변수들과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ANSI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상수들의 이름은 모두 대문자로 쓰고 각각의 단어는 </a:t>
                      </a:r>
                      <a:r>
                        <a:rPr lang="ko-KR" altLang="en-US" sz="800" b="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언더바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("_")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로 분리 해야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</a:p>
                    <a:p>
                      <a:pPr marL="171450" lvl="0" indent="-171450" fontAlgn="base" latinLnBrk="0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디버깅을 쉽게 하기 위해서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ANSI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상수들의 사용은 자제하도록 한다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800" b="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987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182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9. </a:t>
            </a:r>
            <a:r>
              <a:rPr lang="ko-KR" altLang="ko-KR" dirty="0"/>
              <a:t>개발</a:t>
            </a:r>
            <a:r>
              <a:rPr lang="ko-KR" altLang="en-US" dirty="0"/>
              <a:t>코드</a:t>
            </a:r>
            <a:r>
              <a:rPr lang="ko-KR" altLang="ko-KR" dirty="0"/>
              <a:t>표준</a:t>
            </a:r>
            <a:br>
              <a:rPr lang="ko-KR" altLang="ko-KR" dirty="0"/>
            </a:b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3526" y="87826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자바코딩스타일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4" y="1173085"/>
            <a:ext cx="8415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j-ea"/>
                <a:ea typeface="+mj-ea"/>
              </a:rPr>
              <a:t>코딩스타일은 소스코드에 대한 규칙을 정의하여 표준화와 일관성을 확보하기 위함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</a:p>
          <a:p>
            <a:r>
              <a:rPr lang="ko-KR" altLang="en-US" sz="1200" dirty="0">
                <a:latin typeface="+mj-ea"/>
                <a:ea typeface="+mj-ea"/>
              </a:rPr>
              <a:t>이를 준수 하기 위한 </a:t>
            </a:r>
            <a:r>
              <a:rPr lang="en-US" altLang="ko-KR" sz="1200" dirty="0">
                <a:latin typeface="+mj-ea"/>
                <a:ea typeface="+mj-ea"/>
              </a:rPr>
              <a:t>Tool</a:t>
            </a:r>
            <a:r>
              <a:rPr lang="ko-KR" altLang="en-US" sz="1200" dirty="0">
                <a:latin typeface="+mj-ea"/>
                <a:ea typeface="+mj-ea"/>
              </a:rPr>
              <a:t>로 </a:t>
            </a:r>
            <a:r>
              <a:rPr lang="en-US" altLang="ko-KR" sz="1200" dirty="0">
                <a:latin typeface="+mj-ea"/>
                <a:ea typeface="+mj-ea"/>
              </a:rPr>
              <a:t>Eclipse</a:t>
            </a:r>
            <a:r>
              <a:rPr lang="ko-KR" altLang="en-US" sz="1200" dirty="0">
                <a:latin typeface="+mj-ea"/>
                <a:ea typeface="+mj-ea"/>
              </a:rPr>
              <a:t>의 </a:t>
            </a:r>
            <a:r>
              <a:rPr lang="en-US" altLang="ko-KR" sz="1200" dirty="0">
                <a:latin typeface="+mj-ea"/>
                <a:ea typeface="+mj-ea"/>
              </a:rPr>
              <a:t>Formatter</a:t>
            </a:r>
            <a:r>
              <a:rPr lang="ko-KR" altLang="en-US" sz="1200" dirty="0">
                <a:latin typeface="+mj-ea"/>
                <a:ea typeface="+mj-ea"/>
              </a:rPr>
              <a:t>를 활용한다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</a:p>
          <a:p>
            <a:r>
              <a:rPr lang="en-US" altLang="ko-KR" sz="1200" dirty="0">
                <a:latin typeface="+mj-ea"/>
                <a:ea typeface="+mj-ea"/>
              </a:rPr>
              <a:t>Formatter</a:t>
            </a:r>
            <a:r>
              <a:rPr lang="ko-KR" altLang="en-US" sz="1200" dirty="0">
                <a:latin typeface="+mj-ea"/>
                <a:ea typeface="+mj-ea"/>
              </a:rPr>
              <a:t>는 </a:t>
            </a:r>
            <a:r>
              <a:rPr lang="en-US" altLang="ko-KR" sz="1200" dirty="0">
                <a:latin typeface="+mj-ea"/>
                <a:ea typeface="+mj-ea"/>
              </a:rPr>
              <a:t>Eclipse</a:t>
            </a:r>
            <a:r>
              <a:rPr lang="ko-KR" altLang="en-US" sz="1200" dirty="0">
                <a:latin typeface="+mj-ea"/>
                <a:ea typeface="+mj-ea"/>
              </a:rPr>
              <a:t>에 정의된 포맷으로 소스코드의 간격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>
                <a:latin typeface="+mj-ea"/>
                <a:ea typeface="+mj-ea"/>
              </a:rPr>
              <a:t>위치 등을 변경하고자 할 때 사용된다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r>
              <a:rPr lang="ko-KR" altLang="en-US" sz="1200" dirty="0">
                <a:latin typeface="+mj-ea"/>
                <a:ea typeface="+mj-ea"/>
              </a:rPr>
              <a:t>이 기능을 통해 개발자들이 작성한 소스코드의 포맷을 일관성 있게 할 수 있다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</a:p>
          <a:p>
            <a:r>
              <a:rPr lang="ko-KR" altLang="en-US" sz="1200" dirty="0">
                <a:latin typeface="+mj-ea"/>
                <a:ea typeface="+mj-ea"/>
              </a:rPr>
              <a:t>또한 위 코딩 스타일에서 정의된 내용이 포함되어 있다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 err="1">
                <a:latin typeface="+mj-ea"/>
                <a:ea typeface="+mj-ea"/>
              </a:rPr>
              <a:t>formater</a:t>
            </a:r>
            <a:r>
              <a:rPr lang="ko-KR" altLang="en-US" sz="1200" dirty="0">
                <a:latin typeface="+mj-ea"/>
                <a:ea typeface="+mj-ea"/>
              </a:rPr>
              <a:t>는 임의변경하지 않는다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>
                <a:latin typeface="+mj-ea"/>
                <a:ea typeface="+mj-ea"/>
              </a:rPr>
              <a:t>이클립스 </a:t>
            </a:r>
            <a:r>
              <a:rPr lang="en-US" altLang="ko-KR" sz="1200" dirty="0">
                <a:latin typeface="+mj-ea"/>
                <a:ea typeface="+mj-ea"/>
              </a:rPr>
              <a:t>IDE</a:t>
            </a:r>
            <a:r>
              <a:rPr lang="ko-KR" altLang="en-US" sz="1200" dirty="0">
                <a:latin typeface="+mj-ea"/>
                <a:ea typeface="+mj-ea"/>
              </a:rPr>
              <a:t>의 </a:t>
            </a:r>
            <a:r>
              <a:rPr lang="en-US" altLang="ko-KR" sz="1200" dirty="0">
                <a:latin typeface="+mj-ea"/>
                <a:ea typeface="+mj-ea"/>
              </a:rPr>
              <a:t>default</a:t>
            </a:r>
            <a:r>
              <a:rPr lang="ko-KR" altLang="en-US" sz="1200" dirty="0">
                <a:latin typeface="+mj-ea"/>
                <a:ea typeface="+mj-ea"/>
              </a:rPr>
              <a:t>를 사용한다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 err="1">
                <a:latin typeface="+mj-ea"/>
                <a:ea typeface="+mj-ea"/>
              </a:rPr>
              <a:t>전체적용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en-US" altLang="ko-KR" sz="1200" dirty="0">
                <a:latin typeface="+mj-ea"/>
                <a:ea typeface="+mj-ea"/>
              </a:rPr>
              <a:t>: Java Editor</a:t>
            </a:r>
            <a:r>
              <a:rPr lang="ko-KR" altLang="en-US" sz="1200" dirty="0">
                <a:latin typeface="+mj-ea"/>
                <a:ea typeface="+mj-ea"/>
              </a:rPr>
              <a:t>화면에서 </a:t>
            </a:r>
            <a:r>
              <a:rPr lang="en-US" altLang="ko-KR" sz="1200" dirty="0">
                <a:latin typeface="+mj-ea"/>
                <a:ea typeface="+mj-ea"/>
              </a:rPr>
              <a:t>Ctrl + Shift + H</a:t>
            </a:r>
            <a:endParaRPr lang="ko-KR" altLang="en-US" sz="1200" dirty="0">
              <a:latin typeface="+mj-ea"/>
              <a:ea typeface="+mj-ea"/>
            </a:endParaRPr>
          </a:p>
          <a:p>
            <a:r>
              <a:rPr lang="en-US" altLang="ko-KR" sz="1200" dirty="0">
                <a:latin typeface="+mj-ea"/>
                <a:ea typeface="+mj-ea"/>
              </a:rPr>
              <a:t>- </a:t>
            </a:r>
            <a:r>
              <a:rPr lang="ko-KR" altLang="en-US" sz="1200" dirty="0" err="1">
                <a:latin typeface="+mj-ea"/>
                <a:ea typeface="+mj-ea"/>
              </a:rPr>
              <a:t>선택적용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en-US" altLang="ko-KR" sz="1200" dirty="0">
                <a:latin typeface="+mj-ea"/>
                <a:ea typeface="+mj-ea"/>
              </a:rPr>
              <a:t>: Java Editor</a:t>
            </a:r>
            <a:r>
              <a:rPr lang="ko-KR" altLang="en-US" sz="1200" dirty="0">
                <a:latin typeface="+mj-ea"/>
                <a:ea typeface="+mj-ea"/>
              </a:rPr>
              <a:t>화면에서 </a:t>
            </a:r>
            <a:r>
              <a:rPr lang="en-US" altLang="ko-KR" sz="1200" dirty="0">
                <a:latin typeface="+mj-ea"/>
                <a:ea typeface="+mj-ea"/>
              </a:rPr>
              <a:t>Ctrl + I (</a:t>
            </a:r>
            <a:r>
              <a:rPr lang="ko-KR" altLang="en-US" sz="1200" dirty="0">
                <a:latin typeface="+mj-ea"/>
                <a:ea typeface="+mj-ea"/>
              </a:rPr>
              <a:t>드래그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en-US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69173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9. </a:t>
            </a:r>
            <a:r>
              <a:rPr lang="ko-KR" altLang="ko-KR" dirty="0"/>
              <a:t>개발</a:t>
            </a:r>
            <a:r>
              <a:rPr lang="ko-KR" altLang="en-US" dirty="0"/>
              <a:t>코드</a:t>
            </a:r>
            <a:r>
              <a:rPr lang="ko-KR" altLang="ko-KR" dirty="0"/>
              <a:t>표준</a:t>
            </a:r>
            <a:br>
              <a:rPr lang="ko-KR" altLang="ko-KR" dirty="0"/>
            </a:b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3526" y="87826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latin typeface="+mn-ea"/>
              </a:rPr>
              <a:t>MyBatis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53524" y="1173085"/>
            <a:ext cx="84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latin typeface="+mj-ea"/>
                <a:ea typeface="+mj-ea"/>
              </a:rPr>
              <a:t>MyBatis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의 가장 큰 장점은 </a:t>
            </a:r>
            <a:r>
              <a:rPr lang="ko-KR" altLang="en-US" sz="1200" dirty="0" err="1">
                <a:latin typeface="+mj-ea"/>
                <a:ea typeface="+mj-ea"/>
              </a:rPr>
              <a:t>매핑된</a:t>
            </a:r>
            <a:r>
              <a:rPr lang="ko-KR" altLang="en-US" sz="1200" dirty="0">
                <a:latin typeface="+mj-ea"/>
                <a:ea typeface="+mj-ea"/>
              </a:rPr>
              <a:t> 구문이다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r>
              <a:rPr lang="ko-KR" altLang="en-US" sz="1200" dirty="0">
                <a:latin typeface="+mj-ea"/>
                <a:ea typeface="+mj-ea"/>
              </a:rPr>
              <a:t>이건 간혹 마법을 부리는 것처럼 보일 수 있다</a:t>
            </a:r>
            <a:r>
              <a:rPr lang="en-US" altLang="ko-KR" sz="1200" dirty="0">
                <a:latin typeface="+mj-ea"/>
                <a:ea typeface="+mj-ea"/>
              </a:rPr>
              <a:t>. SQL Map XML </a:t>
            </a:r>
            <a:r>
              <a:rPr lang="ko-KR" altLang="en-US" sz="1200" dirty="0">
                <a:latin typeface="+mj-ea"/>
                <a:ea typeface="+mj-ea"/>
              </a:rPr>
              <a:t>파일은 상대적으로 간단하다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r>
              <a:rPr lang="ko-KR" altLang="en-US" sz="1200" dirty="0">
                <a:latin typeface="+mj-ea"/>
                <a:ea typeface="+mj-ea"/>
              </a:rPr>
              <a:t>더군다나 동일한 기능의 </a:t>
            </a:r>
            <a:r>
              <a:rPr lang="en-US" altLang="ko-KR" sz="1200" dirty="0">
                <a:latin typeface="+mj-ea"/>
                <a:ea typeface="+mj-ea"/>
              </a:rPr>
              <a:t>JDBC </a:t>
            </a:r>
            <a:r>
              <a:rPr lang="ko-KR" altLang="en-US" sz="1200" dirty="0">
                <a:latin typeface="+mj-ea"/>
                <a:ea typeface="+mj-ea"/>
              </a:rPr>
              <a:t>코드와 비교하면 아마도 </a:t>
            </a:r>
            <a:r>
              <a:rPr lang="en-US" altLang="ko-KR" sz="1200" dirty="0">
                <a:latin typeface="+mj-ea"/>
                <a:ea typeface="+mj-ea"/>
              </a:rPr>
              <a:t>95% </a:t>
            </a:r>
            <a:r>
              <a:rPr lang="ko-KR" altLang="en-US" sz="1200" dirty="0">
                <a:latin typeface="+mj-ea"/>
                <a:ea typeface="+mj-ea"/>
              </a:rPr>
              <a:t>이상 </a:t>
            </a:r>
            <a:r>
              <a:rPr lang="ko-KR" altLang="en-US" sz="1200" dirty="0" err="1">
                <a:latin typeface="+mj-ea"/>
                <a:ea typeface="+mj-ea"/>
              </a:rPr>
              <a:t>코드수가</a:t>
            </a:r>
            <a:r>
              <a:rPr lang="ko-KR" altLang="en-US" sz="1200" dirty="0">
                <a:latin typeface="+mj-ea"/>
                <a:ea typeface="+mj-ea"/>
              </a:rPr>
              <a:t> 감소하기도 한다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r>
              <a:rPr lang="en-US" altLang="ko-KR" sz="1200" dirty="0" err="1">
                <a:latin typeface="+mj-ea"/>
                <a:ea typeface="+mj-ea"/>
              </a:rPr>
              <a:t>MyBatis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는 </a:t>
            </a:r>
            <a:r>
              <a:rPr lang="en-US" altLang="ko-KR" sz="1200" dirty="0">
                <a:latin typeface="+mj-ea"/>
                <a:ea typeface="+mj-ea"/>
              </a:rPr>
              <a:t>SQL </a:t>
            </a:r>
            <a:r>
              <a:rPr lang="ko-KR" altLang="en-US" sz="1200" dirty="0">
                <a:latin typeface="+mj-ea"/>
                <a:ea typeface="+mj-ea"/>
              </a:rPr>
              <a:t>을 작성하는데 집중하도록 만들어졌다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endParaRPr lang="ko-KR" altLang="en-US" sz="1200" dirty="0">
              <a:latin typeface="+mj-ea"/>
              <a:ea typeface="+mj-ea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064119"/>
              </p:ext>
            </p:extLst>
          </p:nvPr>
        </p:nvGraphicFramePr>
        <p:xfrm>
          <a:off x="798803" y="1888509"/>
          <a:ext cx="7772629" cy="171690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92225">
                  <a:extLst>
                    <a:ext uri="{9D8B030D-6E8A-4147-A177-3AD203B41FA5}">
                      <a16:colId xmlns:a16="http://schemas.microsoft.com/office/drawing/2014/main" val="1590739367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3988143051"/>
                    </a:ext>
                  </a:extLst>
                </a:gridCol>
              </a:tblGrid>
              <a:tr h="286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cache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해당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명명공간을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 위한 캐시 설정</a:t>
                      </a:r>
                      <a:endParaRPr lang="en-US" altLang="ko-KR" sz="900" kern="12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421463"/>
                  </a:ext>
                </a:extLst>
              </a:tr>
              <a:tr h="286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cache-ref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다른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명명공간의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 캐시 설정에 대한 참조</a:t>
                      </a:r>
                      <a:endParaRPr lang="en-US" altLang="ko-KR" sz="900" kern="12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05782"/>
                  </a:ext>
                </a:extLst>
              </a:tr>
              <a:tr h="286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resultMap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데이터베이스 결과데이터를 객체에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로드하는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 방법을 정의하는 요소</a:t>
                      </a:r>
                      <a:endParaRPr lang="en-US" altLang="ko-KR" sz="900" kern="12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564244"/>
                  </a:ext>
                </a:extLst>
              </a:tr>
              <a:tr h="286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parameterMap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비권장됨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!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예전에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파라미터를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 매핑하기 위해 사용되었으나 현재는 사용하지 않음</a:t>
                      </a:r>
                      <a:endParaRPr lang="ko-KR" altLang="en-US" sz="900" dirty="0"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526907"/>
                  </a:ext>
                </a:extLst>
              </a:tr>
              <a:tr h="286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sql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다른 구문에서 재사용하기 위한 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SQL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조각</a:t>
                      </a:r>
                      <a:endParaRPr lang="en-US" altLang="ko-KR" sz="900" kern="12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219053"/>
                  </a:ext>
                </a:extLst>
              </a:tr>
              <a:tr h="2861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Insert / update / delete</a:t>
                      </a:r>
                      <a:r>
                        <a:rPr lang="en-US" sz="9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/select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매핑된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INSERT/UPDATE/DELETE/SELECT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구문</a:t>
                      </a:r>
                      <a:endParaRPr lang="en-US" altLang="ko-KR" sz="900" kern="12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95564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00110" y="3721849"/>
            <a:ext cx="8377293" cy="246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sz="800" dirty="0">
              <a:latin typeface="+mn-lt"/>
              <a:ea typeface="맑은 고딕" pitchFamily="50" charset="-127"/>
            </a:endParaRPr>
          </a:p>
          <a:p>
            <a:r>
              <a:rPr lang="en-US" altLang="ko-KR" sz="800" dirty="0">
                <a:latin typeface="+mn-lt"/>
                <a:ea typeface="맑은 고딕" pitchFamily="50" charset="-127"/>
              </a:rPr>
              <a:t>1.1. namespace</a:t>
            </a:r>
          </a:p>
          <a:p>
            <a:r>
              <a:rPr lang="en-US" altLang="ko-KR" sz="800" dirty="0">
                <a:latin typeface="+mn-lt"/>
                <a:ea typeface="맑은 고딕" pitchFamily="50" charset="-127"/>
              </a:rPr>
              <a:t>XML Mapper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에서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namespace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는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mapper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들을 구분하는 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식별자로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 매우 중요합니다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클래스에서는 패키지와 같은 역할로 </a:t>
            </a:r>
            <a:r>
              <a:rPr lang="en-US" altLang="ko-KR" sz="800" dirty="0" err="1">
                <a:latin typeface="+mn-lt"/>
                <a:ea typeface="맑은 고딕" pitchFamily="50" charset="-127"/>
              </a:rPr>
              <a:t>MyBatis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내에서 원하는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SQL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문을 찾아서 실행할 때 동작합니다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</a:p>
          <a:p>
            <a:r>
              <a:rPr lang="en-US" altLang="ko-KR" sz="800" dirty="0">
                <a:latin typeface="+mn-lt"/>
                <a:ea typeface="맑은 고딕" pitchFamily="50" charset="-127"/>
              </a:rPr>
              <a:t>Mapper Scan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을 통한 구현체 생성을 위해선 반드시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Mapper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인퍼페이스의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package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경로를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namespace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의 값을 사용한다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</a:t>
            </a:r>
          </a:p>
          <a:p>
            <a:endParaRPr lang="en-US" altLang="ko-KR" sz="800" dirty="0">
              <a:latin typeface="+mn-lt"/>
              <a:ea typeface="맑은 고딕" pitchFamily="50" charset="-127"/>
            </a:endParaRPr>
          </a:p>
          <a:p>
            <a:r>
              <a:rPr lang="en-US" altLang="ko-KR" sz="800" dirty="0">
                <a:latin typeface="+mn-lt"/>
                <a:ea typeface="맑은 고딕" pitchFamily="50" charset="-127"/>
              </a:rPr>
              <a:t>1.2.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문자열 대체</a:t>
            </a:r>
          </a:p>
          <a:p>
            <a:r>
              <a:rPr lang="en-US" altLang="ko-KR" sz="800" dirty="0">
                <a:latin typeface="+mn-lt"/>
                <a:ea typeface="맑은 고딕" pitchFamily="50" charset="-127"/>
              </a:rPr>
              <a:t>${}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문법은 </a:t>
            </a:r>
            <a:r>
              <a:rPr lang="en-US" altLang="ko-KR" sz="800" dirty="0" err="1">
                <a:latin typeface="+mn-lt"/>
                <a:ea typeface="맑은 고딕" pitchFamily="50" charset="-127"/>
              </a:rPr>
              <a:t>MyBatis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로 하여금 </a:t>
            </a:r>
            <a:r>
              <a:rPr lang="en-US" altLang="ko-KR" sz="800" dirty="0" err="1">
                <a:latin typeface="+mn-lt"/>
                <a:ea typeface="맑은 고딕" pitchFamily="50" charset="-127"/>
              </a:rPr>
              <a:t>PreparedStatement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 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프로퍼티를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 만들어서 </a:t>
            </a:r>
            <a:r>
              <a:rPr lang="en-US" altLang="ko-KR" sz="800" dirty="0" err="1">
                <a:latin typeface="+mn-lt"/>
                <a:ea typeface="맑은 고딕" pitchFamily="50" charset="-127"/>
              </a:rPr>
              <a:t>PreparedStatement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 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파라미터에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 값을 지정한다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</a:p>
          <a:p>
            <a:r>
              <a:rPr lang="ko-KR" altLang="en-US" sz="800" dirty="0">
                <a:latin typeface="+mn-lt"/>
                <a:ea typeface="맑은 고딕" pitchFamily="50" charset="-127"/>
              </a:rPr>
              <a:t>사용자로부터 받은 값을 이 방법으로 변경하지 않고 구문에 전달하는 건 안전하지 않다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이건 잠재적으로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SQL 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주입공격에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 노출된다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</a:p>
          <a:p>
            <a:r>
              <a:rPr lang="ko-KR" altLang="en-US" sz="800" dirty="0">
                <a:latin typeface="+mn-lt"/>
                <a:ea typeface="맑은 고딕" pitchFamily="50" charset="-127"/>
              </a:rPr>
              <a:t>그러므로 사용자 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입력값에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 대해서는 이 방법을 사용하면 안된다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사용자 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입력값에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 대해서는 언제나 자체적으로 이스케이프 처리하고 체크해야 한다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</a:p>
          <a:p>
            <a:endParaRPr lang="en-US" altLang="ko-KR" sz="800" dirty="0">
              <a:latin typeface="+mn-lt"/>
              <a:ea typeface="맑은 고딕" pitchFamily="50" charset="-127"/>
            </a:endParaRPr>
          </a:p>
          <a:p>
            <a:r>
              <a:rPr lang="en-US" altLang="ko-KR" sz="800" dirty="0">
                <a:latin typeface="+mn-lt"/>
                <a:ea typeface="맑은 고딕" pitchFamily="50" charset="-127"/>
              </a:rPr>
              <a:t>1.3. CDATA</a:t>
            </a:r>
          </a:p>
          <a:p>
            <a:r>
              <a:rPr lang="ko-KR" altLang="en-US" sz="800" dirty="0">
                <a:latin typeface="+mn-lt"/>
                <a:ea typeface="맑은 고딕" pitchFamily="50" charset="-127"/>
              </a:rPr>
              <a:t>쿼리를 작성할 때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, '&lt;', '&gt;', '&amp;'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를 사용해야하는 경우가 생기는데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xml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에서 그냥 사용할 경우 태그로 인식하는 경우가 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종종있다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</a:p>
          <a:p>
            <a:r>
              <a:rPr lang="ko-KR" altLang="en-US" sz="800" dirty="0" err="1">
                <a:latin typeface="+mn-lt"/>
                <a:ea typeface="맑은 고딕" pitchFamily="50" charset="-127"/>
              </a:rPr>
              <a:t>이럴경우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 에러를 뱉어내기 때문에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'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태그가 아니라 실제 쿼리에 필요한 코드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'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라고 알려줘야 한다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그때 사용하는 것이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&lt;!CDATA[...]]&gt;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이다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</a:t>
            </a:r>
          </a:p>
          <a:p>
            <a:r>
              <a:rPr lang="en-US" altLang="ko-KR" sz="800" dirty="0">
                <a:latin typeface="+mn-lt"/>
                <a:ea typeface="맑은 고딕" pitchFamily="50" charset="-127"/>
              </a:rPr>
              <a:t>xml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에서 </a:t>
            </a:r>
            <a:r>
              <a:rPr lang="en-US" altLang="ko-KR" sz="800" dirty="0" err="1">
                <a:latin typeface="+mn-lt"/>
                <a:ea typeface="맑은 고딕" pitchFamily="50" charset="-127"/>
              </a:rPr>
              <a:t>sqlMap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이나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Mapper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를 사용할 경우 동적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(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다이나믹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)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쿼리를 사용하기도 하는데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&lt;!CDATA[...]]&gt;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를 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사용하게되면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 해당 코드에는 동적 쿼리를 사용할 수 없다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</a:p>
          <a:p>
            <a:r>
              <a:rPr lang="ko-KR" altLang="en-US" sz="800" dirty="0">
                <a:latin typeface="+mn-lt"/>
                <a:ea typeface="맑은 고딕" pitchFamily="50" charset="-127"/>
              </a:rPr>
              <a:t>따라서 동적 쿼리도 사용해야하는 경우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, </a:t>
            </a:r>
            <a:r>
              <a:rPr lang="ko-KR" altLang="en-US" sz="800" dirty="0" err="1">
                <a:latin typeface="+mn-lt"/>
                <a:ea typeface="맑은 고딕" pitchFamily="50" charset="-127"/>
              </a:rPr>
              <a:t>쿼리문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 전체가 아닌 특수문자가 있는 코드에만 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&lt;!CDATA[...]]&gt;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를 사용하면 동적 쿼리도 문제없이 사용할 수 있다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</a:t>
            </a:r>
          </a:p>
          <a:p>
            <a:endParaRPr lang="en-US" altLang="ko-KR" sz="800" dirty="0">
              <a:latin typeface="+mn-lt"/>
              <a:ea typeface="맑은 고딕" pitchFamily="50" charset="-127"/>
            </a:endParaRPr>
          </a:p>
          <a:p>
            <a:r>
              <a:rPr lang="en-US" altLang="ko-KR" sz="800" dirty="0">
                <a:latin typeface="+mn-lt"/>
                <a:ea typeface="맑은 고딕" pitchFamily="50" charset="-127"/>
              </a:rPr>
              <a:t>1.4. select/insert/update/delete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속성</a:t>
            </a:r>
          </a:p>
          <a:p>
            <a:r>
              <a:rPr lang="en-US" altLang="ko-KR" sz="800" dirty="0">
                <a:latin typeface="+mn-lt"/>
                <a:ea typeface="맑은 고딕" pitchFamily="50" charset="-127"/>
              </a:rPr>
              <a:t>select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구문은 </a:t>
            </a:r>
            <a:r>
              <a:rPr lang="en-US" altLang="ko-KR" sz="800" dirty="0" err="1">
                <a:latin typeface="+mn-lt"/>
                <a:ea typeface="맑은 고딕" pitchFamily="50" charset="-127"/>
              </a:rPr>
              <a:t>MyBatis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에서 가장 흔히 사용할 요소이다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데이터베이스에서 데이터를 가져온다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아마도 대부분의 애플리케이션은 데이터를 수정하기보다는 조회하는 기능을 많이 가진다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. </a:t>
            </a:r>
          </a:p>
          <a:p>
            <a:r>
              <a:rPr lang="ko-KR" altLang="en-US" sz="800" dirty="0">
                <a:latin typeface="+mn-lt"/>
                <a:ea typeface="맑은 고딕" pitchFamily="50" charset="-127"/>
              </a:rPr>
              <a:t>그래서 </a:t>
            </a:r>
            <a:r>
              <a:rPr lang="en-US" altLang="ko-KR" sz="800" dirty="0" err="1">
                <a:latin typeface="+mn-lt"/>
                <a:ea typeface="맑은 고딕" pitchFamily="50" charset="-127"/>
              </a:rPr>
              <a:t>MyBatis</a:t>
            </a:r>
            <a:r>
              <a:rPr lang="en-US" altLang="ko-KR" sz="800" dirty="0">
                <a:latin typeface="+mn-lt"/>
                <a:ea typeface="맑은 고딕" pitchFamily="50" charset="-127"/>
              </a:rPr>
              <a:t> </a:t>
            </a:r>
            <a:r>
              <a:rPr lang="ko-KR" altLang="en-US" sz="800" dirty="0">
                <a:latin typeface="+mn-lt"/>
                <a:ea typeface="맑은 고딕" pitchFamily="50" charset="-127"/>
              </a:rPr>
              <a:t>는 데이터를 조회하고 그 결과를 매핑하는데 집중하고 있다</a:t>
            </a:r>
          </a:p>
          <a:p>
            <a:endParaRPr lang="ko-KR" altLang="en-US" sz="800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0539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79023"/>
              </p:ext>
            </p:extLst>
          </p:nvPr>
        </p:nvGraphicFramePr>
        <p:xfrm>
          <a:off x="376340" y="688673"/>
          <a:ext cx="8380536" cy="4304712"/>
        </p:xfrm>
        <a:graphic>
          <a:graphicData uri="http://schemas.openxmlformats.org/drawingml/2006/table">
            <a:tbl>
              <a:tblPr/>
              <a:tblGrid>
                <a:gridCol w="7981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목적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 </a:t>
                      </a:r>
                      <a:r>
                        <a:rPr lang="ko-KR" altLang="en-US" sz="1000" b="1" i="0" dirty="0">
                          <a:solidFill>
                            <a:srgbClr val="3D4144"/>
                          </a:solidFill>
                          <a:effectLst/>
                          <a:latin typeface="-apple-system"/>
                        </a:rPr>
                        <a:t>전자정부 프레임워크 구성</a:t>
                      </a:r>
                      <a:r>
                        <a:rPr lang="ko-KR" altLang="en-US" sz="1000" dirty="0">
                          <a:latin typeface="+mn-ea"/>
                        </a:rPr>
                        <a:t>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 </a:t>
                      </a:r>
                      <a:r>
                        <a:rPr lang="ko-KR" altLang="en-US" sz="1000" dirty="0"/>
                        <a:t>어플리케이션 </a:t>
                      </a:r>
                      <a:r>
                        <a:rPr lang="ko-KR" altLang="en-US" sz="1000" dirty="0" err="1">
                          <a:latin typeface="+mn-ea"/>
                        </a:rPr>
                        <a:t>프레임웍</a:t>
                      </a:r>
                      <a:r>
                        <a:rPr lang="en-US" altLang="ko-KR" sz="1000" dirty="0">
                          <a:latin typeface="+mn-ea"/>
                        </a:rPr>
                        <a:t> </a:t>
                      </a:r>
                      <a:r>
                        <a:rPr lang="ko-KR" altLang="en-US" sz="1000" dirty="0">
                          <a:latin typeface="+mn-ea"/>
                        </a:rPr>
                        <a:t>버전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52753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4. </a:t>
                      </a:r>
                      <a:r>
                        <a:rPr lang="ko-KR" altLang="en-US" sz="1000" dirty="0">
                          <a:latin typeface="+mn-ea"/>
                        </a:rPr>
                        <a:t>온라인 </a:t>
                      </a:r>
                      <a:r>
                        <a:rPr lang="en-US" altLang="ko-KR" sz="1000" dirty="0">
                          <a:latin typeface="+mn-ea"/>
                        </a:rPr>
                        <a:t>WEB </a:t>
                      </a:r>
                      <a:r>
                        <a:rPr lang="ko-KR" altLang="en-US" sz="1000" dirty="0">
                          <a:latin typeface="+mn-ea"/>
                        </a:rPr>
                        <a:t>어플리케이션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5. </a:t>
                      </a:r>
                      <a:r>
                        <a:rPr lang="en-US" altLang="ko-KR" sz="1000" dirty="0">
                          <a:latin typeface="+mn-ea"/>
                        </a:rPr>
                        <a:t>Batch</a:t>
                      </a:r>
                      <a:r>
                        <a:rPr lang="ko-KR" altLang="en-US" sz="1000" dirty="0">
                          <a:latin typeface="+mn-ea"/>
                        </a:rPr>
                        <a:t> 어플리케이션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6. </a:t>
                      </a:r>
                      <a:r>
                        <a:rPr lang="ko-KR" altLang="en-US" sz="1000" dirty="0"/>
                        <a:t>의존성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빌드</a:t>
                      </a:r>
                      <a:r>
                        <a:rPr lang="en-US" altLang="ko-KR" sz="1000" dirty="0"/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17355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7. </a:t>
                      </a: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프로젝트 디렉토리</a:t>
                      </a: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/>
                          <a:cs typeface="+mn-cs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17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8. </a:t>
                      </a: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자바</a:t>
                      </a: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명명표준</a:t>
                      </a: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/>
                          <a:cs typeface="+mn-cs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18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9. </a:t>
                      </a:r>
                      <a:r>
                        <a:rPr lang="ko-KR" altLang="en-US" sz="1000" dirty="0">
                          <a:latin typeface="+mn-ea"/>
                        </a:rPr>
                        <a:t>자바코드표준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22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89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1.</a:t>
            </a:r>
            <a:r>
              <a:rPr lang="ko-KR" altLang="en-US" dirty="0"/>
              <a:t>목적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9736" y="732007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강원랜드 차세대</a:t>
            </a:r>
            <a:r>
              <a:rPr lang="en-US" altLang="ko-KR" sz="1200" dirty="0">
                <a:latin typeface="+mn-ea"/>
              </a:rPr>
              <a:t>ERP </a:t>
            </a:r>
            <a:r>
              <a:rPr lang="ko-KR" altLang="en-US" sz="1200" dirty="0">
                <a:latin typeface="+mn-ea"/>
              </a:rPr>
              <a:t>시스템 구축에 수반되는 솔루션 및 </a:t>
            </a:r>
            <a:r>
              <a:rPr lang="ko-KR" altLang="en-US" sz="1200" dirty="0" err="1">
                <a:latin typeface="+mn-ea"/>
              </a:rPr>
              <a:t>응용어플리케이션에</a:t>
            </a:r>
            <a:r>
              <a:rPr lang="ko-KR" altLang="en-US" sz="1200" dirty="0">
                <a:latin typeface="+mn-ea"/>
              </a:rPr>
              <a:t> 대한 표준 구성안을 정의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기반 </a:t>
            </a:r>
            <a:r>
              <a:rPr lang="ko-KR" altLang="en-US" sz="1200" dirty="0" err="1">
                <a:latin typeface="+mn-ea"/>
              </a:rPr>
              <a:t>프레임웍크는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전자정부프레임웍에서</a:t>
            </a:r>
            <a:r>
              <a:rPr lang="ko-KR" altLang="en-US" sz="1200" dirty="0">
                <a:latin typeface="+mn-ea"/>
              </a:rPr>
              <a:t> 제시하는 실행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개발 표준구성요소를  수용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선별 적용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솔루션 기반으로 개발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구축되는 어플리케이션은 </a:t>
            </a:r>
            <a:r>
              <a:rPr lang="ko-KR" altLang="en-US" sz="1200" dirty="0" err="1">
                <a:latin typeface="+mn-ea"/>
              </a:rPr>
              <a:t>전자정부프레임웍</a:t>
            </a:r>
            <a:r>
              <a:rPr lang="ko-KR" altLang="en-US" sz="1200" dirty="0">
                <a:latin typeface="+mn-ea"/>
              </a:rPr>
              <a:t> 인증 획득을 전제로 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70080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1878733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실행환경 </a:t>
            </a:r>
            <a:r>
              <a:rPr lang="en-US" altLang="ko-KR" sz="1200" dirty="0">
                <a:latin typeface="+mn-ea"/>
              </a:rPr>
              <a:t>- </a:t>
            </a:r>
            <a:r>
              <a:rPr lang="ko-KR" altLang="en-US" sz="1200" dirty="0">
                <a:latin typeface="+mn-ea"/>
              </a:rPr>
              <a:t>어플리케이션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2185119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런타임시 적용되는 표준을 의미 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이는 대한 준수여부는 </a:t>
            </a:r>
            <a:r>
              <a:rPr lang="ko-KR" altLang="en-US" sz="1200" dirty="0" err="1">
                <a:latin typeface="+mn-ea"/>
              </a:rPr>
              <a:t>전자정부프레임웍에서</a:t>
            </a:r>
            <a:r>
              <a:rPr lang="ko-KR" altLang="en-US" sz="1200" dirty="0">
                <a:latin typeface="+mn-ea"/>
              </a:rPr>
              <a:t> 제공하는 실행환경 라이브러리</a:t>
            </a:r>
            <a:r>
              <a:rPr lang="en-US" altLang="ko-KR" sz="1200" dirty="0">
                <a:latin typeface="+mn-ea"/>
              </a:rPr>
              <a:t>(Lib)</a:t>
            </a:r>
            <a:r>
              <a:rPr lang="ko-KR" altLang="en-US" sz="1200" dirty="0">
                <a:latin typeface="+mn-ea"/>
              </a:rPr>
              <a:t>를 포함하여 </a:t>
            </a:r>
            <a:r>
              <a:rPr lang="en-US" altLang="ko-KR" sz="1200" dirty="0">
                <a:latin typeface="+mn-ea"/>
              </a:rPr>
              <a:t>Java</a:t>
            </a:r>
            <a:r>
              <a:rPr lang="ko-KR" altLang="en-US" sz="1200" dirty="0">
                <a:latin typeface="+mn-ea"/>
              </a:rPr>
              <a:t>기반 어플리케이션을 구축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개발 하는 것을 뜻 함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공통</a:t>
            </a:r>
            <a:r>
              <a:rPr lang="en-US" altLang="ko-KR" sz="1200" dirty="0">
                <a:latin typeface="+mn-ea"/>
              </a:rPr>
              <a:t> : </a:t>
            </a:r>
            <a:r>
              <a:rPr lang="en-US" altLang="ko-KR" sz="1200" b="1" dirty="0">
                <a:latin typeface="+mn-ea"/>
              </a:rPr>
              <a:t>java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1.8,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 err="1">
                <a:latin typeface="+mn-ea"/>
              </a:rPr>
              <a:t>SpringBoot</a:t>
            </a:r>
            <a:r>
              <a:rPr lang="en-US" altLang="ko-KR" sz="1200" b="1" dirty="0">
                <a:latin typeface="+mn-ea"/>
              </a:rPr>
              <a:t> 2.7.18, Spring 5.3.x, </a:t>
            </a:r>
            <a:r>
              <a:rPr lang="ko-KR" altLang="en-US" sz="1200" b="1" dirty="0" err="1">
                <a:latin typeface="+mn-ea"/>
              </a:rPr>
              <a:t>전자정부프레임웍</a:t>
            </a:r>
            <a:r>
              <a:rPr lang="ko-KR" altLang="en-US" sz="1200" b="1" dirty="0">
                <a:latin typeface="+mn-ea"/>
              </a:rPr>
              <a:t> 런타임 </a:t>
            </a:r>
            <a:r>
              <a:rPr lang="en-US" altLang="ko-KR" sz="1200" b="1" dirty="0">
                <a:latin typeface="+mn-ea"/>
              </a:rPr>
              <a:t>4.1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>
                <a:latin typeface="+mn-ea"/>
              </a:rPr>
              <a:t>JSP</a:t>
            </a:r>
            <a:r>
              <a:rPr lang="ko-KR" altLang="en-US" sz="1200" dirty="0">
                <a:latin typeface="+mn-ea"/>
              </a:rPr>
              <a:t> 온라인 어플리케이션 </a:t>
            </a:r>
            <a:r>
              <a:rPr lang="en-US" altLang="ko-KR" sz="1200" dirty="0">
                <a:latin typeface="+mn-ea"/>
              </a:rPr>
              <a:t>: </a:t>
            </a:r>
            <a:r>
              <a:rPr lang="en-US" altLang="ko-KR" sz="1200" dirty="0" err="1">
                <a:latin typeface="+mn-ea"/>
              </a:rPr>
              <a:t>SpringMVC</a:t>
            </a:r>
            <a:r>
              <a:rPr lang="en-US" altLang="ko-KR" sz="1200" dirty="0">
                <a:latin typeface="+mn-ea"/>
              </a:rPr>
              <a:t> maven </a:t>
            </a:r>
            <a:r>
              <a:rPr lang="en-US" altLang="ko-KR" sz="1200" dirty="0" err="1">
                <a:latin typeface="+mn-ea"/>
              </a:rPr>
              <a:t>archtype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project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>
                <a:latin typeface="+mn-ea"/>
              </a:rPr>
              <a:t>API </a:t>
            </a:r>
            <a:r>
              <a:rPr lang="ko-KR" altLang="en-US" sz="1200" dirty="0">
                <a:latin typeface="+mn-ea"/>
              </a:rPr>
              <a:t>온라인 어플리케이션 </a:t>
            </a:r>
            <a:r>
              <a:rPr lang="en-US" altLang="ko-KR" sz="1200" dirty="0">
                <a:latin typeface="+mn-ea"/>
              </a:rPr>
              <a:t>: </a:t>
            </a:r>
            <a:r>
              <a:rPr lang="en-US" altLang="ko-KR" sz="1200" dirty="0" err="1">
                <a:latin typeface="+mn-ea"/>
              </a:rPr>
              <a:t>SpringBoot</a:t>
            </a:r>
            <a:r>
              <a:rPr lang="en-US" altLang="ko-KR" sz="1200" dirty="0">
                <a:latin typeface="+mn-ea"/>
              </a:rPr>
              <a:t> maven </a:t>
            </a:r>
            <a:r>
              <a:rPr lang="en-US" altLang="ko-KR" sz="1200" dirty="0" err="1">
                <a:latin typeface="+mn-ea"/>
              </a:rPr>
              <a:t>archtype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project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>
                <a:latin typeface="+mn-ea"/>
              </a:rPr>
              <a:t>Batch</a:t>
            </a:r>
            <a:r>
              <a:rPr lang="ko-KR" altLang="en-US" sz="1200" dirty="0">
                <a:latin typeface="+mn-ea"/>
              </a:rPr>
              <a:t> 어플리케이션 </a:t>
            </a:r>
            <a:r>
              <a:rPr lang="en-US" altLang="ko-KR" sz="1200" dirty="0">
                <a:latin typeface="+mn-ea"/>
              </a:rPr>
              <a:t>: </a:t>
            </a:r>
            <a:r>
              <a:rPr lang="en-US" altLang="ko-KR" sz="1200" dirty="0" err="1">
                <a:latin typeface="+mn-ea"/>
              </a:rPr>
              <a:t>SpringBATCH</a:t>
            </a:r>
            <a:r>
              <a:rPr lang="en-US" altLang="ko-KR" sz="1200" dirty="0">
                <a:latin typeface="+mn-ea"/>
              </a:rPr>
              <a:t> maven </a:t>
            </a:r>
            <a:r>
              <a:rPr lang="en-US" altLang="ko-KR" sz="1200" dirty="0" err="1">
                <a:latin typeface="+mn-ea"/>
              </a:rPr>
              <a:t>archtype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98876F-2126-7C18-6E39-C456020EBDB7}"/>
              </a:ext>
            </a:extLst>
          </p:cNvPr>
          <p:cNvSpPr txBox="1"/>
          <p:nvPr/>
        </p:nvSpPr>
        <p:spPr>
          <a:xfrm>
            <a:off x="659736" y="4149081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개발환경 </a:t>
            </a:r>
            <a:r>
              <a:rPr lang="en-US" altLang="ko-KR" sz="1200" dirty="0">
                <a:latin typeface="+mn-ea"/>
              </a:rPr>
              <a:t>– CI/CD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685800" y="4406489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실행환경에 상응하는 개발환경에 대한 표준을 제공하며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로컬개발자환경과 서버개발환경에 대한 표준안과 구현체를 제공하고 있다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본 프로젝트에서는 표준안을 수용한 자체 구성으로 환경을 제공한다</a:t>
            </a:r>
            <a:endParaRPr lang="en-US" altLang="ko-KR" sz="1200" dirty="0">
              <a:latin typeface="+mn-ea"/>
            </a:endParaRP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로컬개발자환경 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전자정부프레임웍에서</a:t>
            </a:r>
            <a:r>
              <a:rPr lang="ko-KR" altLang="en-US" sz="1200" dirty="0">
                <a:latin typeface="+mn-ea"/>
              </a:rPr>
              <a:t> 사용하는 이클립스 기반 </a:t>
            </a:r>
            <a:r>
              <a:rPr lang="en-US" altLang="ko-KR" sz="1200" dirty="0">
                <a:latin typeface="+mn-ea"/>
              </a:rPr>
              <a:t>Java </a:t>
            </a:r>
            <a:r>
              <a:rPr lang="ko-KR" altLang="en-US" sz="1200" dirty="0">
                <a:latin typeface="+mn-ea"/>
              </a:rPr>
              <a:t>통합 </a:t>
            </a:r>
            <a:r>
              <a:rPr lang="en-US" altLang="ko-KR" sz="1200" dirty="0">
                <a:latin typeface="+mn-ea"/>
              </a:rPr>
              <a:t>IDE</a:t>
            </a:r>
            <a:r>
              <a:rPr lang="ko-KR" altLang="en-US" sz="1200" dirty="0">
                <a:latin typeface="+mn-ea"/>
              </a:rPr>
              <a:t>를 프로젝트에서 구성 제공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서버개발환경 </a:t>
            </a:r>
            <a:r>
              <a:rPr lang="en-US" altLang="ko-KR" sz="1200" dirty="0">
                <a:latin typeface="+mn-ea"/>
              </a:rPr>
              <a:t>: GitLab(</a:t>
            </a:r>
            <a:r>
              <a:rPr lang="ko-KR" altLang="en-US" sz="1200" dirty="0">
                <a:latin typeface="+mn-ea"/>
              </a:rPr>
              <a:t>형상관리</a:t>
            </a:r>
            <a:r>
              <a:rPr lang="en-US" altLang="ko-KR" sz="1200" dirty="0">
                <a:latin typeface="+mn-ea"/>
              </a:rPr>
              <a:t>), Nexus(Lib</a:t>
            </a:r>
            <a:r>
              <a:rPr lang="ko-KR" altLang="en-US" sz="1200" dirty="0">
                <a:latin typeface="+mn-ea"/>
              </a:rPr>
              <a:t>관리</a:t>
            </a:r>
            <a:r>
              <a:rPr lang="en-US" altLang="ko-KR" sz="1200" dirty="0">
                <a:latin typeface="+mn-ea"/>
              </a:rPr>
              <a:t>), Jenkins(</a:t>
            </a:r>
            <a:r>
              <a:rPr lang="ko-KR" altLang="en-US" sz="1200" dirty="0">
                <a:latin typeface="+mn-ea"/>
              </a:rPr>
              <a:t>배포관리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를 </a:t>
            </a:r>
            <a:r>
              <a:rPr lang="en-US" altLang="ko-KR" sz="1200" dirty="0">
                <a:latin typeface="+mn-ea"/>
              </a:rPr>
              <a:t>CI/CD </a:t>
            </a:r>
            <a:r>
              <a:rPr lang="ko-KR" altLang="en-US" sz="1200" dirty="0">
                <a:latin typeface="+mn-ea"/>
              </a:rPr>
              <a:t>표준으로 제공하며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응용어플리케이션에</a:t>
            </a:r>
            <a:r>
              <a:rPr lang="ko-KR" altLang="en-US" sz="1200" dirty="0">
                <a:latin typeface="+mn-ea"/>
              </a:rPr>
              <a:t> 적합한 </a:t>
            </a:r>
            <a:r>
              <a:rPr lang="en-US" altLang="ko-KR" sz="1200" dirty="0">
                <a:latin typeface="+mn-ea"/>
              </a:rPr>
              <a:t>Web, Was, </a:t>
            </a:r>
            <a:r>
              <a:rPr lang="en-US" altLang="ko-KR" sz="1200" dirty="0" err="1">
                <a:latin typeface="+mn-ea"/>
              </a:rPr>
              <a:t>SpringBoot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구동서버를 구축 한다</a:t>
            </a:r>
            <a:r>
              <a:rPr lang="en-US" altLang="ko-KR" sz="1200" dirty="0">
                <a:latin typeface="+mn-ea"/>
              </a:rPr>
              <a:t>.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 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상세한 구성 및 가이드는 별도 문서를 참고 한다</a:t>
            </a:r>
            <a:r>
              <a:rPr lang="en-US" altLang="ko-KR" sz="1200" dirty="0">
                <a:latin typeface="+mn-ea"/>
              </a:rPr>
              <a:t>.</a:t>
            </a:r>
            <a:r>
              <a:rPr lang="ko-KR" altLang="en-US" sz="1200" dirty="0">
                <a:latin typeface="+mn-ea"/>
              </a:rPr>
              <a:t> </a:t>
            </a:r>
            <a:endParaRPr lang="en-US" altLang="ko-KR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00968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FC326BA-D0F5-76E3-20F8-2E99B9184496}"/>
              </a:ext>
            </a:extLst>
          </p:cNvPr>
          <p:cNvSpPr txBox="1"/>
          <p:nvPr/>
        </p:nvSpPr>
        <p:spPr>
          <a:xfrm>
            <a:off x="659736" y="724441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표준프레임워크는 웹기반 정보화시스템 구축시 필요로 하는 어플리케이션 아키텍처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기본기능 및 공통 컴포넌트를 제공하는 프레임워크로서 </a:t>
            </a:r>
            <a:r>
              <a:rPr lang="ko-KR" altLang="en-US" sz="1200" b="1" dirty="0">
                <a:solidFill>
                  <a:srgbClr val="3D4144"/>
                </a:solidFill>
                <a:latin typeface="+mn-ea"/>
              </a:rPr>
              <a:t>실행환경</a:t>
            </a:r>
            <a:r>
              <a:rPr lang="en-US" altLang="ko-KR" sz="1200" b="1" dirty="0">
                <a:solidFill>
                  <a:srgbClr val="3D4144"/>
                </a:solidFill>
                <a:latin typeface="+mn-ea"/>
              </a:rPr>
              <a:t>, </a:t>
            </a:r>
            <a:r>
              <a:rPr lang="ko-KR" altLang="en-US" sz="1200" b="1" dirty="0">
                <a:solidFill>
                  <a:srgbClr val="3D4144"/>
                </a:solidFill>
                <a:latin typeface="+mn-ea"/>
              </a:rPr>
              <a:t>개발환경</a:t>
            </a:r>
            <a:r>
              <a:rPr lang="en-US" altLang="ko-KR" sz="1200" b="1" dirty="0">
                <a:solidFill>
                  <a:srgbClr val="3D4144"/>
                </a:solidFill>
                <a:latin typeface="+mn-ea"/>
              </a:rPr>
              <a:t>, </a:t>
            </a:r>
            <a:r>
              <a:rPr lang="ko-KR" altLang="en-US" sz="1200" b="1" dirty="0">
                <a:solidFill>
                  <a:srgbClr val="3D4144"/>
                </a:solidFill>
                <a:latin typeface="+mn-ea"/>
              </a:rPr>
              <a:t>운영환경</a:t>
            </a:r>
            <a:r>
              <a:rPr lang="en-US" altLang="ko-KR" sz="1200" b="1" dirty="0">
                <a:solidFill>
                  <a:srgbClr val="3D4144"/>
                </a:solidFill>
                <a:latin typeface="+mn-ea"/>
              </a:rPr>
              <a:t>, </a:t>
            </a:r>
            <a:r>
              <a:rPr lang="ko-KR" altLang="en-US" sz="1200" b="1" dirty="0">
                <a:solidFill>
                  <a:srgbClr val="3D4144"/>
                </a:solidFill>
                <a:latin typeface="+mn-ea"/>
              </a:rPr>
              <a:t>관리환경과 공통컴포넌트</a:t>
            </a:r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 로 구성되어 있습니다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.</a:t>
            </a:r>
          </a:p>
          <a:p>
            <a:pPr algn="l"/>
            <a:endParaRPr lang="en-US" altLang="ko-KR" sz="1200" dirty="0">
              <a:solidFill>
                <a:srgbClr val="3D4144"/>
              </a:solidFill>
              <a:latin typeface="+mn-ea"/>
            </a:endParaRPr>
          </a:p>
          <a:p>
            <a:pPr algn="l"/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- </a:t>
            </a:r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실행환경은 본인이 만드는 시스템의 실행의 기반이 되는 프레임워크</a:t>
            </a:r>
          </a:p>
          <a:p>
            <a:pPr algn="l"/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- </a:t>
            </a:r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개발환경은 개발에 필요한 구현도구 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IDE(</a:t>
            </a:r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표준프레임워크는 이클립스 기반으로 구성되어 있음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)</a:t>
            </a:r>
          </a:p>
          <a:p>
            <a:pPr algn="l"/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- </a:t>
            </a:r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운영환경은 실제 서비스를 운영하는데 도움을 주는 도구를 의미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모니터링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배포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3D4144"/>
                </a:solidFill>
                <a:latin typeface="+mn-ea"/>
              </a:rPr>
              <a:t>배치에 도움을 주는 서비스로 구성</a:t>
            </a:r>
            <a:r>
              <a:rPr lang="en-US" altLang="ko-KR" sz="1200" dirty="0">
                <a:solidFill>
                  <a:srgbClr val="3D4144"/>
                </a:solidFill>
                <a:latin typeface="+mn-ea"/>
              </a:rPr>
              <a:t>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CA4E0EE-221A-5334-551E-07BDA8A94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00" y="3351434"/>
            <a:ext cx="8172400" cy="288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9F8B82-D650-2B16-CFA5-C5E7D2E267E9}"/>
              </a:ext>
            </a:extLst>
          </p:cNvPr>
          <p:cNvSpPr txBox="1"/>
          <p:nvPr/>
        </p:nvSpPr>
        <p:spPr>
          <a:xfrm>
            <a:off x="659736" y="206084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수용</a:t>
            </a:r>
            <a:r>
              <a:rPr lang="en-US" altLang="ko-KR" sz="1200" b="1" dirty="0">
                <a:latin typeface="+mn-ea"/>
              </a:rPr>
              <a:t>/</a:t>
            </a:r>
            <a:r>
              <a:rPr lang="ko-KR" altLang="en-US" sz="1200" b="1" dirty="0">
                <a:latin typeface="+mn-ea"/>
              </a:rPr>
              <a:t>선별 요소기술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C0AD2A-81E3-7428-57F8-6CCE55DD4673}"/>
              </a:ext>
            </a:extLst>
          </p:cNvPr>
          <p:cNvSpPr txBox="1"/>
          <p:nvPr/>
        </p:nvSpPr>
        <p:spPr>
          <a:xfrm>
            <a:off x="685800" y="2394943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본 프로젝트에서 구축에 필요한 기능을 전자정부 공통모듈을 바로 사용하지는 않는다</a:t>
            </a:r>
            <a:r>
              <a:rPr lang="en-US" altLang="ko-KR" sz="1200" dirty="0">
                <a:latin typeface="+mn-ea"/>
              </a:rPr>
              <a:t>. (UI/UX </a:t>
            </a:r>
            <a:r>
              <a:rPr lang="ko-KR" altLang="en-US" sz="1200" dirty="0">
                <a:latin typeface="+mn-ea"/>
              </a:rPr>
              <a:t>등 변경 필요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응용어플리케이션이 요구하는 기능 및 공통기능 구현에 부합하는 기술을 선별 적용한다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솔루션 및 </a:t>
            </a:r>
            <a:r>
              <a:rPr lang="en-US" altLang="ko-KR" sz="1200" dirty="0">
                <a:latin typeface="+mn-ea"/>
              </a:rPr>
              <a:t>Legacy </a:t>
            </a:r>
            <a:r>
              <a:rPr lang="ko-KR" altLang="en-US" sz="1200" dirty="0">
                <a:latin typeface="+mn-ea"/>
              </a:rPr>
              <a:t>시스템과 연계 처리에 적합한 오픈소스 및 요소기술에 대한 표준을 제공한다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948637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제목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/>
              <a:t>2. </a:t>
            </a:r>
            <a:r>
              <a:rPr lang="ko-KR" altLang="en-US" dirty="0">
                <a:solidFill>
                  <a:srgbClr val="3D4144"/>
                </a:solidFill>
                <a:latin typeface="-apple-system"/>
              </a:rPr>
              <a:t>전자정부 프레임워크 구성</a:t>
            </a:r>
            <a:r>
              <a:rPr lang="ko-KR" altLang="en-US" dirty="0">
                <a:latin typeface="+mn-ea"/>
              </a:rPr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3279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199F1D5B-E82B-0530-D937-76F659C6A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776561"/>
              </p:ext>
            </p:extLst>
          </p:nvPr>
        </p:nvGraphicFramePr>
        <p:xfrm>
          <a:off x="609777" y="889497"/>
          <a:ext cx="8568949" cy="432365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713788">
                  <a:extLst>
                    <a:ext uri="{9D8B030D-6E8A-4147-A177-3AD203B41FA5}">
                      <a16:colId xmlns:a16="http://schemas.microsoft.com/office/drawing/2014/main" val="4173628488"/>
                    </a:ext>
                  </a:extLst>
                </a:gridCol>
                <a:gridCol w="1158369">
                  <a:extLst>
                    <a:ext uri="{9D8B030D-6E8A-4147-A177-3AD203B41FA5}">
                      <a16:colId xmlns:a16="http://schemas.microsoft.com/office/drawing/2014/main" val="587207336"/>
                    </a:ext>
                  </a:extLst>
                </a:gridCol>
                <a:gridCol w="4206538">
                  <a:extLst>
                    <a:ext uri="{9D8B030D-6E8A-4147-A177-3AD203B41FA5}">
                      <a16:colId xmlns:a16="http://schemas.microsoft.com/office/drawing/2014/main" val="643216285"/>
                    </a:ext>
                  </a:extLst>
                </a:gridCol>
                <a:gridCol w="1490254">
                  <a:extLst>
                    <a:ext uri="{9D8B030D-6E8A-4147-A177-3AD203B41FA5}">
                      <a16:colId xmlns:a16="http://schemas.microsoft.com/office/drawing/2014/main" val="2180272270"/>
                    </a:ext>
                  </a:extLst>
                </a:gridCol>
              </a:tblGrid>
              <a:tr h="37453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72000" marR="2578" marT="2578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버전</a:t>
                      </a: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내용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기타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751740"/>
                  </a:ext>
                </a:extLst>
              </a:tr>
              <a:tr h="4370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Spring-boot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2.7.18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Spring-boot-starter-parent</a:t>
                      </a:r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에 의한 연관 </a:t>
                      </a:r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Lib </a:t>
                      </a:r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의존성 처리</a:t>
                      </a:r>
                      <a:endParaRPr lang="en-US" altLang="ko-KR" sz="1000" u="none" strike="noStrike" dirty="0">
                        <a:effectLst/>
                        <a:latin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Spring-Frame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-core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: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5.3.29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360628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Spring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5.3.x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kafaka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pub/sub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구현시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사용할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414071"/>
                  </a:ext>
                </a:extLst>
              </a:tr>
              <a:tr h="4966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eGov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4.1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ko-KR" altLang="en-US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전자정부프레임웍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런타임 라이브러리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963966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myBatis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3.5.6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JDBC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 통해 데이터베이스에 </a:t>
                      </a:r>
                      <a:r>
                        <a:rPr lang="ko-KR" altLang="en-US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엑세스하는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작업을 캡슐화하고 일반 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SQL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쿼리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저장 프로 </a:t>
                      </a:r>
                      <a:r>
                        <a:rPr lang="ko-KR" altLang="en-US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시저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및 고급 매핑을 지원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750204"/>
                  </a:ext>
                </a:extLst>
              </a:tr>
              <a:tr h="435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Tomcat</a:t>
                      </a: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9.0.78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런타임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웹컨테이너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  <a:endParaRPr lang="en-US" altLang="ko-KR" sz="10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176538"/>
                  </a:ext>
                </a:extLst>
              </a:tr>
              <a:tr h="39903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JEUS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 dirty="0">
                          <a:effectLst/>
                          <a:latin typeface="Verdana" panose="020B0604030504040204" pitchFamily="34" charset="0"/>
                        </a:rPr>
                        <a:t>8.5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런타임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웹컨테이너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(TMAX)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  <a:endParaRPr lang="en-US" altLang="ko-KR" sz="10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6379917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Java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 dirty="0">
                          <a:effectLst/>
                          <a:latin typeface="Verdana" panose="020B0604030504040204" pitchFamily="34" charset="0"/>
                        </a:rPr>
                        <a:t>1.8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컴파일 및 런타임시 사용할 자바 버전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  <a:endParaRPr lang="en-US" altLang="ko-KR" sz="10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296162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Maven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3.9.3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프로젝트는 </a:t>
                      </a:r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webapp</a:t>
                      </a:r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archetype</a:t>
                      </a:r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을 사용하며</a:t>
                      </a:r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, </a:t>
                      </a:r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프로젝트 디렉토리 구조를 결정 함</a:t>
                      </a:r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.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빌드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081314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Swagger-UI</a:t>
                      </a: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1.7.0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Open-API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개발 요청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응답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API-DOC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생성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l" fontAlgn="ctr"/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 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REST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웹 서비스를 설계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빌드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문서화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테스트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4189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A41D415-F7C7-AD37-1D2A-EB36287DBB18}"/>
              </a:ext>
            </a:extLst>
          </p:cNvPr>
          <p:cNvSpPr txBox="1"/>
          <p:nvPr/>
        </p:nvSpPr>
        <p:spPr>
          <a:xfrm>
            <a:off x="640683" y="5251746"/>
            <a:ext cx="8519878" cy="913070"/>
          </a:xfrm>
          <a:prstGeom prst="rect">
            <a:avLst/>
          </a:prstGeom>
          <a:noFill/>
          <a:ln w="19050">
            <a:noFill/>
          </a:ln>
        </p:spPr>
        <p:txBody>
          <a:bodyPr wrap="square" spcCol="720000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JVM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1.8x </a:t>
            </a:r>
            <a:r>
              <a:rPr lang="ko-KR" altLang="en-US" sz="1000" b="1" dirty="0">
                <a:latin typeface="+mn-ea"/>
              </a:rPr>
              <a:t>을 지원하는 </a:t>
            </a:r>
            <a:r>
              <a:rPr lang="en-US" altLang="ko-KR" sz="1000" b="1" dirty="0">
                <a:latin typeface="+mn-ea"/>
              </a:rPr>
              <a:t>Last</a:t>
            </a:r>
            <a:r>
              <a:rPr lang="ko-KR" altLang="en-US" sz="1000" b="1" dirty="0">
                <a:latin typeface="+mn-ea"/>
              </a:rPr>
              <a:t> 버전 </a:t>
            </a:r>
            <a:r>
              <a:rPr lang="en-US" altLang="ko-KR" sz="1000" b="1" dirty="0">
                <a:latin typeface="+mn-ea"/>
              </a:rPr>
              <a:t>Spring-Boot </a:t>
            </a:r>
            <a:r>
              <a:rPr lang="ko-KR" altLang="en-US" sz="1000" b="1" dirty="0">
                <a:latin typeface="+mn-ea"/>
              </a:rPr>
              <a:t>버전 사용</a:t>
            </a:r>
            <a:endParaRPr lang="en-US" altLang="ko-KR" sz="1000" b="1" dirty="0">
              <a:latin typeface="+mn-ea"/>
            </a:endParaRPr>
          </a:p>
          <a:p>
            <a:pPr marL="171450" indent="-171450">
              <a:lnSpc>
                <a:spcPct val="150000"/>
              </a:lnSpc>
              <a:spcBef>
                <a:spcPts val="500"/>
              </a:spcBef>
              <a:buFontTx/>
              <a:buChar char="-"/>
            </a:pPr>
            <a:r>
              <a:rPr lang="en-US" altLang="ko-KR" sz="1000" b="1" dirty="0">
                <a:latin typeface="+mn-ea"/>
              </a:rPr>
              <a:t>Spring-boot </a:t>
            </a:r>
            <a:r>
              <a:rPr lang="ko-KR" altLang="en-US" sz="1000" b="1" dirty="0">
                <a:latin typeface="+mn-ea"/>
              </a:rPr>
              <a:t>버전 </a:t>
            </a:r>
            <a:r>
              <a:rPr lang="en-US" altLang="ko-KR" sz="1000" b="1" dirty="0">
                <a:latin typeface="+mn-ea"/>
              </a:rPr>
              <a:t>3.x</a:t>
            </a:r>
            <a:r>
              <a:rPr lang="ko-KR" altLang="en-US" sz="1000" b="1" dirty="0">
                <a:latin typeface="+mn-ea"/>
              </a:rPr>
              <a:t>는 </a:t>
            </a:r>
            <a:r>
              <a:rPr lang="en-US" altLang="ko-KR" sz="1000" b="1" dirty="0">
                <a:latin typeface="+mn-ea"/>
              </a:rPr>
              <a:t>java 1.8</a:t>
            </a:r>
            <a:r>
              <a:rPr lang="ko-KR" altLang="en-US" sz="1000" b="1" dirty="0">
                <a:latin typeface="+mn-ea"/>
              </a:rPr>
              <a:t>이상을 사용해야 함</a:t>
            </a:r>
            <a:r>
              <a:rPr lang="en-US" altLang="ko-KR" sz="1000" b="1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spcBef>
                <a:spcPts val="500"/>
              </a:spcBef>
              <a:buFontTx/>
              <a:buChar char="-"/>
            </a:pPr>
            <a:r>
              <a:rPr lang="en-US" altLang="ko-KR" sz="1000" b="1" dirty="0" err="1">
                <a:latin typeface="+mn-ea"/>
              </a:rPr>
              <a:t>Springboot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기반 </a:t>
            </a:r>
            <a:r>
              <a:rPr lang="en-US" altLang="ko-KR" sz="1000" b="1" dirty="0">
                <a:latin typeface="+mn-ea"/>
              </a:rPr>
              <a:t>HA </a:t>
            </a:r>
            <a:r>
              <a:rPr lang="ko-KR" altLang="en-US" sz="1000" b="1" dirty="0" err="1">
                <a:latin typeface="+mn-ea"/>
              </a:rPr>
              <a:t>구성시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Embed-Tomcat</a:t>
            </a:r>
            <a:r>
              <a:rPr lang="ko-KR" altLang="en-US" sz="1000" b="1" dirty="0">
                <a:latin typeface="+mn-ea"/>
              </a:rPr>
              <a:t>을 </a:t>
            </a:r>
            <a:r>
              <a:rPr lang="en-US" altLang="ko-KR" sz="1000" b="1" dirty="0">
                <a:latin typeface="+mn-ea"/>
              </a:rPr>
              <a:t>HA </a:t>
            </a:r>
            <a:r>
              <a:rPr lang="ko-KR" altLang="en-US" sz="1000" b="1" dirty="0">
                <a:latin typeface="+mn-ea"/>
              </a:rPr>
              <a:t>지원하는 버전으로 변경 구성 함</a:t>
            </a:r>
            <a:r>
              <a:rPr lang="en-US" altLang="ko-KR" sz="1000" b="1" dirty="0">
                <a:latin typeface="+mn-ea"/>
              </a:rPr>
              <a:t>.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(default : </a:t>
            </a:r>
            <a:r>
              <a:rPr lang="ko-KR" altLang="en-US" sz="1000" b="1" dirty="0">
                <a:latin typeface="+mn-ea"/>
              </a:rPr>
              <a:t>미지원</a:t>
            </a:r>
            <a:r>
              <a:rPr lang="en-US" altLang="ko-KR" sz="1000" b="1" dirty="0">
                <a:latin typeface="+mn-ea"/>
              </a:rPr>
              <a:t>) 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/>
              <a:t>3. </a:t>
            </a:r>
            <a:r>
              <a:rPr lang="ko-KR" altLang="en-US" dirty="0"/>
              <a:t>어플리케이션 </a:t>
            </a:r>
            <a:r>
              <a:rPr lang="ko-KR" altLang="en-US" dirty="0" err="1">
                <a:latin typeface="+mn-ea"/>
              </a:rPr>
              <a:t>프레임웍</a:t>
            </a:r>
            <a:r>
              <a:rPr lang="en-US" altLang="ko-KR" dirty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버전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6967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7ED2E46-4D2C-078E-325B-6EB1642479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7FDF7CB-9C0F-DB4F-F80D-1CDB349916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0512" y="2270593"/>
            <a:ext cx="8683752" cy="3112008"/>
          </a:xfrm>
          <a:prstGeom prst="rect">
            <a:avLst/>
          </a:prstGeom>
          <a:noFill/>
          <a:ln>
            <a:noFill/>
          </a:ln>
        </p:spPr>
      </p:pic>
      <p:sp>
        <p:nvSpPr>
          <p:cNvPr id="1114" name="TextBox 1113">
            <a:extLst>
              <a:ext uri="{FF2B5EF4-FFF2-40B4-BE49-F238E27FC236}">
                <a16:creationId xmlns:a16="http://schemas.microsoft.com/office/drawing/2014/main" id="{19E979B2-A658-934D-C64B-B17957DE25D6}"/>
              </a:ext>
            </a:extLst>
          </p:cNvPr>
          <p:cNvSpPr txBox="1"/>
          <p:nvPr/>
        </p:nvSpPr>
        <p:spPr>
          <a:xfrm>
            <a:off x="848544" y="5319306"/>
            <a:ext cx="8064896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19100">
              <a:lnSpc>
                <a:spcPts val="1400"/>
              </a:lnSpc>
            </a:pP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1. Client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의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요청이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들어오면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en-US" altLang="ko-KR" sz="1000" dirty="0" err="1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DispatchServlet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이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가장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먼저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요청을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받는다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.</a:t>
            </a:r>
            <a:endParaRPr lang="ko-KR" altLang="ko-KR" sz="1000" dirty="0">
              <a:latin typeface="LG스마트체2.0 Light"/>
              <a:cs typeface="LG스마트체2.0 Light"/>
            </a:endParaRPr>
          </a:p>
          <a:p>
            <a:pPr marL="419100">
              <a:lnSpc>
                <a:spcPts val="1400"/>
              </a:lnSpc>
            </a:pP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2. </a:t>
            </a:r>
            <a:r>
              <a:rPr lang="en-US" altLang="ko-KR" sz="1000" dirty="0" err="1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HandlerMapping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이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요청에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해당하는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 Controller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를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 return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한다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. </a:t>
            </a:r>
            <a:endParaRPr lang="ko-KR" altLang="ko-KR" sz="1000" dirty="0">
              <a:latin typeface="LG스마트체2.0 Light"/>
              <a:cs typeface="LG스마트체2.0 Light"/>
            </a:endParaRPr>
          </a:p>
          <a:p>
            <a:pPr marL="419100">
              <a:lnSpc>
                <a:spcPts val="1400"/>
              </a:lnSpc>
            </a:pP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3. Controller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는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비지니스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로직을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수행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(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호출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)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하고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결과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데이터를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 </a:t>
            </a:r>
            <a:r>
              <a:rPr lang="en-US" altLang="ko-KR" sz="1000" dirty="0" err="1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ModelAndView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에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반영하여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 return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한다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.</a:t>
            </a:r>
            <a:endParaRPr lang="ko-KR" altLang="ko-KR" sz="1000" dirty="0">
              <a:latin typeface="LG스마트체2.0 Light"/>
              <a:cs typeface="LG스마트체2.0 Light"/>
            </a:endParaRPr>
          </a:p>
          <a:p>
            <a:pPr marL="419100">
              <a:lnSpc>
                <a:spcPts val="1400"/>
              </a:lnSpc>
            </a:pP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4. </a:t>
            </a:r>
            <a:r>
              <a:rPr lang="en-US" altLang="ko-KR" sz="1000" dirty="0" err="1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ViewResolver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는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view name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을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받아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해당하는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View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객체를</a:t>
            </a:r>
            <a:r>
              <a:rPr lang="ko-KR" altLang="ko-KR" sz="1000" dirty="0">
                <a:solidFill>
                  <a:srgbClr val="000000"/>
                </a:solidFill>
                <a:latin typeface="LG스마트체2.0 Light"/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return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한다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.</a:t>
            </a:r>
            <a:endParaRPr lang="en-US" altLang="ko-KR" sz="1000" dirty="0">
              <a:latin typeface="LG스마트체2.0 Light"/>
              <a:cs typeface="맑은 고딕" panose="020B0503020000020004" pitchFamily="50" charset="-127"/>
            </a:endParaRPr>
          </a:p>
          <a:p>
            <a:pPr marL="419100">
              <a:lnSpc>
                <a:spcPts val="1400"/>
              </a:lnSpc>
            </a:pP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5. View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는</a:t>
            </a:r>
            <a:r>
              <a:rPr lang="ko-KR" altLang="ko-KR" sz="1000" dirty="0">
                <a:solidFill>
                  <a:srgbClr val="000000"/>
                </a:solidFill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Model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객체를</a:t>
            </a:r>
            <a:r>
              <a:rPr lang="ko-KR" altLang="ko-KR" sz="1000" dirty="0">
                <a:solidFill>
                  <a:srgbClr val="000000"/>
                </a:solidFill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ko-KR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받아</a:t>
            </a:r>
            <a:r>
              <a:rPr lang="ko-KR" altLang="ko-KR" sz="1000" dirty="0">
                <a:solidFill>
                  <a:srgbClr val="000000"/>
                </a:solidFill>
                <a:ea typeface="Consolas" panose="020B0609020204030204" pitchFamily="49" charset="0"/>
                <a:cs typeface="맑은 고딕" panose="020B0503020000020004" pitchFamily="50" charset="-127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Consolas" panose="020B0609020204030204" pitchFamily="49" charset="0"/>
                <a:ea typeface="LG스마트체 Light"/>
                <a:cs typeface="맑은 고딕" panose="020B0503020000020004" pitchFamily="50" charset="-127"/>
              </a:rPr>
              <a:t>rendering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7932AF-77CF-E879-B463-283CDC1B2427}"/>
              </a:ext>
            </a:extLst>
          </p:cNvPr>
          <p:cNvSpPr txBox="1"/>
          <p:nvPr/>
        </p:nvSpPr>
        <p:spPr>
          <a:xfrm>
            <a:off x="659736" y="687363"/>
            <a:ext cx="86409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스프링 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MVC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는 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Spring Framework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의 웹 모듈로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, Model, View, Controller 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세 가지 구성 요소를 사용하여 웹 애플리케이션을 개발</a:t>
            </a:r>
            <a:endParaRPr lang="en-US" altLang="ko-KR" sz="1200" dirty="0">
              <a:solidFill>
                <a:srgbClr val="111111"/>
              </a:solidFill>
              <a:latin typeface="+mn-ea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일반적으로 </a:t>
            </a:r>
            <a:r>
              <a:rPr lang="en-US" altLang="ko-KR" sz="1200" dirty="0" err="1">
                <a:solidFill>
                  <a:srgbClr val="111111"/>
                </a:solidFill>
                <a:latin typeface="+mn-ea"/>
              </a:rPr>
              <a:t>myBatices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, JSP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 를 포함한 어플리케이션 구조를  가진다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빌드 툴로 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maven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을 사용하여 의존성을 해결하고 빌드를 수행한다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err="1">
                <a:solidFill>
                  <a:srgbClr val="111111"/>
                </a:solidFill>
                <a:latin typeface="+mn-ea"/>
              </a:rPr>
              <a:t>SpringMVC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+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 </a:t>
            </a:r>
            <a:r>
              <a:rPr lang="en-US" altLang="ko-KR" sz="1200" dirty="0" err="1">
                <a:solidFill>
                  <a:srgbClr val="111111"/>
                </a:solidFill>
                <a:latin typeface="+mn-ea"/>
              </a:rPr>
              <a:t>myBatices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+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 </a:t>
            </a:r>
            <a:r>
              <a:rPr lang="en-US" altLang="ko-KR" sz="1200" dirty="0" err="1">
                <a:solidFill>
                  <a:srgbClr val="111111"/>
                </a:solidFill>
                <a:latin typeface="+mn-ea"/>
              </a:rPr>
              <a:t>jsp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 로 구성된 표준 어플리케이션을 제공한다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.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2167445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>
                <a:latin typeface="+mn-ea"/>
              </a:rPr>
              <a:t>온라인 </a:t>
            </a:r>
            <a:r>
              <a:rPr lang="en-US" altLang="ko-KR" dirty="0">
                <a:latin typeface="+mn-ea"/>
              </a:rPr>
              <a:t>WEB </a:t>
            </a:r>
            <a:r>
              <a:rPr lang="ko-KR" altLang="en-US" dirty="0">
                <a:latin typeface="+mn-ea"/>
              </a:rPr>
              <a:t>어플리케이션 </a:t>
            </a:r>
            <a:r>
              <a:rPr lang="en-US" altLang="ko-KR" dirty="0">
                <a:latin typeface="+mn-ea"/>
              </a:rPr>
              <a:t>: </a:t>
            </a:r>
            <a:r>
              <a:rPr lang="en-US" altLang="ko-KR" dirty="0" err="1">
                <a:latin typeface="+mn-ea"/>
              </a:rPr>
              <a:t>SpringMVC</a:t>
            </a:r>
            <a:r>
              <a:rPr lang="en-US" altLang="ko-KR" dirty="0">
                <a:latin typeface="+mn-ea"/>
              </a:rPr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0758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5C77053C-4410-A6F8-7EF8-732C694370A5}"/>
              </a:ext>
            </a:extLst>
          </p:cNvPr>
          <p:cNvGrpSpPr/>
          <p:nvPr/>
        </p:nvGrpSpPr>
        <p:grpSpPr>
          <a:xfrm>
            <a:off x="770247" y="1377746"/>
            <a:ext cx="8583677" cy="4931574"/>
            <a:chOff x="389246" y="943128"/>
            <a:chExt cx="8583677" cy="4931574"/>
          </a:xfrm>
        </p:grpSpPr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543ABD3F-39EA-E0EE-21D1-8F9BACEA0568}"/>
                </a:ext>
              </a:extLst>
            </p:cNvPr>
            <p:cNvSpPr/>
            <p:nvPr/>
          </p:nvSpPr>
          <p:spPr bwMode="auto">
            <a:xfrm>
              <a:off x="395536" y="5586670"/>
              <a:ext cx="6405778" cy="28803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dirty="0">
                  <a:latin typeface="Verdana" panose="020B0604030504040204" pitchFamily="34" charset="0"/>
                  <a:ea typeface="Verdana" panose="020B0604030504040204" pitchFamily="34" charset="0"/>
                </a:rPr>
                <a:t>JVM (java 1.8)</a:t>
              </a:r>
              <a:endParaRPr lang="ko-KR" altLang="en-US" sz="1200" dirty="0">
                <a:latin typeface="Verdana" panose="020B0604030504040204" pitchFamily="34" charset="0"/>
              </a:endParaRPr>
            </a:p>
          </p:txBody>
        </p:sp>
        <p:sp>
          <p:nvSpPr>
            <p:cNvPr id="75" name="직사각형 74">
              <a:extLst>
                <a:ext uri="{FF2B5EF4-FFF2-40B4-BE49-F238E27FC236}">
                  <a16:creationId xmlns:a16="http://schemas.microsoft.com/office/drawing/2014/main" id="{82BD98CD-96D7-F552-F16D-77B7F933CE15}"/>
                </a:ext>
              </a:extLst>
            </p:cNvPr>
            <p:cNvSpPr/>
            <p:nvPr/>
          </p:nvSpPr>
          <p:spPr bwMode="auto">
            <a:xfrm>
              <a:off x="395536" y="3577916"/>
              <a:ext cx="6408711" cy="1150029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Spring-Framework</a:t>
              </a:r>
              <a:endParaRPr lang="ko-KR" altLang="en-US" sz="1200" b="1" dirty="0">
                <a:latin typeface="Verdana" panose="020B0604030504040204" pitchFamily="34" charset="0"/>
              </a:endParaRPr>
            </a:p>
          </p:txBody>
        </p:sp>
        <p:sp>
          <p:nvSpPr>
            <p:cNvPr id="76" name="직사각형 75">
              <a:extLst>
                <a:ext uri="{FF2B5EF4-FFF2-40B4-BE49-F238E27FC236}">
                  <a16:creationId xmlns:a16="http://schemas.microsoft.com/office/drawing/2014/main" id="{2F29789C-4E55-A6C7-A319-E8A9069044A5}"/>
                </a:ext>
              </a:extLst>
            </p:cNvPr>
            <p:cNvSpPr/>
            <p:nvPr/>
          </p:nvSpPr>
          <p:spPr bwMode="auto">
            <a:xfrm>
              <a:off x="395536" y="4832929"/>
              <a:ext cx="6405776" cy="288032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Tomcat/</a:t>
              </a:r>
              <a:r>
                <a:rPr lang="en-US" altLang="ko-KR" sz="12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Jeus</a:t>
              </a:r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 (Was)</a:t>
              </a:r>
              <a:endParaRPr lang="ko-KR" altLang="en-US" sz="1200" b="1" dirty="0">
                <a:latin typeface="Verdana" panose="020B0604030504040204" pitchFamily="34" charset="0"/>
              </a:endParaRPr>
            </a:p>
          </p:txBody>
        </p:sp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9E13BDC3-1AE4-A683-FD43-603037CE0BA8}"/>
                </a:ext>
              </a:extLst>
            </p:cNvPr>
            <p:cNvSpPr/>
            <p:nvPr/>
          </p:nvSpPr>
          <p:spPr bwMode="auto">
            <a:xfrm>
              <a:off x="419965" y="1809423"/>
              <a:ext cx="6384282" cy="12755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nges</a:t>
              </a:r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-base-online (Lib)</a:t>
              </a:r>
            </a:p>
            <a:p>
              <a:pPr algn="ctr" eaLnBrk="0" hangingPunct="0"/>
              <a:endParaRPr lang="en-US" altLang="ko-KR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eaLnBrk="0" hangingPunct="0"/>
              <a:endParaRPr lang="ko-KR" altLang="en-US" sz="1200" dirty="0">
                <a:latin typeface="Verdana" panose="020B0604030504040204" pitchFamily="34" charset="0"/>
              </a:endParaRPr>
            </a:p>
          </p:txBody>
        </p:sp>
        <p:sp>
          <p:nvSpPr>
            <p:cNvPr id="78" name="직사각형 77">
              <a:extLst>
                <a:ext uri="{FF2B5EF4-FFF2-40B4-BE49-F238E27FC236}">
                  <a16:creationId xmlns:a16="http://schemas.microsoft.com/office/drawing/2014/main" id="{0A07B2A0-5FD2-3900-7137-678293DB2F64}"/>
                </a:ext>
              </a:extLst>
            </p:cNvPr>
            <p:cNvSpPr/>
            <p:nvPr/>
          </p:nvSpPr>
          <p:spPr bwMode="auto">
            <a:xfrm>
              <a:off x="419965" y="953840"/>
              <a:ext cx="6384282" cy="7375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online</a:t>
              </a:r>
              <a:r>
                <a:rPr lang="ko-KR" altLang="en-US" sz="1200" b="1" dirty="0">
                  <a:latin typeface="Verdana" panose="020B0604030504040204" pitchFamily="34" charset="0"/>
                </a:rPr>
                <a:t> </a:t>
              </a:r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Application</a:t>
              </a:r>
              <a:endParaRPr lang="ko-KR" altLang="en-US" sz="1200" b="1" dirty="0">
                <a:latin typeface="Verdana" panose="020B0604030504040204" pitchFamily="34" charset="0"/>
              </a:endParaRPr>
            </a:p>
          </p:txBody>
        </p:sp>
        <p:sp>
          <p:nvSpPr>
            <p:cNvPr id="80" name="직사각형 79">
              <a:extLst>
                <a:ext uri="{FF2B5EF4-FFF2-40B4-BE49-F238E27FC236}">
                  <a16:creationId xmlns:a16="http://schemas.microsoft.com/office/drawing/2014/main" id="{FA5EE010-C8C0-6599-B04E-FCB786F28345}"/>
                </a:ext>
              </a:extLst>
            </p:cNvPr>
            <p:cNvSpPr/>
            <p:nvPr/>
          </p:nvSpPr>
          <p:spPr bwMode="auto">
            <a:xfrm>
              <a:off x="3836205" y="3937985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DAO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2ACA7396-1814-7101-1684-CA4343821A57}"/>
                </a:ext>
              </a:extLst>
            </p:cNvPr>
            <p:cNvSpPr/>
            <p:nvPr/>
          </p:nvSpPr>
          <p:spPr bwMode="auto">
            <a:xfrm>
              <a:off x="5652120" y="3932227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Transaction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id="{E3AAB7DE-2D6D-7454-B767-FB98301409BE}"/>
                </a:ext>
              </a:extLst>
            </p:cNvPr>
            <p:cNvSpPr/>
            <p:nvPr/>
          </p:nvSpPr>
          <p:spPr bwMode="auto">
            <a:xfrm>
              <a:off x="2922013" y="4297184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Message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83" name="직사각형 82">
              <a:extLst>
                <a:ext uri="{FF2B5EF4-FFF2-40B4-BE49-F238E27FC236}">
                  <a16:creationId xmlns:a16="http://schemas.microsoft.com/office/drawing/2014/main" id="{62EA4B80-B6AE-3B62-5AC2-CEA5D947AD16}"/>
                </a:ext>
              </a:extLst>
            </p:cNvPr>
            <p:cNvSpPr/>
            <p:nvPr/>
          </p:nvSpPr>
          <p:spPr bwMode="auto">
            <a:xfrm>
              <a:off x="3836205" y="4296775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Properties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84" name="직사각형 83">
              <a:extLst>
                <a:ext uri="{FF2B5EF4-FFF2-40B4-BE49-F238E27FC236}">
                  <a16:creationId xmlns:a16="http://schemas.microsoft.com/office/drawing/2014/main" id="{3D43B0B7-4739-2F44-3860-3E8E7E4D4ABF}"/>
                </a:ext>
              </a:extLst>
            </p:cNvPr>
            <p:cNvSpPr/>
            <p:nvPr/>
          </p:nvSpPr>
          <p:spPr bwMode="auto">
            <a:xfrm>
              <a:off x="4740158" y="4296775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AOP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85" name="직사각형 84">
              <a:extLst>
                <a:ext uri="{FF2B5EF4-FFF2-40B4-BE49-F238E27FC236}">
                  <a16:creationId xmlns:a16="http://schemas.microsoft.com/office/drawing/2014/main" id="{59614551-955A-8CC9-6316-7ED931F03900}"/>
                </a:ext>
              </a:extLst>
            </p:cNvPr>
            <p:cNvSpPr/>
            <p:nvPr/>
          </p:nvSpPr>
          <p:spPr bwMode="auto">
            <a:xfrm>
              <a:off x="2003854" y="3932227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b="1" dirty="0">
                  <a:latin typeface="Verdana" panose="020B0604030504040204" pitchFamily="34" charset="0"/>
                  <a:ea typeface="Verdana" panose="020B0604030504040204" pitchFamily="34" charset="0"/>
                </a:rPr>
                <a:t>MVC</a:t>
              </a:r>
              <a:endParaRPr lang="ko-KR" altLang="en-US" sz="900" b="1" dirty="0">
                <a:latin typeface="Verdana" panose="020B0604030504040204" pitchFamily="34" charset="0"/>
              </a:endParaRPr>
            </a:p>
          </p:txBody>
        </p:sp>
        <p:sp>
          <p:nvSpPr>
            <p:cNvPr id="86" name="직사각형 85">
              <a:extLst>
                <a:ext uri="{FF2B5EF4-FFF2-40B4-BE49-F238E27FC236}">
                  <a16:creationId xmlns:a16="http://schemas.microsoft.com/office/drawing/2014/main" id="{1C4AF62E-6573-72C7-A7A7-95D98AE3B3DC}"/>
                </a:ext>
              </a:extLst>
            </p:cNvPr>
            <p:cNvSpPr/>
            <p:nvPr/>
          </p:nvSpPr>
          <p:spPr bwMode="auto">
            <a:xfrm>
              <a:off x="2003854" y="4296775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Context / DI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87" name="직사각형 86">
              <a:extLst>
                <a:ext uri="{FF2B5EF4-FFF2-40B4-BE49-F238E27FC236}">
                  <a16:creationId xmlns:a16="http://schemas.microsoft.com/office/drawing/2014/main" id="{4C7D5822-AAEC-022C-96B3-B7D02E4CC908}"/>
                </a:ext>
              </a:extLst>
            </p:cNvPr>
            <p:cNvSpPr/>
            <p:nvPr/>
          </p:nvSpPr>
          <p:spPr bwMode="auto">
            <a:xfrm>
              <a:off x="2922013" y="3935089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Anotation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id="{E18BB10D-D24E-DC13-D56C-4DFA9D5DC49D}"/>
                </a:ext>
              </a:extLst>
            </p:cNvPr>
            <p:cNvSpPr/>
            <p:nvPr/>
          </p:nvSpPr>
          <p:spPr bwMode="auto">
            <a:xfrm>
              <a:off x="813296" y="4293096"/>
              <a:ext cx="1094408" cy="288032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Logging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89" name="직사각형 88">
              <a:extLst>
                <a:ext uri="{FF2B5EF4-FFF2-40B4-BE49-F238E27FC236}">
                  <a16:creationId xmlns:a16="http://schemas.microsoft.com/office/drawing/2014/main" id="{9955F28F-C7CE-F9D2-C21D-D1BD5FC5985C}"/>
                </a:ext>
              </a:extLst>
            </p:cNvPr>
            <p:cNvSpPr/>
            <p:nvPr/>
          </p:nvSpPr>
          <p:spPr bwMode="auto">
            <a:xfrm>
              <a:off x="4732426" y="3932227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ORM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90" name="직사각형 89">
              <a:extLst>
                <a:ext uri="{FF2B5EF4-FFF2-40B4-BE49-F238E27FC236}">
                  <a16:creationId xmlns:a16="http://schemas.microsoft.com/office/drawing/2014/main" id="{AA121CF0-9018-C0E9-B049-93F16141692B}"/>
                </a:ext>
              </a:extLst>
            </p:cNvPr>
            <p:cNvSpPr/>
            <p:nvPr/>
          </p:nvSpPr>
          <p:spPr bwMode="auto">
            <a:xfrm>
              <a:off x="417031" y="3198090"/>
              <a:ext cx="6384282" cy="288032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myBatices</a:t>
              </a:r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 (</a:t>
              </a:r>
              <a:r>
                <a:rPr lang="en-US" altLang="ko-KR" sz="10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Sql</a:t>
              </a:r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-Mapper)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97" name="직사각형 96">
              <a:extLst>
                <a:ext uri="{FF2B5EF4-FFF2-40B4-BE49-F238E27FC236}">
                  <a16:creationId xmlns:a16="http://schemas.microsoft.com/office/drawing/2014/main" id="{E57903D6-CC8B-D782-7B31-9FA5E36F011F}"/>
                </a:ext>
              </a:extLst>
            </p:cNvPr>
            <p:cNvSpPr/>
            <p:nvPr/>
          </p:nvSpPr>
          <p:spPr bwMode="auto">
            <a:xfrm>
              <a:off x="605883" y="2182586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Swagger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98" name="직사각형 97">
              <a:extLst>
                <a:ext uri="{FF2B5EF4-FFF2-40B4-BE49-F238E27FC236}">
                  <a16:creationId xmlns:a16="http://schemas.microsoft.com/office/drawing/2014/main" id="{0F9FB10C-EF00-270D-0DC3-6EAAA5B49F4E}"/>
                </a:ext>
              </a:extLst>
            </p:cNvPr>
            <p:cNvSpPr/>
            <p:nvPr/>
          </p:nvSpPr>
          <p:spPr bwMode="auto">
            <a:xfrm>
              <a:off x="1835695" y="2187506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Egov</a:t>
              </a:r>
              <a:endParaRPr lang="ko-KR" altLang="en-US" sz="900" b="1" dirty="0">
                <a:latin typeface="Verdana" panose="020B0604030504040204" pitchFamily="34" charset="0"/>
              </a:endParaRPr>
            </a:p>
          </p:txBody>
        </p:sp>
        <p:sp>
          <p:nvSpPr>
            <p:cNvPr id="99" name="직사각형 98">
              <a:extLst>
                <a:ext uri="{FF2B5EF4-FFF2-40B4-BE49-F238E27FC236}">
                  <a16:creationId xmlns:a16="http://schemas.microsoft.com/office/drawing/2014/main" id="{FD61B8FF-B9E5-540C-A17D-1A6663B1819A}"/>
                </a:ext>
              </a:extLst>
            </p:cNvPr>
            <p:cNvSpPr/>
            <p:nvPr/>
          </p:nvSpPr>
          <p:spPr bwMode="auto">
            <a:xfrm>
              <a:off x="3059831" y="2192022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RestAPI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00" name="직사각형 99">
              <a:extLst>
                <a:ext uri="{FF2B5EF4-FFF2-40B4-BE49-F238E27FC236}">
                  <a16:creationId xmlns:a16="http://schemas.microsoft.com/office/drawing/2014/main" id="{347019E7-E48B-59CE-E0D4-604DE0EFA68C}"/>
                </a:ext>
              </a:extLst>
            </p:cNvPr>
            <p:cNvSpPr/>
            <p:nvPr/>
          </p:nvSpPr>
          <p:spPr bwMode="auto">
            <a:xfrm>
              <a:off x="4283967" y="2192022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File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DD7D392A-D33E-DD03-11DD-D3FCE403BA9A}"/>
                </a:ext>
              </a:extLst>
            </p:cNvPr>
            <p:cNvSpPr/>
            <p:nvPr/>
          </p:nvSpPr>
          <p:spPr bwMode="auto">
            <a:xfrm>
              <a:off x="605883" y="2555749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Exception handler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02" name="직사각형 101">
              <a:extLst>
                <a:ext uri="{FF2B5EF4-FFF2-40B4-BE49-F238E27FC236}">
                  <a16:creationId xmlns:a16="http://schemas.microsoft.com/office/drawing/2014/main" id="{C21A4403-1FA0-8496-C4AB-295EB3F047A4}"/>
                </a:ext>
              </a:extLst>
            </p:cNvPr>
            <p:cNvSpPr/>
            <p:nvPr/>
          </p:nvSpPr>
          <p:spPr bwMode="auto">
            <a:xfrm>
              <a:off x="1835695" y="2561163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interceptor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03" name="직사각형 102">
              <a:extLst>
                <a:ext uri="{FF2B5EF4-FFF2-40B4-BE49-F238E27FC236}">
                  <a16:creationId xmlns:a16="http://schemas.microsoft.com/office/drawing/2014/main" id="{3476A6E7-EE78-5BA5-0BD4-09E6C028A43F}"/>
                </a:ext>
              </a:extLst>
            </p:cNvPr>
            <p:cNvSpPr/>
            <p:nvPr/>
          </p:nvSpPr>
          <p:spPr bwMode="auto">
            <a:xfrm>
              <a:off x="3059831" y="2564972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Session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04" name="직사각형 103">
              <a:extLst>
                <a:ext uri="{FF2B5EF4-FFF2-40B4-BE49-F238E27FC236}">
                  <a16:creationId xmlns:a16="http://schemas.microsoft.com/office/drawing/2014/main" id="{1C807DED-7A1E-052B-1BD2-920010FEFA05}"/>
                </a:ext>
              </a:extLst>
            </p:cNvPr>
            <p:cNvSpPr/>
            <p:nvPr/>
          </p:nvSpPr>
          <p:spPr bwMode="auto">
            <a:xfrm>
              <a:off x="4289981" y="2571848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Util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05" name="직사각형 104">
              <a:extLst>
                <a:ext uri="{FF2B5EF4-FFF2-40B4-BE49-F238E27FC236}">
                  <a16:creationId xmlns:a16="http://schemas.microsoft.com/office/drawing/2014/main" id="{0CBCD42E-1907-3EAE-846C-ABA1B4337706}"/>
                </a:ext>
              </a:extLst>
            </p:cNvPr>
            <p:cNvSpPr/>
            <p:nvPr/>
          </p:nvSpPr>
          <p:spPr bwMode="auto">
            <a:xfrm>
              <a:off x="5508103" y="2182377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JSON / Mapper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06" name="직사각형 105">
              <a:extLst>
                <a:ext uri="{FF2B5EF4-FFF2-40B4-BE49-F238E27FC236}">
                  <a16:creationId xmlns:a16="http://schemas.microsoft.com/office/drawing/2014/main" id="{A2459980-C1F8-55B0-FE6A-DFCFCE931F78}"/>
                </a:ext>
              </a:extLst>
            </p:cNvPr>
            <p:cNvSpPr/>
            <p:nvPr/>
          </p:nvSpPr>
          <p:spPr bwMode="auto">
            <a:xfrm>
              <a:off x="5508103" y="2571848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Custom Config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07" name="직사각형 106">
              <a:extLst>
                <a:ext uri="{FF2B5EF4-FFF2-40B4-BE49-F238E27FC236}">
                  <a16:creationId xmlns:a16="http://schemas.microsoft.com/office/drawing/2014/main" id="{79365E47-1F6C-CE49-9E0C-BEC1D0930534}"/>
                </a:ext>
              </a:extLst>
            </p:cNvPr>
            <p:cNvSpPr/>
            <p:nvPr/>
          </p:nvSpPr>
          <p:spPr bwMode="auto">
            <a:xfrm>
              <a:off x="605882" y="1261348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Controller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108" name="직사각형 107">
              <a:extLst>
                <a:ext uri="{FF2B5EF4-FFF2-40B4-BE49-F238E27FC236}">
                  <a16:creationId xmlns:a16="http://schemas.microsoft.com/office/drawing/2014/main" id="{48167CB7-3D5D-03D6-E8DC-98701CFC4073}"/>
                </a:ext>
              </a:extLst>
            </p:cNvPr>
            <p:cNvSpPr/>
            <p:nvPr/>
          </p:nvSpPr>
          <p:spPr bwMode="auto">
            <a:xfrm>
              <a:off x="1835695" y="1254618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Service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109" name="직사각형 108">
              <a:extLst>
                <a:ext uri="{FF2B5EF4-FFF2-40B4-BE49-F238E27FC236}">
                  <a16:creationId xmlns:a16="http://schemas.microsoft.com/office/drawing/2014/main" id="{C3350088-3A3E-6BC4-7F33-9D025E34D43C}"/>
                </a:ext>
              </a:extLst>
            </p:cNvPr>
            <p:cNvSpPr/>
            <p:nvPr/>
          </p:nvSpPr>
          <p:spPr bwMode="auto">
            <a:xfrm>
              <a:off x="3078088" y="1254618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SQL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110" name="직사각형 109">
              <a:extLst>
                <a:ext uri="{FF2B5EF4-FFF2-40B4-BE49-F238E27FC236}">
                  <a16:creationId xmlns:a16="http://schemas.microsoft.com/office/drawing/2014/main" id="{2ECC55B7-8935-F5A7-1677-F1B3782E4AB0}"/>
                </a:ext>
              </a:extLst>
            </p:cNvPr>
            <p:cNvSpPr/>
            <p:nvPr/>
          </p:nvSpPr>
          <p:spPr bwMode="auto">
            <a:xfrm>
              <a:off x="4305192" y="1244710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properties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111" name="직사각형 110">
              <a:extLst>
                <a:ext uri="{FF2B5EF4-FFF2-40B4-BE49-F238E27FC236}">
                  <a16:creationId xmlns:a16="http://schemas.microsoft.com/office/drawing/2014/main" id="{7EBD1C85-D3FF-D804-245E-4C547524736F}"/>
                </a:ext>
              </a:extLst>
            </p:cNvPr>
            <p:cNvSpPr/>
            <p:nvPr/>
          </p:nvSpPr>
          <p:spPr bwMode="auto">
            <a:xfrm>
              <a:off x="5508102" y="1244710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view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443590B-1464-D37C-A599-7CBC3BEBCC82}"/>
                </a:ext>
              </a:extLst>
            </p:cNvPr>
            <p:cNvSpPr txBox="1"/>
            <p:nvPr/>
          </p:nvSpPr>
          <p:spPr>
            <a:xfrm>
              <a:off x="7092280" y="3356992"/>
              <a:ext cx="1880643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오픈소스</a:t>
              </a:r>
              <a:endParaRPr lang="en-US" altLang="ko-KR" sz="1000" b="1" dirty="0">
                <a:latin typeface="+mn-ea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latin typeface="+mn-ea"/>
                </a:rPr>
                <a:t>Spring-Framework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: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5.3.x</a:t>
              </a: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latin typeface="+mn-ea"/>
                </a:rPr>
                <a:t>Tomcat : 9.0.78 </a:t>
              </a:r>
            </a:p>
            <a:p>
              <a:pPr marL="171450" indent="-171450">
                <a:buFontTx/>
                <a:buChar char="-"/>
              </a:pPr>
              <a:r>
                <a:rPr lang="en-US" altLang="ko-KR" sz="1000" dirty="0" err="1">
                  <a:latin typeface="+mn-ea"/>
                </a:rPr>
                <a:t>SpringMVC</a:t>
              </a:r>
              <a:r>
                <a:rPr lang="en-US" altLang="ko-KR" sz="1000" dirty="0">
                  <a:latin typeface="+mn-ea"/>
                </a:rPr>
                <a:t> </a:t>
              </a:r>
              <a:r>
                <a:rPr lang="ko-KR" altLang="en-US" sz="1000" dirty="0" err="1">
                  <a:latin typeface="+mn-ea"/>
                </a:rPr>
                <a:t>프레임웍구성</a:t>
              </a:r>
              <a:endParaRPr lang="en-US" altLang="ko-KR" sz="1000" dirty="0">
                <a:latin typeface="+mn-ea"/>
              </a:endParaRPr>
            </a:p>
            <a:p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 err="1">
                  <a:latin typeface="+mn-ea"/>
                </a:rPr>
                <a:t>eGov</a:t>
              </a:r>
              <a:r>
                <a:rPr lang="en-US" altLang="ko-KR" sz="1000" dirty="0">
                  <a:latin typeface="+mn-ea"/>
                </a:rPr>
                <a:t> </a:t>
              </a:r>
              <a:r>
                <a:rPr lang="ko-KR" altLang="en-US" sz="1000" dirty="0" err="1">
                  <a:latin typeface="+mn-ea"/>
                </a:rPr>
                <a:t>프레임웍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4.1</a:t>
              </a:r>
            </a:p>
            <a:p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 err="1">
                  <a:latin typeface="+mn-ea"/>
                </a:rPr>
                <a:t>javaAgent</a:t>
              </a:r>
              <a:r>
                <a:rPr lang="en-US" altLang="ko-KR" sz="1000" dirty="0">
                  <a:latin typeface="+mn-ea"/>
                </a:rPr>
                <a:t> (</a:t>
              </a:r>
              <a:r>
                <a:rPr lang="ko-KR" altLang="en-US" sz="1000" dirty="0">
                  <a:latin typeface="+mn-ea"/>
                </a:rPr>
                <a:t>옵션</a:t>
              </a:r>
              <a:r>
                <a:rPr lang="en-US" altLang="ko-KR" sz="1000" dirty="0">
                  <a:latin typeface="+mn-ea"/>
                </a:rPr>
                <a:t>)</a:t>
              </a: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모니터링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id="{200ADDB8-E8BC-BF55-686E-19C66BB52ED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3084952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직선 화살표 연결선 65">
              <a:extLst>
                <a:ext uri="{FF2B5EF4-FFF2-40B4-BE49-F238E27FC236}">
                  <a16:creationId xmlns:a16="http://schemas.microsoft.com/office/drawing/2014/main" id="{DCF7AA95-6794-08B1-1C61-3DD9D22F5C1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92280" y="3084952"/>
              <a:ext cx="0" cy="2360272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67" name="직선 화살표 연결선 66">
              <a:extLst>
                <a:ext uri="{FF2B5EF4-FFF2-40B4-BE49-F238E27FC236}">
                  <a16:creationId xmlns:a16="http://schemas.microsoft.com/office/drawing/2014/main" id="{FBD80BB4-BBC8-C280-AA08-B6223C0D5B6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1809423"/>
              <a:ext cx="0" cy="1275529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68" name="직선 화살표 연결선 67">
              <a:extLst>
                <a:ext uri="{FF2B5EF4-FFF2-40B4-BE49-F238E27FC236}">
                  <a16:creationId xmlns:a16="http://schemas.microsoft.com/office/drawing/2014/main" id="{CD7DD9AF-F1E5-1432-2D0E-2401770FDBC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960934"/>
              <a:ext cx="0" cy="855583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CCC697A-7E07-62E5-572B-F2A70B459E6B}"/>
                </a:ext>
              </a:extLst>
            </p:cNvPr>
            <p:cNvSpPr txBox="1"/>
            <p:nvPr/>
          </p:nvSpPr>
          <p:spPr>
            <a:xfrm>
              <a:off x="7067965" y="2082219"/>
              <a:ext cx="18001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공통모듈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코드패턴 통일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일관된 기능 적용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중복개발 방지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70" name="직선 연결선 69">
              <a:extLst>
                <a:ext uri="{FF2B5EF4-FFF2-40B4-BE49-F238E27FC236}">
                  <a16:creationId xmlns:a16="http://schemas.microsoft.com/office/drawing/2014/main" id="{1C949747-0BC5-5768-56C3-247B16C3442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1816517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직선 연결선 70">
              <a:extLst>
                <a:ext uri="{FF2B5EF4-FFF2-40B4-BE49-F238E27FC236}">
                  <a16:creationId xmlns:a16="http://schemas.microsoft.com/office/drawing/2014/main" id="{A57FC4C4-27AD-9C5D-ED91-225A0D77F46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943128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직선 연결선 71">
              <a:extLst>
                <a:ext uri="{FF2B5EF4-FFF2-40B4-BE49-F238E27FC236}">
                  <a16:creationId xmlns:a16="http://schemas.microsoft.com/office/drawing/2014/main" id="{DFE4390F-8515-887F-F7AE-87E3E38AB9D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7361" y="5445224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AA27161-FEFE-4551-8631-BB44DC128331}"/>
                </a:ext>
              </a:extLst>
            </p:cNvPr>
            <p:cNvSpPr txBox="1"/>
            <p:nvPr/>
          </p:nvSpPr>
          <p:spPr>
            <a:xfrm>
              <a:off x="7106430" y="1099277"/>
              <a:ext cx="1776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온라인응용개발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응용요구 개발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공통모듈 이용</a:t>
              </a:r>
              <a:endParaRPr lang="en-US" altLang="ko-KR" sz="1000" dirty="0">
                <a:latin typeface="+mn-ea"/>
              </a:endParaRPr>
            </a:p>
            <a:p>
              <a:endParaRPr lang="en-US" altLang="ko-KR" sz="1000" dirty="0">
                <a:latin typeface="+mn-ea"/>
              </a:endParaRPr>
            </a:p>
          </p:txBody>
        </p:sp>
        <p:sp>
          <p:nvSpPr>
            <p:cNvPr id="113" name="직사각형 112">
              <a:extLst>
                <a:ext uri="{FF2B5EF4-FFF2-40B4-BE49-F238E27FC236}">
                  <a16:creationId xmlns:a16="http://schemas.microsoft.com/office/drawing/2014/main" id="{C31C432B-9623-617D-E368-819D6AF33888}"/>
                </a:ext>
              </a:extLst>
            </p:cNvPr>
            <p:cNvSpPr/>
            <p:nvPr/>
          </p:nvSpPr>
          <p:spPr bwMode="auto">
            <a:xfrm>
              <a:off x="813296" y="3933056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Egov</a:t>
              </a:r>
              <a:endParaRPr lang="ko-KR" altLang="en-US" sz="900" b="1" dirty="0">
                <a:latin typeface="Verdana" panose="020B0604030504040204" pitchFamily="34" charset="0"/>
              </a:endParaRPr>
            </a:p>
          </p:txBody>
        </p:sp>
        <p:sp>
          <p:nvSpPr>
            <p:cNvPr id="115" name="직사각형 114">
              <a:extLst>
                <a:ext uri="{FF2B5EF4-FFF2-40B4-BE49-F238E27FC236}">
                  <a16:creationId xmlns:a16="http://schemas.microsoft.com/office/drawing/2014/main" id="{0B71A377-DA93-1F53-A61A-C3EBDB00DDEA}"/>
                </a:ext>
              </a:extLst>
            </p:cNvPr>
            <p:cNvSpPr/>
            <p:nvPr/>
          </p:nvSpPr>
          <p:spPr bwMode="auto">
            <a:xfrm>
              <a:off x="5652120" y="4293096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JPA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cxnSp>
          <p:nvCxnSpPr>
            <p:cNvPr id="122" name="직선 연결선 121">
              <a:extLst>
                <a:ext uri="{FF2B5EF4-FFF2-40B4-BE49-F238E27FC236}">
                  <a16:creationId xmlns:a16="http://schemas.microsoft.com/office/drawing/2014/main" id="{AA26CAF2-9A3F-5A24-44C6-953E0AB193B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32555" y="5445224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4" name="직사각형 123">
              <a:extLst>
                <a:ext uri="{FF2B5EF4-FFF2-40B4-BE49-F238E27FC236}">
                  <a16:creationId xmlns:a16="http://schemas.microsoft.com/office/drawing/2014/main" id="{8D16E7D8-5A53-29D1-B03E-F0B072E80588}"/>
                </a:ext>
              </a:extLst>
            </p:cNvPr>
            <p:cNvSpPr/>
            <p:nvPr/>
          </p:nvSpPr>
          <p:spPr bwMode="auto">
            <a:xfrm>
              <a:off x="389246" y="5215010"/>
              <a:ext cx="6405776" cy="288032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javaAgent</a:t>
              </a:r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 (option)</a:t>
              </a:r>
              <a:endParaRPr lang="ko-KR" altLang="en-US" sz="1200" b="1" dirty="0">
                <a:latin typeface="Verdana" panose="020B0604030504040204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0B91FB2-F6DE-232E-1D36-15A959D83FE9}"/>
              </a:ext>
            </a:extLst>
          </p:cNvPr>
          <p:cNvSpPr txBox="1"/>
          <p:nvPr/>
        </p:nvSpPr>
        <p:spPr>
          <a:xfrm>
            <a:off x="659736" y="677839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nges</a:t>
            </a:r>
            <a:r>
              <a:rPr lang="en-US" altLang="ko-KR" sz="1200" b="1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-base-online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lib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 레이어 층을 제공하여 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ko-KR" altLang="en-US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전자정부프레임웍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eGov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설정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ko-KR" altLang="en-US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유틸기능을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온라인 응용개발층에 제공한다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. (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응용개발층에서 </a:t>
            </a: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myBatices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, spring-Framework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층의 요소에 접근 가능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)</a:t>
            </a: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>
                <a:latin typeface="+mn-ea"/>
              </a:rPr>
              <a:t>온라인 </a:t>
            </a:r>
            <a:r>
              <a:rPr lang="en-US" altLang="ko-KR" dirty="0">
                <a:latin typeface="+mn-ea"/>
              </a:rPr>
              <a:t>WEB </a:t>
            </a:r>
            <a:r>
              <a:rPr lang="ko-KR" altLang="en-US" dirty="0">
                <a:latin typeface="+mn-ea"/>
              </a:rPr>
              <a:t>어플리케이션 </a:t>
            </a:r>
            <a:r>
              <a:rPr lang="en-US" altLang="ko-KR" dirty="0">
                <a:latin typeface="+mn-ea"/>
              </a:rPr>
              <a:t>: </a:t>
            </a:r>
            <a:r>
              <a:rPr lang="en-US" altLang="ko-KR" dirty="0" err="1">
                <a:latin typeface="+mn-ea"/>
              </a:rPr>
              <a:t>SpringMVC</a:t>
            </a:r>
            <a:r>
              <a:rPr lang="ko-KR" altLang="en-US" dirty="0">
                <a:latin typeface="+mn-ea"/>
              </a:rPr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3825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4. </a:t>
            </a:r>
            <a:r>
              <a:rPr lang="ko-KR" altLang="en-US" dirty="0">
                <a:latin typeface="+mn-ea"/>
              </a:rPr>
              <a:t>온라인 </a:t>
            </a:r>
            <a:r>
              <a:rPr lang="en-US" altLang="ko-KR" dirty="0">
                <a:latin typeface="+mn-ea"/>
              </a:rPr>
              <a:t>API</a:t>
            </a:r>
            <a:r>
              <a:rPr lang="ko-KR" altLang="en-US" dirty="0">
                <a:latin typeface="+mn-ea"/>
              </a:rPr>
              <a:t> 어플리케이션 </a:t>
            </a:r>
            <a:r>
              <a:rPr lang="en-US" altLang="ko-KR" dirty="0">
                <a:latin typeface="+mn-ea"/>
              </a:rPr>
              <a:t>: </a:t>
            </a:r>
            <a:r>
              <a:rPr lang="en-US" altLang="ko-KR" dirty="0" err="1">
                <a:latin typeface="+mn-ea"/>
              </a:rPr>
              <a:t>SpringBoot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8AC2852-C614-B374-9198-44A40E28CA47}"/>
              </a:ext>
            </a:extLst>
          </p:cNvPr>
          <p:cNvGrpSpPr/>
          <p:nvPr/>
        </p:nvGrpSpPr>
        <p:grpSpPr>
          <a:xfrm>
            <a:off x="776537" y="1375996"/>
            <a:ext cx="8487867" cy="4961032"/>
            <a:chOff x="395536" y="943128"/>
            <a:chExt cx="8487867" cy="4961032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19758DA3-0C58-1A18-83C7-182C990FF681}"/>
                </a:ext>
              </a:extLst>
            </p:cNvPr>
            <p:cNvGrpSpPr/>
            <p:nvPr/>
          </p:nvGrpSpPr>
          <p:grpSpPr>
            <a:xfrm>
              <a:off x="395536" y="953840"/>
              <a:ext cx="6411879" cy="4950320"/>
              <a:chOff x="395537" y="1070968"/>
              <a:chExt cx="6411879" cy="4950320"/>
            </a:xfrm>
          </p:grpSpPr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41C080BF-CCCB-2124-76BE-E571800160E5}"/>
                  </a:ext>
                </a:extLst>
              </p:cNvPr>
              <p:cNvSpPr/>
              <p:nvPr/>
            </p:nvSpPr>
            <p:spPr bwMode="auto">
              <a:xfrm>
                <a:off x="395537" y="5733256"/>
                <a:ext cx="6405778" cy="28803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JVM (java 1.8)</a:t>
                </a:r>
                <a:endParaRPr lang="ko-KR" altLang="en-US" sz="12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id="{3CBF0E0A-F6C2-379E-D8C3-E0287A6FCB35}"/>
                  </a:ext>
                </a:extLst>
              </p:cNvPr>
              <p:cNvSpPr/>
              <p:nvPr/>
            </p:nvSpPr>
            <p:spPr bwMode="auto">
              <a:xfrm>
                <a:off x="2126664" y="3695044"/>
                <a:ext cx="4677584" cy="1150029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Spring-Framework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id="{E2F87B2F-81EA-694E-7422-E3B908CFE88B}"/>
                  </a:ext>
                </a:extLst>
              </p:cNvPr>
              <p:cNvSpPr/>
              <p:nvPr/>
            </p:nvSpPr>
            <p:spPr bwMode="auto">
              <a:xfrm>
                <a:off x="2123730" y="5336085"/>
                <a:ext cx="4677584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Tomcat (Was)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B332ECE9-98D7-56AC-6389-CE71899997D0}"/>
                  </a:ext>
                </a:extLst>
              </p:cNvPr>
              <p:cNvSpPr/>
              <p:nvPr/>
            </p:nvSpPr>
            <p:spPr bwMode="auto">
              <a:xfrm>
                <a:off x="419966" y="1926551"/>
                <a:ext cx="6384282" cy="12755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nges</a:t>
                </a:r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-base-online (Framework)</a:t>
                </a:r>
              </a:p>
              <a:p>
                <a:pPr algn="ctr" eaLnBrk="0" hangingPunct="0"/>
                <a:endParaRPr lang="en-US" altLang="ko-K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eaLnBrk="0" hangingPunct="0"/>
                <a:endParaRPr lang="ko-KR" altLang="en-US" sz="12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7D7B0D8A-1FE0-3548-2C1C-D8493BDB6063}"/>
                  </a:ext>
                </a:extLst>
              </p:cNvPr>
              <p:cNvSpPr/>
              <p:nvPr/>
            </p:nvSpPr>
            <p:spPr bwMode="auto">
              <a:xfrm>
                <a:off x="419966" y="1070968"/>
                <a:ext cx="6384282" cy="73752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online</a:t>
                </a:r>
                <a:r>
                  <a:rPr lang="ko-KR" altLang="en-US" sz="1200" b="1" dirty="0">
                    <a:latin typeface="Verdana" panose="020B0604030504040204" pitchFamily="34" charset="0"/>
                  </a:rPr>
                  <a:t> </a:t>
                </a:r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Application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CB3B250B-F0CE-C241-2FB0-553E934D9E05}"/>
                  </a:ext>
                </a:extLst>
              </p:cNvPr>
              <p:cNvSpPr/>
              <p:nvPr/>
            </p:nvSpPr>
            <p:spPr bwMode="auto">
              <a:xfrm>
                <a:off x="395537" y="3315219"/>
                <a:ext cx="1608318" cy="230889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Spring-boot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F8B9B192-328D-7E6D-A89B-6DBB312CAC60}"/>
                  </a:ext>
                </a:extLst>
              </p:cNvPr>
              <p:cNvSpPr/>
              <p:nvPr/>
            </p:nvSpPr>
            <p:spPr bwMode="auto">
              <a:xfrm>
                <a:off x="4103031" y="405511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DAO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9999413E-12D0-FEA0-486D-3FC046231AA9}"/>
                  </a:ext>
                </a:extLst>
              </p:cNvPr>
              <p:cNvSpPr/>
              <p:nvPr/>
            </p:nvSpPr>
            <p:spPr bwMode="auto">
              <a:xfrm>
                <a:off x="5918946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Transaction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FCE14CCE-873D-EF97-B8C8-45D9BA2493D6}"/>
                  </a:ext>
                </a:extLst>
              </p:cNvPr>
              <p:cNvSpPr/>
              <p:nvPr/>
            </p:nvSpPr>
            <p:spPr bwMode="auto">
              <a:xfrm>
                <a:off x="3188839" y="4414312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Message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7" name="직사각형 26">
                <a:extLst>
                  <a:ext uri="{FF2B5EF4-FFF2-40B4-BE49-F238E27FC236}">
                    <a16:creationId xmlns:a16="http://schemas.microsoft.com/office/drawing/2014/main" id="{6FF0F47C-9B7E-0663-BDD6-562006643673}"/>
                  </a:ext>
                </a:extLst>
              </p:cNvPr>
              <p:cNvSpPr/>
              <p:nvPr/>
            </p:nvSpPr>
            <p:spPr bwMode="auto">
              <a:xfrm>
                <a:off x="4103031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Properties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271C3B0D-FB28-AC86-D297-F589B090E38D}"/>
                  </a:ext>
                </a:extLst>
              </p:cNvPr>
              <p:cNvSpPr/>
              <p:nvPr/>
            </p:nvSpPr>
            <p:spPr bwMode="auto">
              <a:xfrm>
                <a:off x="5006984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AOP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35831F06-2851-DAAF-D895-A6B4C133256A}"/>
                  </a:ext>
                </a:extLst>
              </p:cNvPr>
              <p:cNvSpPr/>
              <p:nvPr/>
            </p:nvSpPr>
            <p:spPr bwMode="auto">
              <a:xfrm>
                <a:off x="2270680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MVC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576F7489-0C6D-1E9C-AEFA-D7CB64CF4188}"/>
                  </a:ext>
                </a:extLst>
              </p:cNvPr>
              <p:cNvSpPr/>
              <p:nvPr/>
            </p:nvSpPr>
            <p:spPr bwMode="auto">
              <a:xfrm>
                <a:off x="2270680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Context / DI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684EF655-2783-01D0-A69B-255B57946686}"/>
                  </a:ext>
                </a:extLst>
              </p:cNvPr>
              <p:cNvSpPr/>
              <p:nvPr/>
            </p:nvSpPr>
            <p:spPr bwMode="auto">
              <a:xfrm>
                <a:off x="3188839" y="4052217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Anotation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id="{F88C3190-C454-0B02-1FD9-023B908BDE95}"/>
                  </a:ext>
                </a:extLst>
              </p:cNvPr>
              <p:cNvSpPr/>
              <p:nvPr/>
            </p:nvSpPr>
            <p:spPr bwMode="auto">
              <a:xfrm>
                <a:off x="2123730" y="4954900"/>
                <a:ext cx="1385323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Log-Framework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id="{01303095-5453-F9AD-F169-2B2ACF02211C}"/>
                  </a:ext>
                </a:extLst>
              </p:cNvPr>
              <p:cNvSpPr/>
              <p:nvPr/>
            </p:nvSpPr>
            <p:spPr bwMode="auto">
              <a:xfrm>
                <a:off x="4999252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ORM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78467BE3-7ABC-C30E-D4D3-DE8146FC12EC}"/>
                  </a:ext>
                </a:extLst>
              </p:cNvPr>
              <p:cNvSpPr/>
              <p:nvPr/>
            </p:nvSpPr>
            <p:spPr bwMode="auto">
              <a:xfrm>
                <a:off x="2124749" y="3315218"/>
                <a:ext cx="4676564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myBatices</a:t>
                </a:r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 (</a:t>
                </a:r>
                <a:r>
                  <a:rPr lang="en-US" altLang="ko-KR" sz="10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Sql</a:t>
                </a:r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-Mapper)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A4631E4F-68D6-E4FC-CD1D-19453E2CD5BC}"/>
                  </a:ext>
                </a:extLst>
              </p:cNvPr>
              <p:cNvSpPr/>
              <p:nvPr/>
            </p:nvSpPr>
            <p:spPr bwMode="auto">
              <a:xfrm>
                <a:off x="3709211" y="4954591"/>
                <a:ext cx="1429541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JMX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681AA316-0C96-C601-FDD0-51CCFF5C1FA8}"/>
                  </a:ext>
                </a:extLst>
              </p:cNvPr>
              <p:cNvSpPr/>
              <p:nvPr/>
            </p:nvSpPr>
            <p:spPr bwMode="auto">
              <a:xfrm>
                <a:off x="576065" y="3711834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 Auto Config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9298A364-6A30-0370-7E15-96B0492E974E}"/>
                  </a:ext>
                </a:extLst>
              </p:cNvPr>
              <p:cNvSpPr/>
              <p:nvPr/>
            </p:nvSpPr>
            <p:spPr bwMode="auto">
              <a:xfrm>
                <a:off x="576065" y="4103973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Servlet Container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B4E0B9A-F6EF-3BA1-37A0-E92A31D24EEE}"/>
                  </a:ext>
                </a:extLst>
              </p:cNvPr>
              <p:cNvSpPr/>
              <p:nvPr/>
            </p:nvSpPr>
            <p:spPr bwMode="auto">
              <a:xfrm>
                <a:off x="5377876" y="4953931"/>
                <a:ext cx="1429540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Maven / Gradle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FB638C4E-D9ED-C06C-798C-D3117D11C6E9}"/>
                  </a:ext>
                </a:extLst>
              </p:cNvPr>
              <p:cNvSpPr/>
              <p:nvPr/>
            </p:nvSpPr>
            <p:spPr bwMode="auto">
              <a:xfrm>
                <a:off x="576065" y="4496113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Lib Management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EE6D80FB-F5E4-5485-2D7A-68CA012F20EF}"/>
                  </a:ext>
                </a:extLst>
              </p:cNvPr>
              <p:cNvSpPr/>
              <p:nvPr/>
            </p:nvSpPr>
            <p:spPr bwMode="auto">
              <a:xfrm>
                <a:off x="576065" y="4897623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Executable JAR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E18C957B-D1EF-1462-35BD-BB722F94E917}"/>
                  </a:ext>
                </a:extLst>
              </p:cNvPr>
              <p:cNvSpPr/>
              <p:nvPr/>
            </p:nvSpPr>
            <p:spPr bwMode="auto">
              <a:xfrm>
                <a:off x="605884" y="2299714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Swagger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6A2C7BAE-25A9-A030-DA79-6B2F50690606}"/>
                  </a:ext>
                </a:extLst>
              </p:cNvPr>
              <p:cNvSpPr/>
              <p:nvPr/>
            </p:nvSpPr>
            <p:spPr bwMode="auto">
              <a:xfrm>
                <a:off x="1835696" y="2304634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eGov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D40B9D34-60FD-6420-9B21-033DDEBC24A4}"/>
                  </a:ext>
                </a:extLst>
              </p:cNvPr>
              <p:cNvSpPr/>
              <p:nvPr/>
            </p:nvSpPr>
            <p:spPr bwMode="auto">
              <a:xfrm>
                <a:off x="3059832" y="230915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fontAlgn="base" latinLnBrk="0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9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RestAPI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7D85251B-929C-5B67-C2CB-16B39AAB843C}"/>
                  </a:ext>
                </a:extLst>
              </p:cNvPr>
              <p:cNvSpPr/>
              <p:nvPr/>
            </p:nvSpPr>
            <p:spPr bwMode="auto">
              <a:xfrm>
                <a:off x="4283968" y="230915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Redis/Kafka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7C8B4CA6-AB58-91BA-EA7A-DD28E9EAC715}"/>
                  </a:ext>
                </a:extLst>
              </p:cNvPr>
              <p:cNvSpPr/>
              <p:nvPr/>
            </p:nvSpPr>
            <p:spPr bwMode="auto">
              <a:xfrm>
                <a:off x="605884" y="2672877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Exception handler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38B18CBE-5F68-DA77-E33D-CDF7DB23425E}"/>
                  </a:ext>
                </a:extLst>
              </p:cNvPr>
              <p:cNvSpPr/>
              <p:nvPr/>
            </p:nvSpPr>
            <p:spPr bwMode="auto">
              <a:xfrm>
                <a:off x="1835696" y="2678291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interceptor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25709F7-241B-EE4C-A7B9-6484BC97CC35}"/>
                  </a:ext>
                </a:extLst>
              </p:cNvPr>
              <p:cNvSpPr/>
              <p:nvPr/>
            </p:nvSpPr>
            <p:spPr bwMode="auto">
              <a:xfrm>
                <a:off x="3059832" y="268210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Session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2E0B1233-0475-79A9-0CBC-81B43BD1F250}"/>
                  </a:ext>
                </a:extLst>
              </p:cNvPr>
              <p:cNvSpPr/>
              <p:nvPr/>
            </p:nvSpPr>
            <p:spPr bwMode="auto">
              <a:xfrm>
                <a:off x="4289982" y="26889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Utils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2E75B2D1-7069-E55D-6D6E-90C219FC5B6F}"/>
                  </a:ext>
                </a:extLst>
              </p:cNvPr>
              <p:cNvSpPr/>
              <p:nvPr/>
            </p:nvSpPr>
            <p:spPr bwMode="auto">
              <a:xfrm>
                <a:off x="5508104" y="2299505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JSON / Mapper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BD1DAE93-BF63-EFE4-8CB3-9096F6F43A97}"/>
                  </a:ext>
                </a:extLst>
              </p:cNvPr>
              <p:cNvSpPr/>
              <p:nvPr/>
            </p:nvSpPr>
            <p:spPr bwMode="auto">
              <a:xfrm>
                <a:off x="5508104" y="26889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Custom Config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3D573BF9-1805-8C83-86F7-9EA1C32692DF}"/>
                  </a:ext>
                </a:extLst>
              </p:cNvPr>
              <p:cNvSpPr/>
              <p:nvPr/>
            </p:nvSpPr>
            <p:spPr bwMode="auto">
              <a:xfrm>
                <a:off x="605883" y="13784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Controller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0ED45B42-625E-8175-B31B-3541BFA3289E}"/>
                  </a:ext>
                </a:extLst>
              </p:cNvPr>
              <p:cNvSpPr/>
              <p:nvPr/>
            </p:nvSpPr>
            <p:spPr bwMode="auto">
              <a:xfrm>
                <a:off x="1835696" y="137174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Service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3" name="직사각형 52">
                <a:extLst>
                  <a:ext uri="{FF2B5EF4-FFF2-40B4-BE49-F238E27FC236}">
                    <a16:creationId xmlns:a16="http://schemas.microsoft.com/office/drawing/2014/main" id="{948C589A-F204-B7C4-6DA8-1ED5C305EB17}"/>
                  </a:ext>
                </a:extLst>
              </p:cNvPr>
              <p:cNvSpPr/>
              <p:nvPr/>
            </p:nvSpPr>
            <p:spPr bwMode="auto">
              <a:xfrm>
                <a:off x="3078089" y="137174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SQL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38B7E126-3311-B749-7FD6-60E9F7C52ABC}"/>
                  </a:ext>
                </a:extLst>
              </p:cNvPr>
              <p:cNvSpPr/>
              <p:nvPr/>
            </p:nvSpPr>
            <p:spPr bwMode="auto">
              <a:xfrm>
                <a:off x="4305193" y="1361838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properties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5" name="직사각형 54">
                <a:extLst>
                  <a:ext uri="{FF2B5EF4-FFF2-40B4-BE49-F238E27FC236}">
                    <a16:creationId xmlns:a16="http://schemas.microsoft.com/office/drawing/2014/main" id="{FFCEDA59-5157-8321-791D-0D4D36A8AFAB}"/>
                  </a:ext>
                </a:extLst>
              </p:cNvPr>
              <p:cNvSpPr/>
              <p:nvPr/>
            </p:nvSpPr>
            <p:spPr bwMode="auto">
              <a:xfrm>
                <a:off x="5508103" y="1361838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view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F700F63-29C6-E919-33DB-20B9B8D8EB4E}"/>
                </a:ext>
              </a:extLst>
            </p:cNvPr>
            <p:cNvSpPr txBox="1"/>
            <p:nvPr/>
          </p:nvSpPr>
          <p:spPr>
            <a:xfrm>
              <a:off x="7092280" y="3773048"/>
              <a:ext cx="1734770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오픈소스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Spring-Boot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: 2.7.18 </a:t>
              </a:r>
            </a:p>
            <a:p>
              <a:r>
                <a:rPr lang="en-US" altLang="ko-KR" sz="1000" dirty="0">
                  <a:latin typeface="+mn-ea"/>
                </a:rPr>
                <a:t>- Spring-Framework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: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5.3.x</a:t>
              </a:r>
            </a:p>
            <a:p>
              <a:r>
                <a:rPr lang="en-US" altLang="ko-KR" sz="1000" dirty="0">
                  <a:latin typeface="+mn-ea"/>
                </a:rPr>
                <a:t>- Tomcat : 9.0.78 </a:t>
              </a:r>
            </a:p>
            <a:p>
              <a:r>
                <a:rPr lang="en-US" altLang="ko-KR" sz="1000" dirty="0">
                  <a:latin typeface="+mn-ea"/>
                </a:rPr>
                <a:t>- WEB-MVC </a:t>
              </a:r>
              <a:r>
                <a:rPr lang="ko-KR" altLang="en-US" sz="1000" dirty="0" err="1">
                  <a:latin typeface="+mn-ea"/>
                </a:rPr>
                <a:t>프레임웍구성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AEF6A339-3193-D6BA-563E-A0A17506DE9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3084952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직선 화살표 연결선 7">
              <a:extLst>
                <a:ext uri="{FF2B5EF4-FFF2-40B4-BE49-F238E27FC236}">
                  <a16:creationId xmlns:a16="http://schemas.microsoft.com/office/drawing/2014/main" id="{D039E694-FD1E-E1F4-C159-BEDE907C3A13}"/>
                </a:ext>
              </a:extLst>
            </p:cNvPr>
            <p:cNvCxnSpPr/>
            <p:nvPr/>
          </p:nvCxnSpPr>
          <p:spPr bwMode="auto">
            <a:xfrm>
              <a:off x="7092280" y="3084952"/>
              <a:ext cx="0" cy="2397715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856CECD4-93E6-3C71-FEC5-D6822930182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1809423"/>
              <a:ext cx="0" cy="1275529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C9204E77-4D16-90D3-DFF4-ABC27A9CCF7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960934"/>
              <a:ext cx="0" cy="855583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F77162-B4E0-4C27-B38C-3CBE9E4FF025}"/>
                </a:ext>
              </a:extLst>
            </p:cNvPr>
            <p:cNvSpPr txBox="1"/>
            <p:nvPr/>
          </p:nvSpPr>
          <p:spPr>
            <a:xfrm>
              <a:off x="7067965" y="2082219"/>
              <a:ext cx="18001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공통모듈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코드패턴 통일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일관된 기능 적용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중복개발 방지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4398EC38-831B-7600-A25E-9CFD071222B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1816517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306E09D6-F1C3-9164-D402-71C6589DCFE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943128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DAF97B06-107E-66F9-60B8-2AFA9CAC061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7361" y="5499581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42C67E-AB7A-18B1-FEAA-31CDD17B0494}"/>
                </a:ext>
              </a:extLst>
            </p:cNvPr>
            <p:cNvSpPr txBox="1"/>
            <p:nvPr/>
          </p:nvSpPr>
          <p:spPr>
            <a:xfrm>
              <a:off x="7106430" y="1099277"/>
              <a:ext cx="1776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온라인응용개발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요구사항 개발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공통모듈 이용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API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/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 err="1">
                  <a:latin typeface="+mn-ea"/>
                </a:rPr>
                <a:t>WebSquare</a:t>
              </a:r>
              <a:endParaRPr lang="en-US" altLang="ko-KR" sz="1000" dirty="0">
                <a:latin typeface="+mn-ea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B44482E-0C53-6B4A-8348-A2071ED05068}"/>
              </a:ext>
            </a:extLst>
          </p:cNvPr>
          <p:cNvSpPr txBox="1"/>
          <p:nvPr/>
        </p:nvSpPr>
        <p:spPr>
          <a:xfrm>
            <a:off x="659736" y="64926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SpringMVC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대부분 동일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런타임엔진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(Tomcat)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을 내장하여 별도 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Was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불필요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응답으로 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Json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을 구조를 사용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. </a:t>
            </a: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backEnd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 API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제공을 목적으로 사용하는 어플리케이션 구조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6645173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8076</TotalTime>
  <Words>4245</Words>
  <Application>Microsoft Office PowerPoint</Application>
  <PresentationFormat>A4 용지(210x297mm)</PresentationFormat>
  <Paragraphs>714</Paragraphs>
  <Slides>28</Slides>
  <Notes>1</Notes>
  <HiddenSlides>1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41" baseType="lpstr">
      <vt:lpstr>-apple-system</vt:lpstr>
      <vt:lpstr>LG스마트체 Light</vt:lpstr>
      <vt:lpstr>LG스마트체2.0 Light</vt:lpstr>
      <vt:lpstr>Noto Sans KR</vt:lpstr>
      <vt:lpstr>돋움</vt:lpstr>
      <vt:lpstr>맑은 고딕</vt:lpstr>
      <vt:lpstr>Arial</vt:lpstr>
      <vt:lpstr>Calibri</vt:lpstr>
      <vt:lpstr>Consolas</vt:lpstr>
      <vt:lpstr>Times New Roman</vt:lpstr>
      <vt:lpstr>Verdana</vt:lpstr>
      <vt:lpstr>Wingdings</vt:lpstr>
      <vt:lpstr>19_Blank</vt:lpstr>
      <vt:lpstr>개발표준정의서</vt:lpstr>
      <vt:lpstr>개정이력</vt:lpstr>
      <vt:lpstr>목차</vt:lpstr>
      <vt:lpstr>1.목적</vt:lpstr>
      <vt:lpstr>PowerPoint 프레젠테이션</vt:lpstr>
      <vt:lpstr>PowerPoint 프레젠테이션</vt:lpstr>
      <vt:lpstr>4. 온라인 WEB 어플리케이션 : SpringMVC </vt:lpstr>
      <vt:lpstr>4. 온라인 WEB 어플리케이션 : SpringMVC </vt:lpstr>
      <vt:lpstr>4. 온라인 API 어플리케이션 : SpringBoot</vt:lpstr>
      <vt:lpstr>4. 온라인 API 어플리케이션 : RESTAPI</vt:lpstr>
      <vt:lpstr>5. Batch 어플리케이션 : SpringBatch (base SpringBoot)</vt:lpstr>
      <vt:lpstr>5. Batch 어플리케이션 : SpringBatch (base SpringBoot)</vt:lpstr>
      <vt:lpstr>5. Batch 어플리케이션 : SpringBatch (base SpringBoot)</vt:lpstr>
      <vt:lpstr>5. Batch 어플리케이션 : SpringBATCH (base SpringBoot)</vt:lpstr>
      <vt:lpstr>6. 의존성/빌드 : maven</vt:lpstr>
      <vt:lpstr>7. 프로젝트 디렉토리 구조</vt:lpstr>
      <vt:lpstr>8. 개발명명표준 </vt:lpstr>
      <vt:lpstr>8. 개발명명표준 </vt:lpstr>
      <vt:lpstr>8. 개발명명표준 </vt:lpstr>
      <vt:lpstr>8. 개발명명표준 </vt:lpstr>
      <vt:lpstr>9. 개발코드표준 </vt:lpstr>
      <vt:lpstr>9. 개발코드표준 </vt:lpstr>
      <vt:lpstr>9. 개발코드표준 </vt:lpstr>
      <vt:lpstr>9. 개발코드표준 </vt:lpstr>
      <vt:lpstr>9. 개발코드표준 </vt:lpstr>
      <vt:lpstr>9. 개발코드표준 </vt:lpstr>
      <vt:lpstr>9. 개발코드표준 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783</cp:revision>
  <cp:lastPrinted>2024-06-12T23:51:07Z</cp:lastPrinted>
  <dcterms:created xsi:type="dcterms:W3CDTF">2010-01-13T15:51:22Z</dcterms:created>
  <dcterms:modified xsi:type="dcterms:W3CDTF">2026-01-04T04:04:31Z</dcterms:modified>
</cp:coreProperties>
</file>